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8"/>
  </p:notesMasterIdLst>
  <p:handoutMasterIdLst>
    <p:handoutMasterId r:id="rId9"/>
  </p:handoutMasterIdLst>
  <p:sldIdLst>
    <p:sldId id="457" r:id="rId2"/>
    <p:sldId id="664" r:id="rId3"/>
    <p:sldId id="667" r:id="rId4"/>
    <p:sldId id="666" r:id="rId5"/>
    <p:sldId id="668" r:id="rId6"/>
    <p:sldId id="669" r:id="rId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41">
          <p15:clr>
            <a:srgbClr val="A4A3A4"/>
          </p15:clr>
        </p15:guide>
        <p15:guide id="4" pos="2453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E24"/>
    <a:srgbClr val="AB0810"/>
    <a:srgbClr val="DEA900"/>
    <a:srgbClr val="F9DFD5"/>
    <a:srgbClr val="FA661C"/>
    <a:srgbClr val="90BDDB"/>
    <a:srgbClr val="335FFA"/>
    <a:srgbClr val="349A97"/>
    <a:srgbClr val="2C92B6"/>
    <a:srgbClr val="489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5952" autoAdjust="0"/>
  </p:normalViewPr>
  <p:slideViewPr>
    <p:cSldViewPr snapToGrid="0" snapToObjects="1" showGuides="1">
      <p:cViewPr varScale="1">
        <p:scale>
          <a:sx n="148" d="100"/>
          <a:sy n="148" d="100"/>
        </p:scale>
        <p:origin x="576" y="176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3281501" y="4897425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IETF 100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7" r:id="rId3"/>
    <p:sldLayoutId id="2147483876" r:id="rId4"/>
    <p:sldLayoutId id="2147483878" r:id="rId5"/>
    <p:sldLayoutId id="2147483881" r:id="rId6"/>
    <p:sldLayoutId id="2147483880" r:id="rId7"/>
    <p:sldLayoutId id="2147483905" r:id="rId8"/>
    <p:sldLayoutId id="2147483906" r:id="rId9"/>
    <p:sldLayoutId id="2147483879" r:id="rId10"/>
    <p:sldLayoutId id="2147483883" r:id="rId11"/>
    <p:sldLayoutId id="2147483886" r:id="rId12"/>
    <p:sldLayoutId id="2147483887" r:id="rId13"/>
    <p:sldLayoutId id="2147483884" r:id="rId14"/>
    <p:sldLayoutId id="2147483885" r:id="rId15"/>
    <p:sldLayoutId id="2147483907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917" r:id="rId22"/>
    <p:sldLayoutId id="2147483918" r:id="rId23"/>
    <p:sldLayoutId id="2147483895" r:id="rId24"/>
    <p:sldLayoutId id="2147483871" r:id="rId25"/>
    <p:sldLayoutId id="2147483898" r:id="rId26"/>
    <p:sldLayoutId id="2147483908" r:id="rId27"/>
    <p:sldLayoutId id="2147483909" r:id="rId28"/>
    <p:sldLayoutId id="2147483910" r:id="rId29"/>
    <p:sldLayoutId id="2147483911" r:id="rId30"/>
    <p:sldLayoutId id="2147483914" r:id="rId31"/>
    <p:sldLayoutId id="2147483896" r:id="rId32"/>
    <p:sldLayoutId id="2147483912" r:id="rId33"/>
    <p:sldLayoutId id="2147483913" r:id="rId34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tools.ietf.org/html/draft-ietf-ippm-ioam-data-0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inband-oam/ietf/issues?q=is:issue+is:clos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inband-oam/ietf/pull/60/commits/77725d2ff5d7ab7d0fd384c3d5a89faa7730920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mailarchive.ietf.org/arch/msg/ippm/kg1hQTrnz_VL7oRp4ffZmpgZbJ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mailarchive.ietf.org/arch/msg/ippm/kg1hQTrnz_VL7oRp4ffZmpgZbJ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inband-oam/ietf/issues/6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9660" y="1799727"/>
            <a:ext cx="8340725" cy="646112"/>
          </a:xfrm>
        </p:spPr>
        <p:txBody>
          <a:bodyPr/>
          <a:lstStyle/>
          <a:p>
            <a: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In-situ OAM (IOAM)</a:t>
            </a:r>
            <a:b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draft-ietf-ippm-ioam-data-01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434110" y="3251683"/>
            <a:ext cx="8296275" cy="287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Frank Brockners, Shwetha Bhandari, </a:t>
            </a:r>
            <a:r>
              <a:rPr lang="en-US" sz="1200" dirty="0" smtClean="0"/>
              <a:t>Carlos Pignataro (Cisco)</a:t>
            </a:r>
            <a:br>
              <a:rPr lang="en-US" sz="1200" dirty="0" smtClean="0"/>
            </a:br>
            <a:r>
              <a:rPr lang="en-US" sz="1200" dirty="0" smtClean="0"/>
              <a:t>Hannes </a:t>
            </a:r>
            <a:r>
              <a:rPr lang="en-US" sz="1200" dirty="0" err="1" smtClean="0"/>
              <a:t>Gedler</a:t>
            </a:r>
            <a:r>
              <a:rPr lang="en-US" sz="1200" dirty="0" smtClean="0"/>
              <a:t> (</a:t>
            </a:r>
            <a:r>
              <a:rPr lang="en-US" sz="1200" dirty="0" err="1" smtClean="0"/>
              <a:t>rtbrick</a:t>
            </a:r>
            <a:r>
              <a:rPr lang="en-US" sz="1200" dirty="0" smtClean="0"/>
              <a:t>), Steve Youell (JPMC), John Leddy (Comcast)</a:t>
            </a:r>
            <a:br>
              <a:rPr lang="en-US" sz="1200" dirty="0" smtClean="0"/>
            </a:br>
            <a:r>
              <a:rPr lang="en-US" sz="1200" dirty="0" smtClean="0"/>
              <a:t>David Mozes (</a:t>
            </a:r>
            <a:r>
              <a:rPr lang="en-US" sz="1200" dirty="0" err="1" smtClean="0"/>
              <a:t>Mellanox</a:t>
            </a:r>
            <a:r>
              <a:rPr lang="en-US" sz="1200" dirty="0" smtClean="0"/>
              <a:t>), Tal Mizrahi (Marvell), Petr Lapukhov (Facebook)</a:t>
            </a:r>
            <a:br>
              <a:rPr lang="en-US" sz="1200" dirty="0" smtClean="0"/>
            </a:br>
            <a:r>
              <a:rPr lang="en-US" sz="1200" dirty="0" smtClean="0"/>
              <a:t>Remy Chang (Barefoot), Daniel Bernier (Bell Canada</a:t>
            </a:r>
            <a:r>
              <a:rPr lang="en-US" sz="1200" dirty="0"/>
              <a:t>),</a:t>
            </a:r>
            <a:br>
              <a:rPr lang="en-US" sz="1200" dirty="0"/>
            </a:br>
            <a:r>
              <a:rPr lang="en-US" sz="1200" dirty="0"/>
              <a:t>John Lemon </a:t>
            </a:r>
            <a:r>
              <a:rPr lang="en-US" sz="1200" dirty="0" smtClean="0"/>
              <a:t>(Broadcom)</a:t>
            </a:r>
          </a:p>
          <a:p>
            <a:pPr marL="0" indent="0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IETF 100 – IPPM; November 13,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3752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37765" y="1347788"/>
            <a:ext cx="8460907" cy="3083094"/>
          </a:xfrm>
        </p:spPr>
        <p:txBody>
          <a:bodyPr/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Transit Delay Overflow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indication and max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value</a:t>
            </a:r>
            <a:endParaRPr lang="en-US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Clarify range and distinguish Overflow encoded value from Not Populated encoded value</a:t>
            </a:r>
          </a:p>
          <a:p>
            <a:pPr lvl="2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“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If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the transit delay exceeds 2^31-1 nanoseconds then the top bit 'O' is set to indicate overflow and value set to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0x80000000”</a:t>
            </a: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Follow IETF convention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that bit 0 is the most significant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bit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Flags field – O-bit (Overflow bit)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Fixed examples in section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4.1.4. 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(Examples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of IOAM node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data)</a:t>
            </a:r>
            <a:endParaRPr lang="en-US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pdates between -00 and -01 version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893865" y="4861637"/>
            <a:ext cx="43140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See also: </a:t>
            </a:r>
            <a:r>
              <a:rPr lang="de-DE" sz="900" dirty="0">
                <a:hlinkClick r:id="rId2"/>
              </a:rPr>
              <a:t>https://</a:t>
            </a:r>
            <a:r>
              <a:rPr lang="de-DE" sz="900" dirty="0" smtClean="0">
                <a:hlinkClick r:id="rId2"/>
              </a:rPr>
              <a:t>github.com/inband-oam/ietf/issues?q=is%3Aissue+is%3Aclosed</a:t>
            </a:r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56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 data length does not include opaque state snapshot length</a:t>
            </a:r>
          </a:p>
          <a:p>
            <a:pPr lvl="1"/>
            <a:r>
              <a:rPr lang="de-DE" sz="1400" dirty="0" smtClean="0"/>
              <a:t>Proposed </a:t>
            </a:r>
            <a:r>
              <a:rPr lang="de-DE" sz="1400" dirty="0"/>
              <a:t>by </a:t>
            </a:r>
            <a:r>
              <a:rPr lang="de-DE" sz="1400" dirty="0" smtClean="0"/>
              <a:t>Mickey Spiegel: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>
                <a:hlinkClick r:id="rId2"/>
              </a:rPr>
              <a:t>https://</a:t>
            </a:r>
            <a:r>
              <a:rPr lang="de-DE" sz="1400" dirty="0" smtClean="0">
                <a:hlinkClick r:id="rId2"/>
              </a:rPr>
              <a:t>github.com/inband-oam/ietf/pull/60/commits/77725d2ff5d7ab7d0fd384c3d5a89faa77309202</a:t>
            </a:r>
            <a:endParaRPr lang="de-DE" sz="1400" dirty="0"/>
          </a:p>
          <a:p>
            <a:pPr lvl="1"/>
            <a:endParaRPr lang="de-DE" sz="1400" dirty="0" smtClean="0"/>
          </a:p>
          <a:p>
            <a:pPr lvl="1"/>
            <a:r>
              <a:rPr lang="de-DE" sz="1400" dirty="0" smtClean="0"/>
              <a:t>This is a bug and we‘ll reflect it in the next rev</a:t>
            </a:r>
            <a:endParaRPr lang="de-DE" sz="16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Discussion topics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7937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smtClean="0"/>
              <a:t>Timestamp format</a:t>
            </a:r>
          </a:p>
          <a:p>
            <a:pPr lvl="1"/>
            <a:r>
              <a:rPr lang="de-DE" sz="1400" dirty="0" smtClean="0"/>
              <a:t>Proposed by John Lemon:</a:t>
            </a:r>
            <a:br>
              <a:rPr lang="de-DE" sz="1400" dirty="0" smtClean="0"/>
            </a:br>
            <a:r>
              <a:rPr lang="de-DE" sz="1400" dirty="0" smtClean="0">
                <a:hlinkClick r:id="rId2"/>
              </a:rPr>
              <a:t>https</a:t>
            </a:r>
            <a:r>
              <a:rPr lang="de-DE" sz="1400" dirty="0">
                <a:hlinkClick r:id="rId2"/>
              </a:rPr>
              <a:t>://</a:t>
            </a:r>
            <a:r>
              <a:rPr lang="de-DE" sz="1400" dirty="0" smtClean="0">
                <a:hlinkClick r:id="rId2"/>
              </a:rPr>
              <a:t>mailarchive.ietf.org/arch/msg/ippm/kg1hQTrnz_VL7oRp4ffZmpgZbJo</a:t>
            </a:r>
            <a:endParaRPr lang="de-DE" sz="1400" dirty="0" smtClean="0"/>
          </a:p>
          <a:p>
            <a:pPr lvl="1"/>
            <a:r>
              <a:rPr lang="en-US" sz="1400" dirty="0" smtClean="0"/>
              <a:t>Extend </a:t>
            </a:r>
            <a:r>
              <a:rPr lang="en-US" sz="1400" dirty="0"/>
              <a:t>the timestamp to allow it to support both PTP and </a:t>
            </a:r>
            <a:r>
              <a:rPr lang="en-US" sz="1400" dirty="0" smtClean="0"/>
              <a:t>NTP</a:t>
            </a:r>
          </a:p>
          <a:p>
            <a:pPr lvl="2"/>
            <a:r>
              <a:rPr lang="en-US" sz="1200" dirty="0" smtClean="0"/>
              <a:t>The seconds </a:t>
            </a:r>
            <a:r>
              <a:rPr lang="en-US" sz="1200" dirty="0"/>
              <a:t>portion would remain largely as is, although the seconds </a:t>
            </a:r>
            <a:r>
              <a:rPr lang="en-US" sz="1200" dirty="0" smtClean="0"/>
              <a:t>would obviously </a:t>
            </a:r>
            <a:r>
              <a:rPr lang="en-US" sz="1200" dirty="0"/>
              <a:t>use different epochs, depending upon which type of timestamp </a:t>
            </a:r>
            <a:r>
              <a:rPr lang="en-US" sz="1200" dirty="0" smtClean="0"/>
              <a:t>is used </a:t>
            </a:r>
            <a:r>
              <a:rPr lang="en-US" sz="1200" dirty="0"/>
              <a:t>within the in-situ OAM </a:t>
            </a:r>
            <a:r>
              <a:rPr lang="en-US" sz="1200" dirty="0" smtClean="0"/>
              <a:t>domain</a:t>
            </a:r>
          </a:p>
          <a:p>
            <a:pPr lvl="2"/>
            <a:r>
              <a:rPr lang="en-US" sz="1200" dirty="0" smtClean="0"/>
              <a:t>The </a:t>
            </a:r>
            <a:r>
              <a:rPr lang="en-US" sz="1200" dirty="0"/>
              <a:t>datatype currently </a:t>
            </a:r>
            <a:r>
              <a:rPr lang="en-US" sz="1200" dirty="0" smtClean="0"/>
              <a:t>named nanoseconds </a:t>
            </a:r>
            <a:r>
              <a:rPr lang="en-US" sz="1200" dirty="0"/>
              <a:t>would be renamed to </a:t>
            </a:r>
            <a:r>
              <a:rPr lang="en-US" sz="1200" dirty="0" smtClean="0"/>
              <a:t>sub-seconds </a:t>
            </a:r>
            <a:r>
              <a:rPr lang="en-US" sz="1200" dirty="0"/>
              <a:t>and would either </a:t>
            </a:r>
            <a:r>
              <a:rPr lang="en-US" sz="1200" dirty="0" smtClean="0"/>
              <a:t>carry nanoseconds </a:t>
            </a:r>
            <a:r>
              <a:rPr lang="en-US" sz="1200" dirty="0"/>
              <a:t>or fractional seconds, for PTP or NTP, </a:t>
            </a:r>
            <a:r>
              <a:rPr lang="en-US" sz="1200" dirty="0" smtClean="0"/>
              <a:t>respectively</a:t>
            </a:r>
          </a:p>
          <a:p>
            <a:pPr lvl="1"/>
            <a:r>
              <a:rPr lang="en-US" sz="1400" dirty="0" smtClean="0"/>
              <a:t>Change current timestamp related code points for IOAM-Trace-Type and add two new ones:</a:t>
            </a:r>
            <a:endParaRPr lang="en-US" sz="1400" dirty="0"/>
          </a:p>
          <a:p>
            <a:pPr lvl="2"/>
            <a:r>
              <a:rPr lang="en-US" sz="1200" dirty="0" smtClean="0"/>
              <a:t>CHANGE: Bit </a:t>
            </a:r>
            <a:r>
              <a:rPr lang="en-US" sz="1200" dirty="0"/>
              <a:t>2    When set indicates presence of </a:t>
            </a:r>
            <a:r>
              <a:rPr lang="en-US" sz="1200" dirty="0" smtClean="0">
                <a:solidFill>
                  <a:srgbClr val="FF0000"/>
                </a:solidFill>
              </a:rPr>
              <a:t>PTP</a:t>
            </a:r>
            <a:r>
              <a:rPr lang="en-US" sz="1200" dirty="0" smtClean="0"/>
              <a:t> timestamp </a:t>
            </a:r>
            <a:r>
              <a:rPr lang="en-US" sz="1200" dirty="0"/>
              <a:t>seconds in </a:t>
            </a:r>
            <a:r>
              <a:rPr lang="en-US" sz="1200" dirty="0" smtClean="0"/>
              <a:t>the node data</a:t>
            </a:r>
          </a:p>
          <a:p>
            <a:pPr lvl="2"/>
            <a:r>
              <a:rPr lang="en-US" sz="1200" dirty="0" smtClean="0"/>
              <a:t>CHANGE: Bit </a:t>
            </a:r>
            <a:r>
              <a:rPr lang="en-US" sz="1200" dirty="0"/>
              <a:t>3    When set indicates presence of </a:t>
            </a:r>
            <a:r>
              <a:rPr lang="en-US" sz="1200" dirty="0" smtClean="0">
                <a:solidFill>
                  <a:srgbClr val="FF0000"/>
                </a:solidFill>
              </a:rPr>
              <a:t>PTP</a:t>
            </a:r>
            <a:r>
              <a:rPr lang="en-US" sz="1200" dirty="0" smtClean="0"/>
              <a:t> timestamp </a:t>
            </a:r>
            <a:r>
              <a:rPr lang="en-US" sz="1200" dirty="0"/>
              <a:t>nanoseconds </a:t>
            </a:r>
            <a:r>
              <a:rPr lang="en-US" sz="1200" dirty="0" smtClean="0"/>
              <a:t>in the </a:t>
            </a:r>
            <a:r>
              <a:rPr lang="en-US" sz="1200" dirty="0"/>
              <a:t>node </a:t>
            </a:r>
            <a:r>
              <a:rPr lang="en-US" sz="1200" dirty="0" smtClean="0"/>
              <a:t>data</a:t>
            </a:r>
          </a:p>
          <a:p>
            <a:pPr lvl="2"/>
            <a:r>
              <a:rPr lang="en-US" sz="1200" dirty="0" smtClean="0"/>
              <a:t>NEW: Bit 12 </a:t>
            </a:r>
            <a:r>
              <a:rPr lang="en-US" sz="1200" dirty="0"/>
              <a:t> </a:t>
            </a:r>
            <a:r>
              <a:rPr lang="en-US" sz="1200" dirty="0" smtClean="0"/>
              <a:t>       When </a:t>
            </a:r>
            <a:r>
              <a:rPr lang="en-US" sz="1200" dirty="0"/>
              <a:t>set indicates presence of </a:t>
            </a:r>
            <a:r>
              <a:rPr lang="en-US" sz="1200" dirty="0" smtClean="0">
                <a:solidFill>
                  <a:srgbClr val="FF0000"/>
                </a:solidFill>
              </a:rPr>
              <a:t>NTP</a:t>
            </a:r>
            <a:r>
              <a:rPr lang="en-US" sz="1200" dirty="0" smtClean="0"/>
              <a:t> </a:t>
            </a:r>
            <a:r>
              <a:rPr lang="en-US" sz="1200" dirty="0"/>
              <a:t>timestamp seconds in the node </a:t>
            </a:r>
            <a:r>
              <a:rPr lang="en-US" sz="1200" dirty="0" smtClean="0"/>
              <a:t>data</a:t>
            </a:r>
            <a:endParaRPr lang="en-US" sz="1200" dirty="0"/>
          </a:p>
          <a:p>
            <a:pPr lvl="2"/>
            <a:r>
              <a:rPr lang="en-US" sz="1200" dirty="0" smtClean="0"/>
              <a:t>NEW: Bit 13         When </a:t>
            </a:r>
            <a:r>
              <a:rPr lang="en-US" sz="1200" dirty="0"/>
              <a:t>set indicates presence of </a:t>
            </a:r>
            <a:r>
              <a:rPr lang="en-US" sz="1200" dirty="0" smtClean="0">
                <a:solidFill>
                  <a:srgbClr val="FF0000"/>
                </a:solidFill>
              </a:rPr>
              <a:t>NTP</a:t>
            </a:r>
            <a:r>
              <a:rPr lang="en-US" sz="1200" dirty="0" smtClean="0"/>
              <a:t> </a:t>
            </a:r>
            <a:r>
              <a:rPr lang="en-US" sz="1200" dirty="0"/>
              <a:t>timestamp </a:t>
            </a:r>
            <a:r>
              <a:rPr lang="en-US" sz="1200" dirty="0" smtClean="0"/>
              <a:t>fractional seconds </a:t>
            </a:r>
            <a:r>
              <a:rPr lang="en-US" sz="1200" dirty="0"/>
              <a:t>in the node </a:t>
            </a:r>
            <a:r>
              <a:rPr lang="en-US" sz="1200" dirty="0" smtClean="0"/>
              <a:t>data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Discussion topics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52215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smtClean="0"/>
              <a:t>New Edge-to-Edge data types</a:t>
            </a:r>
          </a:p>
          <a:p>
            <a:pPr lvl="1"/>
            <a:r>
              <a:rPr lang="de-DE" sz="1400" dirty="0"/>
              <a:t>Proposed by John Lemon:</a:t>
            </a:r>
            <a:br>
              <a:rPr lang="de-DE" sz="1400" dirty="0"/>
            </a:br>
            <a:r>
              <a:rPr lang="de-DE" sz="1400" dirty="0">
                <a:hlinkClick r:id="rId2"/>
              </a:rPr>
              <a:t>https://mailarchive.ietf.org/arch/msg/ippm/kg1hQTrnz_VL7oRp4ffZmpgZbJo</a:t>
            </a:r>
            <a:r>
              <a:rPr lang="de-DE" sz="1400" dirty="0"/>
              <a:t> </a:t>
            </a:r>
            <a:endParaRPr lang="de-DE" sz="1600" dirty="0" smtClean="0"/>
          </a:p>
          <a:p>
            <a:pPr lvl="1"/>
            <a:r>
              <a:rPr lang="en-US" sz="1400" dirty="0"/>
              <a:t>Add a few Edge-To-Edge data </a:t>
            </a:r>
            <a:r>
              <a:rPr lang="en-US" sz="1400" dirty="0" smtClean="0"/>
              <a:t>types</a:t>
            </a:r>
          </a:p>
          <a:p>
            <a:pPr lvl="2"/>
            <a:r>
              <a:rPr lang="en-US" sz="1200" dirty="0" smtClean="0"/>
              <a:t>In </a:t>
            </a:r>
            <a:r>
              <a:rPr lang="en-US" sz="1200" dirty="0"/>
              <a:t>addition to the </a:t>
            </a:r>
            <a:r>
              <a:rPr lang="en-US" sz="1200" dirty="0" smtClean="0"/>
              <a:t>currently defined </a:t>
            </a:r>
            <a:r>
              <a:rPr lang="en-US" sz="1200" dirty="0"/>
              <a:t>64-bit sequence </a:t>
            </a:r>
            <a:r>
              <a:rPr lang="en-US" sz="1200" dirty="0" smtClean="0"/>
              <a:t>number, add a sequence </a:t>
            </a:r>
            <a:r>
              <a:rPr lang="en-US" sz="1200" dirty="0"/>
              <a:t>number taking up only 32 </a:t>
            </a:r>
            <a:r>
              <a:rPr lang="en-US" sz="1200" dirty="0" smtClean="0"/>
              <a:t>bits</a:t>
            </a:r>
          </a:p>
          <a:p>
            <a:pPr lvl="2"/>
            <a:r>
              <a:rPr lang="en-US" sz="1200" dirty="0" smtClean="0"/>
              <a:t>Add same timestamp types as used by Hop-By-Hop to measure </a:t>
            </a:r>
            <a:r>
              <a:rPr lang="en-US" sz="1200" dirty="0"/>
              <a:t>delay (and delay variation) across the entire </a:t>
            </a:r>
            <a:r>
              <a:rPr lang="en-US" sz="1200" dirty="0" smtClean="0"/>
              <a:t>path, without having </a:t>
            </a:r>
            <a:r>
              <a:rPr lang="en-US" sz="1200" dirty="0"/>
              <a:t>to use the Hop-By-Hop timestamps to measure at every node in </a:t>
            </a:r>
            <a:r>
              <a:rPr lang="en-US" sz="1200" dirty="0" smtClean="0"/>
              <a:t>the path</a:t>
            </a:r>
            <a:endParaRPr lang="de-DE" sz="1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Discussion topics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70463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Undefined IOAM-Trace-Type bits forward compatibility</a:t>
            </a:r>
          </a:p>
          <a:p>
            <a:pPr lvl="1"/>
            <a:r>
              <a:rPr lang="en-US" sz="1400" dirty="0" smtClean="0"/>
              <a:t>Proposed by </a:t>
            </a:r>
            <a:r>
              <a:rPr lang="en-US" sz="1400" dirty="0"/>
              <a:t>Mickey Spiegel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github.com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inband-oam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ietf</a:t>
            </a:r>
            <a:r>
              <a:rPr lang="en-US" sz="1400" dirty="0">
                <a:hlinkClick r:id="rId2"/>
              </a:rPr>
              <a:t>/issues/63</a:t>
            </a:r>
            <a:endParaRPr lang="en-US" sz="1400" dirty="0" smtClean="0"/>
          </a:p>
          <a:p>
            <a:pPr lvl="1"/>
            <a:r>
              <a:rPr lang="en-US" sz="1400" dirty="0" smtClean="0"/>
              <a:t>We </a:t>
            </a:r>
            <a:r>
              <a:rPr lang="en-US" sz="1400" dirty="0"/>
              <a:t>need to specify required behavior when receiving a packet with one or more of the undefined IOAM-Trace-Type bits </a:t>
            </a:r>
            <a:r>
              <a:rPr lang="en-US" sz="1400" dirty="0" smtClean="0"/>
              <a:t>set</a:t>
            </a:r>
          </a:p>
          <a:p>
            <a:pPr lvl="2"/>
            <a:r>
              <a:rPr lang="en-US" sz="1200" dirty="0"/>
              <a:t>I</a:t>
            </a:r>
            <a:r>
              <a:rPr lang="en-US" sz="1200" dirty="0" smtClean="0"/>
              <a:t>f not specified any </a:t>
            </a:r>
            <a:r>
              <a:rPr lang="en-US" sz="1200" dirty="0"/>
              <a:t>future use of these bits will break backwards compatibility, making it impossible to parse the IOAM Trace Option correctly.</a:t>
            </a:r>
          </a:p>
          <a:p>
            <a:pPr lvl="1"/>
            <a:r>
              <a:rPr lang="en-US" sz="1400" dirty="0"/>
              <a:t>T</a:t>
            </a:r>
            <a:r>
              <a:rPr lang="en-US" sz="1400" dirty="0" smtClean="0"/>
              <a:t>wo </a:t>
            </a:r>
            <a:r>
              <a:rPr lang="en-US" sz="1400" dirty="0"/>
              <a:t>possible approaches:</a:t>
            </a:r>
          </a:p>
          <a:p>
            <a:pPr lvl="2"/>
            <a:r>
              <a:rPr lang="en-US" sz="1200" dirty="0"/>
              <a:t>A node receiving a packet with one or more of the undefined IOAM-Trace-Type bits set must not add any data fields to that IOAM Trace Option.</a:t>
            </a:r>
          </a:p>
          <a:p>
            <a:pPr lvl="2"/>
            <a:r>
              <a:rPr lang="en-US" sz="1200" dirty="0"/>
              <a:t>The size of the data field associated with each undefined bit must be determined now. A node receiving a packet with one or more of the undefined IOAM-Trace-</a:t>
            </a:r>
            <a:r>
              <a:rPr lang="en-US" sz="1200" dirty="0" err="1"/>
              <a:t>Tye</a:t>
            </a:r>
            <a:r>
              <a:rPr lang="en-US" sz="1200" dirty="0"/>
              <a:t> bits set must add a data field of the corresponding size filled with "0xFF" in each octet.</a:t>
            </a:r>
          </a:p>
          <a:p>
            <a:pPr lvl="1"/>
            <a:r>
              <a:rPr lang="en-US" sz="1400" dirty="0"/>
              <a:t>Any node adding an IOAM Trace Option must set all IOAM-Trace-Type undefined bits to 0.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2966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blue theme 2014 16x9</Template>
  <TotalTime>36</TotalTime>
  <Words>150</Words>
  <Application>Microsoft Macintosh PowerPoint</Application>
  <PresentationFormat>On-screen Show (16:9)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Broadway</vt:lpstr>
      <vt:lpstr>Calibri</vt:lpstr>
      <vt:lpstr>Ciscolight</vt:lpstr>
      <vt:lpstr>CiscoSans</vt:lpstr>
      <vt:lpstr>CiscoSans ExtraLight</vt:lpstr>
      <vt:lpstr>CiscoSans Thin</vt:lpstr>
      <vt:lpstr>ＭＳ Ｐゴシック</vt:lpstr>
      <vt:lpstr>Arial</vt:lpstr>
      <vt:lpstr>Blue theme 2014 16x9</vt:lpstr>
      <vt:lpstr> In-situ OAM (IOAM) draft-ietf-ippm-ioam-data-01</vt:lpstr>
      <vt:lpstr>Updates between -00 and -01 version</vt:lpstr>
      <vt:lpstr>Discussion topics</vt:lpstr>
      <vt:lpstr>Discussion topics</vt:lpstr>
      <vt:lpstr>Discussion topics</vt:lpstr>
      <vt:lpstr>Discussion topics</vt:lpstr>
    </vt:vector>
  </TitlesOfParts>
  <Company>Cisco Systems, Inc.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on visibility:  In-band OAM for IPv6</dc:title>
  <dc:creator>Frank Brockners (fbrockne)</dc:creator>
  <cp:lastModifiedBy>Mickey  Spiegel</cp:lastModifiedBy>
  <cp:revision>317</cp:revision>
  <dcterms:created xsi:type="dcterms:W3CDTF">2015-07-14T08:35:48Z</dcterms:created>
  <dcterms:modified xsi:type="dcterms:W3CDTF">2017-11-12T23:40:47Z</dcterms:modified>
</cp:coreProperties>
</file>