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457" r:id="rId2"/>
    <p:sldId id="664" r:id="rId3"/>
    <p:sldId id="667" r:id="rId4"/>
    <p:sldId id="666" r:id="rId5"/>
    <p:sldId id="668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E24"/>
    <a:srgbClr val="AB0810"/>
    <a:srgbClr val="DEA900"/>
    <a:srgbClr val="F9DFD5"/>
    <a:srgbClr val="FA661C"/>
    <a:srgbClr val="90BDDB"/>
    <a:srgbClr val="335FFA"/>
    <a:srgbClr val="349A97"/>
    <a:srgbClr val="2C92B6"/>
    <a:srgbClr val="489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6523" autoAdjust="0"/>
  </p:normalViewPr>
  <p:slideViewPr>
    <p:cSldViewPr snapToGrid="0" snapToObjects="1" showGuides="1">
      <p:cViewPr varScale="1">
        <p:scale>
          <a:sx n="143" d="100"/>
          <a:sy n="143" d="100"/>
        </p:scale>
        <p:origin x="676" y="92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ippm-ioam-data-01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band-oam/ietf/issues?q=is:issue+is:closed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band-oam/ietf/pull/60/commits/77725d2ff5d7ab7d0fd384c3d5a89faa77309202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archive.ietf.org/arch/msg/ippm/kg1hQTrnz_VL7oRp4ffZmpgZbJo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archive.ietf.org/arch/msg/ippm/kg1hQTrnz_VL7oRp4ffZmpgZbJo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</a:t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draft-ietf-ippm-ioam-data-01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251683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smtClean="0"/>
              <a:t>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</a:t>
            </a:r>
            <a:r>
              <a:rPr lang="en-US" sz="1200" dirty="0"/>
              <a:t>),</a:t>
            </a:r>
            <a:br>
              <a:rPr lang="en-US" sz="1200" dirty="0"/>
            </a:br>
            <a:r>
              <a:rPr lang="en-US" sz="1200" dirty="0"/>
              <a:t>John Lemon </a:t>
            </a:r>
            <a:r>
              <a:rPr lang="en-US" sz="1200" dirty="0" smtClean="0"/>
              <a:t>(Broadcom)</a:t>
            </a:r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IPPM; November 13,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37765" y="1347788"/>
            <a:ext cx="8460907" cy="3083094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Overflow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indication and max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value for time data fields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“If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the transit delay exceeds 2^31-1 nanoseconds then the top bit 'O' is set to indicate overflow and value set to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0x80000000”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Follow IETF convention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that bit 0 is the most significant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bit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Flags field – O-bit (Overflow bit)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Fixed examples in section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4.1.4. 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(Examples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of IOAM node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data)</a:t>
            </a:r>
            <a:endParaRPr lang="en-US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pdates between -00 and -01 version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893865" y="4861637"/>
            <a:ext cx="43140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See also: </a:t>
            </a:r>
            <a:r>
              <a:rPr lang="de-DE" sz="900" dirty="0">
                <a:hlinkClick r:id="rId2"/>
              </a:rPr>
              <a:t>https://</a:t>
            </a:r>
            <a:r>
              <a:rPr lang="de-DE" sz="900" dirty="0" smtClean="0">
                <a:hlinkClick r:id="rId2"/>
              </a:rPr>
              <a:t>github.com/inband-oam/ietf/issues?q=is%3Aissue+is%3Aclosed</a:t>
            </a:r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56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 data length does not include opaque state snapshot length</a:t>
            </a:r>
          </a:p>
          <a:p>
            <a:pPr lvl="1"/>
            <a:r>
              <a:rPr lang="de-DE" sz="1400" dirty="0" smtClean="0"/>
              <a:t>Proposed </a:t>
            </a:r>
            <a:r>
              <a:rPr lang="de-DE" sz="1400" dirty="0"/>
              <a:t>by </a:t>
            </a:r>
            <a:r>
              <a:rPr lang="de-DE" sz="1400" dirty="0" smtClean="0"/>
              <a:t>Mickey Spiegel: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>
                <a:hlinkClick r:id="rId2"/>
              </a:rPr>
              <a:t>https://</a:t>
            </a:r>
            <a:r>
              <a:rPr lang="de-DE" sz="1400" dirty="0" smtClean="0">
                <a:hlinkClick r:id="rId2"/>
              </a:rPr>
              <a:t>github.com/inband-oam/ietf/pull/60/commits/77725d2ff5d7ab7d0fd384c3d5a89faa77309202</a:t>
            </a:r>
            <a:endParaRPr lang="de-DE" sz="1400" dirty="0"/>
          </a:p>
          <a:p>
            <a:pPr lvl="1"/>
            <a:endParaRPr lang="de-DE" sz="1400" dirty="0" smtClean="0"/>
          </a:p>
          <a:p>
            <a:pPr lvl="1"/>
            <a:r>
              <a:rPr lang="de-DE" sz="1400" dirty="0" smtClean="0"/>
              <a:t>This is a bug and we‘ll reflect it in the next rev</a:t>
            </a:r>
            <a:endParaRPr lang="de-DE" sz="16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Discussion 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7937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Timestamp format</a:t>
            </a:r>
          </a:p>
          <a:p>
            <a:pPr lvl="1"/>
            <a:r>
              <a:rPr lang="de-DE" sz="1400" dirty="0" smtClean="0"/>
              <a:t>Proposed by John Lemon:</a:t>
            </a:r>
            <a:br>
              <a:rPr lang="de-DE" sz="1400" dirty="0" smtClean="0"/>
            </a:br>
            <a:r>
              <a:rPr lang="de-DE" sz="1400" dirty="0" smtClean="0">
                <a:hlinkClick r:id="rId2"/>
              </a:rPr>
              <a:t>https</a:t>
            </a:r>
            <a:r>
              <a:rPr lang="de-DE" sz="1400" dirty="0">
                <a:hlinkClick r:id="rId2"/>
              </a:rPr>
              <a:t>://</a:t>
            </a:r>
            <a:r>
              <a:rPr lang="de-DE" sz="1400" dirty="0" smtClean="0">
                <a:hlinkClick r:id="rId2"/>
              </a:rPr>
              <a:t>mailarchive.ietf.org/arch/msg/ippm/kg1hQTrnz_VL7oRp4ffZmpgZbJo</a:t>
            </a:r>
            <a:endParaRPr lang="de-DE" sz="1400" dirty="0" smtClean="0"/>
          </a:p>
          <a:p>
            <a:pPr lvl="1"/>
            <a:r>
              <a:rPr lang="en-US" sz="1400" dirty="0" smtClean="0"/>
              <a:t>Extend </a:t>
            </a:r>
            <a:r>
              <a:rPr lang="en-US" sz="1400" dirty="0"/>
              <a:t>the timestamp to allow it to support both PTP and </a:t>
            </a:r>
            <a:r>
              <a:rPr lang="en-US" sz="1400" dirty="0" smtClean="0"/>
              <a:t>NTP</a:t>
            </a:r>
          </a:p>
          <a:p>
            <a:pPr lvl="2"/>
            <a:r>
              <a:rPr lang="en-US" sz="1200" dirty="0" smtClean="0"/>
              <a:t>The seconds </a:t>
            </a:r>
            <a:r>
              <a:rPr lang="en-US" sz="1200" dirty="0"/>
              <a:t>portion would remain largely as is, although the seconds </a:t>
            </a:r>
            <a:r>
              <a:rPr lang="en-US" sz="1200" dirty="0" smtClean="0"/>
              <a:t>would obviously </a:t>
            </a:r>
            <a:r>
              <a:rPr lang="en-US" sz="1200" dirty="0"/>
              <a:t>use different epochs, depending upon which type of timestamp </a:t>
            </a:r>
            <a:r>
              <a:rPr lang="en-US" sz="1200" dirty="0" smtClean="0"/>
              <a:t>is used </a:t>
            </a:r>
            <a:r>
              <a:rPr lang="en-US" sz="1200" dirty="0"/>
              <a:t>within the in-situ OAM </a:t>
            </a:r>
            <a:r>
              <a:rPr lang="en-US" sz="1200" dirty="0" smtClean="0"/>
              <a:t>domain</a:t>
            </a:r>
          </a:p>
          <a:p>
            <a:pPr lvl="2"/>
            <a:r>
              <a:rPr lang="en-US" sz="1200" dirty="0" smtClean="0"/>
              <a:t>The </a:t>
            </a:r>
            <a:r>
              <a:rPr lang="en-US" sz="1200" dirty="0"/>
              <a:t>datatype currently </a:t>
            </a:r>
            <a:r>
              <a:rPr lang="en-US" sz="1200" dirty="0" smtClean="0"/>
              <a:t>named nanoseconds </a:t>
            </a:r>
            <a:r>
              <a:rPr lang="en-US" sz="1200" dirty="0"/>
              <a:t>would be renamed to </a:t>
            </a:r>
            <a:r>
              <a:rPr lang="en-US" sz="1200" dirty="0" smtClean="0"/>
              <a:t>sub-seconds </a:t>
            </a:r>
            <a:r>
              <a:rPr lang="en-US" sz="1200" dirty="0"/>
              <a:t>and would either </a:t>
            </a:r>
            <a:r>
              <a:rPr lang="en-US" sz="1200" dirty="0" smtClean="0"/>
              <a:t>carry nanoseconds </a:t>
            </a:r>
            <a:r>
              <a:rPr lang="en-US" sz="1200" dirty="0"/>
              <a:t>or fractional seconds, for PTP or NTP, </a:t>
            </a:r>
            <a:r>
              <a:rPr lang="en-US" sz="1200" dirty="0" smtClean="0"/>
              <a:t>respectively</a:t>
            </a:r>
          </a:p>
          <a:p>
            <a:pPr lvl="1"/>
            <a:r>
              <a:rPr lang="en-US" sz="1400" dirty="0" smtClean="0"/>
              <a:t>Change current timestamp related code points for IOAM-Trace-Type and add two new ones:</a:t>
            </a:r>
            <a:endParaRPr lang="en-US" sz="1400" dirty="0"/>
          </a:p>
          <a:p>
            <a:pPr lvl="2"/>
            <a:r>
              <a:rPr lang="en-US" sz="1200" dirty="0" smtClean="0"/>
              <a:t>CHANGE: Bit </a:t>
            </a:r>
            <a:r>
              <a:rPr lang="en-US" sz="1200" dirty="0"/>
              <a:t>2    When set indicates presence of </a:t>
            </a:r>
            <a:r>
              <a:rPr lang="en-US" sz="1200" dirty="0" smtClean="0">
                <a:solidFill>
                  <a:srgbClr val="FF0000"/>
                </a:solidFill>
              </a:rPr>
              <a:t>PTP</a:t>
            </a:r>
            <a:r>
              <a:rPr lang="en-US" sz="1200" dirty="0" smtClean="0"/>
              <a:t> timestamp </a:t>
            </a:r>
            <a:r>
              <a:rPr lang="en-US" sz="1200" dirty="0"/>
              <a:t>seconds in </a:t>
            </a:r>
            <a:r>
              <a:rPr lang="en-US" sz="1200" dirty="0" smtClean="0"/>
              <a:t>the node data</a:t>
            </a:r>
          </a:p>
          <a:p>
            <a:pPr lvl="2"/>
            <a:r>
              <a:rPr lang="en-US" sz="1200" dirty="0" smtClean="0"/>
              <a:t>CHANGE: Bit </a:t>
            </a:r>
            <a:r>
              <a:rPr lang="en-US" sz="1200" dirty="0"/>
              <a:t>3    When set indicates presence of </a:t>
            </a:r>
            <a:r>
              <a:rPr lang="en-US" sz="1200" dirty="0" smtClean="0">
                <a:solidFill>
                  <a:srgbClr val="FF0000"/>
                </a:solidFill>
              </a:rPr>
              <a:t>PTP</a:t>
            </a:r>
            <a:r>
              <a:rPr lang="en-US" sz="1200" dirty="0" smtClean="0"/>
              <a:t> timestamp </a:t>
            </a:r>
            <a:r>
              <a:rPr lang="en-US" sz="1200" dirty="0"/>
              <a:t>nanoseconds </a:t>
            </a:r>
            <a:r>
              <a:rPr lang="en-US" sz="1200" dirty="0" smtClean="0"/>
              <a:t>in the </a:t>
            </a:r>
            <a:r>
              <a:rPr lang="en-US" sz="1200" dirty="0"/>
              <a:t>node </a:t>
            </a:r>
            <a:r>
              <a:rPr lang="en-US" sz="1200" dirty="0" smtClean="0"/>
              <a:t>data</a:t>
            </a:r>
          </a:p>
          <a:p>
            <a:pPr lvl="2"/>
            <a:r>
              <a:rPr lang="en-US" sz="1200" dirty="0" smtClean="0"/>
              <a:t>NEW: Bit 12 </a:t>
            </a:r>
            <a:r>
              <a:rPr lang="en-US" sz="1200" dirty="0"/>
              <a:t> </a:t>
            </a:r>
            <a:r>
              <a:rPr lang="en-US" sz="1200" dirty="0" smtClean="0"/>
              <a:t>       When </a:t>
            </a:r>
            <a:r>
              <a:rPr lang="en-US" sz="1200" dirty="0"/>
              <a:t>set indicates presence of </a:t>
            </a:r>
            <a:r>
              <a:rPr lang="en-US" sz="1200" dirty="0" smtClean="0">
                <a:solidFill>
                  <a:srgbClr val="FF0000"/>
                </a:solidFill>
              </a:rPr>
              <a:t>NTP</a:t>
            </a:r>
            <a:r>
              <a:rPr lang="en-US" sz="1200" dirty="0" smtClean="0"/>
              <a:t> </a:t>
            </a:r>
            <a:r>
              <a:rPr lang="en-US" sz="1200" dirty="0"/>
              <a:t>timestamp seconds in the node </a:t>
            </a:r>
            <a:r>
              <a:rPr lang="en-US" sz="1200" dirty="0" smtClean="0"/>
              <a:t>data</a:t>
            </a:r>
            <a:endParaRPr lang="en-US" sz="1200" dirty="0"/>
          </a:p>
          <a:p>
            <a:pPr lvl="2"/>
            <a:r>
              <a:rPr lang="en-US" sz="1200" dirty="0" smtClean="0"/>
              <a:t>NEW: Bit 13         When </a:t>
            </a:r>
            <a:r>
              <a:rPr lang="en-US" sz="1200" dirty="0"/>
              <a:t>set indicates presence of </a:t>
            </a:r>
            <a:r>
              <a:rPr lang="en-US" sz="1200" dirty="0" smtClean="0">
                <a:solidFill>
                  <a:srgbClr val="FF0000"/>
                </a:solidFill>
              </a:rPr>
              <a:t>NTP</a:t>
            </a:r>
            <a:r>
              <a:rPr lang="en-US" sz="1200" dirty="0" smtClean="0"/>
              <a:t> </a:t>
            </a:r>
            <a:r>
              <a:rPr lang="en-US" sz="1200" dirty="0"/>
              <a:t>timestamp </a:t>
            </a:r>
            <a:r>
              <a:rPr lang="en-US" sz="1200" dirty="0" smtClean="0"/>
              <a:t>fractional seconds </a:t>
            </a:r>
            <a:r>
              <a:rPr lang="en-US" sz="1200" dirty="0"/>
              <a:t>in the node </a:t>
            </a:r>
            <a:r>
              <a:rPr lang="en-US" sz="1200" dirty="0" smtClean="0"/>
              <a:t>data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Discussion 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52215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New Edge-to-Edge data types</a:t>
            </a:r>
          </a:p>
          <a:p>
            <a:pPr lvl="1"/>
            <a:r>
              <a:rPr lang="de-DE" sz="1400" dirty="0"/>
              <a:t>Proposed by John Lemon:</a:t>
            </a:r>
            <a:br>
              <a:rPr lang="de-DE" sz="1400" dirty="0"/>
            </a:br>
            <a:r>
              <a:rPr lang="de-DE" sz="1400" dirty="0">
                <a:hlinkClick r:id="rId2"/>
              </a:rPr>
              <a:t>https://mailarchive.ietf.org/arch/msg/ippm/kg1hQTrnz_VL7oRp4ffZmpgZbJo</a:t>
            </a:r>
            <a:r>
              <a:rPr lang="de-DE" sz="1400" dirty="0"/>
              <a:t> </a:t>
            </a:r>
            <a:endParaRPr lang="de-DE" sz="1600" dirty="0" smtClean="0"/>
          </a:p>
          <a:p>
            <a:pPr lvl="1"/>
            <a:r>
              <a:rPr lang="en-US" sz="1400" dirty="0"/>
              <a:t>Add a few Edge-To-Edge data </a:t>
            </a:r>
            <a:r>
              <a:rPr lang="en-US" sz="1400" dirty="0" smtClean="0"/>
              <a:t>types</a:t>
            </a:r>
          </a:p>
          <a:p>
            <a:pPr lvl="2"/>
            <a:r>
              <a:rPr lang="en-US" sz="1200" dirty="0" smtClean="0"/>
              <a:t>In </a:t>
            </a:r>
            <a:r>
              <a:rPr lang="en-US" sz="1200" dirty="0"/>
              <a:t>addition to the </a:t>
            </a:r>
            <a:r>
              <a:rPr lang="en-US" sz="1200" dirty="0" smtClean="0"/>
              <a:t>currently defined </a:t>
            </a:r>
            <a:r>
              <a:rPr lang="en-US" sz="1200" dirty="0"/>
              <a:t>64-bit sequence </a:t>
            </a:r>
            <a:r>
              <a:rPr lang="en-US" sz="1200" dirty="0" smtClean="0"/>
              <a:t>number, add a sequence </a:t>
            </a:r>
            <a:r>
              <a:rPr lang="en-US" sz="1200" dirty="0"/>
              <a:t>number taking up only 32 </a:t>
            </a:r>
            <a:r>
              <a:rPr lang="en-US" sz="1200" dirty="0" smtClean="0"/>
              <a:t>bits</a:t>
            </a:r>
          </a:p>
          <a:p>
            <a:pPr lvl="2"/>
            <a:r>
              <a:rPr lang="en-US" sz="1200" dirty="0" smtClean="0"/>
              <a:t>Add same timestamp types as used by Hop-By-Hop to measure </a:t>
            </a:r>
            <a:r>
              <a:rPr lang="en-US" sz="1200" dirty="0"/>
              <a:t>delay (and delay variation) across the entire </a:t>
            </a:r>
            <a:r>
              <a:rPr lang="en-US" sz="1200" dirty="0" smtClean="0"/>
              <a:t>path, without </a:t>
            </a:r>
            <a:r>
              <a:rPr lang="en-US" sz="1200" dirty="0" smtClean="0"/>
              <a:t>having </a:t>
            </a:r>
            <a:r>
              <a:rPr lang="en-US" sz="1200" dirty="0"/>
              <a:t>to use the Hop-By-Hop timestamps to measure at every node in </a:t>
            </a:r>
            <a:r>
              <a:rPr lang="en-US" sz="1200" dirty="0" smtClean="0"/>
              <a:t>the path</a:t>
            </a:r>
            <a:endParaRPr lang="de-DE" sz="1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Discussion 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70463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0</TotalTime>
  <Words>129</Words>
  <Application>Microsoft Office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MS PGothic</vt:lpstr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Blue theme 2014 16x9</vt:lpstr>
      <vt:lpstr> In-situ OAM (IOAM) draft-ietf-ippm-ioam-data-01</vt:lpstr>
      <vt:lpstr>Updates between -00 and -01 version</vt:lpstr>
      <vt:lpstr>Discussion topics</vt:lpstr>
      <vt:lpstr>Discussion topics</vt:lpstr>
      <vt:lpstr>Discussion topics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Frank Brockners (fbrockne)</cp:lastModifiedBy>
  <cp:revision>315</cp:revision>
  <dcterms:created xsi:type="dcterms:W3CDTF">2015-07-14T08:35:48Z</dcterms:created>
  <dcterms:modified xsi:type="dcterms:W3CDTF">2017-11-10T09:12:12Z</dcterms:modified>
</cp:coreProperties>
</file>