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<Relationships xmlns="http://schemas.openxmlformats.org/package/2006/relationships">
    <Relationship Id="rId3" Type="http://schemas.openxmlformats.org/package/2006/relationships/metadata/core-properties" Target="docProps/core.xml"/>
    <Relationship Id="rId2" Type="http://schemas.openxmlformats.org/package/2006/relationships/metadata/thumbnail" Target="docProps/thumbnail.jpeg"/>
    <Relationship Id="rId1" Type="http://schemas.openxmlformats.org/officeDocument/2006/relationships/officeDocument" Target="ppt/presentation.xml"/>
    <Relationship Id="rId4" Type="http://schemas.openxmlformats.org/officeDocument/2006/relationships/extended-properties" Target="docProps/app.xml"/>
    <Relationship Id="rId5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0" autoAdjust="0"/>
    <p:restoredTop sz="94893" autoAdjust="0"/>
  </p:normalViewPr>
  <p:slideViewPr>
    <p:cSldViewPr snapToGrid="0">
      <p:cViewPr varScale="1">
        <p:scale>
          <a:sx n="73" d="100"/>
          <a:sy n="73" d="100"/>
        </p:scale>
        <p:origin x="6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61E454-4459-4E76-83EF-D0281D0657F0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E9744C-58C4-4EE9-9B52-05423FAE5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67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63D3-5943-4DCA-811D-32E3858FDEB1}" type="datetime1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4DECC-5776-45FE-A1F8-864179D59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242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921A9-0AD7-48DD-A079-6AC13E5F9399}" type="datetime1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4DECC-5776-45FE-A1F8-864179D59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96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4E834-ABC4-45B8-8C86-CA6E8E6CD0CE}" type="datetime1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4DECC-5776-45FE-A1F8-864179D59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777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82BEB-F9A6-4DA4-9508-53612AD13837}" type="datetime1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4DECC-5776-45FE-A1F8-864179D59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337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D59C-A0C1-4266-83EE-C322A7424133}" type="datetime1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4DECC-5776-45FE-A1F8-864179D59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03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75FD-9233-46C6-B49F-9C167404F0CF}" type="datetime1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4DECC-5776-45FE-A1F8-864179D59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73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7789-D3D4-49F6-8D08-1BF95690CB9A}" type="datetime1">
              <a:rPr lang="en-US" smtClean="0"/>
              <a:t>10/22/2019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4DECC-5776-45FE-A1F8-864179D59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80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8B7E7-02AB-4C99-81B2-30536AF277FF}" type="datetime1">
              <a:rPr lang="en-US" smtClean="0"/>
              <a:t>10/22/2019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4DECC-5776-45FE-A1F8-864179D59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48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E02D-5020-4F3C-AF40-3CD1F65E3224}" type="datetime1">
              <a:rPr lang="en-US" smtClean="0"/>
              <a:t>10/22/2019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4DECC-5776-45FE-A1F8-864179D59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420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4B30-B59A-4042-996E-51FC308A90F1}" type="datetime1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4DECC-5776-45FE-A1F8-864179D59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574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621CC-1F88-49B0-92FB-D459BBDE58D0}" type="datetime1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4DECC-5776-45FE-A1F8-864179D59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25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D6371-AB5E-4637-978D-27859975EFA4}" type="datetime1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4DECC-5776-45FE-A1F8-864179D59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83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draft-ioamteam-ippm-ioam-direct-export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In-situ OAM Direct Exporting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hlinkClick r:id="rId2"/>
              </a:rPr>
              <a:t>draft-ioamteam-ippm-ioam-direct-export-00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Haoyu</a:t>
            </a:r>
            <a:r>
              <a:rPr lang="en-US" dirty="0" smtClean="0"/>
              <a:t> Song, Barak </a:t>
            </a:r>
            <a:r>
              <a:rPr lang="en-US" dirty="0" err="1" smtClean="0"/>
              <a:t>Gafni</a:t>
            </a:r>
            <a:r>
              <a:rPr lang="en-US" dirty="0" smtClean="0"/>
              <a:t>, </a:t>
            </a:r>
            <a:r>
              <a:rPr lang="en-US" dirty="0" err="1" smtClean="0"/>
              <a:t>Tianran</a:t>
            </a:r>
            <a:r>
              <a:rPr lang="en-US" dirty="0" smtClean="0"/>
              <a:t> Zhou, </a:t>
            </a:r>
            <a:r>
              <a:rPr lang="en-US" dirty="0" err="1" smtClean="0"/>
              <a:t>Zhenbin</a:t>
            </a:r>
            <a:r>
              <a:rPr lang="en-US" dirty="0" smtClean="0"/>
              <a:t> Li,</a:t>
            </a:r>
          </a:p>
          <a:p>
            <a:r>
              <a:rPr lang="en-US" dirty="0" smtClean="0"/>
              <a:t>Frank </a:t>
            </a:r>
            <a:r>
              <a:rPr lang="en-US" dirty="0" err="1" smtClean="0"/>
              <a:t>Brockners</a:t>
            </a:r>
            <a:r>
              <a:rPr lang="en-US" dirty="0" smtClean="0"/>
              <a:t>, </a:t>
            </a:r>
            <a:r>
              <a:rPr lang="en-US" dirty="0" err="1" smtClean="0"/>
              <a:t>Shwetha</a:t>
            </a:r>
            <a:r>
              <a:rPr lang="en-US" dirty="0" smtClean="0"/>
              <a:t> Bhandari, Ramesh </a:t>
            </a:r>
            <a:r>
              <a:rPr lang="en-US" dirty="0" err="1" smtClean="0"/>
              <a:t>Sivakolundu</a:t>
            </a:r>
            <a:r>
              <a:rPr lang="en-US" dirty="0" smtClean="0"/>
              <a:t>, Tal Mizrahi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60723" y="5799551"/>
            <a:ext cx="2229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IETF 106, Singapore</a:t>
            </a:r>
          </a:p>
          <a:p>
            <a:pPr algn="ctr"/>
            <a:r>
              <a:rPr lang="en-US" dirty="0" smtClean="0"/>
              <a:t>November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8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Open Issue: Hop Limit / Hop Count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4033381" y="6488668"/>
            <a:ext cx="4133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IETF 106, Nov 2019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7131" y="1475587"/>
            <a:ext cx="10946675" cy="523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 smtClean="0"/>
              <a:t>Missing exported packets when there are IOAM-incapable transit nodes: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2014944" y="2605088"/>
            <a:ext cx="9252861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+-----------+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| Telemetry |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| Data      |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| Collector |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+-----------+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^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|Exported IOAM data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|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|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|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+--------------+------+-------+--------------+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|              |              |              |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|              |              |              |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User      +---+----+     +---+----+     +---+----+     +---+----+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packets   |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Encapsu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-|     | Transit|  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Non-IOAM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 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Decapsu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-|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---------&gt;|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lating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|====&gt;| Node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|====&gt;|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|====&gt;|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lating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|----&gt;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|Node    |     | A      |     |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    |Node    |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+--------+     +--------+     +--------+     +--------+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7"/>
          <p:cNvSpPr txBox="1"/>
          <p:nvPr/>
        </p:nvSpPr>
        <p:spPr>
          <a:xfrm>
            <a:off x="1002574" y="4644014"/>
            <a:ext cx="1617617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FF0000"/>
                </a:solidFill>
              </a:rPr>
              <a:t>IP Hop </a:t>
            </a:r>
            <a:r>
              <a:rPr lang="en-US" b="1" dirty="0" smtClean="0">
                <a:solidFill>
                  <a:srgbClr val="FF0000"/>
                </a:solidFill>
              </a:rPr>
              <a:t>Limit: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89021" y="4644798"/>
            <a:ext cx="444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FF0000"/>
                </a:solidFill>
              </a:rPr>
              <a:t>62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70221" y="4640442"/>
            <a:ext cx="444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FF0000"/>
                </a:solidFill>
              </a:rPr>
              <a:t>61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12094" y="4640442"/>
            <a:ext cx="444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FF0000"/>
                </a:solidFill>
              </a:rPr>
              <a:t>60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267026" y="4640442"/>
            <a:ext cx="444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FF0000"/>
                </a:solidFill>
              </a:rPr>
              <a:t>59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7"/>
          <p:cNvSpPr txBox="1"/>
          <p:nvPr/>
        </p:nvSpPr>
        <p:spPr>
          <a:xfrm>
            <a:off x="1002574" y="4149633"/>
            <a:ext cx="2393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FF0000"/>
                </a:solidFill>
              </a:rPr>
              <a:t>Dedicated Hop Count: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89021" y="4150417"/>
            <a:ext cx="444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70221" y="4146061"/>
            <a:ext cx="444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267026" y="4146061"/>
            <a:ext cx="444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4DECC-5776-45FE-A1F8-864179D5975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5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History of This Draft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draft combines two somewhat similar approaches:</a:t>
            </a:r>
          </a:p>
          <a:p>
            <a:pPr lvl="1"/>
            <a:r>
              <a:rPr lang="en-US" dirty="0" smtClean="0"/>
              <a:t>The PBT-I concept from draft-song-</a:t>
            </a:r>
            <a:r>
              <a:rPr lang="en-US" dirty="0" err="1" smtClean="0"/>
              <a:t>ippm</a:t>
            </a:r>
            <a:r>
              <a:rPr lang="en-US" dirty="0" smtClean="0"/>
              <a:t>-postcard-based-telemetry</a:t>
            </a:r>
          </a:p>
          <a:p>
            <a:pPr lvl="1"/>
            <a:r>
              <a:rPr lang="en-US" dirty="0" smtClean="0"/>
              <a:t>The Immediate Export flag from draft-</a:t>
            </a:r>
            <a:r>
              <a:rPr lang="en-US" dirty="0" err="1" smtClean="0"/>
              <a:t>mizrahi</a:t>
            </a:r>
            <a:r>
              <a:rPr lang="en-US" dirty="0" smtClean="0"/>
              <a:t>-</a:t>
            </a:r>
            <a:r>
              <a:rPr lang="en-US" dirty="0" err="1" smtClean="0"/>
              <a:t>ippm</a:t>
            </a:r>
            <a:r>
              <a:rPr lang="en-US" dirty="0" smtClean="0"/>
              <a:t>-</a:t>
            </a:r>
            <a:r>
              <a:rPr lang="en-US" dirty="0" err="1" smtClean="0"/>
              <a:t>ioam</a:t>
            </a:r>
            <a:r>
              <a:rPr lang="en-US" dirty="0" smtClean="0"/>
              <a:t>-flags</a:t>
            </a:r>
          </a:p>
          <a:p>
            <a:r>
              <a:rPr lang="en-US" dirty="0" smtClean="0"/>
              <a:t>The decision in IETF 105 was to combine them.</a:t>
            </a:r>
          </a:p>
          <a:p>
            <a:endParaRPr lang="en-US" dirty="0" smtClean="0"/>
          </a:p>
          <a:p>
            <a:r>
              <a:rPr lang="en-US" dirty="0" smtClean="0"/>
              <a:t>This draft is the product of a design team that worked on combining the two concepts. </a:t>
            </a:r>
          </a:p>
          <a:p>
            <a:endParaRPr lang="en-US" dirty="0"/>
          </a:p>
          <a:p>
            <a:r>
              <a:rPr lang="en-US" dirty="0" smtClean="0"/>
              <a:t>October 2019 - draft 00.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33381" y="6488668"/>
            <a:ext cx="4133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IETF 106, Nov 2019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4DECC-5776-45FE-A1F8-864179D597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3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Exporting (DEX) –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4395" y="2827600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+-----------+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| Telemetry |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| Data      |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| Collector |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+-----------+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^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|Exported IOAM data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|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|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|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+--------------+------+-------+--------------+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|              |              |              |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|              |              |              |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User      +---+----+     +---+----+     +---+----+     +---+----+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packets   |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Encapsu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-|     | Transit|     | Transit|     |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Decapsu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-|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---------&gt;|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lating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|====&gt;| Node   |====&gt;| Node   |====&gt;|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lating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|----&gt;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|Node    |     | A      |     | B      |     |Node    |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+--------+     +--------+     +--------+     +--------+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Insert DEX       Export       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Export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Remove DEX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option and      IOAM data      IOAM data     option and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export data                                  export data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90600" y="150203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IOAM data is exported to a collector without modifying data packets.</a:t>
            </a:r>
          </a:p>
          <a:p>
            <a:r>
              <a:rPr lang="en-US" dirty="0" smtClean="0"/>
              <a:t>Simplifies transit node processing.</a:t>
            </a:r>
          </a:p>
          <a:p>
            <a:r>
              <a:rPr lang="en-US" dirty="0" smtClean="0"/>
              <a:t>Reduces the data plane on-the-wire overhead of IOAM.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33381" y="6488668"/>
            <a:ext cx="4133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IETF 106, Nov 2019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4DECC-5776-45FE-A1F8-864179D597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1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Direct Exporting (DEX) Option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6017" y="3632692"/>
            <a:ext cx="10515600" cy="2240789"/>
          </a:xfrm>
        </p:spPr>
        <p:txBody>
          <a:bodyPr>
            <a:noAutofit/>
          </a:bodyPr>
          <a:lstStyle/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0                   1                   2                   3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0 1 2 3 4 5 6 7 8 9 0 1 2 3 4 5 6 7 8 9 0 1 2 3 4 5 6 7 8 9 0 1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+-+-+-+-+-+-+-+-+-+-+-+-+-+-+-+-+-+-+-+-+-+-+-+-+-+-+-+-+-+-+-+-+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|        Namespace-ID           |            Flags              |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+-+-+-+-+-+-+-+-+-+-+-+-+-+-+-+-+-+-+-+-+-+-+-+-+-+-+-+-+-+-+-+-+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|               IOAM-Trace-Type                 |   Reserved    |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+-+-+-+-+-+-+-+-+-+-+-+-+-+-+-+-+-+-+-+-+-+-+-+-+-+-+-+-+-+-+-+-+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|                         Flow ID (optional)                    |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+-+-+-+-+-+-+-+-+-+-+-+-+-+-+-+-+-+-+-+-+-+-+-+-+-+-+-+-+-+-+-+-+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|                     Sequence Number  (Optional)               |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+-+-+-+-+-+-+-+-+-+-+-+-+-+-+-+-+-+-+-+-+-+-+-+-+-+-+-+-+-+-+-+-+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90600" y="150203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 new IOAM option that indicates that IOAM data is exported to a collector.</a:t>
            </a:r>
          </a:p>
          <a:p>
            <a:r>
              <a:rPr lang="en-US" dirty="0" smtClean="0"/>
              <a:t>IOAM-Trace-Type indicates which data fields are exported.</a:t>
            </a:r>
          </a:p>
          <a:p>
            <a:r>
              <a:rPr lang="en-US" dirty="0" smtClean="0"/>
              <a:t>Two optional fields.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33381" y="6488668"/>
            <a:ext cx="4133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IETF 106, Nov 2019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4DECC-5776-45FE-A1F8-864179D597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7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Example: The DEX Option as an IPv6 Extension Header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6017" y="3632692"/>
            <a:ext cx="10515600" cy="2240789"/>
          </a:xfrm>
        </p:spPr>
        <p:txBody>
          <a:bodyPr>
            <a:noAutofit/>
          </a:bodyPr>
          <a:lstStyle/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0                   1                   2                   3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0 1 2 3 4 5 6 7 8 9 0 1 2 3 4 5 6 7 8 9 0 1 2 3 4 5 6 7 8 9 0 1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+-+-+-+-+-+-+-+-+-+-+-+-+-+-+-+-+-+-+-+-+-+-+-+-+-+-+-+-+-+-+-+-+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|  Option Type  |  Opt Data Len |   Reserved    |   IOAM Type   |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+-+-+-+-+-+-+-+-+-+-+-+-+-+-+-+-+-+-+-+-+-+-+-+-+-+-+-+-+-+-+-+-+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|        Namespace-ID           |            Flags              |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+-+-+-+-+-+-+-+-+-+-+-+-+-+-+-+-+-+-+-+-+-+-+-+-+-+-+-+-+-+-+-+-+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|               IOAM-Trace-Type                 |   Reserved    |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+-+-+-+-+-+-+-+-+-+-+-+-+-+-+-+-+-+-+-+-+-+-+-+-+-+-+-+-+-+-+-+-+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|                         Flow ID (optional)                    |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+-+-+-+-+-+-+-+-+-+-+-+-+-+-+-+-+-+-+-+-+-+-+-+-+-+-+-+-+-+-+-+-+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|                     Sequence Number  (Optional)               |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+-+-+-+-+-+-+-+-+-+-+-+-+-+-+-+-+-+-+-+-+-+-+-+-+-+-+-+-+-+-+-+-+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90600" y="161960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IOAM IPv6 extension header is defined in: </a:t>
            </a:r>
            <a:br>
              <a:rPr lang="en-US" dirty="0" smtClean="0"/>
            </a:br>
            <a:r>
              <a:rPr lang="en-US" dirty="0" smtClean="0"/>
              <a:t>draft-ietf-ippm-ioam-ipv6-options-00 (work in progress).</a:t>
            </a:r>
          </a:p>
          <a:p>
            <a:r>
              <a:rPr lang="en-US" dirty="0" smtClean="0"/>
              <a:t>IOAM Type indicates this is a DEX option.</a:t>
            </a:r>
          </a:p>
          <a:p>
            <a:r>
              <a:rPr lang="en-US" dirty="0" smtClean="0"/>
              <a:t>Opt Data Len indicates whether the optional fields are present.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33381" y="6488668"/>
            <a:ext cx="4133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IETF 106, Nov 2019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4DECC-5776-45FE-A1F8-864179D597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65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Open Issue: Hop Limit / Hop Count</a:t>
            </a:r>
            <a:endParaRPr lang="en-US" sz="3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65086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The collector may use the hop count of each exported packet in order to reconstruct the path and detect missing exported packets.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33381" y="6488668"/>
            <a:ext cx="4133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IETF 106, Nov 2019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469569" y="2976427"/>
            <a:ext cx="9252861" cy="4351338"/>
          </a:xfrm>
        </p:spPr>
        <p:txBody>
          <a:bodyPr>
            <a:noAutofit/>
          </a:bodyPr>
          <a:lstStyle/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+-----------+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| Telemetry |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| Data      |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| Collector |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+-----------+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^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|Exported IOAM data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|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|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|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+--------------+------+-------+--------------+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|              |              |              |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|              |              |              |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User      +---+----+     +---+----+     +---+----+     +---+----+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packets   |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Encapsu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-|     | Transit|     | Transit|     |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Decapsu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-|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---------&gt;|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lating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|====&gt;| Node   |====&gt;| Node   |====&gt;|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lating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|----&gt;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|Node    |     | A      |     | B      |     |Node    |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+--------+     +--------+     +--------+     +--------+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199" y="5015353"/>
            <a:ext cx="1617617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Hop Limit: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3646" y="5016137"/>
            <a:ext cx="444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62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24846" y="5011781"/>
            <a:ext cx="444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61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66719" y="5011781"/>
            <a:ext cx="444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60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721651" y="5011781"/>
            <a:ext cx="444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59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4DECC-5776-45FE-A1F8-864179D597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4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Open Issue: Hop Limit / Hop Count</a:t>
            </a:r>
            <a:endParaRPr lang="en-US" sz="3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65086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 smtClean="0"/>
              <a:t>Approach 1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Use the </a:t>
            </a:r>
            <a:r>
              <a:rPr lang="en-US" dirty="0" err="1" smtClean="0"/>
              <a:t>Hop_Lim</a:t>
            </a:r>
            <a:r>
              <a:rPr lang="en-US" dirty="0" smtClean="0"/>
              <a:t>/</a:t>
            </a:r>
            <a:r>
              <a:rPr lang="en-US" dirty="0" err="1" smtClean="0"/>
              <a:t>Node_ID</a:t>
            </a:r>
            <a:r>
              <a:rPr lang="en-US" dirty="0" smtClean="0"/>
              <a:t> data field. </a:t>
            </a:r>
          </a:p>
          <a:p>
            <a:pPr lvl="1"/>
            <a:r>
              <a:rPr lang="en-US" dirty="0" smtClean="0"/>
              <a:t>This data field is already defined in draft-</a:t>
            </a:r>
            <a:r>
              <a:rPr lang="en-US" dirty="0" err="1" smtClean="0"/>
              <a:t>ietf</a:t>
            </a:r>
            <a:r>
              <a:rPr lang="en-US" dirty="0" smtClean="0"/>
              <a:t>-</a:t>
            </a:r>
            <a:r>
              <a:rPr lang="en-US" dirty="0" err="1" smtClean="0"/>
              <a:t>ippm</a:t>
            </a:r>
            <a:r>
              <a:rPr lang="en-US" dirty="0" smtClean="0"/>
              <a:t>-</a:t>
            </a:r>
            <a:r>
              <a:rPr lang="en-US" dirty="0" err="1" smtClean="0"/>
              <a:t>ioam</a:t>
            </a:r>
            <a:r>
              <a:rPr lang="en-US" dirty="0" smtClean="0"/>
              <a:t>-data.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u="sng" dirty="0" smtClean="0"/>
              <a:t>Approach 2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Use a dedicated Hop Limit field in the DEX option.</a:t>
            </a:r>
          </a:p>
          <a:p>
            <a:pPr lvl="1"/>
            <a:r>
              <a:rPr lang="en-US" dirty="0" smtClean="0"/>
              <a:t>Increment by each transit node.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033381" y="6488668"/>
            <a:ext cx="4133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IETF 106, Nov 2019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245325" y="2899439"/>
            <a:ext cx="10946675" cy="3345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✔</a:t>
            </a:r>
            <a:r>
              <a:rPr lang="en-US" dirty="0" smtClean="0"/>
              <a:t> Does not require transit nodes to modify data packets. 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✔</a:t>
            </a:r>
            <a:r>
              <a:rPr lang="en-US" dirty="0" smtClean="0"/>
              <a:t> Reuses an existing data field.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✔</a:t>
            </a:r>
            <a:r>
              <a:rPr lang="en-US" dirty="0" smtClean="0"/>
              <a:t> </a:t>
            </a:r>
            <a:r>
              <a:rPr lang="en-US" dirty="0" smtClean="0"/>
              <a:t>Detects missing exported packets when there are IOAM-incapable transit nodes.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✔</a:t>
            </a:r>
            <a:r>
              <a:rPr lang="en-US" dirty="0" smtClean="0"/>
              <a:t> </a:t>
            </a:r>
            <a:r>
              <a:rPr lang="en-US" dirty="0" smtClean="0"/>
              <a:t>Applicable in scenarios in which the lower layer TTL is not available.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4DECC-5776-45FE-A1F8-864179D597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861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Next Steps</a:t>
            </a:r>
            <a:endParaRPr lang="en-US" sz="3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65086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Request working group adoption.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33381" y="6488668"/>
            <a:ext cx="4133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IETF 106, Nov 2019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4DECC-5776-45FE-A1F8-864179D597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2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pPr algn="ctr"/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4DECC-5776-45FE-A1F8-864179D597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88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850</Words>
  <Application>Microsoft Office PowerPoint</Application>
  <PresentationFormat>Widescreen</PresentationFormat>
  <Paragraphs>168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Theme</vt:lpstr>
      <vt:lpstr>In-situ OAM Direct Exporting</vt:lpstr>
      <vt:lpstr>The History of This Draft</vt:lpstr>
      <vt:lpstr>Direct Exporting (DEX) – Overview</vt:lpstr>
      <vt:lpstr>The Direct Exporting (DEX) Option</vt:lpstr>
      <vt:lpstr>Example: The DEX Option as an IPv6 Extension Header</vt:lpstr>
      <vt:lpstr>Open Issue: Hop Limit / Hop Count</vt:lpstr>
      <vt:lpstr>Open Issue: Hop Limit / Hop Count</vt:lpstr>
      <vt:lpstr>Next Steps</vt:lpstr>
      <vt:lpstr>Backup</vt:lpstr>
      <vt:lpstr>Open Issue: Hop Limit / Hop Count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In-situ OAM Direct Exporting</dc:title>
  <dc:creator>Tal Mizrahi</dc:creator>
  <cp:lastModifiedBy>Tal Mizrahi</cp:lastModifiedBy>
  <cp:revision>9</cp:revision>
  <dcterms:created xsi:type="dcterms:W3CDTF">2019-10-22T11:08:10Z</dcterms:created>
  <dcterms:modified xsi:type="dcterms:W3CDTF">2019-10-22T12:01:20Z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(2)A0pypvimrpkqveLfghpzaFPTBUgTBCSeV0YQtWS1yxRzBgsreTKFlhQNmHZhpuqg4dyA8mT7
42yb+WfuaDSAXlbjZa5t5U8K5PswHeLtA9tmARA+qlUC1snK+Lj2BU43Um8mQ4RGC7/4nFCF
hHEzj2iQ8FOqPaVvdEHxpv6CgQ44pnGPlW1c4+uLeg+PjaVNLda5hjOdeN+MvExgfwCpyRSX
whUpZPLq1ZHR9p0Zkv</vt:lpwstr>
  </property>
  <property fmtid="{D5CDD505-2E9C-101B-9397-08002B2CF9AE}" pid="3" name="_2015_ms_pID_7253431">
    <vt:lpwstr>1vTs+cTWybz8ElmaeUUN2PG0/IEylr+Hs/zVBBPcaHQTc9hHMO5edH
5G2LUYB8b8SqF8Uy9zkUNJ528qOAbsOJkiQKIf4YKZ3VYO3jasZdPEyUh/vQmRL9VO5j4iw5
08mwguO0qMfgahWQdJmv1Pej3EQjaQOBihOtUEKinZ3gxJm6r9Rb04sDyqDY5Fbpk8E=</vt:lpwstr>
  </property>
</Properties>
</file>