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8"/>
  </p:notesMasterIdLst>
  <p:handoutMasterIdLst>
    <p:handoutMasterId r:id="rId9"/>
  </p:handoutMasterIdLst>
  <p:sldIdLst>
    <p:sldId id="457" r:id="rId2"/>
    <p:sldId id="666" r:id="rId3"/>
    <p:sldId id="669" r:id="rId4"/>
    <p:sldId id="668" r:id="rId5"/>
    <p:sldId id="670" r:id="rId6"/>
    <p:sldId id="665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542"/>
    <a:srgbClr val="FDBE24"/>
    <a:srgbClr val="AB0810"/>
    <a:srgbClr val="DEA900"/>
    <a:srgbClr val="F9DFD5"/>
    <a:srgbClr val="FA661C"/>
    <a:srgbClr val="90BDDB"/>
    <a:srgbClr val="335FFA"/>
    <a:srgbClr val="349A97"/>
    <a:srgbClr val="2C9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6523" autoAdjust="0"/>
  </p:normalViewPr>
  <p:slideViewPr>
    <p:cSldViewPr snapToGrid="0" snapToObjects="1" showGuides="1">
      <p:cViewPr varScale="1">
        <p:scale>
          <a:sx n="92" d="100"/>
          <a:sy n="92" d="100"/>
        </p:scale>
        <p:origin x="-642" y="-90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7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3281501" y="489742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IETF 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898" r:id="rId26"/>
    <p:sldLayoutId id="2147483908" r:id="rId27"/>
    <p:sldLayoutId id="2147483909" r:id="rId28"/>
    <p:sldLayoutId id="2147483910" r:id="rId29"/>
    <p:sldLayoutId id="2147483911" r:id="rId30"/>
    <p:sldLayoutId id="2147483914" r:id="rId31"/>
    <p:sldLayoutId id="2147483896" r:id="rId32"/>
    <p:sldLayoutId id="2147483912" r:id="rId33"/>
    <p:sldLayoutId id="2147483913" r:id="rId34"/>
    <p:sldLayoutId id="2147483919" r:id="rId35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rockners-sfc-ioam-nsh-00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rockners-nvo3-ioam-geneve-00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hyperlink" Target="https://tools.ietf.org/html/draft-brockners-proof-of-transit-04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brockners-nvo3-ioam-geneve-00" TargetMode="External"/><Relationship Id="rId2" Type="http://schemas.openxmlformats.org/officeDocument/2006/relationships/hyperlink" Target="https://datatracker.ietf.org/doc/draft-ietf-ippm-ioam-data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tools.ietf.org/html/draft-brockners-sfc-ioam-nsh-00" TargetMode="External"/><Relationship Id="rId4" Type="http://schemas.openxmlformats.org/officeDocument/2006/relationships/hyperlink" Target="https://tools.ietf.org/html/draft-brockners-ioam-vxlan-gpe-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9660" y="1799727"/>
            <a:ext cx="8340725" cy="646112"/>
          </a:xfrm>
        </p:spPr>
        <p:txBody>
          <a:bodyPr/>
          <a:lstStyle/>
          <a:p>
            <a: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In-situ OAM (IOAM) in NSH</a:t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draft-brockners-sfc-ioam-nsh-00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34110" y="3395352"/>
            <a:ext cx="8296275" cy="287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Frank Brockners, Shwetha Bhandari, </a:t>
            </a:r>
            <a:r>
              <a:rPr lang="en-US" sz="1200" dirty="0" err="1"/>
              <a:t>Vengada</a:t>
            </a:r>
            <a:r>
              <a:rPr lang="en-US" sz="1200" dirty="0"/>
              <a:t> Prasad </a:t>
            </a:r>
            <a:r>
              <a:rPr lang="en-US" sz="1200" dirty="0" err="1" smtClean="0"/>
              <a:t>Govindan</a:t>
            </a:r>
            <a:r>
              <a:rPr lang="en-US" sz="1200" dirty="0" smtClean="0"/>
              <a:t>, Carlos Pignataro (Cisco)</a:t>
            </a:r>
            <a:br>
              <a:rPr lang="en-US" sz="1200" dirty="0" smtClean="0"/>
            </a:br>
            <a:r>
              <a:rPr lang="en-US" sz="1200" dirty="0" smtClean="0"/>
              <a:t>Hannes </a:t>
            </a:r>
            <a:r>
              <a:rPr lang="en-US" sz="1200" dirty="0" err="1" smtClean="0"/>
              <a:t>Gedler</a:t>
            </a:r>
            <a:r>
              <a:rPr lang="en-US" sz="1200" dirty="0" smtClean="0"/>
              <a:t> (</a:t>
            </a:r>
            <a:r>
              <a:rPr lang="en-US" sz="1200" dirty="0" err="1" smtClean="0"/>
              <a:t>rtbrick</a:t>
            </a:r>
            <a:r>
              <a:rPr lang="en-US" sz="1200" dirty="0" smtClean="0"/>
              <a:t>), Steve Youell (JPMC), John Leddy (Comcast)</a:t>
            </a:r>
            <a:br>
              <a:rPr lang="en-US" sz="1200" dirty="0" smtClean="0"/>
            </a:br>
            <a:r>
              <a:rPr lang="en-US" sz="1200" dirty="0" smtClean="0"/>
              <a:t>David Mozes (</a:t>
            </a:r>
            <a:r>
              <a:rPr lang="en-US" sz="1200" dirty="0" err="1" smtClean="0"/>
              <a:t>Mellanox</a:t>
            </a:r>
            <a:r>
              <a:rPr lang="en-US" sz="1200" dirty="0" smtClean="0"/>
              <a:t>), Tal Mizrahi (Marvell), Petr Lapukhov (Facebook)</a:t>
            </a:r>
            <a:br>
              <a:rPr lang="en-US" sz="1200" dirty="0" smtClean="0"/>
            </a:br>
            <a:r>
              <a:rPr lang="en-US" sz="1200" dirty="0" smtClean="0"/>
              <a:t>Remy Chang (Barefoot), Daniel Bernier (Bell Canada)</a:t>
            </a:r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IETF 100 – SFC WG; November,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3752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In-situ OAM in a nutshell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6548831" y="2324807"/>
            <a:ext cx="1437859" cy="1139485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416598" y="1132446"/>
            <a:ext cx="6547332" cy="355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lvl="0" defTabSz="914400">
              <a:defRPr/>
            </a:pP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Gather telemetry and OAM information along the path </a:t>
            </a:r>
            <a:r>
              <a:rPr lang="en-US" sz="1400" kern="0" dirty="0">
                <a:solidFill>
                  <a:srgbClr val="FF0000"/>
                </a:solidFill>
              </a:rPr>
              <a:t>within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 the data packet, 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(hence “in-situ OAM”) as 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part of an existing/additional header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>
                <a:solidFill>
                  <a:srgbClr val="FF0000"/>
                </a:solidFill>
              </a:rPr>
              <a:t>No</a:t>
            </a:r>
            <a:r>
              <a:rPr lang="en-US" sz="1200" kern="0" dirty="0">
                <a:solidFill>
                  <a:srgbClr val="676767">
                    <a:lumMod val="50000"/>
                  </a:srgbClr>
                </a:solidFill>
              </a:rPr>
              <a:t> extra probe-traffic (as with ping, trace, </a:t>
            </a: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..)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“Hybrid, Type-1 OAM” per RFC 7799</a:t>
            </a:r>
          </a:p>
          <a:p>
            <a:pPr lvl="1" indent="-185738" defTabSz="914400">
              <a:spcBef>
                <a:spcPts val="1200"/>
              </a:spcBef>
              <a:defRPr/>
            </a:pPr>
            <a:endParaRPr lang="en-US" kern="0" dirty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Generic, Transport independent data-fields for IOAM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Scope: Per-hop, specific-hops only, end-to-end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Data fields include: Node IDs, interface IDs, timestamps, 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sequence numbers, ...</a:t>
            </a:r>
          </a:p>
          <a:p>
            <a:pPr lvl="1" defTabSz="914400">
              <a:defRPr/>
            </a:pP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Encapsulation</a:t>
            </a:r>
            <a:endParaRPr lang="de-DE" sz="1400" kern="0" dirty="0">
              <a:solidFill>
                <a:srgbClr val="676767">
                  <a:lumMod val="50000"/>
                </a:srgbClr>
              </a:solidFill>
            </a:endParaRP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IOAM data fields can be embedded into a variety of transports, including: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IPv6, SRv6, NSH, GRE, Geneve, VXLAN-GPE 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1314" y="2883077"/>
            <a:ext cx="2680448" cy="277906"/>
            <a:chOff x="6284258" y="1720413"/>
            <a:chExt cx="2680448" cy="2779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6284258" y="1720413"/>
              <a:ext cx="770965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Hdr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5223" y="1720413"/>
              <a:ext cx="770965" cy="27790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OAM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6188" y="1720413"/>
              <a:ext cx="1138518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Payload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6115797" y="3166276"/>
            <a:ext cx="2675965" cy="672353"/>
          </a:xfrm>
          <a:custGeom>
            <a:avLst/>
            <a:gdLst>
              <a:gd name="connsiteX0" fmla="*/ 0 w 2675965"/>
              <a:gd name="connsiteY0" fmla="*/ 0 h 672353"/>
              <a:gd name="connsiteX1" fmla="*/ 2675965 w 2675965"/>
              <a:gd name="connsiteY1" fmla="*/ 0 h 672353"/>
              <a:gd name="connsiteX2" fmla="*/ 2147047 w 2675965"/>
              <a:gd name="connsiteY2" fmla="*/ 672353 h 672353"/>
              <a:gd name="connsiteX3" fmla="*/ 797859 w 2675965"/>
              <a:gd name="connsiteY3" fmla="*/ 672353 h 672353"/>
              <a:gd name="connsiteX4" fmla="*/ 0 w 2675965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965" h="672353">
                <a:moveTo>
                  <a:pt x="0" y="0"/>
                </a:moveTo>
                <a:lnTo>
                  <a:pt x="2675965" y="0"/>
                </a:lnTo>
                <a:lnTo>
                  <a:pt x="2147047" y="672353"/>
                </a:lnTo>
                <a:lnTo>
                  <a:pt x="797859" y="6723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_Cloud_Q308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30" y="3234382"/>
            <a:ext cx="2370722" cy="119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6241" y="3778019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</a:t>
            </a:r>
            <a:r>
              <a:rPr lang="de-DE" sz="1600" dirty="0" smtClean="0"/>
              <a:t>OAM domain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8900000">
            <a:off x="6404860" y="1880021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Node-ID,..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6514861" y="1670823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Ingress/Egress I/F, 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6792256" y="1693705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Timestamp, Delay,..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7117932" y="176137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Proof of Transit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7337282" y="1688287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Sequence number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7542575" y="159677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Generic customer data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0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09906" y="942975"/>
            <a:ext cx="4706331" cy="42524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0                   1                   2                   3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0 1 2 3 4 5 6 7 8 9 0 1 2 3 4 5 6 7 8 9 0 1 2 3 4 5 6 7 8 9 0 1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Ver|O|C|R|R|R|R|R|R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Length  |  MD Type      | NP=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IOAM_Trace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Service Path 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Identifer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Service Index | 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...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Type     |   IOAM HDR 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Reserved   | Next Protocol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IOAM-Trace-Type       |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NodeLen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Flags  | Octets-left | Trace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[0]                     |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[1]                     | 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                            ...                               ~ 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[n-1]                   |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[n]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+-+-+-+-+-+-+-+-+-+-+-+-+-+-+-+-+-+-+-+-+-+-+-+-+-+-+-+-+-+-+-+-&lt;--+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Payload + Padding (L2/L3/ESP/...)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  <a:endParaRPr lang="en-US" sz="7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66" y="258189"/>
            <a:ext cx="8345488" cy="731837"/>
          </a:xfrm>
        </p:spPr>
        <p:txBody>
          <a:bodyPr/>
          <a:lstStyle/>
          <a:p>
            <a:r>
              <a:rPr lang="de-DE" dirty="0" smtClean="0"/>
              <a:t>IOAM over NSH </a:t>
            </a:r>
            <a:br>
              <a:rPr lang="de-DE" dirty="0" smtClean="0"/>
            </a:br>
            <a:r>
              <a:rPr lang="de-DE" sz="2000" dirty="0" smtClean="0"/>
              <a:t>(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draft-brockners-sfc-ioam-nsh-00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12" name="Oval 11"/>
          <p:cNvSpPr/>
          <p:nvPr/>
        </p:nvSpPr>
        <p:spPr>
          <a:xfrm>
            <a:off x="375417" y="1196831"/>
            <a:ext cx="4287982" cy="47798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V="1">
            <a:off x="4663399" y="1435821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5806015" y="1286801"/>
            <a:ext cx="1841693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NSH header</a:t>
            </a: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5417" y="1860967"/>
            <a:ext cx="4287982" cy="187488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656471" y="1978808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5799087" y="1830308"/>
            <a:ext cx="3074744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IOAM shim header for NSH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24740" y="2013442"/>
            <a:ext cx="1788586" cy="484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5806020" y="2262864"/>
            <a:ext cx="3074744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Specifies the next protocol</a:t>
            </a:r>
            <a:b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Allows multiple data field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1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2301" y="924445"/>
            <a:ext cx="5876154" cy="3168210"/>
          </a:xfrm>
        </p:spPr>
        <p:txBody>
          <a:bodyPr/>
          <a:lstStyle/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de-DE" sz="1400" dirty="0" smtClean="0">
                <a:solidFill>
                  <a:schemeClr val="tx1">
                    <a:lumMod val="50000"/>
                  </a:schemeClr>
                </a:solidFill>
              </a:rPr>
              <a:t>ection 4: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Discussion of the encapsulation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approach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An encapsulation of IOAM data fields in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NSH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should be friendly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to an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implementation in both hardware as well as software forwarders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and support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 wide range of deployment cases, including large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networks that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desire to leverage multiple IOAM data fields at the same time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“To nest TLVs or not to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”?,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i.e. use MD Type 2 to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encapsulate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IOAM data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categories (trace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, proof-of-transit, and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edge-to-edge) or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use the next header approach 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“Next header” approach: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Results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in serial list of IOAM data categories. Avoids iterative lookups. Finding the L4 header requires parsing each header of the list. Current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approach in -00 version of the draft. 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“TLV” approach using MD Type 2: Results in nested TLVs. Requires iterative lookups. Single length field for all options allows nodes not interested in the IOAM information to skip the information easily.</a:t>
            </a:r>
            <a:b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Approach taken by the VPP open source implementation</a:t>
            </a:r>
          </a:p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Total length of IOAM data?</a:t>
            </a:r>
            <a:b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MD Type 2 offers 6 bits for length = 256 of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encap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data</a:t>
            </a:r>
          </a:p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Setting the ‘O’ bit</a:t>
            </a:r>
            <a:b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Should the ‘O’ bit be set in packets that include IOAM metadata?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Questions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6359042" y="1767857"/>
            <a:ext cx="2601133" cy="2135069"/>
            <a:chOff x="5940425" y="1745555"/>
            <a:chExt cx="2976092" cy="2442844"/>
          </a:xfrm>
        </p:grpSpPr>
        <p:sp>
          <p:nvSpPr>
            <p:cNvPr id="17" name="Rectangle 16"/>
            <p:cNvSpPr/>
            <p:nvPr/>
          </p:nvSpPr>
          <p:spPr>
            <a:xfrm>
              <a:off x="5940425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0425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0425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0425" y="1745555"/>
              <a:ext cx="1153214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53252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53252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53252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23896" y="1745555"/>
              <a:ext cx="1392621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23896" y="1745555"/>
              <a:ext cx="1392621" cy="244284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071339" y="2945275"/>
              <a:ext cx="512074" cy="38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v</a:t>
              </a:r>
              <a:r>
                <a:rPr lang="de-DE" sz="1600" dirty="0" smtClean="0"/>
                <a:t>s.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0774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2301" y="1173829"/>
            <a:ext cx="8263201" cy="3168210"/>
          </a:xfrm>
        </p:spPr>
        <p:txBody>
          <a:bodyPr/>
          <a:lstStyle/>
          <a:p>
            <a:pPr marL="57136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How do we ensure the integrity of a path or service chain?</a:t>
            </a: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about security?</a:t>
            </a:r>
            <a:endParaRPr lang="de-DE" dirty="0"/>
          </a:p>
        </p:txBody>
      </p:sp>
      <p:sp>
        <p:nvSpPr>
          <p:cNvPr id="15" name="Text Placeholder 72"/>
          <p:cNvSpPr txBox="1">
            <a:spLocks/>
          </p:cNvSpPr>
          <p:nvPr/>
        </p:nvSpPr>
        <p:spPr>
          <a:xfrm>
            <a:off x="461963" y="1825774"/>
            <a:ext cx="4104378" cy="316865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507895" indent="-215855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747558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rgbClr val="676767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draft-brockners-proof-of-transit-04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Meta-data added to all user traffic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Based on “Share of a secret”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Updated at every hop where</a:t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proof of transit is required</a:t>
            </a:r>
          </a:p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Verifier checks whether </a:t>
            </a:r>
            <a:b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collected meta-data allows </a:t>
            </a:r>
            <a:b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retrieval of secret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“Proof of Transit”: Path verified</a:t>
            </a:r>
          </a:p>
          <a:p>
            <a:endParaRPr lang="en-US" sz="1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797107" y="1935051"/>
            <a:ext cx="2936469" cy="543697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pPr defTabSz="385763"/>
            <a:r>
              <a:rPr lang="en-US" sz="1400" dirty="0" smtClean="0">
                <a:ea typeface="Arial" pitchFamily="-107" charset="0"/>
                <a:cs typeface="Arial" pitchFamily="-107" charset="0"/>
                <a:sym typeface="Arial" pitchFamily="-107" charset="0"/>
              </a:rPr>
              <a:t>  Controller</a:t>
            </a:r>
            <a:endParaRPr lang="en-US" sz="1400" dirty="0">
              <a:ea typeface="Arial" pitchFamily="-107" charset="0"/>
              <a:cs typeface="Arial" pitchFamily="-107" charset="0"/>
              <a:sym typeface="Arial" pitchFamily="-107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20994" y="2012617"/>
            <a:ext cx="1048825" cy="37548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r>
              <a:rPr lang="de-DE" sz="1200"/>
              <a:t>Secret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428516" y="3833027"/>
            <a:ext cx="565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923122" y="3218895"/>
            <a:ext cx="571614" cy="426014"/>
          </a:xfrm>
          <a:prstGeom prst="roundRect">
            <a:avLst/>
          </a:prstGeom>
          <a:solidFill>
            <a:schemeClr val="bg1"/>
          </a:solidFill>
          <a:ln w="6350" cap="flat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pPr algn="ctr" defTabSz="385763"/>
            <a:endParaRPr lang="en-US" sz="1400">
              <a:solidFill>
                <a:schemeClr val="tx1"/>
              </a:solidFill>
              <a:ea typeface="Arial" pitchFamily="-107" charset="0"/>
              <a:cs typeface="Arial" pitchFamily="-107" charset="0"/>
            </a:endParaRPr>
          </a:p>
        </p:txBody>
      </p:sp>
      <p:cxnSp>
        <p:nvCxnSpPr>
          <p:cNvPr id="23" name="Straight Connector 22"/>
          <p:cNvCxnSpPr>
            <a:endCxn id="39" idx="0"/>
          </p:cNvCxnSpPr>
          <p:nvPr/>
        </p:nvCxnSpPr>
        <p:spPr>
          <a:xfrm>
            <a:off x="6408660" y="3477204"/>
            <a:ext cx="928721" cy="260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250040" y="3477204"/>
            <a:ext cx="801918" cy="260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250041" y="3867086"/>
            <a:ext cx="797784" cy="344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9" idx="1"/>
          </p:cNvCxnSpPr>
          <p:nvPr/>
        </p:nvCxnSpPr>
        <p:spPr>
          <a:xfrm flipH="1">
            <a:off x="6340143" y="3880907"/>
            <a:ext cx="857616" cy="33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851" y="3477204"/>
            <a:ext cx="788726" cy="617643"/>
          </a:xfrm>
          <a:prstGeom prst="rect">
            <a:avLst/>
          </a:prstGeom>
          <a:noFill/>
        </p:spPr>
      </p:pic>
      <p:pic>
        <p:nvPicPr>
          <p:cNvPr id="34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818" y="3852227"/>
            <a:ext cx="788726" cy="617643"/>
          </a:xfrm>
          <a:prstGeom prst="rect">
            <a:avLst/>
          </a:prstGeom>
          <a:noFill/>
        </p:spPr>
      </p:pic>
      <p:pic>
        <p:nvPicPr>
          <p:cNvPr id="35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44" y="3126442"/>
            <a:ext cx="788726" cy="617643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6051958" y="4116113"/>
            <a:ext cx="284052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/>
              <a:t>X</a:t>
            </a:r>
          </a:p>
        </p:txBody>
      </p:sp>
      <p:pic>
        <p:nvPicPr>
          <p:cNvPr id="37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517" y="3458710"/>
            <a:ext cx="791250" cy="61962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6127776" y="3389398"/>
            <a:ext cx="28565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97759" y="3737791"/>
            <a:ext cx="27924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87792" y="3721383"/>
            <a:ext cx="29367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121427" y="2513216"/>
            <a:ext cx="0" cy="108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70058" y="2513216"/>
            <a:ext cx="0" cy="74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55626" y="2513216"/>
            <a:ext cx="0" cy="108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ie 43"/>
          <p:cNvSpPr/>
          <p:nvPr/>
        </p:nvSpPr>
        <p:spPr>
          <a:xfrm>
            <a:off x="8032061" y="3319125"/>
            <a:ext cx="255794" cy="255794"/>
          </a:xfrm>
          <a:prstGeom prst="pie">
            <a:avLst>
              <a:gd name="adj1" fmla="val 8820141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Pie 44"/>
          <p:cNvSpPr/>
          <p:nvPr/>
        </p:nvSpPr>
        <p:spPr>
          <a:xfrm>
            <a:off x="8032061" y="3319125"/>
            <a:ext cx="255794" cy="255794"/>
          </a:xfrm>
          <a:prstGeom prst="pie">
            <a:avLst>
              <a:gd name="adj1" fmla="val 1686096"/>
              <a:gd name="adj2" fmla="val 8757892"/>
            </a:avLst>
          </a:prstGeom>
          <a:solidFill>
            <a:srgbClr val="FF00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Pie 45"/>
          <p:cNvSpPr/>
          <p:nvPr/>
        </p:nvSpPr>
        <p:spPr>
          <a:xfrm>
            <a:off x="8032061" y="3319125"/>
            <a:ext cx="255794" cy="255794"/>
          </a:xfrm>
          <a:prstGeom prst="pie">
            <a:avLst>
              <a:gd name="adj1" fmla="val 16231550"/>
              <a:gd name="adj2" fmla="val 1645439"/>
            </a:avLst>
          </a:prstGeom>
          <a:solidFill>
            <a:schemeClr val="accent4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838322" y="2677831"/>
            <a:ext cx="571614" cy="42601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6350" cap="flat">
            <a:solidFill>
              <a:schemeClr val="bg1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pPr algn="ctr" defTabSz="385763"/>
            <a:endParaRPr lang="en-US" sz="1400">
              <a:solidFill>
                <a:schemeClr val="tx1"/>
              </a:solidFill>
              <a:ea typeface="Arial" pitchFamily="-107" charset="0"/>
              <a:cs typeface="Arial" pitchFamily="-107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79534" y="2677831"/>
            <a:ext cx="571614" cy="42601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6350" cap="flat">
            <a:solidFill>
              <a:schemeClr val="bg1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pPr algn="ctr" defTabSz="385763"/>
            <a:endParaRPr lang="en-US" sz="1400">
              <a:solidFill>
                <a:schemeClr val="tx1"/>
              </a:solidFill>
              <a:ea typeface="Arial" pitchFamily="-107" charset="0"/>
              <a:cs typeface="Arial" pitchFamily="-107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069819" y="2677831"/>
            <a:ext cx="571614" cy="42601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6350" cap="flat">
            <a:solidFill>
              <a:schemeClr val="bg1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pPr algn="ctr" defTabSz="385763"/>
            <a:endParaRPr lang="en-US" sz="1400">
              <a:solidFill>
                <a:schemeClr val="tx1"/>
              </a:solidFill>
              <a:ea typeface="Arial" pitchFamily="-107" charset="0"/>
              <a:cs typeface="Arial" pitchFamily="-107" charset="0"/>
            </a:endParaRPr>
          </a:p>
        </p:txBody>
      </p:sp>
      <p:sp>
        <p:nvSpPr>
          <p:cNvPr id="50" name="Pie 49"/>
          <p:cNvSpPr/>
          <p:nvPr/>
        </p:nvSpPr>
        <p:spPr>
          <a:xfrm>
            <a:off x="6749388" y="2075135"/>
            <a:ext cx="255794" cy="255794"/>
          </a:xfrm>
          <a:prstGeom prst="pie">
            <a:avLst>
              <a:gd name="adj1" fmla="val 8820141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Pie 50"/>
          <p:cNvSpPr/>
          <p:nvPr/>
        </p:nvSpPr>
        <p:spPr>
          <a:xfrm>
            <a:off x="6749388" y="2075135"/>
            <a:ext cx="255794" cy="255794"/>
          </a:xfrm>
          <a:prstGeom prst="pie">
            <a:avLst>
              <a:gd name="adj1" fmla="val 1686096"/>
              <a:gd name="adj2" fmla="val 8757892"/>
            </a:avLst>
          </a:prstGeom>
          <a:solidFill>
            <a:srgbClr val="FF00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Pie 51"/>
          <p:cNvSpPr/>
          <p:nvPr/>
        </p:nvSpPr>
        <p:spPr>
          <a:xfrm>
            <a:off x="6749388" y="2075135"/>
            <a:ext cx="255794" cy="255794"/>
          </a:xfrm>
          <a:prstGeom prst="pie">
            <a:avLst>
              <a:gd name="adj1" fmla="val 16231550"/>
              <a:gd name="adj2" fmla="val 1645439"/>
            </a:avLst>
          </a:prstGeom>
          <a:solidFill>
            <a:schemeClr val="accent4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Pie 52"/>
          <p:cNvSpPr/>
          <p:nvPr/>
        </p:nvSpPr>
        <p:spPr>
          <a:xfrm>
            <a:off x="4791877" y="2718423"/>
            <a:ext cx="442039" cy="442039"/>
          </a:xfrm>
          <a:prstGeom prst="pie">
            <a:avLst>
              <a:gd name="adj1" fmla="val 16231550"/>
              <a:gd name="adj2" fmla="val 1645439"/>
            </a:avLst>
          </a:prstGeom>
          <a:solidFill>
            <a:schemeClr val="accent4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Pie 53"/>
          <p:cNvSpPr/>
          <p:nvPr/>
        </p:nvSpPr>
        <p:spPr>
          <a:xfrm>
            <a:off x="6044321" y="2571922"/>
            <a:ext cx="442039" cy="442039"/>
          </a:xfrm>
          <a:prstGeom prst="pie">
            <a:avLst>
              <a:gd name="adj1" fmla="val 1686096"/>
              <a:gd name="adj2" fmla="val 8757892"/>
            </a:avLst>
          </a:prstGeom>
          <a:solidFill>
            <a:srgbClr val="FF00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Pie 54"/>
          <p:cNvSpPr/>
          <p:nvPr/>
        </p:nvSpPr>
        <p:spPr>
          <a:xfrm>
            <a:off x="7226305" y="2718423"/>
            <a:ext cx="442039" cy="442039"/>
          </a:xfrm>
          <a:prstGeom prst="pie">
            <a:avLst>
              <a:gd name="adj1" fmla="val 8820141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6" name="Picture 2" descr="https://suvendugiri.files.wordpress.com/2012/02/check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970" y="3183377"/>
            <a:ext cx="461532" cy="4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56"/>
          <p:cNvSpPr/>
          <p:nvPr/>
        </p:nvSpPr>
        <p:spPr>
          <a:xfrm>
            <a:off x="4467118" y="3414546"/>
            <a:ext cx="3436883" cy="404200"/>
          </a:xfrm>
          <a:custGeom>
            <a:avLst/>
            <a:gdLst>
              <a:gd name="connsiteX0" fmla="*/ 0 w 3436883"/>
              <a:gd name="connsiteY0" fmla="*/ 279298 h 404200"/>
              <a:gd name="connsiteX1" fmla="*/ 630621 w 3436883"/>
              <a:gd name="connsiteY1" fmla="*/ 333351 h 404200"/>
              <a:gd name="connsiteX2" fmla="*/ 1801774 w 3436883"/>
              <a:gd name="connsiteY2" fmla="*/ 23 h 404200"/>
              <a:gd name="connsiteX3" fmla="*/ 3040493 w 3436883"/>
              <a:gd name="connsiteY3" fmla="*/ 351368 h 404200"/>
              <a:gd name="connsiteX4" fmla="*/ 3436883 w 3436883"/>
              <a:gd name="connsiteY4" fmla="*/ 396413 h 40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6883" h="404200">
                <a:moveTo>
                  <a:pt x="0" y="279298"/>
                </a:moveTo>
                <a:cubicBezTo>
                  <a:pt x="165162" y="329597"/>
                  <a:pt x="330325" y="379897"/>
                  <a:pt x="630621" y="333351"/>
                </a:cubicBezTo>
                <a:cubicBezTo>
                  <a:pt x="930917" y="286805"/>
                  <a:pt x="1400129" y="-2980"/>
                  <a:pt x="1801774" y="23"/>
                </a:cubicBezTo>
                <a:cubicBezTo>
                  <a:pt x="2203419" y="3026"/>
                  <a:pt x="2767975" y="285303"/>
                  <a:pt x="3040493" y="351368"/>
                </a:cubicBezTo>
                <a:cubicBezTo>
                  <a:pt x="3313011" y="417433"/>
                  <a:pt x="3374947" y="406923"/>
                  <a:pt x="3436883" y="396413"/>
                </a:cubicBezTo>
              </a:path>
            </a:pathLst>
          </a:custGeom>
          <a:noFill/>
          <a:ln w="57150">
            <a:solidFill>
              <a:srgbClr val="92D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821380" y="4341979"/>
            <a:ext cx="218032" cy="188611"/>
          </a:xfrm>
          <a:prstGeom prst="rightArrow">
            <a:avLst>
              <a:gd name="adj1" fmla="val 68252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flipV="1">
            <a:off x="4485133" y="3905412"/>
            <a:ext cx="3436883" cy="479165"/>
          </a:xfrm>
          <a:custGeom>
            <a:avLst/>
            <a:gdLst>
              <a:gd name="connsiteX0" fmla="*/ 0 w 3436883"/>
              <a:gd name="connsiteY0" fmla="*/ 279298 h 404200"/>
              <a:gd name="connsiteX1" fmla="*/ 630621 w 3436883"/>
              <a:gd name="connsiteY1" fmla="*/ 333351 h 404200"/>
              <a:gd name="connsiteX2" fmla="*/ 1801774 w 3436883"/>
              <a:gd name="connsiteY2" fmla="*/ 23 h 404200"/>
              <a:gd name="connsiteX3" fmla="*/ 3040493 w 3436883"/>
              <a:gd name="connsiteY3" fmla="*/ 351368 h 404200"/>
              <a:gd name="connsiteX4" fmla="*/ 3436883 w 3436883"/>
              <a:gd name="connsiteY4" fmla="*/ 396413 h 40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6883" h="404200">
                <a:moveTo>
                  <a:pt x="0" y="279298"/>
                </a:moveTo>
                <a:cubicBezTo>
                  <a:pt x="165162" y="329597"/>
                  <a:pt x="330325" y="379897"/>
                  <a:pt x="630621" y="333351"/>
                </a:cubicBezTo>
                <a:cubicBezTo>
                  <a:pt x="930917" y="286805"/>
                  <a:pt x="1400129" y="-2980"/>
                  <a:pt x="1801774" y="23"/>
                </a:cubicBezTo>
                <a:cubicBezTo>
                  <a:pt x="2203419" y="3026"/>
                  <a:pt x="2767975" y="285303"/>
                  <a:pt x="3040493" y="351368"/>
                </a:cubicBezTo>
                <a:cubicBezTo>
                  <a:pt x="3313011" y="417433"/>
                  <a:pt x="3374947" y="406923"/>
                  <a:pt x="3436883" y="396413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7922016" y="4052451"/>
            <a:ext cx="571614" cy="426014"/>
          </a:xfrm>
          <a:prstGeom prst="roundRect">
            <a:avLst/>
          </a:prstGeom>
          <a:solidFill>
            <a:schemeClr val="bg1"/>
          </a:solidFill>
          <a:ln w="6350" cap="flat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68580" tIns="34290" rIns="68580" bIns="34290" rtlCol="0" anchor="ctr"/>
          <a:lstStyle/>
          <a:p>
            <a:pPr algn="ctr" defTabSz="385763"/>
            <a:endParaRPr lang="en-US" sz="1400">
              <a:solidFill>
                <a:schemeClr val="tx1"/>
              </a:solidFill>
              <a:ea typeface="Arial" pitchFamily="-107" charset="0"/>
              <a:cs typeface="Arial" pitchFamily="-107" charset="0"/>
            </a:endParaRPr>
          </a:p>
        </p:txBody>
      </p:sp>
      <p:sp>
        <p:nvSpPr>
          <p:cNvPr id="61" name="Pie 60"/>
          <p:cNvSpPr/>
          <p:nvPr/>
        </p:nvSpPr>
        <p:spPr>
          <a:xfrm>
            <a:off x="8030955" y="4152681"/>
            <a:ext cx="255794" cy="255794"/>
          </a:xfrm>
          <a:prstGeom prst="pie">
            <a:avLst>
              <a:gd name="adj1" fmla="val 8820141"/>
              <a:gd name="adj2" fmla="val 16200000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Pie 61"/>
          <p:cNvSpPr/>
          <p:nvPr/>
        </p:nvSpPr>
        <p:spPr>
          <a:xfrm>
            <a:off x="8030955" y="4152681"/>
            <a:ext cx="255794" cy="255794"/>
          </a:xfrm>
          <a:prstGeom prst="pie">
            <a:avLst>
              <a:gd name="adj1" fmla="val 16231550"/>
              <a:gd name="adj2" fmla="val 1645439"/>
            </a:avLst>
          </a:prstGeom>
          <a:solidFill>
            <a:schemeClr val="accent4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3" name="Picture 4" descr="http://i.stack.imgur.com/S43Q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53" y="4050457"/>
            <a:ext cx="430001" cy="43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Documents and Settings\rteligic\Desktop\Desktop_26Apr\desktop271211\cisco-prime\icons\Picture2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404" y="3509397"/>
            <a:ext cx="632660" cy="618698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7870614" y="3756295"/>
            <a:ext cx="640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Verifier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02707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1" y="1046453"/>
            <a:ext cx="8277344" cy="3951573"/>
          </a:xfrm>
        </p:spPr>
        <p:txBody>
          <a:bodyPr/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Data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Fields for In-situ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OAM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Adopted by IPPM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ietf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ippm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ioam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-data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IOAM encapsulations into protocols</a:t>
            </a:r>
          </a:p>
          <a:p>
            <a:pPr lvl="1"/>
            <a:r>
              <a:rPr lang="en-US" sz="1400" dirty="0">
                <a:solidFill>
                  <a:schemeClr val="tx1">
                    <a:lumMod val="50000"/>
                  </a:schemeClr>
                </a:solidFill>
                <a:hlinkClick r:id="rId3"/>
              </a:rPr>
              <a:t>draft-brockners-nvo3-ioam-geneve-00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draft-brockners-ioam-vxlan-gpe-00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draft-brockners-sfc-ioam-nsh-00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(this discussion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… more to come…</a:t>
            </a: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IOAM in NSH in SFC WG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Feedback from SFC WG appreciated, especially on open questions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WG adoption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IOAM Proof of Transit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Consider WG adoption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and next </a:t>
            </a:r>
            <a:r>
              <a:rPr lang="de-DE" dirty="0"/>
              <a:t>s</a:t>
            </a:r>
            <a:r>
              <a:rPr lang="de-DE" dirty="0" smtClean="0"/>
              <a:t>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52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blue theme 2014 16x9</Template>
  <TotalTime>20</TotalTime>
  <Words>621</Words>
  <Application>Microsoft Office PowerPoint</Application>
  <PresentationFormat>On-screen Show (16:9)</PresentationFormat>
  <Paragraphs>104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Blue theme 2014 16x9</vt:lpstr>
      <vt:lpstr> In-situ OAM (IOAM) in NSH draft-brockners-sfc-ioam-nsh-00</vt:lpstr>
      <vt:lpstr>In-situ OAM in a nutshell</vt:lpstr>
      <vt:lpstr>IOAM over NSH  (draft-brockners-sfc-ioam-nsh-00)</vt:lpstr>
      <vt:lpstr>Open Questions</vt:lpstr>
      <vt:lpstr>What about security?</vt:lpstr>
      <vt:lpstr>Status and next steps</vt:lpstr>
    </vt:vector>
  </TitlesOfParts>
  <Company>Cisco Systems,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on visibility:  In-band OAM for IPv6</dc:title>
  <dc:creator>Frank Brockners (fbrockne)</dc:creator>
  <cp:lastModifiedBy>Tal Mizrahi</cp:lastModifiedBy>
  <cp:revision>325</cp:revision>
  <dcterms:created xsi:type="dcterms:W3CDTF">2015-07-14T08:35:48Z</dcterms:created>
  <dcterms:modified xsi:type="dcterms:W3CDTF">2017-11-08T14:18:59Z</dcterms:modified>
</cp:coreProperties>
</file>