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1" r:id="rId6"/>
    <p:sldId id="281" r:id="rId7"/>
    <p:sldId id="273" r:id="rId8"/>
    <p:sldId id="274" r:id="rId9"/>
    <p:sldId id="260" r:id="rId10"/>
    <p:sldId id="262" r:id="rId11"/>
    <p:sldId id="263" r:id="rId12"/>
    <p:sldId id="277" r:id="rId13"/>
    <p:sldId id="268" r:id="rId14"/>
    <p:sldId id="264" r:id="rId15"/>
    <p:sldId id="265" r:id="rId16"/>
    <p:sldId id="266" r:id="rId17"/>
    <p:sldId id="267" r:id="rId18"/>
    <p:sldId id="279" r:id="rId19"/>
    <p:sldId id="275" r:id="rId20"/>
    <p:sldId id="276" r:id="rId21"/>
    <p:sldId id="269" r:id="rId22"/>
    <p:sldId id="270" r:id="rId23"/>
    <p:sldId id="271" r:id="rId24"/>
    <p:sldId id="272" r:id="rId25"/>
    <p:sldId id="278" r:id="rId26"/>
    <p:sldId id="282" r:id="rId27"/>
    <p:sldId id="283" r:id="rId28"/>
    <p:sldId id="284" r:id="rId29"/>
    <p:sldId id="280" r:id="rId3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02C1C0CD-380C-4E42-A79C-9CC2401AE2B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0023BF-702F-4281-8BF9-D274047DD634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245C7-324C-4745-B277-CAA7DE1F39D5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199837B-62DC-4578-8ED8-6A89FA3BF32F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B063387A-CFE6-4E72-9632-579A5495CD5C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1FCEB-583D-4398-8CBB-27B6DF341D8E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7F5969-99AF-4158-BC16-FB0525722423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9D21BC7A-732C-4108-8BE2-23C83FA3A52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9E106-F6BA-46CE-B4A5-7DB97693CCF1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2F388D05-2587-4BD0-9F24-FFA0F64BEF5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07A802CC-6583-4671-BF6D-5981372AA28D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407B08D-AAA3-4A81-AE3E-9054D69B6E08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Linguagem C:</a:t>
            </a:r>
            <a:br>
              <a:rPr lang="pt-BR" dirty="0"/>
            </a:br>
            <a:r>
              <a:rPr lang="pt-BR" dirty="0"/>
              <a:t>Estruturas definidas pelo programador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pt-BR"/>
              <a:t>Prof. André Backes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Utilizando uma estrutura, o mesmo pode ser feito da seguinte maneira: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pt-BR" b="1" dirty="0"/>
          </a:p>
          <a:p>
            <a:pPr lvl="1" eaLnBrk="1" hangingPunct="1"/>
            <a:endParaRPr lang="pt-BR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613" y="2581275"/>
            <a:ext cx="4676775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Acesso às variáveis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é feito o acesso às variáveis da estrutura?</a:t>
            </a:r>
          </a:p>
          <a:p>
            <a:pPr lvl="1" eaLnBrk="1" hangingPunct="1"/>
            <a:r>
              <a:rPr lang="pt-BR" dirty="0"/>
              <a:t>Cada variável da estrutura pode ser acessada com o operador ponto “</a:t>
            </a:r>
            <a:r>
              <a:rPr lang="pt-BR" b="1" dirty="0"/>
              <a:t>.</a:t>
            </a:r>
            <a:r>
              <a:rPr lang="pt-BR" dirty="0"/>
              <a:t>”. </a:t>
            </a:r>
          </a:p>
          <a:p>
            <a:pPr lvl="1" eaLnBrk="1" hangingPunct="1"/>
            <a:r>
              <a:rPr lang="pt-BR" dirty="0"/>
              <a:t>Ex.: 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3267075"/>
            <a:ext cx="36766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Acesso às variáveis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Como nos </a:t>
            </a:r>
            <a:r>
              <a:rPr lang="pt-BR" dirty="0" err="1"/>
              <a:t>arrays</a:t>
            </a:r>
            <a:r>
              <a:rPr lang="pt-BR" dirty="0"/>
              <a:t>, uma estrutura pode ser previamente inicializada:</a:t>
            </a:r>
          </a:p>
          <a:p>
            <a:pPr eaLnBrk="1" hangingPunct="1">
              <a:buFont typeface="Wingdings" pitchFamily="2" charset="2"/>
              <a:buNone/>
            </a:pPr>
            <a:r>
              <a:rPr lang="pt-BR" dirty="0"/>
              <a:t>	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657475"/>
            <a:ext cx="4152900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Acesso às variáveis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E se quiséssemos ler os valores das variáveis da estrutura do teclado?</a:t>
            </a:r>
          </a:p>
          <a:p>
            <a:pPr lvl="1" eaLnBrk="1" hangingPunct="1">
              <a:lnSpc>
                <a:spcPct val="90000"/>
              </a:lnSpc>
            </a:pPr>
            <a:r>
              <a:rPr lang="pt-BR" dirty="0"/>
              <a:t>Resposta: basta ler cada variável independentemente, respeitando seus tipos.</a:t>
            </a:r>
          </a:p>
          <a:p>
            <a:pPr lvl="1" eaLnBrk="1" hangingPunct="1">
              <a:lnSpc>
                <a:spcPct val="90000"/>
              </a:lnSpc>
            </a:pPr>
            <a:endParaRPr lang="pt-BR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8" y="3429000"/>
            <a:ext cx="370522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Acesso às variáveis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Note que cada variável dentro da estrutura pode ser acessada como se apenas ela existisse, não sofrendo nenhuma interferência das outras.</a:t>
            </a:r>
          </a:p>
          <a:p>
            <a:pPr lvl="1" eaLnBrk="1" hangingPunct="1"/>
            <a:r>
              <a:rPr lang="pt-BR" dirty="0"/>
              <a:t>Uma estrutura pode ser vista como um simples agrupamento de dados.</a:t>
            </a:r>
          </a:p>
          <a:p>
            <a:pPr lvl="1"/>
            <a:r>
              <a:rPr lang="pt-BR" dirty="0"/>
              <a:t>Se faço um </a:t>
            </a:r>
            <a:r>
              <a:rPr lang="pt-BR" b="1" dirty="0" err="1"/>
              <a:t>scanf</a:t>
            </a:r>
            <a:r>
              <a:rPr lang="pt-BR" dirty="0"/>
              <a:t> para </a:t>
            </a:r>
            <a:r>
              <a:rPr lang="pt-BR" b="1" dirty="0" err="1"/>
              <a:t>estrutura.idade</a:t>
            </a:r>
            <a:r>
              <a:rPr lang="pt-BR" dirty="0"/>
              <a:t>, isso não me obriga a fazer um </a:t>
            </a:r>
            <a:r>
              <a:rPr lang="pt-BR" b="1" dirty="0" err="1"/>
              <a:t>scanf</a:t>
            </a:r>
            <a:r>
              <a:rPr lang="pt-BR" dirty="0"/>
              <a:t> para </a:t>
            </a:r>
            <a:r>
              <a:rPr lang="pt-BR" b="1" dirty="0" err="1"/>
              <a:t>estrutura.numero</a:t>
            </a:r>
            <a:endParaRPr lang="pt-BR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Voltando ao exemplo anterior, se, ao invés de 5 cadastros, quisermos fazer 100 cadastros de pessoas?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 de estruturas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SOLUÇÃO: criar um </a:t>
            </a:r>
            <a:r>
              <a:rPr lang="pt-BR" b="1" dirty="0" err="1"/>
              <a:t>array</a:t>
            </a:r>
            <a:r>
              <a:rPr lang="pt-BR" b="1" dirty="0"/>
              <a:t> de estruturas</a:t>
            </a:r>
            <a:r>
              <a:rPr lang="pt-BR" dirty="0"/>
              <a:t>.</a:t>
            </a:r>
          </a:p>
          <a:p>
            <a:pPr eaLnBrk="1" hangingPunct="1"/>
            <a:r>
              <a:rPr lang="pt-BR" dirty="0"/>
              <a:t>Sua declaração é similar a declaração de um </a:t>
            </a:r>
            <a:r>
              <a:rPr lang="pt-BR" dirty="0" err="1"/>
              <a:t>array</a:t>
            </a:r>
            <a:r>
              <a:rPr lang="pt-BR" dirty="0"/>
              <a:t> de um tipo básico</a:t>
            </a:r>
          </a:p>
          <a:p>
            <a:pPr lvl="1" eaLnBrk="1" hangingPunct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Desse modo, declara-se um </a:t>
            </a:r>
            <a:r>
              <a:rPr lang="pt-BR" dirty="0" err="1"/>
              <a:t>array</a:t>
            </a:r>
            <a:r>
              <a:rPr lang="pt-BR" dirty="0"/>
              <a:t> de 100 posições, onde cada posição é do tipo </a:t>
            </a:r>
            <a:r>
              <a:rPr lang="pt-BR" b="1" dirty="0" err="1"/>
              <a:t>struct</a:t>
            </a:r>
            <a:r>
              <a:rPr lang="pt-BR" b="1" dirty="0"/>
              <a:t> cadastro</a:t>
            </a:r>
            <a:r>
              <a:rPr lang="pt-BR" dirty="0"/>
              <a:t>.</a:t>
            </a:r>
          </a:p>
        </p:txBody>
      </p:sp>
      <p:grpSp>
        <p:nvGrpSpPr>
          <p:cNvPr id="15" name="Grupo 14"/>
          <p:cNvGrpSpPr/>
          <p:nvPr/>
        </p:nvGrpSpPr>
        <p:grpSpPr>
          <a:xfrm>
            <a:off x="381000" y="2819400"/>
            <a:ext cx="8229600" cy="1981200"/>
            <a:chOff x="381000" y="2590800"/>
            <a:chExt cx="8229600" cy="1981200"/>
          </a:xfrm>
        </p:grpSpPr>
        <p:pic>
          <p:nvPicPr>
            <p:cNvPr id="1741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313" y="3390900"/>
              <a:ext cx="3381375" cy="41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81000" y="3653278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Tipo de dado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705600" y="3929062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Variável</a:t>
              </a:r>
              <a:endParaRPr lang="en-US" dirty="0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2860322" y="3429000"/>
              <a:ext cx="2160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5018888" y="3429000"/>
              <a:ext cx="43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9"/>
            <p:cNvCxnSpPr>
              <a:stCxn id="8" idx="2"/>
              <a:endCxn id="6" idx="3"/>
            </p:cNvCxnSpPr>
            <p:nvPr/>
          </p:nvCxnSpPr>
          <p:spPr>
            <a:xfrm rot="5400000">
              <a:off x="3002288" y="3036712"/>
              <a:ext cx="221747" cy="165432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10"/>
            <p:cNvSpPr/>
            <p:nvPr/>
          </p:nvSpPr>
          <p:spPr>
            <a:xfrm>
              <a:off x="5454590" y="3429000"/>
              <a:ext cx="79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705600" y="2590800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Tamanho</a:t>
              </a:r>
              <a:endParaRPr lang="en-US" dirty="0"/>
            </a:p>
          </p:txBody>
        </p:sp>
        <p:cxnSp>
          <p:nvCxnSpPr>
            <p:cNvPr id="14" name="Conector angulado 13"/>
            <p:cNvCxnSpPr>
              <a:stCxn id="9" idx="2"/>
              <a:endCxn id="7" idx="1"/>
            </p:cNvCxnSpPr>
            <p:nvPr/>
          </p:nvCxnSpPr>
          <p:spPr>
            <a:xfrm rot="16200000" flipH="1">
              <a:off x="5721479" y="3266409"/>
              <a:ext cx="497531" cy="1470712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do 16"/>
            <p:cNvCxnSpPr>
              <a:stCxn id="11" idx="0"/>
              <a:endCxn id="13" idx="1"/>
            </p:cNvCxnSpPr>
            <p:nvPr/>
          </p:nvCxnSpPr>
          <p:spPr>
            <a:xfrm rot="5400000" flipH="1" flipV="1">
              <a:off x="6019730" y="2743130"/>
              <a:ext cx="516731" cy="85501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 de estruturas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Lembrando:</a:t>
            </a:r>
          </a:p>
          <a:p>
            <a:pPr lvl="1" eaLnBrk="1" hangingPunct="1"/>
            <a:r>
              <a:rPr lang="pt-BR" b="1" dirty="0" err="1"/>
              <a:t>struct</a:t>
            </a:r>
            <a:r>
              <a:rPr lang="pt-BR" dirty="0"/>
              <a:t>: define um “conjunto” de variáveis que podem ser de tipos diferentes;</a:t>
            </a:r>
          </a:p>
          <a:p>
            <a:pPr lvl="1" eaLnBrk="1" hangingPunct="1"/>
            <a:r>
              <a:rPr lang="pt-BR" b="1" dirty="0" err="1"/>
              <a:t>array</a:t>
            </a:r>
            <a:r>
              <a:rPr lang="pt-BR" dirty="0"/>
              <a:t>: é uma “lista” de elementos de mesmo tipo.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45" b="34045"/>
          <a:stretch/>
        </p:blipFill>
        <p:spPr bwMode="auto">
          <a:xfrm>
            <a:off x="3112871" y="3304875"/>
            <a:ext cx="2467241" cy="1564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upo 2"/>
          <p:cNvGrpSpPr/>
          <p:nvPr/>
        </p:nvGrpSpPr>
        <p:grpSpPr>
          <a:xfrm>
            <a:off x="446731" y="5084617"/>
            <a:ext cx="7901954" cy="1440727"/>
            <a:chOff x="446731" y="5084617"/>
            <a:chExt cx="7901954" cy="1440727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446731" y="5084618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2435330" y="5084618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4384210" y="5084617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06" t="10995" r="47245" b="45193"/>
            <a:stretch/>
          </p:blipFill>
          <p:spPr bwMode="auto">
            <a:xfrm>
              <a:off x="6372809" y="5084617"/>
              <a:ext cx="1975876" cy="10390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CaixaDeTexto 1"/>
            <p:cNvSpPr txBox="1"/>
            <p:nvPr/>
          </p:nvSpPr>
          <p:spPr>
            <a:xfrm>
              <a:off x="446731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[0]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2411760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[1]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407171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[2]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444208" y="6125234"/>
              <a:ext cx="18930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err="1">
                  <a:latin typeface="Courier New" pitchFamily="49" charset="0"/>
                  <a:cs typeface="Courier New" pitchFamily="49" charset="0"/>
                </a:rPr>
                <a:t>cad</a:t>
              </a:r>
              <a:r>
                <a:rPr lang="pt-BR" sz="2000" b="1" dirty="0">
                  <a:latin typeface="Courier New" pitchFamily="49" charset="0"/>
                  <a:cs typeface="Courier New" pitchFamily="49" charset="0"/>
                </a:rPr>
                <a:t>[3]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Array de estruturas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Num </a:t>
            </a:r>
            <a:r>
              <a:rPr lang="pt-BR" dirty="0" err="1"/>
              <a:t>array</a:t>
            </a:r>
            <a:r>
              <a:rPr lang="pt-BR" dirty="0"/>
              <a:t> de estruturas, o operador de ponto (</a:t>
            </a:r>
            <a:r>
              <a:rPr lang="pt-BR" b="1" dirty="0"/>
              <a:t>.</a:t>
            </a:r>
            <a:r>
              <a:rPr lang="pt-BR" dirty="0"/>
              <a:t>) vem depois dos colchetes (</a:t>
            </a:r>
            <a:r>
              <a:rPr lang="pt-BR" b="1" dirty="0"/>
              <a:t>[ ]</a:t>
            </a:r>
            <a:r>
              <a:rPr lang="pt-BR" dirty="0"/>
              <a:t>) do índice do </a:t>
            </a:r>
            <a:r>
              <a:rPr lang="pt-BR" b="1" dirty="0" err="1"/>
              <a:t>array</a:t>
            </a:r>
            <a:r>
              <a:rPr lang="pt-BR" dirty="0"/>
              <a:t>. </a:t>
            </a:r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038" y="2714625"/>
            <a:ext cx="3971925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Utilizando a estrutura abaixo, faça um programa para ler o número e as 3 notas de 10 alunos.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2738438"/>
            <a:ext cx="4086225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Variáveis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As variáveis vistas até agora podem ser classificados em duas categorias:</a:t>
            </a:r>
          </a:p>
          <a:p>
            <a:pPr lvl="1" eaLnBrk="1" hangingPunct="1"/>
            <a:r>
              <a:rPr lang="pt-BR" dirty="0"/>
              <a:t>simples: definidas por tipos </a:t>
            </a:r>
            <a:r>
              <a:rPr lang="pt-BR" b="1" dirty="0" err="1"/>
              <a:t>int</a:t>
            </a:r>
            <a:r>
              <a:rPr lang="pt-BR" dirty="0"/>
              <a:t>, </a:t>
            </a:r>
            <a:r>
              <a:rPr lang="pt-BR" b="1" dirty="0" err="1"/>
              <a:t>float</a:t>
            </a:r>
            <a:r>
              <a:rPr lang="pt-BR" dirty="0"/>
              <a:t>, </a:t>
            </a:r>
            <a:r>
              <a:rPr lang="pt-BR" b="1" dirty="0" err="1"/>
              <a:t>double</a:t>
            </a:r>
            <a:r>
              <a:rPr lang="pt-BR" dirty="0"/>
              <a:t> e </a:t>
            </a:r>
            <a:r>
              <a:rPr lang="pt-BR" b="1" dirty="0"/>
              <a:t>char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compostas homogêneas (ou seja, do mesmo tipo): definidas por </a:t>
            </a:r>
            <a:r>
              <a:rPr lang="pt-BR" b="1" dirty="0" err="1"/>
              <a:t>array</a:t>
            </a:r>
            <a:r>
              <a:rPr lang="pt-BR" dirty="0"/>
              <a:t>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/>
              <a:t>No entanto, a linguagem C permite que se criem novas estruturas a partir dos tipos básicos.</a:t>
            </a:r>
          </a:p>
          <a:p>
            <a:pPr lvl="1"/>
            <a:r>
              <a:rPr lang="pt-BR" b="1" dirty="0" err="1"/>
              <a:t>struct</a:t>
            </a:r>
            <a:endParaRPr lang="pt-BR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 - Solução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pt-BR" dirty="0"/>
              <a:t>Utilizando a estrutura abaixo, faça um programa para ler o número e as 3 notas de 10 alunos</a:t>
            </a: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70785"/>
            <a:ext cx="7715250" cy="4234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Atribuição entre estruturas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Atribuições entre estruturas só podem ser feitas quando as estruturas são </a:t>
            </a:r>
            <a:r>
              <a:rPr lang="pt-BR" b="1" dirty="0"/>
              <a:t>AS MESMAS</a:t>
            </a:r>
            <a:r>
              <a:rPr lang="pt-BR" dirty="0"/>
              <a:t>, ou seja, possuem o mesmo nome! </a:t>
            </a:r>
          </a:p>
          <a:p>
            <a:endParaRPr lang="en-US" dirty="0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2943225"/>
            <a:ext cx="51149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Atribuição entre estruturas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No caso de estarmos trabalhando com </a:t>
            </a:r>
            <a:r>
              <a:rPr lang="pt-BR" dirty="0" err="1"/>
              <a:t>arrays</a:t>
            </a:r>
            <a:r>
              <a:rPr lang="pt-BR" dirty="0"/>
              <a:t>, a atribuição entre diferentes elementos do </a:t>
            </a:r>
            <a:r>
              <a:rPr lang="pt-BR" dirty="0" err="1"/>
              <a:t>array</a:t>
            </a:r>
            <a:r>
              <a:rPr lang="pt-BR" dirty="0"/>
              <a:t> é válida</a:t>
            </a:r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endParaRPr lang="pt-BR" dirty="0"/>
          </a:p>
          <a:p>
            <a:pPr eaLnBrk="1" hangingPunct="1">
              <a:lnSpc>
                <a:spcPct val="90000"/>
              </a:lnSpc>
            </a:pPr>
            <a:r>
              <a:rPr lang="pt-BR" dirty="0"/>
              <a:t>Note que nesse caso, os tipos dos diferentes elementos do </a:t>
            </a:r>
            <a:r>
              <a:rPr lang="pt-BR" dirty="0" err="1"/>
              <a:t>array</a:t>
            </a:r>
            <a:r>
              <a:rPr lang="pt-BR" dirty="0"/>
              <a:t> são sempre IGUAIS.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895600"/>
            <a:ext cx="31623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 de estruturas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dirty="0"/>
              <a:t>Sendo uma estrutura um tipo de dado, podemos declarar uma estrutura que utilize outra estrutura previamente definida: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486400" y="3200400"/>
            <a:ext cx="2438400" cy="2895600"/>
            <a:chOff x="5715000" y="3200400"/>
            <a:chExt cx="2438400" cy="2895600"/>
          </a:xfrm>
        </p:grpSpPr>
        <p:grpSp>
          <p:nvGrpSpPr>
            <p:cNvPr id="24581" name="Group 16"/>
            <p:cNvGrpSpPr>
              <a:grpSpLocks/>
            </p:cNvGrpSpPr>
            <p:nvPr/>
          </p:nvGrpSpPr>
          <p:grpSpPr bwMode="auto">
            <a:xfrm>
              <a:off x="5715000" y="3200400"/>
              <a:ext cx="2438400" cy="2590800"/>
              <a:chOff x="1920" y="2016"/>
              <a:chExt cx="1536" cy="1632"/>
            </a:xfrm>
          </p:grpSpPr>
          <p:sp>
            <p:nvSpPr>
              <p:cNvPr id="24595" name="Rectangle 4"/>
              <p:cNvSpPr>
                <a:spLocks noChangeArrowheads="1"/>
              </p:cNvSpPr>
              <p:nvPr/>
            </p:nvSpPr>
            <p:spPr bwMode="auto">
              <a:xfrm>
                <a:off x="1920" y="2016"/>
                <a:ext cx="1536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pt-BR" dirty="0"/>
                  <a:t>char nome[50];</a:t>
                </a:r>
                <a:endParaRPr lang="en-US" dirty="0"/>
              </a:p>
            </p:txBody>
          </p:sp>
          <p:sp>
            <p:nvSpPr>
              <p:cNvPr id="24593" name="Rectangle 8"/>
              <p:cNvSpPr>
                <a:spLocks noChangeArrowheads="1"/>
              </p:cNvSpPr>
              <p:nvPr/>
            </p:nvSpPr>
            <p:spPr bwMode="auto">
              <a:xfrm>
                <a:off x="1920" y="2352"/>
                <a:ext cx="1536" cy="33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pt-BR" dirty="0" err="1"/>
                  <a:t>int</a:t>
                </a:r>
                <a:r>
                  <a:rPr lang="pt-BR" dirty="0"/>
                  <a:t> idade;</a:t>
                </a:r>
              </a:p>
            </p:txBody>
          </p:sp>
          <p:grpSp>
            <p:nvGrpSpPr>
              <p:cNvPr id="24590" name="Group 10"/>
              <p:cNvGrpSpPr>
                <a:grpSpLocks/>
              </p:cNvGrpSpPr>
              <p:nvPr/>
            </p:nvGrpSpPr>
            <p:grpSpPr bwMode="auto">
              <a:xfrm>
                <a:off x="1920" y="2688"/>
                <a:ext cx="1536" cy="960"/>
                <a:chOff x="1584" y="2016"/>
                <a:chExt cx="1536" cy="960"/>
              </a:xfrm>
            </p:grpSpPr>
            <p:sp>
              <p:nvSpPr>
                <p:cNvPr id="24591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4" y="2016"/>
                  <a:ext cx="1536" cy="96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584" y="2016"/>
                  <a:ext cx="1536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 dirty="0" err="1"/>
                    <a:t>struct</a:t>
                  </a:r>
                  <a:r>
                    <a:rPr lang="pt-BR" dirty="0"/>
                    <a:t> </a:t>
                  </a:r>
                  <a:r>
                    <a:rPr lang="pt-BR" dirty="0" err="1"/>
                    <a:t>endereco</a:t>
                  </a:r>
                  <a:r>
                    <a:rPr lang="pt-BR" dirty="0"/>
                    <a:t> </a:t>
                  </a:r>
                  <a:r>
                    <a:rPr lang="pt-BR" dirty="0" err="1"/>
                    <a:t>ender</a:t>
                  </a:r>
                  <a:endParaRPr lang="pt-BR" dirty="0"/>
                </a:p>
              </p:txBody>
            </p:sp>
          </p:grpSp>
        </p:grpSp>
        <p:sp>
          <p:nvSpPr>
            <p:cNvPr id="24582" name="Text Box 17"/>
            <p:cNvSpPr txBox="1">
              <a:spLocks noChangeArrowheads="1"/>
            </p:cNvSpPr>
            <p:nvPr/>
          </p:nvSpPr>
          <p:spPr bwMode="auto">
            <a:xfrm>
              <a:off x="5715000" y="5729287"/>
              <a:ext cx="2438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/>
                <a:t>cadastro</a:t>
              </a:r>
            </a:p>
          </p:txBody>
        </p:sp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5867400" y="4648200"/>
              <a:ext cx="21336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pt-BR" dirty="0"/>
                <a:t>char rua[50];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867400" y="5181600"/>
              <a:ext cx="2133600" cy="5334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pt-BR" dirty="0" err="1"/>
                <a:t>int</a:t>
              </a:r>
              <a:r>
                <a:rPr lang="pt-BR" dirty="0"/>
                <a:t> numero;</a:t>
              </a:r>
            </a:p>
          </p:txBody>
        </p:sp>
      </p:grpSp>
      <p:pic>
        <p:nvPicPr>
          <p:cNvPr id="24597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314700"/>
            <a:ext cx="363855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 de estruturas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Nesse caso, o acesso aos dados do </a:t>
            </a:r>
            <a:r>
              <a:rPr lang="pt-BR" b="1" dirty="0"/>
              <a:t>endereço</a:t>
            </a:r>
            <a:r>
              <a:rPr lang="pt-BR" dirty="0"/>
              <a:t> do cadastro é feito utilizando novamente o operador ponto “</a:t>
            </a:r>
            <a:r>
              <a:rPr lang="pt-BR" b="1" dirty="0"/>
              <a:t>.</a:t>
            </a:r>
            <a:r>
              <a:rPr lang="pt-BR" dirty="0"/>
              <a:t>”.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pt-BR" dirty="0"/>
              <a:t>	</a:t>
            </a:r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2838450"/>
            <a:ext cx="44005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 de estruturas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Inicialização de uma estrutura de estruturas: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pt-BR" dirty="0"/>
              <a:t>	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2224088"/>
            <a:ext cx="5305425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 linguagem C permite que o programador defina os seus próprios tipos com base em outros tipos de dados existentes. </a:t>
            </a:r>
          </a:p>
          <a:p>
            <a:r>
              <a:rPr lang="pt-BR" dirty="0"/>
              <a:t>Para isso, utiliza-se o comando </a:t>
            </a:r>
            <a:r>
              <a:rPr lang="pt-BR" b="1" i="1" dirty="0" err="1"/>
              <a:t>typedef</a:t>
            </a:r>
            <a:r>
              <a:rPr lang="pt-BR" dirty="0"/>
              <a:t>, cuja forma geral é:</a:t>
            </a:r>
          </a:p>
          <a:p>
            <a:pPr lvl="1"/>
            <a:r>
              <a:rPr lang="pt-BR" b="1" dirty="0" err="1">
                <a:latin typeface="Courier New" pitchFamily="49" charset="0"/>
                <a:cs typeface="Courier New" pitchFamily="49" charset="0"/>
              </a:rPr>
              <a:t>typedef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tipo_existente</a:t>
            </a:r>
            <a:r>
              <a:rPr lang="pt-B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b="1" dirty="0" err="1">
                <a:latin typeface="Courier New" pitchFamily="49" charset="0"/>
                <a:cs typeface="Courier New" pitchFamily="49" charset="0"/>
              </a:rPr>
              <a:t>novo_nome</a:t>
            </a:r>
            <a:r>
              <a:rPr lang="pt-BR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69627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  <a:p>
            <a:pPr lvl="1"/>
            <a:r>
              <a:rPr lang="pt-BR" dirty="0"/>
              <a:t>Note que o comando </a:t>
            </a:r>
            <a:r>
              <a:rPr lang="pt-BR" b="1" dirty="0" err="1"/>
              <a:t>typedef</a:t>
            </a:r>
            <a:r>
              <a:rPr lang="pt-BR" dirty="0"/>
              <a:t> não cria um novo tipo chamado </a:t>
            </a:r>
            <a:r>
              <a:rPr lang="pt-BR" b="1" dirty="0"/>
              <a:t>inteiro</a:t>
            </a:r>
            <a:r>
              <a:rPr lang="pt-BR" dirty="0"/>
              <a:t>. Ele apenas cria um sinônimo (</a:t>
            </a:r>
            <a:r>
              <a:rPr lang="pt-BR" b="1" dirty="0"/>
              <a:t>inteiro</a:t>
            </a:r>
            <a:r>
              <a:rPr lang="pt-BR" dirty="0"/>
              <a:t>) para o tipo </a:t>
            </a:r>
            <a:r>
              <a:rPr lang="pt-BR" b="1" dirty="0" err="1"/>
              <a:t>int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2" y="3200400"/>
            <a:ext cx="3800475" cy="339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992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</a:t>
            </a:r>
            <a:r>
              <a:rPr lang="pt-BR" dirty="0" err="1"/>
              <a:t>typedef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typedef</a:t>
            </a:r>
            <a:r>
              <a:rPr lang="pt-BR" dirty="0"/>
              <a:t> é muito utilizado para definir nomes mais simples para estrutura, evitando carregar a palavra </a:t>
            </a:r>
            <a:r>
              <a:rPr lang="pt-BR" b="1" dirty="0" err="1"/>
              <a:t>struct</a:t>
            </a:r>
            <a:r>
              <a:rPr lang="pt-BR" dirty="0"/>
              <a:t> sempre que referenciamos a estrutura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13969"/>
            <a:ext cx="5000625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102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Material Complementar</a:t>
            </a:r>
            <a:endParaRPr lang="en-US"/>
          </a:p>
        </p:txBody>
      </p:sp>
      <p:sp>
        <p:nvSpPr>
          <p:cNvPr id="2765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35: </a:t>
            </a:r>
            <a:r>
              <a:rPr lang="pt-BR" dirty="0" err="1"/>
              <a:t>Struct</a:t>
            </a:r>
            <a:r>
              <a:rPr lang="pt-BR" dirty="0"/>
              <a:t>: Introdução</a:t>
            </a:r>
          </a:p>
          <a:p>
            <a:pPr lvl="1"/>
            <a:r>
              <a:rPr lang="pt-BR" dirty="0"/>
              <a:t>Aula 36: </a:t>
            </a:r>
            <a:r>
              <a:rPr lang="pt-BR" dirty="0" err="1"/>
              <a:t>Struct</a:t>
            </a:r>
            <a:r>
              <a:rPr lang="pt-BR" dirty="0"/>
              <a:t>: Trabalhando com Estruturas</a:t>
            </a:r>
          </a:p>
          <a:p>
            <a:pPr lvl="1"/>
            <a:r>
              <a:rPr lang="pt-BR" dirty="0"/>
              <a:t>Aula 37: </a:t>
            </a:r>
            <a:r>
              <a:rPr lang="pt-BR" dirty="0" err="1"/>
              <a:t>Struct</a:t>
            </a:r>
            <a:r>
              <a:rPr lang="pt-BR" dirty="0"/>
              <a:t>: </a:t>
            </a:r>
            <a:r>
              <a:rPr lang="pt-BR" dirty="0" err="1"/>
              <a:t>Arrays</a:t>
            </a:r>
            <a:r>
              <a:rPr lang="pt-BR" dirty="0"/>
              <a:t> de Estruturas</a:t>
            </a:r>
          </a:p>
          <a:p>
            <a:pPr lvl="1"/>
            <a:r>
              <a:rPr lang="pt-BR" dirty="0"/>
              <a:t>Aula 38: </a:t>
            </a:r>
            <a:r>
              <a:rPr lang="pt-BR" dirty="0" err="1"/>
              <a:t>Struct</a:t>
            </a:r>
            <a:r>
              <a:rPr lang="pt-BR" dirty="0"/>
              <a:t>: </a:t>
            </a:r>
            <a:r>
              <a:rPr lang="pt-BR" dirty="0" err="1"/>
              <a:t>Aninhamento</a:t>
            </a:r>
            <a:r>
              <a:rPr lang="pt-BR" dirty="0"/>
              <a:t> de Estruturas</a:t>
            </a:r>
          </a:p>
          <a:p>
            <a:pPr lvl="1"/>
            <a:r>
              <a:rPr lang="pt-BR" dirty="0"/>
              <a:t>Aula 42: </a:t>
            </a:r>
            <a:r>
              <a:rPr lang="pt-BR" dirty="0" err="1"/>
              <a:t>Typedef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sz="2800" dirty="0"/>
              <a:t>Uma estrutura pode ser vista como um </a:t>
            </a:r>
            <a:r>
              <a:rPr lang="pt-BR" sz="2800" b="1" dirty="0"/>
              <a:t>novo tipo de dado</a:t>
            </a:r>
            <a:r>
              <a:rPr lang="pt-BR" sz="2800" dirty="0"/>
              <a:t>, que é formado por composição de variáveis de outros tipos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Pode ser declarada em qualquer escopo.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sz="2400" dirty="0"/>
              <a:t>Ela é declarada da seguinte forma:</a:t>
            </a:r>
          </a:p>
          <a:p>
            <a:pPr lvl="1" eaLnBrk="1" hangingPunct="1">
              <a:lnSpc>
                <a:spcPct val="80000"/>
              </a:lnSpc>
            </a:pPr>
            <a:endParaRPr lang="pt-BR" sz="2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657600"/>
            <a:ext cx="24955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dirty="0"/>
              <a:t>Uma estrutura pode ser vista como um agrupamento de dados. </a:t>
            </a:r>
          </a:p>
          <a:p>
            <a:pPr>
              <a:lnSpc>
                <a:spcPct val="90000"/>
              </a:lnSpc>
            </a:pPr>
            <a:r>
              <a:rPr lang="pt-BR" dirty="0"/>
              <a:t>Ex.: cadastro de pessoas.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Todas essas informações são da mesma pessoa, logo podemos agrupá-las. 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Isso facilita também lidar com dados de outras pessoas no mesmo programa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876800" y="4205287"/>
            <a:ext cx="2057400" cy="2500313"/>
            <a:chOff x="4876800" y="3200400"/>
            <a:chExt cx="2057400" cy="2500313"/>
          </a:xfrm>
        </p:grpSpPr>
        <p:grpSp>
          <p:nvGrpSpPr>
            <p:cNvPr id="6149" name="Group 16"/>
            <p:cNvGrpSpPr>
              <a:grpSpLocks/>
            </p:cNvGrpSpPr>
            <p:nvPr/>
          </p:nvGrpSpPr>
          <p:grpSpPr bwMode="auto">
            <a:xfrm>
              <a:off x="4876800" y="3200400"/>
              <a:ext cx="2057400" cy="2133600"/>
              <a:chOff x="2160" y="2016"/>
              <a:chExt cx="1296" cy="1344"/>
            </a:xfrm>
            <a:solidFill>
              <a:schemeClr val="accent2">
                <a:lumMod val="60000"/>
                <a:lumOff val="40000"/>
              </a:schemeClr>
            </a:solidFill>
          </p:grpSpPr>
          <p:grpSp>
            <p:nvGrpSpPr>
              <p:cNvPr id="6151" name="Group 6"/>
              <p:cNvGrpSpPr>
                <a:grpSpLocks/>
              </p:cNvGrpSpPr>
              <p:nvPr/>
            </p:nvGrpSpPr>
            <p:grpSpPr bwMode="auto">
              <a:xfrm>
                <a:off x="2160" y="2016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61" name="Rectangle 4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2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 dirty="0"/>
                    <a:t>char nome[50];</a:t>
                  </a:r>
                </a:p>
              </p:txBody>
            </p:sp>
          </p:grpSp>
          <p:grpSp>
            <p:nvGrpSpPr>
              <p:cNvPr id="6152" name="Group 7"/>
              <p:cNvGrpSpPr>
                <a:grpSpLocks/>
              </p:cNvGrpSpPr>
              <p:nvPr/>
            </p:nvGrpSpPr>
            <p:grpSpPr bwMode="auto">
              <a:xfrm>
                <a:off x="2160" y="2352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9" name="Rectangle 8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60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int idade;</a:t>
                  </a:r>
                </a:p>
              </p:txBody>
            </p:sp>
          </p:grpSp>
          <p:grpSp>
            <p:nvGrpSpPr>
              <p:cNvPr id="6153" name="Group 10"/>
              <p:cNvGrpSpPr>
                <a:grpSpLocks/>
              </p:cNvGrpSpPr>
              <p:nvPr/>
            </p:nvGrpSpPr>
            <p:grpSpPr bwMode="auto">
              <a:xfrm>
                <a:off x="2160" y="2688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7" name="Rectangle 11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char rua[50];</a:t>
                  </a:r>
                </a:p>
              </p:txBody>
            </p:sp>
          </p:grpSp>
          <p:grpSp>
            <p:nvGrpSpPr>
              <p:cNvPr id="6154" name="Group 13"/>
              <p:cNvGrpSpPr>
                <a:grpSpLocks/>
              </p:cNvGrpSpPr>
              <p:nvPr/>
            </p:nvGrpSpPr>
            <p:grpSpPr bwMode="auto">
              <a:xfrm>
                <a:off x="2160" y="3024"/>
                <a:ext cx="1296" cy="336"/>
                <a:chOff x="1824" y="2016"/>
                <a:chExt cx="1296" cy="336"/>
              </a:xfrm>
              <a:grpFill/>
            </p:grpSpPr>
            <p:sp>
              <p:nvSpPr>
                <p:cNvPr id="6155" name="Rectangle 14"/>
                <p:cNvSpPr>
                  <a:spLocks noChangeArrowheads="1"/>
                </p:cNvSpPr>
                <p:nvPr/>
              </p:nvSpPr>
              <p:spPr bwMode="auto">
                <a:xfrm>
                  <a:off x="1824" y="2016"/>
                  <a:ext cx="1296" cy="336"/>
                </a:xfrm>
                <a:prstGeom prst="rect">
                  <a:avLst/>
                </a:prstGeom>
                <a:grp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56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1200" cy="23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cs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pt-BR"/>
                    <a:t>int numero;</a:t>
                  </a:r>
                </a:p>
              </p:txBody>
            </p:sp>
          </p:grpSp>
        </p:grpSp>
        <p:sp>
          <p:nvSpPr>
            <p:cNvPr id="6150" name="Text Box 17"/>
            <p:cNvSpPr txBox="1">
              <a:spLocks noChangeArrowheads="1"/>
            </p:cNvSpPr>
            <p:nvPr/>
          </p:nvSpPr>
          <p:spPr bwMode="auto">
            <a:xfrm>
              <a:off x="4876800" y="5334000"/>
              <a:ext cx="2057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pt-BR"/>
                <a:t>cadastro</a:t>
              </a:r>
            </a:p>
          </p:txBody>
        </p:sp>
      </p:grpSp>
      <p:pic>
        <p:nvPicPr>
          <p:cNvPr id="6163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486274"/>
            <a:ext cx="2447925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 - declaração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/>
              <a:t>Uma vez definida a estrutura, uma </a:t>
            </a:r>
            <a:r>
              <a:rPr lang="pt-BR" b="1" dirty="0"/>
              <a:t>variável</a:t>
            </a:r>
            <a:r>
              <a:rPr lang="pt-BR" dirty="0"/>
              <a:t> pode ser declarada de modo similar aos tipos já existente:</a:t>
            </a:r>
          </a:p>
          <a:p>
            <a:pPr lvl="1" eaLnBrk="1" hangingPunct="1"/>
            <a:endParaRPr lang="pt-BR" dirty="0"/>
          </a:p>
          <a:p>
            <a:pPr lvl="1" eaLnBrk="1" hangingPunct="1"/>
            <a:endParaRPr lang="pt-BR" dirty="0"/>
          </a:p>
          <a:p>
            <a:pPr eaLnBrk="1" hangingPunct="1"/>
            <a:r>
              <a:rPr lang="pt-BR" dirty="0" err="1"/>
              <a:t>Obs</a:t>
            </a:r>
            <a:r>
              <a:rPr lang="pt-BR" dirty="0"/>
              <a:t>: por ser um tipo definido pelo programador, usa-se a palavra </a:t>
            </a:r>
            <a:r>
              <a:rPr lang="pt-BR" b="1" dirty="0" err="1"/>
              <a:t>struct</a:t>
            </a:r>
            <a:r>
              <a:rPr lang="pt-BR" dirty="0"/>
              <a:t> antes do tipo da nova variável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63"/>
          <a:stretch/>
        </p:blipFill>
        <p:spPr bwMode="auto">
          <a:xfrm>
            <a:off x="809625" y="2994225"/>
            <a:ext cx="2466975" cy="35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 - declaração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 dirty="0" err="1"/>
              <a:t>Obs</a:t>
            </a:r>
            <a:r>
              <a:rPr lang="pt-BR" dirty="0"/>
              <a:t>: por ser um tipo definido pelo programador, usa-se a palavra </a:t>
            </a:r>
            <a:r>
              <a:rPr lang="pt-BR" b="1" dirty="0" err="1"/>
              <a:t>struct</a:t>
            </a:r>
            <a:r>
              <a:rPr lang="pt-BR" dirty="0"/>
              <a:t> antes do tipo da nova variável</a:t>
            </a:r>
          </a:p>
        </p:txBody>
      </p:sp>
      <p:grpSp>
        <p:nvGrpSpPr>
          <p:cNvPr id="20" name="Grupo 19"/>
          <p:cNvGrpSpPr/>
          <p:nvPr/>
        </p:nvGrpSpPr>
        <p:grpSpPr>
          <a:xfrm>
            <a:off x="381000" y="3505200"/>
            <a:ext cx="8001000" cy="1064860"/>
            <a:chOff x="381000" y="3921478"/>
            <a:chExt cx="8001000" cy="1064860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3948113"/>
              <a:ext cx="2466975" cy="1038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tângulo 1"/>
            <p:cNvSpPr/>
            <p:nvPr/>
          </p:nvSpPr>
          <p:spPr>
            <a:xfrm>
              <a:off x="381000" y="4145756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Tipo de dado</a:t>
              </a:r>
              <a:endParaRPr lang="en-US" dirty="0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6477000" y="4145756"/>
              <a:ext cx="1905000" cy="64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Variável</a:t>
              </a:r>
              <a:endParaRPr lang="en-US" dirty="0"/>
            </a:p>
          </p:txBody>
        </p:sp>
        <p:sp>
          <p:nvSpPr>
            <p:cNvPr id="5" name="Retângulo 4"/>
            <p:cNvSpPr/>
            <p:nvPr/>
          </p:nvSpPr>
          <p:spPr>
            <a:xfrm>
              <a:off x="3097566" y="3921478"/>
              <a:ext cx="205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204756" y="3921478"/>
              <a:ext cx="432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097566" y="4648200"/>
              <a:ext cx="468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616912" y="4648200"/>
              <a:ext cx="576000" cy="324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11" idx="3"/>
              <a:endCxn id="7" idx="1"/>
            </p:cNvCxnSpPr>
            <p:nvPr/>
          </p:nvCxnSpPr>
          <p:spPr>
            <a:xfrm>
              <a:off x="5636756" y="4083478"/>
              <a:ext cx="840244" cy="383747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angulado 15"/>
            <p:cNvCxnSpPr>
              <a:stCxn id="13" idx="3"/>
              <a:endCxn id="7" idx="1"/>
            </p:cNvCxnSpPr>
            <p:nvPr/>
          </p:nvCxnSpPr>
          <p:spPr>
            <a:xfrm flipV="1">
              <a:off x="4192912" y="4467225"/>
              <a:ext cx="2284088" cy="342975"/>
            </a:xfrm>
            <a:prstGeom prst="bentConnector3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>
              <a:stCxn id="5" idx="1"/>
              <a:endCxn id="2" idx="3"/>
            </p:cNvCxnSpPr>
            <p:nvPr/>
          </p:nvCxnSpPr>
          <p:spPr>
            <a:xfrm rot="10800000" flipV="1">
              <a:off x="2286000" y="4083477"/>
              <a:ext cx="811566" cy="383747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angulado 21"/>
            <p:cNvCxnSpPr>
              <a:stCxn id="12" idx="1"/>
              <a:endCxn id="2" idx="3"/>
            </p:cNvCxnSpPr>
            <p:nvPr/>
          </p:nvCxnSpPr>
          <p:spPr>
            <a:xfrm rot="10800000">
              <a:off x="2286000" y="4467226"/>
              <a:ext cx="811566" cy="342975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599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pt-BR"/>
              <a:t>Declare uma estrutura capaz de armazenar o número e 3 notas para um dado aluno.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Exercício - Solução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Possíveis soluções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3" y="2209800"/>
            <a:ext cx="383857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/>
              <a:t>Estruturas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600200"/>
            <a:ext cx="8534400" cy="4525963"/>
          </a:xfrm>
        </p:spPr>
        <p:txBody>
          <a:bodyPr/>
          <a:lstStyle/>
          <a:p>
            <a:pPr eaLnBrk="1" hangingPunct="1"/>
            <a:r>
              <a:rPr lang="pt-BR" dirty="0"/>
              <a:t>O uso de estruturas facilita na manipulação dos dados do programa. Imagine declarar 4 cadastros, para 4 pessoas diferentes: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2895600"/>
            <a:ext cx="6515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678</TotalTime>
  <Words>882</Words>
  <Application>Microsoft Office PowerPoint</Application>
  <PresentationFormat>Apresentação na tela (4:3)</PresentationFormat>
  <Paragraphs>120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Century Schoolbook</vt:lpstr>
      <vt:lpstr>Courier New</vt:lpstr>
      <vt:lpstr>Wingdings</vt:lpstr>
      <vt:lpstr>Wingdings 2</vt:lpstr>
      <vt:lpstr>Balcão Envidraçado</vt:lpstr>
      <vt:lpstr>Linguagem C: Estruturas definidas pelo programador</vt:lpstr>
      <vt:lpstr>Variáveis</vt:lpstr>
      <vt:lpstr>Estruturas</vt:lpstr>
      <vt:lpstr>Estruturas</vt:lpstr>
      <vt:lpstr>Estruturas - declaração</vt:lpstr>
      <vt:lpstr>Estruturas - declaração</vt:lpstr>
      <vt:lpstr>Exercício</vt:lpstr>
      <vt:lpstr>Exercício - Solução</vt:lpstr>
      <vt:lpstr>Estruturas</vt:lpstr>
      <vt:lpstr>Estruturas</vt:lpstr>
      <vt:lpstr>Acesso às variáveis</vt:lpstr>
      <vt:lpstr>Acesso às variáveis</vt:lpstr>
      <vt:lpstr>Acesso às variáveis</vt:lpstr>
      <vt:lpstr>Acesso às variáveis</vt:lpstr>
      <vt:lpstr>Estruturas</vt:lpstr>
      <vt:lpstr>Array de estruturas</vt:lpstr>
      <vt:lpstr>Array de estruturas</vt:lpstr>
      <vt:lpstr>Array de estruturas</vt:lpstr>
      <vt:lpstr>Exercício</vt:lpstr>
      <vt:lpstr>Exercício - Solução</vt:lpstr>
      <vt:lpstr>Atribuição entre estruturas</vt:lpstr>
      <vt:lpstr>Atribuição entre estruturas</vt:lpstr>
      <vt:lpstr>Estruturas de estruturas</vt:lpstr>
      <vt:lpstr>Estruturas de estruturas</vt:lpstr>
      <vt:lpstr>Estruturas de estruturas</vt:lpstr>
      <vt:lpstr>Comando typedef</vt:lpstr>
      <vt:lpstr>Comando typedef</vt:lpstr>
      <vt:lpstr>Comando typedef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Iury Pedrosa</cp:lastModifiedBy>
  <cp:revision>98</cp:revision>
  <cp:lastPrinted>1601-01-01T00:00:00Z</cp:lastPrinted>
  <dcterms:created xsi:type="dcterms:W3CDTF">2010-09-29T12:30:46Z</dcterms:created>
  <dcterms:modified xsi:type="dcterms:W3CDTF">2025-02-02T21:26:40Z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