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1" r:id="rId3"/>
    <p:sldId id="405" r:id="rId4"/>
    <p:sldId id="375" r:id="rId5"/>
    <p:sldId id="408" r:id="rId6"/>
    <p:sldId id="407" r:id="rId7"/>
    <p:sldId id="406" r:id="rId8"/>
    <p:sldId id="396" r:id="rId9"/>
    <p:sldId id="397" r:id="rId10"/>
    <p:sldId id="404" r:id="rId11"/>
    <p:sldId id="398" r:id="rId12"/>
    <p:sldId id="400" r:id="rId13"/>
    <p:sldId id="399" r:id="rId14"/>
    <p:sldId id="401" r:id="rId15"/>
    <p:sldId id="386" r:id="rId16"/>
    <p:sldId id="387" r:id="rId17"/>
    <p:sldId id="388" r:id="rId18"/>
    <p:sldId id="389" r:id="rId19"/>
    <p:sldId id="390" r:id="rId20"/>
    <p:sldId id="392" r:id="rId21"/>
    <p:sldId id="393" r:id="rId22"/>
    <p:sldId id="394" r:id="rId23"/>
    <p:sldId id="395" r:id="rId24"/>
    <p:sldId id="40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CC00"/>
    <a:srgbClr val="FF0066"/>
    <a:srgbClr val="000000"/>
    <a:srgbClr val="008000"/>
    <a:srgbClr val="006600"/>
    <a:srgbClr val="00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 varScale="1"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ysql-dba/p/491514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888" y="1420621"/>
            <a:ext cx="7604112" cy="190102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第十五章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88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</a:rPr>
              <a:t>数据库备份与恢复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075" y="359752"/>
            <a:ext cx="867090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常用的几种备份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工具：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逻辑备份工具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适用于所有的存储引擎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支持温备、完全备份、部分备份、对于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存储引擎支持热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备。 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mysqlhotcopy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名不副实的的一个工具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几乎冷备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仅支持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存储引擎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xtrabackup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一款非常强大的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XtraDB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热备工具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支持完全备份、增量备份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percona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工具选用：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数据量还行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可以先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对数据库进行完全备份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然后定期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备份二进制日志达到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增量备份的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效果。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数据量很大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而又不过分影响业务运行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xtrabackup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进行完全备份后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定期使用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xtrabackup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进行增量备份或差异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备份。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3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文件备份和还原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7" y="859296"/>
            <a:ext cx="8600261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使用拷贝文件夹的方式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例如，直接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复制整个数据库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中的数据库文件直接复制出来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。这是最简单，速度最快的方法。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不过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在此之前，要先将服务器停止，这样才可以保证在复制期间数据库的数据不会发生变化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在复制数据库的过程中还有数据写入，就会造成数据不一致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7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文件备份和还原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7" y="859296"/>
            <a:ext cx="8600261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即直接复制文件，然后直接放到对应的数据库文件夹下。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这种方法不适用于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存储引擎的表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MySQL8.0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存储引擎的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表也不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因为数据库的一些信息会记录在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ibdata1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9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文件备份和还原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7" y="859296"/>
            <a:ext cx="860026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提供了表的锁定和解锁的相关操作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，以确保在拷贝文件期间该文件不会被修改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使用锁定机制备份表的基本步骤为：</a:t>
            </a:r>
          </a:p>
          <a:p>
            <a:pPr marL="800100" lvl="1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LOCK TABLES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命令锁定某一表或多个表；</a:t>
            </a:r>
          </a:p>
          <a:p>
            <a:pPr marL="800100" lvl="1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拷贝对应的文件；</a:t>
            </a:r>
          </a:p>
          <a:p>
            <a:pPr marL="800100" lvl="1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UNLOCK TABLES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解锁已拷贝完的表。</a:t>
            </a:r>
          </a:p>
          <a:p>
            <a:pPr indent="457200">
              <a:lnSpc>
                <a:spcPts val="38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80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6716" y="217850"/>
            <a:ext cx="86002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table1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locktype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table2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locktype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...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一个表解锁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UNLOCK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[S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ts val="36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解锁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命令不需要额外的参数，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UNLOCK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将解除该用户所有的锁。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car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select *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car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unlock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因为 </a:t>
            </a:r>
            <a:r>
              <a:rPr lang="en-US" altLang="zh-CN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阻止其他用户的访问</a:t>
            </a:r>
            <a:r>
              <a:rPr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，所以应该尽可能快的执行 </a:t>
            </a:r>
            <a:r>
              <a:rPr lang="en-US" altLang="zh-CN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UNLOCK </a:t>
            </a:r>
            <a:r>
              <a:rPr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不能用于函数和存储过程中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类型，四种：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READ: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的用户只能读取被锁表，不能对表进行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READ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LOCAL: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允许非冲突性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语句（同时插入）以外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相同。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WRITE: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当前用户被允许读取和修改被锁表外，其他用户的所有访问被完全阻止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LOW PRIORITY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WRITE: 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2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的写锁</a:t>
            </a:r>
            <a:endParaRPr lang="en-US" altLang="zh-CN" sz="2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8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32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15.3 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通过命令</a:t>
            </a:r>
            <a:r>
              <a:rPr lang="en-US" altLang="zh-CN" sz="32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备份还原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320"/>
              </a:lnSpc>
            </a:pPr>
            <a:r>
              <a:rPr lang="en-US" altLang="zh-CN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15.3.1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663" y="1135438"/>
            <a:ext cx="8642267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程序可以备份数据库表的结构，还可以备份一个数据库，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甚至整个数据库系统。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970" y="2204444"/>
            <a:ext cx="845775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备份表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[options] database [tables] &gt;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filename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663" y="3973873"/>
            <a:ext cx="8457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在命令行界面使用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`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mysqldump.exe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-p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&gt;c:\BACKUP\cjgl_sc.sql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51" y="4632108"/>
            <a:ext cx="1934044" cy="146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3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076" y="118145"/>
            <a:ext cx="868591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程序还可以将一个或多个数据库备份到一个文件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options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/>
              <a:t> </a:t>
            </a:r>
            <a:r>
              <a:rPr lang="en-US" altLang="zh-CN" sz="2400" dirty="0"/>
              <a:t>--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databases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[options] db1 [db2 db3 ...] &gt; filename</a:t>
            </a:r>
          </a:p>
          <a:p>
            <a:pPr indent="457200">
              <a:lnSpc>
                <a:spcPct val="125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0154" y="3724712"/>
            <a:ext cx="84577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目录下。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-p 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&gt;c:\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BACKUP\cjgl.Sql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或：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-p 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--databases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&gt;c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:\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BACKUP\cjgl.Sql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8003" y="132471"/>
            <a:ext cx="845775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备份整个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数据库系统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所有数据库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[options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dirty="0"/>
              <a:t>--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all-databases[options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&gt; filename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228" y="2000418"/>
            <a:ext cx="8559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备份所有数据库到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db.Sql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-p 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all-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databases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&gt;c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:\BACKUP\db.Sql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8228" y="3441680"/>
            <a:ext cx="8337531" cy="304698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选项使用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-p --host=localhost --all-databases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--lock-tables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lock-tables, -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：开始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导出前，锁定所有表。用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LOCAL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锁定表以允许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表并行插入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lock-tables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支持事务的表例如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--single-transaction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--single-transaction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得到一致性的导出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结果，是通过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将导出行为放入一个事务中达到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075" y="919927"/>
            <a:ext cx="8673375" cy="112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命令将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程序备份的文件中全部的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语句还原到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1701" y="2158039"/>
            <a:ext cx="8563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假设数据库</a:t>
            </a:r>
            <a:r>
              <a:rPr lang="en-US" altLang="zh-CN" sz="24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遭遇损坏，试用该数据库的备份文件将其恢复。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-p  CREATE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先创建数据库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-u root -p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&lt;c:\BACKUP\cjgl.Sql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103" y="4262811"/>
            <a:ext cx="8759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5】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假设数据库</a:t>
            </a:r>
            <a:r>
              <a:rPr lang="en-US" altLang="zh-CN" sz="2400" b="1" dirty="0" err="1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中表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的表被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损坏，试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将备份文件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c:\BACKUP\cjgl_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.sql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表。</a:t>
            </a:r>
            <a:endParaRPr lang="zh-CN" altLang="en-US" sz="2400" b="1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-u root -p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 c:\BACKUP\cjgl_sc.sql</a:t>
            </a:r>
          </a:p>
        </p:txBody>
      </p:sp>
    </p:spTree>
    <p:extLst>
      <p:ext uri="{BB962C8B-B14F-4D97-AF65-F5344CB8AC3E}">
        <p14:creationId xmlns:p14="http://schemas.microsoft.com/office/powerpoint/2010/main" val="2490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4158" y="552173"/>
            <a:ext cx="8478981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程序恢复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2800" b="1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sz="2800" b="1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800" b="1" dirty="0">
              <a:solidFill>
                <a:srgbClr val="00CC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倘若</a:t>
            </a:r>
            <a:r>
              <a:rPr lang="zh-CN" altLang="en-US" sz="2400" b="1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只是为了恢复数据表中的数据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，可以使用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客户端实用程序来完成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[options]database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textfile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... ;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159" y="3279590"/>
            <a:ext cx="8478981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6】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使用存放在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目录下的备份数据文件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customers.txt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，恢复数据库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mysql_test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customers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-p153456 –low-priority –replace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mysql_test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c :\backup\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customers.Txt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9183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备份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与恢复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076" y="1470253"/>
            <a:ext cx="8457756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一些因素会使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数据库中的数据部分或全部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丢失，这些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因素可能是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计算机硬件故障、计算机软件故障、自然灾害、盗窃、病毒、人为误操作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472" y="2958960"/>
            <a:ext cx="8324159" cy="332398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故障分类：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故障：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指事务运行没有达到预期的终点，未能成功地提交事务，使数据库处于不正确状态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系统故障：称为软故障，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是指造成系统停止运转的任何事件，使得系统要重新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启动。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介质故障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：称为硬故障，指外存故障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计算机病毒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：导致数据库部分或全部破坏。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270" y="731589"/>
            <a:ext cx="8955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15.1.1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备份的重要性与故障类型</a:t>
            </a:r>
            <a:endParaRPr lang="en-US" altLang="zh-CN" sz="28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145257"/>
            <a:ext cx="8955156" cy="1154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3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15.4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表的导入和导出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3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导出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备份语句</a:t>
            </a:r>
            <a:r>
              <a:rPr lang="en-US" altLang="zh-CN" sz="3200" b="1" dirty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select into...</a:t>
            </a:r>
            <a:r>
              <a:rPr lang="en-US" altLang="zh-CN" sz="3200" b="1" dirty="0" err="1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outfile</a:t>
            </a:r>
            <a:endParaRPr lang="en-US" altLang="zh-CN" sz="3200" b="1" dirty="0" smtClean="0">
              <a:solidFill>
                <a:srgbClr val="00B05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938" y="1518433"/>
            <a:ext cx="8457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中，可以使用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into…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语句把表数据导出到一个文本文件中进行备份，并可使用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load data...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语句来恢复先前备份的数据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297" y="3227513"/>
            <a:ext cx="8457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这种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方法有一点不足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就是只能导出或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导入数据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的内容，而不包括表的结构，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若表的结构文件损坏，则必须先设法恢复原来表的结构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6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076" y="397671"/>
            <a:ext cx="8685912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* 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outfile’file_name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’[character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charset_name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export_options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|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dumpfile’file_name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076" y="2665976"/>
            <a:ext cx="8457756" cy="3108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export_options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的格式为：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[fields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terminated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by’string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[[optionally] enclosed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by’char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[escaped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by’char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] 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linesterminated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by’string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</p:txBody>
      </p:sp>
    </p:spTree>
    <p:extLst>
      <p:ext uri="{BB962C8B-B14F-4D97-AF65-F5344CB8AC3E}">
        <p14:creationId xmlns:p14="http://schemas.microsoft.com/office/powerpoint/2010/main" val="10613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82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3600" b="1" dirty="0" smtClean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load </a:t>
            </a:r>
            <a:r>
              <a:rPr lang="en-US" altLang="zh-CN" sz="36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data...</a:t>
            </a:r>
            <a:r>
              <a:rPr lang="en-US" altLang="zh-CN" sz="3600" b="1" dirty="0" err="1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infile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039" y="745671"/>
            <a:ext cx="82799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入恢复语句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load data...</a:t>
            </a:r>
            <a:r>
              <a:rPr lang="en-US" altLang="zh-CN" sz="24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infile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的语法格式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load data 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low_priority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| concurrent] [local] infile’file_name.txt’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[replace | ignore]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into 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tbl_name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[fields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terminated by 'string']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optionally] enclosed by 'char']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escaped by 'char' ]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[lines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starting by 'string']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terminated by 'string']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[ignore number lines]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col_name_or_user_var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,...)]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[set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= expr,...)]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61701" y="291730"/>
            <a:ext cx="86909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  <a:r>
              <a:rPr lang="en-US" altLang="zh-CN" sz="24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中表</a:t>
            </a:r>
            <a:r>
              <a:rPr lang="en-US" altLang="zh-CN" sz="24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的全部数据到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盘的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目录下一个名为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backupdata_sc.txt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的文件中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字段值如果是字符则用双引号标注，字段值之间用逗号隔开，每行以问号为结束标志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371" y="2486912"/>
            <a:ext cx="844557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使用下面语句导出数据：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cjgl.sc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OUTFILE 'c:/backup/backupdata_sc.txt'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FIELDS TERMINATED BY ',' 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OPTIONALLY ENCLOSED BY '"'  LINES TERMINATED BY '?';</a:t>
            </a:r>
          </a:p>
        </p:txBody>
      </p:sp>
    </p:spTree>
    <p:extLst>
      <p:ext uri="{BB962C8B-B14F-4D97-AF65-F5344CB8AC3E}">
        <p14:creationId xmlns:p14="http://schemas.microsoft.com/office/powerpoint/2010/main" val="37044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786" y="716544"/>
            <a:ext cx="8324816" cy="296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导入数据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DATA INFILE  'c:/backup/backupdata_sc.txt' 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TABLE  cjgl.sc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FIELDS TERMINATED BY ',' 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OPTIONALLY ENCLOSED BY '"'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LINES TERMINATED BY '?';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9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9672" y="282528"/>
            <a:ext cx="8457756" cy="151208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故障导致的后果：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破坏数据库；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破坏事务的原子性和持久性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672" y="2646641"/>
            <a:ext cx="83241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数据库备份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是指通过导出数据或者拷贝表文件的方式来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制作数据库的副本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59672" y="3703192"/>
            <a:ext cx="8211121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数据库的恢复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也称为数据库的还原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）是将数据库从某一种“错误”状态（如硬件故障、操作失误、数据丢失、数据不一致等状态）恢复到某一已知的“正确”状态。</a:t>
            </a:r>
          </a:p>
        </p:txBody>
      </p:sp>
      <p:sp>
        <p:nvSpPr>
          <p:cNvPr id="7" name="矩形 6"/>
          <p:cNvSpPr/>
          <p:nvPr/>
        </p:nvSpPr>
        <p:spPr>
          <a:xfrm>
            <a:off x="455206" y="1971253"/>
            <a:ext cx="8115587" cy="55399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故障恢复机制：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记录事务日志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数据库备份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0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1154" y="1375383"/>
            <a:ext cx="8314036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举例：某公司采取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全备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备份方式。其中全备分为逻辑备份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物理备份，同时主从复制也作为一种备份的方式存在，从而最大程度降低数据故障带来的风险。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23445" y="37239"/>
            <a:ext cx="8671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15.1.2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备份策略与备份分类</a:t>
            </a:r>
            <a:endParaRPr lang="en-US" altLang="zh-CN" sz="28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154" y="775046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策略：何时做备份、怎样做备份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443" y="2687461"/>
            <a:ext cx="84914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逻辑备份 （逻辑备份是将数据库的数据备份为一个文本文件）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应用场景：主要用在当数据量较小时，数据库出现数据故障，对于恢复时间要求不高；搭建主从环境，搭建测试环境及备用库等方面。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备份时间及地点： 每日凌晨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3:10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在从库上备份，备份文件存放在从库上的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/data/backup/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fullbackup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，当然如果有充足的机器，更安全的方式是备份到远程服务器。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备份方式：采用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进行全库备份，通过定时任务，定时执行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备份脚本。</a:t>
            </a:r>
          </a:p>
        </p:txBody>
      </p:sp>
      <p:sp>
        <p:nvSpPr>
          <p:cNvPr id="4" name="矩形 3"/>
          <p:cNvSpPr/>
          <p:nvPr/>
        </p:nvSpPr>
        <p:spPr>
          <a:xfrm>
            <a:off x="593678" y="5857560"/>
            <a:ext cx="8201512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hlinkClick r:id="rId2"/>
              </a:rPr>
              <a:t>摘自</a:t>
            </a:r>
            <a:r>
              <a:rPr lang="en-US" altLang="zh-CN" b="1" dirty="0" smtClean="0">
                <a:hlinkClick r:id="rId2"/>
              </a:rPr>
              <a:t>https</a:t>
            </a:r>
            <a:r>
              <a:rPr lang="en-US" altLang="zh-CN" b="1" dirty="0">
                <a:hlinkClick r:id="rId2"/>
              </a:rPr>
              <a:t>://www.cnblogs.com/mysql-dba/p/4915140.html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22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3261" y="449228"/>
            <a:ext cx="84914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备份（直接复制数据库数据）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应用场景：主要应对要求恢复时间较高；数据量比较大；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备份时间及地点：每周一凌晨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3:10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在主库上备份。备份文件存放远程服务器目录下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备份方式：采用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percona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的社区工具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innobackupex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，该工具可以在线热备，不影响线上的业务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以上两种方式的备份只能恢复某段时间的数据，对于按照时间点的恢复是无能为力的，那怎么办呢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？采取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的是实时同步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日志到远程服务器上，这样理论上是可以恢复到任意时间点的。</a:t>
            </a:r>
          </a:p>
          <a:p>
            <a:pPr>
              <a:lnSpc>
                <a:spcPct val="125000"/>
              </a:lnSpc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0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8043" y="893384"/>
            <a:ext cx="8714887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应用场景：对于一些由于错误操作等造成数据丢失错误的，需要按照时间点进行还原的情况下。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备份时间及地点： 备份服务器实时将主库上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同步到远程服务器上。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备份方式：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工具进行日志拉取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经过以上三种结合的备份方式，基本上可以满足在数据异常丢失情况下，恢复到正常状态。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（（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主服务器）的数据复制到一个或多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个（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从服务器））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应用场景：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应用于读写分离，故障转移的情况下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备份时间及地点：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几乎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可以认为是同步进行数据的复制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备份方式：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提供的复制技术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对于主从复制，如果用于备库的话，最好是让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sql_thread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执行慢一段时间，可以是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天。这个结合实际情况，自己选择。</a:t>
            </a:r>
          </a:p>
        </p:txBody>
      </p:sp>
    </p:spTree>
    <p:extLst>
      <p:ext uri="{BB962C8B-B14F-4D97-AF65-F5344CB8AC3E}">
        <p14:creationId xmlns:p14="http://schemas.microsoft.com/office/powerpoint/2010/main" val="4384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6717" y="1699765"/>
            <a:ext cx="8600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完全备份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完全备份就是将数据库中的数据及所有对象全部备份。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54" y="2746359"/>
            <a:ext cx="86002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增量备份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增量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备份就是在某次完全备份的基础上，只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备份上次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完全备份或增量备份以来改变了的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单独使用，要借助完全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备份。备份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的频率取决于数据的更新频率。</a:t>
            </a:r>
          </a:p>
        </p:txBody>
      </p:sp>
      <p:sp>
        <p:nvSpPr>
          <p:cNvPr id="9" name="矩形 8"/>
          <p:cNvSpPr/>
          <p:nvPr/>
        </p:nvSpPr>
        <p:spPr>
          <a:xfrm>
            <a:off x="190754" y="1001787"/>
            <a:ext cx="88440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按备份全部数据或部分数据划分：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445" y="4572182"/>
            <a:ext cx="860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差异备份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备份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自上一次完全备份以来变化的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浪费空间、还原比增量备份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716" y="253918"/>
            <a:ext cx="867174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备份分类：</a:t>
            </a:r>
            <a:endParaRPr lang="en-US" altLang="zh-CN" sz="28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5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178linux.com/ueditor/php/upload/image/20160427/14617165419187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6332" r="20075" b="10065"/>
          <a:stretch/>
        </p:blipFill>
        <p:spPr bwMode="auto">
          <a:xfrm>
            <a:off x="259306" y="491319"/>
            <a:ext cx="8548390" cy="58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075" y="455287"/>
            <a:ext cx="8670903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根据是否需要数据库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离线，备份类型分为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以下几种：</a:t>
            </a:r>
          </a:p>
        </p:txBody>
      </p:sp>
      <p:sp>
        <p:nvSpPr>
          <p:cNvPr id="8" name="矩形 7"/>
          <p:cNvSpPr/>
          <p:nvPr/>
        </p:nvSpPr>
        <p:spPr>
          <a:xfrm>
            <a:off x="433197" y="1251692"/>
            <a:ext cx="458917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冷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cold backup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，在读写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请求均不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允许的状态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下进行；</a:t>
            </a:r>
          </a:p>
          <a:p>
            <a:pPr marL="457200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温备（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warm backup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仅支持读请求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允许写请求；</a:t>
            </a:r>
          </a:p>
          <a:p>
            <a:pPr marL="457200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热备（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hot backup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的同时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影响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81682" y="1242309"/>
            <a:ext cx="3384645" cy="5036122"/>
          </a:xfrm>
          <a:prstGeom prst="rect">
            <a:avLst/>
          </a:prstGeom>
          <a:solidFill>
            <a:srgbClr val="F4ED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MySQL中进行不同方式的备份还要考虑存储引擎是否支持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MyISAM 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热备 ×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温备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冷备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InnoDB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热备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温备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冷备 √</a:t>
            </a:r>
            <a:endParaRPr kumimoji="0" lang="zh-CN" altLang="zh-CN" sz="4800" b="1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2172</Words>
  <Application>Microsoft Office PowerPoint</Application>
  <PresentationFormat>全屏显示(4:3)</PresentationFormat>
  <Paragraphs>180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第十五章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325</cp:revision>
  <dcterms:created xsi:type="dcterms:W3CDTF">2014-08-02T13:12:31Z</dcterms:created>
  <dcterms:modified xsi:type="dcterms:W3CDTF">2020-12-13T14:22:18Z</dcterms:modified>
</cp:coreProperties>
</file>