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259" r:id="rId3"/>
    <p:sldId id="304" r:id="rId4"/>
    <p:sldId id="260" r:id="rId5"/>
    <p:sldId id="261" r:id="rId6"/>
    <p:sldId id="262" r:id="rId7"/>
    <p:sldId id="263" r:id="rId8"/>
    <p:sldId id="264" r:id="rId9"/>
    <p:sldId id="266" r:id="rId10"/>
    <p:sldId id="267" r:id="rId11"/>
    <p:sldId id="268" r:id="rId12"/>
    <p:sldId id="305" r:id="rId13"/>
    <p:sldId id="270" r:id="rId14"/>
    <p:sldId id="303" r:id="rId15"/>
    <p:sldId id="271" r:id="rId16"/>
    <p:sldId id="387" r:id="rId17"/>
    <p:sldId id="388" r:id="rId18"/>
    <p:sldId id="389" r:id="rId19"/>
    <p:sldId id="390" r:id="rId20"/>
    <p:sldId id="391" r:id="rId21"/>
    <p:sldId id="392" r:id="rId22"/>
    <p:sldId id="394" r:id="rId23"/>
    <p:sldId id="395" r:id="rId24"/>
    <p:sldId id="396" r:id="rId25"/>
    <p:sldId id="401" r:id="rId26"/>
    <p:sldId id="275" r:id="rId27"/>
    <p:sldId id="298" r:id="rId28"/>
    <p:sldId id="297" r:id="rId29"/>
    <p:sldId id="299" r:id="rId30"/>
    <p:sldId id="284" r:id="rId31"/>
    <p:sldId id="285" r:id="rId32"/>
    <p:sldId id="286" r:id="rId33"/>
    <p:sldId id="287" r:id="rId34"/>
    <p:sldId id="289" r:id="rId35"/>
    <p:sldId id="291" r:id="rId36"/>
    <p:sldId id="278" r:id="rId37"/>
    <p:sldId id="302" r:id="rId38"/>
    <p:sldId id="399" r:id="rId39"/>
    <p:sldId id="400" r:id="rId40"/>
    <p:sldId id="306" r:id="rId41"/>
    <p:sldId id="307" r:id="rId42"/>
    <p:sldId id="308" r:id="rId43"/>
    <p:sldId id="309" r:id="rId44"/>
    <p:sldId id="310" r:id="rId45"/>
    <p:sldId id="313" r:id="rId46"/>
    <p:sldId id="317" r:id="rId47"/>
    <p:sldId id="318" r:id="rId48"/>
    <p:sldId id="319" r:id="rId49"/>
    <p:sldId id="398" r:id="rId50"/>
    <p:sldId id="321" r:id="rId51"/>
    <p:sldId id="397" r:id="rId52"/>
    <p:sldId id="355" r:id="rId53"/>
    <p:sldId id="374" r:id="rId54"/>
    <p:sldId id="375" r:id="rId55"/>
    <p:sldId id="383" r:id="rId56"/>
    <p:sldId id="382" r:id="rId57"/>
    <p:sldId id="385" r:id="rId58"/>
    <p:sldId id="386"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p15:clr>
            <a:srgbClr val="A4A3A4"/>
          </p15:clr>
        </p15:guide>
        <p15:guide id="3"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a:srgbClr val="006600"/>
    <a:srgbClr val="000000"/>
    <a:srgbClr val="FF00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889" autoAdjust="0"/>
  </p:normalViewPr>
  <p:slideViewPr>
    <p:cSldViewPr snapToGrid="0">
      <p:cViewPr>
        <p:scale>
          <a:sx n="70" d="100"/>
          <a:sy n="70" d="100"/>
        </p:scale>
        <p:origin x="-1386" y="-120"/>
      </p:cViewPr>
      <p:guideLst>
        <p:guide orient="horz" pos="2183"/>
        <p:guide pos="3840"/>
        <p:guide pos="2880"/>
      </p:guideLst>
    </p:cSldViewPr>
  </p:slideViewPr>
  <p:notesTextViewPr>
    <p:cViewPr>
      <p:scale>
        <a:sx n="1" d="1"/>
        <a:sy n="1" d="1"/>
      </p:scale>
      <p:origin x="0" y="0"/>
    </p:cViewPr>
  </p:notesTextViewPr>
  <p:sorterViewPr>
    <p:cViewPr>
      <p:scale>
        <a:sx n="100" d="100"/>
        <a:sy n="100" d="100"/>
      </p:scale>
      <p:origin x="0" y="7212"/>
    </p:cViewPr>
  </p:sorter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D8782-2DED-4538-8A8B-66BD345BDC7C}" type="datetimeFigureOut">
              <a:rPr lang="zh-CN" altLang="en-US" smtClean="0">
                <a:ea typeface="微软雅黑" pitchFamily="34" charset="-122"/>
              </a:rPr>
              <a:pPr/>
              <a:t>2020/11/23</a:t>
            </a:fld>
            <a:endParaRPr lang="zh-CN" altLang="en-US" dirty="0">
              <a:ea typeface="微软雅黑"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168BBA-7C16-4CDD-B820-F73D7A8C0C72}" type="slidenum">
              <a:rPr lang="zh-CN" altLang="en-US" smtClean="0">
                <a:ea typeface="微软雅黑" pitchFamily="34" charset="-122"/>
              </a:rPr>
              <a:pPr/>
              <a:t>‹#›</a:t>
            </a:fld>
            <a:endParaRPr lang="zh-CN" altLang="en-US" dirty="0">
              <a:ea typeface="微软雅黑" pitchFamily="34" charset="-122"/>
            </a:endParaRPr>
          </a:p>
        </p:txBody>
      </p:sp>
    </p:spTree>
    <p:extLst>
      <p:ext uri="{BB962C8B-B14F-4D97-AF65-F5344CB8AC3E}">
        <p14:creationId xmlns:p14="http://schemas.microsoft.com/office/powerpoint/2010/main" val="409494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2F2D57EA-8133-4EBA-9F4D-64D06136AE31}" type="datetimeFigureOut">
              <a:rPr lang="zh-CN" altLang="en-US" smtClean="0"/>
              <a:pPr/>
              <a:t>2020/11/23</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CAABDFF2-EF0B-41A5-940A-DECF8E3E5ED8}" type="slidenum">
              <a:rPr lang="zh-CN" altLang="en-US" smtClean="0"/>
              <a:pPr/>
              <a:t>‹#›</a:t>
            </a:fld>
            <a:endParaRPr lang="zh-CN" altLang="en-US" dirty="0"/>
          </a:p>
        </p:txBody>
      </p:sp>
    </p:spTree>
    <p:extLst>
      <p:ext uri="{BB962C8B-B14F-4D97-AF65-F5344CB8AC3E}">
        <p14:creationId xmlns:p14="http://schemas.microsoft.com/office/powerpoint/2010/main" val="156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9C097-DEB2-4512-BE94-1D84402C32AA}" type="slidenum">
              <a:rPr lang="en-US" altLang="zh-CN"/>
              <a:pPr/>
              <a:t>22</a:t>
            </a:fld>
            <a:endParaRPr lang="en-US" altLang="zh-CN"/>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82167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F66C25-4046-4DD2-91B8-20F20C22D3DD}" type="slidenum">
              <a:rPr lang="en-US" altLang="zh-CN"/>
              <a:pPr/>
              <a:t>39</a:t>
            </a:fld>
            <a:endParaRPr lang="en-US" altLang="zh-CN"/>
          </a:p>
        </p:txBody>
      </p:sp>
      <p:sp>
        <p:nvSpPr>
          <p:cNvPr id="946178" name="Rectangle 2"/>
          <p:cNvSpPr>
            <a:spLocks noGrp="1" noRot="1" noChangeAspect="1" noChangeArrowheads="1" noTextEdit="1"/>
          </p:cNvSpPr>
          <p:nvPr>
            <p:ph type="sldImg"/>
          </p:nvPr>
        </p:nvSpPr>
        <p:spPr>
          <a:ln/>
        </p:spPr>
      </p:sp>
      <p:sp>
        <p:nvSpPr>
          <p:cNvPr id="946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5204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7030A-A2EA-4B02-AAAB-B92BA8BDB465}" type="slidenum">
              <a:rPr lang="en-US" altLang="zh-CN"/>
              <a:pPr/>
              <a:t>40</a:t>
            </a:fld>
            <a:endParaRPr lang="en-US" altLang="zh-CN"/>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08681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50C51E-370E-4D6B-9C34-A9AAAFF521A3}" type="slidenum">
              <a:rPr lang="en-US" altLang="zh-CN"/>
              <a:pPr/>
              <a:t>41</a:t>
            </a:fld>
            <a:endParaRPr lang="en-US" altLang="zh-CN"/>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71904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81CD3-2F3B-4C93-92BD-9905E3A4BACE}" type="slidenum">
              <a:rPr lang="en-US" altLang="zh-CN"/>
              <a:pPr/>
              <a:t>42</a:t>
            </a:fld>
            <a:endParaRPr lang="en-US" altLang="zh-CN"/>
          </a:p>
        </p:txBody>
      </p:sp>
      <p:sp>
        <p:nvSpPr>
          <p:cNvPr id="1047554" name="Rectangle 2"/>
          <p:cNvSpPr>
            <a:spLocks noGrp="1" noRot="1" noChangeAspect="1" noChangeArrowheads="1" noTextEdit="1"/>
          </p:cNvSpPr>
          <p:nvPr>
            <p:ph type="sldImg"/>
          </p:nvPr>
        </p:nvSpPr>
        <p:spPr>
          <a:ln/>
        </p:spPr>
      </p:sp>
      <p:sp>
        <p:nvSpPr>
          <p:cNvPr id="1047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3721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1E9DF2-53C0-46AC-BEE1-F40FC39C675C}" type="slidenum">
              <a:rPr lang="en-US" altLang="zh-CN"/>
              <a:pPr/>
              <a:t>43</a:t>
            </a:fld>
            <a:endParaRPr lang="en-US" altLang="zh-CN"/>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3454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29898-E837-424B-B01A-E1DFECD9D483}" type="slidenum">
              <a:rPr lang="en-US" altLang="zh-CN"/>
              <a:pPr/>
              <a:t>44</a:t>
            </a:fld>
            <a:endParaRPr lang="en-US" altLang="zh-CN"/>
          </a:p>
        </p:txBody>
      </p:sp>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89532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030DE-7ACC-4782-9B5C-C8B9E2F69F3D}" type="slidenum">
              <a:rPr lang="en-US" altLang="zh-CN"/>
              <a:pPr/>
              <a:t>45</a:t>
            </a:fld>
            <a:endParaRPr lang="en-US" altLang="zh-CN"/>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50185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7B98E-4AA0-444C-BEFE-54D07E57A852}" type="slidenum">
              <a:rPr lang="en-US" altLang="zh-CN"/>
              <a:pPr/>
              <a:t>46</a:t>
            </a:fld>
            <a:endParaRPr lang="en-US" altLang="zh-CN"/>
          </a:p>
        </p:txBody>
      </p:sp>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79000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9B2F2-E452-4930-B1F3-F2DB66EBA4A9}" type="slidenum">
              <a:rPr lang="en-US" altLang="zh-CN"/>
              <a:pPr/>
              <a:t>47</a:t>
            </a:fld>
            <a:endParaRPr lang="en-US" altLang="zh-CN"/>
          </a:p>
        </p:txBody>
      </p:sp>
      <p:sp>
        <p:nvSpPr>
          <p:cNvPr id="811010" name="Rectangle 2"/>
          <p:cNvSpPr>
            <a:spLocks noGrp="1" noRot="1" noChangeAspect="1" noChangeArrowheads="1" noTextEdit="1"/>
          </p:cNvSpPr>
          <p:nvPr>
            <p:ph type="sldImg"/>
          </p:nvPr>
        </p:nvSpPr>
        <p:spPr>
          <a:ln/>
        </p:spPr>
      </p:sp>
      <p:sp>
        <p:nvSpPr>
          <p:cNvPr id="811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39461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EE863-DBE1-47B1-B3DD-4963D067EB09}" type="slidenum">
              <a:rPr lang="en-US" altLang="zh-CN"/>
              <a:pPr/>
              <a:t>48</a:t>
            </a:fld>
            <a:endParaRPr lang="en-US" altLang="zh-CN"/>
          </a:p>
        </p:txBody>
      </p:sp>
      <p:sp>
        <p:nvSpPr>
          <p:cNvPr id="813058" name="Rectangle 2"/>
          <p:cNvSpPr>
            <a:spLocks noGrp="1" noRot="1" noChangeAspect="1" noChangeArrowheads="1" noTextEdit="1"/>
          </p:cNvSpPr>
          <p:nvPr>
            <p:ph type="sldImg"/>
          </p:nvPr>
        </p:nvSpPr>
        <p:spPr>
          <a:ln/>
        </p:spPr>
      </p:sp>
      <p:sp>
        <p:nvSpPr>
          <p:cNvPr id="813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07401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33AB0-1E08-449C-9197-2F41F7344545}" type="slidenum">
              <a:rPr lang="en-US" altLang="zh-CN"/>
              <a:pPr/>
              <a:t>23</a:t>
            </a:fld>
            <a:endParaRPr lang="en-US" altLang="zh-CN"/>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88585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F29912-98C9-4215-AB4D-3C9AC7BB65FE}" type="slidenum">
              <a:rPr lang="en-US" altLang="zh-CN"/>
              <a:pPr/>
              <a:t>50</a:t>
            </a:fld>
            <a:endParaRPr lang="en-US" altLang="zh-CN"/>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59636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143000" y="685800"/>
            <a:ext cx="4572000" cy="3429000"/>
          </a:xfrm>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charset="0"/>
              </a:rPr>
              <a:t>告诉学员，数据库的三大范式和数据库的性能有时是矛盾的。</a:t>
            </a:r>
          </a:p>
          <a:p>
            <a:r>
              <a:rPr lang="zh-CN" altLang="en-US" dirty="0" smtClean="0">
                <a:latin typeface="Arial" charset="0"/>
              </a:rPr>
              <a:t>打个比方：大家都知道，环境保护非常重要，西方总是拿环保问题和中国刁难，</a:t>
            </a:r>
          </a:p>
          <a:p>
            <a:r>
              <a:rPr lang="zh-CN" altLang="en-US" dirty="0" smtClean="0">
                <a:latin typeface="Arial" charset="0"/>
              </a:rPr>
              <a:t>说中国为了发展不顾环境保护、生态自然等。可中国目前的经济实力不够强大，如果人都吃不饱，</a:t>
            </a:r>
          </a:p>
          <a:p>
            <a:r>
              <a:rPr lang="zh-CN" altLang="en-US" dirty="0" smtClean="0">
                <a:latin typeface="Arial" charset="0"/>
              </a:rPr>
              <a:t>空谈环保还有什么用呢？所以我们只能是在保持地区经济发展的前提下，尽量注重环保问题。</a:t>
            </a:r>
          </a:p>
          <a:p>
            <a:r>
              <a:rPr lang="zh-CN" altLang="en-US" dirty="0" smtClean="0">
                <a:latin typeface="Arial" charset="0"/>
              </a:rPr>
              <a:t>这就是一种折中处理问题的典型。</a:t>
            </a:r>
          </a:p>
          <a:p>
            <a:r>
              <a:rPr lang="zh-CN" altLang="en-US" dirty="0" smtClean="0">
                <a:latin typeface="Arial" charset="0"/>
              </a:rPr>
              <a:t>本例同样如此：为了满足三大范式，我们在规范化表格时就会拆分出越来越明细的表格。</a:t>
            </a:r>
          </a:p>
          <a:p>
            <a:r>
              <a:rPr lang="zh-CN" altLang="en-US" dirty="0" smtClean="0">
                <a:latin typeface="Arial" charset="0"/>
              </a:rPr>
              <a:t>但客户喜欢综合的信息，为了满足客户，我们又需要把这些表同过连接查询还原为客户喜欢的综合数据。</a:t>
            </a:r>
          </a:p>
          <a:p>
            <a:r>
              <a:rPr lang="zh-CN" altLang="en-US" dirty="0" smtClean="0">
                <a:latin typeface="Arial" charset="0"/>
              </a:rPr>
              <a:t>这和从一张表中读出数据相比，大大影响了数据库的查询性能。</a:t>
            </a:r>
          </a:p>
          <a:p>
            <a:r>
              <a:rPr lang="zh-CN" altLang="en-US" dirty="0" smtClean="0">
                <a:latin typeface="Arial" charset="0"/>
              </a:rPr>
              <a:t>所以有时为了性能，需要做适当折中，适当牺牲规范化的要求，来提高数据库的性能。</a:t>
            </a:r>
          </a:p>
          <a:p>
            <a:r>
              <a:rPr lang="zh-CN" altLang="en-US" dirty="0" smtClean="0">
                <a:latin typeface="Arial" charset="0"/>
              </a:rPr>
              <a:t>再如：在成绩表中添加一列－“成绩总分”，属于数据冗余，因为总分在查询时可由各门成绩求出来。</a:t>
            </a:r>
          </a:p>
          <a:p>
            <a:r>
              <a:rPr lang="zh-CN" altLang="en-US" dirty="0" smtClean="0">
                <a:latin typeface="Arial" charset="0"/>
              </a:rPr>
              <a:t>但频繁查询成绩总分，并希望保存下来，所以有时表中就干脆添加总分这一列。</a:t>
            </a:r>
          </a:p>
        </p:txBody>
      </p:sp>
    </p:spTree>
    <p:extLst>
      <p:ext uri="{BB962C8B-B14F-4D97-AF65-F5344CB8AC3E}">
        <p14:creationId xmlns:p14="http://schemas.microsoft.com/office/powerpoint/2010/main" val="2641704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E7002-EBA9-4B46-A294-4A7966A14500}" type="slidenum">
              <a:rPr lang="en-US" altLang="zh-CN"/>
              <a:pPr/>
              <a:t>52</a:t>
            </a:fld>
            <a:endParaRPr lang="en-US" altLang="zh-CN"/>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2056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E545C-413A-426A-882E-E69100B296D4}" type="slidenum">
              <a:rPr lang="en-US" altLang="zh-CN"/>
              <a:pPr/>
              <a:t>53</a:t>
            </a:fld>
            <a:endParaRPr lang="en-US" altLang="zh-CN"/>
          </a:p>
        </p:txBody>
      </p:sp>
      <p:sp>
        <p:nvSpPr>
          <p:cNvPr id="1025026" name="Rectangle 2"/>
          <p:cNvSpPr>
            <a:spLocks noGrp="1" noRot="1" noChangeAspect="1" noChangeArrowheads="1" noTextEdit="1"/>
          </p:cNvSpPr>
          <p:nvPr>
            <p:ph type="sldImg"/>
          </p:nvPr>
        </p:nvSpPr>
        <p:spPr>
          <a:ln/>
        </p:spPr>
      </p:sp>
      <p:sp>
        <p:nvSpPr>
          <p:cNvPr id="1025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48952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1D1B3-C7C9-43F5-8DFC-9098A4F4B91B}" type="slidenum">
              <a:rPr lang="en-US" altLang="zh-CN"/>
              <a:pPr/>
              <a:t>54</a:t>
            </a:fld>
            <a:endParaRPr lang="en-US" altLang="zh-CN"/>
          </a:p>
        </p:txBody>
      </p:sp>
      <p:sp>
        <p:nvSpPr>
          <p:cNvPr id="1055746" name="Rectangle 2"/>
          <p:cNvSpPr>
            <a:spLocks noGrp="1" noRot="1" noChangeAspect="1" noChangeArrowheads="1" noTextEdit="1"/>
          </p:cNvSpPr>
          <p:nvPr>
            <p:ph type="sldImg"/>
          </p:nvPr>
        </p:nvSpPr>
        <p:spPr>
          <a:ln/>
        </p:spPr>
      </p:sp>
      <p:sp>
        <p:nvSpPr>
          <p:cNvPr id="1055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16986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9D716-D5B2-46E1-B63C-C7DFBFB9A1B8}" type="slidenum">
              <a:rPr lang="en-US" altLang="zh-CN"/>
              <a:pPr/>
              <a:t>55</a:t>
            </a:fld>
            <a:endParaRPr lang="en-US" altLang="zh-CN"/>
          </a:p>
        </p:txBody>
      </p:sp>
      <p:sp>
        <p:nvSpPr>
          <p:cNvPr id="1035266" name="Rectangle 2"/>
          <p:cNvSpPr>
            <a:spLocks noGrp="1" noRot="1" noChangeAspect="1" noChangeArrowheads="1" noTextEdit="1"/>
          </p:cNvSpPr>
          <p:nvPr>
            <p:ph type="sldImg"/>
          </p:nvPr>
        </p:nvSpPr>
        <p:spPr>
          <a:ln/>
        </p:spPr>
      </p:sp>
      <p:sp>
        <p:nvSpPr>
          <p:cNvPr id="1035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84904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DE5DB-8AF1-4DAA-8198-00C09474C9D9}" type="slidenum">
              <a:rPr lang="en-US" altLang="zh-CN"/>
              <a:pPr/>
              <a:t>56</a:t>
            </a:fld>
            <a:endParaRPr lang="en-US" altLang="zh-CN"/>
          </a:p>
        </p:txBody>
      </p:sp>
      <p:sp>
        <p:nvSpPr>
          <p:cNvPr id="1033218" name="Rectangle 2"/>
          <p:cNvSpPr>
            <a:spLocks noGrp="1" noRot="1" noChangeAspect="1" noChangeArrowheads="1" noTextEdit="1"/>
          </p:cNvSpPr>
          <p:nvPr>
            <p:ph type="sldImg"/>
          </p:nvPr>
        </p:nvSpPr>
        <p:spPr>
          <a:ln/>
        </p:spPr>
      </p:sp>
      <p:sp>
        <p:nvSpPr>
          <p:cNvPr id="1033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26057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E5A55-CBBF-4F12-BA08-BC0FFEEB5743}" type="slidenum">
              <a:rPr lang="en-US" altLang="zh-CN"/>
              <a:pPr/>
              <a:t>57</a:t>
            </a:fld>
            <a:endParaRPr lang="en-US" altLang="zh-CN"/>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3600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952208-5015-46A0-8FCA-7C107DA017C7}" type="slidenum">
              <a:rPr lang="en-US" altLang="zh-CN"/>
              <a:pPr/>
              <a:t>58</a:t>
            </a:fld>
            <a:endParaRPr lang="en-US" altLang="zh-CN"/>
          </a:p>
        </p:txBody>
      </p:sp>
      <p:sp>
        <p:nvSpPr>
          <p:cNvPr id="1041410" name="Rectangle 2"/>
          <p:cNvSpPr>
            <a:spLocks noGrp="1" noRot="1" noChangeAspect="1" noChangeArrowheads="1" noTextEdit="1"/>
          </p:cNvSpPr>
          <p:nvPr>
            <p:ph type="sldImg"/>
          </p:nvPr>
        </p:nvSpPr>
        <p:spPr>
          <a:ln/>
        </p:spPr>
      </p:sp>
      <p:sp>
        <p:nvSpPr>
          <p:cNvPr id="1041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34984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BDFF2-EF0B-41A5-940A-DECF8E3E5ED8}" type="slidenum">
              <a:rPr lang="zh-CN" altLang="en-US" smtClean="0"/>
              <a:pPr/>
              <a:t>26</a:t>
            </a:fld>
            <a:endParaRPr lang="zh-CN" altLang="en-US"/>
          </a:p>
        </p:txBody>
      </p:sp>
    </p:spTree>
    <p:extLst>
      <p:ext uri="{BB962C8B-B14F-4D97-AF65-F5344CB8AC3E}">
        <p14:creationId xmlns:p14="http://schemas.microsoft.com/office/powerpoint/2010/main" val="3514693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BDFF2-EF0B-41A5-940A-DECF8E3E5ED8}" type="slidenum">
              <a:rPr lang="zh-CN" altLang="en-US" smtClean="0"/>
              <a:pPr/>
              <a:t>27</a:t>
            </a:fld>
            <a:endParaRPr lang="zh-CN" altLang="en-US"/>
          </a:p>
        </p:txBody>
      </p:sp>
    </p:spTree>
    <p:extLst>
      <p:ext uri="{BB962C8B-B14F-4D97-AF65-F5344CB8AC3E}">
        <p14:creationId xmlns:p14="http://schemas.microsoft.com/office/powerpoint/2010/main" val="3514693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0" y="685800"/>
            <a:ext cx="4572000" cy="3429000"/>
          </a:xfrm>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charset="0"/>
              </a:rPr>
              <a:t>为了算帐统计方便，会计可能喜欢这样设计表格，如幻灯片所示。</a:t>
            </a:r>
          </a:p>
        </p:txBody>
      </p:sp>
    </p:spTree>
    <p:extLst>
      <p:ext uri="{BB962C8B-B14F-4D97-AF65-F5344CB8AC3E}">
        <p14:creationId xmlns:p14="http://schemas.microsoft.com/office/powerpoint/2010/main" val="169417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43000" y="685800"/>
            <a:ext cx="4572000" cy="3429000"/>
          </a:xfrm>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charset="0"/>
              </a:rPr>
              <a:t>讲解目前这些表格可能出现的问题，可以采用提问方式。</a:t>
            </a:r>
          </a:p>
        </p:txBody>
      </p:sp>
    </p:spTree>
    <p:extLst>
      <p:ext uri="{BB962C8B-B14F-4D97-AF65-F5344CB8AC3E}">
        <p14:creationId xmlns:p14="http://schemas.microsoft.com/office/powerpoint/2010/main" val="3266030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43000" y="685800"/>
            <a:ext cx="4572000" cy="3429000"/>
          </a:xfrm>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smtClean="0">
                <a:latin typeface="Arial" charset="0"/>
              </a:rPr>
              <a:t>我们根据三大范式，逐一审核是否规范化。</a:t>
            </a:r>
          </a:p>
          <a:p>
            <a:r>
              <a:rPr kumimoji="1" lang="zh-CN" altLang="en-US" dirty="0" smtClean="0">
                <a:latin typeface="Arial" charset="0"/>
              </a:rPr>
              <a:t>提问学员：</a:t>
            </a:r>
          </a:p>
          <a:p>
            <a:r>
              <a:rPr kumimoji="1" lang="en-US" altLang="zh-CN" dirty="0" smtClean="0">
                <a:latin typeface="Arial" charset="0"/>
              </a:rPr>
              <a:t>1.</a:t>
            </a:r>
            <a:r>
              <a:rPr kumimoji="1" lang="zh-CN" altLang="en-US" dirty="0" smtClean="0">
                <a:latin typeface="Arial" charset="0"/>
              </a:rPr>
              <a:t>第一范式满足吗，引导回答：基本满足；</a:t>
            </a:r>
          </a:p>
          <a:p>
            <a:r>
              <a:rPr kumimoji="1" lang="en-US" altLang="zh-CN" dirty="0" smtClean="0">
                <a:latin typeface="Arial" charset="0"/>
              </a:rPr>
              <a:t>2.</a:t>
            </a:r>
            <a:r>
              <a:rPr kumimoji="1" lang="zh-CN" altLang="en-US" dirty="0" smtClean="0">
                <a:latin typeface="Arial" charset="0"/>
              </a:rPr>
              <a:t>第二范式满足吗？第二范式要求表中的列必须与主键列相关，也就是要求一张表只能描述一件事情。</a:t>
            </a:r>
          </a:p>
          <a:p>
            <a:r>
              <a:rPr kumimoji="1" lang="zh-CN" altLang="en-US" dirty="0" smtClean="0">
                <a:latin typeface="Arial" charset="0"/>
              </a:rPr>
              <a:t>我们一起看看这张表描述了哪些事情？让学员思考几分钟，然后提问，最后归纳出如下事情：</a:t>
            </a:r>
          </a:p>
          <a:p>
            <a:r>
              <a:rPr kumimoji="1" lang="en-US" altLang="zh-CN" dirty="0" smtClean="0">
                <a:latin typeface="Arial" charset="0"/>
              </a:rPr>
              <a:t>1</a:t>
            </a:r>
            <a:r>
              <a:rPr kumimoji="1" lang="zh-CN" altLang="en-US" dirty="0" smtClean="0">
                <a:latin typeface="Arial" charset="0"/>
              </a:rPr>
              <a:t>）工程信息</a:t>
            </a:r>
          </a:p>
          <a:p>
            <a:r>
              <a:rPr kumimoji="1" lang="en-US" altLang="zh-CN" dirty="0" smtClean="0">
                <a:latin typeface="Arial" charset="0"/>
              </a:rPr>
              <a:t>2</a:t>
            </a:r>
            <a:r>
              <a:rPr kumimoji="1" lang="zh-CN" altLang="en-US" dirty="0" smtClean="0">
                <a:latin typeface="Arial" charset="0"/>
              </a:rPr>
              <a:t>）员工信息</a:t>
            </a:r>
          </a:p>
          <a:p>
            <a:r>
              <a:rPr kumimoji="1" lang="en-US" altLang="zh-CN" dirty="0" smtClean="0">
                <a:latin typeface="Arial" charset="0"/>
              </a:rPr>
              <a:t>3</a:t>
            </a:r>
            <a:r>
              <a:rPr kumimoji="1" lang="zh-CN" altLang="en-US" dirty="0" smtClean="0">
                <a:latin typeface="Arial" charset="0"/>
              </a:rPr>
              <a:t>）项目的工时信息（每个工人做了多少活儿）</a:t>
            </a:r>
            <a:endParaRPr lang="zh-CN" altLang="en-US" dirty="0" smtClean="0">
              <a:latin typeface="Arial" charset="0"/>
            </a:endParaRPr>
          </a:p>
        </p:txBody>
      </p:sp>
    </p:spTree>
    <p:extLst>
      <p:ext uri="{BB962C8B-B14F-4D97-AF65-F5344CB8AC3E}">
        <p14:creationId xmlns:p14="http://schemas.microsoft.com/office/powerpoint/2010/main" val="152128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BDFF2-EF0B-41A5-940A-DECF8E3E5ED8}" type="slidenum">
              <a:rPr lang="zh-CN" altLang="en-US" smtClean="0"/>
              <a:pPr/>
              <a:t>36</a:t>
            </a:fld>
            <a:endParaRPr lang="zh-CN" altLang="en-US"/>
          </a:p>
        </p:txBody>
      </p:sp>
    </p:spTree>
    <p:extLst>
      <p:ext uri="{BB962C8B-B14F-4D97-AF65-F5344CB8AC3E}">
        <p14:creationId xmlns:p14="http://schemas.microsoft.com/office/powerpoint/2010/main" val="3514693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BDFF2-EF0B-41A5-940A-DECF8E3E5ED8}" type="slidenum">
              <a:rPr lang="zh-CN" altLang="en-US" smtClean="0"/>
              <a:pPr/>
              <a:t>37</a:t>
            </a:fld>
            <a:endParaRPr lang="zh-CN" altLang="en-US"/>
          </a:p>
        </p:txBody>
      </p:sp>
    </p:spTree>
    <p:extLst>
      <p:ext uri="{BB962C8B-B14F-4D97-AF65-F5344CB8AC3E}">
        <p14:creationId xmlns:p14="http://schemas.microsoft.com/office/powerpoint/2010/main" val="351469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72055" y="418170"/>
            <a:ext cx="6858000" cy="2387600"/>
          </a:xfrm>
        </p:spPr>
        <p:txBody>
          <a:bodyPr anchor="b">
            <a:normAutofit/>
          </a:bodyPr>
          <a:lstStyle>
            <a:lvl1pPr algn="ctr">
              <a:defRPr sz="5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2020/11/23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1608388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2020/11/23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85094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2020/11/23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633191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73914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23850" y="1268413"/>
            <a:ext cx="8229600" cy="4495800"/>
          </a:xfrm>
        </p:spPr>
        <p:txBody>
          <a:bodyPr/>
          <a:lstStyle/>
          <a:p>
            <a:endParaRPr lang="zh-CN" altLang="en-US"/>
          </a:p>
        </p:txBody>
      </p:sp>
      <p:sp>
        <p:nvSpPr>
          <p:cNvPr id="4" name="灯片编号占位符 3"/>
          <p:cNvSpPr>
            <a:spLocks noGrp="1"/>
          </p:cNvSpPr>
          <p:nvPr>
            <p:ph type="sldNum" sz="quarter" idx="10"/>
          </p:nvPr>
        </p:nvSpPr>
        <p:spPr>
          <a:xfrm>
            <a:off x="6553200" y="6245225"/>
            <a:ext cx="2133600" cy="476250"/>
          </a:xfrm>
        </p:spPr>
        <p:txBody>
          <a:bodyPr/>
          <a:lstStyle>
            <a:lvl1pPr>
              <a:defRPr/>
            </a:lvl1pPr>
          </a:lstStyle>
          <a:p>
            <a:fld id="{99D356B1-3505-4105-81FB-6E20CE288A0E}" type="slidenum">
              <a:rPr lang="en-US" altLang="zh-CN"/>
              <a:pPr/>
              <a:t>‹#›</a:t>
            </a:fld>
            <a:endParaRPr lang="en-US" altLang="zh-CN"/>
          </a:p>
        </p:txBody>
      </p:sp>
    </p:spTree>
    <p:extLst>
      <p:ext uri="{BB962C8B-B14F-4D97-AF65-F5344CB8AC3E}">
        <p14:creationId xmlns:p14="http://schemas.microsoft.com/office/powerpoint/2010/main" val="257960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73914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268413"/>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14850" y="1268413"/>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6553200" y="6245225"/>
            <a:ext cx="2133600" cy="476250"/>
          </a:xfrm>
        </p:spPr>
        <p:txBody>
          <a:bodyPr/>
          <a:lstStyle>
            <a:lvl1pPr>
              <a:defRPr/>
            </a:lvl1pPr>
          </a:lstStyle>
          <a:p>
            <a:fld id="{43E7445C-53CE-4137-90DB-1D3CAD5A2EF3}" type="slidenum">
              <a:rPr lang="en-US" altLang="zh-CN"/>
              <a:pPr/>
              <a:t>‹#›</a:t>
            </a:fld>
            <a:endParaRPr lang="en-US" altLang="zh-CN"/>
          </a:p>
        </p:txBody>
      </p:sp>
    </p:spTree>
    <p:extLst>
      <p:ext uri="{BB962C8B-B14F-4D97-AF65-F5344CB8AC3E}">
        <p14:creationId xmlns:p14="http://schemas.microsoft.com/office/powerpoint/2010/main" val="4356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3FFDA5-54A6-45C8-8205-807BD53CA4DA}" type="datetimeFigureOut">
              <a:rPr lang="zh-CN" altLang="en-US" smtClean="0"/>
              <a:pPr/>
              <a:t>2020/11/23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D471F7-2C7E-43CC-B89C-2E4BD1E6EF88}" type="slidenum">
              <a:rPr lang="zh-CN" altLang="en-US" smtClean="0"/>
              <a:pPr/>
              <a:t>‹#›</a:t>
            </a:fld>
            <a:endParaRPr lang="zh-CN" altLang="en-US"/>
          </a:p>
        </p:txBody>
      </p:sp>
      <p:sp>
        <p:nvSpPr>
          <p:cNvPr id="8" name="任意多边形 7"/>
          <p:cNvSpPr/>
          <p:nvPr userDrawn="1"/>
        </p:nvSpPr>
        <p:spPr>
          <a:xfrm>
            <a:off x="-5327" y="146417"/>
            <a:ext cx="587288" cy="471875"/>
          </a:xfrm>
          <a:custGeom>
            <a:avLst/>
            <a:gdLst>
              <a:gd name="connsiteX0" fmla="*/ 0 w 710619"/>
              <a:gd name="connsiteY0" fmla="*/ 0 h 570968"/>
              <a:gd name="connsiteX1" fmla="*/ 425135 w 710619"/>
              <a:gd name="connsiteY1" fmla="*/ 0 h 570968"/>
              <a:gd name="connsiteX2" fmla="*/ 710619 w 710619"/>
              <a:gd name="connsiteY2" fmla="*/ 285484 h 570968"/>
              <a:gd name="connsiteX3" fmla="*/ 425135 w 710619"/>
              <a:gd name="connsiteY3" fmla="*/ 570968 h 570968"/>
              <a:gd name="connsiteX4" fmla="*/ 0 w 710619"/>
              <a:gd name="connsiteY4" fmla="*/ 570968 h 57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19" h="570968">
                <a:moveTo>
                  <a:pt x="0" y="0"/>
                </a:moveTo>
                <a:lnTo>
                  <a:pt x="425135" y="0"/>
                </a:lnTo>
                <a:lnTo>
                  <a:pt x="710619" y="285484"/>
                </a:lnTo>
                <a:lnTo>
                  <a:pt x="425135" y="570968"/>
                </a:lnTo>
                <a:lnTo>
                  <a:pt x="0" y="570968"/>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ea typeface="微软雅黑" panose="020B0503020204020204" pitchFamily="34" charset="-122"/>
            </a:endParaRPr>
          </a:p>
        </p:txBody>
      </p:sp>
      <p:sp>
        <p:nvSpPr>
          <p:cNvPr id="9" name="任意多边形 8"/>
          <p:cNvSpPr/>
          <p:nvPr userDrawn="1"/>
        </p:nvSpPr>
        <p:spPr>
          <a:xfrm>
            <a:off x="498025" y="146417"/>
            <a:ext cx="426476" cy="471875"/>
          </a:xfrm>
          <a:custGeom>
            <a:avLst/>
            <a:gdLst>
              <a:gd name="connsiteX0" fmla="*/ 0 w 654307"/>
              <a:gd name="connsiteY0" fmla="*/ 0 h 723958"/>
              <a:gd name="connsiteX1" fmla="*/ 292328 w 654307"/>
              <a:gd name="connsiteY1" fmla="*/ 0 h 723958"/>
              <a:gd name="connsiteX2" fmla="*/ 654307 w 654307"/>
              <a:gd name="connsiteY2" fmla="*/ 361979 h 723958"/>
              <a:gd name="connsiteX3" fmla="*/ 292328 w 654307"/>
              <a:gd name="connsiteY3" fmla="*/ 723958 h 723958"/>
              <a:gd name="connsiteX4" fmla="*/ 0 w 654307"/>
              <a:gd name="connsiteY4" fmla="*/ 723958 h 723958"/>
              <a:gd name="connsiteX5" fmla="*/ 361979 w 654307"/>
              <a:gd name="connsiteY5" fmla="*/ 361979 h 72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307" h="723958">
                <a:moveTo>
                  <a:pt x="0" y="0"/>
                </a:moveTo>
                <a:lnTo>
                  <a:pt x="292328" y="0"/>
                </a:lnTo>
                <a:lnTo>
                  <a:pt x="654307" y="361979"/>
                </a:lnTo>
                <a:lnTo>
                  <a:pt x="292328" y="723958"/>
                </a:lnTo>
                <a:lnTo>
                  <a:pt x="0" y="723958"/>
                </a:lnTo>
                <a:lnTo>
                  <a:pt x="361979" y="361979"/>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ea typeface="微软雅黑" panose="020B0503020204020204" pitchFamily="34" charset="-122"/>
            </a:endParaRPr>
          </a:p>
        </p:txBody>
      </p:sp>
      <p:sp>
        <p:nvSpPr>
          <p:cNvPr id="10" name="文本框 9"/>
          <p:cNvSpPr txBox="1"/>
          <p:nvPr userDrawn="1"/>
        </p:nvSpPr>
        <p:spPr>
          <a:xfrm>
            <a:off x="-44776" y="88533"/>
            <a:ext cx="400523" cy="461665"/>
          </a:xfrm>
          <a:prstGeom prst="rect">
            <a:avLst/>
          </a:prstGeom>
          <a:noFill/>
        </p:spPr>
        <p:txBody>
          <a:bodyPr wrap="square" rtlCol="0">
            <a:spAutoFit/>
          </a:bodyPr>
          <a:lstStyle/>
          <a:p>
            <a:endParaRPr lang="zh-CN" altLang="en-US" sz="2400" dirty="0">
              <a:solidFill>
                <a:srgbClr val="1F4E79"/>
              </a:solidFill>
              <a:ea typeface="微软雅黑" panose="020B0503020204020204" pitchFamily="34" charset="-122"/>
            </a:endParaRPr>
          </a:p>
        </p:txBody>
      </p:sp>
      <p:sp>
        <p:nvSpPr>
          <p:cNvPr id="11" name="文本框 10"/>
          <p:cNvSpPr txBox="1"/>
          <p:nvPr userDrawn="1"/>
        </p:nvSpPr>
        <p:spPr>
          <a:xfrm>
            <a:off x="924501" y="88533"/>
            <a:ext cx="6876893" cy="461665"/>
          </a:xfrm>
          <a:prstGeom prst="rect">
            <a:avLst/>
          </a:prstGeom>
          <a:noFill/>
        </p:spPr>
        <p:txBody>
          <a:bodyPr wrap="square" rtlCol="0">
            <a:spAutoFit/>
          </a:bodyPr>
          <a:lstStyle>
            <a:defPPr>
              <a:defRPr lang="zh-CN"/>
            </a:defPPr>
            <a:lvl1pPr>
              <a:defRPr sz="3200">
                <a:solidFill>
                  <a:srgbClr val="1F4E79"/>
                </a:solidFill>
              </a:defRPr>
            </a:lvl1pPr>
          </a:lstStyle>
          <a:p>
            <a:pPr lvl="0"/>
            <a:endParaRPr lang="zh-CN" altLang="en-US" sz="2400"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114908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91013"/>
          </a:xfrm>
        </p:spPr>
        <p:txBody>
          <a:bodyPr>
            <a:normAutofit/>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8650" y="1271753"/>
            <a:ext cx="7886700" cy="4905211"/>
          </a:xfrm>
        </p:spPr>
        <p:txBody>
          <a:bodyPr>
            <a:normAutofit/>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2020/11/23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2205132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2020/11/23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29342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2020/11/23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3784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4955F7-CBC3-4DF2-9BB0-FD39BCFE30CF}" type="datetimeFigureOut">
              <a:rPr lang="zh-CN" altLang="en-US" smtClean="0"/>
              <a:pPr/>
              <a:t>2020/11/23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1704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4955F7-CBC3-4DF2-9BB0-FD39BCFE30CF}" type="datetimeFigureOut">
              <a:rPr lang="zh-CN" altLang="en-US" smtClean="0"/>
              <a:pPr/>
              <a:t>2020/11/23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8916711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4955F7-CBC3-4DF2-9BB0-FD39BCFE30CF}" type="datetimeFigureOut">
              <a:rPr lang="zh-CN" altLang="en-US" smtClean="0"/>
              <a:pPr/>
              <a:t>2020/11/23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39070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2020/11/23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6787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2020/11/23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56274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7482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250732"/>
            <a:ext cx="7886700" cy="491884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3F4955F7-CBC3-4DF2-9BB0-FD39BCFE30CF}" type="datetimeFigureOut">
              <a:rPr lang="zh-CN" altLang="en-US" smtClean="0"/>
              <a:pPr/>
              <a:t>2020/11/23</a:t>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10EA6060-038B-4193-B29D-DF559687355D}" type="slidenum">
              <a:rPr lang="zh-CN" altLang="en-US" smtClean="0"/>
              <a:pPr/>
              <a:t>‹#›</a:t>
            </a:fld>
            <a:endParaRPr lang="zh-CN" altLang="en-US" dirty="0"/>
          </a:p>
        </p:txBody>
      </p:sp>
    </p:spTree>
    <p:extLst>
      <p:ext uri="{BB962C8B-B14F-4D97-AF65-F5344CB8AC3E}">
        <p14:creationId xmlns:p14="http://schemas.microsoft.com/office/powerpoint/2010/main" val="3048558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rgbClr val="0000F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5957" y="862389"/>
            <a:ext cx="7759124" cy="1901024"/>
          </a:xfrm>
        </p:spPr>
        <p:txBody>
          <a:bodyPr>
            <a:normAutofit/>
          </a:bodyPr>
          <a:lstStyle/>
          <a:p>
            <a:r>
              <a:rPr lang="zh-CN" altLang="en-US" sz="4800" b="1" dirty="0" smtClean="0"/>
              <a:t>第三章（</a:t>
            </a:r>
            <a:r>
              <a:rPr lang="en-US" altLang="zh-CN" sz="4800" b="1" dirty="0" smtClean="0">
                <a:solidFill>
                  <a:srgbClr val="FF0000"/>
                </a:solidFill>
              </a:rPr>
              <a:t>3.</a:t>
            </a:r>
            <a:r>
              <a:rPr lang="en-US" altLang="zh-CN" sz="4400" b="1" dirty="0" smtClean="0">
                <a:solidFill>
                  <a:srgbClr val="FF0000"/>
                </a:solidFill>
              </a:rPr>
              <a:t>4</a:t>
            </a:r>
            <a:r>
              <a:rPr lang="zh-CN" altLang="en-US" sz="4400" b="1" dirty="0" smtClean="0"/>
              <a:t>节）</a:t>
            </a:r>
            <a:endParaRPr lang="zh-CN" altLang="en-US" b="1" dirty="0"/>
          </a:p>
        </p:txBody>
      </p:sp>
      <p:sp>
        <p:nvSpPr>
          <p:cNvPr id="5" name="副标题 4"/>
          <p:cNvSpPr>
            <a:spLocks noGrp="1"/>
          </p:cNvSpPr>
          <p:nvPr>
            <p:ph type="subTitle" idx="1"/>
          </p:nvPr>
        </p:nvSpPr>
        <p:spPr>
          <a:xfrm>
            <a:off x="1155031" y="3125337"/>
            <a:ext cx="6858000" cy="2069605"/>
          </a:xfrm>
        </p:spPr>
        <p:txBody>
          <a:bodyPr>
            <a:normAutofit/>
          </a:bodyPr>
          <a:lstStyle/>
          <a:p>
            <a:r>
              <a:rPr lang="zh-CN" altLang="en-US" sz="4400" b="1" dirty="0" smtClean="0">
                <a:solidFill>
                  <a:srgbClr val="FF0000"/>
                </a:solidFill>
              </a:rPr>
              <a:t>关系数据理论</a:t>
            </a:r>
            <a:endParaRPr lang="en-US" altLang="zh-CN" sz="4400" b="1" dirty="0" smtClean="0">
              <a:solidFill>
                <a:srgbClr val="FF0000"/>
              </a:solidFill>
            </a:endParaRPr>
          </a:p>
          <a:p>
            <a:r>
              <a:rPr lang="zh-CN" altLang="en-US" sz="3600" b="1" dirty="0" smtClean="0">
                <a:solidFill>
                  <a:srgbClr val="FF0000"/>
                </a:solidFill>
              </a:rPr>
              <a:t>（关系</a:t>
            </a:r>
            <a:r>
              <a:rPr lang="zh-CN" altLang="en-US" sz="3600" b="1" dirty="0">
                <a:solidFill>
                  <a:srgbClr val="FF0000"/>
                </a:solidFill>
              </a:rPr>
              <a:t>规范化理论</a:t>
            </a:r>
            <a:r>
              <a:rPr lang="zh-CN" altLang="en-US" sz="3600" b="1" dirty="0" smtClean="0">
                <a:solidFill>
                  <a:srgbClr val="FF0000"/>
                </a:solidFill>
              </a:rPr>
              <a:t>）</a:t>
            </a:r>
            <a:endParaRPr lang="en-US" altLang="zh-CN" sz="3600" b="1" dirty="0" smtClean="0">
              <a:solidFill>
                <a:srgbClr val="FF0000"/>
              </a:solidFill>
            </a:endParaRPr>
          </a:p>
          <a:p>
            <a:r>
              <a:rPr lang="en-US" altLang="zh-CN" sz="3600" b="1" dirty="0" smtClean="0">
                <a:solidFill>
                  <a:schemeClr val="accent6">
                    <a:lumMod val="50000"/>
                  </a:schemeClr>
                </a:solidFill>
                <a:latin typeface="楷体" panose="02010609060101010101" pitchFamily="49" charset="-122"/>
                <a:ea typeface="楷体" panose="02010609060101010101" pitchFamily="49" charset="-122"/>
              </a:rPr>
              <a:t>(</a:t>
            </a:r>
            <a:r>
              <a:rPr lang="zh-CN" altLang="en-US" sz="3600" b="1" dirty="0" smtClean="0">
                <a:solidFill>
                  <a:schemeClr val="accent6">
                    <a:lumMod val="50000"/>
                  </a:schemeClr>
                </a:solidFill>
                <a:latin typeface="楷体" panose="02010609060101010101" pitchFamily="49" charset="-122"/>
                <a:ea typeface="楷体" panose="02010609060101010101" pitchFamily="49" charset="-122"/>
              </a:rPr>
              <a:t>参考教材</a:t>
            </a:r>
            <a:r>
              <a:rPr lang="en-US" altLang="zh-CN" sz="3600" b="1" dirty="0" smtClean="0">
                <a:solidFill>
                  <a:schemeClr val="accent6">
                    <a:lumMod val="50000"/>
                  </a:schemeClr>
                </a:solidFill>
                <a:latin typeface="楷体" panose="02010609060101010101" pitchFamily="49" charset="-122"/>
                <a:ea typeface="楷体" panose="02010609060101010101" pitchFamily="49" charset="-122"/>
              </a:rPr>
              <a:t>3.4</a:t>
            </a:r>
            <a:r>
              <a:rPr lang="zh-CN" altLang="en-US" sz="3600" b="1" dirty="0" smtClean="0">
                <a:solidFill>
                  <a:schemeClr val="accent6">
                    <a:lumMod val="50000"/>
                  </a:schemeClr>
                </a:solidFill>
                <a:latin typeface="楷体" panose="02010609060101010101" pitchFamily="49" charset="-122"/>
                <a:ea typeface="楷体" panose="02010609060101010101" pitchFamily="49" charset="-122"/>
              </a:rPr>
              <a:t>节</a:t>
            </a:r>
            <a:r>
              <a:rPr lang="en-US" altLang="zh-CN" sz="3600" b="1" dirty="0" smtClean="0">
                <a:solidFill>
                  <a:schemeClr val="accent6">
                    <a:lumMod val="50000"/>
                  </a:schemeClr>
                </a:solidFill>
                <a:latin typeface="楷体" panose="02010609060101010101" pitchFamily="49" charset="-122"/>
                <a:ea typeface="楷体" panose="02010609060101010101" pitchFamily="49" charset="-122"/>
              </a:rPr>
              <a:t>)</a:t>
            </a:r>
            <a:r>
              <a:rPr lang="zh-CN" altLang="en-US" sz="3600" b="1" dirty="0" smtClean="0">
                <a:solidFill>
                  <a:schemeClr val="accent6">
                    <a:lumMod val="50000"/>
                  </a:schemeClr>
                </a:solidFill>
                <a:latin typeface="楷体" panose="02010609060101010101" pitchFamily="49" charset="-122"/>
                <a:ea typeface="楷体" panose="02010609060101010101" pitchFamily="49" charset="-122"/>
              </a:rPr>
              <a:t> </a:t>
            </a:r>
            <a:endParaRPr lang="zh-CN" altLang="en-US" sz="3600" dirty="0">
              <a:solidFill>
                <a:schemeClr val="accent6">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75969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102" y="39761"/>
            <a:ext cx="8724479" cy="4893647"/>
          </a:xfrm>
          <a:prstGeom prst="rect">
            <a:avLst/>
          </a:prstGeom>
        </p:spPr>
        <p:txBody>
          <a:bodyPr wrap="square">
            <a:spAutoFit/>
          </a:bodyPr>
          <a:lstStyle/>
          <a:p>
            <a:pPr indent="457200">
              <a:lnSpc>
                <a:spcPct val="150000"/>
              </a:lnSpc>
            </a:pPr>
            <a:r>
              <a:rPr lang="zh-CN" altLang="en-US" sz="2400" b="1" dirty="0" smtClean="0">
                <a:solidFill>
                  <a:srgbClr val="0000FF"/>
                </a:solidFill>
                <a:latin typeface="微软雅黑" pitchFamily="34" charset="-122"/>
                <a:ea typeface="微软雅黑" pitchFamily="34" charset="-122"/>
              </a:rPr>
              <a:t>相关</a:t>
            </a:r>
            <a:r>
              <a:rPr lang="zh-CN" altLang="en-US" sz="2400" b="1" dirty="0">
                <a:solidFill>
                  <a:srgbClr val="0000FF"/>
                </a:solidFill>
                <a:latin typeface="微软雅黑" pitchFamily="34" charset="-122"/>
                <a:ea typeface="微软雅黑" pitchFamily="34" charset="-122"/>
              </a:rPr>
              <a:t>的术语与</a:t>
            </a:r>
            <a:r>
              <a:rPr lang="zh-CN" altLang="en-US" sz="2400" b="1" dirty="0" smtClean="0">
                <a:solidFill>
                  <a:srgbClr val="0000FF"/>
                </a:solidFill>
                <a:latin typeface="微软雅黑" pitchFamily="34" charset="-122"/>
                <a:ea typeface="微软雅黑" pitchFamily="34" charset="-122"/>
              </a:rPr>
              <a:t>记号：</a:t>
            </a:r>
            <a:endParaRPr lang="zh-CN" altLang="en-US" sz="2400" b="1" dirty="0">
              <a:solidFill>
                <a:srgbClr val="0000FF"/>
              </a:solidFill>
              <a:latin typeface="微软雅黑" pitchFamily="34" charset="-122"/>
              <a:ea typeface="微软雅黑" pitchFamily="34" charset="-122"/>
            </a:endParaRPr>
          </a:p>
          <a:p>
            <a:pPr indent="457200">
              <a:lnSpc>
                <a:spcPct val="150000"/>
              </a:lnSpc>
            </a:pPr>
            <a:r>
              <a:rPr lang="en-US" altLang="zh-CN" sz="2400" b="1" dirty="0">
                <a:latin typeface="微软雅黑" pitchFamily="34" charset="-122"/>
                <a:ea typeface="微软雅黑" pitchFamily="34" charset="-122"/>
              </a:rPr>
              <a:t>(1)X→Y</a:t>
            </a:r>
            <a:r>
              <a:rPr lang="zh-CN" altLang="en-US" sz="2400" b="1" dirty="0">
                <a:latin typeface="微软雅黑" pitchFamily="34" charset="-122"/>
                <a:ea typeface="微软雅黑" pitchFamily="34" charset="-122"/>
              </a:rPr>
              <a:t>，但 </a:t>
            </a:r>
            <a:r>
              <a:rPr lang="en-US" altLang="zh-CN" sz="2400" b="1" dirty="0">
                <a:latin typeface="微软雅黑" pitchFamily="34" charset="-122"/>
                <a:ea typeface="微软雅黑" pitchFamily="34" charset="-122"/>
              </a:rPr>
              <a:t>Y ⊈ X</a:t>
            </a:r>
            <a:r>
              <a:rPr lang="zh-CN" altLang="en-US" sz="2400" b="1" dirty="0">
                <a:latin typeface="微软雅黑" pitchFamily="34" charset="-122"/>
                <a:ea typeface="微软雅黑" pitchFamily="34" charset="-122"/>
              </a:rPr>
              <a:t>，则称 </a:t>
            </a:r>
            <a:r>
              <a:rPr lang="en-US" altLang="zh-CN" sz="2800" b="1" dirty="0">
                <a:solidFill>
                  <a:srgbClr val="0000FF"/>
                </a:solidFill>
                <a:latin typeface="微软雅黑" pitchFamily="34" charset="-122"/>
                <a:ea typeface="微软雅黑" pitchFamily="34" charset="-122"/>
              </a:rPr>
              <a:t>X→Y</a:t>
            </a:r>
            <a:r>
              <a:rPr lang="en-US" altLang="zh-CN" sz="2400" b="1" dirty="0">
                <a:latin typeface="微软雅黑" pitchFamily="34" charset="-122"/>
                <a:ea typeface="微软雅黑" pitchFamily="34" charset="-122"/>
              </a:rPr>
              <a:t> </a:t>
            </a:r>
            <a:r>
              <a:rPr lang="zh-CN" altLang="en-US" sz="2800" b="1" dirty="0">
                <a:latin typeface="微软雅黑" pitchFamily="34" charset="-122"/>
                <a:ea typeface="微软雅黑" pitchFamily="34" charset="-122"/>
              </a:rPr>
              <a:t>是</a:t>
            </a:r>
            <a:r>
              <a:rPr lang="zh-CN" altLang="en-US" sz="2800" b="1" dirty="0">
                <a:solidFill>
                  <a:srgbClr val="FF0000"/>
                </a:solidFill>
                <a:latin typeface="微软雅黑" pitchFamily="34" charset="-122"/>
                <a:ea typeface="微软雅黑" pitchFamily="34" charset="-122"/>
              </a:rPr>
              <a:t>非平凡</a:t>
            </a:r>
            <a:r>
              <a:rPr lang="zh-CN" altLang="en-US" sz="2800" b="1" dirty="0">
                <a:latin typeface="微软雅黑" pitchFamily="34" charset="-122"/>
                <a:ea typeface="微软雅黑" pitchFamily="34" charset="-122"/>
              </a:rPr>
              <a:t>的函数依赖</a:t>
            </a:r>
            <a:r>
              <a:rPr lang="zh-CN" altLang="en-US" sz="2400" b="1" dirty="0">
                <a:latin typeface="微软雅黑" pitchFamily="34" charset="-122"/>
                <a:ea typeface="微软雅黑" pitchFamily="34" charset="-122"/>
              </a:rPr>
              <a:t>。</a:t>
            </a:r>
          </a:p>
          <a:p>
            <a:pPr indent="457200">
              <a:lnSpc>
                <a:spcPct val="150000"/>
              </a:lnSpc>
            </a:pPr>
            <a:r>
              <a:rPr lang="en-US" altLang="zh-CN" sz="2400" b="1" dirty="0">
                <a:latin typeface="微软雅黑" pitchFamily="34" charset="-122"/>
                <a:ea typeface="微软雅黑" pitchFamily="34" charset="-122"/>
              </a:rPr>
              <a:t>(2)X→Y</a:t>
            </a:r>
            <a:r>
              <a:rPr lang="zh-CN" altLang="en-US" sz="2400" b="1" dirty="0">
                <a:latin typeface="微软雅黑" pitchFamily="34" charset="-122"/>
                <a:ea typeface="微软雅黑" pitchFamily="34" charset="-122"/>
              </a:rPr>
              <a:t>，但 </a:t>
            </a:r>
            <a:r>
              <a:rPr lang="en-US" altLang="zh-CN" sz="2400" b="1" dirty="0">
                <a:latin typeface="微软雅黑" pitchFamily="34" charset="-122"/>
                <a:ea typeface="微软雅黑" pitchFamily="34" charset="-122"/>
              </a:rPr>
              <a:t>Y ⊆ X</a:t>
            </a:r>
            <a:r>
              <a:rPr lang="zh-CN" altLang="en-US" sz="2400" b="1" dirty="0">
                <a:latin typeface="微软雅黑" pitchFamily="34" charset="-122"/>
                <a:ea typeface="微软雅黑" pitchFamily="34" charset="-122"/>
              </a:rPr>
              <a:t>，则称 </a:t>
            </a:r>
            <a:r>
              <a:rPr lang="en-US" altLang="zh-CN" sz="2400" b="1" dirty="0">
                <a:latin typeface="微软雅黑" pitchFamily="34" charset="-122"/>
                <a:ea typeface="微软雅黑" pitchFamily="34" charset="-122"/>
              </a:rPr>
              <a:t>X→Y </a:t>
            </a:r>
            <a:r>
              <a:rPr lang="zh-CN" altLang="en-US" sz="2400" b="1" dirty="0">
                <a:latin typeface="微软雅黑" pitchFamily="34" charset="-122"/>
                <a:ea typeface="微软雅黑" pitchFamily="34" charset="-122"/>
              </a:rPr>
              <a:t>是</a:t>
            </a:r>
            <a:r>
              <a:rPr lang="zh-CN" altLang="en-US" sz="2400" b="1" dirty="0">
                <a:solidFill>
                  <a:srgbClr val="FF0000"/>
                </a:solidFill>
                <a:latin typeface="微软雅黑" pitchFamily="34" charset="-122"/>
                <a:ea typeface="微软雅黑" pitchFamily="34" charset="-122"/>
              </a:rPr>
              <a:t>平凡</a:t>
            </a:r>
            <a:r>
              <a:rPr lang="zh-CN" altLang="en-US" sz="2400" b="1" dirty="0">
                <a:latin typeface="微软雅黑" pitchFamily="34" charset="-122"/>
                <a:ea typeface="微软雅黑" pitchFamily="34" charset="-122"/>
              </a:rPr>
              <a:t>的函数依赖。因为平凡的函数依赖总是成立的，所以若不特别声明</a:t>
            </a:r>
            <a:r>
              <a:rPr lang="zh-CN" altLang="en-US" sz="2400" b="1" dirty="0" smtClean="0">
                <a:latin typeface="微软雅黑" pitchFamily="34" charset="-122"/>
                <a:ea typeface="微软雅黑" pitchFamily="34" charset="-122"/>
              </a:rPr>
              <a:t>，后面</a:t>
            </a:r>
            <a:r>
              <a:rPr lang="zh-CN" altLang="en-US" sz="2800" b="1" dirty="0" smtClean="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只讨论非平凡的</a:t>
            </a:r>
            <a:r>
              <a:rPr lang="zh-CN" altLang="en-US" sz="28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函数依赖</a:t>
            </a:r>
            <a:r>
              <a:rPr lang="zh-CN" altLang="en-US" sz="2400" b="1" dirty="0">
                <a:latin typeface="微软雅黑" pitchFamily="34" charset="-122"/>
                <a:ea typeface="微软雅黑" pitchFamily="34" charset="-122"/>
              </a:rPr>
              <a:t>。</a:t>
            </a:r>
          </a:p>
          <a:p>
            <a:pPr indent="457200">
              <a:lnSpc>
                <a:spcPct val="150000"/>
              </a:lnSpc>
            </a:pP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若 </a:t>
            </a:r>
            <a:r>
              <a:rPr lang="en-US" altLang="zh-CN" sz="2400" b="1" dirty="0">
                <a:latin typeface="微软雅黑" pitchFamily="34" charset="-122"/>
                <a:ea typeface="微软雅黑" pitchFamily="34" charset="-122"/>
              </a:rPr>
              <a:t>X→Y</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Y→X</a:t>
            </a:r>
            <a:r>
              <a:rPr lang="zh-CN" altLang="en-US" sz="2400" b="1" dirty="0">
                <a:latin typeface="微软雅黑" pitchFamily="34" charset="-122"/>
                <a:ea typeface="微软雅黑" pitchFamily="34" charset="-122"/>
              </a:rPr>
              <a:t>，则称 </a:t>
            </a:r>
            <a:r>
              <a:rPr lang="en-US" altLang="zh-CN" sz="2400" b="1" dirty="0">
                <a:latin typeface="微软雅黑" pitchFamily="34" charset="-122"/>
                <a:ea typeface="微软雅黑" pitchFamily="34" charset="-122"/>
              </a:rPr>
              <a:t>X ↔ Y</a:t>
            </a:r>
            <a:r>
              <a:rPr lang="zh-CN" altLang="en-US" sz="2400" b="1" dirty="0">
                <a:latin typeface="微软雅黑" pitchFamily="34" charset="-122"/>
                <a:ea typeface="微软雅黑" pitchFamily="34" charset="-122"/>
              </a:rPr>
              <a:t>。 </a:t>
            </a:r>
          </a:p>
          <a:p>
            <a:pPr indent="457200">
              <a:lnSpc>
                <a:spcPct val="150000"/>
              </a:lnSpc>
            </a:pPr>
            <a:r>
              <a:rPr lang="en-US" altLang="zh-CN" sz="2400" b="1" dirty="0">
                <a:latin typeface="微软雅黑" pitchFamily="34" charset="-122"/>
                <a:ea typeface="微软雅黑" pitchFamily="34" charset="-122"/>
              </a:rPr>
              <a:t>(4)</a:t>
            </a:r>
            <a:r>
              <a:rPr lang="zh-CN" altLang="en-US" sz="2400" b="1" dirty="0">
                <a:latin typeface="微软雅黑" pitchFamily="34" charset="-122"/>
                <a:ea typeface="微软雅黑" pitchFamily="34" charset="-122"/>
              </a:rPr>
              <a:t>若 </a:t>
            </a:r>
            <a:r>
              <a:rPr lang="en-US" altLang="zh-CN" sz="2400" b="1" dirty="0">
                <a:latin typeface="微软雅黑" pitchFamily="34" charset="-122"/>
                <a:ea typeface="微软雅黑" pitchFamily="34" charset="-122"/>
              </a:rPr>
              <a:t>Y </a:t>
            </a:r>
            <a:r>
              <a:rPr lang="zh-CN" altLang="en-US" sz="2400" b="1" dirty="0">
                <a:latin typeface="微软雅黑" pitchFamily="34" charset="-122"/>
                <a:ea typeface="微软雅黑" pitchFamily="34" charset="-122"/>
              </a:rPr>
              <a:t>不函数依赖于 </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，则记作 </a:t>
            </a:r>
            <a:r>
              <a:rPr lang="en-US" altLang="zh-CN" sz="2400" b="1" dirty="0">
                <a:latin typeface="微软雅黑" pitchFamily="34" charset="-122"/>
                <a:ea typeface="微软雅黑" pitchFamily="34" charset="-122"/>
              </a:rPr>
              <a:t>X→Y</a:t>
            </a:r>
            <a:r>
              <a:rPr lang="zh-CN" altLang="en-US" sz="2400" b="1" dirty="0">
                <a:latin typeface="微软雅黑" pitchFamily="34" charset="-122"/>
                <a:ea typeface="微软雅黑" pitchFamily="34" charset="-122"/>
              </a:rPr>
              <a:t>。</a:t>
            </a:r>
          </a:p>
          <a:p>
            <a:pPr indent="457200">
              <a:lnSpc>
                <a:spcPct val="150000"/>
              </a:lnSpc>
            </a:pPr>
            <a:endParaRPr lang="zh-CN" altLang="en-US" sz="2800" b="1" dirty="0">
              <a:latin typeface="微软雅黑" pitchFamily="34" charset="-122"/>
              <a:ea typeface="微软雅黑" pitchFamily="34" charset="-122"/>
            </a:endParaRPr>
          </a:p>
        </p:txBody>
      </p:sp>
      <p:cxnSp>
        <p:nvCxnSpPr>
          <p:cNvPr id="3" name="直接连接符 2"/>
          <p:cNvCxnSpPr/>
          <p:nvPr/>
        </p:nvCxnSpPr>
        <p:spPr>
          <a:xfrm>
            <a:off x="5588841" y="3796676"/>
            <a:ext cx="97972" cy="29028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5" name="云形 4"/>
          <p:cNvSpPr/>
          <p:nvPr/>
        </p:nvSpPr>
        <p:spPr>
          <a:xfrm>
            <a:off x="5377218" y="2673383"/>
            <a:ext cx="1583140" cy="970569"/>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latin typeface="华文新魏" panose="02010800040101010101" pitchFamily="2" charset="-122"/>
                <a:ea typeface="华文新魏" panose="02010800040101010101" pitchFamily="2" charset="-122"/>
              </a:rPr>
              <a:t>有吗？</a:t>
            </a:r>
            <a:endParaRPr lang="zh-CN" altLang="en-US" sz="28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8658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9270" y="39760"/>
            <a:ext cx="8955156" cy="3416320"/>
          </a:xfrm>
          <a:prstGeom prst="rect">
            <a:avLst/>
          </a:prstGeom>
        </p:spPr>
        <p:txBody>
          <a:bodyPr wrap="square">
            <a:spAutoFit/>
          </a:bodyPr>
          <a:lstStyle/>
          <a:p>
            <a:pPr indent="457200">
              <a:lnSpc>
                <a:spcPct val="150000"/>
              </a:lnSpc>
            </a:pPr>
            <a:r>
              <a:rPr lang="en-US" altLang="zh-CN" sz="2400" b="1" dirty="0" smtClean="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定义 </a:t>
            </a:r>
            <a:r>
              <a:rPr lang="en-US" altLang="zh-CN" sz="2400" b="1" dirty="0" smtClean="0">
                <a:solidFill>
                  <a:srgbClr val="FF0000"/>
                </a:solidFill>
                <a:latin typeface="微软雅黑" pitchFamily="34" charset="-122"/>
                <a:ea typeface="微软雅黑" pitchFamily="34" charset="-122"/>
              </a:rPr>
              <a:t>3.3】</a:t>
            </a:r>
          </a:p>
          <a:p>
            <a:pPr indent="457200">
              <a:lnSpc>
                <a:spcPct val="150000"/>
              </a:lnSpc>
            </a:pPr>
            <a:r>
              <a:rPr lang="zh-CN" altLang="en-US" sz="2400" b="1" dirty="0" smtClean="0">
                <a:latin typeface="微软雅黑" pitchFamily="34" charset="-122"/>
                <a:ea typeface="微软雅黑" pitchFamily="34" charset="-122"/>
              </a:rPr>
              <a:t>在</a:t>
            </a:r>
            <a:r>
              <a:rPr lang="zh-CN" altLang="en-US" sz="2400" b="1" dirty="0">
                <a:latin typeface="微软雅黑" pitchFamily="34" charset="-122"/>
                <a:ea typeface="微软雅黑" pitchFamily="34" charset="-122"/>
              </a:rPr>
              <a:t>关系模式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中，如果 </a:t>
            </a:r>
            <a:r>
              <a:rPr lang="en-US" altLang="zh-CN" sz="2400" b="1" dirty="0">
                <a:latin typeface="微软雅黑" pitchFamily="34" charset="-122"/>
                <a:ea typeface="微软雅黑" pitchFamily="34" charset="-122"/>
              </a:rPr>
              <a:t>X→Y</a:t>
            </a:r>
            <a:r>
              <a:rPr lang="zh-CN" altLang="en-US" sz="2400" b="1" dirty="0">
                <a:latin typeface="微软雅黑" pitchFamily="34" charset="-122"/>
                <a:ea typeface="微软雅黑" pitchFamily="34" charset="-122"/>
              </a:rPr>
              <a:t>，并且对于 </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的任何一个真子集 </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＇，都有 </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Y</a:t>
            </a:r>
            <a:r>
              <a:rPr lang="zh-CN" altLang="en-US" sz="2400" b="1" dirty="0">
                <a:latin typeface="微软雅黑" pitchFamily="34" charset="-122"/>
                <a:ea typeface="微软雅黑" pitchFamily="34" charset="-122"/>
              </a:rPr>
              <a:t>，则称 </a:t>
            </a:r>
            <a:r>
              <a:rPr lang="en-US" altLang="zh-CN" sz="2400" b="1" dirty="0">
                <a:latin typeface="微软雅黑" pitchFamily="34" charset="-122"/>
                <a:ea typeface="微软雅黑" pitchFamily="34" charset="-122"/>
              </a:rPr>
              <a:t>Y </a:t>
            </a:r>
            <a:r>
              <a:rPr lang="zh-CN" altLang="en-US" sz="2400" b="1" dirty="0">
                <a:latin typeface="微软雅黑" pitchFamily="34" charset="-122"/>
                <a:ea typeface="微软雅黑" pitchFamily="34" charset="-122"/>
              </a:rPr>
              <a:t>对 </a:t>
            </a:r>
            <a:r>
              <a:rPr lang="en-US" altLang="zh-CN" sz="2400" b="1" dirty="0">
                <a:latin typeface="微软雅黑" pitchFamily="34" charset="-122"/>
                <a:ea typeface="微软雅黑" pitchFamily="34" charset="-122"/>
              </a:rPr>
              <a:t>X </a:t>
            </a:r>
            <a:r>
              <a:rPr lang="zh-CN" altLang="en-US" sz="2400" b="1" dirty="0">
                <a:solidFill>
                  <a:srgbClr val="FF0000"/>
                </a:solidFill>
                <a:latin typeface="微软雅黑" pitchFamily="34" charset="-122"/>
                <a:ea typeface="微软雅黑" pitchFamily="34" charset="-122"/>
              </a:rPr>
              <a:t>完全</a:t>
            </a:r>
            <a:r>
              <a:rPr lang="zh-CN" altLang="en-US" sz="2400" b="1" dirty="0">
                <a:latin typeface="微软雅黑" pitchFamily="34" charset="-122"/>
                <a:ea typeface="微软雅黑" pitchFamily="34" charset="-122"/>
              </a:rPr>
              <a:t>函数依赖，记</a:t>
            </a:r>
            <a:r>
              <a:rPr lang="zh-CN" altLang="en-US" sz="2400" b="1" dirty="0" smtClean="0">
                <a:latin typeface="微软雅黑" pitchFamily="34" charset="-122"/>
                <a:ea typeface="微软雅黑" pitchFamily="34" charset="-122"/>
              </a:rPr>
              <a:t>作</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smtClean="0">
                <a:solidFill>
                  <a:srgbClr val="0000FF"/>
                </a:solidFill>
                <a:latin typeface="微软雅黑" pitchFamily="34" charset="-122"/>
                <a:ea typeface="微软雅黑" pitchFamily="34" charset="-122"/>
              </a:rPr>
              <a:t> </a:t>
            </a:r>
            <a:r>
              <a:rPr lang="zh-CN" altLang="en-US" sz="2400" b="1" dirty="0">
                <a:solidFill>
                  <a:srgbClr val="0000FF"/>
                </a:solidFill>
                <a:latin typeface="微软雅黑" pitchFamily="34" charset="-122"/>
                <a:ea typeface="微软雅黑" pitchFamily="34" charset="-122"/>
              </a:rPr>
              <a:t>（即</a:t>
            </a:r>
            <a:r>
              <a:rPr lang="en-US" altLang="zh-CN" sz="2400" b="1" dirty="0">
                <a:solidFill>
                  <a:srgbClr val="0000FF"/>
                </a:solidFill>
                <a:latin typeface="微软雅黑" pitchFamily="34" charset="-122"/>
                <a:ea typeface="微软雅黑" pitchFamily="34" charset="-122"/>
              </a:rPr>
              <a:t>X</a:t>
            </a:r>
            <a:r>
              <a:rPr lang="zh-CN" altLang="en-US" sz="2400" b="1" dirty="0">
                <a:solidFill>
                  <a:srgbClr val="0000FF"/>
                </a:solidFill>
                <a:latin typeface="微软雅黑" pitchFamily="34" charset="-122"/>
                <a:ea typeface="微软雅黑" pitchFamily="34" charset="-122"/>
              </a:rPr>
              <a:t>是属性</a:t>
            </a:r>
            <a:r>
              <a:rPr lang="zh-CN" altLang="en-US" sz="2400" b="1" dirty="0" smtClean="0">
                <a:solidFill>
                  <a:srgbClr val="0000FF"/>
                </a:solidFill>
                <a:latin typeface="微软雅黑" pitchFamily="34" charset="-122"/>
                <a:ea typeface="微软雅黑" pitchFamily="34" charset="-122"/>
              </a:rPr>
              <a:t>组）</a:t>
            </a:r>
            <a:endParaRPr lang="en-US" altLang="zh-CN" sz="2400" b="1" dirty="0" smtClean="0">
              <a:solidFill>
                <a:srgbClr val="0000FF"/>
              </a:solidFill>
              <a:latin typeface="微软雅黑" pitchFamily="34" charset="-122"/>
              <a:ea typeface="微软雅黑" pitchFamily="34" charset="-122"/>
            </a:endParaRPr>
          </a:p>
          <a:p>
            <a:pPr indent="457200">
              <a:lnSpc>
                <a:spcPct val="150000"/>
              </a:lnSpc>
            </a:pPr>
            <a:r>
              <a:rPr lang="zh-CN" altLang="en-US" sz="2400" b="1" dirty="0" smtClean="0">
                <a:latin typeface="微软雅黑" pitchFamily="34" charset="-122"/>
                <a:ea typeface="微软雅黑" pitchFamily="34" charset="-122"/>
              </a:rPr>
              <a:t>若 </a:t>
            </a:r>
            <a:r>
              <a:rPr lang="en-US" altLang="zh-CN" sz="2400" b="1" dirty="0">
                <a:latin typeface="微软雅黑" pitchFamily="34" charset="-122"/>
                <a:ea typeface="微软雅黑" pitchFamily="34" charset="-122"/>
              </a:rPr>
              <a:t>X→Y</a:t>
            </a:r>
            <a:r>
              <a:rPr lang="zh-CN" altLang="en-US" sz="2400" b="1" dirty="0">
                <a:latin typeface="微软雅黑" pitchFamily="34" charset="-122"/>
                <a:ea typeface="微软雅黑" pitchFamily="34" charset="-122"/>
              </a:rPr>
              <a:t>，如果存在 </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的某一真子集 </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 ⊆ </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，使 </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Y</a:t>
            </a:r>
            <a:r>
              <a:rPr lang="zh-CN" altLang="en-US" sz="2400" b="1" dirty="0">
                <a:latin typeface="微软雅黑" pitchFamily="34" charset="-122"/>
                <a:ea typeface="微软雅黑" pitchFamily="34" charset="-122"/>
              </a:rPr>
              <a:t>，则称 </a:t>
            </a:r>
            <a:r>
              <a:rPr lang="en-US" altLang="zh-CN" sz="2400" b="1" dirty="0">
                <a:latin typeface="微软雅黑" pitchFamily="34" charset="-122"/>
                <a:ea typeface="微软雅黑" pitchFamily="34" charset="-122"/>
              </a:rPr>
              <a:t>Y </a:t>
            </a:r>
            <a:r>
              <a:rPr lang="zh-CN" altLang="en-US" sz="2400" b="1" dirty="0">
                <a:latin typeface="微软雅黑" pitchFamily="34" charset="-122"/>
                <a:ea typeface="微软雅黑" pitchFamily="34" charset="-122"/>
              </a:rPr>
              <a:t>对 </a:t>
            </a:r>
            <a:r>
              <a:rPr lang="en-US" altLang="zh-CN" sz="2400" b="1" dirty="0">
                <a:latin typeface="微软雅黑" pitchFamily="34" charset="-122"/>
                <a:ea typeface="微软雅黑" pitchFamily="34" charset="-122"/>
              </a:rPr>
              <a:t>X </a:t>
            </a:r>
            <a:r>
              <a:rPr lang="zh-CN" altLang="en-US" sz="2400" b="1" dirty="0">
                <a:solidFill>
                  <a:srgbClr val="FF0000"/>
                </a:solidFill>
                <a:latin typeface="微软雅黑" pitchFamily="34" charset="-122"/>
                <a:ea typeface="微软雅黑" pitchFamily="34" charset="-122"/>
              </a:rPr>
              <a:t>部分</a:t>
            </a:r>
            <a:r>
              <a:rPr lang="zh-CN" altLang="en-US" sz="2400" b="1" dirty="0">
                <a:latin typeface="微软雅黑" pitchFamily="34" charset="-122"/>
                <a:ea typeface="微软雅黑" pitchFamily="34" charset="-122"/>
              </a:rPr>
              <a:t>函数依赖，</a:t>
            </a:r>
            <a:r>
              <a:rPr lang="zh-CN" altLang="en-US" sz="2400" b="1" dirty="0" smtClean="0">
                <a:latin typeface="微软雅黑" pitchFamily="34" charset="-122"/>
                <a:ea typeface="微软雅黑" pitchFamily="34" charset="-122"/>
              </a:rPr>
              <a:t>记作：</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914" y="2921023"/>
            <a:ext cx="1238508" cy="60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801" y="1715283"/>
            <a:ext cx="1065804" cy="514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p:nvCxnSpPr>
        <p:spPr>
          <a:xfrm>
            <a:off x="3009414" y="1285487"/>
            <a:ext cx="97972" cy="29028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67690" y="4083016"/>
            <a:ext cx="7936174" cy="1200329"/>
          </a:xfrm>
          <a:prstGeom prst="rect">
            <a:avLst/>
          </a:prstGeom>
          <a:ln>
            <a:solidFill>
              <a:srgbClr val="00B0F0"/>
            </a:solidFill>
          </a:ln>
        </p:spPr>
        <p:txBody>
          <a:bodyPr wrap="square">
            <a:spAutoFit/>
          </a:bodyPr>
          <a:lstStyle/>
          <a:p>
            <a:r>
              <a:rPr lang="zh-CN" altLang="en-US" sz="2400" b="1" dirty="0" smtClean="0">
                <a:solidFill>
                  <a:srgbClr val="0000FF"/>
                </a:solidFill>
                <a:latin typeface="华文新魏" panose="02010800040101010101" pitchFamily="2" charset="-122"/>
                <a:ea typeface="华文新魏" panose="02010800040101010101" pitchFamily="2" charset="-122"/>
              </a:rPr>
              <a:t>例如：在</a:t>
            </a:r>
            <a:r>
              <a:rPr lang="en-US" altLang="zh-CN" sz="2400" b="1" dirty="0" smtClean="0">
                <a:solidFill>
                  <a:srgbClr val="0000FF"/>
                </a:solidFill>
                <a:latin typeface="华文新魏" panose="02010800040101010101" pitchFamily="2" charset="-122"/>
                <a:ea typeface="华文新魏" panose="02010800040101010101" pitchFamily="2" charset="-122"/>
              </a:rPr>
              <a:t>SC</a:t>
            </a:r>
            <a:r>
              <a:rPr lang="zh-CN" altLang="en-US" sz="2400" b="1" dirty="0" smtClean="0">
                <a:solidFill>
                  <a:srgbClr val="0000FF"/>
                </a:solidFill>
                <a:latin typeface="华文新魏" panose="02010800040101010101" pitchFamily="2" charset="-122"/>
                <a:ea typeface="华文新魏" panose="02010800040101010101" pitchFamily="2" charset="-122"/>
              </a:rPr>
              <a:t>中，有：</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sno</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cno</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zh-CN" altLang="en-US" sz="2400" b="1" dirty="0">
                <a:solidFill>
                  <a:srgbClr val="0000FF"/>
                </a:solidFill>
                <a:latin typeface="华文新魏" panose="02010800040101010101" pitchFamily="2" charset="-122"/>
                <a:ea typeface="华文新魏" panose="02010800040101010101" pitchFamily="2" charset="-122"/>
              </a:rPr>
              <a:t> → </a:t>
            </a:r>
            <a:r>
              <a:rPr lang="en-US" altLang="zh-CN" sz="2400" b="1" dirty="0" smtClean="0">
                <a:solidFill>
                  <a:srgbClr val="0000FF"/>
                </a:solidFill>
                <a:latin typeface="华文新魏" panose="02010800040101010101" pitchFamily="2" charset="-122"/>
                <a:ea typeface="华文新魏" panose="02010800040101010101" pitchFamily="2" charset="-122"/>
              </a:rPr>
              <a:t>score      </a:t>
            </a:r>
            <a:r>
              <a:rPr lang="zh-CN" altLang="en-US" sz="2400" b="1" dirty="0" smtClean="0">
                <a:solidFill>
                  <a:srgbClr val="0000FF"/>
                </a:solidFill>
                <a:latin typeface="华文新魏" panose="02010800040101010101" pitchFamily="2" charset="-122"/>
                <a:ea typeface="华文新魏" panose="02010800040101010101" pitchFamily="2" charset="-122"/>
              </a:rPr>
              <a:t>是</a:t>
            </a:r>
            <a:r>
              <a:rPr lang="zh-CN" altLang="en-US" sz="2400" b="1" dirty="0">
                <a:solidFill>
                  <a:srgbClr val="0000FF"/>
                </a:solidFill>
                <a:latin typeface="华文新魏" panose="02010800040101010101" pitchFamily="2" charset="-122"/>
                <a:ea typeface="华文新魏" panose="02010800040101010101" pitchFamily="2" charset="-122"/>
              </a:rPr>
              <a:t>完全函数依赖</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r>
              <a:rPr lang="zh-CN" altLang="en-US" sz="2400" b="1" dirty="0">
                <a:solidFill>
                  <a:srgbClr val="0000FF"/>
                </a:solidFill>
                <a:latin typeface="华文新魏" panose="02010800040101010101" pitchFamily="2" charset="-122"/>
                <a:ea typeface="华文新魏" panose="02010800040101010101" pitchFamily="2" charset="-122"/>
              </a:rPr>
              <a:t>（</a:t>
            </a:r>
            <a:r>
              <a:rPr lang="en-US" altLang="zh-CN" sz="2400" b="1" dirty="0" err="1">
                <a:solidFill>
                  <a:srgbClr val="0000FF"/>
                </a:solidFill>
                <a:latin typeface="华文新魏" panose="02010800040101010101" pitchFamily="2" charset="-122"/>
                <a:ea typeface="华文新魏" panose="02010800040101010101" pitchFamily="2" charset="-122"/>
              </a:rPr>
              <a:t>sno</a:t>
            </a:r>
            <a:r>
              <a:rPr lang="zh-CN" altLang="en-US" sz="2400" b="1" dirty="0">
                <a:solidFill>
                  <a:srgbClr val="0000FF"/>
                </a:solidFill>
                <a:latin typeface="华文新魏" panose="02010800040101010101" pitchFamily="2" charset="-122"/>
                <a:ea typeface="华文新魏" panose="02010800040101010101" pitchFamily="2" charset="-122"/>
              </a:rPr>
              <a:t>，</a:t>
            </a:r>
            <a:r>
              <a:rPr lang="en-US" altLang="zh-CN" sz="2400" b="1" dirty="0" err="1">
                <a:solidFill>
                  <a:srgbClr val="0000FF"/>
                </a:solidFill>
                <a:latin typeface="华文新魏" panose="02010800040101010101" pitchFamily="2" charset="-122"/>
                <a:ea typeface="华文新魏" panose="02010800040101010101" pitchFamily="2" charset="-122"/>
              </a:rPr>
              <a:t>cno</a:t>
            </a:r>
            <a:r>
              <a:rPr lang="zh-CN" altLang="en-US" sz="2400" b="1" dirty="0">
                <a:solidFill>
                  <a:srgbClr val="0000FF"/>
                </a:solidFill>
                <a:latin typeface="华文新魏" panose="02010800040101010101" pitchFamily="2" charset="-122"/>
                <a:ea typeface="华文新魏" panose="02010800040101010101" pitchFamily="2" charset="-122"/>
              </a:rPr>
              <a:t>） </a:t>
            </a:r>
            <a:r>
              <a:rPr lang="zh-CN" altLang="en-US" sz="2400" b="1" dirty="0" smtClean="0">
                <a:solidFill>
                  <a:srgbClr val="0000FF"/>
                </a:solidFill>
                <a:latin typeface="华文新魏" panose="02010800040101010101" pitchFamily="2" charset="-122"/>
                <a:ea typeface="华文新魏" panose="02010800040101010101" pitchFamily="2" charset="-122"/>
              </a:rPr>
              <a:t>→ </a:t>
            </a:r>
            <a:r>
              <a:rPr lang="en-US" altLang="zh-CN" sz="2400" b="1" dirty="0" smtClean="0">
                <a:solidFill>
                  <a:srgbClr val="0000FF"/>
                </a:solidFill>
                <a:latin typeface="华文新魏" panose="02010800040101010101" pitchFamily="2" charset="-122"/>
                <a:ea typeface="华文新魏" panose="02010800040101010101" pitchFamily="2" charset="-122"/>
              </a:rPr>
              <a:t>sage       </a:t>
            </a:r>
            <a:r>
              <a:rPr lang="zh-CN" altLang="en-US" sz="2400" b="1" dirty="0" smtClean="0">
                <a:solidFill>
                  <a:srgbClr val="0000FF"/>
                </a:solidFill>
                <a:latin typeface="华文新魏" panose="02010800040101010101" pitchFamily="2" charset="-122"/>
                <a:ea typeface="华文新魏" panose="02010800040101010101" pitchFamily="2" charset="-122"/>
              </a:rPr>
              <a:t>是部分函数依赖</a:t>
            </a:r>
            <a:endParaRPr lang="en-US" altLang="zh-CN" sz="2400" b="1" dirty="0" smtClean="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20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92225" y="751443"/>
            <a:ext cx="8383285" cy="2585323"/>
          </a:xfrm>
          <a:prstGeom prst="rect">
            <a:avLst/>
          </a:prstGeom>
        </p:spPr>
        <p:txBody>
          <a:bodyPr wrap="square">
            <a:spAutoFit/>
          </a:bodyPr>
          <a:lstStyle/>
          <a:p>
            <a:pPr indent="457200">
              <a:lnSpc>
                <a:spcPct val="150000"/>
              </a:lnSpc>
            </a:pPr>
            <a:r>
              <a:rPr lang="en-US" altLang="zh-CN" sz="2400" b="1" dirty="0" smtClean="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定义 </a:t>
            </a:r>
            <a:r>
              <a:rPr lang="en-US" altLang="zh-CN" sz="2400" b="1" dirty="0" smtClean="0">
                <a:solidFill>
                  <a:srgbClr val="FF0000"/>
                </a:solidFill>
                <a:latin typeface="微软雅黑" pitchFamily="34" charset="-122"/>
                <a:ea typeface="微软雅黑" pitchFamily="34" charset="-122"/>
              </a:rPr>
              <a:t>3.4】</a:t>
            </a:r>
          </a:p>
          <a:p>
            <a:pPr indent="457200">
              <a:lnSpc>
                <a:spcPct val="150000"/>
              </a:lnSpc>
            </a:pPr>
            <a:r>
              <a:rPr lang="zh-CN" altLang="en-US" sz="2400" b="1" dirty="0" smtClean="0">
                <a:latin typeface="微软雅黑" pitchFamily="34" charset="-122"/>
                <a:ea typeface="微软雅黑" pitchFamily="34" charset="-122"/>
              </a:rPr>
              <a:t>在</a:t>
            </a:r>
            <a:r>
              <a:rPr lang="zh-CN" altLang="en-US" sz="2400" b="1" dirty="0">
                <a:latin typeface="微软雅黑" pitchFamily="34" charset="-122"/>
                <a:ea typeface="微软雅黑" pitchFamily="34" charset="-122"/>
              </a:rPr>
              <a:t>关系模式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中，</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Y</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Z </a:t>
            </a:r>
            <a:r>
              <a:rPr lang="zh-CN" altLang="en-US" sz="2400" b="1" dirty="0">
                <a:latin typeface="微软雅黑" pitchFamily="34" charset="-122"/>
                <a:ea typeface="微软雅黑" pitchFamily="34" charset="-122"/>
              </a:rPr>
              <a:t>是 </a:t>
            </a:r>
            <a:r>
              <a:rPr lang="en-US" altLang="zh-CN" sz="2400" b="1" dirty="0">
                <a:latin typeface="微软雅黑" pitchFamily="34" charset="-122"/>
                <a:ea typeface="微软雅黑" pitchFamily="34" charset="-122"/>
              </a:rPr>
              <a:t>U</a:t>
            </a:r>
            <a:r>
              <a:rPr lang="zh-CN" altLang="en-US" sz="2400" b="1" dirty="0" smtClean="0">
                <a:latin typeface="微软雅黑" pitchFamily="34" charset="-122"/>
                <a:ea typeface="微软雅黑" pitchFamily="34" charset="-122"/>
              </a:rPr>
              <a:t>的 </a:t>
            </a:r>
            <a:r>
              <a:rPr lang="en-US" altLang="zh-CN" sz="2400" b="1" dirty="0">
                <a:latin typeface="微软雅黑" pitchFamily="34" charset="-122"/>
                <a:ea typeface="微软雅黑" pitchFamily="34" charset="-122"/>
              </a:rPr>
              <a:t>3 </a:t>
            </a:r>
            <a:r>
              <a:rPr lang="zh-CN" altLang="en-US" sz="2400" b="1" dirty="0">
                <a:latin typeface="微软雅黑" pitchFamily="34" charset="-122"/>
                <a:ea typeface="微软雅黑" pitchFamily="34" charset="-122"/>
              </a:rPr>
              <a:t>个</a:t>
            </a:r>
            <a:r>
              <a:rPr lang="zh-CN" altLang="en-US" sz="2400" b="1" dirty="0" smtClean="0">
                <a:latin typeface="微软雅黑" pitchFamily="34" charset="-122"/>
                <a:ea typeface="微软雅黑" pitchFamily="34" charset="-122"/>
              </a:rPr>
              <a:t>不同子集，</a:t>
            </a:r>
            <a:r>
              <a:rPr lang="zh-CN" altLang="en-US" sz="2400" b="1" dirty="0">
                <a:latin typeface="微软雅黑" pitchFamily="34" charset="-122"/>
                <a:ea typeface="微软雅黑" pitchFamily="34" charset="-122"/>
              </a:rPr>
              <a:t>如果 </a:t>
            </a:r>
            <a:r>
              <a:rPr lang="en-US" altLang="zh-CN" sz="2400" b="1" dirty="0">
                <a:latin typeface="微软雅黑" pitchFamily="34" charset="-122"/>
                <a:ea typeface="微软雅黑" pitchFamily="34" charset="-122"/>
              </a:rPr>
              <a:t>X→Y(Y ⊄ X</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Y </a:t>
            </a:r>
            <a:r>
              <a:rPr lang="zh-CN" altLang="en-US" sz="2400" b="1" dirty="0">
                <a:latin typeface="微软雅黑" pitchFamily="34" charset="-122"/>
                <a:ea typeface="微软雅黑" pitchFamily="34" charset="-122"/>
              </a:rPr>
              <a:t>不是 </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的子集</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，且 </a:t>
            </a:r>
            <a:r>
              <a:rPr lang="en-US" altLang="zh-CN" sz="2400" b="1" dirty="0">
                <a:solidFill>
                  <a:srgbClr val="FF0000"/>
                </a:solidFill>
                <a:latin typeface="微软雅黑" pitchFamily="34" charset="-122"/>
                <a:ea typeface="微软雅黑" pitchFamily="34" charset="-122"/>
              </a:rPr>
              <a:t>Y </a:t>
            </a:r>
            <a:r>
              <a:rPr lang="en-US" altLang="zh-CN" sz="3200" b="1" dirty="0">
                <a:solidFill>
                  <a:srgbClr val="FF0000"/>
                </a:solidFill>
                <a:latin typeface="微软雅黑" pitchFamily="34" charset="-122"/>
                <a:ea typeface="微软雅黑" pitchFamily="34" charset="-122"/>
              </a:rPr>
              <a:t>↛ </a:t>
            </a:r>
            <a:r>
              <a:rPr lang="en-US" altLang="zh-CN" sz="2400" b="1" dirty="0">
                <a:solidFill>
                  <a:srgbClr val="FF0000"/>
                </a:solidFill>
                <a:latin typeface="微软雅黑" pitchFamily="34" charset="-122"/>
                <a:ea typeface="微软雅黑" pitchFamily="34" charset="-122"/>
              </a:rPr>
              <a:t>X</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Y→Z</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Z ⊈ Y.</a:t>
            </a:r>
            <a:r>
              <a:rPr lang="zh-CN" altLang="en-US" sz="2400" b="1" dirty="0">
                <a:latin typeface="微软雅黑" pitchFamily="34" charset="-122"/>
                <a:ea typeface="微软雅黑" pitchFamily="34" charset="-122"/>
              </a:rPr>
              <a:t>则称 </a:t>
            </a:r>
            <a:r>
              <a:rPr lang="en-US" altLang="zh-CN" sz="2400" b="1" dirty="0">
                <a:latin typeface="微软雅黑" pitchFamily="34" charset="-122"/>
                <a:ea typeface="微软雅黑" pitchFamily="34" charset="-122"/>
              </a:rPr>
              <a:t>Z </a:t>
            </a:r>
            <a:r>
              <a:rPr lang="zh-CN" altLang="en-US" sz="2400" b="1" dirty="0">
                <a:latin typeface="微软雅黑" pitchFamily="34" charset="-122"/>
                <a:ea typeface="微软雅黑" pitchFamily="34" charset="-122"/>
              </a:rPr>
              <a:t>对</a:t>
            </a:r>
            <a:r>
              <a:rPr lang="en-US" altLang="zh-CN" sz="2400" b="1" dirty="0">
                <a:latin typeface="微软雅黑" pitchFamily="34" charset="-122"/>
                <a:ea typeface="微软雅黑" pitchFamily="34" charset="-122"/>
              </a:rPr>
              <a:t>X</a:t>
            </a:r>
            <a:r>
              <a:rPr lang="zh-CN" altLang="en-US" sz="2800" b="1" dirty="0">
                <a:solidFill>
                  <a:srgbClr val="FF0000"/>
                </a:solidFill>
                <a:latin typeface="微软雅黑" pitchFamily="34" charset="-122"/>
                <a:ea typeface="微软雅黑" pitchFamily="34" charset="-122"/>
              </a:rPr>
              <a:t>传递</a:t>
            </a:r>
            <a:r>
              <a:rPr lang="zh-CN" altLang="en-US" sz="2800" b="1" dirty="0">
                <a:latin typeface="微软雅黑" pitchFamily="34" charset="-122"/>
                <a:ea typeface="微软雅黑" pitchFamily="34" charset="-122"/>
              </a:rPr>
              <a:t>函数依赖</a:t>
            </a:r>
            <a:r>
              <a:rPr lang="zh-CN" altLang="en-US" sz="2400" b="1" dirty="0">
                <a:latin typeface="微软雅黑" pitchFamily="34" charset="-122"/>
                <a:ea typeface="微软雅黑" pitchFamily="34" charset="-122"/>
              </a:rPr>
              <a:t>，记</a:t>
            </a:r>
            <a:r>
              <a:rPr lang="zh-CN" altLang="en-US" sz="2400" b="1" dirty="0" smtClean="0">
                <a:latin typeface="微软雅黑" pitchFamily="34" charset="-122"/>
                <a:ea typeface="微软雅黑" pitchFamily="34" charset="-122"/>
              </a:rPr>
              <a:t>作：</a:t>
            </a:r>
          </a:p>
        </p:txBody>
      </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137" y="2824994"/>
            <a:ext cx="1541810" cy="67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839336" y="3659936"/>
            <a:ext cx="7936174" cy="1836400"/>
          </a:xfrm>
          <a:prstGeom prst="rect">
            <a:avLst/>
          </a:prstGeom>
          <a:ln>
            <a:solidFill>
              <a:srgbClr val="00B0F0"/>
            </a:solidFill>
          </a:ln>
        </p:spPr>
        <p:txBody>
          <a:bodyPr wrap="square">
            <a:spAutoFit/>
          </a:bodyPr>
          <a:lstStyle/>
          <a:p>
            <a:pPr>
              <a:lnSpc>
                <a:spcPts val="3400"/>
              </a:lnSpc>
            </a:pPr>
            <a:r>
              <a:rPr lang="zh-CN" altLang="en-US" sz="2400" b="1" dirty="0" smtClean="0">
                <a:solidFill>
                  <a:srgbClr val="0000FF"/>
                </a:solidFill>
                <a:latin typeface="华文新魏" panose="02010800040101010101" pitchFamily="2" charset="-122"/>
                <a:ea typeface="华文新魏" panose="02010800040101010101" pitchFamily="2" charset="-122"/>
              </a:rPr>
              <a:t>例如：在</a:t>
            </a:r>
            <a:r>
              <a:rPr lang="en-US" altLang="zh-CN" sz="2400" b="1" dirty="0" smtClean="0">
                <a:solidFill>
                  <a:srgbClr val="0000FF"/>
                </a:solidFill>
                <a:latin typeface="华文新魏" panose="02010800040101010101" pitchFamily="2" charset="-122"/>
                <a:ea typeface="华文新魏" panose="02010800040101010101" pitchFamily="2" charset="-122"/>
              </a:rPr>
              <a:t>SC</a:t>
            </a:r>
            <a:r>
              <a:rPr lang="zh-CN" altLang="en-US" sz="2400" b="1" dirty="0" smtClean="0">
                <a:solidFill>
                  <a:srgbClr val="0000FF"/>
                </a:solidFill>
                <a:latin typeface="华文新魏" panose="02010800040101010101" pitchFamily="2" charset="-122"/>
                <a:ea typeface="华文新魏" panose="02010800040101010101" pitchFamily="2" charset="-122"/>
              </a:rPr>
              <a:t>中，有：</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pPr>
              <a:lnSpc>
                <a:spcPts val="3400"/>
              </a:lnSpc>
            </a:pPr>
            <a:r>
              <a:rPr lang="zh-CN" altLang="en-US" sz="2400" b="1" dirty="0" smtClean="0">
                <a:solidFill>
                  <a:srgbClr val="0000FF"/>
                </a:solidFill>
                <a:latin typeface="华文新魏" panose="02010800040101010101" pitchFamily="2" charset="-122"/>
                <a:ea typeface="华文新魏" panose="02010800040101010101" pitchFamily="2" charset="-122"/>
              </a:rPr>
              <a:t>因为：</a:t>
            </a:r>
            <a:r>
              <a:rPr lang="en-US" altLang="zh-CN" sz="2400" b="1" dirty="0" err="1" smtClean="0">
                <a:solidFill>
                  <a:srgbClr val="0000FF"/>
                </a:solidFill>
                <a:latin typeface="华文新魏" panose="02010800040101010101" pitchFamily="2" charset="-122"/>
                <a:ea typeface="华文新魏" panose="02010800040101010101" pitchFamily="2" charset="-122"/>
              </a:rPr>
              <a:t>sno</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sdept</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sdept</a:t>
            </a:r>
            <a:r>
              <a:rPr lang="zh-CN" altLang="en-US" sz="2400" b="1" dirty="0">
                <a:solidFill>
                  <a:srgbClr val="0000FF"/>
                </a:solidFill>
                <a:latin typeface="华文新魏" panose="02010800040101010101" pitchFamily="2" charset="-122"/>
                <a:ea typeface="华文新魏" panose="02010800040101010101" pitchFamily="2" charset="-122"/>
              </a:rPr>
              <a:t> →</a:t>
            </a:r>
            <a:r>
              <a:rPr lang="en-US" altLang="zh-CN" sz="2400" b="1" dirty="0" smtClean="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mname</a:t>
            </a:r>
            <a:r>
              <a:rPr lang="zh-CN" altLang="en-US" sz="2400" b="1" dirty="0" smtClean="0">
                <a:solidFill>
                  <a:srgbClr val="0000FF"/>
                </a:solidFill>
                <a:latin typeface="华文新魏" panose="02010800040101010101" pitchFamily="2" charset="-122"/>
                <a:ea typeface="华文新魏" panose="02010800040101010101" pitchFamily="2" charset="-122"/>
              </a:rPr>
              <a:t>，</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pPr>
              <a:lnSpc>
                <a:spcPts val="3400"/>
              </a:lnSpc>
            </a:pPr>
            <a:r>
              <a:rPr lang="zh-CN" altLang="en-US" sz="2400" b="1" dirty="0" smtClean="0">
                <a:solidFill>
                  <a:srgbClr val="0000FF"/>
                </a:solidFill>
                <a:latin typeface="华文新魏" panose="02010800040101010101" pitchFamily="2" charset="-122"/>
                <a:ea typeface="华文新魏" panose="02010800040101010101" pitchFamily="2" charset="-122"/>
              </a:rPr>
              <a:t>所以有传递函数依赖： </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pPr>
              <a:lnSpc>
                <a:spcPts val="3400"/>
              </a:lnSpc>
            </a:pPr>
            <a:r>
              <a:rPr lang="en-US" altLang="zh-CN" sz="2400" b="1" dirty="0" smtClean="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sno</a:t>
            </a:r>
            <a:r>
              <a:rPr lang="zh-CN" altLang="en-US" sz="2400" b="1" dirty="0" smtClean="0">
                <a:solidFill>
                  <a:srgbClr val="0000FF"/>
                </a:solidFill>
                <a:latin typeface="华文新魏" panose="02010800040101010101" pitchFamily="2" charset="-122"/>
                <a:ea typeface="华文新魏" panose="02010800040101010101" pitchFamily="2" charset="-122"/>
              </a:rPr>
              <a:t> </a:t>
            </a:r>
            <a:r>
              <a:rPr lang="zh-CN" altLang="en-US" sz="2400" b="1" dirty="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mname</a:t>
            </a:r>
            <a:r>
              <a:rPr lang="en-US" altLang="zh-CN" sz="2400" b="1" dirty="0" smtClean="0">
                <a:solidFill>
                  <a:srgbClr val="0000FF"/>
                </a:solidFill>
                <a:latin typeface="华文新魏" panose="02010800040101010101" pitchFamily="2" charset="-122"/>
                <a:ea typeface="华文新魏" panose="02010800040101010101" pitchFamily="2" charset="-122"/>
              </a:rPr>
              <a:t>                                               </a:t>
            </a:r>
            <a:endParaRPr lang="en-US" altLang="zh-CN" sz="2400" b="1"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92167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8779" y="350966"/>
            <a:ext cx="8644152" cy="4847481"/>
          </a:xfrm>
          <a:prstGeom prst="rect">
            <a:avLst/>
          </a:prstGeom>
        </p:spPr>
        <p:txBody>
          <a:bodyPr wrap="square">
            <a:spAutoFit/>
          </a:bodyPr>
          <a:lstStyle/>
          <a:p>
            <a:pPr indent="457200">
              <a:lnSpc>
                <a:spcPct val="150000"/>
              </a:lnSpc>
              <a:spcBef>
                <a:spcPts val="600"/>
              </a:spcBef>
              <a:spcAft>
                <a:spcPts val="600"/>
              </a:spcAft>
            </a:pPr>
            <a:r>
              <a:rPr lang="en-US" altLang="zh-CN" sz="2800" b="1" dirty="0">
                <a:solidFill>
                  <a:srgbClr val="006600"/>
                </a:solidFill>
                <a:latin typeface="微软雅黑" pitchFamily="34" charset="-122"/>
                <a:ea typeface="微软雅黑" pitchFamily="34" charset="-122"/>
              </a:rPr>
              <a:t>2.【</a:t>
            </a:r>
            <a:r>
              <a:rPr lang="zh-CN" altLang="en-US" sz="2800" b="1" dirty="0">
                <a:solidFill>
                  <a:srgbClr val="006600"/>
                </a:solidFill>
                <a:latin typeface="微软雅黑" pitchFamily="34" charset="-122"/>
                <a:ea typeface="微软雅黑" pitchFamily="34" charset="-122"/>
              </a:rPr>
              <a:t>补充</a:t>
            </a:r>
            <a:r>
              <a:rPr lang="en-US" altLang="zh-CN" sz="2800" b="1" dirty="0">
                <a:solidFill>
                  <a:srgbClr val="006600"/>
                </a:solidFill>
                <a:latin typeface="微软雅黑" pitchFamily="34" charset="-122"/>
                <a:ea typeface="微软雅黑" pitchFamily="34" charset="-122"/>
              </a:rPr>
              <a:t>】</a:t>
            </a:r>
            <a:r>
              <a:rPr lang="zh-CN" altLang="en-US" sz="2800" b="1" dirty="0">
                <a:solidFill>
                  <a:srgbClr val="006600"/>
                </a:solidFill>
                <a:latin typeface="微软雅黑" pitchFamily="34" charset="-122"/>
                <a:ea typeface="微软雅黑" pitchFamily="34" charset="-122"/>
              </a:rPr>
              <a:t>码的</a:t>
            </a:r>
            <a:r>
              <a:rPr lang="zh-CN" altLang="en-US" sz="2800" b="1" dirty="0" smtClean="0">
                <a:solidFill>
                  <a:srgbClr val="006600"/>
                </a:solidFill>
                <a:latin typeface="微软雅黑" pitchFamily="34" charset="-122"/>
                <a:ea typeface="微软雅黑" pitchFamily="34" charset="-122"/>
              </a:rPr>
              <a:t>定义</a:t>
            </a:r>
            <a:endParaRPr lang="en-US" altLang="zh-CN" sz="3200" b="1" dirty="0" smtClean="0">
              <a:solidFill>
                <a:srgbClr val="FF0000"/>
              </a:solidFill>
              <a:latin typeface="微软雅黑" pitchFamily="34" charset="-122"/>
              <a:ea typeface="微软雅黑" pitchFamily="34" charset="-122"/>
            </a:endParaRPr>
          </a:p>
          <a:p>
            <a:pPr indent="457200">
              <a:lnSpc>
                <a:spcPct val="150000"/>
              </a:lnSpc>
              <a:spcBef>
                <a:spcPts val="600"/>
              </a:spcBef>
              <a:spcAft>
                <a:spcPts val="1200"/>
              </a:spcAft>
            </a:pPr>
            <a:r>
              <a:rPr lang="zh-CN" altLang="en-US" sz="2400" b="1" dirty="0" smtClean="0">
                <a:solidFill>
                  <a:srgbClr val="000000"/>
                </a:solidFill>
                <a:latin typeface="微软雅黑" pitchFamily="34" charset="-122"/>
                <a:ea typeface="微软雅黑" pitchFamily="34" charset="-122"/>
              </a:rPr>
              <a:t>下面</a:t>
            </a:r>
            <a:r>
              <a:rPr lang="zh-CN" altLang="en-US" sz="2400" b="1" dirty="0">
                <a:solidFill>
                  <a:srgbClr val="000000"/>
                </a:solidFill>
                <a:latin typeface="微软雅黑" pitchFamily="34" charset="-122"/>
                <a:ea typeface="微软雅黑" pitchFamily="34" charset="-122"/>
              </a:rPr>
              <a:t>用函数依赖的概念对码做较为精确的形式化定义</a:t>
            </a:r>
            <a:endParaRPr lang="en-US" altLang="zh-CN" sz="2400" b="1" dirty="0">
              <a:solidFill>
                <a:srgbClr val="000000"/>
              </a:solidFill>
              <a:latin typeface="微软雅黑" pitchFamily="34" charset="-122"/>
              <a:ea typeface="微软雅黑" pitchFamily="34" charset="-122"/>
            </a:endParaRPr>
          </a:p>
          <a:p>
            <a:pPr indent="457200">
              <a:lnSpc>
                <a:spcPts val="4000"/>
              </a:lnSpc>
            </a:pPr>
            <a:r>
              <a:rPr lang="en-US" altLang="zh-CN" sz="2400" b="1" dirty="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定义 </a:t>
            </a:r>
            <a:r>
              <a:rPr lang="en-US" altLang="zh-CN" sz="2400" b="1" dirty="0" smtClean="0">
                <a:solidFill>
                  <a:srgbClr val="FF0000"/>
                </a:solidFill>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设 </a:t>
            </a:r>
            <a:r>
              <a:rPr lang="en-US" altLang="zh-CN" sz="2400" b="1" dirty="0">
                <a:solidFill>
                  <a:srgbClr val="0000FF"/>
                </a:solidFill>
                <a:latin typeface="微软雅黑" pitchFamily="34" charset="-122"/>
                <a:ea typeface="微软雅黑" pitchFamily="34" charset="-122"/>
              </a:rPr>
              <a:t>K </a:t>
            </a:r>
            <a:r>
              <a:rPr lang="zh-CN" altLang="en-US" sz="2400" b="1" dirty="0">
                <a:solidFill>
                  <a:srgbClr val="0000FF"/>
                </a:solidFill>
                <a:latin typeface="微软雅黑" pitchFamily="34" charset="-122"/>
                <a:ea typeface="微软雅黑" pitchFamily="34" charset="-122"/>
              </a:rPr>
              <a:t>是关系模式 </a:t>
            </a:r>
            <a:r>
              <a:rPr lang="en-US" altLang="zh-CN" sz="2400" b="1" dirty="0">
                <a:solidFill>
                  <a:srgbClr val="0000FF"/>
                </a:solidFill>
                <a:latin typeface="微软雅黑" pitchFamily="34" charset="-122"/>
                <a:ea typeface="微软雅黑" pitchFamily="34" charset="-122"/>
              </a:rPr>
              <a:t>R(U</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F)</a:t>
            </a:r>
            <a:r>
              <a:rPr lang="zh-CN" altLang="en-US" sz="2400" b="1" dirty="0">
                <a:solidFill>
                  <a:srgbClr val="0000FF"/>
                </a:solidFill>
                <a:latin typeface="微软雅黑" pitchFamily="34" charset="-122"/>
                <a:ea typeface="微软雅黑" pitchFamily="34" charset="-122"/>
              </a:rPr>
              <a:t>中的属性或属性集合，</a:t>
            </a:r>
            <a:r>
              <a:rPr lang="en-US" altLang="zh-CN" sz="2400" b="1" dirty="0">
                <a:solidFill>
                  <a:srgbClr val="0000FF"/>
                </a:solidFill>
                <a:latin typeface="微软雅黑" pitchFamily="34" charset="-122"/>
                <a:ea typeface="微软雅黑" pitchFamily="34" charset="-122"/>
              </a:rPr>
              <a:t>K</a:t>
            </a:r>
            <a:r>
              <a:rPr lang="zh-CN" altLang="en-US" sz="2400" b="1" dirty="0">
                <a:solidFill>
                  <a:srgbClr val="0000FF"/>
                </a:solidFill>
                <a:latin typeface="微软雅黑" pitchFamily="34" charset="-122"/>
                <a:ea typeface="微软雅黑" pitchFamily="34" charset="-122"/>
              </a:rPr>
              <a:t>＇是 </a:t>
            </a:r>
            <a:r>
              <a:rPr lang="en-US" altLang="zh-CN" sz="2400" b="1" dirty="0">
                <a:solidFill>
                  <a:srgbClr val="0000FF"/>
                </a:solidFill>
                <a:latin typeface="微软雅黑" pitchFamily="34" charset="-122"/>
                <a:ea typeface="微软雅黑" pitchFamily="34" charset="-122"/>
              </a:rPr>
              <a:t>K </a:t>
            </a:r>
            <a:r>
              <a:rPr lang="zh-CN" altLang="en-US" sz="2400" b="1" dirty="0">
                <a:solidFill>
                  <a:srgbClr val="0000FF"/>
                </a:solidFill>
                <a:latin typeface="微软雅黑" pitchFamily="34" charset="-122"/>
                <a:ea typeface="微软雅黑" pitchFamily="34" charset="-122"/>
              </a:rPr>
              <a:t>的任一真子集。</a:t>
            </a:r>
          </a:p>
          <a:p>
            <a:pPr indent="457200">
              <a:lnSpc>
                <a:spcPts val="4000"/>
              </a:lnSpc>
            </a:pPr>
            <a:r>
              <a:rPr lang="zh-CN" altLang="en-US" sz="2400" b="1" dirty="0">
                <a:solidFill>
                  <a:srgbClr val="0000FF"/>
                </a:solidFill>
                <a:latin typeface="微软雅黑" pitchFamily="34" charset="-122"/>
                <a:ea typeface="微软雅黑" pitchFamily="34" charset="-122"/>
              </a:rPr>
              <a:t>若 </a:t>
            </a:r>
            <a:r>
              <a:rPr lang="en-US" altLang="zh-CN" sz="2400" b="1" dirty="0">
                <a:solidFill>
                  <a:srgbClr val="0000FF"/>
                </a:solidFill>
                <a:latin typeface="微软雅黑" pitchFamily="34" charset="-122"/>
                <a:ea typeface="微软雅黑" pitchFamily="34" charset="-122"/>
              </a:rPr>
              <a:t>K→U</a:t>
            </a:r>
            <a:r>
              <a:rPr lang="zh-CN" altLang="en-US" sz="2400" b="1" dirty="0" smtClean="0">
                <a:solidFill>
                  <a:srgbClr val="0000FF"/>
                </a:solidFill>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且</a:t>
            </a:r>
            <a:r>
              <a:rPr lang="zh-CN" altLang="en-US" sz="2400" b="1" dirty="0" smtClean="0">
                <a:solidFill>
                  <a:srgbClr val="0000FF"/>
                </a:solidFill>
                <a:latin typeface="微软雅黑" pitchFamily="34" charset="-122"/>
                <a:ea typeface="微软雅黑" pitchFamily="34" charset="-122"/>
              </a:rPr>
              <a:t>不</a:t>
            </a:r>
            <a:r>
              <a:rPr lang="zh-CN" altLang="en-US" sz="2400" b="1" dirty="0">
                <a:solidFill>
                  <a:srgbClr val="0000FF"/>
                </a:solidFill>
                <a:latin typeface="微软雅黑" pitchFamily="34" charset="-122"/>
                <a:ea typeface="微软雅黑" pitchFamily="34" charset="-122"/>
              </a:rPr>
              <a:t>存在 </a:t>
            </a:r>
            <a:r>
              <a:rPr lang="en-US" altLang="zh-CN" sz="2400" b="1" dirty="0">
                <a:solidFill>
                  <a:srgbClr val="0000FF"/>
                </a:solidFill>
                <a:latin typeface="微软雅黑" pitchFamily="34" charset="-122"/>
                <a:ea typeface="微软雅黑" pitchFamily="34" charset="-122"/>
              </a:rPr>
              <a:t>K</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U</a:t>
            </a:r>
            <a:r>
              <a:rPr lang="zh-CN" altLang="en-US" sz="2400" b="1" dirty="0">
                <a:solidFill>
                  <a:srgbClr val="0000FF"/>
                </a:solidFill>
                <a:latin typeface="微软雅黑" pitchFamily="34" charset="-122"/>
                <a:ea typeface="微软雅黑" pitchFamily="34" charset="-122"/>
              </a:rPr>
              <a:t>，则 </a:t>
            </a:r>
            <a:r>
              <a:rPr lang="en-US" altLang="zh-CN" sz="2400" b="1" dirty="0">
                <a:solidFill>
                  <a:srgbClr val="0000FF"/>
                </a:solidFill>
                <a:latin typeface="微软雅黑" pitchFamily="34" charset="-122"/>
                <a:ea typeface="微软雅黑" pitchFamily="34" charset="-122"/>
              </a:rPr>
              <a:t>K </a:t>
            </a:r>
            <a:r>
              <a:rPr lang="zh-CN" altLang="en-US" sz="2400" b="1" dirty="0">
                <a:solidFill>
                  <a:srgbClr val="0000FF"/>
                </a:solidFill>
                <a:latin typeface="微软雅黑" pitchFamily="34" charset="-122"/>
                <a:ea typeface="微软雅黑" pitchFamily="34" charset="-122"/>
              </a:rPr>
              <a:t>为 </a:t>
            </a:r>
            <a:r>
              <a:rPr lang="en-US" altLang="zh-CN" sz="2400" b="1" dirty="0">
                <a:solidFill>
                  <a:srgbClr val="0000FF"/>
                </a:solidFill>
                <a:latin typeface="微软雅黑" pitchFamily="34" charset="-122"/>
                <a:ea typeface="微软雅黑" pitchFamily="34" charset="-122"/>
              </a:rPr>
              <a:t>R </a:t>
            </a:r>
            <a:r>
              <a:rPr lang="zh-CN" altLang="en-US" sz="2400" b="1" dirty="0">
                <a:solidFill>
                  <a:srgbClr val="0000FF"/>
                </a:solidFill>
                <a:latin typeface="微软雅黑" pitchFamily="34" charset="-122"/>
                <a:ea typeface="微软雅黑" pitchFamily="34" charset="-122"/>
              </a:rPr>
              <a:t>的</a:t>
            </a:r>
            <a:r>
              <a:rPr lang="zh-CN" altLang="en-US" sz="3200" b="1" dirty="0">
                <a:solidFill>
                  <a:srgbClr val="FF0000"/>
                </a:solidFill>
                <a:latin typeface="微软雅黑" pitchFamily="34" charset="-122"/>
                <a:ea typeface="微软雅黑" pitchFamily="34" charset="-122"/>
              </a:rPr>
              <a:t>候选码</a:t>
            </a:r>
            <a:r>
              <a:rPr lang="en-US" altLang="zh-CN" sz="2400" b="1" dirty="0">
                <a:solidFill>
                  <a:srgbClr val="0000FF"/>
                </a:solidFill>
                <a:latin typeface="微软雅黑" pitchFamily="34" charset="-122"/>
                <a:ea typeface="微软雅黑" pitchFamily="34" charset="-122"/>
              </a:rPr>
              <a:t>(Candidate Key)</a:t>
            </a:r>
            <a:r>
              <a:rPr lang="zh-CN" altLang="en-US" sz="2400" b="1" dirty="0">
                <a:solidFill>
                  <a:srgbClr val="0000FF"/>
                </a:solidFill>
                <a:latin typeface="微软雅黑" pitchFamily="34" charset="-122"/>
                <a:ea typeface="微软雅黑" pitchFamily="34" charset="-122"/>
              </a:rPr>
              <a:t>，简称码</a:t>
            </a:r>
            <a:r>
              <a:rPr lang="zh-CN" altLang="en-US" sz="2400" b="1" dirty="0" smtClean="0">
                <a:solidFill>
                  <a:srgbClr val="0000FF"/>
                </a:solidFill>
                <a:latin typeface="微软雅黑" pitchFamily="34" charset="-122"/>
                <a:ea typeface="微软雅黑" pitchFamily="34" charset="-122"/>
              </a:rPr>
              <a:t>。</a:t>
            </a:r>
            <a:endParaRPr lang="en-US" altLang="zh-CN" sz="2400" b="1" dirty="0" smtClean="0">
              <a:solidFill>
                <a:srgbClr val="0000FF"/>
              </a:solidFill>
              <a:latin typeface="微软雅黑" pitchFamily="34" charset="-122"/>
              <a:ea typeface="微软雅黑" pitchFamily="34" charset="-122"/>
            </a:endParaRPr>
          </a:p>
          <a:p>
            <a:pPr indent="457200">
              <a:lnSpc>
                <a:spcPts val="4000"/>
              </a:lnSpc>
            </a:pPr>
            <a:endParaRPr lang="en-US" altLang="zh-CN" sz="2400" b="1" dirty="0">
              <a:solidFill>
                <a:srgbClr val="0000FF"/>
              </a:solidFill>
              <a:latin typeface="微软雅黑" pitchFamily="34" charset="-122"/>
              <a:ea typeface="微软雅黑" pitchFamily="34" charset="-122"/>
            </a:endParaRPr>
          </a:p>
          <a:p>
            <a:pPr marL="342900" indent="-342900">
              <a:lnSpc>
                <a:spcPts val="4000"/>
              </a:lnSpc>
              <a:buFont typeface="Arial" panose="020B0604020202020204" pitchFamily="34" charset="0"/>
              <a:buChar char="•"/>
            </a:pPr>
            <a:r>
              <a:rPr lang="zh-CN" altLang="en-US" sz="2800" b="1" dirty="0" smtClean="0">
                <a:solidFill>
                  <a:srgbClr val="FF0000"/>
                </a:solidFill>
                <a:latin typeface="楷体" panose="02010609060101010101" pitchFamily="49" charset="-122"/>
                <a:ea typeface="楷体" panose="02010609060101010101" pitchFamily="49" charset="-122"/>
              </a:rPr>
              <a:t>这是用函数依赖定义码</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3" name="矩形 2"/>
          <p:cNvSpPr/>
          <p:nvPr/>
        </p:nvSpPr>
        <p:spPr>
          <a:xfrm>
            <a:off x="758302" y="4967614"/>
            <a:ext cx="7936174" cy="954107"/>
          </a:xfrm>
          <a:prstGeom prst="rect">
            <a:avLst/>
          </a:prstGeom>
          <a:ln>
            <a:solidFill>
              <a:srgbClr val="00B0F0"/>
            </a:solidFill>
          </a:ln>
        </p:spPr>
        <p:txBody>
          <a:bodyPr wrap="square">
            <a:spAutoFit/>
          </a:bodyPr>
          <a:lstStyle/>
          <a:p>
            <a:r>
              <a:rPr lang="zh-CN" altLang="en-US" sz="2800" b="1" dirty="0" smtClean="0">
                <a:solidFill>
                  <a:srgbClr val="0000FF"/>
                </a:solidFill>
                <a:latin typeface="华文新魏" panose="02010800040101010101" pitchFamily="2" charset="-122"/>
                <a:ea typeface="华文新魏" panose="02010800040101010101" pitchFamily="2" charset="-122"/>
              </a:rPr>
              <a:t>例如：在</a:t>
            </a:r>
            <a:r>
              <a:rPr lang="en-US" altLang="zh-CN" sz="2800" b="1" dirty="0" smtClean="0">
                <a:solidFill>
                  <a:srgbClr val="0000FF"/>
                </a:solidFill>
                <a:latin typeface="华文新魏" panose="02010800040101010101" pitchFamily="2" charset="-122"/>
                <a:ea typeface="华文新魏" panose="02010800040101010101" pitchFamily="2" charset="-122"/>
              </a:rPr>
              <a:t>SC</a:t>
            </a:r>
            <a:r>
              <a:rPr lang="zh-CN" altLang="en-US" sz="2800" b="1" dirty="0" smtClean="0">
                <a:solidFill>
                  <a:srgbClr val="0000FF"/>
                </a:solidFill>
                <a:latin typeface="华文新魏" panose="02010800040101010101" pitchFamily="2" charset="-122"/>
                <a:ea typeface="华文新魏" panose="02010800040101010101" pitchFamily="2" charset="-122"/>
              </a:rPr>
              <a:t>中，（</a:t>
            </a:r>
            <a:r>
              <a:rPr lang="en-US" altLang="zh-CN" sz="2800" b="1" dirty="0" err="1" smtClean="0">
                <a:solidFill>
                  <a:srgbClr val="0000FF"/>
                </a:solidFill>
                <a:latin typeface="华文新魏" panose="02010800040101010101" pitchFamily="2" charset="-122"/>
                <a:ea typeface="华文新魏" panose="02010800040101010101" pitchFamily="2" charset="-122"/>
              </a:rPr>
              <a:t>sno</a:t>
            </a:r>
            <a:r>
              <a:rPr lang="zh-CN" altLang="en-US" sz="2800" b="1" dirty="0" smtClean="0">
                <a:solidFill>
                  <a:srgbClr val="0000FF"/>
                </a:solidFill>
                <a:latin typeface="华文新魏" panose="02010800040101010101" pitchFamily="2" charset="-122"/>
                <a:ea typeface="华文新魏" panose="02010800040101010101" pitchFamily="2" charset="-122"/>
              </a:rPr>
              <a:t>，</a:t>
            </a:r>
            <a:r>
              <a:rPr lang="en-US" altLang="zh-CN" sz="2800" b="1" dirty="0" err="1" smtClean="0">
                <a:solidFill>
                  <a:srgbClr val="0000FF"/>
                </a:solidFill>
                <a:latin typeface="华文新魏" panose="02010800040101010101" pitchFamily="2" charset="-122"/>
                <a:ea typeface="华文新魏" panose="02010800040101010101" pitchFamily="2" charset="-122"/>
              </a:rPr>
              <a:t>cno</a:t>
            </a:r>
            <a:r>
              <a:rPr lang="zh-CN" altLang="en-US" sz="2800" b="1" dirty="0" smtClean="0">
                <a:solidFill>
                  <a:srgbClr val="0000FF"/>
                </a:solidFill>
                <a:latin typeface="华文新魏" panose="02010800040101010101" pitchFamily="2" charset="-122"/>
                <a:ea typeface="华文新魏" panose="02010800040101010101" pitchFamily="2" charset="-122"/>
              </a:rPr>
              <a:t>）</a:t>
            </a:r>
            <a:r>
              <a:rPr lang="zh-CN" altLang="en-US" sz="2800" b="1" dirty="0">
                <a:solidFill>
                  <a:srgbClr val="0000FF"/>
                </a:solidFill>
                <a:latin typeface="华文新魏" panose="02010800040101010101" pitchFamily="2" charset="-122"/>
                <a:ea typeface="华文新魏" panose="02010800040101010101" pitchFamily="2" charset="-122"/>
              </a:rPr>
              <a:t> </a:t>
            </a:r>
            <a:r>
              <a:rPr lang="zh-CN" altLang="en-US" sz="2800" b="1" dirty="0" smtClean="0">
                <a:solidFill>
                  <a:srgbClr val="0000FF"/>
                </a:solidFill>
                <a:latin typeface="华文新魏" panose="02010800040101010101" pitchFamily="2" charset="-122"/>
                <a:ea typeface="华文新魏" panose="02010800040101010101" pitchFamily="2" charset="-122"/>
              </a:rPr>
              <a:t>是候选码</a:t>
            </a:r>
            <a:endParaRPr lang="en-US" altLang="zh-CN" sz="2800" b="1" dirty="0" smtClean="0">
              <a:solidFill>
                <a:srgbClr val="0000FF"/>
              </a:solidFill>
              <a:latin typeface="华文新魏" panose="02010800040101010101" pitchFamily="2" charset="-122"/>
              <a:ea typeface="华文新魏" panose="02010800040101010101" pitchFamily="2" charset="-122"/>
            </a:endParaRPr>
          </a:p>
          <a:p>
            <a:r>
              <a:rPr lang="en-US" altLang="zh-CN" sz="2800" b="1" dirty="0">
                <a:solidFill>
                  <a:srgbClr val="0000FF"/>
                </a:solidFill>
                <a:latin typeface="华文新魏" panose="02010800040101010101" pitchFamily="2" charset="-122"/>
                <a:ea typeface="华文新魏" panose="02010800040101010101" pitchFamily="2" charset="-122"/>
              </a:rPr>
              <a:t> </a:t>
            </a:r>
            <a:r>
              <a:rPr lang="en-US" altLang="zh-CN" sz="2800" b="1" dirty="0" smtClean="0">
                <a:solidFill>
                  <a:srgbClr val="0000FF"/>
                </a:solidFill>
                <a:latin typeface="华文新魏" panose="02010800040101010101" pitchFamily="2" charset="-122"/>
                <a:ea typeface="华文新魏" panose="02010800040101010101" pitchFamily="2" charset="-122"/>
              </a:rPr>
              <a:t>           </a:t>
            </a:r>
            <a:r>
              <a:rPr lang="zh-CN" altLang="en-US" sz="2800" b="1" dirty="0" smtClean="0">
                <a:solidFill>
                  <a:srgbClr val="0000FF"/>
                </a:solidFill>
                <a:latin typeface="华文新魏" panose="02010800040101010101" pitchFamily="2" charset="-122"/>
                <a:ea typeface="华文新魏" panose="02010800040101010101" pitchFamily="2" charset="-122"/>
              </a:rPr>
              <a:t>思考：怎么推出来的？</a:t>
            </a:r>
            <a:endParaRPr lang="en-US" altLang="zh-CN" sz="2800" b="1" dirty="0" smtClean="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01469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3081" y="352299"/>
            <a:ext cx="8447964" cy="3170099"/>
          </a:xfrm>
          <a:prstGeom prst="rect">
            <a:avLst/>
          </a:prstGeom>
        </p:spPr>
        <p:txBody>
          <a:bodyPr wrap="square">
            <a:spAutoFit/>
          </a:bodyPr>
          <a:lstStyle/>
          <a:p>
            <a:pPr indent="457200">
              <a:lnSpc>
                <a:spcPts val="4000"/>
              </a:lnSpc>
            </a:pPr>
            <a:r>
              <a:rPr lang="en-US" altLang="zh-CN" sz="2400" b="1" dirty="0" smtClean="0">
                <a:latin typeface="微软雅黑" pitchFamily="34" charset="-122"/>
                <a:ea typeface="微软雅黑" pitchFamily="34" charset="-122"/>
              </a:rPr>
              <a:t>(</a:t>
            </a: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若候选码多于一个，则选取其中的一个为</a:t>
            </a:r>
            <a:r>
              <a:rPr lang="zh-CN" altLang="en-US" sz="2400" b="1" dirty="0">
                <a:solidFill>
                  <a:srgbClr val="FF0000"/>
                </a:solidFill>
                <a:latin typeface="微软雅黑" pitchFamily="34" charset="-122"/>
                <a:ea typeface="微软雅黑" pitchFamily="34" charset="-122"/>
              </a:rPr>
              <a:t>主码</a:t>
            </a:r>
            <a:r>
              <a:rPr lang="en-US" altLang="zh-CN" sz="2400" b="1" dirty="0">
                <a:latin typeface="微软雅黑" pitchFamily="34" charset="-122"/>
                <a:ea typeface="微软雅黑" pitchFamily="34" charset="-122"/>
              </a:rPr>
              <a:t>(Primary Key)</a:t>
            </a:r>
            <a:r>
              <a:rPr lang="zh-CN" altLang="en-US" sz="2400" b="1" dirty="0">
                <a:latin typeface="微软雅黑" pitchFamily="34" charset="-122"/>
                <a:ea typeface="微软雅黑" pitchFamily="34" charset="-122"/>
              </a:rPr>
              <a:t>。</a:t>
            </a:r>
          </a:p>
          <a:p>
            <a:pPr indent="457200">
              <a:lnSpc>
                <a:spcPts val="4000"/>
              </a:lnSpc>
            </a:pP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包含在</a:t>
            </a:r>
            <a:r>
              <a:rPr lang="zh-CN" altLang="en-US" sz="2400" b="1" dirty="0">
                <a:solidFill>
                  <a:srgbClr val="0000FF"/>
                </a:solidFill>
                <a:latin typeface="微软雅黑" pitchFamily="34" charset="-122"/>
                <a:ea typeface="微软雅黑" pitchFamily="34" charset="-122"/>
              </a:rPr>
              <a:t>任一</a:t>
            </a:r>
            <a:r>
              <a:rPr lang="zh-CN" altLang="en-US" sz="2800" b="1" u="sng" dirty="0">
                <a:solidFill>
                  <a:srgbClr val="FF0000"/>
                </a:solidFill>
                <a:latin typeface="微软雅黑" pitchFamily="34" charset="-122"/>
                <a:ea typeface="微软雅黑" pitchFamily="34" charset="-122"/>
              </a:rPr>
              <a:t>候选码</a:t>
            </a:r>
            <a:r>
              <a:rPr lang="zh-CN" altLang="en-US" sz="2400" b="1" dirty="0">
                <a:latin typeface="微软雅黑" pitchFamily="34" charset="-122"/>
                <a:ea typeface="微软雅黑" pitchFamily="34" charset="-122"/>
              </a:rPr>
              <a:t>中的属性，称为</a:t>
            </a:r>
            <a:r>
              <a:rPr lang="zh-CN" altLang="en-US" sz="2800" b="1" u="sng" dirty="0">
                <a:solidFill>
                  <a:srgbClr val="FF0000"/>
                </a:solidFill>
                <a:latin typeface="微软雅黑" pitchFamily="34" charset="-122"/>
                <a:ea typeface="微软雅黑" pitchFamily="34" charset="-122"/>
              </a:rPr>
              <a:t>主属性</a:t>
            </a:r>
            <a:r>
              <a:rPr lang="en-US" altLang="zh-CN" sz="2400" b="1" dirty="0">
                <a:latin typeface="微软雅黑" pitchFamily="34" charset="-122"/>
                <a:ea typeface="微软雅黑" pitchFamily="34" charset="-122"/>
              </a:rPr>
              <a:t>(Prime Attribute)</a:t>
            </a:r>
            <a:r>
              <a:rPr lang="zh-CN" altLang="en-US" sz="2400" b="1" dirty="0">
                <a:latin typeface="微软雅黑" pitchFamily="34" charset="-122"/>
                <a:ea typeface="微软雅黑" pitchFamily="34" charset="-122"/>
              </a:rPr>
              <a:t>或码属性。</a:t>
            </a:r>
          </a:p>
          <a:p>
            <a:pPr indent="457200">
              <a:lnSpc>
                <a:spcPts val="4000"/>
              </a:lnSpc>
            </a:pPr>
            <a:r>
              <a:rPr lang="en-US" altLang="zh-CN" sz="2400" b="1" dirty="0">
                <a:latin typeface="微软雅黑" pitchFamily="34" charset="-122"/>
                <a:ea typeface="微软雅黑" pitchFamily="34" charset="-122"/>
              </a:rPr>
              <a:t>(3)</a:t>
            </a:r>
            <a:r>
              <a:rPr lang="zh-CN" altLang="en-US" sz="2400" b="1" dirty="0">
                <a:latin typeface="微软雅黑" pitchFamily="34" charset="-122"/>
                <a:ea typeface="微软雅黑" pitchFamily="34" charset="-122"/>
              </a:rPr>
              <a:t>不包含在任何候选码中的属性称为</a:t>
            </a:r>
            <a:r>
              <a:rPr lang="zh-CN" altLang="en-US" sz="2400" b="1" dirty="0">
                <a:solidFill>
                  <a:srgbClr val="FF0000"/>
                </a:solidFill>
                <a:latin typeface="微软雅黑" pitchFamily="34" charset="-122"/>
                <a:ea typeface="微软雅黑" pitchFamily="34" charset="-122"/>
              </a:rPr>
              <a:t>非主</a:t>
            </a:r>
            <a:r>
              <a:rPr lang="zh-CN" altLang="en-US" sz="2400" b="1" dirty="0" smtClean="0">
                <a:solidFill>
                  <a:srgbClr val="FF0000"/>
                </a:solidFill>
                <a:latin typeface="微软雅黑" pitchFamily="34" charset="-122"/>
                <a:ea typeface="微软雅黑" pitchFamily="34" charset="-122"/>
              </a:rPr>
              <a:t>属性</a:t>
            </a:r>
            <a:r>
              <a:rPr lang="zh-CN" altLang="en-US" sz="2400" b="1" dirty="0" smtClean="0">
                <a:latin typeface="微软雅黑" pitchFamily="34" charset="-122"/>
                <a:ea typeface="微软雅黑" pitchFamily="34" charset="-122"/>
              </a:rPr>
              <a:t>或</a:t>
            </a:r>
            <a:r>
              <a:rPr lang="zh-CN" altLang="en-US" sz="2400" b="1" dirty="0">
                <a:latin typeface="微软雅黑" pitchFamily="34" charset="-122"/>
                <a:ea typeface="微软雅黑" pitchFamily="34" charset="-122"/>
              </a:rPr>
              <a:t>非码</a:t>
            </a:r>
            <a:r>
              <a:rPr lang="zh-CN" altLang="en-US" sz="2400" b="1" dirty="0" smtClean="0">
                <a:latin typeface="微软雅黑" pitchFamily="34" charset="-122"/>
                <a:ea typeface="微软雅黑" pitchFamily="34" charset="-122"/>
              </a:rPr>
              <a:t>属性。</a:t>
            </a:r>
            <a:endParaRPr lang="en-US" altLang="zh-CN" sz="2400" b="1" dirty="0" smtClean="0">
              <a:latin typeface="微软雅黑" pitchFamily="34" charset="-122"/>
              <a:ea typeface="微软雅黑" pitchFamily="34" charset="-122"/>
            </a:endParaRPr>
          </a:p>
          <a:p>
            <a:pPr indent="457200">
              <a:lnSpc>
                <a:spcPts val="4000"/>
              </a:lnSpc>
            </a:pPr>
            <a:r>
              <a:rPr lang="zh-CN" altLang="en-US" sz="2400" b="1" dirty="0" smtClean="0">
                <a:latin typeface="微软雅黑" pitchFamily="34" charset="-122"/>
                <a:ea typeface="微软雅黑" pitchFamily="34" charset="-122"/>
              </a:rPr>
              <a:t>若整个</a:t>
            </a:r>
            <a:r>
              <a:rPr lang="zh-CN" altLang="en-US" sz="2400" b="1" dirty="0">
                <a:latin typeface="微软雅黑" pitchFamily="34" charset="-122"/>
                <a:ea typeface="微软雅黑" pitchFamily="34" charset="-122"/>
              </a:rPr>
              <a:t>属性集合是码，称为</a:t>
            </a:r>
            <a:r>
              <a:rPr lang="zh-CN" altLang="en-US" sz="2800" b="1" u="sng" dirty="0">
                <a:solidFill>
                  <a:srgbClr val="FF0000"/>
                </a:solidFill>
                <a:latin typeface="微软雅黑" pitchFamily="34" charset="-122"/>
                <a:ea typeface="微软雅黑" pitchFamily="34" charset="-122"/>
              </a:rPr>
              <a:t>全码</a:t>
            </a:r>
            <a:r>
              <a:rPr lang="en-US" altLang="zh-CN" sz="2400" b="1" dirty="0">
                <a:latin typeface="微软雅黑" pitchFamily="34" charset="-122"/>
                <a:ea typeface="微软雅黑" pitchFamily="34" charset="-122"/>
              </a:rPr>
              <a:t>(All-Key)</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2" name="Rectangle 2"/>
          <p:cNvSpPr>
            <a:spLocks noChangeArrowheads="1"/>
          </p:cNvSpPr>
          <p:nvPr/>
        </p:nvSpPr>
        <p:spPr bwMode="auto">
          <a:xfrm>
            <a:off x="517620" y="3702972"/>
            <a:ext cx="8257890" cy="27114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3333FF"/>
                </a:solidFill>
                <a:effectLst>
                  <a:outerShdw blurRad="38100" dist="38100" dir="2700000" algn="tl">
                    <a:srgbClr val="C0C0C0"/>
                  </a:outerShdw>
                </a:effectLst>
                <a:latin typeface="Arial" pitchFamily="34" charset="0"/>
                <a:ea typeface="宋体" pitchFamily="2" charset="-122"/>
              </a:rPr>
              <a:t>[</a:t>
            </a:r>
            <a:r>
              <a:rPr kumimoji="0" lang="zh-CN" altLang="zh-CN" sz="2400" b="1" i="0" u="none" strike="noStrike" cap="none" normalizeH="0" baseline="0" dirty="0" smtClean="0">
                <a:ln>
                  <a:noFill/>
                </a:ln>
                <a:solidFill>
                  <a:srgbClr val="3333FF"/>
                </a:solidFill>
                <a:effectLst>
                  <a:outerShdw blurRad="38100" dist="38100" dir="2700000" algn="tl">
                    <a:srgbClr val="C0C0C0"/>
                  </a:outerShdw>
                </a:effectLst>
                <a:latin typeface="Arial" pitchFamily="34" charset="0"/>
                <a:ea typeface="宋体" pitchFamily="2" charset="-122"/>
              </a:rPr>
              <a:t>例</a:t>
            </a:r>
            <a:r>
              <a:rPr kumimoji="0" lang="en-US" altLang="zh-CN" sz="2400" b="1" i="0" u="none" strike="noStrike" cap="none" normalizeH="0" baseline="0" dirty="0" smtClean="0">
                <a:ln>
                  <a:noFill/>
                </a:ln>
                <a:solidFill>
                  <a:srgbClr val="3333FF"/>
                </a:solidFill>
                <a:effectLst>
                  <a:outerShdw blurRad="38100" dist="38100" dir="2700000" algn="tl">
                    <a:srgbClr val="C0C0C0"/>
                  </a:outerShdw>
                </a:effectLst>
                <a:latin typeface="Arial" pitchFamily="34" charset="0"/>
                <a:ea typeface="宋体" pitchFamily="2" charset="-122"/>
              </a:rPr>
              <a:t>3]</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关系模式</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 </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 </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R(P</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W</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    </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 </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P</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：演奏者     </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W</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：作品    </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：听众</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       一个演奏者可以演奏多个作品</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r>
              <a:rPr kumimoji="0" lang="zh-CN"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       某一作品可被多个演奏者演奏</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r>
              <a:rPr kumimoji="0" lang="zh-CN"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听众可以欣赏不同演奏者的不同作品</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FF0066"/>
                </a:solidFill>
                <a:effectLst>
                  <a:outerShdw blurRad="38100" dist="38100" dir="2700000" algn="tl">
                    <a:srgbClr val="C0C0C0"/>
                  </a:outerShdw>
                </a:effectLst>
                <a:latin typeface="Arial" pitchFamily="34" charset="0"/>
                <a:ea typeface="宋体" pitchFamily="2" charset="-122"/>
              </a:rPr>
              <a:t>     分析其中的函数依赖：</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(P</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W</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 (P</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W</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a:t>
            </a:r>
            <a:r>
              <a:rPr kumimoji="0" lang="zh-CN"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t>
            </a:r>
            <a:endPar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FF0066"/>
                </a:solidFill>
                <a:effectLst>
                  <a:outerShdw blurRad="38100" dist="38100" dir="2700000" algn="tl">
                    <a:srgbClr val="C0C0C0"/>
                  </a:outerShdw>
                </a:effectLst>
                <a:latin typeface="Arial" pitchFamily="34" charset="0"/>
                <a:ea typeface="宋体" pitchFamily="2" charset="-122"/>
              </a:rPr>
              <a:t>     因此，</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码为</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(P</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W</a:t>
            </a:r>
            <a:r>
              <a:rPr kumimoji="0" lang="zh-CN"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t>
            </a:r>
            <a:r>
              <a:rPr kumimoji="0" lang="en-US" altLang="zh-CN" sz="2400" b="1" i="0" u="none" strike="noStrike" cap="none" normalizeH="0" baseline="0" dirty="0" smtClean="0">
                <a:ln>
                  <a:noFill/>
                </a:ln>
                <a:solidFill>
                  <a:srgbClr val="0000FF"/>
                </a:solidFill>
                <a:effectLst>
                  <a:outerShdw blurRad="38100" dist="38100" dir="2700000" algn="tl">
                    <a:srgbClr val="C0C0C0"/>
                  </a:outerShdw>
                </a:effectLst>
                <a:latin typeface="Arial" pitchFamily="34" charset="0"/>
                <a:ea typeface="宋体" pitchFamily="2" charset="-122"/>
              </a:rPr>
              <a:t>A)</a:t>
            </a:r>
            <a:r>
              <a:rPr kumimoji="0" lang="zh-CN"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，即</a:t>
            </a: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All-Key  </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822784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07" y="440600"/>
            <a:ext cx="8585967" cy="3908762"/>
          </a:xfrm>
          <a:prstGeom prst="rect">
            <a:avLst/>
          </a:prstGeom>
          <a:ln w="19050">
            <a:solidFill>
              <a:srgbClr val="FF0000"/>
            </a:solidFill>
          </a:ln>
        </p:spPr>
        <p:txBody>
          <a:bodyPr wrap="square">
            <a:spAutoFit/>
          </a:bodyPr>
          <a:lstStyle/>
          <a:p>
            <a:pPr eaLnBrk="1" latinLnBrk="1" hangingPunct="1">
              <a:lnSpc>
                <a:spcPct val="150000"/>
              </a:lnSpc>
              <a:spcBef>
                <a:spcPct val="20000"/>
              </a:spcBef>
              <a:defRPr/>
            </a:pPr>
            <a:r>
              <a:rPr lang="zh-CN" altLang="en-US" sz="2800" b="1" dirty="0" smtClean="0">
                <a:solidFill>
                  <a:srgbClr val="0000FF"/>
                </a:solidFill>
                <a:latin typeface="微软雅黑" panose="020B0503020204020204" pitchFamily="34" charset="-122"/>
                <a:ea typeface="微软雅黑" panose="020B0503020204020204" pitchFamily="34" charset="-122"/>
              </a:rPr>
              <a:t>例：在</a:t>
            </a:r>
            <a:r>
              <a:rPr lang="en-US" altLang="zh-CN" sz="2800" b="1" dirty="0" err="1" smtClean="0">
                <a:solidFill>
                  <a:srgbClr val="0000FF"/>
                </a:solidFill>
                <a:latin typeface="微软雅黑" panose="020B0503020204020204" pitchFamily="34" charset="-122"/>
                <a:ea typeface="微软雅黑" panose="020B0503020204020204" pitchFamily="34" charset="-122"/>
              </a:rPr>
              <a:t>cjgl</a:t>
            </a:r>
            <a:r>
              <a:rPr lang="zh-CN" altLang="en-US" sz="2800" b="1" dirty="0" smtClean="0">
                <a:solidFill>
                  <a:srgbClr val="0000FF"/>
                </a:solidFill>
                <a:latin typeface="微软雅黑" panose="020B0503020204020204" pitchFamily="34" charset="-122"/>
                <a:ea typeface="微软雅黑" panose="020B0503020204020204" pitchFamily="34" charset="-122"/>
              </a:rPr>
              <a:t>数据库中</a:t>
            </a:r>
            <a:endParaRPr lang="en-US" altLang="zh-CN" sz="2800" b="1" dirty="0" smtClean="0">
              <a:solidFill>
                <a:srgbClr val="0000FF"/>
              </a:solidFill>
              <a:latin typeface="微软雅黑" panose="020B0503020204020204" pitchFamily="34" charset="-122"/>
              <a:ea typeface="微软雅黑" panose="020B0503020204020204" pitchFamily="34" charset="-122"/>
            </a:endParaRPr>
          </a:p>
          <a:p>
            <a:pPr eaLnBrk="1" latinLnBrk="1" hangingPunct="1">
              <a:lnSpc>
                <a:spcPct val="150000"/>
              </a:lnSpc>
              <a:spcBef>
                <a:spcPct val="20000"/>
              </a:spcBef>
              <a:defRPr/>
            </a:pPr>
            <a:r>
              <a:rPr lang="en-US" sz="2400" b="1" dirty="0" smtClean="0">
                <a:solidFill>
                  <a:srgbClr val="0000FF"/>
                </a:solidFill>
                <a:latin typeface="微软雅黑" panose="020B0503020204020204" pitchFamily="34" charset="-122"/>
                <a:ea typeface="微软雅黑" panose="020B0503020204020204" pitchFamily="34" charset="-122"/>
              </a:rPr>
              <a:t>S</a:t>
            </a:r>
            <a:r>
              <a:rPr lang="en-US" altLang="zh-CN" sz="2400" b="1" dirty="0" smtClean="0">
                <a:solidFill>
                  <a:srgbClr val="0000FF"/>
                </a:solidFill>
                <a:latin typeface="微软雅黑" panose="020B0503020204020204" pitchFamily="34" charset="-122"/>
                <a:ea typeface="微软雅黑" panose="020B0503020204020204" pitchFamily="34" charset="-122"/>
              </a:rPr>
              <a:t>tudent</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sz="2400" b="1" dirty="0">
                <a:solidFill>
                  <a:srgbClr val="0000FF"/>
                </a:solidFill>
                <a:latin typeface="微软雅黑" panose="020B0503020204020204" pitchFamily="34" charset="-122"/>
                <a:ea typeface="微软雅黑" panose="020B0503020204020204" pitchFamily="34" charset="-122"/>
              </a:rPr>
              <a:t>SNO</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err="1" smtClean="0">
                <a:solidFill>
                  <a:srgbClr val="0000FF"/>
                </a:solidFill>
                <a:latin typeface="微软雅黑" panose="020B0503020204020204" pitchFamily="34" charset="-122"/>
                <a:ea typeface="微软雅黑" panose="020B0503020204020204" pitchFamily="34" charset="-122"/>
              </a:rPr>
              <a:t>sname</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err="1" smtClean="0">
                <a:solidFill>
                  <a:srgbClr val="0000FF"/>
                </a:solidFill>
                <a:latin typeface="微软雅黑" panose="020B0503020204020204" pitchFamily="34" charset="-122"/>
                <a:ea typeface="微软雅黑" panose="020B0503020204020204" pitchFamily="34" charset="-122"/>
              </a:rPr>
              <a:t>ssex</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err="1" smtClean="0">
                <a:solidFill>
                  <a:srgbClr val="0000FF"/>
                </a:solidFill>
                <a:latin typeface="微软雅黑" panose="020B0503020204020204" pitchFamily="34" charset="-122"/>
                <a:ea typeface="微软雅黑" panose="020B0503020204020204" pitchFamily="34" charset="-122"/>
              </a:rPr>
              <a:t>sbirth</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err="1" smtClean="0">
                <a:solidFill>
                  <a:srgbClr val="0000FF"/>
                </a:solidFill>
                <a:latin typeface="微软雅黑" panose="020B0503020204020204" pitchFamily="34" charset="-122"/>
                <a:ea typeface="微软雅黑" panose="020B0503020204020204" pitchFamily="34" charset="-122"/>
              </a:rPr>
              <a:t>zno</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err="1" smtClean="0">
                <a:solidFill>
                  <a:srgbClr val="0000FF"/>
                </a:solidFill>
                <a:latin typeface="微软雅黑" panose="020B0503020204020204" pitchFamily="34" charset="-122"/>
                <a:ea typeface="微软雅黑" panose="020B0503020204020204" pitchFamily="34" charset="-122"/>
              </a:rPr>
              <a:t>sclass</a:t>
            </a:r>
            <a:r>
              <a:rPr lang="zh-CN" altLang="en-US" sz="2400" b="1" dirty="0" smtClean="0">
                <a:solidFill>
                  <a:srgbClr val="0000FF"/>
                </a:solidFill>
                <a:latin typeface="微软雅黑" panose="020B0503020204020204" pitchFamily="34" charset="-122"/>
                <a:ea typeface="微软雅黑" panose="020B0503020204020204" pitchFamily="34" charset="-122"/>
              </a:rPr>
              <a:t>） </a:t>
            </a:r>
            <a:endParaRPr lang="zh-CN" altLang="en-US" sz="2400" b="1" dirty="0">
              <a:solidFill>
                <a:srgbClr val="0000FF"/>
              </a:solidFill>
              <a:latin typeface="微软雅黑" panose="020B0503020204020204" pitchFamily="34" charset="-122"/>
              <a:ea typeface="微软雅黑" panose="020B0503020204020204" pitchFamily="34" charset="-122"/>
            </a:endParaRPr>
          </a:p>
          <a:p>
            <a:pPr latinLnBrk="1">
              <a:lnSpc>
                <a:spcPct val="150000"/>
              </a:lnSpc>
              <a:spcBef>
                <a:spcPct val="20000"/>
              </a:spcBef>
              <a:defRPr/>
            </a:pPr>
            <a:r>
              <a:rPr lang="zh-CN" altLang="en-US" sz="2400" b="1" dirty="0" smtClean="0">
                <a:solidFill>
                  <a:srgbClr val="000000"/>
                </a:solidFill>
                <a:latin typeface="微软雅黑" panose="020B0503020204020204" pitchFamily="34" charset="-122"/>
                <a:ea typeface="微软雅黑" panose="020B0503020204020204" pitchFamily="34" charset="-122"/>
              </a:rPr>
              <a:t>则  </a:t>
            </a:r>
            <a:r>
              <a:rPr lang="en-US" altLang="zh-CN" sz="2400" b="1" dirty="0" smtClean="0">
                <a:solidFill>
                  <a:srgbClr val="000000"/>
                </a:solidFill>
                <a:latin typeface="微软雅黑" panose="020B0503020204020204" pitchFamily="34" charset="-122"/>
                <a:ea typeface="微软雅黑" panose="020B0503020204020204" pitchFamily="34" charset="-122"/>
              </a:rPr>
              <a:t>SNO</a:t>
            </a:r>
            <a:r>
              <a:rPr lang="zh-CN" altLang="en-US" sz="2400" b="1" dirty="0">
                <a:solidFill>
                  <a:srgbClr val="000000"/>
                </a:solidFill>
                <a:latin typeface="微软雅黑" panose="020B0503020204020204" pitchFamily="34" charset="-122"/>
                <a:ea typeface="微软雅黑" panose="020B0503020204020204" pitchFamily="34" charset="-122"/>
              </a:rPr>
              <a:t>是候选码，</a:t>
            </a:r>
            <a:r>
              <a:rPr lang="en-US" altLang="zh-CN" sz="2400" b="1" dirty="0">
                <a:solidFill>
                  <a:srgbClr val="000000"/>
                </a:solidFill>
                <a:latin typeface="微软雅黑" panose="020B0503020204020204" pitchFamily="34" charset="-122"/>
                <a:ea typeface="微软雅黑" panose="020B0503020204020204" pitchFamily="34" charset="-122"/>
              </a:rPr>
              <a:t>SNO</a:t>
            </a:r>
            <a:r>
              <a:rPr lang="zh-CN" altLang="en-US" sz="2400" b="1" dirty="0">
                <a:solidFill>
                  <a:srgbClr val="000000"/>
                </a:solidFill>
                <a:latin typeface="微软雅黑" panose="020B0503020204020204" pitchFamily="34" charset="-122"/>
                <a:ea typeface="微软雅黑" panose="020B0503020204020204" pitchFamily="34" charset="-122"/>
              </a:rPr>
              <a:t>是主属性</a:t>
            </a:r>
            <a:r>
              <a:rPr lang="zh-CN" altLang="en-US" sz="2400" b="1" dirty="0" smtClean="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rPr>
              <a:t> </a:t>
            </a:r>
            <a:r>
              <a:rPr lang="en-US" altLang="zh-CN" sz="2400" b="1" dirty="0" err="1" smtClean="0">
                <a:solidFill>
                  <a:srgbClr val="0000FF"/>
                </a:solidFill>
                <a:latin typeface="微软雅黑" panose="020B0503020204020204" pitchFamily="34" charset="-122"/>
                <a:ea typeface="微软雅黑" panose="020B0503020204020204" pitchFamily="34" charset="-122"/>
              </a:rPr>
              <a:t>sname</a:t>
            </a:r>
            <a:r>
              <a:rPr lang="zh-CN" altLang="en-US" sz="2400" b="1" dirty="0">
                <a:solidFill>
                  <a:srgbClr val="0000FF"/>
                </a:solidFill>
                <a:latin typeface="微软雅黑" panose="020B0503020204020204" pitchFamily="34" charset="-122"/>
                <a:ea typeface="微软雅黑" panose="020B0503020204020204" pitchFamily="34" charset="-122"/>
              </a:rPr>
              <a:t>等</a:t>
            </a:r>
            <a:r>
              <a:rPr lang="zh-CN" altLang="en-US" sz="2400" b="1" dirty="0" smtClean="0">
                <a:solidFill>
                  <a:srgbClr val="000000"/>
                </a:solidFill>
                <a:latin typeface="微软雅黑" panose="020B0503020204020204" pitchFamily="34" charset="-122"/>
                <a:ea typeface="微软雅黑" panose="020B0503020204020204" pitchFamily="34" charset="-122"/>
              </a:rPr>
              <a:t>是非</a:t>
            </a:r>
            <a:r>
              <a:rPr lang="zh-CN" altLang="en-US" sz="2400" b="1" dirty="0">
                <a:solidFill>
                  <a:srgbClr val="000000"/>
                </a:solidFill>
                <a:latin typeface="微软雅黑" panose="020B0503020204020204" pitchFamily="34" charset="-122"/>
                <a:ea typeface="微软雅黑" panose="020B0503020204020204" pitchFamily="34" charset="-122"/>
              </a:rPr>
              <a:t>主属性。</a:t>
            </a:r>
            <a:endParaRPr lang="en-US" altLang="zh-CN" sz="2400" b="1" dirty="0">
              <a:solidFill>
                <a:srgbClr val="000000"/>
              </a:solidFill>
              <a:latin typeface="微软雅黑" panose="020B0503020204020204" pitchFamily="34" charset="-122"/>
              <a:ea typeface="微软雅黑" panose="020B0503020204020204" pitchFamily="34" charset="-122"/>
            </a:endParaRPr>
          </a:p>
          <a:p>
            <a:pPr eaLnBrk="1" latinLnBrk="1" hangingPunct="1">
              <a:lnSpc>
                <a:spcPct val="150000"/>
              </a:lnSpc>
              <a:spcBef>
                <a:spcPct val="20000"/>
              </a:spcBef>
              <a:defRPr/>
            </a:pPr>
            <a:r>
              <a:rPr lang="zh-CN" altLang="en-US" sz="2400" b="1" dirty="0" smtClean="0">
                <a:solidFill>
                  <a:srgbClr val="0000FF"/>
                </a:solidFill>
                <a:latin typeface="微软雅黑" panose="020B0503020204020204" pitchFamily="34" charset="-122"/>
                <a:ea typeface="微软雅黑" panose="020B0503020204020204" pitchFamily="34" charset="-122"/>
              </a:rPr>
              <a:t>关系</a:t>
            </a:r>
            <a:r>
              <a:rPr lang="zh-CN" altLang="en-US" sz="2400" b="1" dirty="0">
                <a:solidFill>
                  <a:srgbClr val="0000FF"/>
                </a:solidFill>
                <a:latin typeface="微软雅黑" panose="020B0503020204020204" pitchFamily="34" charset="-122"/>
                <a:ea typeface="微软雅黑" panose="020B0503020204020204" pitchFamily="34" charset="-122"/>
              </a:rPr>
              <a:t>模式</a:t>
            </a:r>
            <a:r>
              <a:rPr lang="en-US" altLang="en-US" sz="2400" b="1" dirty="0" smtClean="0">
                <a:solidFill>
                  <a:srgbClr val="0000FF"/>
                </a:solidFill>
                <a:latin typeface="微软雅黑" panose="020B0503020204020204" pitchFamily="34" charset="-122"/>
                <a:ea typeface="微软雅黑" panose="020B0503020204020204" pitchFamily="34" charset="-122"/>
              </a:rPr>
              <a:t>SC</a:t>
            </a:r>
            <a:r>
              <a:rPr lang="zh-CN" altLang="en-US" sz="2400" b="1" dirty="0">
                <a:solidFill>
                  <a:srgbClr val="0000FF"/>
                </a:solidFill>
                <a:latin typeface="微软雅黑" panose="020B0503020204020204" pitchFamily="34" charset="-122"/>
                <a:ea typeface="微软雅黑" panose="020B0503020204020204" pitchFamily="34" charset="-122"/>
              </a:rPr>
              <a:t>（</a:t>
            </a:r>
            <a:r>
              <a:rPr lang="en-US" altLang="en-US" sz="2400" b="1" dirty="0">
                <a:solidFill>
                  <a:srgbClr val="0000FF"/>
                </a:solidFill>
                <a:latin typeface="微软雅黑" panose="020B0503020204020204" pitchFamily="34" charset="-122"/>
                <a:ea typeface="微软雅黑" panose="020B0503020204020204" pitchFamily="34" charset="-122"/>
              </a:rPr>
              <a:t>SNO</a:t>
            </a:r>
            <a:r>
              <a:rPr lang="zh-CN" altLang="en-US" sz="2400" b="1" dirty="0">
                <a:solidFill>
                  <a:srgbClr val="0000FF"/>
                </a:solidFill>
                <a:latin typeface="微软雅黑" panose="020B0503020204020204" pitchFamily="34" charset="-122"/>
                <a:ea typeface="微软雅黑" panose="020B0503020204020204" pitchFamily="34" charset="-122"/>
              </a:rPr>
              <a:t>，</a:t>
            </a:r>
            <a:r>
              <a:rPr lang="en-US" altLang="en-US" sz="2400" b="1" dirty="0">
                <a:solidFill>
                  <a:srgbClr val="0000FF"/>
                </a:solidFill>
                <a:latin typeface="微软雅黑" panose="020B0503020204020204" pitchFamily="34" charset="-122"/>
                <a:ea typeface="微软雅黑" panose="020B0503020204020204" pitchFamily="34" charset="-122"/>
              </a:rPr>
              <a:t>CNO</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smtClean="0">
                <a:solidFill>
                  <a:srgbClr val="0000FF"/>
                </a:solidFill>
                <a:latin typeface="微软雅黑" panose="020B0503020204020204" pitchFamily="34" charset="-122"/>
                <a:ea typeface="微软雅黑" panose="020B0503020204020204" pitchFamily="34" charset="-122"/>
              </a:rPr>
              <a:t>grade</a:t>
            </a:r>
            <a:r>
              <a:rPr lang="zh-CN" altLang="en-US" sz="2400" b="1" dirty="0" smtClean="0">
                <a:solidFill>
                  <a:srgbClr val="0000FF"/>
                </a:solidFill>
                <a:latin typeface="微软雅黑" panose="020B0503020204020204" pitchFamily="34" charset="-122"/>
                <a:ea typeface="微软雅黑" panose="020B0503020204020204" pitchFamily="34" charset="-122"/>
              </a:rPr>
              <a:t>）</a:t>
            </a:r>
            <a:endParaRPr lang="en-US" altLang="zh-CN" sz="2400" b="1" dirty="0">
              <a:solidFill>
                <a:srgbClr val="0000FF"/>
              </a:solidFill>
              <a:latin typeface="微软雅黑" panose="020B0503020204020204" pitchFamily="34" charset="-122"/>
              <a:ea typeface="微软雅黑" panose="020B0503020204020204" pitchFamily="34" charset="-122"/>
            </a:endParaRPr>
          </a:p>
          <a:p>
            <a:pPr latinLnBrk="1">
              <a:lnSpc>
                <a:spcPct val="150000"/>
              </a:lnSpc>
              <a:spcBef>
                <a:spcPct val="20000"/>
              </a:spcBef>
              <a:defRPr/>
            </a:pPr>
            <a:r>
              <a:rPr lang="zh-CN" altLang="en-US" sz="2400" b="1" dirty="0">
                <a:latin typeface="微软雅黑" panose="020B0503020204020204" pitchFamily="34" charset="-122"/>
                <a:ea typeface="微软雅黑" panose="020B0503020204020204" pitchFamily="34" charset="-122"/>
              </a:rPr>
              <a:t>（</a:t>
            </a:r>
            <a:r>
              <a:rPr lang="en-US" altLang="en-US" sz="2400" b="1" dirty="0">
                <a:latin typeface="微软雅黑" panose="020B0503020204020204" pitchFamily="34" charset="-122"/>
                <a:ea typeface="微软雅黑" panose="020B0503020204020204" pitchFamily="34" charset="-122"/>
              </a:rPr>
              <a:t>SNO</a:t>
            </a:r>
            <a:r>
              <a:rPr lang="zh-CN" altLang="en-US" sz="2400" b="1" dirty="0">
                <a:latin typeface="微软雅黑" panose="020B0503020204020204" pitchFamily="34" charset="-122"/>
                <a:ea typeface="微软雅黑" panose="020B0503020204020204" pitchFamily="34" charset="-122"/>
              </a:rPr>
              <a:t>，</a:t>
            </a:r>
            <a:r>
              <a:rPr lang="en-US" altLang="en-US" sz="2400" b="1" dirty="0">
                <a:latin typeface="微软雅黑" panose="020B0503020204020204" pitchFamily="34" charset="-122"/>
                <a:ea typeface="微软雅黑" panose="020B0503020204020204" pitchFamily="34" charset="-122"/>
              </a:rPr>
              <a:t>CNO</a:t>
            </a:r>
            <a:r>
              <a:rPr lang="zh-CN" altLang="en-US" sz="2400" b="1" dirty="0">
                <a:latin typeface="微软雅黑" panose="020B0503020204020204" pitchFamily="34" charset="-122"/>
                <a:ea typeface="微软雅黑" panose="020B0503020204020204" pitchFamily="34" charset="-122"/>
              </a:rPr>
              <a:t>）是</a:t>
            </a:r>
            <a:r>
              <a:rPr lang="zh-CN" altLang="en-US" sz="2400" b="1" dirty="0" smtClean="0">
                <a:latin typeface="微软雅黑" panose="020B0503020204020204" pitchFamily="34" charset="-122"/>
                <a:ea typeface="微软雅黑" panose="020B0503020204020204" pitchFamily="34" charset="-122"/>
              </a:rPr>
              <a:t>候选</a:t>
            </a:r>
            <a:r>
              <a:rPr lang="zh-CN" altLang="en-US" sz="2400" b="1" dirty="0">
                <a:solidFill>
                  <a:srgbClr val="000000"/>
                </a:solidFill>
                <a:latin typeface="微软雅黑" panose="020B0503020204020204" pitchFamily="34" charset="-122"/>
                <a:ea typeface="微软雅黑" panose="020B0503020204020204" pitchFamily="34" charset="-122"/>
              </a:rPr>
              <a:t>码</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则</a:t>
            </a:r>
            <a:r>
              <a:rPr lang="en-US" altLang="en-US" sz="2400" b="1" dirty="0">
                <a:latin typeface="微软雅黑" panose="020B0503020204020204" pitchFamily="34" charset="-122"/>
                <a:ea typeface="微软雅黑" panose="020B0503020204020204" pitchFamily="34" charset="-122"/>
              </a:rPr>
              <a:t>SNO</a:t>
            </a:r>
            <a:r>
              <a:rPr lang="zh-CN" altLang="en-US" sz="2400" b="1" dirty="0">
                <a:latin typeface="微软雅黑" panose="020B0503020204020204" pitchFamily="34" charset="-122"/>
                <a:ea typeface="微软雅黑" panose="020B0503020204020204" pitchFamily="34" charset="-122"/>
              </a:rPr>
              <a:t>，</a:t>
            </a:r>
            <a:r>
              <a:rPr lang="en-US" altLang="en-US" sz="2400" b="1" dirty="0">
                <a:latin typeface="微软雅黑" panose="020B0503020204020204" pitchFamily="34" charset="-122"/>
                <a:ea typeface="微软雅黑" panose="020B0503020204020204" pitchFamily="34" charset="-122"/>
              </a:rPr>
              <a:t>CNO</a:t>
            </a:r>
            <a:r>
              <a:rPr lang="zh-CN" altLang="en-US" sz="2400" b="1" dirty="0">
                <a:latin typeface="微软雅黑" panose="020B0503020204020204" pitchFamily="34" charset="-122"/>
                <a:ea typeface="微软雅黑" panose="020B0503020204020204" pitchFamily="34" charset="-122"/>
              </a:rPr>
              <a:t>是主属性</a:t>
            </a:r>
            <a:r>
              <a:rPr lang="zh-CN" altLang="en-US" sz="2400" b="1" dirty="0" smtClean="0">
                <a:latin typeface="微软雅黑" panose="020B0503020204020204" pitchFamily="34" charset="-122"/>
                <a:ea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rPr>
              <a:t> grade</a:t>
            </a:r>
            <a:r>
              <a:rPr lang="zh-CN" altLang="en-US" sz="2400" b="1" dirty="0" smtClean="0">
                <a:latin typeface="微软雅黑" panose="020B0503020204020204" pitchFamily="34" charset="-122"/>
                <a:ea typeface="微软雅黑" panose="020B0503020204020204" pitchFamily="34" charset="-122"/>
              </a:rPr>
              <a:t>是非</a:t>
            </a:r>
            <a:r>
              <a:rPr lang="zh-CN" altLang="en-US" sz="2400" b="1" dirty="0">
                <a:latin typeface="微软雅黑" panose="020B0503020204020204" pitchFamily="34" charset="-122"/>
                <a:ea typeface="微软雅黑" panose="020B0503020204020204" pitchFamily="34" charset="-122"/>
              </a:rPr>
              <a:t>主属性。</a:t>
            </a:r>
          </a:p>
        </p:txBody>
      </p:sp>
    </p:spTree>
    <p:extLst>
      <p:ext uri="{BB962C8B-B14F-4D97-AF65-F5344CB8AC3E}">
        <p14:creationId xmlns:p14="http://schemas.microsoft.com/office/powerpoint/2010/main" val="472238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8779" y="350966"/>
            <a:ext cx="8644152" cy="662554"/>
          </a:xfrm>
          <a:prstGeom prst="rect">
            <a:avLst/>
          </a:prstGeom>
        </p:spPr>
        <p:txBody>
          <a:bodyPr wrap="square">
            <a:spAutoFit/>
          </a:bodyPr>
          <a:lstStyle/>
          <a:p>
            <a:pPr indent="457200">
              <a:lnSpc>
                <a:spcPct val="150000"/>
              </a:lnSpc>
              <a:spcBef>
                <a:spcPts val="600"/>
              </a:spcBef>
              <a:spcAft>
                <a:spcPts val="600"/>
              </a:spcAft>
            </a:pPr>
            <a:r>
              <a:rPr lang="en-US" altLang="zh-CN" sz="2800" b="1" dirty="0" smtClean="0">
                <a:solidFill>
                  <a:srgbClr val="006600"/>
                </a:solidFill>
                <a:latin typeface="微软雅黑" pitchFamily="34" charset="-122"/>
                <a:ea typeface="微软雅黑" pitchFamily="34" charset="-122"/>
              </a:rPr>
              <a:t>3.</a:t>
            </a:r>
            <a:r>
              <a:rPr lang="zh-CN" altLang="en-US" sz="2800" b="1" dirty="0" smtClean="0">
                <a:solidFill>
                  <a:srgbClr val="006600"/>
                </a:solidFill>
                <a:latin typeface="微软雅黑" pitchFamily="34" charset="-122"/>
                <a:ea typeface="微软雅黑" pitchFamily="34" charset="-122"/>
              </a:rPr>
              <a:t>函数依赖（</a:t>
            </a:r>
            <a:r>
              <a:rPr lang="en-US" altLang="zh-CN" sz="2800" b="1" dirty="0" smtClean="0">
                <a:solidFill>
                  <a:srgbClr val="006600"/>
                </a:solidFill>
                <a:latin typeface="微软雅黑" pitchFamily="34" charset="-122"/>
                <a:ea typeface="微软雅黑" pitchFamily="34" charset="-122"/>
              </a:rPr>
              <a:t>FD</a:t>
            </a:r>
            <a:r>
              <a:rPr lang="zh-CN" altLang="en-US" sz="2800" b="1" dirty="0" smtClean="0">
                <a:solidFill>
                  <a:srgbClr val="006600"/>
                </a:solidFill>
                <a:latin typeface="微软雅黑" pitchFamily="34" charset="-122"/>
                <a:ea typeface="微软雅黑" pitchFamily="34" charset="-122"/>
              </a:rPr>
              <a:t>）公理</a:t>
            </a:r>
            <a:endParaRPr lang="en-US" altLang="zh-CN" sz="3200" b="1" dirty="0" smtClean="0">
              <a:solidFill>
                <a:srgbClr val="FF0000"/>
              </a:solidFill>
              <a:latin typeface="微软雅黑" pitchFamily="34" charset="-122"/>
              <a:ea typeface="微软雅黑" pitchFamily="34" charset="-122"/>
            </a:endParaRPr>
          </a:p>
        </p:txBody>
      </p:sp>
      <p:sp>
        <p:nvSpPr>
          <p:cNvPr id="5" name="Rectangle 3"/>
          <p:cNvSpPr txBox="1">
            <a:spLocks noChangeArrowheads="1"/>
          </p:cNvSpPr>
          <p:nvPr/>
        </p:nvSpPr>
        <p:spPr>
          <a:xfrm>
            <a:off x="402039" y="1300566"/>
            <a:ext cx="8346175" cy="512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spcBef>
                <a:spcPts val="600"/>
              </a:spcBef>
              <a:spcAft>
                <a:spcPts val="600"/>
              </a:spcAft>
              <a:buNone/>
            </a:pPr>
            <a:r>
              <a:rPr lang="zh-CN" altLang="en-US" b="1" dirty="0" smtClean="0">
                <a:solidFill>
                  <a:srgbClr val="FF0000"/>
                </a:solidFill>
              </a:rPr>
              <a:t>（</a:t>
            </a:r>
            <a:r>
              <a:rPr lang="en-US" altLang="zh-CN" b="1" dirty="0" smtClean="0">
                <a:solidFill>
                  <a:srgbClr val="FF0000"/>
                </a:solidFill>
              </a:rPr>
              <a:t>1</a:t>
            </a:r>
            <a:r>
              <a:rPr lang="zh-CN" altLang="en-US" b="1" dirty="0" smtClean="0">
                <a:solidFill>
                  <a:srgbClr val="FF0000"/>
                </a:solidFill>
              </a:rPr>
              <a:t>）什么是逻辑蕴含？</a:t>
            </a:r>
          </a:p>
          <a:p>
            <a:pPr>
              <a:lnSpc>
                <a:spcPts val="3600"/>
              </a:lnSpc>
              <a:spcBef>
                <a:spcPts val="600"/>
              </a:spcBef>
              <a:spcAft>
                <a:spcPts val="600"/>
              </a:spcAft>
              <a:buFont typeface="Wingdings" pitchFamily="2" charset="2"/>
              <a:buNone/>
            </a:pPr>
            <a:r>
              <a:rPr lang="zh-CN" altLang="en-US" b="1" dirty="0" smtClean="0">
                <a:solidFill>
                  <a:srgbClr val="FF0000"/>
                </a:solidFill>
              </a:rPr>
              <a:t>	定义</a:t>
            </a:r>
            <a:r>
              <a:rPr lang="en-US" altLang="zh-CN" b="1" dirty="0" smtClean="0">
                <a:solidFill>
                  <a:srgbClr val="FF0000"/>
                </a:solidFill>
              </a:rPr>
              <a:t>3.5  </a:t>
            </a:r>
            <a:r>
              <a:rPr lang="zh-CN" altLang="en-US" b="1" dirty="0" smtClean="0"/>
              <a:t>对于满足一组函数依赖</a:t>
            </a:r>
            <a:r>
              <a:rPr lang="en-US" altLang="zh-CN" b="1" i="1" dirty="0" smtClean="0"/>
              <a:t>F </a:t>
            </a:r>
            <a:r>
              <a:rPr lang="zh-CN" altLang="en-US" b="1" dirty="0" smtClean="0"/>
              <a:t>的关系模式</a:t>
            </a:r>
            <a:r>
              <a:rPr lang="en-US" altLang="zh-CN" b="1" dirty="0" smtClean="0"/>
              <a:t>R &lt;U</a:t>
            </a:r>
            <a:r>
              <a:rPr lang="zh-CN" altLang="en-US" b="1" dirty="0" smtClean="0"/>
              <a:t>，</a:t>
            </a:r>
            <a:r>
              <a:rPr lang="en-US" altLang="zh-CN" b="1" dirty="0" smtClean="0"/>
              <a:t>F&gt;</a:t>
            </a:r>
            <a:r>
              <a:rPr lang="zh-CN" altLang="en-US" b="1" dirty="0" smtClean="0"/>
              <a:t>，其任何一个关系</a:t>
            </a:r>
            <a:r>
              <a:rPr lang="en-US" altLang="zh-CN" b="1" i="1" dirty="0" smtClean="0"/>
              <a:t>r</a:t>
            </a:r>
            <a:r>
              <a:rPr lang="zh-CN" altLang="en-US" b="1" dirty="0" smtClean="0"/>
              <a:t>，若函数依赖</a:t>
            </a:r>
            <a:r>
              <a:rPr lang="en-US" altLang="zh-CN" b="1" i="1" dirty="0" smtClean="0"/>
              <a:t>X→Y</a:t>
            </a:r>
            <a:r>
              <a:rPr lang="zh-CN" altLang="en-US" b="1" dirty="0" smtClean="0"/>
              <a:t>都成立</a:t>
            </a:r>
            <a:r>
              <a:rPr lang="en-US" altLang="zh-CN" b="1" dirty="0" smtClean="0"/>
              <a:t>, </a:t>
            </a:r>
            <a:r>
              <a:rPr lang="zh-CN" altLang="en-US" b="1" dirty="0" smtClean="0"/>
              <a:t>则称</a:t>
            </a:r>
            <a:r>
              <a:rPr lang="en-US" altLang="zh-CN" b="1" dirty="0" smtClean="0">
                <a:solidFill>
                  <a:srgbClr val="FF0000"/>
                </a:solidFill>
              </a:rPr>
              <a:t>F</a:t>
            </a:r>
            <a:r>
              <a:rPr lang="zh-CN" altLang="en-US" b="1" dirty="0" smtClean="0">
                <a:solidFill>
                  <a:srgbClr val="FF0000"/>
                </a:solidFill>
              </a:rPr>
              <a:t>逻辑蕴含</a:t>
            </a:r>
            <a:r>
              <a:rPr lang="en-US" altLang="zh-CN" b="1" dirty="0" smtClean="0">
                <a:solidFill>
                  <a:srgbClr val="FF0000"/>
                </a:solidFill>
              </a:rPr>
              <a:t>X→Y</a:t>
            </a:r>
          </a:p>
          <a:p>
            <a:pPr>
              <a:lnSpc>
                <a:spcPts val="3600"/>
              </a:lnSpc>
              <a:spcBef>
                <a:spcPts val="600"/>
              </a:spcBef>
              <a:spcAft>
                <a:spcPts val="600"/>
              </a:spcAft>
              <a:buFont typeface="Wingdings" pitchFamily="2" charset="2"/>
              <a:buNone/>
            </a:pPr>
            <a:r>
              <a:rPr lang="zh-CN" altLang="en-US" b="1" dirty="0" smtClean="0">
                <a:solidFill>
                  <a:srgbClr val="0000FF"/>
                </a:solidFill>
              </a:rPr>
              <a:t>其中：</a:t>
            </a:r>
            <a:r>
              <a:rPr lang="en-US" altLang="zh-CN" b="1" dirty="0" smtClean="0">
                <a:solidFill>
                  <a:srgbClr val="0000FF"/>
                </a:solidFill>
              </a:rPr>
              <a:t>F: </a:t>
            </a:r>
            <a:r>
              <a:rPr lang="zh-CN" altLang="en-US" b="1" dirty="0" smtClean="0">
                <a:solidFill>
                  <a:srgbClr val="0000FF"/>
                </a:solidFill>
              </a:rPr>
              <a:t>关系模式</a:t>
            </a:r>
            <a:r>
              <a:rPr lang="en-US" altLang="zh-CN" b="1" dirty="0" smtClean="0">
                <a:solidFill>
                  <a:srgbClr val="0000FF"/>
                </a:solidFill>
              </a:rPr>
              <a:t>R</a:t>
            </a:r>
            <a:r>
              <a:rPr lang="zh-CN" altLang="en-US" b="1" dirty="0" smtClean="0">
                <a:solidFill>
                  <a:srgbClr val="0000FF"/>
                </a:solidFill>
              </a:rPr>
              <a:t>上存在的</a:t>
            </a:r>
            <a:r>
              <a:rPr lang="zh-CN" altLang="en-US" b="1" u="sng" dirty="0">
                <a:solidFill>
                  <a:srgbClr val="FF0000"/>
                </a:solidFill>
              </a:rPr>
              <a:t>基本</a:t>
            </a:r>
            <a:r>
              <a:rPr lang="zh-CN" altLang="en-US" b="1" dirty="0" smtClean="0">
                <a:solidFill>
                  <a:srgbClr val="0000FF"/>
                </a:solidFill>
              </a:rPr>
              <a:t>函数依赖的集合</a:t>
            </a:r>
            <a:endParaRPr lang="en-US" altLang="zh-CN" b="1" dirty="0" smtClean="0">
              <a:solidFill>
                <a:srgbClr val="0000FF"/>
              </a:solidFill>
            </a:endParaRPr>
          </a:p>
          <a:p>
            <a:pPr marL="0" indent="0">
              <a:lnSpc>
                <a:spcPts val="3600"/>
              </a:lnSpc>
              <a:spcBef>
                <a:spcPts val="0"/>
              </a:spcBef>
              <a:buNone/>
            </a:pPr>
            <a:r>
              <a:rPr lang="zh-CN" altLang="en-US" b="1" dirty="0" smtClean="0">
                <a:solidFill>
                  <a:srgbClr val="0000FF"/>
                </a:solidFill>
              </a:rPr>
              <a:t>例如：</a:t>
            </a:r>
            <a:r>
              <a:rPr lang="zh-CN" altLang="en-US" b="1" dirty="0" smtClean="0">
                <a:solidFill>
                  <a:srgbClr val="000000"/>
                </a:solidFill>
              </a:rPr>
              <a:t>关系</a:t>
            </a:r>
            <a:r>
              <a:rPr lang="zh-CN" altLang="en-US" b="1" dirty="0">
                <a:solidFill>
                  <a:srgbClr val="000000"/>
                </a:solidFill>
              </a:rPr>
              <a:t>模式</a:t>
            </a:r>
            <a:r>
              <a:rPr lang="zh-CN" altLang="en-US" b="1" dirty="0" smtClean="0">
                <a:solidFill>
                  <a:srgbClr val="000000"/>
                </a:solidFill>
              </a:rPr>
              <a:t>：</a:t>
            </a:r>
            <a:r>
              <a:rPr lang="en-US" altLang="zh-CN" b="1" dirty="0" smtClean="0">
                <a:solidFill>
                  <a:srgbClr val="000000"/>
                </a:solidFill>
              </a:rPr>
              <a:t>SC(</a:t>
            </a:r>
            <a:r>
              <a:rPr lang="en-US" altLang="zh-CN" b="1" dirty="0" err="1" smtClean="0">
                <a:solidFill>
                  <a:srgbClr val="000000"/>
                </a:solidFill>
              </a:rPr>
              <a:t>sno</a:t>
            </a:r>
            <a:r>
              <a:rPr lang="zh-CN" altLang="en-US" b="1" dirty="0">
                <a:solidFill>
                  <a:srgbClr val="000000"/>
                </a:solidFill>
              </a:rPr>
              <a:t>，</a:t>
            </a:r>
            <a:r>
              <a:rPr lang="en-US" altLang="zh-CN" b="1" dirty="0" err="1">
                <a:solidFill>
                  <a:srgbClr val="000000"/>
                </a:solidFill>
              </a:rPr>
              <a:t>sname</a:t>
            </a:r>
            <a:r>
              <a:rPr lang="zh-CN" altLang="en-US" b="1" dirty="0">
                <a:solidFill>
                  <a:srgbClr val="000000"/>
                </a:solidFill>
              </a:rPr>
              <a:t>，</a:t>
            </a:r>
            <a:r>
              <a:rPr lang="en-US" altLang="zh-CN" b="1" dirty="0">
                <a:solidFill>
                  <a:srgbClr val="000000"/>
                </a:solidFill>
              </a:rPr>
              <a:t>sage</a:t>
            </a:r>
            <a:r>
              <a:rPr lang="zh-CN" altLang="en-US" b="1" dirty="0">
                <a:solidFill>
                  <a:srgbClr val="000000"/>
                </a:solidFill>
              </a:rPr>
              <a:t>，</a:t>
            </a:r>
            <a:r>
              <a:rPr lang="en-US" altLang="zh-CN" b="1" dirty="0" err="1">
                <a:solidFill>
                  <a:srgbClr val="000000"/>
                </a:solidFill>
              </a:rPr>
              <a:t>ssex</a:t>
            </a:r>
            <a:r>
              <a:rPr lang="zh-CN" altLang="en-US" b="1" dirty="0">
                <a:solidFill>
                  <a:srgbClr val="000000"/>
                </a:solidFill>
              </a:rPr>
              <a:t>，</a:t>
            </a:r>
            <a:r>
              <a:rPr lang="en-US" altLang="zh-CN" b="1" dirty="0" err="1">
                <a:solidFill>
                  <a:srgbClr val="000000"/>
                </a:solidFill>
              </a:rPr>
              <a:t>sdept</a:t>
            </a:r>
            <a:r>
              <a:rPr lang="zh-CN" altLang="en-US" b="1" dirty="0">
                <a:solidFill>
                  <a:srgbClr val="000000"/>
                </a:solidFill>
              </a:rPr>
              <a:t>，</a:t>
            </a:r>
            <a:r>
              <a:rPr lang="en-US" altLang="zh-CN" b="1" dirty="0" err="1">
                <a:solidFill>
                  <a:srgbClr val="000000"/>
                </a:solidFill>
              </a:rPr>
              <a:t>mname</a:t>
            </a:r>
            <a:r>
              <a:rPr lang="zh-CN" altLang="en-US" b="1" dirty="0">
                <a:solidFill>
                  <a:srgbClr val="000000"/>
                </a:solidFill>
              </a:rPr>
              <a:t>，</a:t>
            </a:r>
            <a:r>
              <a:rPr lang="en-US" altLang="zh-CN" b="1" dirty="0" err="1">
                <a:solidFill>
                  <a:srgbClr val="000000"/>
                </a:solidFill>
              </a:rPr>
              <a:t>cno</a:t>
            </a:r>
            <a:r>
              <a:rPr lang="zh-CN" altLang="en-US" b="1" dirty="0">
                <a:solidFill>
                  <a:srgbClr val="000000"/>
                </a:solidFill>
              </a:rPr>
              <a:t>，</a:t>
            </a:r>
            <a:r>
              <a:rPr lang="en-US" altLang="zh-CN" b="1" dirty="0" err="1">
                <a:solidFill>
                  <a:srgbClr val="000000"/>
                </a:solidFill>
              </a:rPr>
              <a:t>cname</a:t>
            </a:r>
            <a:r>
              <a:rPr lang="zh-CN" altLang="en-US" b="1" dirty="0">
                <a:solidFill>
                  <a:srgbClr val="000000"/>
                </a:solidFill>
              </a:rPr>
              <a:t>，</a:t>
            </a:r>
            <a:r>
              <a:rPr lang="en-US" altLang="zh-CN" b="1" dirty="0">
                <a:solidFill>
                  <a:srgbClr val="000000"/>
                </a:solidFill>
              </a:rPr>
              <a:t>score)</a:t>
            </a:r>
          </a:p>
          <a:p>
            <a:pPr marL="0" indent="0">
              <a:buNone/>
            </a:pPr>
            <a:r>
              <a:rPr lang="en-US" altLang="zh-CN" b="1" dirty="0" smtClean="0">
                <a:solidFill>
                  <a:srgbClr val="000000"/>
                </a:solidFill>
              </a:rPr>
              <a:t>F={ </a:t>
            </a:r>
            <a:r>
              <a:rPr lang="en-US" altLang="zh-CN" b="1" dirty="0" err="1" smtClean="0">
                <a:solidFill>
                  <a:srgbClr val="000000"/>
                </a:solidFill>
                <a:latin typeface="华文新魏" panose="02010800040101010101" pitchFamily="2" charset="-122"/>
                <a:ea typeface="华文新魏" panose="02010800040101010101" pitchFamily="2" charset="-122"/>
              </a:rPr>
              <a:t>sno</a:t>
            </a:r>
            <a:r>
              <a:rPr lang="zh-CN" altLang="en-US" b="1" dirty="0">
                <a:solidFill>
                  <a:srgbClr val="000000"/>
                </a:solidFill>
                <a:latin typeface="华文新魏" panose="02010800040101010101" pitchFamily="2" charset="-122"/>
                <a:ea typeface="华文新魏" panose="02010800040101010101" pitchFamily="2" charset="-122"/>
              </a:rPr>
              <a:t>→</a:t>
            </a:r>
            <a:r>
              <a:rPr lang="en-US" altLang="zh-CN" b="1" dirty="0" err="1">
                <a:solidFill>
                  <a:srgbClr val="000000"/>
                </a:solidFill>
                <a:latin typeface="华文新魏" panose="02010800040101010101" pitchFamily="2" charset="-122"/>
                <a:ea typeface="华文新魏" panose="02010800040101010101" pitchFamily="2" charset="-122"/>
              </a:rPr>
              <a:t>sname</a:t>
            </a:r>
            <a:r>
              <a:rPr lang="zh-CN" altLang="en-US" b="1" dirty="0">
                <a:solidFill>
                  <a:srgbClr val="000000"/>
                </a:solidFill>
                <a:latin typeface="华文新魏" panose="02010800040101010101" pitchFamily="2" charset="-122"/>
                <a:ea typeface="华文新魏" panose="02010800040101010101" pitchFamily="2" charset="-122"/>
              </a:rPr>
              <a:t>，</a:t>
            </a:r>
            <a:r>
              <a:rPr lang="en-US" altLang="zh-CN" b="1" dirty="0">
                <a:solidFill>
                  <a:srgbClr val="000000"/>
                </a:solidFill>
                <a:latin typeface="华文新魏" panose="02010800040101010101" pitchFamily="2" charset="-122"/>
                <a:ea typeface="华文新魏" panose="02010800040101010101" pitchFamily="2" charset="-122"/>
              </a:rPr>
              <a:t> </a:t>
            </a:r>
            <a:r>
              <a:rPr lang="en-US" altLang="zh-CN" b="1" dirty="0" err="1">
                <a:solidFill>
                  <a:srgbClr val="000000"/>
                </a:solidFill>
                <a:latin typeface="华文新魏" panose="02010800040101010101" pitchFamily="2" charset="-122"/>
                <a:ea typeface="华文新魏" panose="02010800040101010101" pitchFamily="2" charset="-122"/>
              </a:rPr>
              <a:t>sno</a:t>
            </a:r>
            <a:r>
              <a:rPr lang="zh-CN" altLang="en-US" b="1" dirty="0">
                <a:solidFill>
                  <a:srgbClr val="000000"/>
                </a:solidFill>
                <a:latin typeface="华文新魏" panose="02010800040101010101" pitchFamily="2" charset="-122"/>
                <a:ea typeface="华文新魏" panose="02010800040101010101" pitchFamily="2" charset="-122"/>
              </a:rPr>
              <a:t>→ </a:t>
            </a:r>
            <a:r>
              <a:rPr lang="en-US" altLang="zh-CN" b="1" dirty="0">
                <a:solidFill>
                  <a:srgbClr val="000000"/>
                </a:solidFill>
                <a:latin typeface="华文新魏" panose="02010800040101010101" pitchFamily="2" charset="-122"/>
                <a:ea typeface="华文新魏" panose="02010800040101010101" pitchFamily="2" charset="-122"/>
              </a:rPr>
              <a:t>sage</a:t>
            </a:r>
            <a:r>
              <a:rPr lang="zh-CN" altLang="en-US" b="1" dirty="0">
                <a:solidFill>
                  <a:srgbClr val="000000"/>
                </a:solidFill>
                <a:latin typeface="华文新魏" panose="02010800040101010101" pitchFamily="2" charset="-122"/>
                <a:ea typeface="华文新魏" panose="02010800040101010101" pitchFamily="2" charset="-122"/>
              </a:rPr>
              <a:t>，</a:t>
            </a:r>
            <a:r>
              <a:rPr lang="en-US" altLang="zh-CN" b="1" dirty="0">
                <a:solidFill>
                  <a:srgbClr val="000000"/>
                </a:solidFill>
                <a:latin typeface="华文新魏" panose="02010800040101010101" pitchFamily="2" charset="-122"/>
                <a:ea typeface="华文新魏" panose="02010800040101010101" pitchFamily="2" charset="-122"/>
              </a:rPr>
              <a:t> </a:t>
            </a:r>
            <a:r>
              <a:rPr lang="en-US" altLang="zh-CN" b="1" dirty="0" err="1">
                <a:solidFill>
                  <a:srgbClr val="000000"/>
                </a:solidFill>
                <a:latin typeface="华文新魏" panose="02010800040101010101" pitchFamily="2" charset="-122"/>
                <a:ea typeface="华文新魏" panose="02010800040101010101" pitchFamily="2" charset="-122"/>
              </a:rPr>
              <a:t>sno</a:t>
            </a:r>
            <a:r>
              <a:rPr lang="zh-CN" altLang="en-US" b="1" dirty="0">
                <a:solidFill>
                  <a:srgbClr val="000000"/>
                </a:solidFill>
                <a:latin typeface="华文新魏" panose="02010800040101010101" pitchFamily="2" charset="-122"/>
                <a:ea typeface="华文新魏" panose="02010800040101010101" pitchFamily="2" charset="-122"/>
              </a:rPr>
              <a:t>→ </a:t>
            </a:r>
            <a:r>
              <a:rPr lang="en-US" altLang="zh-CN" b="1" dirty="0" err="1">
                <a:solidFill>
                  <a:srgbClr val="000000"/>
                </a:solidFill>
                <a:latin typeface="华文新魏" panose="02010800040101010101" pitchFamily="2" charset="-122"/>
                <a:ea typeface="华文新魏" panose="02010800040101010101" pitchFamily="2" charset="-122"/>
              </a:rPr>
              <a:t>ssex</a:t>
            </a:r>
            <a:r>
              <a:rPr lang="zh-CN" altLang="en-US" b="1" dirty="0">
                <a:solidFill>
                  <a:srgbClr val="000000"/>
                </a:solidFill>
                <a:latin typeface="华文新魏" panose="02010800040101010101" pitchFamily="2" charset="-122"/>
                <a:ea typeface="华文新魏" panose="02010800040101010101" pitchFamily="2" charset="-122"/>
              </a:rPr>
              <a:t>，</a:t>
            </a:r>
            <a:r>
              <a:rPr lang="en-US" altLang="zh-CN" b="1" dirty="0">
                <a:solidFill>
                  <a:srgbClr val="000000"/>
                </a:solidFill>
                <a:latin typeface="华文新魏" panose="02010800040101010101" pitchFamily="2" charset="-122"/>
                <a:ea typeface="华文新魏" panose="02010800040101010101" pitchFamily="2" charset="-122"/>
              </a:rPr>
              <a:t> </a:t>
            </a:r>
            <a:r>
              <a:rPr lang="en-US" altLang="zh-CN" b="1" dirty="0" err="1">
                <a:solidFill>
                  <a:srgbClr val="000000"/>
                </a:solidFill>
                <a:latin typeface="华文新魏" panose="02010800040101010101" pitchFamily="2" charset="-122"/>
                <a:ea typeface="华文新魏" panose="02010800040101010101" pitchFamily="2" charset="-122"/>
              </a:rPr>
              <a:t>sno</a:t>
            </a:r>
            <a:r>
              <a:rPr lang="zh-CN" altLang="en-US" b="1" dirty="0">
                <a:solidFill>
                  <a:srgbClr val="000000"/>
                </a:solidFill>
                <a:latin typeface="华文新魏" panose="02010800040101010101" pitchFamily="2" charset="-122"/>
                <a:ea typeface="华文新魏" panose="02010800040101010101" pitchFamily="2" charset="-122"/>
              </a:rPr>
              <a:t>→ </a:t>
            </a:r>
            <a:r>
              <a:rPr lang="en-US" altLang="zh-CN" b="1" dirty="0" err="1">
                <a:solidFill>
                  <a:srgbClr val="000000"/>
                </a:solidFill>
                <a:latin typeface="华文新魏" panose="02010800040101010101" pitchFamily="2" charset="-122"/>
                <a:ea typeface="华文新魏" panose="02010800040101010101" pitchFamily="2" charset="-122"/>
              </a:rPr>
              <a:t>sdept</a:t>
            </a:r>
            <a:r>
              <a:rPr lang="zh-CN" altLang="en-US" b="1" dirty="0">
                <a:solidFill>
                  <a:srgbClr val="000000"/>
                </a:solidFill>
                <a:latin typeface="华文新魏" panose="02010800040101010101" pitchFamily="2" charset="-122"/>
                <a:ea typeface="华文新魏" panose="02010800040101010101" pitchFamily="2" charset="-122"/>
              </a:rPr>
              <a:t>，</a:t>
            </a:r>
            <a:r>
              <a:rPr lang="en-US" altLang="zh-CN" b="1" dirty="0">
                <a:solidFill>
                  <a:srgbClr val="000000"/>
                </a:solidFill>
                <a:latin typeface="华文新魏" panose="02010800040101010101" pitchFamily="2" charset="-122"/>
                <a:ea typeface="华文新魏" panose="02010800040101010101" pitchFamily="2" charset="-122"/>
              </a:rPr>
              <a:t> </a:t>
            </a:r>
            <a:r>
              <a:rPr lang="en-US" altLang="zh-CN" b="1" dirty="0" err="1">
                <a:solidFill>
                  <a:srgbClr val="000000"/>
                </a:solidFill>
                <a:latin typeface="华文新魏" panose="02010800040101010101" pitchFamily="2" charset="-122"/>
                <a:ea typeface="华文新魏" panose="02010800040101010101" pitchFamily="2" charset="-122"/>
              </a:rPr>
              <a:t>sdept</a:t>
            </a:r>
            <a:r>
              <a:rPr lang="zh-CN" altLang="en-US" b="1" dirty="0">
                <a:solidFill>
                  <a:srgbClr val="000000"/>
                </a:solidFill>
                <a:latin typeface="华文新魏" panose="02010800040101010101" pitchFamily="2" charset="-122"/>
                <a:ea typeface="华文新魏" panose="02010800040101010101" pitchFamily="2" charset="-122"/>
              </a:rPr>
              <a:t> →</a:t>
            </a:r>
            <a:r>
              <a:rPr lang="en-US" altLang="zh-CN" b="1" dirty="0">
                <a:solidFill>
                  <a:srgbClr val="000000"/>
                </a:solidFill>
                <a:latin typeface="华文新魏" panose="02010800040101010101" pitchFamily="2" charset="-122"/>
                <a:ea typeface="华文新魏" panose="02010800040101010101" pitchFamily="2" charset="-122"/>
              </a:rPr>
              <a:t> </a:t>
            </a:r>
            <a:r>
              <a:rPr lang="en-US" altLang="zh-CN" b="1" dirty="0" err="1">
                <a:solidFill>
                  <a:srgbClr val="000000"/>
                </a:solidFill>
                <a:latin typeface="华文新魏" panose="02010800040101010101" pitchFamily="2" charset="-122"/>
                <a:ea typeface="华文新魏" panose="02010800040101010101" pitchFamily="2" charset="-122"/>
              </a:rPr>
              <a:t>mname</a:t>
            </a:r>
            <a:r>
              <a:rPr lang="zh-CN" altLang="en-US" b="1" dirty="0">
                <a:solidFill>
                  <a:srgbClr val="000000"/>
                </a:solidFill>
                <a:latin typeface="华文新魏" panose="02010800040101010101" pitchFamily="2" charset="-122"/>
                <a:ea typeface="华文新魏" panose="02010800040101010101" pitchFamily="2" charset="-122"/>
              </a:rPr>
              <a:t>，</a:t>
            </a:r>
            <a:r>
              <a:rPr lang="en-US" altLang="zh-CN" b="1" dirty="0" err="1">
                <a:solidFill>
                  <a:srgbClr val="000000"/>
                </a:solidFill>
                <a:latin typeface="华文新魏" panose="02010800040101010101" pitchFamily="2" charset="-122"/>
                <a:ea typeface="华文新魏" panose="02010800040101010101" pitchFamily="2" charset="-122"/>
              </a:rPr>
              <a:t>cno</a:t>
            </a:r>
            <a:r>
              <a:rPr lang="zh-CN" altLang="en-US" b="1" dirty="0">
                <a:solidFill>
                  <a:srgbClr val="000000"/>
                </a:solidFill>
                <a:latin typeface="华文新魏" panose="02010800040101010101" pitchFamily="2" charset="-122"/>
                <a:ea typeface="华文新魏" panose="02010800040101010101" pitchFamily="2" charset="-122"/>
              </a:rPr>
              <a:t> → </a:t>
            </a:r>
            <a:r>
              <a:rPr lang="en-US" altLang="zh-CN" b="1" dirty="0" err="1">
                <a:solidFill>
                  <a:srgbClr val="000000"/>
                </a:solidFill>
                <a:latin typeface="华文新魏" panose="02010800040101010101" pitchFamily="2" charset="-122"/>
                <a:ea typeface="华文新魏" panose="02010800040101010101" pitchFamily="2" charset="-122"/>
              </a:rPr>
              <a:t>cname</a:t>
            </a:r>
            <a:r>
              <a:rPr lang="zh-CN" altLang="en-US" b="1" dirty="0" smtClean="0">
                <a:solidFill>
                  <a:srgbClr val="000000"/>
                </a:solidFill>
                <a:latin typeface="华文新魏" panose="02010800040101010101" pitchFamily="2" charset="-122"/>
                <a:ea typeface="华文新魏" panose="02010800040101010101" pitchFamily="2" charset="-122"/>
              </a:rPr>
              <a:t>，（</a:t>
            </a:r>
            <a:r>
              <a:rPr lang="en-US" altLang="zh-CN" b="1" dirty="0" err="1" smtClean="0">
                <a:solidFill>
                  <a:srgbClr val="000000"/>
                </a:solidFill>
                <a:latin typeface="华文新魏" panose="02010800040101010101" pitchFamily="2" charset="-122"/>
                <a:ea typeface="华文新魏" panose="02010800040101010101" pitchFamily="2" charset="-122"/>
              </a:rPr>
              <a:t>sno</a:t>
            </a:r>
            <a:r>
              <a:rPr lang="zh-CN" altLang="en-US" b="1" dirty="0">
                <a:solidFill>
                  <a:srgbClr val="000000"/>
                </a:solidFill>
                <a:latin typeface="华文新魏" panose="02010800040101010101" pitchFamily="2" charset="-122"/>
                <a:ea typeface="华文新魏" panose="02010800040101010101" pitchFamily="2" charset="-122"/>
              </a:rPr>
              <a:t>，</a:t>
            </a:r>
            <a:r>
              <a:rPr lang="en-US" altLang="zh-CN" b="1" dirty="0" err="1">
                <a:solidFill>
                  <a:srgbClr val="000000"/>
                </a:solidFill>
                <a:latin typeface="华文新魏" panose="02010800040101010101" pitchFamily="2" charset="-122"/>
                <a:ea typeface="华文新魏" panose="02010800040101010101" pitchFamily="2" charset="-122"/>
              </a:rPr>
              <a:t>cno</a:t>
            </a:r>
            <a:r>
              <a:rPr lang="zh-CN" altLang="en-US" b="1" dirty="0">
                <a:solidFill>
                  <a:srgbClr val="000000"/>
                </a:solidFill>
                <a:latin typeface="华文新魏" panose="02010800040101010101" pitchFamily="2" charset="-122"/>
                <a:ea typeface="华文新魏" panose="02010800040101010101" pitchFamily="2" charset="-122"/>
              </a:rPr>
              <a:t>） → </a:t>
            </a:r>
            <a:r>
              <a:rPr lang="en-US" altLang="zh-CN" b="1" dirty="0" smtClean="0">
                <a:solidFill>
                  <a:srgbClr val="000000"/>
                </a:solidFill>
                <a:latin typeface="华文新魏" panose="02010800040101010101" pitchFamily="2" charset="-122"/>
                <a:ea typeface="华文新魏" panose="02010800040101010101" pitchFamily="2" charset="-122"/>
              </a:rPr>
              <a:t>score }</a:t>
            </a:r>
          </a:p>
          <a:p>
            <a:pPr marL="0" indent="0">
              <a:buNone/>
            </a:pPr>
            <a:r>
              <a:rPr lang="en-US" altLang="zh-CN" b="1" dirty="0">
                <a:solidFill>
                  <a:srgbClr val="000000"/>
                </a:solidFill>
                <a:latin typeface="华文新魏" panose="02010800040101010101" pitchFamily="2" charset="-122"/>
                <a:ea typeface="华文新魏" panose="02010800040101010101" pitchFamily="2" charset="-122"/>
              </a:rPr>
              <a:t>F</a:t>
            </a:r>
            <a:r>
              <a:rPr lang="zh-CN" altLang="en-US" b="1" dirty="0">
                <a:solidFill>
                  <a:srgbClr val="000000"/>
                </a:solidFill>
                <a:latin typeface="华文新魏" panose="02010800040101010101" pitchFamily="2" charset="-122"/>
                <a:ea typeface="华文新魏" panose="02010800040101010101" pitchFamily="2" charset="-122"/>
              </a:rPr>
              <a:t>逻辑</a:t>
            </a:r>
            <a:r>
              <a:rPr lang="zh-CN" altLang="en-US" b="1" dirty="0" smtClean="0">
                <a:solidFill>
                  <a:srgbClr val="000000"/>
                </a:solidFill>
                <a:latin typeface="华文新魏" panose="02010800040101010101" pitchFamily="2" charset="-122"/>
                <a:ea typeface="华文新魏" panose="02010800040101010101" pitchFamily="2" charset="-122"/>
              </a:rPr>
              <a:t>蕴含（</a:t>
            </a:r>
            <a:r>
              <a:rPr lang="en-US" altLang="zh-CN" b="1" dirty="0" err="1" smtClean="0">
                <a:solidFill>
                  <a:srgbClr val="000000"/>
                </a:solidFill>
                <a:latin typeface="华文新魏" panose="02010800040101010101" pitchFamily="2" charset="-122"/>
                <a:ea typeface="华文新魏" panose="02010800040101010101" pitchFamily="2" charset="-122"/>
              </a:rPr>
              <a:t>sno</a:t>
            </a:r>
            <a:r>
              <a:rPr lang="zh-CN" altLang="en-US" b="1" dirty="0">
                <a:solidFill>
                  <a:srgbClr val="000000"/>
                </a:solidFill>
                <a:latin typeface="华文新魏" panose="02010800040101010101" pitchFamily="2" charset="-122"/>
                <a:ea typeface="华文新魏" panose="02010800040101010101" pitchFamily="2" charset="-122"/>
              </a:rPr>
              <a:t>，</a:t>
            </a:r>
            <a:r>
              <a:rPr lang="en-US" altLang="zh-CN" b="1" dirty="0" err="1">
                <a:solidFill>
                  <a:srgbClr val="000000"/>
                </a:solidFill>
                <a:latin typeface="华文新魏" panose="02010800040101010101" pitchFamily="2" charset="-122"/>
                <a:ea typeface="华文新魏" panose="02010800040101010101" pitchFamily="2" charset="-122"/>
              </a:rPr>
              <a:t>cno</a:t>
            </a:r>
            <a:r>
              <a:rPr lang="zh-CN" altLang="en-US" b="1" dirty="0">
                <a:solidFill>
                  <a:srgbClr val="000000"/>
                </a:solidFill>
                <a:latin typeface="华文新魏" panose="02010800040101010101" pitchFamily="2" charset="-122"/>
                <a:ea typeface="华文新魏" panose="02010800040101010101" pitchFamily="2" charset="-122"/>
              </a:rPr>
              <a:t>） → </a:t>
            </a:r>
            <a:r>
              <a:rPr lang="en-US" altLang="zh-CN" b="1" dirty="0">
                <a:solidFill>
                  <a:srgbClr val="000000"/>
                </a:solidFill>
                <a:latin typeface="华文新魏" panose="02010800040101010101" pitchFamily="2" charset="-122"/>
                <a:ea typeface="华文新魏" panose="02010800040101010101" pitchFamily="2" charset="-122"/>
              </a:rPr>
              <a:t>score </a:t>
            </a:r>
            <a:r>
              <a:rPr lang="zh-CN" altLang="en-US" b="1" dirty="0" smtClean="0">
                <a:solidFill>
                  <a:srgbClr val="000000"/>
                </a:solidFill>
                <a:latin typeface="华文新魏" panose="02010800040101010101" pitchFamily="2" charset="-122"/>
                <a:ea typeface="华文新魏" panose="02010800040101010101" pitchFamily="2" charset="-122"/>
              </a:rPr>
              <a:t>、</a:t>
            </a:r>
            <a:r>
              <a:rPr lang="en-US" altLang="zh-CN" b="1" dirty="0">
                <a:solidFill>
                  <a:srgbClr val="000000"/>
                </a:solidFill>
                <a:latin typeface="华文新魏" panose="02010800040101010101" pitchFamily="2" charset="-122"/>
                <a:ea typeface="华文新魏" panose="02010800040101010101" pitchFamily="2" charset="-122"/>
              </a:rPr>
              <a:t> </a:t>
            </a:r>
            <a:r>
              <a:rPr lang="en-US" altLang="zh-CN" b="1" dirty="0" err="1">
                <a:solidFill>
                  <a:srgbClr val="000000"/>
                </a:solidFill>
                <a:latin typeface="华文新魏" panose="02010800040101010101" pitchFamily="2" charset="-122"/>
                <a:ea typeface="华文新魏" panose="02010800040101010101" pitchFamily="2" charset="-122"/>
              </a:rPr>
              <a:t>sno</a:t>
            </a:r>
            <a:r>
              <a:rPr lang="zh-CN" altLang="en-US" b="1" dirty="0" smtClean="0">
                <a:solidFill>
                  <a:srgbClr val="0000FF"/>
                </a:solidFill>
                <a:latin typeface="华文新魏" panose="02010800040101010101" pitchFamily="2" charset="-122"/>
                <a:ea typeface="华文新魏" panose="02010800040101010101" pitchFamily="2" charset="-122"/>
              </a:rPr>
              <a:t>→</a:t>
            </a:r>
            <a:r>
              <a:rPr lang="en-US" altLang="zh-CN" b="1" dirty="0">
                <a:solidFill>
                  <a:srgbClr val="0000FF"/>
                </a:solidFill>
                <a:latin typeface="华文新魏" panose="02010800040101010101" pitchFamily="2" charset="-122"/>
                <a:ea typeface="华文新魏" panose="02010800040101010101" pitchFamily="2" charset="-122"/>
              </a:rPr>
              <a:t> </a:t>
            </a:r>
            <a:r>
              <a:rPr lang="en-US" altLang="zh-CN" b="1" dirty="0" err="1">
                <a:solidFill>
                  <a:srgbClr val="0000FF"/>
                </a:solidFill>
                <a:latin typeface="华文新魏" panose="02010800040101010101" pitchFamily="2" charset="-122"/>
                <a:ea typeface="华文新魏" panose="02010800040101010101" pitchFamily="2" charset="-122"/>
              </a:rPr>
              <a:t>mname</a:t>
            </a:r>
            <a:endParaRPr lang="en-US" altLang="zh-CN" b="1" dirty="0">
              <a:solidFill>
                <a:srgbClr val="0000FF"/>
              </a:solidFill>
            </a:endParaRPr>
          </a:p>
        </p:txBody>
      </p:sp>
    </p:spTree>
    <p:extLst>
      <p:ext uri="{BB962C8B-B14F-4D97-AF65-F5344CB8AC3E}">
        <p14:creationId xmlns:p14="http://schemas.microsoft.com/office/powerpoint/2010/main" val="2723283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323850" y="504968"/>
            <a:ext cx="8229600" cy="52592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600"/>
              </a:lnSpc>
              <a:spcBef>
                <a:spcPts val="600"/>
              </a:spcBef>
              <a:spcAft>
                <a:spcPts val="600"/>
              </a:spcAft>
              <a:buNone/>
            </a:pPr>
            <a:r>
              <a:rPr lang="zh-CN" altLang="en-US" b="1" dirty="0">
                <a:solidFill>
                  <a:srgbClr val="FF0000"/>
                </a:solidFill>
              </a:rPr>
              <a:t>（</a:t>
            </a:r>
            <a:r>
              <a:rPr lang="en-US" altLang="zh-CN" b="1" dirty="0">
                <a:solidFill>
                  <a:srgbClr val="FF0000"/>
                </a:solidFill>
              </a:rPr>
              <a:t>2</a:t>
            </a:r>
            <a:r>
              <a:rPr lang="zh-CN" altLang="en-US" b="1" dirty="0">
                <a:solidFill>
                  <a:srgbClr val="FF0000"/>
                </a:solidFill>
              </a:rPr>
              <a:t>）</a:t>
            </a:r>
            <a:r>
              <a:rPr lang="en-US" altLang="zh-CN" b="1" dirty="0">
                <a:solidFill>
                  <a:srgbClr val="FF0000"/>
                </a:solidFill>
              </a:rPr>
              <a:t>Armstrong</a:t>
            </a:r>
            <a:r>
              <a:rPr lang="zh-CN" altLang="en-US" b="1" dirty="0">
                <a:solidFill>
                  <a:srgbClr val="FF0000"/>
                </a:solidFill>
              </a:rPr>
              <a:t>公理系统</a:t>
            </a:r>
            <a:endParaRPr lang="en-US" altLang="zh-CN" b="1" dirty="0">
              <a:solidFill>
                <a:srgbClr val="FF0000"/>
              </a:solidFill>
            </a:endParaRPr>
          </a:p>
          <a:p>
            <a:pPr>
              <a:lnSpc>
                <a:spcPct val="120000"/>
              </a:lnSpc>
              <a:buFont typeface="Wingdings" pitchFamily="2" charset="2"/>
              <a:buNone/>
            </a:pPr>
            <a:r>
              <a:rPr lang="zh-CN" altLang="en-US" b="1" dirty="0">
                <a:solidFill>
                  <a:srgbClr val="0000FF"/>
                </a:solidFill>
              </a:rPr>
              <a:t>  对于关系模式</a:t>
            </a:r>
            <a:r>
              <a:rPr lang="en-US" altLang="zh-CN" b="1" dirty="0">
                <a:solidFill>
                  <a:srgbClr val="0000FF"/>
                </a:solidFill>
              </a:rPr>
              <a:t>R &lt;U</a:t>
            </a:r>
            <a:r>
              <a:rPr lang="zh-CN" altLang="en-US" b="1" dirty="0">
                <a:solidFill>
                  <a:srgbClr val="0000FF"/>
                </a:solidFill>
              </a:rPr>
              <a:t>，</a:t>
            </a:r>
            <a:r>
              <a:rPr lang="en-US" altLang="zh-CN" b="1" dirty="0">
                <a:solidFill>
                  <a:srgbClr val="0000FF"/>
                </a:solidFill>
              </a:rPr>
              <a:t>F &gt;</a:t>
            </a:r>
            <a:r>
              <a:rPr lang="zh-CN" altLang="en-US" b="1" dirty="0">
                <a:solidFill>
                  <a:srgbClr val="0000FF"/>
                </a:solidFill>
              </a:rPr>
              <a:t>有以下的推理规则：</a:t>
            </a:r>
          </a:p>
          <a:p>
            <a:pPr lvl="1">
              <a:lnSpc>
                <a:spcPct val="120000"/>
              </a:lnSpc>
            </a:pPr>
            <a:r>
              <a:rPr lang="en-US" altLang="zh-CN" b="1" dirty="0"/>
              <a:t>A1.</a:t>
            </a:r>
            <a:r>
              <a:rPr lang="zh-CN" altLang="en-US" b="1" dirty="0">
                <a:solidFill>
                  <a:srgbClr val="FF3300"/>
                </a:solidFill>
              </a:rPr>
              <a:t>自反律</a:t>
            </a:r>
            <a:r>
              <a:rPr lang="zh-CN" altLang="en-US" b="1" dirty="0"/>
              <a:t>：若</a:t>
            </a:r>
            <a:r>
              <a:rPr lang="en-US" altLang="zh-CN" b="1" dirty="0"/>
              <a:t>Y </a:t>
            </a:r>
            <a:r>
              <a:rPr lang="en-US" altLang="zh-CN" b="1" dirty="0">
                <a:sym typeface="Symbol" pitchFamily="18" charset="2"/>
              </a:rPr>
              <a:t></a:t>
            </a:r>
            <a:r>
              <a:rPr lang="en-US" altLang="zh-CN" b="1" dirty="0"/>
              <a:t> X </a:t>
            </a:r>
            <a:r>
              <a:rPr lang="en-US" altLang="zh-CN" b="1" dirty="0">
                <a:sym typeface="Symbol" pitchFamily="18" charset="2"/>
              </a:rPr>
              <a:t></a:t>
            </a:r>
            <a:r>
              <a:rPr lang="en-US" altLang="zh-CN" b="1" dirty="0"/>
              <a:t> U</a:t>
            </a:r>
            <a:r>
              <a:rPr lang="zh-CN" altLang="en-US" b="1" dirty="0"/>
              <a:t>，</a:t>
            </a:r>
            <a:r>
              <a:rPr lang="zh-CN" altLang="en-US" b="1" i="1" dirty="0"/>
              <a:t>则</a:t>
            </a:r>
            <a:r>
              <a:rPr lang="en-US" altLang="zh-CN" b="1" dirty="0"/>
              <a:t>X →Y</a:t>
            </a:r>
            <a:r>
              <a:rPr lang="zh-CN" altLang="en-US" b="1" dirty="0"/>
              <a:t>为</a:t>
            </a:r>
            <a:r>
              <a:rPr lang="en-US" altLang="zh-CN" b="1" dirty="0"/>
              <a:t>F</a:t>
            </a:r>
            <a:r>
              <a:rPr lang="zh-CN" altLang="en-US" b="1" dirty="0"/>
              <a:t>所蕴含。</a:t>
            </a:r>
          </a:p>
          <a:p>
            <a:pPr lvl="1">
              <a:lnSpc>
                <a:spcPct val="120000"/>
              </a:lnSpc>
            </a:pPr>
            <a:r>
              <a:rPr lang="en-US" altLang="zh-CN" b="1" dirty="0"/>
              <a:t>A2.</a:t>
            </a:r>
            <a:r>
              <a:rPr lang="zh-CN" altLang="en-US" b="1" dirty="0">
                <a:solidFill>
                  <a:srgbClr val="FF3300"/>
                </a:solidFill>
              </a:rPr>
              <a:t>增广律</a:t>
            </a:r>
            <a:r>
              <a:rPr lang="zh-CN" altLang="en-US" b="1" dirty="0"/>
              <a:t>：若</a:t>
            </a:r>
            <a:r>
              <a:rPr lang="en-US" altLang="zh-CN" b="1" dirty="0"/>
              <a:t>X→Y</a:t>
            </a:r>
            <a:r>
              <a:rPr lang="zh-CN" altLang="en-US" b="1" dirty="0"/>
              <a:t>为</a:t>
            </a:r>
            <a:r>
              <a:rPr lang="en-US" altLang="zh-CN" b="1" dirty="0"/>
              <a:t>F</a:t>
            </a:r>
            <a:r>
              <a:rPr lang="zh-CN" altLang="en-US" b="1" dirty="0"/>
              <a:t>所蕴含，且</a:t>
            </a:r>
            <a:r>
              <a:rPr lang="en-US" altLang="zh-CN" b="1" dirty="0"/>
              <a:t>Z </a:t>
            </a:r>
            <a:r>
              <a:rPr lang="en-US" altLang="zh-CN" b="1" dirty="0">
                <a:sym typeface="Symbol" pitchFamily="18" charset="2"/>
              </a:rPr>
              <a:t></a:t>
            </a:r>
            <a:r>
              <a:rPr lang="en-US" altLang="zh-CN" b="1" dirty="0"/>
              <a:t> U</a:t>
            </a:r>
            <a:r>
              <a:rPr lang="zh-CN" altLang="en-US" b="1" dirty="0"/>
              <a:t>，则</a:t>
            </a:r>
            <a:r>
              <a:rPr lang="en-US" altLang="zh-CN" b="1" dirty="0"/>
              <a:t>XZ→YZ</a:t>
            </a:r>
            <a:r>
              <a:rPr lang="zh-CN" altLang="en-US" b="1" dirty="0"/>
              <a:t>为</a:t>
            </a:r>
            <a:r>
              <a:rPr lang="en-US" altLang="zh-CN" b="1" dirty="0"/>
              <a:t>F</a:t>
            </a:r>
            <a:r>
              <a:rPr lang="zh-CN" altLang="en-US" b="1" dirty="0"/>
              <a:t>所蕴含。</a:t>
            </a:r>
          </a:p>
          <a:p>
            <a:pPr lvl="1">
              <a:lnSpc>
                <a:spcPct val="120000"/>
              </a:lnSpc>
            </a:pPr>
            <a:r>
              <a:rPr lang="en-US" altLang="zh-CN" b="1" dirty="0"/>
              <a:t>A3.</a:t>
            </a:r>
            <a:r>
              <a:rPr lang="zh-CN" altLang="en-US" b="1" dirty="0">
                <a:solidFill>
                  <a:srgbClr val="FF3300"/>
                </a:solidFill>
              </a:rPr>
              <a:t>传递律</a:t>
            </a:r>
            <a:r>
              <a:rPr lang="zh-CN" altLang="en-US" b="1" dirty="0"/>
              <a:t>：若</a:t>
            </a:r>
            <a:r>
              <a:rPr lang="en-US" altLang="zh-CN" b="1" dirty="0"/>
              <a:t>X→Y</a:t>
            </a:r>
            <a:r>
              <a:rPr lang="zh-CN" altLang="en-US" b="1" dirty="0"/>
              <a:t>及</a:t>
            </a:r>
            <a:r>
              <a:rPr lang="en-US" altLang="zh-CN" b="1" dirty="0"/>
              <a:t>Y→Z</a:t>
            </a:r>
            <a:r>
              <a:rPr lang="zh-CN" altLang="en-US" b="1" dirty="0"/>
              <a:t>为</a:t>
            </a:r>
            <a:r>
              <a:rPr lang="en-US" altLang="zh-CN" b="1" dirty="0"/>
              <a:t>F</a:t>
            </a:r>
            <a:r>
              <a:rPr lang="zh-CN" altLang="en-US" b="1" dirty="0"/>
              <a:t>所蕴含，则</a:t>
            </a:r>
            <a:r>
              <a:rPr lang="en-US" altLang="zh-CN" b="1" dirty="0"/>
              <a:t>X→Z</a:t>
            </a:r>
            <a:r>
              <a:rPr lang="zh-CN" altLang="en-US" b="1" dirty="0"/>
              <a:t>为</a:t>
            </a:r>
            <a:r>
              <a:rPr lang="en-US" altLang="zh-CN" b="1" dirty="0"/>
              <a:t>F</a:t>
            </a:r>
            <a:r>
              <a:rPr lang="zh-CN" altLang="en-US" b="1" dirty="0"/>
              <a:t>所蕴含</a:t>
            </a:r>
            <a:r>
              <a:rPr lang="zh-CN" altLang="en-US" dirty="0">
                <a:ea typeface="宋体" pitchFamily="2" charset="-122"/>
              </a:rPr>
              <a:t>。</a:t>
            </a:r>
          </a:p>
          <a:p>
            <a:pPr marL="0" indent="0">
              <a:lnSpc>
                <a:spcPts val="3600"/>
              </a:lnSpc>
              <a:spcBef>
                <a:spcPts val="600"/>
              </a:spcBef>
              <a:spcAft>
                <a:spcPts val="600"/>
              </a:spcAft>
              <a:buNone/>
            </a:pPr>
            <a:r>
              <a:rPr lang="en-US" altLang="zh-CN" b="1" dirty="0" smtClean="0">
                <a:solidFill>
                  <a:srgbClr val="FF0000"/>
                </a:solidFill>
              </a:rPr>
              <a:t>   Armstrong</a:t>
            </a:r>
            <a:r>
              <a:rPr lang="zh-CN" altLang="en-US" b="1" dirty="0">
                <a:solidFill>
                  <a:srgbClr val="FF0000"/>
                </a:solidFill>
              </a:rPr>
              <a:t>公理</a:t>
            </a:r>
            <a:r>
              <a:rPr lang="zh-CN" altLang="en-US" b="1" dirty="0" smtClean="0">
                <a:solidFill>
                  <a:srgbClr val="FF0000"/>
                </a:solidFill>
              </a:rPr>
              <a:t>系统的</a:t>
            </a:r>
            <a:r>
              <a:rPr lang="zh-CN" altLang="en-US" b="1" dirty="0" smtClean="0">
                <a:solidFill>
                  <a:srgbClr val="0000FF"/>
                </a:solidFill>
              </a:rPr>
              <a:t>导出规则</a:t>
            </a:r>
            <a:r>
              <a:rPr lang="zh-CN" altLang="en-US" b="1" dirty="0" smtClean="0">
                <a:solidFill>
                  <a:srgbClr val="FF0000"/>
                </a:solidFill>
              </a:rPr>
              <a:t>：</a:t>
            </a:r>
            <a:endParaRPr lang="en-US" altLang="zh-CN" b="1" dirty="0" smtClean="0">
              <a:solidFill>
                <a:srgbClr val="FF0000"/>
              </a:solidFill>
            </a:endParaRPr>
          </a:p>
          <a:p>
            <a:pPr>
              <a:lnSpc>
                <a:spcPct val="120000"/>
              </a:lnSpc>
              <a:buFont typeface="Wingdings" pitchFamily="2" charset="2"/>
              <a:buNone/>
            </a:pPr>
            <a:r>
              <a:rPr lang="zh-CN" altLang="en-US" b="1" dirty="0" smtClean="0"/>
              <a:t>    合并</a:t>
            </a:r>
            <a:r>
              <a:rPr lang="zh-CN" altLang="en-US" b="1" dirty="0"/>
              <a:t>规则：由</a:t>
            </a:r>
            <a:r>
              <a:rPr lang="en-US" altLang="zh-CN" b="1" dirty="0"/>
              <a:t>X→Y</a:t>
            </a:r>
            <a:r>
              <a:rPr lang="zh-CN" altLang="en-US" b="1" dirty="0"/>
              <a:t>，</a:t>
            </a:r>
            <a:r>
              <a:rPr lang="en-US" altLang="zh-CN" b="1" dirty="0"/>
              <a:t>X→Z</a:t>
            </a:r>
            <a:r>
              <a:rPr lang="zh-CN" altLang="en-US" b="1" dirty="0"/>
              <a:t>，有</a:t>
            </a:r>
            <a:r>
              <a:rPr lang="en-US" altLang="zh-CN" b="1" dirty="0"/>
              <a:t>X→YZ</a:t>
            </a:r>
            <a:r>
              <a:rPr lang="zh-CN" altLang="en-US" b="1" dirty="0" smtClean="0"/>
              <a:t>。       </a:t>
            </a:r>
            <a:r>
              <a:rPr lang="zh-CN" altLang="en-US" b="1" dirty="0" smtClean="0">
                <a:solidFill>
                  <a:srgbClr val="006600"/>
                </a:solidFill>
              </a:rPr>
              <a:t>（</a:t>
            </a:r>
            <a:r>
              <a:rPr lang="en-US" altLang="zh-CN" b="1" dirty="0">
                <a:solidFill>
                  <a:srgbClr val="006600"/>
                </a:solidFill>
              </a:rPr>
              <a:t>A2</a:t>
            </a:r>
            <a:r>
              <a:rPr lang="zh-CN" altLang="en-US" b="1" dirty="0" smtClean="0">
                <a:solidFill>
                  <a:srgbClr val="006600"/>
                </a:solidFill>
              </a:rPr>
              <a:t>，</a:t>
            </a:r>
            <a:r>
              <a:rPr lang="en-US" altLang="zh-CN" b="1" dirty="0" smtClean="0">
                <a:solidFill>
                  <a:srgbClr val="006600"/>
                </a:solidFill>
              </a:rPr>
              <a:t>A3</a:t>
            </a:r>
            <a:r>
              <a:rPr lang="zh-CN" altLang="en-US" b="1" dirty="0">
                <a:solidFill>
                  <a:srgbClr val="006600"/>
                </a:solidFill>
              </a:rPr>
              <a:t>）</a:t>
            </a:r>
          </a:p>
          <a:p>
            <a:pPr marL="0" indent="0">
              <a:lnSpc>
                <a:spcPct val="120000"/>
              </a:lnSpc>
              <a:buNone/>
            </a:pPr>
            <a:r>
              <a:rPr lang="zh-CN" altLang="en-US" b="1" dirty="0" smtClean="0"/>
              <a:t>    伪</a:t>
            </a:r>
            <a:r>
              <a:rPr lang="zh-CN" altLang="en-US" b="1" dirty="0"/>
              <a:t>传递规则：由</a:t>
            </a:r>
            <a:r>
              <a:rPr lang="en-US" altLang="zh-CN" b="1" dirty="0"/>
              <a:t>X→Y</a:t>
            </a:r>
            <a:r>
              <a:rPr lang="zh-CN" altLang="en-US" b="1" dirty="0"/>
              <a:t>，</a:t>
            </a:r>
            <a:r>
              <a:rPr lang="en-US" altLang="zh-CN" b="1" dirty="0"/>
              <a:t>WY→Z</a:t>
            </a:r>
            <a:r>
              <a:rPr lang="zh-CN" altLang="en-US" b="1" dirty="0"/>
              <a:t>，有</a:t>
            </a:r>
            <a:r>
              <a:rPr lang="en-US" altLang="zh-CN" b="1" dirty="0"/>
              <a:t>XW→Z</a:t>
            </a:r>
            <a:r>
              <a:rPr lang="zh-CN" altLang="en-US" b="1" dirty="0" smtClean="0"/>
              <a:t>。</a:t>
            </a:r>
            <a:r>
              <a:rPr lang="zh-CN" altLang="en-US" b="1" dirty="0" smtClean="0">
                <a:solidFill>
                  <a:srgbClr val="006600"/>
                </a:solidFill>
              </a:rPr>
              <a:t>（</a:t>
            </a:r>
            <a:r>
              <a:rPr lang="en-US" altLang="zh-CN" b="1" dirty="0">
                <a:solidFill>
                  <a:srgbClr val="006600"/>
                </a:solidFill>
              </a:rPr>
              <a:t>A2</a:t>
            </a:r>
            <a:r>
              <a:rPr lang="zh-CN" altLang="en-US" b="1" dirty="0" smtClean="0">
                <a:solidFill>
                  <a:srgbClr val="006600"/>
                </a:solidFill>
              </a:rPr>
              <a:t>，</a:t>
            </a:r>
            <a:r>
              <a:rPr lang="en-US" altLang="zh-CN" b="1" dirty="0" smtClean="0">
                <a:solidFill>
                  <a:srgbClr val="006600"/>
                </a:solidFill>
              </a:rPr>
              <a:t>A3</a:t>
            </a:r>
            <a:r>
              <a:rPr lang="zh-CN" altLang="en-US" b="1" dirty="0">
                <a:solidFill>
                  <a:srgbClr val="006600"/>
                </a:solidFill>
              </a:rPr>
              <a:t>）</a:t>
            </a:r>
          </a:p>
          <a:p>
            <a:pPr marL="0" indent="0">
              <a:lnSpc>
                <a:spcPct val="120000"/>
              </a:lnSpc>
              <a:buNone/>
            </a:pPr>
            <a:r>
              <a:rPr lang="zh-CN" altLang="en-US" b="1" dirty="0"/>
              <a:t> </a:t>
            </a:r>
            <a:r>
              <a:rPr lang="zh-CN" altLang="en-US" b="1" dirty="0" smtClean="0"/>
              <a:t>   分解</a:t>
            </a:r>
            <a:r>
              <a:rPr lang="zh-CN" altLang="en-US" b="1" dirty="0"/>
              <a:t>规则：由</a:t>
            </a:r>
            <a:r>
              <a:rPr lang="en-US" altLang="zh-CN" b="1" dirty="0"/>
              <a:t>X→Y</a:t>
            </a:r>
            <a:r>
              <a:rPr lang="zh-CN" altLang="en-US" b="1" dirty="0"/>
              <a:t>及 </a:t>
            </a:r>
            <a:r>
              <a:rPr lang="en-US" altLang="zh-CN" b="1" dirty="0" smtClean="0"/>
              <a:t>Z</a:t>
            </a:r>
            <a:r>
              <a:rPr lang="en-US" altLang="zh-CN" b="1" dirty="0">
                <a:ea typeface="宋体" pitchFamily="2" charset="-122"/>
                <a:sym typeface="Symbol" pitchFamily="18" charset="2"/>
              </a:rPr>
              <a:t>  </a:t>
            </a:r>
            <a:r>
              <a:rPr lang="en-US" altLang="zh-CN" b="1" dirty="0" smtClean="0"/>
              <a:t>Y</a:t>
            </a:r>
            <a:r>
              <a:rPr lang="zh-CN" altLang="en-US" b="1" dirty="0"/>
              <a:t>，有</a:t>
            </a:r>
            <a:r>
              <a:rPr lang="en-US" altLang="zh-CN" b="1" dirty="0"/>
              <a:t>X→Z</a:t>
            </a:r>
            <a:r>
              <a:rPr lang="zh-CN" altLang="en-US" b="1" dirty="0" smtClean="0"/>
              <a:t>。         </a:t>
            </a:r>
            <a:r>
              <a:rPr lang="zh-CN" altLang="en-US" b="1" dirty="0" smtClean="0">
                <a:solidFill>
                  <a:srgbClr val="006600"/>
                </a:solidFill>
              </a:rPr>
              <a:t>（</a:t>
            </a:r>
            <a:r>
              <a:rPr lang="en-US" altLang="zh-CN" b="1" dirty="0">
                <a:solidFill>
                  <a:srgbClr val="006600"/>
                </a:solidFill>
              </a:rPr>
              <a:t>A1</a:t>
            </a:r>
            <a:r>
              <a:rPr lang="zh-CN" altLang="en-US" b="1" dirty="0" smtClean="0">
                <a:solidFill>
                  <a:srgbClr val="006600"/>
                </a:solidFill>
              </a:rPr>
              <a:t>，</a:t>
            </a:r>
            <a:r>
              <a:rPr lang="en-US" altLang="zh-CN" b="1" dirty="0" smtClean="0">
                <a:solidFill>
                  <a:srgbClr val="006600"/>
                </a:solidFill>
              </a:rPr>
              <a:t>A3</a:t>
            </a:r>
            <a:r>
              <a:rPr lang="zh-CN" altLang="en-US" b="1" dirty="0">
                <a:solidFill>
                  <a:srgbClr val="006600"/>
                </a:solidFill>
              </a:rPr>
              <a:t>）</a:t>
            </a:r>
          </a:p>
          <a:p>
            <a:pPr marL="457200" indent="-457200">
              <a:lnSpc>
                <a:spcPts val="3600"/>
              </a:lnSpc>
              <a:spcBef>
                <a:spcPts val="600"/>
              </a:spcBef>
              <a:spcAft>
                <a:spcPts val="600"/>
              </a:spcAft>
              <a:buFont typeface="Wingdings" pitchFamily="2" charset="2"/>
              <a:buAutoNum type="arabicPeriod"/>
            </a:pPr>
            <a:endParaRPr lang="en-US" altLang="zh-CN" b="1" dirty="0">
              <a:solidFill>
                <a:srgbClr val="FF0000"/>
              </a:solidFill>
            </a:endParaRPr>
          </a:p>
        </p:txBody>
      </p:sp>
    </p:spTree>
    <p:extLst>
      <p:ext uri="{BB962C8B-B14F-4D97-AF65-F5344CB8AC3E}">
        <p14:creationId xmlns:p14="http://schemas.microsoft.com/office/powerpoint/2010/main" val="3751613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8779" y="200838"/>
            <a:ext cx="8644152" cy="662554"/>
          </a:xfrm>
          <a:prstGeom prst="rect">
            <a:avLst/>
          </a:prstGeom>
        </p:spPr>
        <p:txBody>
          <a:bodyPr wrap="square">
            <a:spAutoFit/>
          </a:bodyPr>
          <a:lstStyle/>
          <a:p>
            <a:pPr indent="457200">
              <a:lnSpc>
                <a:spcPct val="150000"/>
              </a:lnSpc>
              <a:spcBef>
                <a:spcPts val="600"/>
              </a:spcBef>
              <a:spcAft>
                <a:spcPts val="600"/>
              </a:spcAft>
            </a:pPr>
            <a:r>
              <a:rPr lang="en-US" altLang="zh-CN" sz="2800" b="1" dirty="0" smtClean="0">
                <a:solidFill>
                  <a:srgbClr val="006600"/>
                </a:solidFill>
                <a:latin typeface="微软雅黑" pitchFamily="34" charset="-122"/>
                <a:ea typeface="微软雅黑" pitchFamily="34" charset="-122"/>
              </a:rPr>
              <a:t>4.</a:t>
            </a:r>
            <a:r>
              <a:rPr lang="zh-CN" altLang="en-US" sz="2800" b="1" dirty="0" smtClean="0">
                <a:solidFill>
                  <a:srgbClr val="006600"/>
                </a:solidFill>
                <a:latin typeface="微软雅黑" pitchFamily="34" charset="-122"/>
                <a:ea typeface="微软雅黑" pitchFamily="34" charset="-122"/>
              </a:rPr>
              <a:t>属性集的闭包</a:t>
            </a:r>
            <a:endParaRPr lang="en-US" altLang="zh-CN" sz="3200" b="1" dirty="0" smtClean="0">
              <a:solidFill>
                <a:srgbClr val="FF0000"/>
              </a:solidFill>
              <a:latin typeface="微软雅黑" pitchFamily="34" charset="-122"/>
              <a:ea typeface="微软雅黑" pitchFamily="34" charset="-122"/>
            </a:endParaRPr>
          </a:p>
        </p:txBody>
      </p:sp>
      <p:sp>
        <p:nvSpPr>
          <p:cNvPr id="5" name="Rectangle 3"/>
          <p:cNvSpPr txBox="1">
            <a:spLocks noChangeArrowheads="1"/>
          </p:cNvSpPr>
          <p:nvPr/>
        </p:nvSpPr>
        <p:spPr>
          <a:xfrm>
            <a:off x="377018" y="902681"/>
            <a:ext cx="8511371" cy="1403791"/>
          </a:xfrm>
          <a:prstGeom prst="rect">
            <a:avLst/>
          </a:prstGeom>
          <a:ln>
            <a:solidFill>
              <a:srgbClr val="0000FF"/>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400"/>
              </a:lnSpc>
              <a:spcBef>
                <a:spcPts val="0"/>
              </a:spcBef>
              <a:buFont typeface="Wingdings" pitchFamily="2" charset="2"/>
              <a:buNone/>
            </a:pPr>
            <a:r>
              <a:rPr lang="zh-CN" altLang="en-US" b="1" dirty="0" smtClean="0">
                <a:solidFill>
                  <a:srgbClr val="0000FF"/>
                </a:solidFill>
              </a:rPr>
              <a:t>定义</a:t>
            </a:r>
            <a:r>
              <a:rPr lang="en-US" altLang="zh-CN" b="1" dirty="0" smtClean="0">
                <a:solidFill>
                  <a:srgbClr val="0000FF"/>
                </a:solidFill>
              </a:rPr>
              <a:t>3.7  </a:t>
            </a:r>
            <a:r>
              <a:rPr lang="zh-CN" altLang="en-US" b="1" dirty="0"/>
              <a:t>设</a:t>
            </a:r>
            <a:r>
              <a:rPr lang="en-US" altLang="zh-CN" b="1" dirty="0"/>
              <a:t>F</a:t>
            </a:r>
            <a:r>
              <a:rPr lang="zh-CN" altLang="en-US" b="1" dirty="0"/>
              <a:t>为属性集</a:t>
            </a:r>
            <a:r>
              <a:rPr lang="en-US" altLang="zh-CN" b="1" dirty="0"/>
              <a:t>U</a:t>
            </a:r>
            <a:r>
              <a:rPr lang="zh-CN" altLang="en-US" b="1" dirty="0"/>
              <a:t>上的一组函数依赖</a:t>
            </a:r>
            <a:r>
              <a:rPr lang="zh-CN" altLang="en-US" b="1" dirty="0" smtClean="0"/>
              <a:t>，</a:t>
            </a:r>
            <a:r>
              <a:rPr lang="en-US" altLang="zh-CN" b="1" dirty="0" smtClean="0"/>
              <a:t>X </a:t>
            </a:r>
            <a:r>
              <a:rPr lang="en-US" altLang="zh-CN" b="1" dirty="0">
                <a:sym typeface="Symbol" pitchFamily="18" charset="2"/>
              </a:rPr>
              <a:t></a:t>
            </a:r>
            <a:r>
              <a:rPr lang="en-US" altLang="zh-CN" b="1" dirty="0"/>
              <a:t>U</a:t>
            </a:r>
            <a:r>
              <a:rPr lang="zh-CN" altLang="en-US" b="1" dirty="0"/>
              <a:t>，</a:t>
            </a:r>
            <a:r>
              <a:rPr lang="en-US" altLang="zh-CN" b="1" dirty="0">
                <a:solidFill>
                  <a:srgbClr val="0000FF"/>
                </a:solidFill>
              </a:rPr>
              <a:t>A </a:t>
            </a:r>
            <a:r>
              <a:rPr lang="en-US" altLang="zh-CN" b="1" dirty="0">
                <a:solidFill>
                  <a:srgbClr val="0000FF"/>
                </a:solidFill>
                <a:sym typeface="Symbol" pitchFamily="18" charset="2"/>
              </a:rPr>
              <a:t> </a:t>
            </a:r>
            <a:r>
              <a:rPr lang="en-US" altLang="zh-CN" b="1" dirty="0">
                <a:solidFill>
                  <a:srgbClr val="0000FF"/>
                </a:solidFill>
              </a:rPr>
              <a:t>U</a:t>
            </a:r>
          </a:p>
          <a:p>
            <a:pPr>
              <a:lnSpc>
                <a:spcPts val="3400"/>
              </a:lnSpc>
              <a:spcBef>
                <a:spcPts val="0"/>
              </a:spcBef>
              <a:buFont typeface="Wingdings" pitchFamily="2" charset="2"/>
              <a:buNone/>
            </a:pPr>
            <a:r>
              <a:rPr lang="en-US" altLang="zh-CN" b="1" dirty="0"/>
              <a:t>X</a:t>
            </a:r>
            <a:r>
              <a:rPr lang="en-US" altLang="zh-CN" b="1" baseline="-25000" dirty="0"/>
              <a:t>F</a:t>
            </a:r>
            <a:r>
              <a:rPr lang="en-US" altLang="zh-CN" b="1" baseline="30000" dirty="0"/>
              <a:t>+</a:t>
            </a:r>
            <a:r>
              <a:rPr lang="en-US" altLang="zh-CN" b="1" dirty="0"/>
              <a:t> ={ A|X→A</a:t>
            </a:r>
            <a:r>
              <a:rPr lang="zh-CN" altLang="en-US" b="1" dirty="0"/>
              <a:t>能由</a:t>
            </a:r>
            <a:r>
              <a:rPr lang="en-US" altLang="zh-CN" b="1" dirty="0"/>
              <a:t>F </a:t>
            </a:r>
            <a:r>
              <a:rPr lang="zh-CN" altLang="en-US" b="1" dirty="0"/>
              <a:t>根据</a:t>
            </a:r>
            <a:r>
              <a:rPr lang="en-US" altLang="zh-CN" b="1" dirty="0"/>
              <a:t>Armstrong</a:t>
            </a:r>
            <a:r>
              <a:rPr lang="zh-CN" altLang="en-US" b="1" dirty="0"/>
              <a:t>公理导出</a:t>
            </a:r>
            <a:r>
              <a:rPr lang="en-US" altLang="zh-CN" b="1" dirty="0"/>
              <a:t>}</a:t>
            </a:r>
            <a:r>
              <a:rPr lang="zh-CN" altLang="en-US" b="1" dirty="0"/>
              <a:t>，</a:t>
            </a:r>
          </a:p>
          <a:p>
            <a:pPr>
              <a:lnSpc>
                <a:spcPts val="3400"/>
              </a:lnSpc>
              <a:spcBef>
                <a:spcPts val="0"/>
              </a:spcBef>
              <a:buFont typeface="Wingdings" pitchFamily="2" charset="2"/>
              <a:buNone/>
            </a:pPr>
            <a:r>
              <a:rPr lang="en-US" altLang="zh-CN" b="1" dirty="0">
                <a:solidFill>
                  <a:srgbClr val="FF3300"/>
                </a:solidFill>
              </a:rPr>
              <a:t>X</a:t>
            </a:r>
            <a:r>
              <a:rPr lang="en-US" altLang="zh-CN" b="1" baseline="-25000" dirty="0">
                <a:solidFill>
                  <a:srgbClr val="FF3300"/>
                </a:solidFill>
              </a:rPr>
              <a:t>F</a:t>
            </a:r>
            <a:r>
              <a:rPr lang="en-US" altLang="zh-CN" b="1" baseline="30000" dirty="0">
                <a:solidFill>
                  <a:srgbClr val="FF3300"/>
                </a:solidFill>
              </a:rPr>
              <a:t>+</a:t>
            </a:r>
            <a:r>
              <a:rPr lang="zh-CN" altLang="en-US" b="1" dirty="0"/>
              <a:t>称为</a:t>
            </a:r>
            <a:r>
              <a:rPr lang="zh-CN" altLang="en-US" b="1" dirty="0">
                <a:solidFill>
                  <a:srgbClr val="FF3300"/>
                </a:solidFill>
              </a:rPr>
              <a:t>属性集</a:t>
            </a:r>
            <a:r>
              <a:rPr lang="en-US" altLang="zh-CN" b="1" dirty="0">
                <a:solidFill>
                  <a:srgbClr val="FF3300"/>
                </a:solidFill>
              </a:rPr>
              <a:t>X</a:t>
            </a:r>
            <a:r>
              <a:rPr lang="zh-CN" altLang="en-US" b="1" dirty="0">
                <a:solidFill>
                  <a:srgbClr val="FF3300"/>
                </a:solidFill>
              </a:rPr>
              <a:t>关于函数依赖集</a:t>
            </a:r>
            <a:r>
              <a:rPr lang="en-US" altLang="zh-CN" b="1" dirty="0" smtClean="0">
                <a:solidFill>
                  <a:srgbClr val="FF3300"/>
                </a:solidFill>
              </a:rPr>
              <a:t>F</a:t>
            </a:r>
            <a:r>
              <a:rPr lang="zh-CN" altLang="en-US" b="1" dirty="0" smtClean="0">
                <a:solidFill>
                  <a:srgbClr val="FF3300"/>
                </a:solidFill>
              </a:rPr>
              <a:t>的</a:t>
            </a:r>
            <a:r>
              <a:rPr lang="zh-CN" altLang="en-US" b="1" dirty="0">
                <a:solidFill>
                  <a:srgbClr val="FF3300"/>
                </a:solidFill>
              </a:rPr>
              <a:t>闭包。</a:t>
            </a:r>
          </a:p>
          <a:p>
            <a:pPr marL="0" indent="0">
              <a:lnSpc>
                <a:spcPts val="3400"/>
              </a:lnSpc>
              <a:spcBef>
                <a:spcPts val="0"/>
              </a:spcBef>
              <a:buNone/>
            </a:pPr>
            <a:endParaRPr lang="en-US" altLang="zh-CN" b="1" dirty="0">
              <a:solidFill>
                <a:srgbClr val="FF0000"/>
              </a:solidFill>
            </a:endParaRPr>
          </a:p>
        </p:txBody>
      </p:sp>
      <p:sp>
        <p:nvSpPr>
          <p:cNvPr id="6" name="Rectangle 3"/>
          <p:cNvSpPr txBox="1">
            <a:spLocks noChangeArrowheads="1"/>
          </p:cNvSpPr>
          <p:nvPr/>
        </p:nvSpPr>
        <p:spPr>
          <a:xfrm>
            <a:off x="308779" y="2497541"/>
            <a:ext cx="8511371" cy="378043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85775" indent="-485775">
              <a:lnSpc>
                <a:spcPts val="2900"/>
              </a:lnSpc>
              <a:spcBef>
                <a:spcPts val="0"/>
              </a:spcBef>
              <a:buFont typeface="Wingdings" pitchFamily="2" charset="2"/>
              <a:buNone/>
            </a:pPr>
            <a:r>
              <a:rPr lang="zh-CN" altLang="en-US" b="1" dirty="0" smtClean="0">
                <a:solidFill>
                  <a:srgbClr val="FF0000"/>
                </a:solidFill>
                <a:ea typeface="宋体" pitchFamily="2" charset="-122"/>
              </a:rPr>
              <a:t>算法</a:t>
            </a:r>
            <a:r>
              <a:rPr lang="en-US" altLang="zh-CN" b="1" dirty="0" smtClean="0">
                <a:solidFill>
                  <a:srgbClr val="FF0000"/>
                </a:solidFill>
                <a:ea typeface="宋体" pitchFamily="2" charset="-122"/>
              </a:rPr>
              <a:t>3.1  </a:t>
            </a:r>
            <a:r>
              <a:rPr lang="zh-CN" altLang="en-US" b="1" dirty="0" smtClean="0">
                <a:solidFill>
                  <a:srgbClr val="FF0000"/>
                </a:solidFill>
                <a:ea typeface="宋体" pitchFamily="2" charset="-122"/>
              </a:rPr>
              <a:t>求属性集</a:t>
            </a:r>
            <a:r>
              <a:rPr lang="en-US" altLang="zh-CN" b="1" dirty="0" smtClean="0">
                <a:solidFill>
                  <a:srgbClr val="FF0000"/>
                </a:solidFill>
                <a:ea typeface="宋体" pitchFamily="2" charset="-122"/>
              </a:rPr>
              <a:t>X</a:t>
            </a:r>
            <a:r>
              <a:rPr lang="zh-CN" altLang="en-US" b="1" dirty="0" smtClean="0">
                <a:solidFill>
                  <a:srgbClr val="FF0000"/>
                </a:solidFill>
                <a:ea typeface="宋体" pitchFamily="2" charset="-122"/>
              </a:rPr>
              <a:t>（</a:t>
            </a:r>
            <a:r>
              <a:rPr lang="en-US" altLang="zh-CN" b="1" dirty="0" smtClean="0">
                <a:solidFill>
                  <a:srgbClr val="FF0000"/>
                </a:solidFill>
                <a:ea typeface="宋体" pitchFamily="2" charset="-122"/>
              </a:rPr>
              <a:t>X </a:t>
            </a:r>
            <a:r>
              <a:rPr lang="en-US" altLang="zh-CN" b="1" dirty="0" smtClean="0">
                <a:solidFill>
                  <a:srgbClr val="FF0000"/>
                </a:solidFill>
                <a:ea typeface="宋体" pitchFamily="2" charset="-122"/>
                <a:sym typeface="Symbol" pitchFamily="18" charset="2"/>
              </a:rPr>
              <a:t></a:t>
            </a:r>
            <a:r>
              <a:rPr lang="en-US" altLang="zh-CN" b="1" dirty="0" smtClean="0">
                <a:solidFill>
                  <a:srgbClr val="FF0000"/>
                </a:solidFill>
                <a:ea typeface="宋体" pitchFamily="2" charset="-122"/>
              </a:rPr>
              <a:t> U</a:t>
            </a:r>
            <a:r>
              <a:rPr lang="zh-CN" altLang="en-US" b="1" dirty="0" smtClean="0">
                <a:solidFill>
                  <a:srgbClr val="FF0000"/>
                </a:solidFill>
                <a:ea typeface="宋体" pitchFamily="2" charset="-122"/>
              </a:rPr>
              <a:t>）关于</a:t>
            </a:r>
            <a:r>
              <a:rPr lang="en-US" altLang="zh-CN" b="1" dirty="0" smtClean="0">
                <a:solidFill>
                  <a:srgbClr val="FF0000"/>
                </a:solidFill>
                <a:ea typeface="宋体" pitchFamily="2" charset="-122"/>
              </a:rPr>
              <a:t>U</a:t>
            </a:r>
            <a:r>
              <a:rPr lang="zh-CN" altLang="en-US" b="1" dirty="0" smtClean="0">
                <a:solidFill>
                  <a:srgbClr val="FF0000"/>
                </a:solidFill>
                <a:ea typeface="宋体" pitchFamily="2" charset="-122"/>
              </a:rPr>
              <a:t>上的函数依赖集</a:t>
            </a:r>
            <a:r>
              <a:rPr lang="en-US" altLang="zh-CN" b="1" dirty="0" smtClean="0">
                <a:solidFill>
                  <a:srgbClr val="FF0000"/>
                </a:solidFill>
                <a:ea typeface="宋体" pitchFamily="2" charset="-122"/>
              </a:rPr>
              <a:t>F </a:t>
            </a:r>
            <a:r>
              <a:rPr lang="zh-CN" altLang="en-US" b="1" dirty="0" smtClean="0">
                <a:solidFill>
                  <a:srgbClr val="FF0000"/>
                </a:solidFill>
                <a:ea typeface="宋体" pitchFamily="2" charset="-122"/>
              </a:rPr>
              <a:t>的闭包</a:t>
            </a:r>
            <a:r>
              <a:rPr lang="en-US" altLang="zh-CN" b="1" dirty="0" smtClean="0">
                <a:solidFill>
                  <a:srgbClr val="FF0000"/>
                </a:solidFill>
                <a:ea typeface="宋体" pitchFamily="2" charset="-122"/>
              </a:rPr>
              <a:t>X</a:t>
            </a:r>
            <a:r>
              <a:rPr lang="en-US" altLang="zh-CN" b="1" baseline="-25000" dirty="0" smtClean="0">
                <a:solidFill>
                  <a:srgbClr val="FF0000"/>
                </a:solidFill>
                <a:ea typeface="宋体" pitchFamily="2" charset="-122"/>
              </a:rPr>
              <a:t>F</a:t>
            </a:r>
            <a:r>
              <a:rPr lang="en-US" altLang="zh-CN" b="1" baseline="30000" dirty="0" smtClean="0">
                <a:solidFill>
                  <a:srgbClr val="FF0000"/>
                </a:solidFill>
                <a:ea typeface="宋体" pitchFamily="2" charset="-122"/>
              </a:rPr>
              <a:t>+</a:t>
            </a:r>
            <a:r>
              <a:rPr lang="en-US" altLang="zh-CN" b="1" dirty="0" smtClean="0">
                <a:solidFill>
                  <a:srgbClr val="FF0000"/>
                </a:solidFill>
                <a:ea typeface="宋体" pitchFamily="2" charset="-122"/>
              </a:rPr>
              <a:t> </a:t>
            </a:r>
          </a:p>
          <a:p>
            <a:pPr marL="485775" indent="-485775">
              <a:lnSpc>
                <a:spcPts val="2900"/>
              </a:lnSpc>
              <a:spcBef>
                <a:spcPts val="0"/>
              </a:spcBef>
              <a:buFont typeface="Wingdings" pitchFamily="2" charset="2"/>
              <a:buNone/>
            </a:pPr>
            <a:r>
              <a:rPr lang="zh-CN" altLang="en-US" b="1" dirty="0" smtClean="0">
                <a:solidFill>
                  <a:srgbClr val="0000FF"/>
                </a:solidFill>
                <a:ea typeface="宋体" pitchFamily="2" charset="-122"/>
              </a:rPr>
              <a:t>输入：</a:t>
            </a:r>
            <a:r>
              <a:rPr lang="en-US" altLang="zh-CN" b="1" dirty="0" smtClean="0">
                <a:ea typeface="宋体" pitchFamily="2" charset="-122"/>
              </a:rPr>
              <a:t>X</a:t>
            </a:r>
            <a:r>
              <a:rPr lang="zh-CN" altLang="en-US" b="1" dirty="0" smtClean="0">
                <a:ea typeface="宋体" pitchFamily="2" charset="-122"/>
              </a:rPr>
              <a:t>，</a:t>
            </a:r>
            <a:r>
              <a:rPr lang="en-US" altLang="zh-CN" b="1" dirty="0" smtClean="0">
                <a:ea typeface="宋体" pitchFamily="2" charset="-122"/>
              </a:rPr>
              <a:t>F</a:t>
            </a:r>
            <a:r>
              <a:rPr lang="en-US" altLang="zh-CN" b="1" dirty="0" smtClean="0">
                <a:solidFill>
                  <a:srgbClr val="0000FF"/>
                </a:solidFill>
                <a:ea typeface="宋体" pitchFamily="2" charset="-122"/>
              </a:rPr>
              <a:t>		</a:t>
            </a:r>
            <a:r>
              <a:rPr lang="zh-CN" altLang="en-US" b="1" dirty="0" smtClean="0">
                <a:solidFill>
                  <a:srgbClr val="0000FF"/>
                </a:solidFill>
                <a:ea typeface="宋体" pitchFamily="2" charset="-122"/>
              </a:rPr>
              <a:t>输出：</a:t>
            </a:r>
            <a:r>
              <a:rPr lang="en-US" altLang="zh-CN" b="1" dirty="0" smtClean="0">
                <a:ea typeface="宋体" pitchFamily="2" charset="-122"/>
              </a:rPr>
              <a:t>X</a:t>
            </a:r>
            <a:r>
              <a:rPr lang="en-US" altLang="zh-CN" b="1" baseline="-25000" dirty="0" smtClean="0">
                <a:ea typeface="宋体" pitchFamily="2" charset="-122"/>
              </a:rPr>
              <a:t>F</a:t>
            </a:r>
            <a:r>
              <a:rPr lang="en-US" altLang="zh-CN" b="1" baseline="30000" dirty="0" smtClean="0">
                <a:ea typeface="宋体" pitchFamily="2" charset="-122"/>
              </a:rPr>
              <a:t>+</a:t>
            </a:r>
          </a:p>
          <a:p>
            <a:pPr marL="485775" indent="-485775">
              <a:lnSpc>
                <a:spcPts val="2900"/>
              </a:lnSpc>
              <a:spcBef>
                <a:spcPts val="0"/>
              </a:spcBef>
              <a:buFont typeface="Wingdings" pitchFamily="2" charset="2"/>
              <a:buNone/>
            </a:pPr>
            <a:r>
              <a:rPr lang="zh-CN" altLang="en-US" b="1" dirty="0" smtClean="0">
                <a:solidFill>
                  <a:srgbClr val="0000FF"/>
                </a:solidFill>
                <a:ea typeface="宋体" pitchFamily="2" charset="-122"/>
              </a:rPr>
              <a:t>步骤：</a:t>
            </a:r>
          </a:p>
          <a:p>
            <a:pPr marL="485775" indent="-485775">
              <a:lnSpc>
                <a:spcPts val="2900"/>
              </a:lnSpc>
              <a:spcBef>
                <a:spcPts val="0"/>
              </a:spcBef>
              <a:buFont typeface="Wingdings" pitchFamily="2" charset="2"/>
              <a:buNone/>
            </a:pPr>
            <a:r>
              <a:rPr lang="zh-CN" altLang="en-US" b="1" dirty="0" smtClean="0">
                <a:ea typeface="宋体" pitchFamily="2" charset="-122"/>
              </a:rPr>
              <a:t>（</a:t>
            </a:r>
            <a:r>
              <a:rPr lang="en-US" altLang="zh-CN" b="1" dirty="0" smtClean="0">
                <a:ea typeface="宋体" pitchFamily="2" charset="-122"/>
              </a:rPr>
              <a:t>1</a:t>
            </a:r>
            <a:r>
              <a:rPr lang="zh-CN" altLang="en-US" b="1" dirty="0" smtClean="0">
                <a:ea typeface="宋体" pitchFamily="2" charset="-122"/>
              </a:rPr>
              <a:t>）令</a:t>
            </a:r>
            <a:r>
              <a:rPr lang="en-US" altLang="zh-CN" b="1" dirty="0" smtClean="0">
                <a:ea typeface="宋体" pitchFamily="2" charset="-122"/>
              </a:rPr>
              <a:t>X</a:t>
            </a:r>
            <a:r>
              <a:rPr lang="zh-CN" altLang="en-US" b="1" baseline="30000" dirty="0" smtClean="0">
                <a:ea typeface="宋体" pitchFamily="2" charset="-122"/>
              </a:rPr>
              <a:t>（</a:t>
            </a:r>
            <a:r>
              <a:rPr lang="en-US" altLang="zh-CN" b="1" baseline="30000" dirty="0" smtClean="0">
                <a:ea typeface="宋体" pitchFamily="2" charset="-122"/>
              </a:rPr>
              <a:t>0</a:t>
            </a:r>
            <a:r>
              <a:rPr lang="zh-CN" altLang="en-US" b="1" baseline="30000" dirty="0" smtClean="0">
                <a:ea typeface="宋体" pitchFamily="2" charset="-122"/>
              </a:rPr>
              <a:t>）</a:t>
            </a:r>
            <a:r>
              <a:rPr lang="en-US" altLang="zh-CN" b="1" dirty="0" smtClean="0">
                <a:ea typeface="宋体" pitchFamily="2" charset="-122"/>
              </a:rPr>
              <a:t>=X</a:t>
            </a:r>
            <a:r>
              <a:rPr lang="zh-CN" altLang="en-US" b="1" dirty="0" smtClean="0">
                <a:ea typeface="宋体" pitchFamily="2" charset="-122"/>
              </a:rPr>
              <a:t>，</a:t>
            </a:r>
            <a:r>
              <a:rPr lang="en-US" altLang="zh-CN" b="1" dirty="0" err="1" smtClean="0">
                <a:ea typeface="宋体" pitchFamily="2" charset="-122"/>
              </a:rPr>
              <a:t>i</a:t>
            </a:r>
            <a:r>
              <a:rPr lang="en-US" altLang="zh-CN" b="1" dirty="0" smtClean="0">
                <a:ea typeface="宋体" pitchFamily="2" charset="-122"/>
              </a:rPr>
              <a:t>=0</a:t>
            </a:r>
          </a:p>
          <a:p>
            <a:pPr marL="485775" indent="-485775">
              <a:lnSpc>
                <a:spcPts val="2900"/>
              </a:lnSpc>
              <a:spcBef>
                <a:spcPts val="0"/>
              </a:spcBef>
              <a:buFont typeface="Wingdings" pitchFamily="2" charset="2"/>
              <a:buNone/>
            </a:pPr>
            <a:r>
              <a:rPr lang="zh-CN" altLang="en-US" b="1" dirty="0" smtClean="0">
                <a:ea typeface="宋体" pitchFamily="2" charset="-122"/>
              </a:rPr>
              <a:t>（</a:t>
            </a:r>
            <a:r>
              <a:rPr lang="en-US" altLang="zh-CN" b="1" dirty="0" smtClean="0">
                <a:ea typeface="宋体" pitchFamily="2" charset="-122"/>
              </a:rPr>
              <a:t>2</a:t>
            </a:r>
            <a:r>
              <a:rPr lang="zh-CN" altLang="en-US" b="1" dirty="0" smtClean="0">
                <a:ea typeface="宋体" pitchFamily="2" charset="-122"/>
              </a:rPr>
              <a:t>）求</a:t>
            </a:r>
            <a:r>
              <a:rPr lang="en-US" altLang="zh-CN" b="1" dirty="0" smtClean="0">
                <a:ea typeface="宋体" pitchFamily="2" charset="-122"/>
              </a:rPr>
              <a:t>B</a:t>
            </a:r>
            <a:r>
              <a:rPr lang="zh-CN" altLang="en-US" b="1" dirty="0" smtClean="0">
                <a:ea typeface="宋体" pitchFamily="2" charset="-122"/>
              </a:rPr>
              <a:t>，这里</a:t>
            </a:r>
            <a:r>
              <a:rPr lang="en-US" altLang="zh-CN" b="1" dirty="0" smtClean="0">
                <a:ea typeface="宋体" pitchFamily="2" charset="-122"/>
              </a:rPr>
              <a:t>B = { A |(</a:t>
            </a:r>
            <a:r>
              <a:rPr lang="en-US" altLang="zh-CN" b="1" dirty="0" smtClean="0">
                <a:ea typeface="宋体" pitchFamily="2" charset="-122"/>
                <a:sym typeface="Symbol" pitchFamily="18" charset="2"/>
              </a:rPr>
              <a:t></a:t>
            </a:r>
            <a:r>
              <a:rPr lang="en-US" altLang="zh-CN" b="1" dirty="0" smtClean="0">
                <a:ea typeface="宋体" pitchFamily="2" charset="-122"/>
              </a:rPr>
              <a:t> V)( </a:t>
            </a:r>
            <a:r>
              <a:rPr lang="en-US" altLang="zh-CN" b="1" dirty="0" smtClean="0">
                <a:ea typeface="宋体" pitchFamily="2" charset="-122"/>
                <a:sym typeface="Symbol" pitchFamily="18" charset="2"/>
              </a:rPr>
              <a:t></a:t>
            </a:r>
            <a:r>
              <a:rPr lang="en-US" altLang="zh-CN" b="1" dirty="0" smtClean="0">
                <a:ea typeface="宋体" pitchFamily="2" charset="-122"/>
              </a:rPr>
              <a:t> W)(</a:t>
            </a:r>
            <a:r>
              <a:rPr lang="en-US" altLang="zh-CN" b="1" dirty="0" smtClean="0">
                <a:solidFill>
                  <a:srgbClr val="0000FF"/>
                </a:solidFill>
                <a:ea typeface="宋体" pitchFamily="2" charset="-122"/>
              </a:rPr>
              <a:t>V→W</a:t>
            </a:r>
            <a:r>
              <a:rPr lang="en-US" altLang="zh-CN" b="1" dirty="0" smtClean="0">
                <a:solidFill>
                  <a:srgbClr val="0000FF"/>
                </a:solidFill>
                <a:ea typeface="宋体" pitchFamily="2" charset="-122"/>
                <a:sym typeface="Symbol" pitchFamily="18" charset="2"/>
              </a:rPr>
              <a:t></a:t>
            </a:r>
            <a:r>
              <a:rPr lang="en-US" altLang="zh-CN" b="1" dirty="0" smtClean="0">
                <a:solidFill>
                  <a:srgbClr val="0000FF"/>
                </a:solidFill>
                <a:ea typeface="宋体" pitchFamily="2" charset="-122"/>
              </a:rPr>
              <a:t>F</a:t>
            </a:r>
            <a:r>
              <a:rPr lang="en-US" altLang="zh-CN" b="1" dirty="0" smtClean="0">
                <a:ea typeface="宋体" pitchFamily="2" charset="-122"/>
              </a:rPr>
              <a:t>∧</a:t>
            </a:r>
            <a:r>
              <a:rPr lang="en-US" altLang="zh-CN" b="1" dirty="0" smtClean="0">
                <a:solidFill>
                  <a:srgbClr val="0000FF"/>
                </a:solidFill>
                <a:ea typeface="宋体" pitchFamily="2" charset="-122"/>
              </a:rPr>
              <a:t>V </a:t>
            </a:r>
            <a:r>
              <a:rPr lang="en-US" altLang="zh-CN" b="1" dirty="0" smtClean="0">
                <a:solidFill>
                  <a:srgbClr val="0000FF"/>
                </a:solidFill>
                <a:ea typeface="宋体" pitchFamily="2" charset="-122"/>
                <a:sym typeface="Symbol" pitchFamily="18" charset="2"/>
              </a:rPr>
              <a:t></a:t>
            </a:r>
            <a:r>
              <a:rPr lang="en-US" altLang="zh-CN" b="1" dirty="0" smtClean="0">
                <a:solidFill>
                  <a:srgbClr val="0000FF"/>
                </a:solidFill>
                <a:ea typeface="宋体" pitchFamily="2" charset="-122"/>
              </a:rPr>
              <a:t> X</a:t>
            </a:r>
            <a:r>
              <a:rPr lang="zh-CN" altLang="en-US" b="1" baseline="30000" dirty="0" smtClean="0">
                <a:solidFill>
                  <a:srgbClr val="0000FF"/>
                </a:solidFill>
                <a:ea typeface="宋体" pitchFamily="2" charset="-122"/>
              </a:rPr>
              <a:t>（</a:t>
            </a:r>
            <a:r>
              <a:rPr lang="en-US" altLang="zh-CN" b="1" baseline="30000" dirty="0" err="1" smtClean="0">
                <a:solidFill>
                  <a:srgbClr val="0000FF"/>
                </a:solidFill>
                <a:ea typeface="宋体" pitchFamily="2" charset="-122"/>
              </a:rPr>
              <a:t>i</a:t>
            </a:r>
            <a:r>
              <a:rPr lang="zh-CN" altLang="en-US" b="1" baseline="30000" dirty="0" smtClean="0">
                <a:solidFill>
                  <a:srgbClr val="0000FF"/>
                </a:solidFill>
                <a:ea typeface="宋体" pitchFamily="2" charset="-122"/>
              </a:rPr>
              <a:t>）</a:t>
            </a:r>
            <a:r>
              <a:rPr lang="zh-CN" altLang="en-US" b="1" dirty="0" smtClean="0">
                <a:ea typeface="宋体" pitchFamily="2" charset="-122"/>
              </a:rPr>
              <a:t>∧</a:t>
            </a:r>
            <a:r>
              <a:rPr lang="en-US" altLang="zh-CN" b="1" dirty="0" smtClean="0">
                <a:solidFill>
                  <a:srgbClr val="0000FF"/>
                </a:solidFill>
                <a:ea typeface="宋体" pitchFamily="2" charset="-122"/>
              </a:rPr>
              <a:t>A</a:t>
            </a:r>
            <a:r>
              <a:rPr lang="en-US" altLang="zh-CN" b="1" dirty="0" smtClean="0">
                <a:solidFill>
                  <a:srgbClr val="0000FF"/>
                </a:solidFill>
                <a:ea typeface="宋体" pitchFamily="2" charset="-122"/>
                <a:sym typeface="Symbol" pitchFamily="18" charset="2"/>
              </a:rPr>
              <a:t></a:t>
            </a:r>
            <a:r>
              <a:rPr lang="en-US" altLang="zh-CN" b="1" dirty="0" smtClean="0">
                <a:solidFill>
                  <a:srgbClr val="0000FF"/>
                </a:solidFill>
                <a:ea typeface="宋体" pitchFamily="2" charset="-122"/>
              </a:rPr>
              <a:t> W</a:t>
            </a:r>
            <a:r>
              <a:rPr lang="en-US" altLang="zh-CN" b="1" dirty="0" smtClean="0">
                <a:ea typeface="宋体" pitchFamily="2" charset="-122"/>
              </a:rPr>
              <a:t>)}</a:t>
            </a:r>
            <a:r>
              <a:rPr lang="zh-CN" altLang="en-US" b="1" dirty="0" smtClean="0">
                <a:ea typeface="宋体" pitchFamily="2" charset="-122"/>
              </a:rPr>
              <a:t>；</a:t>
            </a:r>
          </a:p>
          <a:p>
            <a:pPr marL="485775" indent="-485775">
              <a:lnSpc>
                <a:spcPts val="2900"/>
              </a:lnSpc>
              <a:spcBef>
                <a:spcPts val="0"/>
              </a:spcBef>
              <a:buFont typeface="Wingdings" pitchFamily="2" charset="2"/>
              <a:buNone/>
            </a:pPr>
            <a:r>
              <a:rPr lang="zh-CN" altLang="en-US" b="1" dirty="0" smtClean="0">
                <a:ea typeface="宋体" pitchFamily="2" charset="-122"/>
              </a:rPr>
              <a:t>（</a:t>
            </a:r>
            <a:r>
              <a:rPr lang="en-US" altLang="zh-CN" b="1" dirty="0" smtClean="0">
                <a:ea typeface="宋体" pitchFamily="2" charset="-122"/>
              </a:rPr>
              <a:t>3</a:t>
            </a:r>
            <a:r>
              <a:rPr lang="zh-CN" altLang="en-US" b="1" dirty="0" smtClean="0">
                <a:ea typeface="宋体" pitchFamily="2" charset="-122"/>
              </a:rPr>
              <a:t>）</a:t>
            </a:r>
            <a:r>
              <a:rPr lang="en-US" altLang="zh-CN" b="1" dirty="0" smtClean="0">
                <a:ea typeface="宋体" pitchFamily="2" charset="-122"/>
              </a:rPr>
              <a:t>X</a:t>
            </a:r>
            <a:r>
              <a:rPr lang="zh-CN" altLang="en-US" b="1" baseline="30000" dirty="0" smtClean="0">
                <a:ea typeface="宋体" pitchFamily="2" charset="-122"/>
              </a:rPr>
              <a:t>（</a:t>
            </a:r>
            <a:r>
              <a:rPr lang="en-US" altLang="zh-CN" b="1" baseline="30000" dirty="0" smtClean="0">
                <a:ea typeface="宋体" pitchFamily="2" charset="-122"/>
              </a:rPr>
              <a:t>i+1</a:t>
            </a:r>
            <a:r>
              <a:rPr lang="zh-CN" altLang="en-US" b="1" baseline="30000" dirty="0" smtClean="0">
                <a:ea typeface="宋体" pitchFamily="2" charset="-122"/>
              </a:rPr>
              <a:t>）</a:t>
            </a:r>
            <a:r>
              <a:rPr lang="en-US" altLang="zh-CN" b="1" dirty="0" smtClean="0">
                <a:ea typeface="宋体" pitchFamily="2" charset="-122"/>
              </a:rPr>
              <a:t>=B∪X</a:t>
            </a:r>
            <a:r>
              <a:rPr lang="zh-CN" altLang="en-US" b="1" baseline="30000" dirty="0" smtClean="0">
                <a:ea typeface="宋体" pitchFamily="2" charset="-122"/>
              </a:rPr>
              <a:t>（</a:t>
            </a:r>
            <a:r>
              <a:rPr lang="en-US" altLang="zh-CN" b="1" baseline="30000" dirty="0" err="1" smtClean="0">
                <a:ea typeface="宋体" pitchFamily="2" charset="-122"/>
              </a:rPr>
              <a:t>i</a:t>
            </a:r>
            <a:r>
              <a:rPr lang="zh-CN" altLang="en-US" b="1" baseline="30000" dirty="0" smtClean="0">
                <a:ea typeface="宋体" pitchFamily="2" charset="-122"/>
              </a:rPr>
              <a:t>）</a:t>
            </a:r>
            <a:r>
              <a:rPr lang="zh-CN" altLang="en-US" b="1" dirty="0" smtClean="0">
                <a:ea typeface="宋体" pitchFamily="2" charset="-122"/>
              </a:rPr>
              <a:t> </a:t>
            </a:r>
          </a:p>
          <a:p>
            <a:pPr marL="485775" indent="-485775">
              <a:lnSpc>
                <a:spcPts val="2900"/>
              </a:lnSpc>
              <a:spcBef>
                <a:spcPts val="0"/>
              </a:spcBef>
              <a:buFont typeface="Wingdings" pitchFamily="2" charset="2"/>
              <a:buNone/>
            </a:pPr>
            <a:r>
              <a:rPr lang="zh-CN" altLang="en-US" b="1" dirty="0" smtClean="0">
                <a:ea typeface="宋体" pitchFamily="2" charset="-122"/>
              </a:rPr>
              <a:t>（</a:t>
            </a:r>
            <a:r>
              <a:rPr lang="en-US" altLang="zh-CN" b="1" dirty="0" smtClean="0">
                <a:ea typeface="宋体" pitchFamily="2" charset="-122"/>
              </a:rPr>
              <a:t>4</a:t>
            </a:r>
            <a:r>
              <a:rPr lang="zh-CN" altLang="en-US" b="1" dirty="0" smtClean="0">
                <a:ea typeface="宋体" pitchFamily="2" charset="-122"/>
              </a:rPr>
              <a:t>）判断</a:t>
            </a:r>
            <a:r>
              <a:rPr lang="en-US" altLang="zh-CN" b="1" dirty="0" smtClean="0">
                <a:ea typeface="宋体" pitchFamily="2" charset="-122"/>
              </a:rPr>
              <a:t>X</a:t>
            </a:r>
            <a:r>
              <a:rPr lang="zh-CN" altLang="en-US" b="1" baseline="30000" dirty="0" smtClean="0">
                <a:ea typeface="宋体" pitchFamily="2" charset="-122"/>
              </a:rPr>
              <a:t>（</a:t>
            </a:r>
            <a:r>
              <a:rPr lang="en-US" altLang="zh-CN" b="1" baseline="30000" dirty="0" smtClean="0">
                <a:ea typeface="宋体" pitchFamily="2" charset="-122"/>
              </a:rPr>
              <a:t>i+1</a:t>
            </a:r>
            <a:r>
              <a:rPr lang="zh-CN" altLang="en-US" b="1" baseline="30000" dirty="0" smtClean="0">
                <a:ea typeface="宋体" pitchFamily="2" charset="-122"/>
              </a:rPr>
              <a:t>）</a:t>
            </a:r>
            <a:r>
              <a:rPr lang="en-US" altLang="zh-CN" b="1" dirty="0" smtClean="0">
                <a:ea typeface="宋体" pitchFamily="2" charset="-122"/>
              </a:rPr>
              <a:t>= X </a:t>
            </a:r>
            <a:r>
              <a:rPr lang="zh-CN" altLang="en-US" b="1" baseline="30000" dirty="0" smtClean="0">
                <a:ea typeface="宋体" pitchFamily="2" charset="-122"/>
              </a:rPr>
              <a:t>（</a:t>
            </a:r>
            <a:r>
              <a:rPr lang="en-US" altLang="zh-CN" b="1" baseline="30000" dirty="0" err="1" smtClean="0">
                <a:ea typeface="宋体" pitchFamily="2" charset="-122"/>
              </a:rPr>
              <a:t>i</a:t>
            </a:r>
            <a:r>
              <a:rPr lang="zh-CN" altLang="en-US" b="1" baseline="30000" dirty="0" smtClean="0">
                <a:ea typeface="宋体" pitchFamily="2" charset="-122"/>
              </a:rPr>
              <a:t>）</a:t>
            </a:r>
            <a:r>
              <a:rPr lang="zh-CN" altLang="en-US" b="1" dirty="0" smtClean="0">
                <a:ea typeface="宋体" pitchFamily="2" charset="-122"/>
              </a:rPr>
              <a:t>吗</a:t>
            </a:r>
            <a:r>
              <a:rPr lang="en-US" altLang="zh-CN" b="1" dirty="0" smtClean="0">
                <a:ea typeface="宋体" pitchFamily="2" charset="-122"/>
              </a:rPr>
              <a:t>?</a:t>
            </a:r>
          </a:p>
          <a:p>
            <a:pPr marL="485775" indent="-485775">
              <a:lnSpc>
                <a:spcPts val="2900"/>
              </a:lnSpc>
              <a:spcBef>
                <a:spcPts val="0"/>
              </a:spcBef>
              <a:buFont typeface="Wingdings" pitchFamily="2" charset="2"/>
              <a:buNone/>
            </a:pPr>
            <a:r>
              <a:rPr lang="zh-CN" altLang="en-US" b="1" dirty="0" smtClean="0">
                <a:ea typeface="宋体" pitchFamily="2" charset="-122"/>
              </a:rPr>
              <a:t>（</a:t>
            </a:r>
            <a:r>
              <a:rPr lang="en-US" altLang="zh-CN" b="1" dirty="0" smtClean="0">
                <a:ea typeface="宋体" pitchFamily="2" charset="-122"/>
              </a:rPr>
              <a:t>5</a:t>
            </a:r>
            <a:r>
              <a:rPr lang="zh-CN" altLang="en-US" b="1" dirty="0" smtClean="0">
                <a:ea typeface="宋体" pitchFamily="2" charset="-122"/>
              </a:rPr>
              <a:t>）若相等或</a:t>
            </a:r>
            <a:r>
              <a:rPr lang="en-US" altLang="zh-CN" b="1" dirty="0" smtClean="0">
                <a:ea typeface="宋体" pitchFamily="2" charset="-122"/>
              </a:rPr>
              <a:t>X</a:t>
            </a:r>
            <a:r>
              <a:rPr lang="zh-CN" altLang="en-US" b="1" baseline="30000" dirty="0" smtClean="0">
                <a:ea typeface="宋体" pitchFamily="2" charset="-122"/>
              </a:rPr>
              <a:t>（</a:t>
            </a:r>
            <a:r>
              <a:rPr lang="en-US" altLang="zh-CN" b="1" baseline="30000" dirty="0" err="1" smtClean="0">
                <a:ea typeface="宋体" pitchFamily="2" charset="-122"/>
              </a:rPr>
              <a:t>i</a:t>
            </a:r>
            <a:r>
              <a:rPr lang="zh-CN" altLang="en-US" b="1" baseline="30000" dirty="0" smtClean="0">
                <a:ea typeface="宋体" pitchFamily="2" charset="-122"/>
              </a:rPr>
              <a:t>）</a:t>
            </a:r>
            <a:r>
              <a:rPr lang="en-US" altLang="zh-CN" b="1" dirty="0" smtClean="0">
                <a:ea typeface="宋体" pitchFamily="2" charset="-122"/>
              </a:rPr>
              <a:t>=U , </a:t>
            </a:r>
            <a:r>
              <a:rPr lang="zh-CN" altLang="en-US" b="1" dirty="0" smtClean="0">
                <a:ea typeface="宋体" pitchFamily="2" charset="-122"/>
              </a:rPr>
              <a:t>则</a:t>
            </a:r>
            <a:r>
              <a:rPr lang="en-US" altLang="zh-CN" b="1" dirty="0" smtClean="0">
                <a:ea typeface="宋体" pitchFamily="2" charset="-122"/>
              </a:rPr>
              <a:t>X</a:t>
            </a:r>
            <a:r>
              <a:rPr lang="zh-CN" altLang="en-US" b="1" baseline="30000" dirty="0" smtClean="0">
                <a:ea typeface="宋体" pitchFamily="2" charset="-122"/>
              </a:rPr>
              <a:t>（</a:t>
            </a:r>
            <a:r>
              <a:rPr lang="en-US" altLang="zh-CN" b="1" baseline="30000" dirty="0" err="1" smtClean="0">
                <a:ea typeface="宋体" pitchFamily="2" charset="-122"/>
              </a:rPr>
              <a:t>i</a:t>
            </a:r>
            <a:r>
              <a:rPr lang="zh-CN" altLang="en-US" b="1" baseline="30000" dirty="0" smtClean="0">
                <a:ea typeface="宋体" pitchFamily="2" charset="-122"/>
              </a:rPr>
              <a:t>）</a:t>
            </a:r>
            <a:r>
              <a:rPr lang="zh-CN" altLang="en-US" b="1" dirty="0" smtClean="0">
                <a:ea typeface="宋体" pitchFamily="2" charset="-122"/>
              </a:rPr>
              <a:t>就是</a:t>
            </a:r>
            <a:r>
              <a:rPr lang="en-US" altLang="zh-CN" b="1" dirty="0" smtClean="0">
                <a:ea typeface="宋体" pitchFamily="2" charset="-122"/>
              </a:rPr>
              <a:t>X</a:t>
            </a:r>
            <a:r>
              <a:rPr lang="en-US" altLang="zh-CN" b="1" baseline="-25000" dirty="0" smtClean="0">
                <a:ea typeface="宋体" pitchFamily="2" charset="-122"/>
              </a:rPr>
              <a:t>F</a:t>
            </a:r>
            <a:r>
              <a:rPr lang="en-US" altLang="zh-CN" b="1" baseline="30000" dirty="0" smtClean="0">
                <a:ea typeface="宋体" pitchFamily="2" charset="-122"/>
              </a:rPr>
              <a:t>+</a:t>
            </a:r>
            <a:r>
              <a:rPr lang="en-US" altLang="zh-CN" b="1" dirty="0" smtClean="0">
                <a:ea typeface="宋体" pitchFamily="2" charset="-122"/>
              </a:rPr>
              <a:t> , </a:t>
            </a:r>
            <a:r>
              <a:rPr lang="zh-CN" altLang="en-US" b="1" dirty="0" smtClean="0">
                <a:ea typeface="宋体" pitchFamily="2" charset="-122"/>
              </a:rPr>
              <a:t>算法终止。</a:t>
            </a:r>
          </a:p>
          <a:p>
            <a:pPr marL="485775" indent="-485775">
              <a:lnSpc>
                <a:spcPts val="2900"/>
              </a:lnSpc>
              <a:spcBef>
                <a:spcPts val="0"/>
              </a:spcBef>
              <a:buFont typeface="Wingdings" pitchFamily="2" charset="2"/>
              <a:buNone/>
            </a:pPr>
            <a:r>
              <a:rPr lang="zh-CN" altLang="en-US" b="1" dirty="0" smtClean="0">
                <a:ea typeface="宋体" pitchFamily="2" charset="-122"/>
              </a:rPr>
              <a:t>（</a:t>
            </a:r>
            <a:r>
              <a:rPr lang="en-US" altLang="zh-CN" b="1" dirty="0" smtClean="0">
                <a:ea typeface="宋体" pitchFamily="2" charset="-122"/>
              </a:rPr>
              <a:t>6</a:t>
            </a:r>
            <a:r>
              <a:rPr lang="zh-CN" altLang="en-US" b="1" dirty="0" smtClean="0">
                <a:ea typeface="宋体" pitchFamily="2" charset="-122"/>
              </a:rPr>
              <a:t>）若否，则 </a:t>
            </a:r>
            <a:r>
              <a:rPr lang="en-US" altLang="zh-CN" b="1" dirty="0" err="1" smtClean="0">
                <a:ea typeface="宋体" pitchFamily="2" charset="-122"/>
              </a:rPr>
              <a:t>i</a:t>
            </a:r>
            <a:r>
              <a:rPr lang="en-US" altLang="zh-CN" b="1" dirty="0" smtClean="0">
                <a:ea typeface="宋体" pitchFamily="2" charset="-122"/>
              </a:rPr>
              <a:t>=</a:t>
            </a:r>
            <a:r>
              <a:rPr lang="en-US" altLang="zh-CN" b="1" dirty="0" err="1" smtClean="0">
                <a:ea typeface="宋体" pitchFamily="2" charset="-122"/>
              </a:rPr>
              <a:t>i+l</a:t>
            </a:r>
            <a:r>
              <a:rPr lang="zh-CN" altLang="en-US" b="1" dirty="0" smtClean="0">
                <a:ea typeface="宋体" pitchFamily="2" charset="-122"/>
              </a:rPr>
              <a:t>，返回第（</a:t>
            </a:r>
            <a:r>
              <a:rPr lang="en-US" altLang="zh-CN" b="1" dirty="0" smtClean="0">
                <a:ea typeface="宋体" pitchFamily="2" charset="-122"/>
              </a:rPr>
              <a:t>2</a:t>
            </a:r>
            <a:r>
              <a:rPr lang="zh-CN" altLang="en-US" b="1" dirty="0" smtClean="0">
                <a:ea typeface="宋体" pitchFamily="2" charset="-122"/>
              </a:rPr>
              <a:t>）步。</a:t>
            </a:r>
            <a:endParaRPr lang="zh-CN" altLang="en-US" b="1" dirty="0">
              <a:ea typeface="宋体" pitchFamily="2" charset="-122"/>
            </a:endParaRPr>
          </a:p>
        </p:txBody>
      </p:sp>
    </p:spTree>
    <p:extLst>
      <p:ext uri="{BB962C8B-B14F-4D97-AF65-F5344CB8AC3E}">
        <p14:creationId xmlns:p14="http://schemas.microsoft.com/office/powerpoint/2010/main" val="2021701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8779" y="200838"/>
            <a:ext cx="8644152" cy="738664"/>
          </a:xfrm>
          <a:prstGeom prst="rect">
            <a:avLst/>
          </a:prstGeom>
        </p:spPr>
        <p:txBody>
          <a:bodyPr wrap="square">
            <a:spAutoFit/>
          </a:bodyPr>
          <a:lstStyle/>
          <a:p>
            <a:pPr indent="457200">
              <a:lnSpc>
                <a:spcPct val="150000"/>
              </a:lnSpc>
              <a:spcBef>
                <a:spcPts val="600"/>
              </a:spcBef>
              <a:spcAft>
                <a:spcPts val="600"/>
              </a:spcAft>
            </a:pPr>
            <a:r>
              <a:rPr lang="en-US" altLang="zh-CN" sz="2800" b="1" dirty="0" smtClean="0">
                <a:solidFill>
                  <a:srgbClr val="006600"/>
                </a:solidFill>
                <a:latin typeface="微软雅黑" pitchFamily="34" charset="-122"/>
                <a:ea typeface="微软雅黑" pitchFamily="34" charset="-122"/>
              </a:rPr>
              <a:t>4.</a:t>
            </a:r>
            <a:r>
              <a:rPr lang="zh-CN" altLang="en-US" sz="2800" b="1" dirty="0" smtClean="0">
                <a:solidFill>
                  <a:srgbClr val="006600"/>
                </a:solidFill>
                <a:latin typeface="微软雅黑" pitchFamily="34" charset="-122"/>
                <a:ea typeface="微软雅黑" pitchFamily="34" charset="-122"/>
              </a:rPr>
              <a:t>属性集的闭包（续）</a:t>
            </a:r>
            <a:endParaRPr lang="en-US" altLang="zh-CN" sz="3200" b="1" dirty="0" smtClean="0">
              <a:solidFill>
                <a:srgbClr val="FF0000"/>
              </a:solidFill>
              <a:latin typeface="微软雅黑" pitchFamily="34" charset="-122"/>
              <a:ea typeface="微软雅黑" pitchFamily="34" charset="-122"/>
            </a:endParaRPr>
          </a:p>
        </p:txBody>
      </p:sp>
      <p:sp>
        <p:nvSpPr>
          <p:cNvPr id="5" name="Rectangle 3"/>
          <p:cNvSpPr txBox="1">
            <a:spLocks noChangeArrowheads="1"/>
          </p:cNvSpPr>
          <p:nvPr/>
        </p:nvSpPr>
        <p:spPr>
          <a:xfrm>
            <a:off x="377018" y="902681"/>
            <a:ext cx="8511371" cy="5197868"/>
          </a:xfrm>
          <a:prstGeom prst="rect">
            <a:avLst/>
          </a:prstGeom>
          <a:ln>
            <a:solidFill>
              <a:srgbClr val="0000FF"/>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400"/>
              </a:lnSpc>
              <a:spcBef>
                <a:spcPts val="0"/>
              </a:spcBef>
              <a:buFont typeface="Wingdings" pitchFamily="2" charset="2"/>
              <a:buNone/>
            </a:pPr>
            <a:r>
              <a:rPr lang="zh-CN" altLang="en-US" b="1" dirty="0" smtClean="0">
                <a:solidFill>
                  <a:srgbClr val="0000FF"/>
                </a:solidFill>
              </a:rPr>
              <a:t>例</a:t>
            </a:r>
            <a:r>
              <a:rPr lang="zh-CN" altLang="en-US" b="1" dirty="0" smtClean="0"/>
              <a:t>：设有关系模式</a:t>
            </a:r>
            <a:r>
              <a:rPr lang="en-US" altLang="zh-CN" b="1" dirty="0" smtClean="0"/>
              <a:t>R</a:t>
            </a:r>
            <a:r>
              <a:rPr lang="zh-CN" altLang="en-US" b="1" dirty="0" smtClean="0"/>
              <a:t>（</a:t>
            </a:r>
            <a:r>
              <a:rPr lang="en-US" altLang="zh-CN" b="1" dirty="0" smtClean="0"/>
              <a:t>U,F</a:t>
            </a:r>
            <a:r>
              <a:rPr lang="zh-CN" altLang="en-US" b="1" dirty="0"/>
              <a:t>），</a:t>
            </a:r>
            <a:r>
              <a:rPr lang="en-US" altLang="zh-CN" b="1" dirty="0" smtClean="0"/>
              <a:t>U={A,B,C,D,E,I} </a:t>
            </a:r>
            <a:r>
              <a:rPr lang="en-US" altLang="zh-CN" b="1" dirty="0" smtClean="0">
                <a:sym typeface="Symbol" pitchFamily="18" charset="2"/>
              </a:rPr>
              <a:t>,F={A</a:t>
            </a:r>
            <a:r>
              <a:rPr lang="en-US" altLang="zh-CN" b="1" dirty="0" smtClean="0">
                <a:latin typeface="隶书"/>
                <a:ea typeface="隶书"/>
              </a:rPr>
              <a:t>→</a:t>
            </a:r>
            <a:r>
              <a:rPr lang="en-US" altLang="zh-CN" b="1" dirty="0" smtClean="0">
                <a:sym typeface="Symbol" pitchFamily="18" charset="2"/>
              </a:rPr>
              <a:t>D,AB</a:t>
            </a:r>
            <a:r>
              <a:rPr lang="en-US" altLang="zh-CN" b="1" dirty="0" smtClean="0">
                <a:latin typeface="隶书"/>
                <a:ea typeface="隶书"/>
              </a:rPr>
              <a:t>→</a:t>
            </a:r>
            <a:r>
              <a:rPr lang="en-US" altLang="zh-CN" b="1" dirty="0" smtClean="0">
                <a:sym typeface="Symbol" pitchFamily="18" charset="2"/>
              </a:rPr>
              <a:t>I,BI</a:t>
            </a:r>
            <a:r>
              <a:rPr lang="en-US" altLang="zh-CN" b="1" dirty="0" smtClean="0">
                <a:latin typeface="隶书"/>
                <a:ea typeface="隶书"/>
              </a:rPr>
              <a:t>→</a:t>
            </a:r>
            <a:r>
              <a:rPr lang="en-US" altLang="zh-CN" b="1" dirty="0" smtClean="0">
                <a:sym typeface="Symbol" pitchFamily="18" charset="2"/>
              </a:rPr>
              <a:t>E,CD</a:t>
            </a:r>
            <a:r>
              <a:rPr lang="en-US" altLang="zh-CN" b="1" dirty="0" smtClean="0">
                <a:latin typeface="隶书"/>
                <a:ea typeface="隶书"/>
              </a:rPr>
              <a:t>→</a:t>
            </a:r>
            <a:r>
              <a:rPr lang="en-US" altLang="zh-CN" b="1" dirty="0" smtClean="0">
                <a:sym typeface="Symbol" pitchFamily="18" charset="2"/>
              </a:rPr>
              <a:t>I,E</a:t>
            </a:r>
            <a:r>
              <a:rPr lang="en-US" altLang="zh-CN" b="1" dirty="0" smtClean="0">
                <a:latin typeface="隶书"/>
                <a:ea typeface="隶书"/>
              </a:rPr>
              <a:t>→</a:t>
            </a:r>
            <a:r>
              <a:rPr lang="en-US" altLang="zh-CN" b="1" dirty="0" smtClean="0">
                <a:sym typeface="Symbol" pitchFamily="18" charset="2"/>
              </a:rPr>
              <a:t>C}</a:t>
            </a:r>
            <a:endParaRPr lang="en-US" altLang="zh-CN" b="1" dirty="0"/>
          </a:p>
          <a:p>
            <a:pPr>
              <a:lnSpc>
                <a:spcPts val="3400"/>
              </a:lnSpc>
              <a:spcBef>
                <a:spcPts val="0"/>
              </a:spcBef>
              <a:buFont typeface="Wingdings" pitchFamily="2" charset="2"/>
              <a:buNone/>
            </a:pPr>
            <a:r>
              <a:rPr lang="zh-CN" altLang="en-US" b="1" dirty="0" smtClean="0"/>
              <a:t>，计算（</a:t>
            </a:r>
            <a:r>
              <a:rPr lang="en-US" altLang="zh-CN" b="1" dirty="0" smtClean="0"/>
              <a:t>AE</a:t>
            </a:r>
            <a:r>
              <a:rPr lang="zh-CN" altLang="en-US" b="1" dirty="0" smtClean="0"/>
              <a:t>）</a:t>
            </a:r>
            <a:r>
              <a:rPr lang="en-US" altLang="zh-CN" b="1" baseline="-25000" dirty="0" smtClean="0"/>
              <a:t>F</a:t>
            </a:r>
            <a:r>
              <a:rPr lang="en-US" altLang="zh-CN" b="1" baseline="30000" dirty="0"/>
              <a:t>+</a:t>
            </a:r>
            <a:r>
              <a:rPr lang="en-US" altLang="zh-CN" b="1" dirty="0"/>
              <a:t> </a:t>
            </a:r>
            <a:r>
              <a:rPr lang="zh-CN" altLang="en-US" b="1" dirty="0" smtClean="0"/>
              <a:t>。</a:t>
            </a:r>
            <a:endParaRPr lang="en-US" altLang="zh-CN" b="1" dirty="0" smtClean="0"/>
          </a:p>
          <a:p>
            <a:pPr>
              <a:lnSpc>
                <a:spcPts val="3400"/>
              </a:lnSpc>
              <a:spcBef>
                <a:spcPts val="0"/>
              </a:spcBef>
              <a:buFont typeface="Wingdings" pitchFamily="2" charset="2"/>
              <a:buNone/>
            </a:pPr>
            <a:r>
              <a:rPr lang="zh-CN" altLang="en-US" b="1" dirty="0" smtClean="0">
                <a:solidFill>
                  <a:srgbClr val="0000FF"/>
                </a:solidFill>
              </a:rPr>
              <a:t>解</a:t>
            </a:r>
            <a:r>
              <a:rPr lang="zh-CN" altLang="en-US" b="1" dirty="0" smtClean="0"/>
              <a:t>：</a:t>
            </a:r>
            <a:r>
              <a:rPr lang="zh-CN" altLang="en-US" b="1" dirty="0"/>
              <a:t> </a:t>
            </a:r>
            <a:r>
              <a:rPr lang="zh-CN" altLang="en-US" b="1" dirty="0" smtClean="0"/>
              <a:t>令 </a:t>
            </a:r>
            <a:r>
              <a:rPr lang="en-US" altLang="zh-CN" b="1" dirty="0" smtClean="0"/>
              <a:t>X={AE}</a:t>
            </a:r>
          </a:p>
          <a:p>
            <a:pPr>
              <a:lnSpc>
                <a:spcPts val="3400"/>
              </a:lnSpc>
              <a:spcBef>
                <a:spcPts val="0"/>
              </a:spcBef>
              <a:buFont typeface="Wingdings" pitchFamily="2" charset="2"/>
              <a:buNone/>
            </a:pPr>
            <a:r>
              <a:rPr lang="en-US" altLang="zh-CN" b="1" dirty="0" smtClean="0"/>
              <a:t>        X(0)=(AE)</a:t>
            </a:r>
          </a:p>
          <a:p>
            <a:pPr>
              <a:lnSpc>
                <a:spcPts val="3400"/>
              </a:lnSpc>
              <a:spcBef>
                <a:spcPts val="0"/>
              </a:spcBef>
              <a:buFont typeface="Wingdings" pitchFamily="2" charset="2"/>
              <a:buNone/>
            </a:pPr>
            <a:r>
              <a:rPr lang="en-US" altLang="zh-CN" b="1" dirty="0"/>
              <a:t> </a:t>
            </a:r>
            <a:r>
              <a:rPr lang="en-US" altLang="zh-CN" b="1" dirty="0" smtClean="0"/>
              <a:t>       X(1)=(AEDC)</a:t>
            </a:r>
          </a:p>
          <a:p>
            <a:pPr>
              <a:lnSpc>
                <a:spcPts val="3400"/>
              </a:lnSpc>
              <a:spcBef>
                <a:spcPts val="0"/>
              </a:spcBef>
              <a:buNone/>
            </a:pPr>
            <a:r>
              <a:rPr lang="en-US" altLang="zh-CN" b="1" dirty="0"/>
              <a:t> </a:t>
            </a:r>
            <a:r>
              <a:rPr lang="en-US" altLang="zh-CN" b="1" dirty="0" smtClean="0"/>
              <a:t>       X(2)=(AC</a:t>
            </a:r>
            <a:r>
              <a:rPr lang="en-US" altLang="zh-CN" b="1" dirty="0"/>
              <a:t>D</a:t>
            </a:r>
            <a:r>
              <a:rPr lang="en-US" altLang="zh-CN" b="1" dirty="0" smtClean="0"/>
              <a:t>E</a:t>
            </a:r>
            <a:r>
              <a:rPr lang="en-US" altLang="zh-CN" b="1" dirty="0" smtClean="0">
                <a:sym typeface="Symbol" pitchFamily="18" charset="2"/>
              </a:rPr>
              <a:t>I</a:t>
            </a:r>
            <a:r>
              <a:rPr lang="en-US" altLang="zh-CN" b="1" dirty="0" smtClean="0"/>
              <a:t>)</a:t>
            </a:r>
            <a:endParaRPr lang="en-US" altLang="zh-CN" b="1" dirty="0"/>
          </a:p>
          <a:p>
            <a:pPr>
              <a:lnSpc>
                <a:spcPts val="3400"/>
              </a:lnSpc>
              <a:spcBef>
                <a:spcPts val="0"/>
              </a:spcBef>
              <a:buNone/>
            </a:pPr>
            <a:r>
              <a:rPr lang="zh-CN" altLang="en-US" b="1" dirty="0" smtClean="0"/>
              <a:t>      （</a:t>
            </a:r>
            <a:r>
              <a:rPr lang="en-US" altLang="zh-CN" b="1" dirty="0"/>
              <a:t>AE</a:t>
            </a:r>
            <a:r>
              <a:rPr lang="zh-CN" altLang="en-US" b="1" dirty="0"/>
              <a:t>）</a:t>
            </a:r>
            <a:r>
              <a:rPr lang="en-US" altLang="zh-CN" b="1" baseline="-25000" dirty="0"/>
              <a:t>F</a:t>
            </a:r>
            <a:r>
              <a:rPr lang="en-US" altLang="zh-CN" b="1" baseline="30000" dirty="0" smtClean="0"/>
              <a:t>+</a:t>
            </a:r>
            <a:r>
              <a:rPr lang="en-US" altLang="zh-CN" b="1" dirty="0" smtClean="0"/>
              <a:t>=(</a:t>
            </a:r>
            <a:r>
              <a:rPr lang="en-US" altLang="zh-CN" b="1" dirty="0"/>
              <a:t>ACDE</a:t>
            </a:r>
            <a:r>
              <a:rPr lang="en-US" altLang="zh-CN" b="1" dirty="0">
                <a:sym typeface="Symbol" pitchFamily="18" charset="2"/>
              </a:rPr>
              <a:t>I</a:t>
            </a:r>
            <a:r>
              <a:rPr lang="en-US" altLang="zh-CN" b="1" dirty="0" smtClean="0"/>
              <a:t>)</a:t>
            </a:r>
            <a:endParaRPr lang="en-US" altLang="zh-CN" b="1" dirty="0">
              <a:solidFill>
                <a:srgbClr val="FF0000"/>
              </a:solidFill>
            </a:endParaRPr>
          </a:p>
        </p:txBody>
      </p:sp>
    </p:spTree>
    <p:extLst>
      <p:ext uri="{BB962C8B-B14F-4D97-AF65-F5344CB8AC3E}">
        <p14:creationId xmlns:p14="http://schemas.microsoft.com/office/powerpoint/2010/main" val="3945000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4825" y="673413"/>
            <a:ext cx="8119786" cy="3970318"/>
          </a:xfrm>
          <a:prstGeom prst="rect">
            <a:avLst/>
          </a:prstGeom>
        </p:spPr>
        <p:txBody>
          <a:bodyPr wrap="square">
            <a:spAutoFit/>
          </a:bodyPr>
          <a:lstStyle/>
          <a:p>
            <a:pPr algn="ctr">
              <a:lnSpc>
                <a:spcPct val="150000"/>
              </a:lnSpc>
            </a:pPr>
            <a:r>
              <a:rPr lang="en-US" altLang="zh-CN" sz="4000" b="1" dirty="0" smtClean="0">
                <a:solidFill>
                  <a:srgbClr val="FF0000"/>
                </a:solidFill>
                <a:latin typeface="微软雅黑" pitchFamily="34" charset="-122"/>
                <a:ea typeface="微软雅黑" pitchFamily="34" charset="-122"/>
              </a:rPr>
              <a:t>3.4 </a:t>
            </a:r>
            <a:r>
              <a:rPr lang="zh-CN" altLang="en-US" sz="4000" b="1" dirty="0" smtClean="0">
                <a:solidFill>
                  <a:srgbClr val="FF0000"/>
                </a:solidFill>
                <a:latin typeface="微软雅黑" pitchFamily="34" charset="-122"/>
                <a:ea typeface="微软雅黑" pitchFamily="34" charset="-122"/>
              </a:rPr>
              <a:t>关系数据理论</a:t>
            </a:r>
            <a:r>
              <a:rPr lang="en-US" altLang="zh-CN" sz="3600" b="1" dirty="0" smtClean="0">
                <a:solidFill>
                  <a:schemeClr val="accent6">
                    <a:lumMod val="50000"/>
                  </a:schemeClr>
                </a:solidFill>
                <a:latin typeface="楷体" panose="02010609060101010101" pitchFamily="49" charset="-122"/>
                <a:ea typeface="楷体" panose="02010609060101010101" pitchFamily="49" charset="-122"/>
              </a:rPr>
              <a:t>(</a:t>
            </a:r>
            <a:r>
              <a:rPr lang="zh-CN" altLang="en-US" sz="3600" b="1" dirty="0">
                <a:solidFill>
                  <a:schemeClr val="accent6">
                    <a:lumMod val="50000"/>
                  </a:schemeClr>
                </a:solidFill>
                <a:latin typeface="楷体" panose="02010609060101010101" pitchFamily="49" charset="-122"/>
                <a:ea typeface="楷体" panose="02010609060101010101" pitchFamily="49" charset="-122"/>
              </a:rPr>
              <a:t>参考教材</a:t>
            </a:r>
            <a:r>
              <a:rPr lang="en-US" altLang="zh-CN" sz="3600" b="1" dirty="0">
                <a:solidFill>
                  <a:schemeClr val="accent6">
                    <a:lumMod val="50000"/>
                  </a:schemeClr>
                </a:solidFill>
                <a:latin typeface="楷体" panose="02010609060101010101" pitchFamily="49" charset="-122"/>
                <a:ea typeface="楷体" panose="02010609060101010101" pitchFamily="49" charset="-122"/>
              </a:rPr>
              <a:t>3.4</a:t>
            </a:r>
            <a:r>
              <a:rPr lang="zh-CN" altLang="en-US" sz="3600" b="1" dirty="0">
                <a:solidFill>
                  <a:schemeClr val="accent6">
                    <a:lumMod val="50000"/>
                  </a:schemeClr>
                </a:solidFill>
                <a:latin typeface="楷体" panose="02010609060101010101" pitchFamily="49" charset="-122"/>
                <a:ea typeface="楷体" panose="02010609060101010101" pitchFamily="49" charset="-122"/>
              </a:rPr>
              <a:t>节</a:t>
            </a:r>
            <a:r>
              <a:rPr lang="en-US" altLang="zh-CN" sz="3600" b="1" dirty="0">
                <a:solidFill>
                  <a:schemeClr val="accent6">
                    <a:lumMod val="50000"/>
                  </a:schemeClr>
                </a:solidFill>
                <a:latin typeface="楷体" panose="02010609060101010101" pitchFamily="49" charset="-122"/>
                <a:ea typeface="楷体" panose="02010609060101010101" pitchFamily="49" charset="-122"/>
              </a:rPr>
              <a:t>)</a:t>
            </a:r>
            <a:r>
              <a:rPr lang="zh-CN" altLang="en-US" sz="3600" b="1" dirty="0">
                <a:solidFill>
                  <a:schemeClr val="accent6">
                    <a:lumMod val="50000"/>
                  </a:schemeClr>
                </a:solidFill>
                <a:latin typeface="楷体" panose="02010609060101010101" pitchFamily="49" charset="-122"/>
                <a:ea typeface="楷体" panose="02010609060101010101" pitchFamily="49" charset="-122"/>
              </a:rPr>
              <a:t> </a:t>
            </a:r>
            <a:endParaRPr lang="zh-CN" altLang="en-US" sz="4000" dirty="0">
              <a:solidFill>
                <a:schemeClr val="accent6">
                  <a:lumMod val="50000"/>
                </a:schemeClr>
              </a:solidFill>
              <a:latin typeface="楷体" panose="02010609060101010101" pitchFamily="49" charset="-122"/>
              <a:ea typeface="楷体" panose="02010609060101010101" pitchFamily="49" charset="-122"/>
            </a:endParaRPr>
          </a:p>
          <a:p>
            <a:pPr lvl="2">
              <a:lnSpc>
                <a:spcPct val="150000"/>
              </a:lnSpc>
            </a:pPr>
            <a:r>
              <a:rPr lang="en-US" altLang="zh-CN" sz="3200" b="1" dirty="0" smtClean="0">
                <a:latin typeface="微软雅黑" pitchFamily="34" charset="-122"/>
                <a:ea typeface="微软雅黑" pitchFamily="34" charset="-122"/>
              </a:rPr>
              <a:t>3.4.1 </a:t>
            </a:r>
            <a:r>
              <a:rPr lang="zh-CN" altLang="en-US" sz="3200" b="1" dirty="0" smtClean="0">
                <a:latin typeface="微软雅黑" pitchFamily="34" charset="-122"/>
                <a:ea typeface="微软雅黑" pitchFamily="34" charset="-122"/>
              </a:rPr>
              <a:t>问题</a:t>
            </a:r>
            <a:r>
              <a:rPr lang="zh-CN" altLang="en-US" sz="3200" b="1" dirty="0">
                <a:latin typeface="微软雅黑" pitchFamily="34" charset="-122"/>
                <a:ea typeface="微软雅黑" pitchFamily="34" charset="-122"/>
              </a:rPr>
              <a:t>的提出</a:t>
            </a:r>
          </a:p>
          <a:p>
            <a:pPr lvl="2">
              <a:lnSpc>
                <a:spcPct val="150000"/>
              </a:lnSpc>
            </a:pPr>
            <a:r>
              <a:rPr lang="en-US" altLang="zh-CN" sz="3200" b="1" dirty="0" smtClean="0">
                <a:latin typeface="微软雅黑" pitchFamily="34" charset="-122"/>
                <a:ea typeface="微软雅黑" pitchFamily="34" charset="-122"/>
              </a:rPr>
              <a:t>3.4.2 </a:t>
            </a:r>
            <a:r>
              <a:rPr lang="zh-CN" altLang="en-US" sz="3200" b="1" dirty="0" smtClean="0">
                <a:latin typeface="微软雅黑" pitchFamily="34" charset="-122"/>
                <a:ea typeface="微软雅黑" pitchFamily="34" charset="-122"/>
              </a:rPr>
              <a:t>函数依赖</a:t>
            </a:r>
            <a:endParaRPr lang="zh-CN" altLang="en-US" sz="3200" b="1" dirty="0">
              <a:latin typeface="微软雅黑" pitchFamily="34" charset="-122"/>
              <a:ea typeface="微软雅黑" pitchFamily="34" charset="-122"/>
            </a:endParaRPr>
          </a:p>
          <a:p>
            <a:pPr lvl="2">
              <a:lnSpc>
                <a:spcPct val="150000"/>
              </a:lnSpc>
            </a:pPr>
            <a:r>
              <a:rPr lang="en-US" altLang="zh-CN" sz="3200" b="1" dirty="0" smtClean="0">
                <a:latin typeface="微软雅黑" pitchFamily="34" charset="-122"/>
                <a:ea typeface="微软雅黑" pitchFamily="34" charset="-122"/>
              </a:rPr>
              <a:t>3.4.3 </a:t>
            </a:r>
            <a:r>
              <a:rPr lang="zh-CN" altLang="en-US" sz="3200" b="1" dirty="0" smtClean="0">
                <a:latin typeface="微软雅黑" pitchFamily="34" charset="-122"/>
                <a:ea typeface="微软雅黑" pitchFamily="34" charset="-122"/>
              </a:rPr>
              <a:t>范式及规范化</a:t>
            </a:r>
            <a:endParaRPr lang="en-US" altLang="zh-CN" sz="3200" b="1" dirty="0" smtClean="0">
              <a:latin typeface="微软雅黑" pitchFamily="34" charset="-122"/>
              <a:ea typeface="微软雅黑" pitchFamily="34" charset="-122"/>
            </a:endParaRPr>
          </a:p>
          <a:p>
            <a:pPr lvl="2">
              <a:lnSpc>
                <a:spcPct val="150000"/>
              </a:lnSpc>
            </a:pPr>
            <a:r>
              <a:rPr lang="en-US" altLang="zh-CN" sz="3200" b="1" dirty="0" smtClean="0">
                <a:latin typeface="微软雅黑" pitchFamily="34" charset="-122"/>
                <a:ea typeface="微软雅黑" pitchFamily="34" charset="-122"/>
              </a:rPr>
              <a:t>3.4.4 </a:t>
            </a:r>
            <a:r>
              <a:rPr lang="zh-CN" altLang="en-US" sz="3200" b="1" dirty="0" smtClean="0">
                <a:latin typeface="微软雅黑" pitchFamily="34" charset="-122"/>
                <a:ea typeface="微软雅黑" pitchFamily="34" charset="-122"/>
              </a:rPr>
              <a:t>关系模式分解</a:t>
            </a:r>
            <a:r>
              <a:rPr lang="en-US" altLang="zh-CN" sz="3200" b="1" dirty="0">
                <a:solidFill>
                  <a:srgbClr val="006600"/>
                </a:solidFill>
                <a:latin typeface="楷体" panose="02010609060101010101" pitchFamily="49" charset="-122"/>
                <a:ea typeface="楷体" panose="02010609060101010101" pitchFamily="49" charset="-122"/>
              </a:rPr>
              <a:t>(</a:t>
            </a:r>
            <a:r>
              <a:rPr lang="zh-CN" altLang="en-US" sz="3200" b="1" dirty="0">
                <a:solidFill>
                  <a:srgbClr val="006600"/>
                </a:solidFill>
                <a:latin typeface="楷体" panose="02010609060101010101" pitchFamily="49" charset="-122"/>
                <a:ea typeface="楷体" panose="02010609060101010101" pitchFamily="49" charset="-122"/>
              </a:rPr>
              <a:t>参考教材</a:t>
            </a:r>
            <a:r>
              <a:rPr lang="en-US" altLang="zh-CN" sz="3200" b="1" dirty="0" smtClean="0">
                <a:solidFill>
                  <a:srgbClr val="006600"/>
                </a:solidFill>
                <a:latin typeface="楷体" panose="02010609060101010101" pitchFamily="49" charset="-122"/>
                <a:ea typeface="楷体" panose="02010609060101010101" pitchFamily="49" charset="-122"/>
              </a:rPr>
              <a:t>3.5</a:t>
            </a:r>
            <a:r>
              <a:rPr lang="zh-CN" altLang="en-US" sz="3200" b="1" dirty="0" smtClean="0">
                <a:solidFill>
                  <a:srgbClr val="006600"/>
                </a:solidFill>
                <a:latin typeface="楷体" panose="02010609060101010101" pitchFamily="49" charset="-122"/>
                <a:ea typeface="楷体" panose="02010609060101010101" pitchFamily="49" charset="-122"/>
              </a:rPr>
              <a:t>节</a:t>
            </a:r>
            <a:r>
              <a:rPr lang="en-US" altLang="zh-CN" sz="3200" b="1" dirty="0">
                <a:solidFill>
                  <a:srgbClr val="006600"/>
                </a:solidFill>
                <a:latin typeface="楷体" panose="02010609060101010101" pitchFamily="49" charset="-122"/>
                <a:ea typeface="楷体" panose="02010609060101010101" pitchFamily="49" charset="-122"/>
              </a:rPr>
              <a:t>)</a:t>
            </a:r>
            <a:r>
              <a:rPr lang="zh-CN" altLang="en-US" sz="3200" b="1" dirty="0">
                <a:solidFill>
                  <a:srgbClr val="006600"/>
                </a:solidFill>
                <a:latin typeface="楷体" panose="02010609060101010101" pitchFamily="49" charset="-122"/>
                <a:ea typeface="楷体" panose="02010609060101010101" pitchFamily="49" charset="-122"/>
              </a:rPr>
              <a:t> </a:t>
            </a:r>
            <a:endParaRPr lang="zh-CN" altLang="en-US" sz="3200" b="1" dirty="0">
              <a:solidFill>
                <a:srgbClr val="006600"/>
              </a:solidFill>
              <a:latin typeface="微软雅黑" pitchFamily="34" charset="-122"/>
              <a:ea typeface="微软雅黑" pitchFamily="34" charset="-122"/>
            </a:endParaRPr>
          </a:p>
        </p:txBody>
      </p:sp>
    </p:spTree>
    <p:extLst>
      <p:ext uri="{BB962C8B-B14F-4D97-AF65-F5344CB8AC3E}">
        <p14:creationId xmlns:p14="http://schemas.microsoft.com/office/powerpoint/2010/main" val="1133507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8779" y="200838"/>
            <a:ext cx="8644152" cy="738664"/>
          </a:xfrm>
          <a:prstGeom prst="rect">
            <a:avLst/>
          </a:prstGeom>
        </p:spPr>
        <p:txBody>
          <a:bodyPr wrap="square">
            <a:spAutoFit/>
          </a:bodyPr>
          <a:lstStyle/>
          <a:p>
            <a:pPr indent="457200">
              <a:lnSpc>
                <a:spcPct val="150000"/>
              </a:lnSpc>
              <a:spcBef>
                <a:spcPts val="600"/>
              </a:spcBef>
              <a:spcAft>
                <a:spcPts val="600"/>
              </a:spcAft>
            </a:pPr>
            <a:r>
              <a:rPr lang="en-US" altLang="zh-CN" sz="2800" b="1" dirty="0" smtClean="0">
                <a:solidFill>
                  <a:srgbClr val="006600"/>
                </a:solidFill>
                <a:latin typeface="微软雅黑" pitchFamily="34" charset="-122"/>
                <a:ea typeface="微软雅黑" pitchFamily="34" charset="-122"/>
              </a:rPr>
              <a:t>5.</a:t>
            </a:r>
            <a:r>
              <a:rPr lang="zh-CN" altLang="en-US" sz="2800" b="1" dirty="0" smtClean="0">
                <a:solidFill>
                  <a:srgbClr val="006600"/>
                </a:solidFill>
                <a:latin typeface="微软雅黑" pitchFamily="34" charset="-122"/>
                <a:ea typeface="微软雅黑" pitchFamily="34" charset="-122"/>
              </a:rPr>
              <a:t>最小函数依赖集</a:t>
            </a:r>
            <a:endParaRPr lang="en-US" altLang="zh-CN" sz="3200" b="1" dirty="0" smtClean="0">
              <a:solidFill>
                <a:srgbClr val="FF0000"/>
              </a:solidFill>
              <a:latin typeface="微软雅黑" pitchFamily="34" charset="-122"/>
              <a:ea typeface="微软雅黑" pitchFamily="34" charset="-122"/>
            </a:endParaRPr>
          </a:p>
        </p:txBody>
      </p:sp>
      <p:sp>
        <p:nvSpPr>
          <p:cNvPr id="5" name="Rectangle 3"/>
          <p:cNvSpPr txBox="1">
            <a:spLocks noChangeArrowheads="1"/>
          </p:cNvSpPr>
          <p:nvPr/>
        </p:nvSpPr>
        <p:spPr>
          <a:xfrm>
            <a:off x="377018" y="902680"/>
            <a:ext cx="8511371" cy="2441021"/>
          </a:xfrm>
          <a:prstGeom prst="rect">
            <a:avLst/>
          </a:prstGeom>
          <a:ln>
            <a:solidFill>
              <a:srgbClr val="0000FF"/>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600"/>
              </a:lnSpc>
              <a:spcBef>
                <a:spcPts val="0"/>
              </a:spcBef>
              <a:buFont typeface="Wingdings" pitchFamily="2" charset="2"/>
              <a:buNone/>
            </a:pPr>
            <a:r>
              <a:rPr lang="zh-CN" altLang="en-US" b="1" dirty="0" smtClean="0">
                <a:solidFill>
                  <a:srgbClr val="0000FF"/>
                </a:solidFill>
              </a:rPr>
              <a:t>定义</a:t>
            </a:r>
            <a:r>
              <a:rPr lang="en-US" altLang="zh-CN" b="1" dirty="0" smtClean="0">
                <a:solidFill>
                  <a:srgbClr val="0000FF"/>
                </a:solidFill>
              </a:rPr>
              <a:t>3.8  </a:t>
            </a:r>
            <a:r>
              <a:rPr lang="zh-CN" altLang="en-US" b="1" dirty="0">
                <a:solidFill>
                  <a:srgbClr val="000000"/>
                </a:solidFill>
              </a:rPr>
              <a:t>如果函数依赖集</a:t>
            </a:r>
            <a:r>
              <a:rPr lang="en-US" altLang="zh-CN" b="1" dirty="0">
                <a:solidFill>
                  <a:srgbClr val="000000"/>
                </a:solidFill>
              </a:rPr>
              <a:t>F</a:t>
            </a:r>
            <a:r>
              <a:rPr lang="zh-CN" altLang="en-US" b="1" dirty="0">
                <a:solidFill>
                  <a:srgbClr val="000000"/>
                </a:solidFill>
              </a:rPr>
              <a:t>满足下列条件，则称</a:t>
            </a:r>
            <a:r>
              <a:rPr lang="en-US" altLang="zh-CN" b="1" dirty="0">
                <a:solidFill>
                  <a:srgbClr val="000000"/>
                </a:solidFill>
              </a:rPr>
              <a:t>F</a:t>
            </a:r>
            <a:r>
              <a:rPr lang="zh-CN" altLang="en-US" b="1" dirty="0">
                <a:solidFill>
                  <a:srgbClr val="000000"/>
                </a:solidFill>
              </a:rPr>
              <a:t>为一</a:t>
            </a:r>
            <a:r>
              <a:rPr lang="zh-CN" altLang="en-US" b="1" dirty="0" smtClean="0">
                <a:solidFill>
                  <a:srgbClr val="000000"/>
                </a:solidFill>
              </a:rPr>
              <a:t>个</a:t>
            </a:r>
            <a:r>
              <a:rPr lang="zh-CN" altLang="en-US" b="1" dirty="0" smtClean="0">
                <a:solidFill>
                  <a:srgbClr val="FF0000"/>
                </a:solidFill>
              </a:rPr>
              <a:t>最小</a:t>
            </a:r>
            <a:r>
              <a:rPr lang="zh-CN" altLang="en-US" b="1" dirty="0">
                <a:solidFill>
                  <a:srgbClr val="FF0000"/>
                </a:solidFill>
              </a:rPr>
              <a:t>函数依赖</a:t>
            </a:r>
            <a:r>
              <a:rPr lang="zh-CN" altLang="en-US" b="1" dirty="0" smtClean="0">
                <a:solidFill>
                  <a:srgbClr val="FF0000"/>
                </a:solidFill>
              </a:rPr>
              <a:t>集</a:t>
            </a:r>
            <a:r>
              <a:rPr lang="zh-CN" altLang="en-US" b="1" dirty="0" smtClean="0">
                <a:solidFill>
                  <a:srgbClr val="000000"/>
                </a:solidFill>
              </a:rPr>
              <a:t>。</a:t>
            </a:r>
            <a:r>
              <a:rPr lang="zh-CN" altLang="en-US" b="1" dirty="0" smtClean="0">
                <a:solidFill>
                  <a:srgbClr val="FF0000"/>
                </a:solidFill>
              </a:rPr>
              <a:t>（可能不唯一）</a:t>
            </a:r>
            <a:endParaRPr lang="zh-CN" altLang="en-US" b="1" dirty="0">
              <a:solidFill>
                <a:srgbClr val="FF0000"/>
              </a:solidFill>
            </a:endParaRPr>
          </a:p>
          <a:p>
            <a:pPr>
              <a:lnSpc>
                <a:spcPts val="3600"/>
              </a:lnSpc>
              <a:spcBef>
                <a:spcPts val="0"/>
              </a:spcBef>
              <a:buFont typeface="Wingdings" pitchFamily="2" charset="2"/>
              <a:buNone/>
            </a:pPr>
            <a:r>
              <a:rPr lang="zh-CN" altLang="en-US" b="1" dirty="0">
                <a:solidFill>
                  <a:srgbClr val="000000"/>
                </a:solidFill>
              </a:rPr>
              <a:t>  </a:t>
            </a:r>
            <a:r>
              <a:rPr lang="zh-CN" altLang="en-US" b="1" dirty="0" smtClean="0">
                <a:solidFill>
                  <a:srgbClr val="000000"/>
                </a:solidFill>
              </a:rPr>
              <a:t>  </a:t>
            </a:r>
            <a:r>
              <a:rPr lang="en-US" altLang="zh-CN" b="1" dirty="0">
                <a:solidFill>
                  <a:srgbClr val="000000"/>
                </a:solidFill>
              </a:rPr>
              <a:t>(1) F</a:t>
            </a:r>
            <a:r>
              <a:rPr lang="zh-CN" altLang="en-US" b="1" dirty="0">
                <a:solidFill>
                  <a:srgbClr val="000000"/>
                </a:solidFill>
              </a:rPr>
              <a:t>中任一函数依赖的右部仅含有一个属性。</a:t>
            </a:r>
          </a:p>
          <a:p>
            <a:pPr>
              <a:lnSpc>
                <a:spcPts val="3600"/>
              </a:lnSpc>
              <a:spcBef>
                <a:spcPts val="0"/>
              </a:spcBef>
              <a:buFont typeface="Wingdings" pitchFamily="2" charset="2"/>
              <a:buNone/>
            </a:pPr>
            <a:r>
              <a:rPr lang="zh-CN" altLang="en-US" b="1" dirty="0">
                <a:solidFill>
                  <a:srgbClr val="000000"/>
                </a:solidFill>
              </a:rPr>
              <a:t>    </a:t>
            </a:r>
            <a:r>
              <a:rPr lang="en-US" altLang="zh-CN" b="1" dirty="0">
                <a:solidFill>
                  <a:srgbClr val="000000"/>
                </a:solidFill>
              </a:rPr>
              <a:t>(2) F</a:t>
            </a:r>
            <a:r>
              <a:rPr lang="zh-CN" altLang="en-US" b="1" dirty="0">
                <a:solidFill>
                  <a:srgbClr val="000000"/>
                </a:solidFill>
              </a:rPr>
              <a:t>中不</a:t>
            </a:r>
            <a:r>
              <a:rPr lang="zh-CN" altLang="en-US" b="1" dirty="0" smtClean="0">
                <a:solidFill>
                  <a:srgbClr val="000000"/>
                </a:solidFill>
              </a:rPr>
              <a:t>存在多余的函数依赖。</a:t>
            </a:r>
            <a:endParaRPr lang="zh-CN" altLang="en-US" b="1" dirty="0">
              <a:solidFill>
                <a:srgbClr val="000000"/>
              </a:solidFill>
            </a:endParaRPr>
          </a:p>
          <a:p>
            <a:pPr>
              <a:lnSpc>
                <a:spcPts val="3600"/>
              </a:lnSpc>
              <a:spcBef>
                <a:spcPts val="0"/>
              </a:spcBef>
              <a:buFont typeface="Wingdings" pitchFamily="2" charset="2"/>
              <a:buNone/>
            </a:pPr>
            <a:r>
              <a:rPr lang="zh-CN" altLang="en-US" b="1" dirty="0">
                <a:solidFill>
                  <a:srgbClr val="000000"/>
                </a:solidFill>
              </a:rPr>
              <a:t>    </a:t>
            </a:r>
            <a:r>
              <a:rPr lang="en-US" altLang="zh-CN" b="1" dirty="0">
                <a:solidFill>
                  <a:srgbClr val="000000"/>
                </a:solidFill>
              </a:rPr>
              <a:t>(3) F</a:t>
            </a:r>
            <a:r>
              <a:rPr lang="zh-CN" altLang="en-US" b="1" dirty="0" smtClean="0">
                <a:solidFill>
                  <a:srgbClr val="000000"/>
                </a:solidFill>
              </a:rPr>
              <a:t>中每个</a:t>
            </a:r>
            <a:r>
              <a:rPr lang="zh-CN" altLang="en-US" b="1" dirty="0">
                <a:solidFill>
                  <a:srgbClr val="000000"/>
                </a:solidFill>
              </a:rPr>
              <a:t>函数依赖左部最</a:t>
            </a:r>
            <a:r>
              <a:rPr lang="zh-CN" altLang="en-US" b="1" dirty="0" smtClean="0">
                <a:solidFill>
                  <a:srgbClr val="000000"/>
                </a:solidFill>
              </a:rPr>
              <a:t>简。</a:t>
            </a:r>
            <a:endParaRPr lang="en-US" altLang="zh-CN" b="1" dirty="0">
              <a:solidFill>
                <a:srgbClr val="FF0000"/>
              </a:solidFill>
            </a:endParaRPr>
          </a:p>
        </p:txBody>
      </p:sp>
      <p:sp>
        <p:nvSpPr>
          <p:cNvPr id="7" name="Rectangle 3"/>
          <p:cNvSpPr txBox="1">
            <a:spLocks noChangeArrowheads="1"/>
          </p:cNvSpPr>
          <p:nvPr/>
        </p:nvSpPr>
        <p:spPr>
          <a:xfrm>
            <a:off x="308778" y="3521123"/>
            <a:ext cx="8511371" cy="29069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85775" indent="-485775">
              <a:lnSpc>
                <a:spcPts val="2900"/>
              </a:lnSpc>
              <a:spcBef>
                <a:spcPts val="0"/>
              </a:spcBef>
              <a:buFont typeface="Wingdings" pitchFamily="2" charset="2"/>
              <a:buNone/>
            </a:pPr>
            <a:r>
              <a:rPr lang="en-US" altLang="zh-CN" sz="2000" b="1" dirty="0">
                <a:solidFill>
                  <a:srgbClr val="0000FF"/>
                </a:solidFill>
                <a:effectLst>
                  <a:outerShdw blurRad="38100" dist="38100" dir="2700000" algn="tl">
                    <a:srgbClr val="000000">
                      <a:alpha val="43137"/>
                    </a:srgbClr>
                  </a:outerShdw>
                </a:effectLst>
                <a:ea typeface="宋体" pitchFamily="2" charset="-122"/>
              </a:rPr>
              <a:t>[</a:t>
            </a:r>
            <a:r>
              <a:rPr lang="zh-CN" altLang="en-US" sz="2000" b="1" dirty="0" smtClean="0">
                <a:solidFill>
                  <a:srgbClr val="0000FF"/>
                </a:solidFill>
                <a:effectLst>
                  <a:outerShdw blurRad="38100" dist="38100" dir="2700000" algn="tl">
                    <a:srgbClr val="000000">
                      <a:alpha val="43137"/>
                    </a:srgbClr>
                  </a:outerShdw>
                </a:effectLst>
                <a:ea typeface="宋体" pitchFamily="2" charset="-122"/>
              </a:rPr>
              <a:t>例</a:t>
            </a:r>
            <a:r>
              <a:rPr lang="en-US" altLang="zh-CN" sz="2000" b="1" dirty="0" smtClean="0">
                <a:solidFill>
                  <a:srgbClr val="0000FF"/>
                </a:solidFill>
                <a:effectLst>
                  <a:outerShdw blurRad="38100" dist="38100" dir="2700000" algn="tl">
                    <a:srgbClr val="000000">
                      <a:alpha val="43137"/>
                    </a:srgbClr>
                  </a:outerShdw>
                </a:effectLst>
                <a:ea typeface="宋体" pitchFamily="2" charset="-122"/>
              </a:rPr>
              <a:t>] </a:t>
            </a:r>
            <a:r>
              <a:rPr lang="zh-CN" altLang="en-US" sz="2000" b="1" dirty="0">
                <a:ea typeface="宋体" pitchFamily="2" charset="-122"/>
              </a:rPr>
              <a:t>关系模式</a:t>
            </a:r>
            <a:r>
              <a:rPr lang="en-US" altLang="zh-CN" sz="2000" b="1" dirty="0">
                <a:ea typeface="宋体" pitchFamily="2" charset="-122"/>
              </a:rPr>
              <a:t>S&lt;U</a:t>
            </a:r>
            <a:r>
              <a:rPr lang="zh-CN" altLang="en-US" sz="2000" b="1" dirty="0">
                <a:ea typeface="宋体" pitchFamily="2" charset="-122"/>
              </a:rPr>
              <a:t>，</a:t>
            </a:r>
            <a:r>
              <a:rPr lang="en-US" altLang="zh-CN" sz="2000" b="1" dirty="0">
                <a:ea typeface="宋体" pitchFamily="2" charset="-122"/>
              </a:rPr>
              <a:t>F&gt;</a:t>
            </a:r>
            <a:r>
              <a:rPr lang="zh-CN" altLang="en-US" sz="2000" b="1" dirty="0">
                <a:ea typeface="宋体" pitchFamily="2" charset="-122"/>
              </a:rPr>
              <a:t>，其中：</a:t>
            </a:r>
          </a:p>
          <a:p>
            <a:pPr marL="485775" indent="-485775">
              <a:lnSpc>
                <a:spcPts val="2900"/>
              </a:lnSpc>
              <a:spcBef>
                <a:spcPts val="0"/>
              </a:spcBef>
              <a:buFont typeface="Wingdings" pitchFamily="2" charset="2"/>
              <a:buNone/>
            </a:pPr>
            <a:r>
              <a:rPr lang="zh-CN" altLang="en-US" sz="2000" b="1" dirty="0">
                <a:ea typeface="宋体" pitchFamily="2" charset="-122"/>
              </a:rPr>
              <a:t>          </a:t>
            </a:r>
            <a:r>
              <a:rPr lang="en-US" altLang="zh-CN" sz="2000" b="1" dirty="0">
                <a:ea typeface="宋体" pitchFamily="2" charset="-122"/>
              </a:rPr>
              <a:t>U={ </a:t>
            </a:r>
            <a:r>
              <a:rPr lang="en-US" altLang="zh-CN" sz="2000" b="1" dirty="0" err="1">
                <a:ea typeface="宋体" pitchFamily="2" charset="-122"/>
              </a:rPr>
              <a:t>Sno</a:t>
            </a:r>
            <a:r>
              <a:rPr lang="zh-CN" altLang="en-US" sz="2000" b="1" dirty="0">
                <a:ea typeface="宋体" pitchFamily="2" charset="-122"/>
              </a:rPr>
              <a:t>，</a:t>
            </a:r>
            <a:r>
              <a:rPr lang="en-US" altLang="zh-CN" sz="2000" b="1" dirty="0" err="1">
                <a:ea typeface="宋体" pitchFamily="2" charset="-122"/>
              </a:rPr>
              <a:t>Sdept</a:t>
            </a:r>
            <a:r>
              <a:rPr lang="zh-CN" altLang="en-US" sz="2000" b="1" dirty="0">
                <a:ea typeface="宋体" pitchFamily="2" charset="-122"/>
              </a:rPr>
              <a:t>，</a:t>
            </a:r>
            <a:r>
              <a:rPr lang="en-US" altLang="zh-CN" sz="2000" b="1" dirty="0" err="1">
                <a:ea typeface="宋体" pitchFamily="2" charset="-122"/>
              </a:rPr>
              <a:t>Mname</a:t>
            </a:r>
            <a:r>
              <a:rPr lang="zh-CN" altLang="en-US" sz="2000" b="1" dirty="0">
                <a:ea typeface="宋体" pitchFamily="2" charset="-122"/>
              </a:rPr>
              <a:t>，</a:t>
            </a:r>
            <a:r>
              <a:rPr lang="en-US" altLang="zh-CN" sz="2000" b="1" dirty="0" err="1">
                <a:ea typeface="宋体" pitchFamily="2" charset="-122"/>
              </a:rPr>
              <a:t>Cno</a:t>
            </a:r>
            <a:r>
              <a:rPr lang="zh-CN" altLang="en-US" sz="2000" b="1" dirty="0">
                <a:ea typeface="宋体" pitchFamily="2" charset="-122"/>
              </a:rPr>
              <a:t>，</a:t>
            </a:r>
            <a:r>
              <a:rPr lang="en-US" altLang="zh-CN" sz="2000" b="1" dirty="0">
                <a:ea typeface="宋体" pitchFamily="2" charset="-122"/>
              </a:rPr>
              <a:t>Grade }</a:t>
            </a:r>
            <a:r>
              <a:rPr lang="zh-CN" altLang="en-US" sz="2000" b="1" dirty="0">
                <a:ea typeface="宋体" pitchFamily="2" charset="-122"/>
              </a:rPr>
              <a:t>，</a:t>
            </a:r>
          </a:p>
          <a:p>
            <a:pPr marL="485775" indent="-485775">
              <a:lnSpc>
                <a:spcPts val="2900"/>
              </a:lnSpc>
              <a:spcBef>
                <a:spcPts val="0"/>
              </a:spcBef>
              <a:buFont typeface="Wingdings" pitchFamily="2" charset="2"/>
              <a:buNone/>
            </a:pPr>
            <a:r>
              <a:rPr lang="zh-CN" altLang="en-US" sz="2000" b="1" dirty="0">
                <a:ea typeface="宋体" pitchFamily="2" charset="-122"/>
              </a:rPr>
              <a:t>          </a:t>
            </a:r>
            <a:r>
              <a:rPr lang="en-US" altLang="zh-CN" sz="2000" b="1" dirty="0">
                <a:ea typeface="宋体" pitchFamily="2" charset="-122"/>
              </a:rPr>
              <a:t>F={ </a:t>
            </a:r>
            <a:r>
              <a:rPr lang="en-US" altLang="zh-CN" sz="2000" b="1" dirty="0" err="1">
                <a:ea typeface="宋体" pitchFamily="2" charset="-122"/>
              </a:rPr>
              <a:t>Sno→Sdept</a:t>
            </a:r>
            <a:r>
              <a:rPr lang="zh-CN" altLang="en-US" sz="2000" b="1" dirty="0">
                <a:ea typeface="宋体" pitchFamily="2" charset="-122"/>
              </a:rPr>
              <a:t>，</a:t>
            </a:r>
            <a:r>
              <a:rPr lang="en-US" altLang="zh-CN" sz="2000" b="1" dirty="0" err="1">
                <a:ea typeface="宋体" pitchFamily="2" charset="-122"/>
              </a:rPr>
              <a:t>Sdept→Mname</a:t>
            </a:r>
            <a:r>
              <a:rPr lang="zh-CN" altLang="en-US" sz="2000" b="1" dirty="0">
                <a:ea typeface="宋体" pitchFamily="2" charset="-122"/>
              </a:rPr>
              <a:t>，</a:t>
            </a:r>
          </a:p>
          <a:p>
            <a:pPr marL="485775" indent="-485775">
              <a:lnSpc>
                <a:spcPts val="2900"/>
              </a:lnSpc>
              <a:spcBef>
                <a:spcPts val="0"/>
              </a:spcBef>
              <a:buFont typeface="Wingdings" pitchFamily="2" charset="2"/>
              <a:buNone/>
            </a:pPr>
            <a:r>
              <a:rPr lang="zh-CN" altLang="en-US" sz="2000" b="1" dirty="0">
                <a:ea typeface="宋体" pitchFamily="2" charset="-122"/>
              </a:rPr>
              <a:t>                 </a:t>
            </a:r>
            <a:r>
              <a:rPr lang="en-US" altLang="zh-CN" sz="2000" b="1" dirty="0">
                <a:ea typeface="宋体" pitchFamily="2" charset="-122"/>
              </a:rPr>
              <a:t>(</a:t>
            </a:r>
            <a:r>
              <a:rPr lang="en-US" altLang="zh-CN" sz="2000" b="1" dirty="0" err="1">
                <a:ea typeface="宋体" pitchFamily="2" charset="-122"/>
              </a:rPr>
              <a:t>Sno</a:t>
            </a:r>
            <a:r>
              <a:rPr lang="zh-CN" altLang="en-US" sz="2000" b="1" dirty="0">
                <a:ea typeface="宋体" pitchFamily="2" charset="-122"/>
              </a:rPr>
              <a:t>，</a:t>
            </a:r>
            <a:r>
              <a:rPr lang="en-US" altLang="zh-CN" sz="2000" b="1" dirty="0" err="1">
                <a:ea typeface="宋体" pitchFamily="2" charset="-122"/>
              </a:rPr>
              <a:t>Cno</a:t>
            </a:r>
            <a:r>
              <a:rPr lang="en-US" altLang="zh-CN" sz="2000" b="1" dirty="0">
                <a:ea typeface="宋体" pitchFamily="2" charset="-122"/>
              </a:rPr>
              <a:t>)→Grade </a:t>
            </a:r>
            <a:r>
              <a:rPr lang="en-US" altLang="zh-CN" sz="2000" b="1" dirty="0" smtClean="0">
                <a:ea typeface="宋体" pitchFamily="2" charset="-122"/>
              </a:rPr>
              <a:t>} </a:t>
            </a:r>
            <a:r>
              <a:rPr lang="zh-CN" altLang="en-US" sz="2000" b="1" dirty="0" smtClean="0">
                <a:solidFill>
                  <a:srgbClr val="0000FF"/>
                </a:solidFill>
                <a:ea typeface="宋体" pitchFamily="2" charset="-122"/>
              </a:rPr>
              <a:t>是最小函数依赖集</a:t>
            </a:r>
            <a:endParaRPr lang="en-US" altLang="zh-CN" sz="2000" b="1" dirty="0">
              <a:solidFill>
                <a:srgbClr val="0000FF"/>
              </a:solidFill>
              <a:ea typeface="宋体" pitchFamily="2" charset="-122"/>
            </a:endParaRPr>
          </a:p>
          <a:p>
            <a:pPr marL="485775" indent="-485775">
              <a:lnSpc>
                <a:spcPts val="2900"/>
              </a:lnSpc>
              <a:spcBef>
                <a:spcPts val="0"/>
              </a:spcBef>
              <a:buFont typeface="Wingdings" pitchFamily="2" charset="2"/>
              <a:buNone/>
            </a:pPr>
            <a:r>
              <a:rPr lang="en-US" altLang="zh-CN" sz="2000" b="1" dirty="0">
                <a:ea typeface="宋体" pitchFamily="2" charset="-122"/>
              </a:rPr>
              <a:t>     </a:t>
            </a:r>
            <a:r>
              <a:rPr lang="en-US" altLang="zh-CN" sz="2000" b="1" dirty="0" smtClean="0">
                <a:ea typeface="宋体" pitchFamily="2" charset="-122"/>
              </a:rPr>
              <a:t>    </a:t>
            </a:r>
            <a:r>
              <a:rPr lang="zh-CN" altLang="en-US" sz="2000" b="1" dirty="0">
                <a:ea typeface="宋体" pitchFamily="2" charset="-122"/>
              </a:rPr>
              <a:t>设</a:t>
            </a:r>
            <a:r>
              <a:rPr lang="en-US" altLang="zh-CN" sz="2000" b="1" dirty="0">
                <a:ea typeface="宋体" pitchFamily="2" charset="-122"/>
              </a:rPr>
              <a:t>F’={</a:t>
            </a:r>
            <a:r>
              <a:rPr lang="en-US" altLang="zh-CN" sz="2000" b="1" dirty="0" err="1">
                <a:ea typeface="宋体" pitchFamily="2" charset="-122"/>
              </a:rPr>
              <a:t>Sno→Sdept</a:t>
            </a:r>
            <a:r>
              <a:rPr lang="zh-CN" altLang="en-US" sz="2000" b="1" dirty="0">
                <a:ea typeface="宋体" pitchFamily="2" charset="-122"/>
              </a:rPr>
              <a:t>，</a:t>
            </a:r>
            <a:r>
              <a:rPr lang="en-US" altLang="zh-CN" sz="2000" b="1" u="sng" dirty="0" err="1">
                <a:solidFill>
                  <a:srgbClr val="0000FF"/>
                </a:solidFill>
                <a:ea typeface="宋体" pitchFamily="2" charset="-122"/>
              </a:rPr>
              <a:t>Sno→Mname</a:t>
            </a:r>
            <a:r>
              <a:rPr lang="zh-CN" altLang="en-US" sz="2000" b="1" dirty="0">
                <a:ea typeface="宋体" pitchFamily="2" charset="-122"/>
              </a:rPr>
              <a:t>，</a:t>
            </a:r>
          </a:p>
          <a:p>
            <a:pPr marL="485775" indent="-485775">
              <a:lnSpc>
                <a:spcPts val="2900"/>
              </a:lnSpc>
              <a:spcBef>
                <a:spcPts val="0"/>
              </a:spcBef>
              <a:buFont typeface="Wingdings" pitchFamily="2" charset="2"/>
              <a:buNone/>
            </a:pPr>
            <a:r>
              <a:rPr lang="zh-CN" altLang="en-US" sz="2000" b="1" dirty="0">
                <a:ea typeface="宋体" pitchFamily="2" charset="-122"/>
              </a:rPr>
              <a:t>               </a:t>
            </a:r>
            <a:r>
              <a:rPr lang="en-US" altLang="zh-CN" sz="2000" b="1" dirty="0" err="1">
                <a:ea typeface="宋体" pitchFamily="2" charset="-122"/>
              </a:rPr>
              <a:t>Sdept→Mname</a:t>
            </a:r>
            <a:r>
              <a:rPr lang="zh-CN" altLang="en-US" sz="2000" b="1" dirty="0">
                <a:ea typeface="宋体" pitchFamily="2" charset="-122"/>
              </a:rPr>
              <a:t>， </a:t>
            </a:r>
            <a:r>
              <a:rPr lang="en-US" altLang="zh-CN" sz="2000" b="1" dirty="0">
                <a:ea typeface="宋体" pitchFamily="2" charset="-122"/>
              </a:rPr>
              <a:t>(</a:t>
            </a:r>
            <a:r>
              <a:rPr lang="en-US" altLang="zh-CN" sz="2000" b="1" dirty="0" err="1">
                <a:ea typeface="宋体" pitchFamily="2" charset="-122"/>
              </a:rPr>
              <a:t>Sno</a:t>
            </a:r>
            <a:r>
              <a:rPr lang="zh-CN" altLang="en-US" sz="2000" b="1" dirty="0">
                <a:ea typeface="宋体" pitchFamily="2" charset="-122"/>
              </a:rPr>
              <a:t>，</a:t>
            </a:r>
            <a:r>
              <a:rPr lang="en-US" altLang="zh-CN" sz="2000" b="1" dirty="0" err="1">
                <a:ea typeface="宋体" pitchFamily="2" charset="-122"/>
              </a:rPr>
              <a:t>Cno</a:t>
            </a:r>
            <a:r>
              <a:rPr lang="en-US" altLang="zh-CN" sz="2000" b="1" dirty="0">
                <a:ea typeface="宋体" pitchFamily="2" charset="-122"/>
              </a:rPr>
              <a:t>)→Grade</a:t>
            </a:r>
            <a:r>
              <a:rPr lang="zh-CN" altLang="en-US" sz="2000" b="1" dirty="0">
                <a:ea typeface="宋体" pitchFamily="2" charset="-122"/>
              </a:rPr>
              <a:t>，</a:t>
            </a:r>
          </a:p>
          <a:p>
            <a:pPr marL="485775" indent="-485775">
              <a:lnSpc>
                <a:spcPts val="2900"/>
              </a:lnSpc>
              <a:spcBef>
                <a:spcPts val="0"/>
              </a:spcBef>
              <a:buNone/>
            </a:pPr>
            <a:r>
              <a:rPr lang="zh-CN" altLang="en-US" sz="2000" b="1" dirty="0">
                <a:ea typeface="宋体" pitchFamily="2" charset="-122"/>
              </a:rPr>
              <a:t>             </a:t>
            </a:r>
            <a:r>
              <a:rPr lang="zh-CN" altLang="en-US" sz="2000" b="1" u="sng" dirty="0">
                <a:solidFill>
                  <a:srgbClr val="0000FF"/>
                </a:solidFill>
                <a:ea typeface="宋体" pitchFamily="2" charset="-122"/>
              </a:rPr>
              <a:t> </a:t>
            </a:r>
            <a:r>
              <a:rPr lang="en-US" altLang="zh-CN" sz="2000" b="1" u="sng" dirty="0">
                <a:solidFill>
                  <a:srgbClr val="0000FF"/>
                </a:solidFill>
                <a:ea typeface="宋体" pitchFamily="2" charset="-122"/>
              </a:rPr>
              <a:t>(</a:t>
            </a:r>
            <a:r>
              <a:rPr lang="en-US" altLang="zh-CN" sz="2000" b="1" u="sng" dirty="0" err="1">
                <a:solidFill>
                  <a:srgbClr val="0000FF"/>
                </a:solidFill>
                <a:ea typeface="宋体" pitchFamily="2" charset="-122"/>
              </a:rPr>
              <a:t>Sno</a:t>
            </a:r>
            <a:r>
              <a:rPr lang="zh-CN" altLang="en-US" sz="2000" b="1" u="sng" dirty="0">
                <a:solidFill>
                  <a:srgbClr val="0000FF"/>
                </a:solidFill>
                <a:ea typeface="宋体" pitchFamily="2" charset="-122"/>
              </a:rPr>
              <a:t>，</a:t>
            </a:r>
            <a:r>
              <a:rPr lang="en-US" altLang="zh-CN" sz="2000" b="1" u="sng" dirty="0" err="1">
                <a:solidFill>
                  <a:srgbClr val="0000FF"/>
                </a:solidFill>
                <a:ea typeface="宋体" pitchFamily="2" charset="-122"/>
              </a:rPr>
              <a:t>Sdept</a:t>
            </a:r>
            <a:r>
              <a:rPr lang="en-US" altLang="zh-CN" sz="2000" b="1" u="sng" dirty="0">
                <a:solidFill>
                  <a:srgbClr val="0000FF"/>
                </a:solidFill>
                <a:ea typeface="宋体" pitchFamily="2" charset="-122"/>
              </a:rPr>
              <a:t>)→</a:t>
            </a:r>
            <a:r>
              <a:rPr lang="en-US" altLang="zh-CN" sz="2000" b="1" u="sng" dirty="0" err="1">
                <a:solidFill>
                  <a:srgbClr val="0000FF"/>
                </a:solidFill>
                <a:ea typeface="宋体" pitchFamily="2" charset="-122"/>
              </a:rPr>
              <a:t>Sdept</a:t>
            </a:r>
            <a:r>
              <a:rPr lang="en-US" altLang="zh-CN" sz="2000" b="1" dirty="0" smtClean="0">
                <a:ea typeface="宋体" pitchFamily="2" charset="-122"/>
              </a:rPr>
              <a:t>}  </a:t>
            </a:r>
            <a:r>
              <a:rPr lang="zh-CN" altLang="en-US" sz="2000" b="1" dirty="0" smtClean="0">
                <a:solidFill>
                  <a:srgbClr val="0000FF"/>
                </a:solidFill>
                <a:ea typeface="宋体" pitchFamily="2" charset="-122"/>
              </a:rPr>
              <a:t>不是</a:t>
            </a:r>
            <a:r>
              <a:rPr lang="zh-CN" altLang="en-US" sz="2000" b="1" dirty="0">
                <a:solidFill>
                  <a:srgbClr val="0000FF"/>
                </a:solidFill>
                <a:ea typeface="宋体" pitchFamily="2" charset="-122"/>
              </a:rPr>
              <a:t>最小函数依赖集</a:t>
            </a:r>
            <a:endParaRPr lang="en-US" altLang="zh-CN" sz="2000" b="1" dirty="0">
              <a:solidFill>
                <a:srgbClr val="0000FF"/>
              </a:solidFill>
              <a:ea typeface="宋体" pitchFamily="2" charset="-122"/>
            </a:endParaRPr>
          </a:p>
          <a:p>
            <a:pPr marL="485775" indent="-485775">
              <a:lnSpc>
                <a:spcPts val="2900"/>
              </a:lnSpc>
              <a:spcBef>
                <a:spcPts val="0"/>
              </a:spcBef>
              <a:buFont typeface="Wingdings" pitchFamily="2" charset="2"/>
              <a:buNone/>
            </a:pPr>
            <a:endParaRPr lang="en-US" altLang="zh-CN" sz="2000" b="1" dirty="0">
              <a:ea typeface="宋体" pitchFamily="2" charset="-122"/>
            </a:endParaRPr>
          </a:p>
        </p:txBody>
      </p:sp>
    </p:spTree>
    <p:extLst>
      <p:ext uri="{BB962C8B-B14F-4D97-AF65-F5344CB8AC3E}">
        <p14:creationId xmlns:p14="http://schemas.microsoft.com/office/powerpoint/2010/main" val="278379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308779" y="216170"/>
            <a:ext cx="8480380" cy="64302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85775" indent="-485775">
              <a:lnSpc>
                <a:spcPts val="2800"/>
              </a:lnSpc>
              <a:spcBef>
                <a:spcPts val="0"/>
              </a:spcBef>
              <a:buFont typeface="Wingdings" pitchFamily="2" charset="2"/>
              <a:buNone/>
            </a:pPr>
            <a:r>
              <a:rPr lang="zh-CN" altLang="en-US" sz="2000" b="1" dirty="0" smtClean="0">
                <a:solidFill>
                  <a:srgbClr val="0000FF"/>
                </a:solidFill>
                <a:effectLst>
                  <a:outerShdw blurRad="38100" dist="38100" dir="2700000" algn="tl">
                    <a:srgbClr val="000000">
                      <a:alpha val="43137"/>
                    </a:srgbClr>
                  </a:outerShdw>
                </a:effectLst>
                <a:ea typeface="宋体" pitchFamily="2" charset="-122"/>
              </a:rPr>
              <a:t>例如</a:t>
            </a:r>
            <a:r>
              <a:rPr lang="zh-CN" altLang="en-US" sz="2000" b="1" dirty="0" smtClean="0">
                <a:solidFill>
                  <a:srgbClr val="0000FF"/>
                </a:solidFill>
                <a:effectLst>
                  <a:outerShdw blurRad="38100" dist="38100" dir="2700000" algn="tl">
                    <a:srgbClr val="000000">
                      <a:alpha val="43137"/>
                    </a:srgbClr>
                  </a:outerShdw>
                </a:effectLst>
                <a:ea typeface="宋体" pitchFamily="2" charset="-122"/>
                <a:sym typeface="Wingdings" panose="05000000000000000000" pitchFamily="2" charset="2"/>
              </a:rPr>
              <a:t>（摘自百度百科）</a:t>
            </a:r>
            <a:endParaRPr lang="en-US" altLang="zh-CN" sz="2000" b="1" dirty="0" smtClean="0">
              <a:solidFill>
                <a:srgbClr val="0000FF"/>
              </a:solidFill>
              <a:effectLst>
                <a:outerShdw blurRad="38100" dist="38100" dir="2700000" algn="tl">
                  <a:srgbClr val="000000">
                    <a:alpha val="43137"/>
                  </a:srgbClr>
                </a:outerShdw>
              </a:effectLst>
              <a:ea typeface="宋体" pitchFamily="2" charset="-122"/>
            </a:endParaRPr>
          </a:p>
          <a:p>
            <a:pPr marL="485775" indent="-485775">
              <a:lnSpc>
                <a:spcPts val="2800"/>
              </a:lnSpc>
              <a:spcBef>
                <a:spcPts val="0"/>
              </a:spcBef>
              <a:buFont typeface="Wingdings" pitchFamily="2" charset="2"/>
              <a:buNone/>
            </a:pPr>
            <a:r>
              <a:rPr lang="zh-CN" altLang="en-US" sz="2000" b="1" dirty="0" smtClean="0">
                <a:ea typeface="宋体" pitchFamily="2" charset="-122"/>
              </a:rPr>
              <a:t>求</a:t>
            </a:r>
            <a:r>
              <a:rPr lang="en-US" altLang="zh-CN" sz="2000" b="1" dirty="0" smtClean="0">
                <a:ea typeface="宋体" pitchFamily="2" charset="-122"/>
              </a:rPr>
              <a:t>F={ABD→E,AB→G,B→F,C→J,CJ→I,G→H}</a:t>
            </a:r>
            <a:r>
              <a:rPr lang="zh-CN" altLang="en-US" sz="2000" b="1" dirty="0">
                <a:ea typeface="宋体" pitchFamily="2" charset="-122"/>
              </a:rPr>
              <a:t>的最小函数依赖</a:t>
            </a:r>
            <a:r>
              <a:rPr lang="zh-CN" altLang="en-US" sz="2000" b="1" dirty="0" smtClean="0">
                <a:ea typeface="宋体" pitchFamily="2" charset="-122"/>
              </a:rPr>
              <a:t>集</a:t>
            </a:r>
            <a:endParaRPr lang="en-US" altLang="zh-CN" sz="2000" b="1" dirty="0" smtClean="0">
              <a:ea typeface="宋体" pitchFamily="2" charset="-122"/>
            </a:endParaRPr>
          </a:p>
          <a:p>
            <a:pPr marL="485775" indent="-485775">
              <a:lnSpc>
                <a:spcPts val="2800"/>
              </a:lnSpc>
              <a:spcBef>
                <a:spcPts val="0"/>
              </a:spcBef>
              <a:buFont typeface="Wingdings" pitchFamily="2" charset="2"/>
              <a:buNone/>
            </a:pPr>
            <a:r>
              <a:rPr lang="en-US" altLang="zh-CN" sz="2000" b="1" dirty="0" smtClean="0">
                <a:solidFill>
                  <a:srgbClr val="0000FF"/>
                </a:solidFill>
                <a:ea typeface="宋体" pitchFamily="2" charset="-122"/>
              </a:rPr>
              <a:t> 1.</a:t>
            </a:r>
            <a:r>
              <a:rPr lang="zh-CN" altLang="en-US" sz="2000" b="1" dirty="0" smtClean="0">
                <a:solidFill>
                  <a:srgbClr val="0000FF"/>
                </a:solidFill>
                <a:ea typeface="宋体" pitchFamily="2" charset="-122"/>
              </a:rPr>
              <a:t>将</a:t>
            </a:r>
            <a:r>
              <a:rPr lang="en-US" altLang="zh-CN" sz="2000" b="1" dirty="0" smtClean="0">
                <a:solidFill>
                  <a:srgbClr val="0000FF"/>
                </a:solidFill>
                <a:ea typeface="宋体" pitchFamily="2" charset="-122"/>
              </a:rPr>
              <a:t>F</a:t>
            </a:r>
            <a:r>
              <a:rPr lang="zh-CN" altLang="en-US" sz="2000" b="1" dirty="0" smtClean="0">
                <a:solidFill>
                  <a:srgbClr val="0000FF"/>
                </a:solidFill>
                <a:ea typeface="宋体" pitchFamily="2" charset="-122"/>
              </a:rPr>
              <a:t>中的所有依赖右边化为单一元素</a:t>
            </a:r>
          </a:p>
          <a:p>
            <a:pPr marL="485775" indent="-485775">
              <a:lnSpc>
                <a:spcPts val="2800"/>
              </a:lnSpc>
              <a:spcBef>
                <a:spcPts val="0"/>
              </a:spcBef>
              <a:buFont typeface="Wingdings" pitchFamily="2" charset="2"/>
              <a:buNone/>
            </a:pPr>
            <a:r>
              <a:rPr lang="zh-CN" altLang="en-US" sz="2000" b="1" dirty="0" smtClean="0">
                <a:ea typeface="宋体" pitchFamily="2" charset="-122"/>
              </a:rPr>
              <a:t>    </a:t>
            </a:r>
            <a:r>
              <a:rPr lang="en-US" altLang="zh-CN" sz="2000" b="1" dirty="0" smtClean="0">
                <a:ea typeface="宋体" pitchFamily="2" charset="-122"/>
              </a:rPr>
              <a:t>F={ABD→E,AB→G,B→F,C→J,CJ→I,G→H};</a:t>
            </a:r>
            <a:r>
              <a:rPr lang="zh-CN" altLang="en-US" sz="2000" b="1" dirty="0" smtClean="0">
                <a:ea typeface="宋体" pitchFamily="2" charset="-122"/>
              </a:rPr>
              <a:t>已经满足</a:t>
            </a:r>
          </a:p>
          <a:p>
            <a:pPr marL="485775" indent="-485775">
              <a:lnSpc>
                <a:spcPts val="2800"/>
              </a:lnSpc>
              <a:spcBef>
                <a:spcPts val="0"/>
              </a:spcBef>
              <a:buFont typeface="Wingdings" pitchFamily="2" charset="2"/>
              <a:buNone/>
            </a:pPr>
            <a:r>
              <a:rPr lang="en-US" altLang="zh-CN" sz="2000" b="1" dirty="0" smtClean="0">
                <a:solidFill>
                  <a:srgbClr val="0000FF"/>
                </a:solidFill>
                <a:ea typeface="宋体" pitchFamily="2" charset="-122"/>
              </a:rPr>
              <a:t> 2.</a:t>
            </a:r>
            <a:r>
              <a:rPr lang="zh-CN" altLang="en-US" sz="2000" b="1" dirty="0" smtClean="0">
                <a:solidFill>
                  <a:srgbClr val="0000FF"/>
                </a:solidFill>
                <a:ea typeface="宋体" pitchFamily="2" charset="-122"/>
              </a:rPr>
              <a:t>去掉</a:t>
            </a:r>
            <a:r>
              <a:rPr lang="en-US" altLang="zh-CN" sz="2000" b="1" dirty="0" smtClean="0">
                <a:solidFill>
                  <a:srgbClr val="0000FF"/>
                </a:solidFill>
                <a:ea typeface="宋体" pitchFamily="2" charset="-122"/>
              </a:rPr>
              <a:t>F</a:t>
            </a:r>
            <a:r>
              <a:rPr lang="zh-CN" altLang="en-US" sz="2000" b="1" dirty="0" smtClean="0">
                <a:solidFill>
                  <a:srgbClr val="0000FF"/>
                </a:solidFill>
                <a:ea typeface="宋体" pitchFamily="2" charset="-122"/>
              </a:rPr>
              <a:t>中的所有依赖左边的冗余属性</a:t>
            </a:r>
            <a:endParaRPr lang="en-US" altLang="zh-CN" sz="2000" b="1" dirty="0" smtClean="0">
              <a:solidFill>
                <a:srgbClr val="0000FF"/>
              </a:solidFill>
              <a:ea typeface="宋体" pitchFamily="2" charset="-122"/>
            </a:endParaRPr>
          </a:p>
          <a:p>
            <a:pPr marL="485775" indent="-485775">
              <a:lnSpc>
                <a:spcPts val="2800"/>
              </a:lnSpc>
              <a:spcBef>
                <a:spcPts val="0"/>
              </a:spcBef>
              <a:buFont typeface="Wingdings" pitchFamily="2" charset="2"/>
              <a:buNone/>
            </a:pPr>
            <a:r>
              <a:rPr lang="zh-CN" altLang="en-US" sz="2000" b="1" dirty="0" smtClean="0">
                <a:ea typeface="宋体" pitchFamily="2" charset="-122"/>
              </a:rPr>
              <a:t>    做法是属性中去掉其中的一个</a:t>
            </a:r>
            <a:r>
              <a:rPr lang="en-US" altLang="zh-CN" sz="2000" b="1" dirty="0" smtClean="0">
                <a:ea typeface="宋体" pitchFamily="2" charset="-122"/>
              </a:rPr>
              <a:t>,</a:t>
            </a:r>
            <a:r>
              <a:rPr lang="zh-CN" altLang="en-US" sz="2000" b="1" dirty="0" smtClean="0">
                <a:ea typeface="宋体" pitchFamily="2" charset="-122"/>
              </a:rPr>
              <a:t>看看是否依然可以推导</a:t>
            </a:r>
          </a:p>
          <a:p>
            <a:pPr marL="485775" indent="-485775">
              <a:lnSpc>
                <a:spcPts val="2800"/>
              </a:lnSpc>
              <a:spcBef>
                <a:spcPts val="0"/>
              </a:spcBef>
              <a:buFont typeface="Wingdings" pitchFamily="2" charset="2"/>
              <a:buNone/>
            </a:pPr>
            <a:r>
              <a:rPr lang="zh-CN" altLang="en-US" sz="2000" b="1" dirty="0" smtClean="0">
                <a:ea typeface="宋体" pitchFamily="2" charset="-122"/>
              </a:rPr>
              <a:t>    此题</a:t>
            </a:r>
            <a:r>
              <a:rPr lang="en-US" altLang="zh-CN" sz="2000" b="1" dirty="0" smtClean="0">
                <a:ea typeface="宋体" pitchFamily="2" charset="-122"/>
              </a:rPr>
              <a:t>:CJ→I,</a:t>
            </a:r>
            <a:r>
              <a:rPr lang="zh-CN" altLang="en-US" sz="2000" b="1" dirty="0" smtClean="0">
                <a:ea typeface="宋体" pitchFamily="2" charset="-122"/>
              </a:rPr>
              <a:t>因为</a:t>
            </a:r>
            <a:r>
              <a:rPr lang="en-US" altLang="zh-CN" sz="2000" b="1" dirty="0" smtClean="0">
                <a:ea typeface="宋体" pitchFamily="2" charset="-122"/>
              </a:rPr>
              <a:t>C+={C,J,I}</a:t>
            </a:r>
            <a:r>
              <a:rPr lang="zh-CN" altLang="en-US" sz="2000" b="1" dirty="0" smtClean="0">
                <a:ea typeface="宋体" pitchFamily="2" charset="-122"/>
              </a:rPr>
              <a:t>其中包含</a:t>
            </a:r>
            <a:r>
              <a:rPr lang="en-US" altLang="zh-CN" sz="2000" b="1" dirty="0" smtClean="0">
                <a:ea typeface="宋体" pitchFamily="2" charset="-122"/>
              </a:rPr>
              <a:t>I</a:t>
            </a:r>
            <a:r>
              <a:rPr lang="zh-CN" altLang="en-US" sz="2000" b="1" dirty="0" smtClean="0">
                <a:ea typeface="宋体" pitchFamily="2" charset="-122"/>
              </a:rPr>
              <a:t>所以</a:t>
            </a:r>
            <a:r>
              <a:rPr lang="en-US" altLang="zh-CN" sz="2000" b="1" dirty="0" smtClean="0">
                <a:ea typeface="宋体" pitchFamily="2" charset="-122"/>
              </a:rPr>
              <a:t>J</a:t>
            </a:r>
            <a:r>
              <a:rPr lang="zh-CN" altLang="en-US" sz="2000" b="1" dirty="0" smtClean="0">
                <a:ea typeface="宋体" pitchFamily="2" charset="-122"/>
              </a:rPr>
              <a:t>是冗余的</a:t>
            </a:r>
            <a:r>
              <a:rPr lang="en-US" altLang="zh-CN" sz="2000" b="1" dirty="0" smtClean="0">
                <a:ea typeface="宋体" pitchFamily="2" charset="-122"/>
              </a:rPr>
              <a:t>.CJ→I</a:t>
            </a:r>
            <a:r>
              <a:rPr lang="zh-CN" altLang="en-US" sz="2000" b="1" dirty="0" smtClean="0">
                <a:ea typeface="宋体" pitchFamily="2" charset="-122"/>
              </a:rPr>
              <a:t>将成为</a:t>
            </a:r>
            <a:r>
              <a:rPr lang="en-US" altLang="zh-CN" sz="2000" b="1" dirty="0" smtClean="0">
                <a:ea typeface="宋体" pitchFamily="2" charset="-122"/>
              </a:rPr>
              <a:t>C→I</a:t>
            </a:r>
          </a:p>
          <a:p>
            <a:pPr marL="485775" indent="-485775">
              <a:lnSpc>
                <a:spcPts val="2800"/>
              </a:lnSpc>
              <a:spcBef>
                <a:spcPts val="0"/>
              </a:spcBef>
              <a:buFont typeface="Wingdings" pitchFamily="2" charset="2"/>
              <a:buNone/>
            </a:pPr>
            <a:r>
              <a:rPr lang="en-US" altLang="zh-CN" sz="2000" b="1" dirty="0" smtClean="0">
                <a:ea typeface="宋体" pitchFamily="2" charset="-122"/>
              </a:rPr>
              <a:t>           F={ABD→E,AB→G,B→F,C→</a:t>
            </a:r>
            <a:r>
              <a:rPr lang="en-US" altLang="zh-CN" sz="2000" b="1" dirty="0" smtClean="0">
                <a:solidFill>
                  <a:srgbClr val="000000"/>
                </a:solidFill>
                <a:ea typeface="宋体" pitchFamily="2" charset="-122"/>
              </a:rPr>
              <a:t>J</a:t>
            </a:r>
            <a:r>
              <a:rPr lang="en-US" altLang="zh-CN" sz="2000" b="1" dirty="0" smtClean="0">
                <a:solidFill>
                  <a:srgbClr val="0000FF"/>
                </a:solidFill>
                <a:ea typeface="宋体" pitchFamily="2" charset="-122"/>
              </a:rPr>
              <a:t>,C→I</a:t>
            </a:r>
            <a:r>
              <a:rPr lang="en-US" altLang="zh-CN" sz="2000" b="1" dirty="0" smtClean="0">
                <a:ea typeface="宋体" pitchFamily="2" charset="-122"/>
              </a:rPr>
              <a:t>,G→H};</a:t>
            </a:r>
          </a:p>
          <a:p>
            <a:pPr marL="485775" indent="-485775">
              <a:lnSpc>
                <a:spcPts val="2800"/>
              </a:lnSpc>
              <a:spcBef>
                <a:spcPts val="0"/>
              </a:spcBef>
              <a:buFont typeface="Wingdings" pitchFamily="2" charset="2"/>
              <a:buNone/>
            </a:pPr>
            <a:r>
              <a:rPr lang="en-US" altLang="zh-CN" sz="2000" b="1" dirty="0" smtClean="0">
                <a:solidFill>
                  <a:srgbClr val="0000FF"/>
                </a:solidFill>
                <a:ea typeface="宋体" pitchFamily="2" charset="-122"/>
              </a:rPr>
              <a:t> 3.</a:t>
            </a:r>
            <a:r>
              <a:rPr lang="zh-CN" altLang="en-US" sz="2000" b="1" dirty="0" smtClean="0">
                <a:solidFill>
                  <a:srgbClr val="0000FF"/>
                </a:solidFill>
                <a:ea typeface="宋体" pitchFamily="2" charset="-122"/>
              </a:rPr>
              <a:t>去掉</a:t>
            </a:r>
            <a:r>
              <a:rPr lang="en-US" altLang="zh-CN" sz="2000" b="1" dirty="0" smtClean="0">
                <a:solidFill>
                  <a:srgbClr val="0000FF"/>
                </a:solidFill>
                <a:ea typeface="宋体" pitchFamily="2" charset="-122"/>
              </a:rPr>
              <a:t>F</a:t>
            </a:r>
            <a:r>
              <a:rPr lang="zh-CN" altLang="en-US" sz="2000" b="1" dirty="0" smtClean="0">
                <a:solidFill>
                  <a:srgbClr val="0000FF"/>
                </a:solidFill>
                <a:ea typeface="宋体" pitchFamily="2" charset="-122"/>
              </a:rPr>
              <a:t>中所有冗余的函数依赖</a:t>
            </a:r>
            <a:endParaRPr lang="en-US" altLang="zh-CN" sz="2000" b="1" dirty="0" smtClean="0">
              <a:solidFill>
                <a:srgbClr val="0000FF"/>
              </a:solidFill>
              <a:ea typeface="宋体" pitchFamily="2" charset="-122"/>
            </a:endParaRPr>
          </a:p>
          <a:p>
            <a:pPr marL="485775" indent="-485775">
              <a:lnSpc>
                <a:spcPts val="2800"/>
              </a:lnSpc>
              <a:spcBef>
                <a:spcPts val="0"/>
              </a:spcBef>
              <a:buFont typeface="Wingdings" pitchFamily="2" charset="2"/>
              <a:buNone/>
            </a:pPr>
            <a:r>
              <a:rPr lang="zh-CN" altLang="en-US" sz="2000" b="1" dirty="0" smtClean="0">
                <a:ea typeface="宋体" pitchFamily="2" charset="-122"/>
              </a:rPr>
              <a:t>    做法为从</a:t>
            </a:r>
            <a:r>
              <a:rPr lang="en-US" altLang="zh-CN" sz="2000" b="1" dirty="0" smtClean="0">
                <a:ea typeface="宋体" pitchFamily="2" charset="-122"/>
              </a:rPr>
              <a:t>F</a:t>
            </a:r>
            <a:r>
              <a:rPr lang="zh-CN" altLang="en-US" sz="2000" b="1" dirty="0" smtClean="0">
                <a:ea typeface="宋体" pitchFamily="2" charset="-122"/>
              </a:rPr>
              <a:t>中去掉某关系</a:t>
            </a:r>
            <a:r>
              <a:rPr lang="en-US" altLang="zh-CN" sz="2000" b="1" dirty="0" smtClean="0">
                <a:ea typeface="宋体" pitchFamily="2" charset="-122"/>
              </a:rPr>
              <a:t>,</a:t>
            </a:r>
            <a:r>
              <a:rPr lang="zh-CN" altLang="en-US" sz="2000" b="1" dirty="0" smtClean="0">
                <a:ea typeface="宋体" pitchFamily="2" charset="-122"/>
              </a:rPr>
              <a:t>如去掉</a:t>
            </a:r>
            <a:r>
              <a:rPr lang="en-US" altLang="zh-CN" sz="2000" b="1" dirty="0" smtClean="0">
                <a:ea typeface="宋体" pitchFamily="2" charset="-122"/>
              </a:rPr>
              <a:t>(X→Y),</a:t>
            </a:r>
            <a:r>
              <a:rPr lang="zh-CN" altLang="en-US" sz="2000" b="1" dirty="0" smtClean="0">
                <a:ea typeface="宋体" pitchFamily="2" charset="-122"/>
              </a:rPr>
              <a:t>然后在</a:t>
            </a:r>
            <a:r>
              <a:rPr lang="en-US" altLang="zh-CN" sz="2000" b="1" dirty="0" smtClean="0">
                <a:ea typeface="宋体" pitchFamily="2" charset="-122"/>
              </a:rPr>
              <a:t>F</a:t>
            </a:r>
            <a:r>
              <a:rPr lang="zh-CN" altLang="en-US" sz="2000" b="1" dirty="0" smtClean="0">
                <a:ea typeface="宋体" pitchFamily="2" charset="-122"/>
              </a:rPr>
              <a:t>中求</a:t>
            </a:r>
            <a:r>
              <a:rPr lang="en-US" altLang="zh-CN" sz="2000" b="1" dirty="0" smtClean="0">
                <a:ea typeface="宋体" pitchFamily="2" charset="-122"/>
              </a:rPr>
              <a:t>X+,</a:t>
            </a:r>
            <a:r>
              <a:rPr lang="zh-CN" altLang="en-US" sz="2000" b="1" dirty="0" smtClean="0">
                <a:ea typeface="宋体" pitchFamily="2" charset="-122"/>
              </a:rPr>
              <a:t>如果</a:t>
            </a:r>
            <a:r>
              <a:rPr lang="en-US" altLang="zh-CN" sz="2000" b="1" dirty="0" smtClean="0">
                <a:ea typeface="宋体" pitchFamily="2" charset="-122"/>
              </a:rPr>
              <a:t>Y</a:t>
            </a:r>
            <a:r>
              <a:rPr lang="zh-CN" altLang="en-US" sz="2000" b="1" dirty="0" smtClean="0">
                <a:ea typeface="宋体" pitchFamily="2" charset="-122"/>
              </a:rPr>
              <a:t>在</a:t>
            </a:r>
            <a:r>
              <a:rPr lang="en-US" altLang="zh-CN" sz="2000" b="1" dirty="0" smtClean="0">
                <a:ea typeface="宋体" pitchFamily="2" charset="-122"/>
              </a:rPr>
              <a:t>X+</a:t>
            </a:r>
            <a:r>
              <a:rPr lang="zh-CN" altLang="en-US" sz="2000" b="1" dirty="0" smtClean="0">
                <a:ea typeface="宋体" pitchFamily="2" charset="-122"/>
              </a:rPr>
              <a:t>中</a:t>
            </a:r>
            <a:r>
              <a:rPr lang="en-US" altLang="zh-CN" sz="2000" b="1" dirty="0" smtClean="0">
                <a:ea typeface="宋体" pitchFamily="2" charset="-122"/>
              </a:rPr>
              <a:t>,</a:t>
            </a:r>
            <a:r>
              <a:rPr lang="zh-CN" altLang="en-US" sz="2000" b="1" dirty="0" smtClean="0">
                <a:ea typeface="宋体" pitchFamily="2" charset="-122"/>
              </a:rPr>
              <a:t>则表明</a:t>
            </a:r>
            <a:r>
              <a:rPr lang="en-US" altLang="zh-CN" sz="2000" b="1" dirty="0" smtClean="0">
                <a:ea typeface="宋体" pitchFamily="2" charset="-122"/>
              </a:rPr>
              <a:t>X→</a:t>
            </a:r>
            <a:r>
              <a:rPr lang="zh-CN" altLang="en-US" sz="2000" b="1" dirty="0" smtClean="0">
                <a:ea typeface="宋体" pitchFamily="2" charset="-122"/>
              </a:rPr>
              <a:t>是多余的</a:t>
            </a:r>
            <a:r>
              <a:rPr lang="en-US" altLang="zh-CN" sz="2000" b="1" dirty="0" smtClean="0">
                <a:ea typeface="宋体" pitchFamily="2" charset="-122"/>
              </a:rPr>
              <a:t>.</a:t>
            </a:r>
            <a:r>
              <a:rPr lang="zh-CN" altLang="en-US" sz="2000" b="1" dirty="0" smtClean="0">
                <a:ea typeface="宋体" pitchFamily="2" charset="-122"/>
              </a:rPr>
              <a:t>需要去掉</a:t>
            </a:r>
            <a:r>
              <a:rPr lang="en-US" altLang="zh-CN" sz="2000" b="1" dirty="0" smtClean="0">
                <a:ea typeface="宋体" pitchFamily="2" charset="-122"/>
              </a:rPr>
              <a:t>.</a:t>
            </a:r>
          </a:p>
          <a:p>
            <a:pPr marL="485775" indent="-485775">
              <a:lnSpc>
                <a:spcPts val="2800"/>
              </a:lnSpc>
              <a:spcBef>
                <a:spcPts val="0"/>
              </a:spcBef>
              <a:buFont typeface="Wingdings" pitchFamily="2" charset="2"/>
              <a:buNone/>
            </a:pPr>
            <a:r>
              <a:rPr lang="zh-CN" altLang="en-US" sz="2000" b="1" dirty="0" smtClean="0">
                <a:ea typeface="宋体" pitchFamily="2" charset="-122"/>
              </a:rPr>
              <a:t>     此题如果</a:t>
            </a:r>
            <a:r>
              <a:rPr lang="en-US" altLang="zh-CN" sz="2000" b="1" dirty="0" smtClean="0">
                <a:ea typeface="宋体" pitchFamily="2" charset="-122"/>
              </a:rPr>
              <a:t>F</a:t>
            </a:r>
            <a:r>
              <a:rPr lang="zh-CN" altLang="en-US" sz="2000" b="1" dirty="0" smtClean="0">
                <a:ea typeface="宋体" pitchFamily="2" charset="-122"/>
              </a:rPr>
              <a:t>去掉</a:t>
            </a:r>
            <a:r>
              <a:rPr lang="en-US" altLang="zh-CN" sz="2000" b="1" dirty="0" smtClean="0">
                <a:ea typeface="宋体" pitchFamily="2" charset="-122"/>
              </a:rPr>
              <a:t>ABD→E,F</a:t>
            </a:r>
            <a:r>
              <a:rPr lang="zh-CN" altLang="en-US" sz="2000" b="1" dirty="0" smtClean="0">
                <a:ea typeface="宋体" pitchFamily="2" charset="-122"/>
              </a:rPr>
              <a:t>将等于</a:t>
            </a:r>
            <a:r>
              <a:rPr lang="en-US" altLang="zh-CN" sz="2000" b="1" dirty="0" smtClean="0">
                <a:ea typeface="宋体" pitchFamily="2" charset="-122"/>
              </a:rPr>
              <a:t>{AB→G,B→F,C→J,C→I,G→H},</a:t>
            </a:r>
            <a:r>
              <a:rPr lang="zh-CN" altLang="en-US" sz="2000" b="1" dirty="0" smtClean="0">
                <a:ea typeface="宋体" pitchFamily="2" charset="-122"/>
              </a:rPr>
              <a:t>而</a:t>
            </a:r>
            <a:r>
              <a:rPr lang="en-US" altLang="zh-CN" sz="2000" b="1" dirty="0" smtClean="0">
                <a:ea typeface="宋体" pitchFamily="2" charset="-122"/>
              </a:rPr>
              <a:t>(ABD)+={A,D,B,F,G,H},</a:t>
            </a:r>
            <a:r>
              <a:rPr lang="zh-CN" altLang="en-US" sz="2000" b="1" dirty="0" smtClean="0">
                <a:ea typeface="宋体" pitchFamily="2" charset="-122"/>
              </a:rPr>
              <a:t>其中不包含</a:t>
            </a:r>
            <a:r>
              <a:rPr lang="en-US" altLang="zh-CN" sz="2000" b="1" dirty="0" smtClean="0">
                <a:ea typeface="宋体" pitchFamily="2" charset="-122"/>
              </a:rPr>
              <a:t>E.</a:t>
            </a:r>
            <a:r>
              <a:rPr lang="zh-CN" altLang="en-US" sz="2000" b="1" dirty="0" smtClean="0">
                <a:ea typeface="宋体" pitchFamily="2" charset="-122"/>
              </a:rPr>
              <a:t>所以不是多余的</a:t>
            </a:r>
            <a:r>
              <a:rPr lang="en-US" altLang="zh-CN" sz="2000" b="1" dirty="0" smtClean="0">
                <a:ea typeface="宋体" pitchFamily="2" charset="-122"/>
              </a:rPr>
              <a:t>.</a:t>
            </a:r>
          </a:p>
          <a:p>
            <a:pPr marL="485775" indent="-485775">
              <a:lnSpc>
                <a:spcPts val="2800"/>
              </a:lnSpc>
              <a:spcBef>
                <a:spcPts val="0"/>
              </a:spcBef>
              <a:buFont typeface="Wingdings" pitchFamily="2" charset="2"/>
              <a:buNone/>
            </a:pPr>
            <a:r>
              <a:rPr lang="zh-CN" altLang="en-US" sz="2000" b="1" dirty="0" smtClean="0">
                <a:ea typeface="宋体" pitchFamily="2" charset="-122"/>
              </a:rPr>
              <a:t>       同理</a:t>
            </a:r>
            <a:r>
              <a:rPr lang="en-US" altLang="zh-CN" sz="2000" b="1" dirty="0" smtClean="0">
                <a:ea typeface="宋体" pitchFamily="2" charset="-122"/>
              </a:rPr>
              <a:t>(AB)+={A,B,F}</a:t>
            </a:r>
            <a:r>
              <a:rPr lang="zh-CN" altLang="en-US" sz="2000" b="1" dirty="0" smtClean="0">
                <a:ea typeface="宋体" pitchFamily="2" charset="-122"/>
              </a:rPr>
              <a:t>也不包含</a:t>
            </a:r>
            <a:r>
              <a:rPr lang="en-US" altLang="zh-CN" sz="2000" b="1" dirty="0" smtClean="0">
                <a:ea typeface="宋体" pitchFamily="2" charset="-122"/>
              </a:rPr>
              <a:t>G,</a:t>
            </a:r>
            <a:r>
              <a:rPr lang="zh-CN" altLang="en-US" sz="2000" b="1" dirty="0" smtClean="0">
                <a:ea typeface="宋体" pitchFamily="2" charset="-122"/>
              </a:rPr>
              <a:t>故不是多余的</a:t>
            </a:r>
            <a:r>
              <a:rPr lang="en-US" altLang="zh-CN" sz="2000" b="1" dirty="0" smtClean="0">
                <a:ea typeface="宋体" pitchFamily="2" charset="-122"/>
              </a:rPr>
              <a:t>.</a:t>
            </a:r>
          </a:p>
          <a:p>
            <a:pPr marL="485775" indent="-485775">
              <a:lnSpc>
                <a:spcPts val="2800"/>
              </a:lnSpc>
              <a:spcBef>
                <a:spcPts val="0"/>
              </a:spcBef>
              <a:buFont typeface="Wingdings" pitchFamily="2" charset="2"/>
              <a:buNone/>
            </a:pPr>
            <a:r>
              <a:rPr lang="en-US" altLang="zh-CN" sz="2000" b="1" dirty="0" smtClean="0">
                <a:ea typeface="宋体" pitchFamily="2" charset="-122"/>
              </a:rPr>
              <a:t>       B+={B}</a:t>
            </a:r>
            <a:r>
              <a:rPr lang="zh-CN" altLang="en-US" sz="2000" b="1" dirty="0" smtClean="0">
                <a:ea typeface="宋体" pitchFamily="2" charset="-122"/>
              </a:rPr>
              <a:t>不多余</a:t>
            </a:r>
            <a:r>
              <a:rPr lang="en-US" altLang="zh-CN" sz="2000" b="1" dirty="0" smtClean="0">
                <a:ea typeface="宋体" pitchFamily="2" charset="-122"/>
              </a:rPr>
              <a:t>,C+={C,I}</a:t>
            </a:r>
            <a:r>
              <a:rPr lang="zh-CN" altLang="en-US" sz="2000" b="1" dirty="0" smtClean="0">
                <a:ea typeface="宋体" pitchFamily="2" charset="-122"/>
              </a:rPr>
              <a:t>不多余</a:t>
            </a:r>
            <a:r>
              <a:rPr lang="en-US" altLang="zh-CN" sz="2000" b="1" dirty="0" smtClean="0">
                <a:ea typeface="宋体" pitchFamily="2" charset="-122"/>
              </a:rPr>
              <a:t>.  C→I,G→H</a:t>
            </a:r>
            <a:r>
              <a:rPr lang="zh-CN" altLang="en-US" sz="2000" b="1" dirty="0" smtClean="0">
                <a:ea typeface="宋体" pitchFamily="2" charset="-122"/>
              </a:rPr>
              <a:t>不多余</a:t>
            </a:r>
            <a:r>
              <a:rPr lang="en-US" altLang="zh-CN" sz="2000" b="1" dirty="0" smtClean="0">
                <a:ea typeface="宋体" pitchFamily="2" charset="-122"/>
              </a:rPr>
              <a:t>.</a:t>
            </a:r>
            <a:r>
              <a:rPr lang="zh-CN" altLang="en-US" sz="2000" b="1" dirty="0" smtClean="0">
                <a:ea typeface="宋体" pitchFamily="2" charset="-122"/>
              </a:rPr>
              <a:t>故都不能去掉</a:t>
            </a:r>
            <a:r>
              <a:rPr lang="en-US" altLang="zh-CN" sz="2000" b="1" dirty="0" smtClean="0">
                <a:ea typeface="宋体" pitchFamily="2" charset="-122"/>
              </a:rPr>
              <a:t>.</a:t>
            </a:r>
          </a:p>
          <a:p>
            <a:pPr marL="485775" indent="-485775">
              <a:lnSpc>
                <a:spcPts val="2800"/>
              </a:lnSpc>
              <a:spcBef>
                <a:spcPts val="0"/>
              </a:spcBef>
              <a:buFont typeface="Wingdings" pitchFamily="2" charset="2"/>
              <a:buNone/>
            </a:pPr>
            <a:r>
              <a:rPr lang="zh-CN" altLang="en-US" sz="2000" b="1" dirty="0" smtClean="0">
                <a:ea typeface="宋体" pitchFamily="2" charset="-122"/>
              </a:rPr>
              <a:t>   </a:t>
            </a:r>
            <a:r>
              <a:rPr lang="zh-CN" altLang="en-US" sz="2000" b="1" dirty="0" smtClean="0">
                <a:solidFill>
                  <a:srgbClr val="0000FF"/>
                </a:solidFill>
                <a:ea typeface="宋体" pitchFamily="2" charset="-122"/>
              </a:rPr>
              <a:t>所以，所求最小函数依赖集为 </a:t>
            </a:r>
            <a:r>
              <a:rPr lang="en-US" altLang="zh-CN" sz="2000" b="1" dirty="0" smtClean="0">
                <a:solidFill>
                  <a:srgbClr val="0000FF"/>
                </a:solidFill>
                <a:ea typeface="宋体" pitchFamily="2" charset="-122"/>
              </a:rPr>
              <a:t>F={ABD→E,AB→G,B→F,C→J,C→I,G→H}</a:t>
            </a:r>
            <a:endParaRPr lang="zh-CN" altLang="en-US" sz="2000" b="1" dirty="0" smtClean="0">
              <a:solidFill>
                <a:srgbClr val="0000FF"/>
              </a:solidFill>
              <a:ea typeface="宋体" pitchFamily="2" charset="-122"/>
            </a:endParaRPr>
          </a:p>
        </p:txBody>
      </p:sp>
    </p:spTree>
    <p:extLst>
      <p:ext uri="{BB962C8B-B14F-4D97-AF65-F5344CB8AC3E}">
        <p14:creationId xmlns:p14="http://schemas.microsoft.com/office/powerpoint/2010/main" val="2131799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DD38EEE-143F-4603-94DC-E6208DB09049}" type="slidenum">
              <a:rPr lang="en-US" altLang="zh-CN" b="1">
                <a:latin typeface="微软雅黑" panose="020B0503020204020204" pitchFamily="34" charset="-122"/>
              </a:rPr>
              <a:pPr/>
              <a:t>22</a:t>
            </a:fld>
            <a:endParaRPr lang="en-US" altLang="zh-CN" b="1">
              <a:latin typeface="微软雅黑" panose="020B0503020204020204" pitchFamily="34" charset="-122"/>
            </a:endParaRPr>
          </a:p>
        </p:txBody>
      </p:sp>
      <p:sp>
        <p:nvSpPr>
          <p:cNvPr id="1092610" name="Rectangle 2"/>
          <p:cNvSpPr>
            <a:spLocks noGrp="1" noChangeArrowheads="1"/>
          </p:cNvSpPr>
          <p:nvPr>
            <p:ph type="title"/>
          </p:nvPr>
        </p:nvSpPr>
        <p:spPr>
          <a:xfrm>
            <a:off x="444563" y="286060"/>
            <a:ext cx="8208962" cy="563562"/>
          </a:xfrm>
        </p:spPr>
        <p:txBody>
          <a:bodyPr>
            <a:normAutofit/>
          </a:bodyPr>
          <a:lstStyle/>
          <a:p>
            <a:r>
              <a:rPr lang="en-US" altLang="zh-CN" sz="2800" b="1" dirty="0" smtClean="0">
                <a:solidFill>
                  <a:srgbClr val="006600"/>
                </a:solidFill>
              </a:rPr>
              <a:t>6.</a:t>
            </a:r>
            <a:r>
              <a:rPr lang="zh-CN" altLang="en-US" sz="2800" b="1" dirty="0" smtClean="0">
                <a:solidFill>
                  <a:srgbClr val="006600"/>
                </a:solidFill>
              </a:rPr>
              <a:t>快速</a:t>
            </a:r>
            <a:r>
              <a:rPr lang="zh-CN" altLang="en-US" sz="2800" b="1" dirty="0">
                <a:solidFill>
                  <a:srgbClr val="006600"/>
                </a:solidFill>
              </a:rPr>
              <a:t>求候选码的方法</a:t>
            </a:r>
          </a:p>
        </p:txBody>
      </p:sp>
      <p:sp>
        <p:nvSpPr>
          <p:cNvPr id="1092611" name="Rectangle 3"/>
          <p:cNvSpPr>
            <a:spLocks noGrp="1" noChangeArrowheads="1"/>
          </p:cNvSpPr>
          <p:nvPr>
            <p:ph type="body" idx="1"/>
          </p:nvPr>
        </p:nvSpPr>
        <p:spPr>
          <a:xfrm>
            <a:off x="419039" y="971530"/>
            <a:ext cx="8569325" cy="5513387"/>
          </a:xfrm>
        </p:spPr>
        <p:txBody>
          <a:bodyPr/>
          <a:lstStyle/>
          <a:p>
            <a:pPr>
              <a:lnSpc>
                <a:spcPct val="140000"/>
              </a:lnSpc>
              <a:spcBef>
                <a:spcPct val="5000"/>
              </a:spcBef>
            </a:pPr>
            <a:r>
              <a:rPr lang="zh-CN" altLang="en-US" b="1" dirty="0">
                <a:solidFill>
                  <a:srgbClr val="0033CC"/>
                </a:solidFill>
              </a:rPr>
              <a:t>将</a:t>
            </a:r>
            <a:r>
              <a:rPr lang="zh-CN" altLang="zh-CN" b="1" dirty="0">
                <a:solidFill>
                  <a:srgbClr val="0033CC"/>
                </a:solidFill>
              </a:rPr>
              <a:t>给定的关系模式R</a:t>
            </a:r>
            <a:r>
              <a:rPr lang="en-US" altLang="zh-CN" b="1" dirty="0">
                <a:solidFill>
                  <a:srgbClr val="0033CC"/>
                </a:solidFill>
              </a:rPr>
              <a:t>(U,</a:t>
            </a:r>
            <a:r>
              <a:rPr lang="zh-CN" altLang="zh-CN" b="1" dirty="0">
                <a:solidFill>
                  <a:srgbClr val="0033CC"/>
                </a:solidFill>
              </a:rPr>
              <a:t>F</a:t>
            </a:r>
            <a:r>
              <a:rPr lang="en-US" altLang="zh-CN" b="1" dirty="0">
                <a:solidFill>
                  <a:srgbClr val="0033CC"/>
                </a:solidFill>
              </a:rPr>
              <a:t>)</a:t>
            </a:r>
            <a:r>
              <a:rPr lang="zh-CN" altLang="en-US" b="1" dirty="0">
                <a:solidFill>
                  <a:srgbClr val="0033CC"/>
                </a:solidFill>
              </a:rPr>
              <a:t>中的属性分为</a:t>
            </a:r>
            <a:r>
              <a:rPr lang="en-US" altLang="zh-CN" b="1" dirty="0">
                <a:solidFill>
                  <a:srgbClr val="0033CC"/>
                </a:solidFill>
              </a:rPr>
              <a:t>4</a:t>
            </a:r>
            <a:r>
              <a:rPr lang="zh-CN" altLang="en-US" b="1" dirty="0">
                <a:solidFill>
                  <a:srgbClr val="0033CC"/>
                </a:solidFill>
              </a:rPr>
              <a:t>类：</a:t>
            </a:r>
            <a:r>
              <a:rPr lang="en-US" altLang="zh-CN" b="1" dirty="0">
                <a:solidFill>
                  <a:srgbClr val="0033CC"/>
                </a:solidFill>
              </a:rPr>
              <a:t>L</a:t>
            </a:r>
            <a:r>
              <a:rPr lang="zh-CN" altLang="en-US" b="1" dirty="0">
                <a:solidFill>
                  <a:srgbClr val="0033CC"/>
                </a:solidFill>
              </a:rPr>
              <a:t>类、</a:t>
            </a:r>
            <a:r>
              <a:rPr lang="en-US" altLang="zh-CN" b="1" dirty="0">
                <a:solidFill>
                  <a:srgbClr val="0033CC"/>
                </a:solidFill>
              </a:rPr>
              <a:t>R</a:t>
            </a:r>
            <a:r>
              <a:rPr lang="zh-CN" altLang="en-US" b="1" dirty="0">
                <a:solidFill>
                  <a:srgbClr val="0033CC"/>
                </a:solidFill>
              </a:rPr>
              <a:t>类、</a:t>
            </a:r>
            <a:r>
              <a:rPr lang="en-US" altLang="zh-CN" b="1" dirty="0">
                <a:solidFill>
                  <a:srgbClr val="0033CC"/>
                </a:solidFill>
              </a:rPr>
              <a:t>N</a:t>
            </a:r>
            <a:r>
              <a:rPr lang="zh-CN" altLang="en-US" b="1" dirty="0">
                <a:solidFill>
                  <a:srgbClr val="0033CC"/>
                </a:solidFill>
              </a:rPr>
              <a:t>类、</a:t>
            </a:r>
            <a:r>
              <a:rPr lang="en-US" altLang="zh-CN" b="1" dirty="0">
                <a:solidFill>
                  <a:srgbClr val="0033CC"/>
                </a:solidFill>
              </a:rPr>
              <a:t>LR</a:t>
            </a:r>
            <a:r>
              <a:rPr lang="zh-CN" altLang="en-US" b="1" dirty="0" smtClean="0">
                <a:solidFill>
                  <a:srgbClr val="0033CC"/>
                </a:solidFill>
              </a:rPr>
              <a:t>类， </a:t>
            </a:r>
            <a:r>
              <a:rPr lang="en-US" altLang="zh-CN" b="1" dirty="0">
                <a:solidFill>
                  <a:srgbClr val="0033CC"/>
                </a:solidFill>
              </a:rPr>
              <a:t>X</a:t>
            </a:r>
            <a:r>
              <a:rPr lang="zh-CN" altLang="en-US" b="1" dirty="0">
                <a:solidFill>
                  <a:srgbClr val="0033CC"/>
                </a:solidFill>
              </a:rPr>
              <a:t>是属性组</a:t>
            </a:r>
          </a:p>
          <a:p>
            <a:pPr>
              <a:lnSpc>
                <a:spcPct val="150000"/>
              </a:lnSpc>
              <a:buFont typeface="Wingdings" pitchFamily="2" charset="2"/>
              <a:buNone/>
            </a:pPr>
            <a:r>
              <a:rPr lang="zh-CN" altLang="zh-CN" sz="2400" b="1" dirty="0">
                <a:solidFill>
                  <a:schemeClr val="tx1"/>
                </a:solidFill>
              </a:rPr>
              <a:t>（1）若X是L类属性，则X必为R的任一候选键的成员。</a:t>
            </a:r>
          </a:p>
          <a:p>
            <a:pPr>
              <a:lnSpc>
                <a:spcPct val="125000"/>
              </a:lnSpc>
              <a:buFont typeface="Wingdings" pitchFamily="2" charset="2"/>
              <a:buNone/>
            </a:pPr>
            <a:r>
              <a:rPr lang="zh-CN" altLang="zh-CN" sz="2400" b="1" dirty="0">
                <a:solidFill>
                  <a:schemeClr val="tx1"/>
                </a:solidFill>
              </a:rPr>
              <a:t>（2）若X是L类属性，且</a:t>
            </a:r>
            <a:r>
              <a:rPr lang="zh-CN" altLang="zh-CN" sz="2400" b="1" dirty="0" smtClean="0">
                <a:solidFill>
                  <a:srgbClr val="0000FF"/>
                </a:solidFill>
              </a:rPr>
              <a:t>X</a:t>
            </a:r>
            <a:r>
              <a:rPr lang="zh-CN" altLang="zh-CN" sz="2400" b="1" baseline="30000" dirty="0" smtClean="0">
                <a:solidFill>
                  <a:srgbClr val="0000FF"/>
                </a:solidFill>
              </a:rPr>
              <a:t>+</a:t>
            </a:r>
            <a:r>
              <a:rPr lang="zh-CN" altLang="zh-CN" sz="2400" b="1" dirty="0">
                <a:solidFill>
                  <a:schemeClr val="tx1"/>
                </a:solidFill>
              </a:rPr>
              <a:t>包含了R的全部属性，则X必为R的</a:t>
            </a:r>
            <a:r>
              <a:rPr lang="zh-CN" altLang="zh-CN" sz="2400" b="1" dirty="0">
                <a:solidFill>
                  <a:srgbClr val="FF3300"/>
                </a:solidFill>
              </a:rPr>
              <a:t>惟一候选键</a:t>
            </a:r>
            <a:r>
              <a:rPr lang="zh-CN" altLang="zh-CN" sz="2400" b="1" dirty="0">
                <a:solidFill>
                  <a:schemeClr val="tx1"/>
                </a:solidFill>
              </a:rPr>
              <a:t>。</a:t>
            </a:r>
          </a:p>
          <a:p>
            <a:pPr>
              <a:lnSpc>
                <a:spcPct val="125000"/>
              </a:lnSpc>
              <a:buFont typeface="Wingdings" pitchFamily="2" charset="2"/>
              <a:buNone/>
            </a:pPr>
            <a:r>
              <a:rPr lang="zh-CN" altLang="zh-CN" sz="2400" b="1" dirty="0">
                <a:solidFill>
                  <a:schemeClr val="tx1"/>
                </a:solidFill>
              </a:rPr>
              <a:t>（3）若X是R类属性，则X不在任何候选键中。</a:t>
            </a:r>
          </a:p>
          <a:p>
            <a:pPr>
              <a:lnSpc>
                <a:spcPct val="125000"/>
              </a:lnSpc>
              <a:buFont typeface="Wingdings" pitchFamily="2" charset="2"/>
              <a:buNone/>
            </a:pPr>
            <a:r>
              <a:rPr lang="zh-CN" altLang="zh-CN" sz="2400" b="1" dirty="0">
                <a:solidFill>
                  <a:schemeClr val="tx1"/>
                </a:solidFill>
              </a:rPr>
              <a:t>（4）若X是N类属性，则X包含在R的任一候选键中。</a:t>
            </a:r>
          </a:p>
          <a:p>
            <a:pPr>
              <a:lnSpc>
                <a:spcPct val="125000"/>
              </a:lnSpc>
              <a:buFont typeface="Wingdings" pitchFamily="2" charset="2"/>
              <a:buNone/>
            </a:pPr>
            <a:r>
              <a:rPr lang="zh-CN" altLang="zh-CN" sz="2400" b="1" dirty="0">
                <a:solidFill>
                  <a:schemeClr val="tx1"/>
                </a:solidFill>
              </a:rPr>
              <a:t>（5）若X是R的N类和L类属性组成的属性集，且</a:t>
            </a:r>
            <a:r>
              <a:rPr lang="zh-CN" altLang="zh-CN" sz="2400" b="1" dirty="0" smtClean="0">
                <a:solidFill>
                  <a:schemeClr val="tx1"/>
                </a:solidFill>
              </a:rPr>
              <a:t>X</a:t>
            </a:r>
            <a:r>
              <a:rPr lang="zh-CN" altLang="zh-CN" sz="2400" b="1" baseline="30000" dirty="0" smtClean="0">
                <a:solidFill>
                  <a:schemeClr val="tx1"/>
                </a:solidFill>
              </a:rPr>
              <a:t>+</a:t>
            </a:r>
            <a:r>
              <a:rPr lang="zh-CN" altLang="zh-CN" sz="2400" b="1" dirty="0">
                <a:solidFill>
                  <a:schemeClr val="tx1"/>
                </a:solidFill>
              </a:rPr>
              <a:t>包含了R的全部属性，则X是R的</a:t>
            </a:r>
            <a:r>
              <a:rPr lang="zh-CN" altLang="zh-CN" sz="2400" b="1" dirty="0">
                <a:solidFill>
                  <a:srgbClr val="FF3300"/>
                </a:solidFill>
              </a:rPr>
              <a:t>惟一候选键</a:t>
            </a:r>
            <a:r>
              <a:rPr lang="zh-CN" altLang="zh-CN" sz="2400" b="1" dirty="0">
                <a:solidFill>
                  <a:schemeClr val="tx1"/>
                </a:solidFill>
              </a:rPr>
              <a:t>。 </a:t>
            </a:r>
            <a:endParaRPr lang="zh-CN" altLang="en-US" sz="2400" b="1" dirty="0">
              <a:solidFill>
                <a:schemeClr val="tx1"/>
              </a:solidFill>
            </a:endParaRPr>
          </a:p>
        </p:txBody>
      </p:sp>
    </p:spTree>
    <p:extLst>
      <p:ext uri="{BB962C8B-B14F-4D97-AF65-F5344CB8AC3E}">
        <p14:creationId xmlns:p14="http://schemas.microsoft.com/office/powerpoint/2010/main" val="3399496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4642DF9-6809-4DAA-8B37-729F1EB471CB}" type="slidenum">
              <a:rPr lang="en-US" altLang="zh-CN" b="1">
                <a:latin typeface="微软雅黑" panose="020B0503020204020204" pitchFamily="34" charset="-122"/>
              </a:rPr>
              <a:pPr/>
              <a:t>23</a:t>
            </a:fld>
            <a:endParaRPr lang="en-US" altLang="zh-CN" b="1">
              <a:latin typeface="微软雅黑" panose="020B0503020204020204" pitchFamily="34" charset="-122"/>
            </a:endParaRPr>
          </a:p>
        </p:txBody>
      </p:sp>
      <p:sp>
        <p:nvSpPr>
          <p:cNvPr id="1090562" name="Rectangle 2"/>
          <p:cNvSpPr>
            <a:spLocks noGrp="1" noChangeArrowheads="1"/>
          </p:cNvSpPr>
          <p:nvPr>
            <p:ph type="title"/>
          </p:nvPr>
        </p:nvSpPr>
        <p:spPr>
          <a:xfrm>
            <a:off x="107950" y="273051"/>
            <a:ext cx="8893175" cy="570098"/>
          </a:xfrm>
        </p:spPr>
        <p:txBody>
          <a:bodyPr>
            <a:normAutofit/>
          </a:bodyPr>
          <a:lstStyle/>
          <a:p>
            <a:r>
              <a:rPr lang="zh-CN" altLang="en-US" sz="2800" b="1" dirty="0" smtClean="0">
                <a:solidFill>
                  <a:srgbClr val="006600"/>
                </a:solidFill>
              </a:rPr>
              <a:t>快速</a:t>
            </a:r>
            <a:r>
              <a:rPr lang="zh-CN" altLang="en-US" sz="2800" b="1" dirty="0">
                <a:solidFill>
                  <a:srgbClr val="006600"/>
                </a:solidFill>
              </a:rPr>
              <a:t>求候选码的方法</a:t>
            </a:r>
            <a:r>
              <a:rPr lang="en-US" altLang="zh-CN" sz="2800" b="1" dirty="0">
                <a:solidFill>
                  <a:srgbClr val="006600"/>
                </a:solidFill>
              </a:rPr>
              <a:t>-</a:t>
            </a:r>
            <a:r>
              <a:rPr lang="zh-CN" altLang="en-US" sz="2800" b="1" dirty="0">
                <a:solidFill>
                  <a:srgbClr val="006600"/>
                </a:solidFill>
              </a:rPr>
              <a:t>续</a:t>
            </a:r>
          </a:p>
        </p:txBody>
      </p:sp>
      <p:sp>
        <p:nvSpPr>
          <p:cNvPr id="1090563" name="Rectangle 3"/>
          <p:cNvSpPr>
            <a:spLocks noGrp="1" noChangeArrowheads="1"/>
          </p:cNvSpPr>
          <p:nvPr>
            <p:ph type="body" idx="1"/>
          </p:nvPr>
        </p:nvSpPr>
        <p:spPr>
          <a:xfrm>
            <a:off x="335725" y="862508"/>
            <a:ext cx="8569325" cy="5329237"/>
          </a:xfrm>
        </p:spPr>
        <p:txBody>
          <a:bodyPr/>
          <a:lstStyle/>
          <a:p>
            <a:pPr>
              <a:lnSpc>
                <a:spcPct val="150000"/>
              </a:lnSpc>
            </a:pPr>
            <a:r>
              <a:rPr lang="zh-CN" altLang="zh-CN" sz="2400" b="1" dirty="0" smtClean="0">
                <a:solidFill>
                  <a:srgbClr val="0033CC"/>
                </a:solidFill>
              </a:rPr>
              <a:t>候选</a:t>
            </a:r>
            <a:r>
              <a:rPr lang="zh-CN" altLang="zh-CN" sz="2400" b="1" dirty="0">
                <a:solidFill>
                  <a:srgbClr val="0033CC"/>
                </a:solidFill>
              </a:rPr>
              <a:t>键的求解算法</a:t>
            </a:r>
            <a:r>
              <a:rPr lang="zh-CN" altLang="en-US" sz="2400" b="1" dirty="0">
                <a:solidFill>
                  <a:srgbClr val="0033CC"/>
                </a:solidFill>
              </a:rPr>
              <a:t>：</a:t>
            </a:r>
          </a:p>
          <a:p>
            <a:pPr>
              <a:lnSpc>
                <a:spcPct val="110000"/>
              </a:lnSpc>
              <a:buFont typeface="Wingdings" pitchFamily="2" charset="2"/>
              <a:buNone/>
            </a:pPr>
            <a:r>
              <a:rPr lang="zh-CN" altLang="zh-CN" sz="2400" b="1" dirty="0">
                <a:solidFill>
                  <a:schemeClr val="tx1"/>
                </a:solidFill>
              </a:rPr>
              <a:t>（1）属性分类（L、R、N和LR）</a:t>
            </a:r>
            <a:r>
              <a:rPr lang="zh-CN" altLang="en-US" sz="2400" b="1" dirty="0">
                <a:solidFill>
                  <a:schemeClr val="tx1"/>
                </a:solidFill>
              </a:rPr>
              <a:t>，</a:t>
            </a:r>
            <a:r>
              <a:rPr lang="zh-CN" altLang="zh-CN" sz="2400" b="1" dirty="0">
                <a:solidFill>
                  <a:srgbClr val="FF3300"/>
                </a:solidFill>
              </a:rPr>
              <a:t>令X代表L和N类，Y代表LR类</a:t>
            </a:r>
          </a:p>
          <a:p>
            <a:pPr>
              <a:lnSpc>
                <a:spcPct val="110000"/>
              </a:lnSpc>
              <a:buFont typeface="Wingdings" pitchFamily="2" charset="2"/>
              <a:buNone/>
            </a:pPr>
            <a:r>
              <a:rPr lang="zh-CN" altLang="zh-CN" sz="2400" b="1" dirty="0">
                <a:solidFill>
                  <a:schemeClr val="tx1"/>
                </a:solidFill>
              </a:rPr>
              <a:t>（2）若</a:t>
            </a:r>
            <a:r>
              <a:rPr lang="zh-CN" altLang="zh-CN" sz="2400" b="1" dirty="0" smtClean="0">
                <a:solidFill>
                  <a:schemeClr val="tx1"/>
                </a:solidFill>
              </a:rPr>
              <a:t>X</a:t>
            </a:r>
            <a:r>
              <a:rPr lang="zh-CN" altLang="zh-CN" sz="2400" b="1" baseline="30000" dirty="0" smtClean="0">
                <a:solidFill>
                  <a:schemeClr val="tx1"/>
                </a:solidFill>
              </a:rPr>
              <a:t>+</a:t>
            </a:r>
            <a:r>
              <a:rPr lang="zh-CN" altLang="zh-CN" sz="2400" b="1" dirty="0">
                <a:solidFill>
                  <a:schemeClr val="tx1"/>
                </a:solidFill>
              </a:rPr>
              <a:t>包含了R的全部属性，转（5）；否则，转（3）。</a:t>
            </a:r>
          </a:p>
          <a:p>
            <a:pPr>
              <a:lnSpc>
                <a:spcPct val="110000"/>
              </a:lnSpc>
              <a:buFont typeface="Wingdings" pitchFamily="2" charset="2"/>
              <a:buNone/>
            </a:pPr>
            <a:r>
              <a:rPr lang="zh-CN" altLang="zh-CN" sz="2400" b="1" dirty="0">
                <a:solidFill>
                  <a:schemeClr val="tx1"/>
                </a:solidFill>
              </a:rPr>
              <a:t>（3）在Y中取一个属性A，求(XA</a:t>
            </a:r>
            <a:r>
              <a:rPr lang="zh-CN" altLang="zh-CN" sz="2400" b="1" dirty="0" smtClean="0">
                <a:solidFill>
                  <a:schemeClr val="tx1"/>
                </a:solidFill>
              </a:rPr>
              <a:t>)</a:t>
            </a:r>
            <a:r>
              <a:rPr lang="zh-CN" altLang="zh-CN" sz="2400" b="1" baseline="30000" dirty="0" smtClean="0">
                <a:solidFill>
                  <a:schemeClr val="tx1"/>
                </a:solidFill>
              </a:rPr>
              <a:t>+</a:t>
            </a:r>
            <a:r>
              <a:rPr lang="zh-CN" altLang="zh-CN" sz="2400" b="1" dirty="0">
                <a:solidFill>
                  <a:schemeClr val="tx1"/>
                </a:solidFill>
              </a:rPr>
              <a:t>，若它包含了R的全部属性，则转（4）；否则，调换一属性反复进行这一过程，直到试完所有Y中的属性。</a:t>
            </a:r>
          </a:p>
          <a:p>
            <a:pPr>
              <a:lnSpc>
                <a:spcPct val="110000"/>
              </a:lnSpc>
              <a:buFont typeface="Wingdings" pitchFamily="2" charset="2"/>
              <a:buNone/>
            </a:pPr>
            <a:r>
              <a:rPr lang="zh-CN" altLang="zh-CN" sz="2400" b="1" dirty="0">
                <a:solidFill>
                  <a:schemeClr val="tx1"/>
                </a:solidFill>
              </a:rPr>
              <a:t>（4）如果已找出所有候选键，则转（5）；否则在Y中依次取两个、三个、…，求它们的属性集的闭包，直到其闭包包含R的全部属性。</a:t>
            </a:r>
          </a:p>
          <a:p>
            <a:pPr>
              <a:lnSpc>
                <a:spcPct val="110000"/>
              </a:lnSpc>
              <a:buFont typeface="Wingdings" pitchFamily="2" charset="2"/>
              <a:buNone/>
            </a:pPr>
            <a:r>
              <a:rPr lang="zh-CN" altLang="zh-CN" sz="2400" b="1" dirty="0">
                <a:solidFill>
                  <a:schemeClr val="tx1"/>
                </a:solidFill>
              </a:rPr>
              <a:t>（5）停止，输出结果。</a:t>
            </a:r>
            <a:endParaRPr lang="zh-CN" altLang="en-US" sz="2400" b="1" dirty="0">
              <a:solidFill>
                <a:schemeClr val="tx1"/>
              </a:solidFill>
            </a:endParaRPr>
          </a:p>
        </p:txBody>
      </p:sp>
    </p:spTree>
    <p:extLst>
      <p:ext uri="{BB962C8B-B14F-4D97-AF65-F5344CB8AC3E}">
        <p14:creationId xmlns:p14="http://schemas.microsoft.com/office/powerpoint/2010/main" val="1626442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377018" y="902681"/>
            <a:ext cx="8511371" cy="5197868"/>
          </a:xfrm>
          <a:prstGeom prst="rect">
            <a:avLst/>
          </a:prstGeom>
          <a:ln>
            <a:solidFill>
              <a:srgbClr val="0000FF"/>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400"/>
              </a:lnSpc>
              <a:spcBef>
                <a:spcPts val="0"/>
              </a:spcBef>
              <a:buFont typeface="Wingdings" pitchFamily="2" charset="2"/>
              <a:buNone/>
            </a:pPr>
            <a:r>
              <a:rPr lang="zh-CN" altLang="en-US" b="1" dirty="0" smtClean="0">
                <a:solidFill>
                  <a:srgbClr val="0000FF"/>
                </a:solidFill>
              </a:rPr>
              <a:t>例</a:t>
            </a:r>
            <a:r>
              <a:rPr lang="en-US" altLang="zh-CN" b="1" dirty="0" smtClean="0">
                <a:solidFill>
                  <a:srgbClr val="0000FF"/>
                </a:solidFill>
              </a:rPr>
              <a:t>3-26</a:t>
            </a:r>
            <a:r>
              <a:rPr lang="zh-CN" altLang="en-US" b="1" dirty="0" smtClean="0"/>
              <a:t>：设有关系模式</a:t>
            </a:r>
            <a:r>
              <a:rPr lang="en-US" altLang="zh-CN" b="1" dirty="0" smtClean="0"/>
              <a:t>R</a:t>
            </a:r>
            <a:r>
              <a:rPr lang="zh-CN" altLang="en-US" b="1" dirty="0" smtClean="0"/>
              <a:t>（</a:t>
            </a:r>
            <a:r>
              <a:rPr lang="en-US" altLang="zh-CN" b="1" dirty="0" smtClean="0"/>
              <a:t>U,F</a:t>
            </a:r>
            <a:r>
              <a:rPr lang="zh-CN" altLang="en-US" b="1" dirty="0"/>
              <a:t>），</a:t>
            </a:r>
            <a:r>
              <a:rPr lang="en-US" altLang="zh-CN" b="1" dirty="0" smtClean="0"/>
              <a:t>U={A,B,C,D,E} </a:t>
            </a:r>
            <a:r>
              <a:rPr lang="en-US" altLang="zh-CN" b="1" dirty="0" smtClean="0">
                <a:sym typeface="Symbol" pitchFamily="18" charset="2"/>
              </a:rPr>
              <a:t>,F={A</a:t>
            </a:r>
            <a:r>
              <a:rPr lang="en-US" altLang="zh-CN" b="1" dirty="0"/>
              <a:t>→</a:t>
            </a:r>
            <a:r>
              <a:rPr lang="en-US" altLang="zh-CN" b="1" dirty="0">
                <a:sym typeface="Symbol" pitchFamily="18" charset="2"/>
              </a:rPr>
              <a:t>BC,CD</a:t>
            </a:r>
            <a:r>
              <a:rPr lang="en-US" altLang="zh-CN" b="1" dirty="0"/>
              <a:t>→</a:t>
            </a:r>
            <a:r>
              <a:rPr lang="en-US" altLang="zh-CN" b="1" dirty="0">
                <a:sym typeface="Symbol" pitchFamily="18" charset="2"/>
              </a:rPr>
              <a:t>E,B</a:t>
            </a:r>
            <a:r>
              <a:rPr lang="en-US" altLang="zh-CN" b="1" dirty="0"/>
              <a:t>→D,E→A</a:t>
            </a:r>
            <a:r>
              <a:rPr lang="en-US" altLang="zh-CN" b="1" dirty="0" smtClean="0">
                <a:sym typeface="Symbol" pitchFamily="18" charset="2"/>
              </a:rPr>
              <a:t>}</a:t>
            </a:r>
            <a:endParaRPr lang="en-US" altLang="zh-CN" b="1" dirty="0"/>
          </a:p>
          <a:p>
            <a:pPr>
              <a:lnSpc>
                <a:spcPts val="3400"/>
              </a:lnSpc>
              <a:spcBef>
                <a:spcPts val="0"/>
              </a:spcBef>
              <a:buFont typeface="Wingdings" pitchFamily="2" charset="2"/>
              <a:buNone/>
            </a:pPr>
            <a:r>
              <a:rPr lang="zh-CN" altLang="en-US" b="1" dirty="0" smtClean="0"/>
              <a:t>，求出</a:t>
            </a:r>
            <a:r>
              <a:rPr lang="en-US" altLang="zh-CN" b="1" dirty="0" smtClean="0"/>
              <a:t>R</a:t>
            </a:r>
            <a:r>
              <a:rPr lang="zh-CN" altLang="en-US" b="1" dirty="0" smtClean="0"/>
              <a:t>的所有候选码。</a:t>
            </a:r>
            <a:endParaRPr lang="en-US" altLang="zh-CN" b="1" dirty="0" smtClean="0"/>
          </a:p>
          <a:p>
            <a:pPr>
              <a:lnSpc>
                <a:spcPts val="3400"/>
              </a:lnSpc>
              <a:spcBef>
                <a:spcPts val="0"/>
              </a:spcBef>
              <a:buFont typeface="Wingdings" pitchFamily="2" charset="2"/>
              <a:buNone/>
            </a:pPr>
            <a:r>
              <a:rPr lang="zh-CN" altLang="en-US" b="1" dirty="0" smtClean="0">
                <a:solidFill>
                  <a:srgbClr val="0000FF"/>
                </a:solidFill>
              </a:rPr>
              <a:t>解</a:t>
            </a:r>
            <a:r>
              <a:rPr lang="zh-CN" altLang="en-US" b="1" dirty="0" smtClean="0"/>
              <a:t>：</a:t>
            </a:r>
            <a:r>
              <a:rPr lang="zh-CN" altLang="en-US" b="1" dirty="0"/>
              <a:t> </a:t>
            </a:r>
            <a:r>
              <a:rPr lang="en-US" altLang="zh-CN" b="1" dirty="0" smtClean="0"/>
              <a:t>L=</a:t>
            </a:r>
            <a:r>
              <a:rPr lang="en-US" altLang="zh-CN" b="1" dirty="0" smtClean="0">
                <a:sym typeface="Symbol"/>
              </a:rPr>
              <a:t></a:t>
            </a:r>
            <a:endParaRPr lang="en-US" altLang="zh-CN" b="1" dirty="0" smtClean="0"/>
          </a:p>
          <a:p>
            <a:pPr>
              <a:lnSpc>
                <a:spcPts val="3400"/>
              </a:lnSpc>
              <a:spcBef>
                <a:spcPts val="0"/>
              </a:spcBef>
              <a:buNone/>
            </a:pPr>
            <a:r>
              <a:rPr lang="en-US" altLang="zh-CN" b="1" dirty="0"/>
              <a:t> </a:t>
            </a:r>
            <a:r>
              <a:rPr lang="en-US" altLang="zh-CN" b="1" dirty="0" smtClean="0"/>
              <a:t>       N=</a:t>
            </a:r>
            <a:r>
              <a:rPr lang="en-US" altLang="zh-CN" b="1" dirty="0">
                <a:sym typeface="Symbol"/>
              </a:rPr>
              <a:t></a:t>
            </a:r>
            <a:endParaRPr lang="en-US" altLang="zh-CN" b="1" dirty="0"/>
          </a:p>
          <a:p>
            <a:pPr>
              <a:lnSpc>
                <a:spcPts val="3400"/>
              </a:lnSpc>
              <a:spcBef>
                <a:spcPts val="0"/>
              </a:spcBef>
              <a:buNone/>
            </a:pPr>
            <a:r>
              <a:rPr lang="en-US" altLang="zh-CN" b="1" dirty="0" smtClean="0"/>
              <a:t>        R=</a:t>
            </a:r>
            <a:r>
              <a:rPr lang="en-US" altLang="zh-CN" b="1" dirty="0" smtClean="0">
                <a:sym typeface="Symbol"/>
              </a:rPr>
              <a:t></a:t>
            </a:r>
            <a:endParaRPr lang="en-US" altLang="zh-CN" b="1" dirty="0" smtClean="0"/>
          </a:p>
          <a:p>
            <a:pPr>
              <a:lnSpc>
                <a:spcPts val="3400"/>
              </a:lnSpc>
              <a:spcBef>
                <a:spcPts val="0"/>
              </a:spcBef>
              <a:buFont typeface="Wingdings" pitchFamily="2" charset="2"/>
              <a:buNone/>
            </a:pPr>
            <a:r>
              <a:rPr lang="en-US" altLang="zh-CN" b="1" dirty="0" smtClean="0"/>
              <a:t>        LR={A,B,C,D.E}</a:t>
            </a:r>
          </a:p>
          <a:p>
            <a:pPr>
              <a:lnSpc>
                <a:spcPts val="3400"/>
              </a:lnSpc>
              <a:spcBef>
                <a:spcPts val="0"/>
              </a:spcBef>
              <a:buFont typeface="Wingdings" pitchFamily="2" charset="2"/>
              <a:buNone/>
            </a:pPr>
            <a:r>
              <a:rPr lang="en-US" altLang="zh-CN" b="1" dirty="0"/>
              <a:t> </a:t>
            </a:r>
            <a:r>
              <a:rPr lang="en-US" altLang="zh-CN" b="1" dirty="0" smtClean="0"/>
              <a:t>       A</a:t>
            </a:r>
            <a:r>
              <a:rPr lang="en-US" altLang="zh-CN" b="1" baseline="30000" dirty="0" smtClean="0"/>
              <a:t>+</a:t>
            </a:r>
            <a:r>
              <a:rPr lang="en-US" altLang="zh-CN" b="1" dirty="0" smtClean="0"/>
              <a:t>=ABCED	 B</a:t>
            </a:r>
            <a:r>
              <a:rPr lang="en-US" altLang="zh-CN" b="1" baseline="30000" dirty="0" smtClean="0"/>
              <a:t>+</a:t>
            </a:r>
            <a:r>
              <a:rPr lang="en-US" altLang="zh-CN" b="1" dirty="0" smtClean="0"/>
              <a:t>=BD    C</a:t>
            </a:r>
            <a:r>
              <a:rPr lang="en-US" altLang="zh-CN" b="1" baseline="30000" dirty="0" smtClean="0"/>
              <a:t>+</a:t>
            </a:r>
            <a:r>
              <a:rPr lang="en-US" altLang="zh-CN" b="1" dirty="0" smtClean="0"/>
              <a:t>=C   D</a:t>
            </a:r>
            <a:r>
              <a:rPr lang="en-US" altLang="zh-CN" b="1" baseline="30000" dirty="0" smtClean="0"/>
              <a:t>+</a:t>
            </a:r>
            <a:r>
              <a:rPr lang="en-US" altLang="zh-CN" b="1" dirty="0" smtClean="0"/>
              <a:t>=D  E</a:t>
            </a:r>
            <a:r>
              <a:rPr lang="en-US" altLang="zh-CN" b="1" baseline="30000" dirty="0" smtClean="0"/>
              <a:t>+</a:t>
            </a:r>
            <a:r>
              <a:rPr lang="en-US" altLang="zh-CN" b="1" dirty="0" smtClean="0"/>
              <a:t>=ABCED</a:t>
            </a:r>
          </a:p>
          <a:p>
            <a:pPr>
              <a:lnSpc>
                <a:spcPts val="3400"/>
              </a:lnSpc>
              <a:spcBef>
                <a:spcPts val="0"/>
              </a:spcBef>
              <a:buFont typeface="Wingdings" pitchFamily="2" charset="2"/>
              <a:buNone/>
            </a:pPr>
            <a:r>
              <a:rPr lang="en-US" altLang="zh-CN" b="1" dirty="0" smtClean="0"/>
              <a:t>       </a:t>
            </a:r>
            <a:r>
              <a:rPr lang="en-US" altLang="zh-CN" b="1" dirty="0" smtClean="0">
                <a:ea typeface="宋体" pitchFamily="2" charset="-122"/>
              </a:rPr>
              <a:t>(BC)</a:t>
            </a:r>
            <a:r>
              <a:rPr lang="en-US" altLang="zh-CN" b="1" baseline="30000" dirty="0"/>
              <a:t>+</a:t>
            </a:r>
            <a:r>
              <a:rPr lang="en-US" altLang="zh-CN" b="1" dirty="0" smtClean="0">
                <a:ea typeface="宋体" pitchFamily="2" charset="-122"/>
              </a:rPr>
              <a:t>=</a:t>
            </a:r>
            <a:r>
              <a:rPr lang="en-US" altLang="zh-CN" b="1" dirty="0" smtClean="0"/>
              <a:t> ABCED  </a:t>
            </a:r>
            <a:r>
              <a:rPr lang="en-US" altLang="zh-CN" b="1" dirty="0"/>
              <a:t> </a:t>
            </a:r>
            <a:r>
              <a:rPr lang="en-US" altLang="zh-CN" b="1" dirty="0">
                <a:ea typeface="宋体" pitchFamily="2" charset="-122"/>
              </a:rPr>
              <a:t>(</a:t>
            </a:r>
            <a:r>
              <a:rPr lang="en-US" altLang="zh-CN" b="1" dirty="0" smtClean="0">
                <a:ea typeface="宋体" pitchFamily="2" charset="-122"/>
              </a:rPr>
              <a:t>BD)</a:t>
            </a:r>
            <a:r>
              <a:rPr lang="en-US" altLang="zh-CN" b="1" baseline="30000" dirty="0" smtClean="0"/>
              <a:t>+</a:t>
            </a:r>
            <a:r>
              <a:rPr lang="en-US" altLang="zh-CN" b="1" dirty="0" smtClean="0">
                <a:ea typeface="宋体" pitchFamily="2" charset="-122"/>
              </a:rPr>
              <a:t>=</a:t>
            </a:r>
            <a:r>
              <a:rPr lang="en-US" altLang="zh-CN" b="1" dirty="0" smtClean="0"/>
              <a:t> BD   </a:t>
            </a:r>
            <a:r>
              <a:rPr lang="en-US" altLang="zh-CN" b="1" dirty="0" smtClean="0">
                <a:ea typeface="宋体" pitchFamily="2" charset="-122"/>
              </a:rPr>
              <a:t>(CD)</a:t>
            </a:r>
            <a:r>
              <a:rPr lang="en-US" altLang="zh-CN" b="1" baseline="30000" dirty="0" smtClean="0"/>
              <a:t>+</a:t>
            </a:r>
            <a:r>
              <a:rPr lang="en-US" altLang="zh-CN" b="1" dirty="0" smtClean="0">
                <a:ea typeface="宋体" pitchFamily="2" charset="-122"/>
              </a:rPr>
              <a:t>=</a:t>
            </a:r>
            <a:r>
              <a:rPr lang="en-US" altLang="zh-CN" b="1" dirty="0" smtClean="0"/>
              <a:t> </a:t>
            </a:r>
            <a:r>
              <a:rPr lang="en-US" altLang="zh-CN" b="1" dirty="0"/>
              <a:t>ABCED  </a:t>
            </a:r>
            <a:endParaRPr lang="en-US" altLang="zh-CN" b="1" dirty="0" smtClean="0"/>
          </a:p>
          <a:p>
            <a:pPr>
              <a:lnSpc>
                <a:spcPts val="3400"/>
              </a:lnSpc>
              <a:spcBef>
                <a:spcPts val="0"/>
              </a:spcBef>
              <a:buFont typeface="Wingdings" pitchFamily="2" charset="2"/>
              <a:buNone/>
            </a:pPr>
            <a:r>
              <a:rPr lang="en-US" altLang="zh-CN" b="1" dirty="0">
                <a:solidFill>
                  <a:srgbClr val="FF0000"/>
                </a:solidFill>
              </a:rPr>
              <a:t> </a:t>
            </a:r>
            <a:r>
              <a:rPr lang="en-US" altLang="zh-CN" b="1" dirty="0" smtClean="0">
                <a:solidFill>
                  <a:srgbClr val="FF0000"/>
                </a:solidFill>
              </a:rPr>
              <a:t>     </a:t>
            </a:r>
            <a:r>
              <a:rPr lang="zh-CN" altLang="en-US" b="1" dirty="0" smtClean="0">
                <a:solidFill>
                  <a:srgbClr val="000000"/>
                </a:solidFill>
              </a:rPr>
              <a:t>所以，</a:t>
            </a:r>
            <a:r>
              <a:rPr lang="zh-CN" altLang="en-US" b="1" dirty="0"/>
              <a:t>候选</a:t>
            </a:r>
            <a:r>
              <a:rPr lang="zh-CN" altLang="en-US" b="1" dirty="0" smtClean="0"/>
              <a:t>码有</a:t>
            </a:r>
            <a:r>
              <a:rPr lang="en-US" altLang="zh-CN" b="1" dirty="0" smtClean="0"/>
              <a:t>4</a:t>
            </a:r>
            <a:r>
              <a:rPr lang="zh-CN" altLang="en-US" b="1" dirty="0" smtClean="0"/>
              <a:t>个，分别是</a:t>
            </a:r>
            <a:r>
              <a:rPr lang="en-US" altLang="zh-CN" b="1" dirty="0" smtClean="0"/>
              <a:t>A,E,BC,CD</a:t>
            </a:r>
            <a:r>
              <a:rPr lang="zh-CN" altLang="en-US" b="1" dirty="0" smtClean="0"/>
              <a:t>。</a:t>
            </a:r>
            <a:endParaRPr lang="en-US" altLang="zh-CN" b="1" dirty="0">
              <a:solidFill>
                <a:srgbClr val="FF0000"/>
              </a:solidFill>
            </a:endParaRPr>
          </a:p>
        </p:txBody>
      </p:sp>
    </p:spTree>
    <p:extLst>
      <p:ext uri="{BB962C8B-B14F-4D97-AF65-F5344CB8AC3E}">
        <p14:creationId xmlns:p14="http://schemas.microsoft.com/office/powerpoint/2010/main" val="1797234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70141" y="417875"/>
            <a:ext cx="5803583" cy="579646"/>
          </a:xfrm>
          <a:prstGeom prst="rect">
            <a:avLst/>
          </a:prstGeom>
          <a:noFill/>
        </p:spPr>
        <p:txBody>
          <a:bodyPr wrap="square" rtlCol="0">
            <a:spAutoFit/>
          </a:bodyPr>
          <a:lstStyle/>
          <a:p>
            <a:pPr indent="457200">
              <a:lnSpc>
                <a:spcPts val="3840"/>
              </a:lnSpc>
            </a:pPr>
            <a:r>
              <a:rPr lang="en-US" altLang="zh-CN" sz="3200" b="1" dirty="0">
                <a:solidFill>
                  <a:srgbClr val="00B050"/>
                </a:solidFill>
                <a:latin typeface="微软雅黑" pitchFamily="34" charset="-122"/>
                <a:ea typeface="微软雅黑" pitchFamily="34" charset="-122"/>
              </a:rPr>
              <a:t>3.4.3 </a:t>
            </a:r>
            <a:r>
              <a:rPr lang="zh-CN" altLang="en-US" sz="3200" b="1" dirty="0">
                <a:solidFill>
                  <a:srgbClr val="00B050"/>
                </a:solidFill>
                <a:latin typeface="微软雅黑" pitchFamily="34" charset="-122"/>
                <a:ea typeface="微软雅黑" pitchFamily="34" charset="-122"/>
              </a:rPr>
              <a:t> 范式</a:t>
            </a:r>
            <a:r>
              <a:rPr lang="zh-CN" altLang="en-US" sz="3200" b="1" dirty="0">
                <a:solidFill>
                  <a:srgbClr val="FF0000"/>
                </a:solidFill>
                <a:latin typeface="微软雅黑" pitchFamily="34" charset="-122"/>
                <a:ea typeface="微软雅黑" pitchFamily="34" charset="-122"/>
              </a:rPr>
              <a:t>与规范化</a:t>
            </a:r>
            <a:endParaRPr lang="en-US" altLang="zh-CN" sz="3200" b="1" dirty="0">
              <a:solidFill>
                <a:srgbClr val="FF0000"/>
              </a:solidFill>
              <a:latin typeface="微软雅黑" pitchFamily="34" charset="-122"/>
              <a:ea typeface="微软雅黑" pitchFamily="34" charset="-122"/>
            </a:endParaRPr>
          </a:p>
        </p:txBody>
      </p:sp>
      <p:sp>
        <p:nvSpPr>
          <p:cNvPr id="3" name="文本框 2"/>
          <p:cNvSpPr txBox="1"/>
          <p:nvPr/>
        </p:nvSpPr>
        <p:spPr>
          <a:xfrm>
            <a:off x="175260" y="997522"/>
            <a:ext cx="5122881" cy="2677656"/>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rgbClr val="FF0000"/>
                </a:solidFill>
                <a:latin typeface="微软雅黑" panose="020B0503020204020204" pitchFamily="34" charset="-122"/>
                <a:ea typeface="微软雅黑" panose="020B0503020204020204" pitchFamily="34" charset="-122"/>
              </a:rPr>
              <a:t>范式</a:t>
            </a:r>
            <a:r>
              <a:rPr lang="en-US" altLang="zh-CN" sz="2400" b="1" dirty="0">
                <a:latin typeface="微软雅黑" panose="020B0503020204020204" pitchFamily="34" charset="-122"/>
                <a:ea typeface="微软雅黑" panose="020B0503020204020204" pitchFamily="34" charset="-122"/>
              </a:rPr>
              <a:t>(Normal Form</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solidFill>
                  <a:srgbClr val="0000FF"/>
                </a:solidFill>
                <a:latin typeface="微软雅黑" panose="020B0503020204020204" pitchFamily="34" charset="-122"/>
                <a:ea typeface="微软雅黑" panose="020B0503020204020204" pitchFamily="34" charset="-122"/>
              </a:rPr>
              <a:t>用来衡量关系模式的规范程度</a:t>
            </a:r>
            <a:endParaRPr lang="en-US" altLang="zh-CN" sz="2400" b="1" dirty="0" smtClean="0">
              <a:solidFill>
                <a:srgbClr val="0000FF"/>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400" b="1" dirty="0" smtClean="0">
                <a:ea typeface="微软雅黑" panose="020B0503020204020204" pitchFamily="34" charset="-122"/>
              </a:rPr>
              <a:t>6 </a:t>
            </a:r>
            <a:r>
              <a:rPr lang="zh-CN" altLang="en-US" sz="2400" b="1" dirty="0">
                <a:ea typeface="微软雅黑" panose="020B0503020204020204" pitchFamily="34" charset="-122"/>
              </a:rPr>
              <a:t>级</a:t>
            </a:r>
            <a:r>
              <a:rPr lang="zh-CN" altLang="en-US" sz="2400" b="1" dirty="0" smtClean="0">
                <a:ea typeface="微软雅黑" panose="020B0503020204020204" pitchFamily="34" charset="-122"/>
              </a:rPr>
              <a:t>范式：</a:t>
            </a:r>
            <a:r>
              <a:rPr lang="en-US" altLang="zh-CN" sz="2400" b="1" dirty="0" smtClean="0">
                <a:ea typeface="微软雅黑" panose="020B0503020204020204" pitchFamily="34" charset="-122"/>
              </a:rPr>
              <a:t>1NF</a:t>
            </a:r>
            <a:r>
              <a:rPr lang="zh-CN" altLang="en-US" sz="2400" b="1" dirty="0">
                <a:ea typeface="微软雅黑" panose="020B0503020204020204" pitchFamily="34" charset="-122"/>
              </a:rPr>
              <a:t>、</a:t>
            </a:r>
            <a:r>
              <a:rPr lang="en-US" altLang="zh-CN" sz="2400" b="1" dirty="0">
                <a:ea typeface="微软雅黑" panose="020B0503020204020204" pitchFamily="34" charset="-122"/>
              </a:rPr>
              <a:t>2NF</a:t>
            </a:r>
            <a:r>
              <a:rPr lang="zh-CN" altLang="en-US" sz="2400" b="1" dirty="0">
                <a:ea typeface="微软雅黑" panose="020B0503020204020204" pitchFamily="34" charset="-122"/>
              </a:rPr>
              <a:t>、</a:t>
            </a:r>
            <a:r>
              <a:rPr lang="en-US" altLang="zh-CN" sz="2400" b="1" dirty="0" smtClean="0">
                <a:ea typeface="微软雅黑" panose="020B0503020204020204" pitchFamily="34" charset="-122"/>
              </a:rPr>
              <a:t>3NF</a:t>
            </a:r>
            <a:r>
              <a:rPr lang="zh-CN" altLang="en-US" sz="2400" b="1" dirty="0" smtClean="0">
                <a:ea typeface="微软雅黑" panose="020B0503020204020204" pitchFamily="34" charset="-122"/>
              </a:rPr>
              <a:t>、</a:t>
            </a:r>
            <a:r>
              <a:rPr lang="en-US" altLang="zh-CN" sz="2400" b="1" dirty="0" smtClean="0">
                <a:ea typeface="微软雅黑" panose="020B0503020204020204" pitchFamily="34" charset="-122"/>
              </a:rPr>
              <a:t>BCNF</a:t>
            </a:r>
            <a:r>
              <a:rPr lang="zh-CN" altLang="en-US" sz="2400" b="1" dirty="0" smtClean="0">
                <a:ea typeface="微软雅黑" panose="020B0503020204020204" pitchFamily="34" charset="-122"/>
              </a:rPr>
              <a:t>、</a:t>
            </a:r>
            <a:r>
              <a:rPr lang="en-US" altLang="zh-CN" sz="2400" b="1" dirty="0">
                <a:ea typeface="微软雅黑" panose="020B0503020204020204" pitchFamily="34" charset="-122"/>
              </a:rPr>
              <a:t>4NF</a:t>
            </a:r>
            <a:r>
              <a:rPr lang="zh-CN" altLang="en-US" sz="2400" b="1" dirty="0">
                <a:ea typeface="微软雅黑" panose="020B0503020204020204" pitchFamily="34" charset="-122"/>
              </a:rPr>
              <a:t>、</a:t>
            </a:r>
            <a:r>
              <a:rPr lang="en-US" altLang="zh-CN" sz="2400" b="1" dirty="0" smtClean="0">
                <a:ea typeface="微软雅黑" panose="020B0503020204020204" pitchFamily="34" charset="-122"/>
              </a:rPr>
              <a:t>5NF  </a:t>
            </a:r>
          </a:p>
          <a:p>
            <a:pPr marL="342900" indent="-342900">
              <a:buFont typeface="Wingdings" panose="05000000000000000000" pitchFamily="2" charset="2"/>
              <a:buChar char="p"/>
            </a:pPr>
            <a:r>
              <a:rPr lang="zh-CN" altLang="en-US" sz="2400" b="1" dirty="0" smtClean="0">
                <a:ea typeface="微软雅黑" panose="020B0503020204020204" pitchFamily="34" charset="-122"/>
              </a:rPr>
              <a:t>规范化程度高</a:t>
            </a:r>
            <a:r>
              <a:rPr lang="zh-CN" altLang="en-US" sz="2400" b="1" dirty="0">
                <a:ea typeface="微软雅黑" panose="020B0503020204020204" pitchFamily="34" charset="-122"/>
              </a:rPr>
              <a:t>者必是较低者的</a:t>
            </a:r>
            <a:r>
              <a:rPr lang="zh-CN" altLang="en-US" sz="2400" b="1" dirty="0">
                <a:solidFill>
                  <a:srgbClr val="FF0000"/>
                </a:solidFill>
                <a:ea typeface="微软雅黑" panose="020B0503020204020204" pitchFamily="34" charset="-122"/>
              </a:rPr>
              <a:t>子集</a:t>
            </a:r>
            <a:r>
              <a:rPr lang="zh-CN" altLang="en-US" sz="2400" b="1" dirty="0">
                <a:ea typeface="微软雅黑" panose="020B0503020204020204" pitchFamily="34" charset="-122"/>
              </a:rPr>
              <a:t>，</a:t>
            </a:r>
            <a:r>
              <a:rPr lang="zh-CN" altLang="en-US" sz="2400" b="1" dirty="0" smtClean="0">
                <a:ea typeface="微软雅黑" panose="020B0503020204020204" pitchFamily="34" charset="-122"/>
              </a:rPr>
              <a:t>即</a:t>
            </a:r>
            <a:endParaRPr lang="en-US" altLang="zh-CN" sz="2400" b="1" dirty="0" smtClean="0">
              <a:ea typeface="微软雅黑" panose="020B0503020204020204" pitchFamily="34" charset="-122"/>
            </a:endParaRPr>
          </a:p>
          <a:p>
            <a:r>
              <a:rPr lang="en-US" altLang="zh-CN" sz="2400" b="1" dirty="0">
                <a:solidFill>
                  <a:srgbClr val="0000FF"/>
                </a:solidFill>
                <a:effectLst>
                  <a:outerShdw blurRad="38100" dist="38100" dir="2700000" algn="tl">
                    <a:srgbClr val="000000">
                      <a:alpha val="43137"/>
                    </a:srgbClr>
                  </a:outerShdw>
                </a:effectLst>
                <a:ea typeface="微软雅黑" panose="020B0503020204020204" pitchFamily="34" charset="-122"/>
              </a:rPr>
              <a:t> </a:t>
            </a:r>
            <a:r>
              <a:rPr lang="en-US" altLang="zh-CN" sz="2400" b="1" dirty="0" smtClean="0">
                <a:solidFill>
                  <a:srgbClr val="0000FF"/>
                </a:solidFill>
                <a:effectLst>
                  <a:outerShdw blurRad="38100" dist="38100" dir="2700000" algn="tl">
                    <a:srgbClr val="000000">
                      <a:alpha val="43137"/>
                    </a:srgbClr>
                  </a:outerShdw>
                </a:effectLst>
                <a:ea typeface="微软雅黑" panose="020B0503020204020204" pitchFamily="34" charset="-122"/>
              </a:rPr>
              <a:t>     5NF⊆ 4NF⊆</a:t>
            </a:r>
            <a:r>
              <a:rPr lang="en-US" altLang="zh-CN" sz="2400" b="1" dirty="0">
                <a:solidFill>
                  <a:srgbClr val="0000FF"/>
                </a:solidFill>
                <a:effectLst>
                  <a:outerShdw blurRad="38100" dist="38100" dir="2700000" algn="tl">
                    <a:srgbClr val="000000">
                      <a:alpha val="43137"/>
                    </a:srgbClr>
                  </a:outerShdw>
                </a:effectLst>
                <a:ea typeface="微软雅黑" panose="020B0503020204020204" pitchFamily="34" charset="-122"/>
              </a:rPr>
              <a:t>BCNF⊆3NF⊆2NF⊆</a:t>
            </a:r>
            <a:r>
              <a:rPr lang="en-US" altLang="zh-CN" sz="2400" b="1" dirty="0" smtClean="0">
                <a:solidFill>
                  <a:srgbClr val="0000FF"/>
                </a:solidFill>
                <a:effectLst>
                  <a:outerShdw blurRad="38100" dist="38100" dir="2700000" algn="tl">
                    <a:srgbClr val="000000">
                      <a:alpha val="43137"/>
                    </a:srgbClr>
                  </a:outerShdw>
                </a:effectLst>
                <a:ea typeface="微软雅黑" panose="020B0503020204020204" pitchFamily="34" charset="-122"/>
              </a:rPr>
              <a:t>1NF</a:t>
            </a:r>
            <a:endParaRPr lang="en-US" altLang="zh-CN" sz="2400" b="1" dirty="0">
              <a:solidFill>
                <a:srgbClr val="0000FF"/>
              </a:solidFill>
              <a:effectLst>
                <a:outerShdw blurRad="38100" dist="38100" dir="2700000" algn="tl">
                  <a:srgbClr val="000000">
                    <a:alpha val="43137"/>
                  </a:srgbClr>
                </a:outerShdw>
              </a:effectLst>
              <a:ea typeface="微软雅黑" panose="020B0503020204020204" pitchFamily="34" charset="-122"/>
            </a:endParaRPr>
          </a:p>
        </p:txBody>
      </p:sp>
      <p:pic>
        <p:nvPicPr>
          <p:cNvPr id="4" name="Picture 12" descr="62"/>
          <p:cNvPicPr>
            <a:picLocks noChangeAspect="1" noChangeArrowheads="1"/>
          </p:cNvPicPr>
          <p:nvPr/>
        </p:nvPicPr>
        <p:blipFill>
          <a:blip r:embed="rId2" cstate="print"/>
          <a:srcRect/>
          <a:stretch>
            <a:fillRect/>
          </a:stretch>
        </p:blipFill>
        <p:spPr bwMode="auto">
          <a:xfrm>
            <a:off x="5383374" y="236553"/>
            <a:ext cx="3612708" cy="3438625"/>
          </a:xfrm>
          <a:prstGeom prst="rect">
            <a:avLst/>
          </a:prstGeom>
          <a:noFill/>
          <a:ln w="9525">
            <a:noFill/>
            <a:miter lim="800000"/>
            <a:headEnd/>
            <a:tailEnd/>
          </a:ln>
        </p:spPr>
      </p:pic>
      <p:sp>
        <p:nvSpPr>
          <p:cNvPr id="5" name="文本框 2"/>
          <p:cNvSpPr txBox="1"/>
          <p:nvPr/>
        </p:nvSpPr>
        <p:spPr>
          <a:xfrm>
            <a:off x="175260" y="4999982"/>
            <a:ext cx="8424235" cy="938719"/>
          </a:xfrm>
          <a:prstGeom prst="rect">
            <a:avLst/>
          </a:prstGeom>
          <a:noFill/>
        </p:spPr>
        <p:txBody>
          <a:bodyPr wrap="square" rtlCol="0">
            <a:spAutoFit/>
          </a:bodyPr>
          <a:lstStyle/>
          <a:p>
            <a:pPr marL="342900" indent="-342900">
              <a:lnSpc>
                <a:spcPts val="3300"/>
              </a:lnSpc>
              <a:buFont typeface="Wingdings" panose="05000000000000000000" pitchFamily="2" charset="2"/>
              <a:buChar char="p"/>
            </a:pPr>
            <a:r>
              <a:rPr lang="zh-CN" altLang="en-US" sz="2400" b="1" dirty="0" smtClean="0">
                <a:solidFill>
                  <a:srgbClr val="FF0000"/>
                </a:solidFill>
                <a:ea typeface="微软雅黑" panose="020B0503020204020204" pitchFamily="34" charset="-122"/>
              </a:rPr>
              <a:t>规范化：</a:t>
            </a:r>
            <a:r>
              <a:rPr lang="zh-CN" altLang="en-US" sz="2400" b="1" dirty="0" smtClean="0">
                <a:solidFill>
                  <a:srgbClr val="0000FF"/>
                </a:solidFill>
                <a:ea typeface="微软雅黑" panose="020B0503020204020204" pitchFamily="34" charset="-122"/>
              </a:rPr>
              <a:t>是将一</a:t>
            </a:r>
            <a:r>
              <a:rPr lang="zh-CN" altLang="en-US" sz="2400" b="1" dirty="0">
                <a:solidFill>
                  <a:srgbClr val="0000FF"/>
                </a:solidFill>
                <a:ea typeface="微软雅黑" panose="020B0503020204020204" pitchFamily="34" charset="-122"/>
              </a:rPr>
              <a:t>个</a:t>
            </a:r>
            <a:r>
              <a:rPr lang="zh-CN" altLang="en-US" sz="2400" b="1" dirty="0">
                <a:solidFill>
                  <a:srgbClr val="FF0000"/>
                </a:solidFill>
                <a:ea typeface="微软雅黑" panose="020B0503020204020204" pitchFamily="34" charset="-122"/>
              </a:rPr>
              <a:t>低</a:t>
            </a:r>
            <a:r>
              <a:rPr lang="zh-CN" altLang="en-US" sz="2400" b="1" dirty="0">
                <a:solidFill>
                  <a:srgbClr val="0000FF"/>
                </a:solidFill>
                <a:ea typeface="微软雅黑" panose="020B0503020204020204" pitchFamily="34" charset="-122"/>
              </a:rPr>
              <a:t>范式等级的关系模式，通过</a:t>
            </a:r>
            <a:r>
              <a:rPr lang="zh-CN" altLang="en-US" sz="2400" b="1" dirty="0">
                <a:solidFill>
                  <a:srgbClr val="FF0000"/>
                </a:solidFill>
                <a:ea typeface="微软雅黑" panose="020B0503020204020204" pitchFamily="34" charset="-122"/>
              </a:rPr>
              <a:t>模式分解</a:t>
            </a:r>
            <a:r>
              <a:rPr lang="zh-CN" altLang="en-US" sz="2400" b="1" dirty="0" smtClean="0">
                <a:solidFill>
                  <a:srgbClr val="0000FF"/>
                </a:solidFill>
                <a:ea typeface="微软雅黑" panose="020B0503020204020204" pitchFamily="34" charset="-122"/>
              </a:rPr>
              <a:t>转换成几个</a:t>
            </a:r>
            <a:r>
              <a:rPr lang="zh-CN" altLang="en-US" sz="2400" b="1" dirty="0">
                <a:solidFill>
                  <a:srgbClr val="FF0000"/>
                </a:solidFill>
                <a:ea typeface="微软雅黑" panose="020B0503020204020204" pitchFamily="34" charset="-122"/>
              </a:rPr>
              <a:t>高</a:t>
            </a:r>
            <a:r>
              <a:rPr lang="zh-CN" altLang="en-US" sz="2400" b="1" dirty="0" smtClean="0">
                <a:solidFill>
                  <a:srgbClr val="0000FF"/>
                </a:solidFill>
                <a:ea typeface="微软雅黑" panose="020B0503020204020204" pitchFamily="34" charset="-122"/>
              </a:rPr>
              <a:t>范式</a:t>
            </a:r>
            <a:r>
              <a:rPr lang="zh-CN" altLang="en-US" sz="2400" b="1" dirty="0">
                <a:solidFill>
                  <a:srgbClr val="0000FF"/>
                </a:solidFill>
                <a:ea typeface="微软雅黑" panose="020B0503020204020204" pitchFamily="34" charset="-122"/>
              </a:rPr>
              <a:t>等级的关系模式的</a:t>
            </a:r>
            <a:r>
              <a:rPr lang="zh-CN" altLang="en-US" sz="2400" b="1" dirty="0" smtClean="0">
                <a:solidFill>
                  <a:srgbClr val="0000FF"/>
                </a:solidFill>
                <a:ea typeface="微软雅黑" panose="020B0503020204020204" pitchFamily="34" charset="-122"/>
              </a:rPr>
              <a:t>过程</a:t>
            </a:r>
            <a:r>
              <a:rPr lang="zh-CN" altLang="en-US" sz="2400" b="1" dirty="0" smtClean="0">
                <a:ea typeface="微软雅黑" panose="020B0503020204020204" pitchFamily="34" charset="-122"/>
              </a:rPr>
              <a:t>。</a:t>
            </a:r>
            <a:endParaRPr lang="zh-CN" altLang="en-US" sz="2400" b="1" dirty="0">
              <a:ea typeface="微软雅黑" panose="020B0503020204020204" pitchFamily="34" charset="-122"/>
            </a:endParaRPr>
          </a:p>
        </p:txBody>
      </p:sp>
      <p:sp>
        <p:nvSpPr>
          <p:cNvPr id="6" name="文本框 2"/>
          <p:cNvSpPr txBox="1"/>
          <p:nvPr/>
        </p:nvSpPr>
        <p:spPr>
          <a:xfrm>
            <a:off x="175258" y="3924218"/>
            <a:ext cx="8424235" cy="938719"/>
          </a:xfrm>
          <a:prstGeom prst="rect">
            <a:avLst/>
          </a:prstGeom>
          <a:noFill/>
        </p:spPr>
        <p:txBody>
          <a:bodyPr wrap="square" rtlCol="0">
            <a:spAutoFit/>
          </a:bodyPr>
          <a:lstStyle/>
          <a:p>
            <a:pPr marL="342900" indent="-342900">
              <a:lnSpc>
                <a:spcPts val="3300"/>
              </a:lnSpc>
              <a:buFont typeface="Wingdings" panose="05000000000000000000" pitchFamily="2" charset="2"/>
              <a:buChar char="p"/>
            </a:pPr>
            <a:r>
              <a:rPr lang="zh-CN" altLang="en-US" sz="2400" b="1" dirty="0" smtClean="0">
                <a:ea typeface="微软雅黑" panose="020B0503020204020204" pitchFamily="34" charset="-122"/>
              </a:rPr>
              <a:t>若关系模式</a:t>
            </a:r>
            <a:r>
              <a:rPr lang="en-US" altLang="zh-CN" sz="2400" b="1" dirty="0" smtClean="0">
                <a:ea typeface="微软雅黑" panose="020B0503020204020204" pitchFamily="34" charset="-122"/>
              </a:rPr>
              <a:t>R(U,F)</a:t>
            </a:r>
            <a:r>
              <a:rPr lang="zh-CN" altLang="en-US" sz="2400" b="1" dirty="0" smtClean="0">
                <a:ea typeface="微软雅黑" panose="020B0503020204020204" pitchFamily="34" charset="-122"/>
              </a:rPr>
              <a:t>达到</a:t>
            </a:r>
            <a:r>
              <a:rPr lang="en-US" altLang="zh-CN" sz="2400" b="1" dirty="0" err="1" smtClean="0">
                <a:latin typeface="宋体"/>
              </a:rPr>
              <a:t>xNF</a:t>
            </a:r>
            <a:r>
              <a:rPr lang="zh-CN" altLang="en-US" sz="2400" b="1" dirty="0" smtClean="0">
                <a:ea typeface="微软雅黑" panose="020B0503020204020204" pitchFamily="34" charset="-122"/>
              </a:rPr>
              <a:t>对应的条件，则称</a:t>
            </a:r>
            <a:r>
              <a:rPr lang="en-US" altLang="zh-CN" sz="2400" b="1" dirty="0">
                <a:ea typeface="微软雅黑" panose="020B0503020204020204" pitchFamily="34" charset="-122"/>
              </a:rPr>
              <a:t>R(U,F</a:t>
            </a:r>
            <a:r>
              <a:rPr lang="en-US" altLang="zh-CN" sz="2400" b="1" dirty="0" smtClean="0">
                <a:ea typeface="微软雅黑" panose="020B0503020204020204" pitchFamily="34" charset="-122"/>
              </a:rPr>
              <a:t>)</a:t>
            </a:r>
            <a:r>
              <a:rPr lang="zh-CN" altLang="en-US" sz="2400" b="1" dirty="0" smtClean="0">
                <a:ea typeface="微软雅黑" panose="020B0503020204020204" pitchFamily="34" charset="-122"/>
              </a:rPr>
              <a:t>是第</a:t>
            </a:r>
            <a:r>
              <a:rPr lang="en-US" altLang="zh-CN" sz="2400" b="1" dirty="0">
                <a:ea typeface="微软雅黑" panose="020B0503020204020204" pitchFamily="34" charset="-122"/>
              </a:rPr>
              <a:t>x</a:t>
            </a:r>
            <a:r>
              <a:rPr lang="zh-CN" altLang="en-US" sz="2400" b="1" dirty="0" smtClean="0">
                <a:ea typeface="微软雅黑" panose="020B0503020204020204" pitchFamily="34" charset="-122"/>
              </a:rPr>
              <a:t>范式，记作：</a:t>
            </a:r>
            <a:r>
              <a:rPr lang="en-US" altLang="zh-CN" sz="2400" b="1" dirty="0" err="1" smtClean="0">
                <a:solidFill>
                  <a:srgbClr val="FF0000"/>
                </a:solidFill>
                <a:effectLst>
                  <a:outerShdw blurRad="38100" dist="38100" dir="2700000" algn="tl">
                    <a:srgbClr val="000000">
                      <a:alpha val="43137"/>
                    </a:srgbClr>
                  </a:outerShdw>
                </a:effectLst>
                <a:ea typeface="微软雅黑" panose="020B0503020204020204" pitchFamily="34" charset="-122"/>
              </a:rPr>
              <a:t>R</a:t>
            </a:r>
            <a:r>
              <a:rPr lang="en-US" altLang="zh-CN" sz="2400" b="1" dirty="0" err="1" smtClean="0">
                <a:solidFill>
                  <a:srgbClr val="FF0000"/>
                </a:solidFill>
                <a:effectLst>
                  <a:outerShdw blurRad="38100" dist="38100" dir="2700000" algn="tl">
                    <a:srgbClr val="000000">
                      <a:alpha val="43137"/>
                    </a:srgbClr>
                  </a:outerShdw>
                </a:effectLst>
                <a:latin typeface="宋体"/>
                <a:ea typeface="宋体"/>
              </a:rPr>
              <a:t>∈xNF</a:t>
            </a:r>
            <a:endParaRPr lang="zh-CN" altLang="en-US" sz="2400" b="1" dirty="0">
              <a:solidFill>
                <a:srgbClr val="FF0000"/>
              </a:solidFill>
              <a:effectLst>
                <a:outerShdw blurRad="38100" dist="38100" dir="2700000" algn="tl">
                  <a:srgbClr val="000000">
                    <a:alpha val="43137"/>
                  </a:srgbClr>
                </a:outerShdw>
              </a:effectLst>
              <a:ea typeface="微软雅黑" panose="020B0503020204020204" pitchFamily="34" charset="-122"/>
            </a:endParaRPr>
          </a:p>
        </p:txBody>
      </p:sp>
    </p:spTree>
    <p:extLst>
      <p:ext uri="{BB962C8B-B14F-4D97-AF65-F5344CB8AC3E}">
        <p14:creationId xmlns:p14="http://schemas.microsoft.com/office/powerpoint/2010/main" val="2914985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5" y="295112"/>
            <a:ext cx="8584442" cy="4708981"/>
          </a:xfrm>
          <a:prstGeom prst="rect">
            <a:avLst/>
          </a:prstGeom>
        </p:spPr>
        <p:txBody>
          <a:bodyPr wrap="square">
            <a:spAutoFit/>
          </a:bodyPr>
          <a:lstStyle/>
          <a:p>
            <a:pPr marL="457200" indent="-457200">
              <a:lnSpc>
                <a:spcPct val="150000"/>
              </a:lnSpc>
              <a:buFont typeface="Wingdings" pitchFamily="2" charset="2"/>
              <a:buChar char="u"/>
            </a:pPr>
            <a:r>
              <a:rPr lang="en-US" altLang="zh-CN" sz="3200" b="1" dirty="0" smtClean="0">
                <a:solidFill>
                  <a:srgbClr val="FF0000"/>
                </a:solidFill>
                <a:latin typeface="微软雅黑" pitchFamily="34" charset="-122"/>
                <a:ea typeface="微软雅黑" pitchFamily="34" charset="-122"/>
              </a:rPr>
              <a:t>1NF</a:t>
            </a:r>
          </a:p>
          <a:p>
            <a:pPr indent="457200">
              <a:lnSpc>
                <a:spcPct val="150000"/>
              </a:lnSpc>
            </a:pPr>
            <a:r>
              <a:rPr lang="zh-CN" altLang="en-US" sz="2800" b="1" dirty="0">
                <a:latin typeface="微软雅黑" pitchFamily="34" charset="-122"/>
                <a:ea typeface="微软雅黑" pitchFamily="34" charset="-122"/>
              </a:rPr>
              <a:t>如果一个</a:t>
            </a:r>
            <a:r>
              <a:rPr lang="zh-CN" altLang="en-US" sz="2800" b="1" dirty="0">
                <a:solidFill>
                  <a:srgbClr val="0000FF"/>
                </a:solidFill>
                <a:latin typeface="华文行楷" panose="02010800040101010101" pitchFamily="2" charset="-122"/>
                <a:ea typeface="华文行楷" panose="02010800040101010101" pitchFamily="2" charset="-122"/>
              </a:rPr>
              <a:t>关系模式</a:t>
            </a:r>
            <a:r>
              <a:rPr lang="en-US" altLang="zh-CN" sz="2800" b="1" dirty="0">
                <a:solidFill>
                  <a:srgbClr val="0000FF"/>
                </a:solidFill>
                <a:latin typeface="华文行楷" panose="02010800040101010101" pitchFamily="2" charset="-122"/>
                <a:ea typeface="华文行楷" panose="02010800040101010101" pitchFamily="2" charset="-122"/>
              </a:rPr>
              <a:t>R</a:t>
            </a:r>
            <a:r>
              <a:rPr lang="zh-CN" altLang="en-US" sz="2800" b="1" dirty="0">
                <a:solidFill>
                  <a:srgbClr val="0000FF"/>
                </a:solidFill>
                <a:latin typeface="华文行楷" panose="02010800040101010101" pitchFamily="2" charset="-122"/>
                <a:ea typeface="华文行楷" panose="02010800040101010101" pitchFamily="2" charset="-122"/>
              </a:rPr>
              <a:t>的所有属性都是不可分的基本数据项</a:t>
            </a:r>
            <a:r>
              <a:rPr lang="zh-CN" altLang="en-US" sz="2800" b="1" dirty="0">
                <a:latin typeface="微软雅黑" pitchFamily="34" charset="-122"/>
                <a:ea typeface="微软雅黑" pitchFamily="34" charset="-122"/>
              </a:rPr>
              <a:t>，则</a:t>
            </a:r>
            <a:r>
              <a:rPr lang="en-US" altLang="zh-CN" sz="2800" b="1" dirty="0">
                <a:solidFill>
                  <a:srgbClr val="C00000"/>
                </a:solidFill>
                <a:latin typeface="微软雅黑" pitchFamily="34" charset="-122"/>
                <a:ea typeface="微软雅黑" pitchFamily="34" charset="-122"/>
              </a:rPr>
              <a:t>R∈</a:t>
            </a:r>
            <a:r>
              <a:rPr lang="en-US" altLang="zh-CN" sz="2800" b="1" dirty="0" smtClean="0">
                <a:solidFill>
                  <a:srgbClr val="C00000"/>
                </a:solidFill>
                <a:latin typeface="微软雅黑" pitchFamily="34" charset="-122"/>
                <a:ea typeface="微软雅黑" pitchFamily="34" charset="-122"/>
              </a:rPr>
              <a:t>1NF</a:t>
            </a:r>
            <a:r>
              <a:rPr lang="en-US" altLang="zh-CN" sz="2800" b="1" dirty="0" smtClean="0">
                <a:latin typeface="微软雅黑" pitchFamily="34" charset="-122"/>
                <a:ea typeface="微软雅黑" pitchFamily="34" charset="-122"/>
              </a:rPr>
              <a:t>, </a:t>
            </a:r>
            <a:r>
              <a:rPr lang="zh-CN" altLang="en-US" sz="2800" b="1" dirty="0" smtClean="0">
                <a:latin typeface="微软雅黑" pitchFamily="34" charset="-122"/>
                <a:ea typeface="微软雅黑" pitchFamily="34" charset="-122"/>
              </a:rPr>
              <a:t>称</a:t>
            </a:r>
            <a:r>
              <a:rPr lang="en-US" altLang="zh-CN" sz="2800" b="1" dirty="0" smtClean="0">
                <a:solidFill>
                  <a:srgbClr val="C00000"/>
                </a:solidFill>
                <a:latin typeface="微软雅黑" pitchFamily="34" charset="-122"/>
                <a:ea typeface="微软雅黑" pitchFamily="34" charset="-122"/>
              </a:rPr>
              <a:t>R</a:t>
            </a:r>
            <a:r>
              <a:rPr lang="zh-CN" altLang="en-US" sz="2800" b="1" dirty="0" smtClean="0">
                <a:solidFill>
                  <a:srgbClr val="C00000"/>
                </a:solidFill>
                <a:latin typeface="微软雅黑" pitchFamily="34" charset="-122"/>
                <a:ea typeface="微软雅黑" pitchFamily="34" charset="-122"/>
              </a:rPr>
              <a:t>为</a:t>
            </a:r>
            <a:r>
              <a:rPr lang="en-US" altLang="zh-CN" sz="2800" b="1" dirty="0" smtClean="0">
                <a:solidFill>
                  <a:srgbClr val="C00000"/>
                </a:solidFill>
                <a:latin typeface="微软雅黑" pitchFamily="34" charset="-122"/>
                <a:ea typeface="微软雅黑" pitchFamily="34" charset="-122"/>
              </a:rPr>
              <a:t>1NF</a:t>
            </a:r>
          </a:p>
          <a:p>
            <a:pPr indent="457200">
              <a:lnSpc>
                <a:spcPct val="150000"/>
              </a:lnSpc>
            </a:pPr>
            <a:r>
              <a:rPr lang="zh-CN" altLang="en-US" sz="2800" b="1" dirty="0" smtClean="0">
                <a:solidFill>
                  <a:srgbClr val="0000FF"/>
                </a:solidFill>
                <a:latin typeface="微软雅黑" pitchFamily="34" charset="-122"/>
                <a:ea typeface="微软雅黑" pitchFamily="34" charset="-122"/>
              </a:rPr>
              <a:t>第一</a:t>
            </a:r>
            <a:r>
              <a:rPr lang="zh-CN" altLang="en-US" sz="2800" b="1" dirty="0">
                <a:solidFill>
                  <a:srgbClr val="0000FF"/>
                </a:solidFill>
                <a:latin typeface="微软雅黑" pitchFamily="34" charset="-122"/>
                <a:ea typeface="微软雅黑" pitchFamily="34" charset="-122"/>
              </a:rPr>
              <a:t>范式是对关系模式的最起码的要求</a:t>
            </a:r>
            <a:r>
              <a:rPr lang="zh-CN" altLang="en-US" sz="2800" b="1" dirty="0">
                <a:latin typeface="微软雅黑" pitchFamily="34" charset="-122"/>
                <a:ea typeface="微软雅黑" pitchFamily="34" charset="-122"/>
              </a:rPr>
              <a:t>。不满足第一范式</a:t>
            </a:r>
            <a:r>
              <a:rPr lang="zh-CN" altLang="en-US" sz="2800" b="1" dirty="0" smtClean="0">
                <a:latin typeface="微软雅黑" pitchFamily="34" charset="-122"/>
                <a:ea typeface="微软雅黑" pitchFamily="34" charset="-122"/>
              </a:rPr>
              <a:t>的不能</a:t>
            </a:r>
            <a:r>
              <a:rPr lang="zh-CN" altLang="en-US" sz="2800" b="1" dirty="0">
                <a:latin typeface="微软雅黑" pitchFamily="34" charset="-122"/>
                <a:ea typeface="微软雅黑" pitchFamily="34" charset="-122"/>
              </a:rPr>
              <a:t>称为</a:t>
            </a:r>
            <a:r>
              <a:rPr lang="zh-CN" altLang="en-US" sz="2800" b="1" dirty="0" smtClean="0">
                <a:latin typeface="微软雅黑" pitchFamily="34" charset="-122"/>
                <a:ea typeface="微软雅黑" pitchFamily="34" charset="-122"/>
              </a:rPr>
              <a:t>关系。</a:t>
            </a:r>
            <a:endParaRPr lang="en-US" altLang="zh-CN" sz="2800" b="1" dirty="0" smtClean="0">
              <a:latin typeface="微软雅黑" pitchFamily="34" charset="-122"/>
              <a:ea typeface="微软雅黑" pitchFamily="34" charset="-122"/>
            </a:endParaRPr>
          </a:p>
          <a:p>
            <a:pPr indent="457200">
              <a:lnSpc>
                <a:spcPct val="150000"/>
              </a:lnSpc>
            </a:pPr>
            <a:r>
              <a:rPr lang="en-US" altLang="zh-CN" sz="2800" b="1" dirty="0">
                <a:latin typeface="微软雅黑" pitchFamily="34" charset="-122"/>
                <a:ea typeface="微软雅黑" pitchFamily="34" charset="-122"/>
              </a:rPr>
              <a:t>1NF</a:t>
            </a:r>
            <a:r>
              <a:rPr lang="zh-CN" altLang="en-US" sz="2800" b="1" dirty="0">
                <a:latin typeface="微软雅黑" pitchFamily="34" charset="-122"/>
                <a:ea typeface="微软雅黑" pitchFamily="34" charset="-122"/>
              </a:rPr>
              <a:t>仍然会出现插入异常、删除异常、更新异常及数据冗余等</a:t>
            </a:r>
            <a:r>
              <a:rPr lang="zh-CN" altLang="en-US" sz="2800" b="1" dirty="0" smtClean="0">
                <a:latin typeface="微软雅黑" pitchFamily="34" charset="-122"/>
                <a:ea typeface="微软雅黑" pitchFamily="34" charset="-122"/>
              </a:rPr>
              <a:t>问题。</a:t>
            </a:r>
            <a:endParaRPr lang="zh-CN" altLang="en-US" sz="2800" b="1" dirty="0">
              <a:latin typeface="微软雅黑" pitchFamily="34" charset="-122"/>
              <a:ea typeface="微软雅黑" pitchFamily="34" charset="-122"/>
            </a:endParaRPr>
          </a:p>
        </p:txBody>
      </p:sp>
      <p:sp>
        <p:nvSpPr>
          <p:cNvPr id="3" name="矩形 2"/>
          <p:cNvSpPr/>
          <p:nvPr/>
        </p:nvSpPr>
        <p:spPr>
          <a:xfrm>
            <a:off x="682390" y="5004093"/>
            <a:ext cx="8297837" cy="1477328"/>
          </a:xfrm>
          <a:prstGeom prst="rect">
            <a:avLst/>
          </a:prstGeom>
          <a:ln>
            <a:solidFill>
              <a:srgbClr val="0000FF"/>
            </a:solidFill>
          </a:ln>
        </p:spPr>
        <p:txBody>
          <a:bodyPr wrap="square">
            <a:spAutoFit/>
          </a:bodyPr>
          <a:lstStyle/>
          <a:p>
            <a:pPr>
              <a:lnSpc>
                <a:spcPct val="115000"/>
              </a:lnSpc>
              <a:spcBef>
                <a:spcPct val="15000"/>
              </a:spcBef>
              <a:spcAft>
                <a:spcPct val="15000"/>
              </a:spcAft>
              <a:buFont typeface="Wingdings" pitchFamily="2" charset="2"/>
              <a:buNone/>
            </a:pPr>
            <a:r>
              <a:rPr lang="zh-CN" altLang="en-US" sz="2400" b="1" dirty="0">
                <a:solidFill>
                  <a:srgbClr val="0000FF"/>
                </a:solidFill>
                <a:latin typeface="微软雅黑" pitchFamily="34" charset="-122"/>
                <a:ea typeface="微软雅黑" pitchFamily="34" charset="-122"/>
              </a:rPr>
              <a:t>例如</a:t>
            </a:r>
            <a:r>
              <a:rPr lang="zh-CN" altLang="en-US" sz="2400" b="1" dirty="0" smtClean="0">
                <a:solidFill>
                  <a:srgbClr val="0000FF"/>
                </a:solidFill>
                <a:latin typeface="微软雅黑" pitchFamily="34" charset="-122"/>
                <a:ea typeface="微软雅黑" pitchFamily="34" charset="-122"/>
              </a:rPr>
              <a:t>：</a:t>
            </a:r>
            <a:r>
              <a:rPr lang="zh-CN" altLang="en-US" sz="2400" b="1" dirty="0" smtClean="0">
                <a:solidFill>
                  <a:srgbClr val="000000"/>
                </a:solidFill>
                <a:latin typeface="微软雅黑" pitchFamily="34" charset="-122"/>
                <a:ea typeface="微软雅黑" pitchFamily="34" charset="-122"/>
              </a:rPr>
              <a:t>上述学生关系</a:t>
            </a:r>
            <a:r>
              <a:rPr lang="en-US" altLang="zh-CN" sz="2400" b="1" dirty="0" smtClean="0">
                <a:solidFill>
                  <a:srgbClr val="000000"/>
                </a:solidFill>
                <a:latin typeface="微软雅黑" pitchFamily="34" charset="-122"/>
                <a:ea typeface="微软雅黑" pitchFamily="34" charset="-122"/>
              </a:rPr>
              <a:t>SC</a:t>
            </a:r>
            <a:r>
              <a:rPr lang="zh-CN" altLang="en-US" sz="2400" b="1" dirty="0" smtClean="0">
                <a:solidFill>
                  <a:srgbClr val="000000"/>
                </a:solidFill>
                <a:latin typeface="微软雅黑" pitchFamily="34" charset="-122"/>
                <a:ea typeface="微软雅黑" pitchFamily="34" charset="-122"/>
              </a:rPr>
              <a:t>达到第</a:t>
            </a:r>
            <a:r>
              <a:rPr lang="en-US" altLang="zh-CN" sz="2400" b="1" dirty="0" smtClean="0">
                <a:solidFill>
                  <a:srgbClr val="000000"/>
                </a:solidFill>
                <a:latin typeface="微软雅黑" pitchFamily="34" charset="-122"/>
                <a:ea typeface="微软雅黑" pitchFamily="34" charset="-122"/>
              </a:rPr>
              <a:t>1</a:t>
            </a:r>
            <a:r>
              <a:rPr lang="zh-CN" altLang="en-US" sz="2400" b="1" dirty="0" smtClean="0">
                <a:solidFill>
                  <a:srgbClr val="000000"/>
                </a:solidFill>
                <a:latin typeface="微软雅黑" pitchFamily="34" charset="-122"/>
                <a:ea typeface="微软雅黑" pitchFamily="34" charset="-122"/>
              </a:rPr>
              <a:t>范式</a:t>
            </a:r>
            <a:endParaRPr lang="en-US" altLang="zh-CN" sz="2400" b="1" dirty="0" smtClean="0">
              <a:solidFill>
                <a:srgbClr val="000000"/>
              </a:solidFill>
              <a:latin typeface="微软雅黑" pitchFamily="34" charset="-122"/>
              <a:ea typeface="微软雅黑" pitchFamily="34" charset="-122"/>
            </a:endParaRPr>
          </a:p>
          <a:p>
            <a:pPr>
              <a:lnSpc>
                <a:spcPct val="115000"/>
              </a:lnSpc>
              <a:spcBef>
                <a:spcPct val="15000"/>
              </a:spcBef>
              <a:spcAft>
                <a:spcPct val="15000"/>
              </a:spcAft>
              <a:buFont typeface="Wingdings" pitchFamily="2" charset="2"/>
              <a:buNone/>
            </a:pPr>
            <a:r>
              <a:rPr lang="en-US" altLang="zh-CN" sz="2400" b="1" dirty="0" smtClean="0">
                <a:solidFill>
                  <a:srgbClr val="0000FF"/>
                </a:solidFill>
                <a:latin typeface="微软雅黑" pitchFamily="34" charset="-122"/>
                <a:ea typeface="微软雅黑" pitchFamily="34" charset="-122"/>
              </a:rPr>
              <a:t>SC(</a:t>
            </a:r>
            <a:r>
              <a:rPr lang="en-US" altLang="zh-CN" sz="2400" b="1" dirty="0" err="1" smtClean="0">
                <a:solidFill>
                  <a:srgbClr val="0000FF"/>
                </a:solidFill>
                <a:latin typeface="微软雅黑" pitchFamily="34" charset="-122"/>
                <a:ea typeface="微软雅黑" pitchFamily="34" charset="-122"/>
              </a:rPr>
              <a:t>sno</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sname</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sage</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ssex</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sdept</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mname</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cno</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cname</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score)</a:t>
            </a:r>
          </a:p>
        </p:txBody>
      </p:sp>
    </p:spTree>
    <p:extLst>
      <p:ext uri="{BB962C8B-B14F-4D97-AF65-F5344CB8AC3E}">
        <p14:creationId xmlns:p14="http://schemas.microsoft.com/office/powerpoint/2010/main" val="3624577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7510" y="95536"/>
            <a:ext cx="8774359" cy="2492990"/>
          </a:xfrm>
          <a:prstGeom prst="rect">
            <a:avLst/>
          </a:prstGeom>
        </p:spPr>
        <p:txBody>
          <a:bodyPr wrap="square">
            <a:spAutoFit/>
          </a:bodyPr>
          <a:lstStyle/>
          <a:p>
            <a:pPr marL="457200" indent="-457200">
              <a:lnSpc>
                <a:spcPct val="150000"/>
              </a:lnSpc>
              <a:buFont typeface="Wingdings" pitchFamily="2" charset="2"/>
              <a:buChar char="u"/>
            </a:pPr>
            <a:r>
              <a:rPr lang="en-US" altLang="zh-CN" sz="3200" b="1" dirty="0" smtClean="0">
                <a:solidFill>
                  <a:srgbClr val="FF0000"/>
                </a:solidFill>
                <a:latin typeface="微软雅黑" pitchFamily="34" charset="-122"/>
                <a:ea typeface="微软雅黑" pitchFamily="34" charset="-122"/>
              </a:rPr>
              <a:t>2NF</a:t>
            </a:r>
          </a:p>
          <a:p>
            <a:pPr indent="457200">
              <a:lnSpc>
                <a:spcPct val="150000"/>
              </a:lnSpc>
            </a:pPr>
            <a:r>
              <a:rPr lang="en-US" altLang="zh-CN" sz="2400" b="1" dirty="0" smtClean="0">
                <a:solidFill>
                  <a:srgbClr val="FF0000"/>
                </a:solidFill>
                <a:latin typeface="微软雅黑" pitchFamily="34" charset="-122"/>
                <a:ea typeface="微软雅黑" pitchFamily="34" charset="-122"/>
              </a:rPr>
              <a:t>【</a:t>
            </a:r>
            <a:r>
              <a:rPr lang="zh-CN" altLang="en-US" sz="2400" b="1" dirty="0" smtClean="0">
                <a:solidFill>
                  <a:srgbClr val="FF0000"/>
                </a:solidFill>
                <a:latin typeface="微软雅黑" pitchFamily="34" charset="-122"/>
                <a:ea typeface="微软雅黑" pitchFamily="34" charset="-122"/>
              </a:rPr>
              <a:t>定义</a:t>
            </a:r>
            <a:r>
              <a:rPr lang="en-US" altLang="zh-CN" sz="2400" b="1" dirty="0" smtClean="0">
                <a:solidFill>
                  <a:srgbClr val="FF0000"/>
                </a:solidFill>
                <a:latin typeface="微软雅黑" pitchFamily="34" charset="-122"/>
                <a:ea typeface="微软雅黑" pitchFamily="34" charset="-122"/>
              </a:rPr>
              <a:t>6</a:t>
            </a:r>
            <a:r>
              <a:rPr lang="en-US" altLang="zh-CN" sz="2400" b="1" dirty="0">
                <a:solidFill>
                  <a:srgbClr val="FF0000"/>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如果关系模式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F)∈1NF</a:t>
            </a:r>
            <a:r>
              <a:rPr lang="zh-CN" altLang="en-US" sz="2400" b="1" dirty="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且</a:t>
            </a:r>
            <a:r>
              <a:rPr lang="en-US" altLang="zh-CN" sz="2400" b="1" dirty="0" smtClean="0">
                <a:latin typeface="微软雅黑" pitchFamily="34" charset="-122"/>
                <a:ea typeface="微软雅黑" pitchFamily="34" charset="-122"/>
              </a:rPr>
              <a:t>R </a:t>
            </a:r>
            <a:r>
              <a:rPr lang="zh-CN" altLang="en-US" sz="2400" b="1" dirty="0">
                <a:latin typeface="微软雅黑" pitchFamily="34" charset="-122"/>
                <a:ea typeface="微软雅黑" pitchFamily="34" charset="-122"/>
              </a:rPr>
              <a:t>中的</a:t>
            </a:r>
            <a:r>
              <a:rPr lang="zh-CN" altLang="en-US" sz="2400" b="1" dirty="0">
                <a:solidFill>
                  <a:srgbClr val="0000FF"/>
                </a:solidFill>
                <a:latin typeface="微软雅黑" pitchFamily="34" charset="-122"/>
                <a:ea typeface="微软雅黑" pitchFamily="34" charset="-122"/>
              </a:rPr>
              <a:t>每个非主属性完全函数依赖于 </a:t>
            </a:r>
            <a:r>
              <a:rPr lang="en-US" altLang="zh-CN" sz="2400" b="1" dirty="0">
                <a:solidFill>
                  <a:srgbClr val="0000FF"/>
                </a:solidFill>
                <a:latin typeface="微软雅黑" pitchFamily="34" charset="-122"/>
                <a:ea typeface="微软雅黑" pitchFamily="34" charset="-122"/>
              </a:rPr>
              <a:t>R </a:t>
            </a:r>
            <a:r>
              <a:rPr lang="zh-CN" altLang="en-US" sz="2400" b="1" dirty="0" smtClean="0">
                <a:solidFill>
                  <a:srgbClr val="0000FF"/>
                </a:solidFill>
                <a:latin typeface="微软雅黑" pitchFamily="34" charset="-122"/>
                <a:ea typeface="微软雅黑" pitchFamily="34" charset="-122"/>
              </a:rPr>
              <a:t>的</a:t>
            </a:r>
            <a:r>
              <a:rPr lang="zh-CN" altLang="en-US" sz="2400" b="1" dirty="0" smtClean="0">
                <a:solidFill>
                  <a:srgbClr val="FF0066"/>
                </a:solidFill>
                <a:effectLst>
                  <a:outerShdw blurRad="38100" dist="38100" dir="2700000" algn="tl">
                    <a:srgbClr val="000000">
                      <a:alpha val="43137"/>
                    </a:srgbClr>
                  </a:outerShdw>
                </a:effectLst>
                <a:latin typeface="微软雅黑" pitchFamily="34" charset="-122"/>
                <a:ea typeface="微软雅黑" pitchFamily="34" charset="-122"/>
              </a:rPr>
              <a:t>任何一个</a:t>
            </a:r>
            <a:r>
              <a:rPr lang="zh-CN" altLang="en-US" sz="2400" b="1" dirty="0" smtClean="0">
                <a:solidFill>
                  <a:srgbClr val="0000FF"/>
                </a:solidFill>
                <a:latin typeface="微软雅黑" pitchFamily="34" charset="-122"/>
                <a:ea typeface="微软雅黑" pitchFamily="34" charset="-122"/>
              </a:rPr>
              <a:t>候选</a:t>
            </a:r>
            <a:r>
              <a:rPr lang="zh-CN" altLang="en-US" sz="2400" b="1" dirty="0">
                <a:solidFill>
                  <a:srgbClr val="0000FF"/>
                </a:solidFill>
                <a:latin typeface="微软雅黑" pitchFamily="34" charset="-122"/>
                <a:ea typeface="微软雅黑" pitchFamily="34" charset="-122"/>
              </a:rPr>
              <a:t>码</a:t>
            </a:r>
            <a:r>
              <a:rPr lang="zh-CN" altLang="en-US" sz="2400" b="1" dirty="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则</a:t>
            </a:r>
            <a:r>
              <a:rPr lang="en-US" altLang="zh-CN" sz="2400" b="1" dirty="0" smtClean="0">
                <a:latin typeface="微软雅黑" pitchFamily="34" charset="-122"/>
                <a:ea typeface="微软雅黑" pitchFamily="34" charset="-122"/>
              </a:rPr>
              <a:t>R</a:t>
            </a:r>
            <a:r>
              <a:rPr lang="zh-CN" altLang="en-US" sz="2400" b="1" dirty="0" smtClean="0">
                <a:latin typeface="微软雅黑" pitchFamily="34" charset="-122"/>
                <a:ea typeface="微软雅黑" pitchFamily="34" charset="-122"/>
              </a:rPr>
              <a:t>满足</a:t>
            </a:r>
            <a:r>
              <a:rPr lang="zh-CN" altLang="en-US" sz="2400" b="1" dirty="0">
                <a:latin typeface="微软雅黑" pitchFamily="34" charset="-122"/>
                <a:ea typeface="微软雅黑" pitchFamily="34" charset="-122"/>
              </a:rPr>
              <a:t>第二</a:t>
            </a:r>
            <a:r>
              <a:rPr lang="zh-CN" altLang="en-US" sz="2400" b="1" dirty="0" smtClean="0">
                <a:latin typeface="微软雅黑" pitchFamily="34" charset="-122"/>
                <a:ea typeface="微软雅黑" pitchFamily="34" charset="-122"/>
              </a:rPr>
              <a:t>范式，</a:t>
            </a:r>
            <a:r>
              <a:rPr lang="zh-CN" altLang="en-US" sz="2400" b="1" dirty="0">
                <a:latin typeface="微软雅黑" pitchFamily="34" charset="-122"/>
                <a:ea typeface="微软雅黑" pitchFamily="34" charset="-122"/>
              </a:rPr>
              <a:t>记作 </a:t>
            </a:r>
            <a:r>
              <a:rPr lang="en-US" altLang="zh-CN" sz="2400" b="1" dirty="0">
                <a:solidFill>
                  <a:srgbClr val="C00000"/>
                </a:solidFill>
                <a:latin typeface="微软雅黑" pitchFamily="34" charset="-122"/>
                <a:ea typeface="微软雅黑" pitchFamily="34" charset="-122"/>
              </a:rPr>
              <a:t>R</a:t>
            </a:r>
            <a:r>
              <a:rPr lang="en-US" altLang="zh-CN" sz="2400" b="1" dirty="0" smtClean="0">
                <a:solidFill>
                  <a:srgbClr val="C00000"/>
                </a:solidFill>
                <a:latin typeface="微软雅黑" pitchFamily="34" charset="-122"/>
                <a:ea typeface="微软雅黑" pitchFamily="34" charset="-122"/>
              </a:rPr>
              <a:t>∈2NF</a:t>
            </a:r>
            <a:r>
              <a:rPr lang="zh-CN" altLang="en-US" sz="2400" b="1" dirty="0" smtClean="0">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a:t>
            </a:r>
            <a:r>
              <a:rPr lang="zh-CN" altLang="en-US" sz="2400" b="1" dirty="0" smtClean="0">
                <a:solidFill>
                  <a:srgbClr val="FF0000"/>
                </a:solidFill>
                <a:latin typeface="微软雅黑" pitchFamily="34" charset="-122"/>
                <a:ea typeface="微软雅黑" pitchFamily="34" charset="-122"/>
              </a:rPr>
              <a:t>即不存在非主属性对码的部分函数依赖</a:t>
            </a:r>
            <a:r>
              <a:rPr lang="en-US" altLang="zh-CN" sz="2400" b="1" dirty="0" smtClean="0">
                <a:solidFill>
                  <a:srgbClr val="FF0000"/>
                </a:solidFill>
                <a:latin typeface="微软雅黑" pitchFamily="34" charset="-122"/>
                <a:ea typeface="微软雅黑" pitchFamily="34" charset="-122"/>
              </a:rPr>
              <a:t>】</a:t>
            </a:r>
            <a:endParaRPr lang="zh-CN" altLang="en-US" sz="2400" b="1" dirty="0">
              <a:solidFill>
                <a:srgbClr val="FF0000"/>
              </a:solidFill>
              <a:latin typeface="微软雅黑" pitchFamily="34" charset="-122"/>
              <a:ea typeface="微软雅黑" pitchFamily="34" charset="-122"/>
            </a:endParaRPr>
          </a:p>
        </p:txBody>
      </p:sp>
      <p:sp>
        <p:nvSpPr>
          <p:cNvPr id="35" name="Rectangle 5"/>
          <p:cNvSpPr>
            <a:spLocks noChangeArrowheads="1"/>
          </p:cNvSpPr>
          <p:nvPr/>
        </p:nvSpPr>
        <p:spPr bwMode="auto">
          <a:xfrm>
            <a:off x="359569" y="2614714"/>
            <a:ext cx="8534060" cy="4060378"/>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9pPr>
          </a:lstStyle>
          <a:p>
            <a:pPr>
              <a:lnSpc>
                <a:spcPts val="3600"/>
              </a:lnSpc>
              <a:spcBef>
                <a:spcPts val="0"/>
              </a:spcBef>
              <a:spcAft>
                <a:spcPts val="0"/>
              </a:spcAft>
              <a:buFont typeface="Wingdings" pitchFamily="2" charset="2"/>
              <a:buNone/>
            </a:pPr>
            <a:r>
              <a:rPr lang="zh-CN" altLang="en-US" sz="2400" dirty="0">
                <a:solidFill>
                  <a:schemeClr val="tx1"/>
                </a:solidFill>
                <a:latin typeface="微软雅黑" pitchFamily="34" charset="-122"/>
                <a:ea typeface="微软雅黑" pitchFamily="34" charset="-122"/>
              </a:rPr>
              <a:t>例如：</a:t>
            </a:r>
            <a:r>
              <a:rPr lang="zh-CN" altLang="en-US" sz="2400" dirty="0">
                <a:solidFill>
                  <a:srgbClr val="0000FF"/>
                </a:solidFill>
                <a:latin typeface="微软雅黑" pitchFamily="34" charset="-122"/>
                <a:ea typeface="微软雅黑" pitchFamily="34" charset="-122"/>
              </a:rPr>
              <a:t>学生</a:t>
            </a:r>
            <a:r>
              <a:rPr lang="en-US" altLang="zh-CN" sz="2400" dirty="0">
                <a:solidFill>
                  <a:srgbClr val="0000FF"/>
                </a:solidFill>
                <a:latin typeface="微软雅黑" pitchFamily="34" charset="-122"/>
                <a:ea typeface="微软雅黑" pitchFamily="34" charset="-122"/>
              </a:rPr>
              <a:t>(</a:t>
            </a:r>
            <a:r>
              <a:rPr lang="zh-CN" altLang="en-US" sz="2400" dirty="0">
                <a:solidFill>
                  <a:srgbClr val="0000FF"/>
                </a:solidFill>
                <a:latin typeface="微软雅黑" pitchFamily="34" charset="-122"/>
                <a:ea typeface="微软雅黑" pitchFamily="34" charset="-122"/>
              </a:rPr>
              <a:t>学号，所在系，系主任姓名，</a:t>
            </a:r>
            <a:r>
              <a:rPr lang="zh-CN" altLang="en-US" sz="2400" dirty="0" smtClean="0">
                <a:solidFill>
                  <a:srgbClr val="0000FF"/>
                </a:solidFill>
                <a:latin typeface="微软雅黑" pitchFamily="34" charset="-122"/>
                <a:ea typeface="微软雅黑" pitchFamily="34" charset="-122"/>
              </a:rPr>
              <a:t>课程号，</a:t>
            </a:r>
            <a:r>
              <a:rPr lang="zh-CN" altLang="en-US" sz="2400" dirty="0">
                <a:solidFill>
                  <a:srgbClr val="0000FF"/>
                </a:solidFill>
                <a:latin typeface="微软雅黑" pitchFamily="34" charset="-122"/>
                <a:ea typeface="微软雅黑" pitchFamily="34" charset="-122"/>
              </a:rPr>
              <a:t>成绩</a:t>
            </a:r>
            <a:r>
              <a:rPr lang="en-US" altLang="zh-CN" sz="2400" dirty="0">
                <a:solidFill>
                  <a:srgbClr val="0000FF"/>
                </a:solidFill>
                <a:latin typeface="微软雅黑" panose="020B0503020204020204" pitchFamily="34" charset="-122"/>
                <a:ea typeface="微软雅黑" panose="020B0503020204020204" pitchFamily="34" charset="-122"/>
              </a:rPr>
              <a:t>)</a:t>
            </a:r>
          </a:p>
          <a:p>
            <a:pPr>
              <a:lnSpc>
                <a:spcPts val="3600"/>
              </a:lnSpc>
              <a:spcBef>
                <a:spcPts val="0"/>
              </a:spcBef>
              <a:spcAft>
                <a:spcPts val="0"/>
              </a:spcAft>
            </a:pPr>
            <a:r>
              <a:rPr lang="zh-CN" altLang="en-US" sz="2400" dirty="0">
                <a:solidFill>
                  <a:srgbClr val="0000FF"/>
                </a:solidFill>
                <a:latin typeface="微软雅黑" panose="020B0503020204020204" pitchFamily="34" charset="-122"/>
                <a:ea typeface="微软雅黑" panose="020B0503020204020204" pitchFamily="34" charset="-122"/>
              </a:rPr>
              <a:t>候选码</a:t>
            </a:r>
            <a:r>
              <a:rPr lang="zh-CN" altLang="en-US" sz="2400" dirty="0" smtClean="0">
                <a:solidFill>
                  <a:srgbClr val="0000FF"/>
                </a:solidFill>
                <a:latin typeface="微软雅黑" panose="020B0503020204020204" pitchFamily="34" charset="-122"/>
                <a:ea typeface="微软雅黑" panose="020B0503020204020204" pitchFamily="34" charset="-122"/>
              </a:rPr>
              <a:t>：</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学号，</a:t>
            </a:r>
            <a:r>
              <a:rPr lang="zh-CN" altLang="en-US" sz="2400" dirty="0" smtClean="0">
                <a:solidFill>
                  <a:srgbClr val="000000"/>
                </a:solidFill>
                <a:latin typeface="微软雅黑" panose="020B0503020204020204" pitchFamily="34" charset="-122"/>
                <a:ea typeface="微软雅黑" panose="020B0503020204020204" pitchFamily="34" charset="-122"/>
              </a:rPr>
              <a:t>课程号</a:t>
            </a:r>
            <a:r>
              <a:rPr lang="en-US" altLang="zh-CN" sz="2400" dirty="0" smtClean="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p>
            <a:pPr>
              <a:lnSpc>
                <a:spcPts val="3600"/>
              </a:lnSpc>
              <a:spcBef>
                <a:spcPts val="0"/>
              </a:spcBef>
              <a:spcAft>
                <a:spcPts val="0"/>
              </a:spcAft>
            </a:pPr>
            <a:r>
              <a:rPr lang="zh-CN" altLang="en-US" sz="2400" dirty="0">
                <a:solidFill>
                  <a:srgbClr val="0000FF"/>
                </a:solidFill>
                <a:latin typeface="微软雅黑" panose="020B0503020204020204" pitchFamily="34" charset="-122"/>
                <a:ea typeface="微软雅黑" panose="020B0503020204020204" pitchFamily="34" charset="-122"/>
              </a:rPr>
              <a:t>函数依赖</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学号→所在系</a:t>
            </a:r>
            <a:r>
              <a:rPr lang="zh-CN" altLang="en-US" sz="2400" dirty="0" smtClean="0">
                <a:solidFill>
                  <a:schemeClr val="tx1"/>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itchFamily="34" charset="-122"/>
                <a:ea typeface="微软雅黑" pitchFamily="34" charset="-122"/>
              </a:rPr>
              <a:t>所在系</a:t>
            </a:r>
            <a:r>
              <a:rPr lang="zh-CN" altLang="en-US" sz="2400" dirty="0" smtClean="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系主任</a:t>
            </a:r>
            <a:r>
              <a:rPr lang="zh-CN" altLang="en-US" sz="2400" dirty="0" smtClean="0">
                <a:solidFill>
                  <a:schemeClr val="tx1"/>
                </a:solidFill>
                <a:latin typeface="微软雅黑" panose="020B0503020204020204" pitchFamily="34" charset="-122"/>
                <a:ea typeface="微软雅黑" panose="020B0503020204020204" pitchFamily="34" charset="-122"/>
              </a:rPr>
              <a:t>姓名，</a:t>
            </a:r>
            <a:r>
              <a:rPr lang="en-US" altLang="zh-CN" sz="2400" dirty="0" smtClean="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学号，</a:t>
            </a:r>
            <a:r>
              <a:rPr lang="zh-CN" altLang="en-US" sz="2400" dirty="0" smtClean="0">
                <a:solidFill>
                  <a:schemeClr val="tx1"/>
                </a:solidFill>
                <a:latin typeface="微软雅黑" panose="020B0503020204020204" pitchFamily="34" charset="-122"/>
                <a:ea typeface="微软雅黑" panose="020B0503020204020204" pitchFamily="34" charset="-122"/>
              </a:rPr>
              <a:t>课程号</a:t>
            </a:r>
            <a:r>
              <a:rPr lang="en-US" altLang="zh-CN" sz="2400" dirty="0" smtClean="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成绩</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a:t>
            </a:r>
          </a:p>
          <a:p>
            <a:pPr>
              <a:lnSpc>
                <a:spcPts val="3600"/>
              </a:lnSpc>
              <a:spcBef>
                <a:spcPts val="0"/>
              </a:spcBef>
              <a:spcAft>
                <a:spcPts val="0"/>
              </a:spcAft>
            </a:pPr>
            <a:endParaRPr lang="en-US" altLang="zh-CN" sz="2400" dirty="0">
              <a:solidFill>
                <a:schemeClr val="tx2"/>
              </a:solidFill>
              <a:latin typeface="微软雅黑" panose="020B0503020204020204" pitchFamily="34" charset="-122"/>
              <a:ea typeface="微软雅黑" panose="020B0503020204020204" pitchFamily="34" charset="-122"/>
            </a:endParaRPr>
          </a:p>
        </p:txBody>
      </p:sp>
      <p:grpSp>
        <p:nvGrpSpPr>
          <p:cNvPr id="36" name="Group 6"/>
          <p:cNvGrpSpPr>
            <a:grpSpLocks/>
          </p:cNvGrpSpPr>
          <p:nvPr/>
        </p:nvGrpSpPr>
        <p:grpSpPr bwMode="auto">
          <a:xfrm>
            <a:off x="3576823" y="4142773"/>
            <a:ext cx="4665980" cy="2124869"/>
            <a:chOff x="884" y="2205"/>
            <a:chExt cx="3130" cy="1543"/>
          </a:xfrm>
        </p:grpSpPr>
        <p:sp>
          <p:nvSpPr>
            <p:cNvPr id="37" name="Rectangle 7"/>
            <p:cNvSpPr>
              <a:spLocks noChangeArrowheads="1"/>
            </p:cNvSpPr>
            <p:nvPr/>
          </p:nvSpPr>
          <p:spPr bwMode="auto">
            <a:xfrm>
              <a:off x="1882" y="2205"/>
              <a:ext cx="680" cy="154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dirty="0">
                <a:latin typeface="微软雅黑" panose="020B0503020204020204" pitchFamily="34" charset="-122"/>
                <a:ea typeface="微软雅黑" panose="020B0503020204020204" pitchFamily="34" charset="-122"/>
              </a:endParaRPr>
            </a:p>
          </p:txBody>
        </p:sp>
        <p:sp>
          <p:nvSpPr>
            <p:cNvPr id="38" name="Rectangle 8"/>
            <p:cNvSpPr>
              <a:spLocks noChangeArrowheads="1"/>
            </p:cNvSpPr>
            <p:nvPr/>
          </p:nvSpPr>
          <p:spPr bwMode="auto">
            <a:xfrm>
              <a:off x="1973" y="2296"/>
              <a:ext cx="499"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微软雅黑" panose="020B0503020204020204" pitchFamily="34" charset="-122"/>
                  <a:ea typeface="微软雅黑" panose="020B0503020204020204" pitchFamily="34" charset="-122"/>
                </a:rPr>
                <a:t>学号</a:t>
              </a:r>
            </a:p>
          </p:txBody>
        </p:sp>
        <p:sp>
          <p:nvSpPr>
            <p:cNvPr id="39" name="Rectangle 9"/>
            <p:cNvSpPr>
              <a:spLocks noChangeArrowheads="1"/>
            </p:cNvSpPr>
            <p:nvPr/>
          </p:nvSpPr>
          <p:spPr bwMode="auto">
            <a:xfrm>
              <a:off x="1973" y="3249"/>
              <a:ext cx="499"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smtClean="0">
                  <a:latin typeface="微软雅黑" panose="020B0503020204020204" pitchFamily="34" charset="-122"/>
                  <a:ea typeface="微软雅黑" panose="020B0503020204020204" pitchFamily="34" charset="-122"/>
                </a:rPr>
                <a:t>课程号</a:t>
              </a:r>
              <a:endParaRPr lang="zh-CN" altLang="en-US" sz="2000" b="1" dirty="0">
                <a:latin typeface="微软雅黑" panose="020B0503020204020204" pitchFamily="34" charset="-122"/>
                <a:ea typeface="微软雅黑" panose="020B0503020204020204" pitchFamily="34" charset="-122"/>
              </a:endParaRPr>
            </a:p>
          </p:txBody>
        </p:sp>
        <p:sp>
          <p:nvSpPr>
            <p:cNvPr id="40" name="Rectangle 10"/>
            <p:cNvSpPr>
              <a:spLocks noChangeArrowheads="1"/>
            </p:cNvSpPr>
            <p:nvPr/>
          </p:nvSpPr>
          <p:spPr bwMode="auto">
            <a:xfrm>
              <a:off x="3243" y="2296"/>
              <a:ext cx="499"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微软雅黑" panose="020B0503020204020204" pitchFamily="34" charset="-122"/>
                  <a:ea typeface="微软雅黑" panose="020B0503020204020204" pitchFamily="34" charset="-122"/>
                </a:rPr>
                <a:t>所在系</a:t>
              </a:r>
            </a:p>
          </p:txBody>
        </p:sp>
        <p:sp>
          <p:nvSpPr>
            <p:cNvPr id="41" name="Rectangle 11"/>
            <p:cNvSpPr>
              <a:spLocks noChangeArrowheads="1"/>
            </p:cNvSpPr>
            <p:nvPr/>
          </p:nvSpPr>
          <p:spPr bwMode="auto">
            <a:xfrm>
              <a:off x="3243" y="3294"/>
              <a:ext cx="771"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微软雅黑" panose="020B0503020204020204" pitchFamily="34" charset="-122"/>
                  <a:ea typeface="微软雅黑" panose="020B0503020204020204" pitchFamily="34" charset="-122"/>
                </a:rPr>
                <a:t>系主任姓名</a:t>
              </a:r>
            </a:p>
          </p:txBody>
        </p:sp>
        <p:sp>
          <p:nvSpPr>
            <p:cNvPr id="42" name="Rectangle 12"/>
            <p:cNvSpPr>
              <a:spLocks noChangeArrowheads="1"/>
            </p:cNvSpPr>
            <p:nvPr/>
          </p:nvSpPr>
          <p:spPr bwMode="auto">
            <a:xfrm>
              <a:off x="884" y="2750"/>
              <a:ext cx="499" cy="2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latin typeface="微软雅黑" panose="020B0503020204020204" pitchFamily="34" charset="-122"/>
                  <a:ea typeface="微软雅黑" panose="020B0503020204020204" pitchFamily="34" charset="-122"/>
                </a:rPr>
                <a:t>成绩</a:t>
              </a:r>
            </a:p>
          </p:txBody>
        </p:sp>
        <p:sp>
          <p:nvSpPr>
            <p:cNvPr id="43" name="Line 13"/>
            <p:cNvSpPr>
              <a:spLocks noChangeShapeType="1"/>
            </p:cNvSpPr>
            <p:nvPr/>
          </p:nvSpPr>
          <p:spPr bwMode="auto">
            <a:xfrm>
              <a:off x="2472" y="2387"/>
              <a:ext cx="77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latin typeface="微软雅黑" panose="020B0503020204020204" pitchFamily="34" charset="-122"/>
                <a:ea typeface="微软雅黑" panose="020B0503020204020204" pitchFamily="34" charset="-122"/>
              </a:endParaRPr>
            </a:p>
          </p:txBody>
        </p:sp>
        <p:sp>
          <p:nvSpPr>
            <p:cNvPr id="45" name="Line 15"/>
            <p:cNvSpPr>
              <a:spLocks noChangeShapeType="1"/>
            </p:cNvSpPr>
            <p:nvPr/>
          </p:nvSpPr>
          <p:spPr bwMode="auto">
            <a:xfrm flipH="1">
              <a:off x="1383" y="2840"/>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latin typeface="微软雅黑" panose="020B0503020204020204" pitchFamily="34" charset="-122"/>
                <a:ea typeface="微软雅黑" panose="020B0503020204020204" pitchFamily="34" charset="-122"/>
              </a:endParaRPr>
            </a:p>
          </p:txBody>
        </p:sp>
        <p:sp>
          <p:nvSpPr>
            <p:cNvPr id="46" name="Line 16"/>
            <p:cNvSpPr>
              <a:spLocks noChangeShapeType="1"/>
            </p:cNvSpPr>
            <p:nvPr/>
          </p:nvSpPr>
          <p:spPr bwMode="auto">
            <a:xfrm>
              <a:off x="3515" y="2523"/>
              <a:ext cx="0" cy="7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69347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p:cNvSpPr>
            <a:spLocks noGrp="1"/>
          </p:cNvSpPr>
          <p:nvPr>
            <p:ph type="dt" sz="half" idx="10"/>
          </p:nvPr>
        </p:nvSpPr>
        <p:spPr/>
        <p:txBody>
          <a:bodyPr/>
          <a:lstStyle/>
          <a:p>
            <a:fld id="{46DF1D16-CB0E-4F8D-9A92-3B0DB28F2DCC}" type="datetime3">
              <a:rPr lang="zh-CN" altLang="en-US"/>
              <a:pPr/>
              <a:t>2020年11月23日星期一</a:t>
            </a:fld>
            <a:endParaRPr lang="en-US" altLang="zh-CN"/>
          </a:p>
        </p:txBody>
      </p:sp>
      <p:sp>
        <p:nvSpPr>
          <p:cNvPr id="193538" name="Rectangle 2"/>
          <p:cNvSpPr>
            <a:spLocks noGrp="1" noChangeArrowheads="1"/>
          </p:cNvSpPr>
          <p:nvPr>
            <p:ph type="title"/>
          </p:nvPr>
        </p:nvSpPr>
        <p:spPr/>
        <p:txBody>
          <a:bodyPr/>
          <a:lstStyle/>
          <a:p>
            <a:pPr>
              <a:lnSpc>
                <a:spcPct val="120000"/>
              </a:lnSpc>
              <a:spcBef>
                <a:spcPct val="20000"/>
              </a:spcBef>
              <a:spcAft>
                <a:spcPct val="20000"/>
              </a:spcAft>
            </a:pPr>
            <a:r>
              <a:rPr lang="en-US" altLang="zh-CN" sz="2000" b="1" dirty="0"/>
              <a:t> </a:t>
            </a:r>
          </a:p>
        </p:txBody>
      </p:sp>
      <p:sp>
        <p:nvSpPr>
          <p:cNvPr id="193539" name="Rectangle 3"/>
          <p:cNvSpPr>
            <a:spLocks noGrp="1" noChangeArrowheads="1"/>
          </p:cNvSpPr>
          <p:nvPr>
            <p:ph type="body" idx="1"/>
          </p:nvPr>
        </p:nvSpPr>
        <p:spPr>
          <a:xfrm>
            <a:off x="378619" y="80172"/>
            <a:ext cx="8192175" cy="3853656"/>
          </a:xfrm>
        </p:spPr>
        <p:txBody>
          <a:bodyPr/>
          <a:lstStyle/>
          <a:p>
            <a:pPr>
              <a:lnSpc>
                <a:spcPts val="3600"/>
              </a:lnSpc>
              <a:spcBef>
                <a:spcPts val="0"/>
              </a:spcBef>
              <a:buFont typeface="Wingdings" pitchFamily="2" charset="2"/>
              <a:buNone/>
            </a:pPr>
            <a:r>
              <a:rPr lang="en-US" altLang="zh-CN" sz="2400" b="1" dirty="0">
                <a:solidFill>
                  <a:schemeClr val="tx2"/>
                </a:solidFill>
              </a:rPr>
              <a:t> </a:t>
            </a:r>
          </a:p>
          <a:p>
            <a:pPr>
              <a:lnSpc>
                <a:spcPts val="3600"/>
              </a:lnSpc>
              <a:spcBef>
                <a:spcPts val="0"/>
              </a:spcBef>
              <a:buFont typeface="Wingdings" pitchFamily="2" charset="2"/>
              <a:buNone/>
            </a:pPr>
            <a:r>
              <a:rPr lang="zh-CN" altLang="en-US" sz="2400" b="1" dirty="0">
                <a:solidFill>
                  <a:schemeClr val="tx1"/>
                </a:solidFill>
              </a:rPr>
              <a:t>根据</a:t>
            </a:r>
            <a:r>
              <a:rPr lang="en-US" altLang="zh-CN" sz="2400" b="1" dirty="0">
                <a:solidFill>
                  <a:schemeClr val="tx1"/>
                </a:solidFill>
              </a:rPr>
              <a:t>2NF</a:t>
            </a:r>
            <a:r>
              <a:rPr lang="zh-CN" altLang="en-US" sz="2400" b="1" dirty="0">
                <a:solidFill>
                  <a:schemeClr val="tx1"/>
                </a:solidFill>
              </a:rPr>
              <a:t>的定义，将学生模式</a:t>
            </a:r>
            <a:r>
              <a:rPr lang="zh-CN" altLang="en-US" sz="2400" b="1" dirty="0" smtClean="0">
                <a:solidFill>
                  <a:schemeClr val="tx1"/>
                </a:solidFill>
              </a:rPr>
              <a:t>分解（拆分）为</a:t>
            </a:r>
            <a:r>
              <a:rPr lang="zh-CN" altLang="en-US" sz="2400" b="1" dirty="0">
                <a:solidFill>
                  <a:schemeClr val="tx1"/>
                </a:solidFill>
              </a:rPr>
              <a:t>；</a:t>
            </a:r>
          </a:p>
          <a:p>
            <a:pPr>
              <a:lnSpc>
                <a:spcPts val="3600"/>
              </a:lnSpc>
              <a:spcBef>
                <a:spcPts val="0"/>
              </a:spcBef>
            </a:pPr>
            <a:r>
              <a:rPr lang="zh-CN" altLang="en-US" sz="2400" b="1" dirty="0">
                <a:solidFill>
                  <a:srgbClr val="0000FF"/>
                </a:solidFill>
              </a:rPr>
              <a:t>学生</a:t>
            </a:r>
            <a:r>
              <a:rPr lang="en-US" altLang="zh-CN" sz="2400" b="1" dirty="0">
                <a:solidFill>
                  <a:srgbClr val="0000FF"/>
                </a:solidFill>
              </a:rPr>
              <a:t>-</a:t>
            </a:r>
            <a:r>
              <a:rPr lang="zh-CN" altLang="en-US" sz="2400" b="1" dirty="0">
                <a:solidFill>
                  <a:srgbClr val="0000FF"/>
                </a:solidFill>
              </a:rPr>
              <a:t>系</a:t>
            </a:r>
            <a:r>
              <a:rPr lang="en-US" altLang="zh-CN" sz="2400" b="1" dirty="0">
                <a:solidFill>
                  <a:srgbClr val="0000FF"/>
                </a:solidFill>
              </a:rPr>
              <a:t>(</a:t>
            </a:r>
            <a:r>
              <a:rPr lang="zh-CN" altLang="en-US" sz="2400" b="1" u="sng" dirty="0">
                <a:solidFill>
                  <a:srgbClr val="0000FF"/>
                </a:solidFill>
              </a:rPr>
              <a:t>学号</a:t>
            </a:r>
            <a:r>
              <a:rPr lang="zh-CN" altLang="en-US" sz="2400" b="1" dirty="0">
                <a:solidFill>
                  <a:srgbClr val="0000FF"/>
                </a:solidFill>
              </a:rPr>
              <a:t>，所在系，系主任姓名</a:t>
            </a:r>
            <a:r>
              <a:rPr lang="en-US" altLang="zh-CN" sz="2400" b="1" dirty="0" smtClean="0">
                <a:solidFill>
                  <a:srgbClr val="0000FF"/>
                </a:solidFill>
              </a:rPr>
              <a:t>)</a:t>
            </a:r>
          </a:p>
          <a:p>
            <a:pPr>
              <a:lnSpc>
                <a:spcPts val="3600"/>
              </a:lnSpc>
              <a:spcBef>
                <a:spcPts val="0"/>
              </a:spcBef>
            </a:pPr>
            <a:r>
              <a:rPr lang="zh-CN" altLang="en-US" sz="2400" b="1" dirty="0" smtClean="0">
                <a:solidFill>
                  <a:srgbClr val="0000FF"/>
                </a:solidFill>
              </a:rPr>
              <a:t> 选课</a:t>
            </a:r>
            <a:r>
              <a:rPr lang="en-US" altLang="zh-CN" sz="2400" b="1" dirty="0">
                <a:solidFill>
                  <a:srgbClr val="0000FF"/>
                </a:solidFill>
              </a:rPr>
              <a:t>(</a:t>
            </a:r>
            <a:r>
              <a:rPr lang="zh-CN" altLang="en-US" sz="2400" b="1" dirty="0">
                <a:solidFill>
                  <a:srgbClr val="0000FF"/>
                </a:solidFill>
              </a:rPr>
              <a:t>学号，</a:t>
            </a:r>
            <a:r>
              <a:rPr lang="zh-CN" altLang="en-US" sz="2400" b="1" dirty="0" smtClean="0">
                <a:solidFill>
                  <a:srgbClr val="0000FF"/>
                </a:solidFill>
              </a:rPr>
              <a:t>课程号，</a:t>
            </a:r>
            <a:r>
              <a:rPr lang="zh-CN" altLang="en-US" sz="2400" b="1" dirty="0">
                <a:solidFill>
                  <a:srgbClr val="0000FF"/>
                </a:solidFill>
              </a:rPr>
              <a:t>成绩</a:t>
            </a:r>
            <a:r>
              <a:rPr lang="en-US" altLang="zh-CN" sz="2400" b="1" dirty="0" smtClean="0">
                <a:solidFill>
                  <a:srgbClr val="0000FF"/>
                </a:solidFill>
              </a:rPr>
              <a:t>)</a:t>
            </a:r>
            <a:endParaRPr lang="zh-CN" altLang="en-US" sz="2400" b="1" dirty="0">
              <a:solidFill>
                <a:srgbClr val="0000FF"/>
              </a:solidFill>
            </a:endParaRPr>
          </a:p>
        </p:txBody>
      </p:sp>
      <p:sp>
        <p:nvSpPr>
          <p:cNvPr id="193540" name="Rectangle 4"/>
          <p:cNvSpPr>
            <a:spLocks noChangeArrowheads="1"/>
          </p:cNvSpPr>
          <p:nvPr/>
        </p:nvSpPr>
        <p:spPr bwMode="auto">
          <a:xfrm>
            <a:off x="8712201" y="6461127"/>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dirty="0">
                <a:ea typeface="微软雅黑" pitchFamily="34" charset="-122"/>
                <a:sym typeface="Wingdings 3" pitchFamily="18" charset="2"/>
                <a:hlinkClick r:id="" action="ppaction://noaction"/>
              </a:rPr>
              <a:t></a:t>
            </a:r>
            <a:endParaRPr lang="en-US" altLang="zh-CN" sz="2000" dirty="0">
              <a:ea typeface="微软雅黑" pitchFamily="34" charset="-122"/>
              <a:sym typeface="Wingdings 3" pitchFamily="18" charset="2"/>
            </a:endParaRPr>
          </a:p>
        </p:txBody>
      </p:sp>
      <p:sp>
        <p:nvSpPr>
          <p:cNvPr id="193542" name="Rectangle 6"/>
          <p:cNvSpPr>
            <a:spLocks noChangeArrowheads="1"/>
          </p:cNvSpPr>
          <p:nvPr/>
        </p:nvSpPr>
        <p:spPr bwMode="auto">
          <a:xfrm>
            <a:off x="2844801" y="2708276"/>
            <a:ext cx="1079500" cy="24495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dirty="0">
              <a:ea typeface="微软雅黑" pitchFamily="34" charset="-122"/>
            </a:endParaRPr>
          </a:p>
        </p:txBody>
      </p:sp>
      <p:sp>
        <p:nvSpPr>
          <p:cNvPr id="193543" name="Rectangle 7"/>
          <p:cNvSpPr>
            <a:spLocks noChangeArrowheads="1"/>
          </p:cNvSpPr>
          <p:nvPr/>
        </p:nvSpPr>
        <p:spPr bwMode="auto">
          <a:xfrm>
            <a:off x="2989263" y="2852740"/>
            <a:ext cx="792162"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学号</a:t>
            </a:r>
          </a:p>
        </p:txBody>
      </p:sp>
      <p:sp>
        <p:nvSpPr>
          <p:cNvPr id="193544" name="Rectangle 8"/>
          <p:cNvSpPr>
            <a:spLocks noChangeArrowheads="1"/>
          </p:cNvSpPr>
          <p:nvPr/>
        </p:nvSpPr>
        <p:spPr bwMode="auto">
          <a:xfrm>
            <a:off x="2989263" y="4365626"/>
            <a:ext cx="792162"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smtClean="0">
                <a:ea typeface="微软雅黑" pitchFamily="34" charset="-122"/>
              </a:rPr>
              <a:t>课程号</a:t>
            </a:r>
            <a:endParaRPr lang="zh-CN" altLang="en-US" sz="2000" b="1" dirty="0">
              <a:ea typeface="微软雅黑" pitchFamily="34" charset="-122"/>
            </a:endParaRPr>
          </a:p>
        </p:txBody>
      </p:sp>
      <p:sp>
        <p:nvSpPr>
          <p:cNvPr id="193545" name="Rectangle 9"/>
          <p:cNvSpPr>
            <a:spLocks noChangeArrowheads="1"/>
          </p:cNvSpPr>
          <p:nvPr/>
        </p:nvSpPr>
        <p:spPr bwMode="auto">
          <a:xfrm>
            <a:off x="6445251" y="2852740"/>
            <a:ext cx="7921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所在系</a:t>
            </a:r>
          </a:p>
        </p:txBody>
      </p:sp>
      <p:sp>
        <p:nvSpPr>
          <p:cNvPr id="193546" name="Rectangle 10"/>
          <p:cNvSpPr>
            <a:spLocks noChangeArrowheads="1"/>
          </p:cNvSpPr>
          <p:nvPr/>
        </p:nvSpPr>
        <p:spPr bwMode="auto">
          <a:xfrm>
            <a:off x="6445251" y="4437065"/>
            <a:ext cx="12239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系主任姓名</a:t>
            </a:r>
          </a:p>
        </p:txBody>
      </p:sp>
      <p:sp>
        <p:nvSpPr>
          <p:cNvPr id="193547" name="Rectangle 11"/>
          <p:cNvSpPr>
            <a:spLocks noChangeArrowheads="1"/>
          </p:cNvSpPr>
          <p:nvPr/>
        </p:nvSpPr>
        <p:spPr bwMode="auto">
          <a:xfrm>
            <a:off x="1260476" y="3573464"/>
            <a:ext cx="7921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成绩</a:t>
            </a:r>
          </a:p>
        </p:txBody>
      </p:sp>
      <p:sp>
        <p:nvSpPr>
          <p:cNvPr id="193548" name="Line 12"/>
          <p:cNvSpPr>
            <a:spLocks noChangeShapeType="1"/>
          </p:cNvSpPr>
          <p:nvPr/>
        </p:nvSpPr>
        <p:spPr bwMode="auto">
          <a:xfrm>
            <a:off x="5221288" y="2997201"/>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ea typeface="微软雅黑" pitchFamily="34" charset="-122"/>
            </a:endParaRPr>
          </a:p>
        </p:txBody>
      </p:sp>
      <p:sp>
        <p:nvSpPr>
          <p:cNvPr id="193550" name="Line 14"/>
          <p:cNvSpPr>
            <a:spLocks noChangeShapeType="1"/>
          </p:cNvSpPr>
          <p:nvPr/>
        </p:nvSpPr>
        <p:spPr bwMode="auto">
          <a:xfrm flipH="1">
            <a:off x="2052638" y="3716338"/>
            <a:ext cx="792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ea typeface="微软雅黑" pitchFamily="34" charset="-122"/>
            </a:endParaRPr>
          </a:p>
        </p:txBody>
      </p:sp>
      <p:sp>
        <p:nvSpPr>
          <p:cNvPr id="193551" name="Line 15"/>
          <p:cNvSpPr>
            <a:spLocks noChangeShapeType="1"/>
          </p:cNvSpPr>
          <p:nvPr/>
        </p:nvSpPr>
        <p:spPr bwMode="auto">
          <a:xfrm>
            <a:off x="6877050" y="3213101"/>
            <a:ext cx="0" cy="1223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ea typeface="微软雅黑" pitchFamily="34" charset="-122"/>
            </a:endParaRPr>
          </a:p>
        </p:txBody>
      </p:sp>
      <p:sp>
        <p:nvSpPr>
          <p:cNvPr id="193554" name="Rectangle 18"/>
          <p:cNvSpPr>
            <a:spLocks noChangeArrowheads="1"/>
          </p:cNvSpPr>
          <p:nvPr/>
        </p:nvSpPr>
        <p:spPr bwMode="auto">
          <a:xfrm>
            <a:off x="4429126" y="2852740"/>
            <a:ext cx="7921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学号</a:t>
            </a:r>
          </a:p>
        </p:txBody>
      </p:sp>
    </p:spTree>
    <p:extLst>
      <p:ext uri="{BB962C8B-B14F-4D97-AF65-F5344CB8AC3E}">
        <p14:creationId xmlns:p14="http://schemas.microsoft.com/office/powerpoint/2010/main" val="35699046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1" name="Rectangle 5"/>
          <p:cNvSpPr>
            <a:spLocks noChangeArrowheads="1"/>
          </p:cNvSpPr>
          <p:nvPr/>
        </p:nvSpPr>
        <p:spPr bwMode="auto">
          <a:xfrm>
            <a:off x="287337" y="2437141"/>
            <a:ext cx="8208963"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9pPr>
          </a:lstStyle>
          <a:p>
            <a:pPr>
              <a:lnSpc>
                <a:spcPts val="3800"/>
              </a:lnSpc>
              <a:spcBef>
                <a:spcPts val="0"/>
              </a:spcBef>
              <a:spcAft>
                <a:spcPts val="0"/>
              </a:spcAft>
              <a:buNone/>
            </a:pPr>
            <a:r>
              <a:rPr lang="zh-CN" altLang="en-US" sz="2400" dirty="0">
                <a:solidFill>
                  <a:schemeClr val="tx1"/>
                </a:solidFill>
                <a:latin typeface="微软雅黑" panose="020B0503020204020204" pitchFamily="34" charset="-122"/>
                <a:ea typeface="微软雅黑" panose="020B0503020204020204" pitchFamily="34" charset="-122"/>
              </a:rPr>
              <a:t>例</a:t>
            </a:r>
            <a:r>
              <a:rPr lang="zh-CN" altLang="en-US" sz="2400" dirty="0" smtClean="0">
                <a:solidFill>
                  <a:schemeClr val="tx1"/>
                </a:solidFill>
                <a:latin typeface="微软雅黑" panose="020B0503020204020204" pitchFamily="34" charset="-122"/>
                <a:ea typeface="微软雅黑" panose="020B0503020204020204" pitchFamily="34" charset="-122"/>
              </a:rPr>
              <a:t>：将学生</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系</a:t>
            </a:r>
            <a:r>
              <a:rPr lang="zh-CN" altLang="en-US" sz="2400" dirty="0" smtClean="0">
                <a:solidFill>
                  <a:schemeClr val="tx1"/>
                </a:solidFill>
                <a:latin typeface="微软雅黑" panose="020B0503020204020204" pitchFamily="34" charset="-122"/>
                <a:ea typeface="微软雅黑" panose="020B0503020204020204" pitchFamily="34" charset="-122"/>
              </a:rPr>
              <a:t>模式</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a:lnSpc>
                <a:spcPts val="3800"/>
              </a:lnSpc>
              <a:spcBef>
                <a:spcPts val="0"/>
              </a:spcBef>
              <a:spcAft>
                <a:spcPts val="0"/>
              </a:spcAft>
              <a:buNone/>
            </a:pPr>
            <a:r>
              <a:rPr lang="zh-CN" altLang="en-US" sz="2400" dirty="0" smtClean="0">
                <a:solidFill>
                  <a:srgbClr val="0000FF"/>
                </a:solidFill>
                <a:latin typeface="微软雅黑" panose="020B0503020204020204" pitchFamily="34" charset="-122"/>
                <a:ea typeface="微软雅黑" panose="020B0503020204020204" pitchFamily="34" charset="-122"/>
              </a:rPr>
              <a:t>     学生</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系</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u="sng" dirty="0">
                <a:solidFill>
                  <a:srgbClr val="0000FF"/>
                </a:solidFill>
                <a:latin typeface="微软雅黑" panose="020B0503020204020204" pitchFamily="34" charset="-122"/>
                <a:ea typeface="微软雅黑" panose="020B0503020204020204" pitchFamily="34" charset="-122"/>
              </a:rPr>
              <a:t>学号</a:t>
            </a:r>
            <a:r>
              <a:rPr lang="zh-CN" altLang="en-US" sz="2400" dirty="0">
                <a:solidFill>
                  <a:srgbClr val="0000FF"/>
                </a:solidFill>
                <a:latin typeface="微软雅黑" panose="020B0503020204020204" pitchFamily="34" charset="-122"/>
                <a:ea typeface="微软雅黑" panose="020B0503020204020204" pitchFamily="34" charset="-122"/>
              </a:rPr>
              <a:t>，所在系，系主任姓名</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marL="0" indent="0">
              <a:lnSpc>
                <a:spcPts val="3800"/>
              </a:lnSpc>
              <a:spcBef>
                <a:spcPts val="0"/>
              </a:spcBef>
              <a:spcAft>
                <a:spcPts val="0"/>
              </a:spcAft>
              <a:buNone/>
            </a:pPr>
            <a:r>
              <a:rPr lang="zh-CN" altLang="en-US" sz="2400" dirty="0" smtClean="0">
                <a:solidFill>
                  <a:schemeClr val="tx1"/>
                </a:solidFill>
                <a:latin typeface="微软雅黑" panose="020B0503020204020204" pitchFamily="34" charset="-122"/>
                <a:ea typeface="微软雅黑" panose="020B0503020204020204" pitchFamily="34" charset="-122"/>
              </a:rPr>
              <a:t>     进一步分解为：</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marL="800100" lvl="2" indent="0">
              <a:lnSpc>
                <a:spcPts val="3800"/>
              </a:lnSpc>
              <a:spcBef>
                <a:spcPts val="0"/>
              </a:spcBef>
              <a:spcAft>
                <a:spcPts val="0"/>
              </a:spcAft>
              <a:buNone/>
            </a:pPr>
            <a:r>
              <a:rPr lang="zh-CN" altLang="en-US" sz="2400" dirty="0">
                <a:solidFill>
                  <a:srgbClr val="0000FF"/>
                </a:solidFill>
                <a:latin typeface="微软雅黑" panose="020B0503020204020204" pitchFamily="34" charset="-122"/>
                <a:ea typeface="微软雅黑" panose="020B0503020204020204" pitchFamily="34" charset="-122"/>
              </a:rPr>
              <a:t>学生</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学号，所在系</a:t>
            </a:r>
            <a:r>
              <a:rPr lang="en-US" altLang="zh-CN" sz="2400" dirty="0" smtClean="0">
                <a:solidFill>
                  <a:srgbClr val="0000FF"/>
                </a:solidFill>
                <a:latin typeface="微软雅黑" panose="020B0503020204020204" pitchFamily="34" charset="-122"/>
                <a:ea typeface="微软雅黑" panose="020B0503020204020204" pitchFamily="34" charset="-122"/>
              </a:rPr>
              <a:t>)</a:t>
            </a:r>
            <a:endParaRPr lang="zh-CN" altLang="en-US" sz="2400" dirty="0">
              <a:solidFill>
                <a:srgbClr val="0000FF"/>
              </a:solidFill>
              <a:latin typeface="微软雅黑" panose="020B0503020204020204" pitchFamily="34" charset="-122"/>
              <a:ea typeface="微软雅黑" panose="020B0503020204020204" pitchFamily="34" charset="-122"/>
            </a:endParaRPr>
          </a:p>
          <a:p>
            <a:pPr marL="800100" lvl="2" indent="0">
              <a:lnSpc>
                <a:spcPts val="3800"/>
              </a:lnSpc>
              <a:spcBef>
                <a:spcPts val="0"/>
              </a:spcBef>
              <a:spcAft>
                <a:spcPts val="0"/>
              </a:spcAft>
              <a:buNone/>
            </a:pPr>
            <a:r>
              <a:rPr lang="zh-CN" altLang="en-US" sz="2400" dirty="0">
                <a:solidFill>
                  <a:srgbClr val="0000FF"/>
                </a:solidFill>
                <a:latin typeface="微软雅黑" panose="020B0503020204020204" pitchFamily="34" charset="-122"/>
                <a:ea typeface="微软雅黑" panose="020B0503020204020204" pitchFamily="34" charset="-122"/>
              </a:rPr>
              <a:t>教学系</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所在系，系主任姓名</a:t>
            </a:r>
            <a:r>
              <a:rPr lang="en-US" altLang="zh-CN" sz="2400" dirty="0" smtClean="0">
                <a:solidFill>
                  <a:srgbClr val="0000FF"/>
                </a:solidFill>
                <a:latin typeface="微软雅黑" panose="020B0503020204020204" pitchFamily="34" charset="-122"/>
                <a:ea typeface="微软雅黑" panose="020B0503020204020204" pitchFamily="34" charset="-122"/>
              </a:rPr>
              <a:t>)</a:t>
            </a:r>
          </a:p>
          <a:p>
            <a:pPr marL="400050" lvl="1" indent="0">
              <a:lnSpc>
                <a:spcPts val="3800"/>
              </a:lnSpc>
              <a:spcBef>
                <a:spcPts val="0"/>
              </a:spcBef>
              <a:spcAft>
                <a:spcPts val="0"/>
              </a:spcAft>
              <a:buNone/>
            </a:pPr>
            <a:endParaRPr lang="zh-CN" altLang="en-US" sz="2400" dirty="0">
              <a:solidFill>
                <a:srgbClr val="0000FF"/>
              </a:solidFill>
              <a:latin typeface="微软雅黑" panose="020B0503020204020204" pitchFamily="34" charset="-122"/>
              <a:ea typeface="微软雅黑" panose="020B0503020204020204" pitchFamily="34" charset="-122"/>
            </a:endParaRPr>
          </a:p>
          <a:p>
            <a:pPr marL="400050" lvl="1" indent="0">
              <a:lnSpc>
                <a:spcPts val="3800"/>
              </a:lnSpc>
              <a:spcBef>
                <a:spcPts val="0"/>
              </a:spcBef>
              <a:spcAft>
                <a:spcPts val="0"/>
              </a:spcAft>
              <a:buNone/>
            </a:pPr>
            <a:r>
              <a:rPr lang="zh-CN" altLang="en-US" sz="2400" dirty="0">
                <a:solidFill>
                  <a:srgbClr val="0000FF"/>
                </a:solidFill>
                <a:latin typeface="华文新魏" panose="02010800040101010101" pitchFamily="2" charset="-122"/>
                <a:ea typeface="华文新魏" panose="02010800040101010101" pitchFamily="2" charset="-122"/>
              </a:rPr>
              <a:t>显然分解后的各子模式均属于</a:t>
            </a:r>
            <a:r>
              <a:rPr lang="en-US" altLang="zh-CN" sz="2400" dirty="0">
                <a:solidFill>
                  <a:srgbClr val="0000FF"/>
                </a:solidFill>
                <a:latin typeface="华文新魏" panose="02010800040101010101" pitchFamily="2" charset="-122"/>
                <a:ea typeface="华文新魏" panose="02010800040101010101" pitchFamily="2" charset="-122"/>
              </a:rPr>
              <a:t>3NF</a:t>
            </a:r>
            <a:endParaRPr lang="zh-CN" altLang="en-US" sz="2400" dirty="0">
              <a:solidFill>
                <a:srgbClr val="0000FF"/>
              </a:solidFill>
              <a:latin typeface="华文新魏" panose="02010800040101010101" pitchFamily="2" charset="-122"/>
              <a:ea typeface="华文新魏" panose="02010800040101010101" pitchFamily="2" charset="-122"/>
            </a:endParaRPr>
          </a:p>
          <a:p>
            <a:pPr>
              <a:lnSpc>
                <a:spcPts val="3800"/>
              </a:lnSpc>
              <a:spcBef>
                <a:spcPts val="0"/>
              </a:spcBef>
              <a:spcAft>
                <a:spcPts val="0"/>
              </a:spcAft>
            </a:pP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21" name="矩形 20"/>
          <p:cNvSpPr/>
          <p:nvPr/>
        </p:nvSpPr>
        <p:spPr>
          <a:xfrm>
            <a:off x="194186" y="313899"/>
            <a:ext cx="8755629" cy="2041585"/>
          </a:xfrm>
          <a:prstGeom prst="rect">
            <a:avLst/>
          </a:prstGeom>
        </p:spPr>
        <p:txBody>
          <a:bodyPr wrap="square">
            <a:spAutoFit/>
          </a:bodyPr>
          <a:lstStyle/>
          <a:p>
            <a:pPr marL="457200" indent="-457200">
              <a:lnSpc>
                <a:spcPts val="3800"/>
              </a:lnSpc>
              <a:buFont typeface="Wingdings" pitchFamily="2" charset="2"/>
              <a:buChar char="u"/>
            </a:pPr>
            <a:r>
              <a:rPr lang="en-US" altLang="zh-CN" sz="2800" b="1" dirty="0">
                <a:solidFill>
                  <a:srgbClr val="FF0000"/>
                </a:solidFill>
                <a:latin typeface="微软雅黑" pitchFamily="34" charset="-122"/>
                <a:ea typeface="微软雅黑" pitchFamily="34" charset="-122"/>
              </a:rPr>
              <a:t>3</a:t>
            </a:r>
            <a:r>
              <a:rPr lang="en-US" altLang="zh-CN" sz="2800" b="1" dirty="0" smtClean="0">
                <a:solidFill>
                  <a:srgbClr val="FF0000"/>
                </a:solidFill>
                <a:latin typeface="微软雅黑" pitchFamily="34" charset="-122"/>
                <a:ea typeface="微软雅黑" pitchFamily="34" charset="-122"/>
              </a:rPr>
              <a:t>NF</a:t>
            </a:r>
          </a:p>
          <a:p>
            <a:pPr indent="457200">
              <a:lnSpc>
                <a:spcPts val="3800"/>
              </a:lnSpc>
            </a:pPr>
            <a:r>
              <a:rPr lang="en-US" altLang="zh-CN" sz="2400" b="1" dirty="0" smtClean="0">
                <a:solidFill>
                  <a:srgbClr val="FF0000"/>
                </a:solidFill>
                <a:latin typeface="微软雅黑" pitchFamily="34" charset="-122"/>
                <a:ea typeface="微软雅黑" pitchFamily="34" charset="-122"/>
              </a:rPr>
              <a:t>【</a:t>
            </a:r>
            <a:r>
              <a:rPr lang="zh-CN" altLang="en-US" sz="2400" b="1" dirty="0" smtClean="0">
                <a:solidFill>
                  <a:srgbClr val="FF0000"/>
                </a:solidFill>
                <a:latin typeface="微软雅黑" pitchFamily="34" charset="-122"/>
                <a:ea typeface="微软雅黑" pitchFamily="34" charset="-122"/>
              </a:rPr>
              <a:t>定义</a:t>
            </a:r>
            <a:r>
              <a:rPr lang="en-US" altLang="zh-CN" sz="2400" b="1" dirty="0" smtClean="0">
                <a:solidFill>
                  <a:srgbClr val="FF0000"/>
                </a:solidFill>
                <a:latin typeface="微软雅黑" pitchFamily="34" charset="-122"/>
                <a:ea typeface="微软雅黑" pitchFamily="34" charset="-122"/>
              </a:rPr>
              <a:t>7</a:t>
            </a:r>
            <a:r>
              <a:rPr lang="en-US" altLang="zh-CN" sz="2400" b="1" dirty="0">
                <a:solidFill>
                  <a:srgbClr val="FF0000"/>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如果关系模式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F)∈2NF</a:t>
            </a:r>
            <a:r>
              <a:rPr lang="zh-CN" altLang="en-US" sz="2400" b="1" dirty="0">
                <a:latin typeface="微软雅黑" pitchFamily="34" charset="-122"/>
                <a:ea typeface="微软雅黑" pitchFamily="34" charset="-122"/>
              </a:rPr>
              <a:t>，且</a:t>
            </a:r>
            <a:r>
              <a:rPr lang="zh-CN" altLang="en-US" sz="2800" b="1" dirty="0">
                <a:solidFill>
                  <a:srgbClr val="FF0000"/>
                </a:solidFill>
                <a:latin typeface="微软雅黑" pitchFamily="34" charset="-122"/>
                <a:ea typeface="微软雅黑" pitchFamily="34" charset="-122"/>
              </a:rPr>
              <a:t>每个非主属性都不传递函数依赖于任何候选码</a:t>
            </a:r>
            <a:r>
              <a:rPr lang="zh-CN" altLang="en-US" sz="2400" b="1" dirty="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则</a:t>
            </a:r>
            <a:r>
              <a:rPr lang="en-US" altLang="zh-CN" sz="2400" b="1" dirty="0" smtClean="0">
                <a:latin typeface="微软雅黑" pitchFamily="34" charset="-122"/>
                <a:ea typeface="微软雅黑" pitchFamily="34" charset="-122"/>
              </a:rPr>
              <a:t>R </a:t>
            </a:r>
            <a:r>
              <a:rPr lang="zh-CN" altLang="en-US" sz="2400" b="1" dirty="0">
                <a:latin typeface="微软雅黑" pitchFamily="34" charset="-122"/>
                <a:ea typeface="微软雅黑" pitchFamily="34" charset="-122"/>
              </a:rPr>
              <a:t>满足第三</a:t>
            </a:r>
            <a:r>
              <a:rPr lang="zh-CN" altLang="en-US" sz="2400" b="1" dirty="0" smtClean="0">
                <a:latin typeface="微软雅黑" pitchFamily="34" charset="-122"/>
                <a:ea typeface="微软雅黑" pitchFamily="34" charset="-122"/>
              </a:rPr>
              <a:t>范式，</a:t>
            </a:r>
            <a:r>
              <a:rPr lang="zh-CN" altLang="en-US" sz="2400" b="1" dirty="0">
                <a:latin typeface="微软雅黑" pitchFamily="34" charset="-122"/>
                <a:ea typeface="微软雅黑" pitchFamily="34" charset="-122"/>
              </a:rPr>
              <a:t>记作 </a:t>
            </a:r>
            <a:r>
              <a:rPr lang="en-US" altLang="zh-CN" sz="2400" b="1" dirty="0">
                <a:solidFill>
                  <a:srgbClr val="C00000"/>
                </a:solidFill>
                <a:latin typeface="微软雅黑" pitchFamily="34" charset="-122"/>
                <a:ea typeface="微软雅黑" pitchFamily="34" charset="-122"/>
              </a:rPr>
              <a:t>R∈3NF</a:t>
            </a:r>
            <a:r>
              <a:rPr lang="zh-CN" altLang="en-US" sz="2400" b="1" dirty="0">
                <a:latin typeface="微软雅黑" pitchFamily="34" charset="-122"/>
                <a:ea typeface="微软雅黑" pitchFamily="34" charset="-122"/>
              </a:rPr>
              <a:t>。</a:t>
            </a:r>
          </a:p>
        </p:txBody>
      </p:sp>
      <p:sp>
        <p:nvSpPr>
          <p:cNvPr id="16" name="Rectangle 5"/>
          <p:cNvSpPr>
            <a:spLocks noChangeArrowheads="1"/>
          </p:cNvSpPr>
          <p:nvPr/>
        </p:nvSpPr>
        <p:spPr bwMode="auto">
          <a:xfrm>
            <a:off x="6574481" y="3907990"/>
            <a:ext cx="7921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所在系</a:t>
            </a:r>
          </a:p>
        </p:txBody>
      </p:sp>
      <p:sp>
        <p:nvSpPr>
          <p:cNvPr id="17" name="Rectangle 6"/>
          <p:cNvSpPr>
            <a:spLocks noChangeArrowheads="1"/>
          </p:cNvSpPr>
          <p:nvPr/>
        </p:nvSpPr>
        <p:spPr bwMode="auto">
          <a:xfrm>
            <a:off x="7379710" y="5492315"/>
            <a:ext cx="12239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系主任姓名</a:t>
            </a:r>
          </a:p>
        </p:txBody>
      </p:sp>
      <p:sp>
        <p:nvSpPr>
          <p:cNvPr id="18" name="Line 7"/>
          <p:cNvSpPr>
            <a:spLocks noChangeShapeType="1"/>
          </p:cNvSpPr>
          <p:nvPr/>
        </p:nvSpPr>
        <p:spPr bwMode="auto">
          <a:xfrm>
            <a:off x="5350518" y="4052451"/>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ea typeface="微软雅黑" pitchFamily="34" charset="-122"/>
            </a:endParaRPr>
          </a:p>
        </p:txBody>
      </p:sp>
      <p:sp>
        <p:nvSpPr>
          <p:cNvPr id="19" name="Line 8"/>
          <p:cNvSpPr>
            <a:spLocks noChangeShapeType="1"/>
          </p:cNvSpPr>
          <p:nvPr/>
        </p:nvSpPr>
        <p:spPr bwMode="auto">
          <a:xfrm>
            <a:off x="8100434" y="4268351"/>
            <a:ext cx="0" cy="1223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dirty="0">
              <a:ea typeface="微软雅黑" pitchFamily="34" charset="-122"/>
            </a:endParaRPr>
          </a:p>
        </p:txBody>
      </p:sp>
      <p:sp>
        <p:nvSpPr>
          <p:cNvPr id="20" name="Rectangle 9"/>
          <p:cNvSpPr>
            <a:spLocks noChangeArrowheads="1"/>
          </p:cNvSpPr>
          <p:nvPr/>
        </p:nvSpPr>
        <p:spPr bwMode="auto">
          <a:xfrm>
            <a:off x="4558356" y="3907990"/>
            <a:ext cx="7921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学号</a:t>
            </a:r>
          </a:p>
        </p:txBody>
      </p:sp>
      <p:sp>
        <p:nvSpPr>
          <p:cNvPr id="22" name="Rectangle 11"/>
          <p:cNvSpPr>
            <a:spLocks noChangeArrowheads="1"/>
          </p:cNvSpPr>
          <p:nvPr/>
        </p:nvSpPr>
        <p:spPr bwMode="auto">
          <a:xfrm>
            <a:off x="7595610" y="3907990"/>
            <a:ext cx="7921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ea typeface="微软雅黑" pitchFamily="34" charset="-122"/>
              </a:rPr>
              <a:t>所在系</a:t>
            </a:r>
          </a:p>
        </p:txBody>
      </p:sp>
    </p:spTree>
    <p:extLst>
      <p:ext uri="{BB962C8B-B14F-4D97-AF65-F5344CB8AC3E}">
        <p14:creationId xmlns:p14="http://schemas.microsoft.com/office/powerpoint/2010/main" val="1219889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5530" y="148547"/>
            <a:ext cx="8399088" cy="6463308"/>
          </a:xfrm>
          <a:prstGeom prst="rect">
            <a:avLst/>
          </a:prstGeom>
        </p:spPr>
        <p:txBody>
          <a:bodyPr wrap="square">
            <a:spAutoFit/>
          </a:bodyPr>
          <a:lstStyle/>
          <a:p>
            <a:pPr indent="457200">
              <a:lnSpc>
                <a:spcPct val="150000"/>
              </a:lnSpc>
            </a:pPr>
            <a:r>
              <a:rPr lang="en-US" altLang="zh-CN" sz="3600" b="1" dirty="0" smtClean="0">
                <a:solidFill>
                  <a:srgbClr val="006600"/>
                </a:solidFill>
                <a:latin typeface="微软雅黑" pitchFamily="34" charset="-122"/>
                <a:ea typeface="微软雅黑" pitchFamily="34" charset="-122"/>
              </a:rPr>
              <a:t>3.4.1 </a:t>
            </a:r>
            <a:r>
              <a:rPr lang="zh-CN" altLang="en-US" sz="3600" b="1" dirty="0" smtClean="0">
                <a:solidFill>
                  <a:srgbClr val="006600"/>
                </a:solidFill>
                <a:latin typeface="微软雅黑" pitchFamily="34" charset="-122"/>
                <a:ea typeface="微软雅黑" pitchFamily="34" charset="-122"/>
              </a:rPr>
              <a:t>问题</a:t>
            </a:r>
            <a:r>
              <a:rPr lang="zh-CN" altLang="en-US" sz="3600" b="1" dirty="0">
                <a:solidFill>
                  <a:srgbClr val="006600"/>
                </a:solidFill>
                <a:latin typeface="微软雅黑" pitchFamily="34" charset="-122"/>
                <a:ea typeface="微软雅黑" pitchFamily="34" charset="-122"/>
              </a:rPr>
              <a:t>的</a:t>
            </a:r>
            <a:r>
              <a:rPr lang="zh-CN" altLang="en-US" sz="3600" b="1" dirty="0" smtClean="0">
                <a:solidFill>
                  <a:srgbClr val="006600"/>
                </a:solidFill>
                <a:latin typeface="微软雅黑" pitchFamily="34" charset="-122"/>
                <a:ea typeface="微软雅黑" pitchFamily="34" charset="-122"/>
              </a:rPr>
              <a:t>提出</a:t>
            </a:r>
            <a:endParaRPr lang="en-US" altLang="zh-CN" sz="3600" b="1" dirty="0" smtClean="0">
              <a:solidFill>
                <a:srgbClr val="006600"/>
              </a:solidFill>
              <a:latin typeface="微软雅黑" pitchFamily="34" charset="-122"/>
              <a:ea typeface="微软雅黑" pitchFamily="34" charset="-122"/>
            </a:endParaRPr>
          </a:p>
          <a:p>
            <a:pPr indent="457200">
              <a:lnSpc>
                <a:spcPct val="150000"/>
              </a:lnSpc>
            </a:pPr>
            <a:r>
              <a:rPr lang="zh-CN" altLang="en-US" sz="2400" b="1" dirty="0" smtClean="0">
                <a:solidFill>
                  <a:srgbClr val="0000FF"/>
                </a:solidFill>
                <a:latin typeface="微软雅黑" pitchFamily="34" charset="-122"/>
                <a:ea typeface="微软雅黑" pitchFamily="34" charset="-122"/>
              </a:rPr>
              <a:t>回顾前节</a:t>
            </a:r>
            <a:r>
              <a:rPr lang="en-US" altLang="zh-CN" sz="2400" b="1" dirty="0" smtClean="0">
                <a:solidFill>
                  <a:srgbClr val="0000FF"/>
                </a:solidFill>
                <a:latin typeface="微软雅黑" pitchFamily="34" charset="-122"/>
                <a:ea typeface="微软雅黑" pitchFamily="34" charset="-122"/>
              </a:rPr>
              <a:t> </a:t>
            </a:r>
            <a:r>
              <a:rPr lang="zh-CN" altLang="en-US" sz="2400" b="1" dirty="0" smtClean="0">
                <a:solidFill>
                  <a:srgbClr val="0000FF"/>
                </a:solidFill>
                <a:latin typeface="微软雅黑" pitchFamily="34" charset="-122"/>
                <a:ea typeface="微软雅黑" pitchFamily="34" charset="-122"/>
              </a:rPr>
              <a:t>关系模式的概念</a:t>
            </a:r>
            <a:endParaRPr lang="zh-CN" altLang="en-US" sz="2400" b="1" dirty="0">
              <a:solidFill>
                <a:srgbClr val="0000FF"/>
              </a:solidFill>
              <a:latin typeface="微软雅黑" pitchFamily="34" charset="-122"/>
              <a:ea typeface="微软雅黑" pitchFamily="34" charset="-122"/>
            </a:endParaRPr>
          </a:p>
          <a:p>
            <a:pPr indent="457200">
              <a:lnSpc>
                <a:spcPct val="150000"/>
              </a:lnSpc>
            </a:pPr>
            <a:r>
              <a:rPr lang="zh-CN" altLang="en-US" sz="2400" b="1" dirty="0">
                <a:latin typeface="微软雅黑" pitchFamily="34" charset="-122"/>
                <a:ea typeface="微软雅黑" pitchFamily="34" charset="-122"/>
              </a:rPr>
              <a:t>关系的描述称为关系模式，它可以形式化地表示</a:t>
            </a:r>
            <a:r>
              <a:rPr lang="zh-CN" altLang="en-US" sz="2400" b="1" dirty="0" smtClean="0">
                <a:latin typeface="微软雅黑" pitchFamily="34" charset="-122"/>
                <a:ea typeface="微软雅黑" pitchFamily="34" charset="-122"/>
              </a:rPr>
              <a:t>为</a:t>
            </a:r>
            <a:r>
              <a:rPr lang="zh-CN" altLang="en-US" sz="2400" b="1" dirty="0" smtClean="0">
                <a:solidFill>
                  <a:srgbClr val="FF0000"/>
                </a:solidFill>
                <a:latin typeface="微软雅黑" pitchFamily="34" charset="-122"/>
                <a:ea typeface="微软雅黑" pitchFamily="34" charset="-122"/>
              </a:rPr>
              <a:t>五元组</a:t>
            </a:r>
            <a:endParaRPr lang="zh-CN" altLang="en-US" sz="2400" b="1" dirty="0">
              <a:solidFill>
                <a:srgbClr val="FF0000"/>
              </a:solidFill>
              <a:latin typeface="微软雅黑" pitchFamily="34" charset="-122"/>
              <a:ea typeface="微软雅黑" pitchFamily="34" charset="-122"/>
            </a:endParaRPr>
          </a:p>
          <a:p>
            <a:pPr indent="457200">
              <a:lnSpc>
                <a:spcPct val="150000"/>
              </a:lnSpc>
            </a:pPr>
            <a:r>
              <a:rPr lang="zh-CN" altLang="en-US" sz="2400" b="1" dirty="0">
                <a:latin typeface="微软雅黑" pitchFamily="34" charset="-122"/>
                <a:ea typeface="微软雅黑" pitchFamily="34" charset="-122"/>
              </a:rPr>
              <a:t>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D</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Dom</a:t>
            </a:r>
            <a:r>
              <a:rPr lang="zh-CN" altLang="en-US" sz="2400" b="1" dirty="0">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F</a:t>
            </a:r>
            <a:r>
              <a:rPr lang="en-US" altLang="zh-CN" sz="2400" b="1" dirty="0">
                <a:latin typeface="微软雅黑" pitchFamily="34" charset="-122"/>
                <a:ea typeface="微软雅黑" pitchFamily="34" charset="-122"/>
              </a:rPr>
              <a:t>)</a:t>
            </a:r>
          </a:p>
          <a:p>
            <a:pPr indent="457200">
              <a:lnSpc>
                <a:spcPct val="150000"/>
              </a:lnSpc>
            </a:pPr>
            <a:r>
              <a:rPr lang="zh-CN" altLang="en-US" sz="2400" b="1" dirty="0">
                <a:latin typeface="微软雅黑" pitchFamily="34" charset="-122"/>
                <a:ea typeface="微软雅黑" pitchFamily="34" charset="-122"/>
              </a:rPr>
              <a:t>其中，</a:t>
            </a:r>
          </a:p>
          <a:p>
            <a:pPr indent="457200">
              <a:lnSpc>
                <a:spcPct val="150000"/>
              </a:lnSpc>
            </a:pPr>
            <a:r>
              <a:rPr lang="en-US" altLang="zh-CN" sz="2400" b="1" dirty="0">
                <a:latin typeface="微软雅黑" pitchFamily="34" charset="-122"/>
                <a:ea typeface="微软雅黑" pitchFamily="34" charset="-122"/>
              </a:rPr>
              <a:t>R</a:t>
            </a:r>
            <a:r>
              <a:rPr lang="zh-CN" altLang="en-US" sz="2400" b="1" dirty="0">
                <a:latin typeface="微软雅黑" pitchFamily="34" charset="-122"/>
                <a:ea typeface="微软雅黑" pitchFamily="34" charset="-122"/>
              </a:rPr>
              <a:t>：关系名；</a:t>
            </a:r>
          </a:p>
          <a:p>
            <a:pPr indent="457200">
              <a:lnSpc>
                <a:spcPct val="150000"/>
              </a:lnSpc>
            </a:pPr>
            <a:r>
              <a:rPr lang="en-US" altLang="zh-CN" sz="2400" b="1" dirty="0">
                <a:latin typeface="微软雅黑" pitchFamily="34" charset="-122"/>
                <a:ea typeface="微软雅黑" pitchFamily="34" charset="-122"/>
              </a:rPr>
              <a:t>U</a:t>
            </a:r>
            <a:r>
              <a:rPr lang="zh-CN" altLang="en-US" sz="2400" b="1" dirty="0">
                <a:latin typeface="微软雅黑" pitchFamily="34" charset="-122"/>
                <a:ea typeface="微软雅黑" pitchFamily="34" charset="-122"/>
              </a:rPr>
              <a:t>：组成该关系的属性的集合；</a:t>
            </a:r>
          </a:p>
          <a:p>
            <a:pPr indent="457200">
              <a:lnSpc>
                <a:spcPct val="150000"/>
              </a:lnSpc>
            </a:pPr>
            <a:r>
              <a:rPr lang="en-US" altLang="zh-CN" sz="2400" b="1" dirty="0">
                <a:latin typeface="微软雅黑" pitchFamily="34" charset="-122"/>
                <a:ea typeface="微软雅黑" pitchFamily="34" charset="-122"/>
              </a:rPr>
              <a:t>D</a:t>
            </a:r>
            <a:r>
              <a:rPr lang="zh-CN" altLang="en-US" sz="2400" b="1" dirty="0">
                <a:latin typeface="微软雅黑" pitchFamily="34" charset="-122"/>
                <a:ea typeface="微软雅黑" pitchFamily="34" charset="-122"/>
              </a:rPr>
              <a:t>：属性组 </a:t>
            </a:r>
            <a:r>
              <a:rPr lang="en-US" altLang="zh-CN" sz="2400" b="1" dirty="0">
                <a:latin typeface="微软雅黑" pitchFamily="34" charset="-122"/>
                <a:ea typeface="微软雅黑" pitchFamily="34" charset="-122"/>
              </a:rPr>
              <a:t>U </a:t>
            </a:r>
            <a:r>
              <a:rPr lang="zh-CN" altLang="en-US" sz="2400" b="1" dirty="0">
                <a:latin typeface="微软雅黑" pitchFamily="34" charset="-122"/>
                <a:ea typeface="微软雅黑" pitchFamily="34" charset="-122"/>
              </a:rPr>
              <a:t>中的属性所来自的域；</a:t>
            </a:r>
          </a:p>
          <a:p>
            <a:pPr indent="457200">
              <a:lnSpc>
                <a:spcPct val="150000"/>
              </a:lnSpc>
            </a:pPr>
            <a:r>
              <a:rPr lang="en-US" altLang="zh-CN" sz="2400" b="1" dirty="0">
                <a:latin typeface="微软雅黑" pitchFamily="34" charset="-122"/>
                <a:ea typeface="微软雅黑" pitchFamily="34" charset="-122"/>
              </a:rPr>
              <a:t>Dom</a:t>
            </a:r>
            <a:r>
              <a:rPr lang="zh-CN" altLang="en-US" sz="2400" b="1" dirty="0">
                <a:latin typeface="微软雅黑" pitchFamily="34" charset="-122"/>
                <a:ea typeface="微软雅黑" pitchFamily="34" charset="-122"/>
              </a:rPr>
              <a:t>：属性向域的映像集合；</a:t>
            </a:r>
          </a:p>
          <a:p>
            <a:pPr indent="457200">
              <a:lnSpc>
                <a:spcPct val="150000"/>
              </a:lnSpc>
            </a:pPr>
            <a:r>
              <a:rPr lang="en-US" altLang="zh-CN" sz="2400" b="1" dirty="0">
                <a:solidFill>
                  <a:srgbClr val="0000FF"/>
                </a:solidFill>
                <a:latin typeface="微软雅黑" pitchFamily="34" charset="-122"/>
                <a:ea typeface="微软雅黑" pitchFamily="34" charset="-122"/>
              </a:rPr>
              <a:t>F</a:t>
            </a:r>
            <a:r>
              <a:rPr lang="zh-CN" altLang="en-US" sz="2400" b="1" dirty="0">
                <a:solidFill>
                  <a:srgbClr val="0000FF"/>
                </a:solidFill>
                <a:latin typeface="微软雅黑" pitchFamily="34" charset="-122"/>
                <a:ea typeface="微软雅黑" pitchFamily="34" charset="-122"/>
              </a:rPr>
              <a:t>：为属性间数据依赖关系的集合。</a:t>
            </a:r>
          </a:p>
          <a:p>
            <a:pPr indent="457200">
              <a:lnSpc>
                <a:spcPct val="150000"/>
              </a:lnSpc>
            </a:pPr>
            <a:r>
              <a:rPr lang="zh-CN" altLang="en-US" sz="2400" b="1" dirty="0" smtClean="0">
                <a:latin typeface="微软雅黑" pitchFamily="34" charset="-122"/>
                <a:ea typeface="微软雅黑" pitchFamily="34" charset="-122"/>
              </a:rPr>
              <a:t>简写为：</a:t>
            </a:r>
            <a:r>
              <a:rPr lang="en-US" altLang="zh-CN" sz="2400" b="1" dirty="0" smtClean="0">
                <a:solidFill>
                  <a:srgbClr val="0000FF"/>
                </a:solidFill>
                <a:latin typeface="微软雅黑" pitchFamily="34" charset="-122"/>
                <a:ea typeface="微软雅黑" pitchFamily="34" charset="-122"/>
              </a:rPr>
              <a:t>R(U</a:t>
            </a:r>
            <a:r>
              <a:rPr lang="zh-CN" altLang="en-US" sz="2400" b="1" dirty="0" smtClean="0">
                <a:solidFill>
                  <a:srgbClr val="0000FF"/>
                </a:solidFill>
                <a:latin typeface="微软雅黑" pitchFamily="34" charset="-122"/>
                <a:ea typeface="微软雅黑" pitchFamily="34" charset="-122"/>
              </a:rPr>
              <a:t>，</a:t>
            </a:r>
            <a:r>
              <a:rPr lang="en-US" altLang="zh-CN" sz="2400" b="1" dirty="0" smtClean="0">
                <a:solidFill>
                  <a:srgbClr val="0000FF"/>
                </a:solidFill>
                <a:latin typeface="微软雅黑" pitchFamily="34" charset="-122"/>
                <a:ea typeface="微软雅黑" pitchFamily="34" charset="-122"/>
              </a:rPr>
              <a:t>F)</a:t>
            </a:r>
            <a:endParaRPr lang="zh-CN" altLang="en-US" sz="24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03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noAutofit/>
          </a:bodyPr>
          <a:lstStyle/>
          <a:p>
            <a:pPr marL="457200" indent="-457200">
              <a:lnSpc>
                <a:spcPct val="150000"/>
              </a:lnSpc>
              <a:buFont typeface="Wingdings" pitchFamily="2" charset="2"/>
              <a:buChar char="u"/>
            </a:pPr>
            <a:r>
              <a:rPr lang="zh-CN" altLang="en-US" sz="3200" b="1" dirty="0">
                <a:solidFill>
                  <a:srgbClr val="FF0066"/>
                </a:solidFill>
                <a:cs typeface="+mn-cs"/>
              </a:rPr>
              <a:t>规范化应用实例</a:t>
            </a:r>
            <a:endParaRPr lang="en-US" altLang="zh-CN" sz="3200" b="1" dirty="0">
              <a:solidFill>
                <a:srgbClr val="FF0066"/>
              </a:solidFill>
              <a:cs typeface="+mn-cs"/>
            </a:endParaRPr>
          </a:p>
        </p:txBody>
      </p:sp>
      <p:sp>
        <p:nvSpPr>
          <p:cNvPr id="122883" name="Rectangle 3"/>
          <p:cNvSpPr>
            <a:spLocks noGrp="1" noChangeArrowheads="1"/>
          </p:cNvSpPr>
          <p:nvPr>
            <p:ph type="body" idx="1"/>
          </p:nvPr>
        </p:nvSpPr>
        <p:spPr>
          <a:xfrm>
            <a:off x="378238" y="1185830"/>
            <a:ext cx="8247147" cy="4920569"/>
          </a:xfrm>
        </p:spPr>
        <p:txBody>
          <a:bodyPr>
            <a:normAutofit fontScale="85000" lnSpcReduction="20000"/>
          </a:bodyPr>
          <a:lstStyle/>
          <a:p>
            <a:pPr>
              <a:lnSpc>
                <a:spcPts val="3800"/>
              </a:lnSpc>
              <a:spcBef>
                <a:spcPts val="0"/>
              </a:spcBef>
              <a:buFont typeface="Wingdings" pitchFamily="2" charset="2"/>
              <a:buNone/>
            </a:pPr>
            <a:r>
              <a:rPr lang="zh-CN" altLang="en-US" sz="2800" b="1" dirty="0" smtClean="0"/>
              <a:t>         假设某建筑公司要设计一个数据库。公司的业务规则概括说明如下：</a:t>
            </a:r>
          </a:p>
          <a:p>
            <a:pPr algn="just">
              <a:lnSpc>
                <a:spcPct val="150000"/>
              </a:lnSpc>
            </a:pPr>
            <a:r>
              <a:rPr lang="zh-CN" altLang="en-US" sz="2800" b="1" dirty="0" smtClean="0">
                <a:solidFill>
                  <a:srgbClr val="0000FF"/>
                </a:solidFill>
              </a:rPr>
              <a:t>公司承担多个工程项目，每一项工程有：工程号、工程名称、施工人员等</a:t>
            </a:r>
          </a:p>
          <a:p>
            <a:pPr algn="just">
              <a:lnSpc>
                <a:spcPct val="150000"/>
              </a:lnSpc>
            </a:pPr>
            <a:r>
              <a:rPr lang="zh-CN" altLang="en-US" sz="2800" b="1" dirty="0" smtClean="0">
                <a:solidFill>
                  <a:srgbClr val="0000FF"/>
                </a:solidFill>
              </a:rPr>
              <a:t>公司有多名职工，每一名职工有：职工号、姓名、性别、职务（工程师、技术员）等</a:t>
            </a:r>
          </a:p>
          <a:p>
            <a:pPr algn="just">
              <a:lnSpc>
                <a:spcPct val="150000"/>
              </a:lnSpc>
            </a:pPr>
            <a:r>
              <a:rPr lang="zh-CN" altLang="en-US" sz="2800" b="1" dirty="0" smtClean="0">
                <a:solidFill>
                  <a:srgbClr val="0000FF"/>
                </a:solidFill>
              </a:rPr>
              <a:t>公司按照工时和小时工资率支付工资，小时工资率由职工的职务决定（例如，技术员的小时工资率与工程师不同）</a:t>
            </a:r>
          </a:p>
          <a:p>
            <a:pPr algn="just">
              <a:lnSpc>
                <a:spcPct val="150000"/>
              </a:lnSpc>
            </a:pPr>
            <a:r>
              <a:rPr lang="zh-CN" altLang="en-US" sz="2800" b="1" dirty="0" smtClean="0">
                <a:solidFill>
                  <a:srgbClr val="0000FF"/>
                </a:solidFill>
              </a:rPr>
              <a:t>公司定期制定一个工资报表，如图</a:t>
            </a:r>
            <a:r>
              <a:rPr lang="en-US" altLang="zh-CN" sz="2800" b="1" dirty="0" smtClean="0">
                <a:solidFill>
                  <a:srgbClr val="0000FF"/>
                </a:solidFill>
              </a:rPr>
              <a:t>-</a:t>
            </a:r>
            <a:r>
              <a:rPr lang="zh-CN" altLang="en-GB" sz="2800" b="1" dirty="0" smtClean="0">
                <a:solidFill>
                  <a:srgbClr val="0000FF"/>
                </a:solidFill>
              </a:rPr>
              <a:t>1</a:t>
            </a:r>
            <a:r>
              <a:rPr lang="zh-CN" altLang="en-US" sz="2800" b="1" dirty="0" smtClean="0">
                <a:solidFill>
                  <a:srgbClr val="0000FF"/>
                </a:solidFill>
              </a:rPr>
              <a:t>所示</a:t>
            </a:r>
          </a:p>
        </p:txBody>
      </p:sp>
    </p:spTree>
    <p:extLst>
      <p:ext uri="{BB962C8B-B14F-4D97-AF65-F5344CB8AC3E}">
        <p14:creationId xmlns:p14="http://schemas.microsoft.com/office/powerpoint/2010/main" val="329013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014" name="Group 110"/>
          <p:cNvGraphicFramePr>
            <a:graphicFrameLocks noGrp="1"/>
          </p:cNvGraphicFramePr>
          <p:nvPr>
            <p:extLst>
              <p:ext uri="{D42A27DB-BD31-4B8C-83A1-F6EECF244321}">
                <p14:modId xmlns:p14="http://schemas.microsoft.com/office/powerpoint/2010/main" val="4100349846"/>
              </p:ext>
            </p:extLst>
          </p:nvPr>
        </p:nvGraphicFramePr>
        <p:xfrm>
          <a:off x="261258" y="696688"/>
          <a:ext cx="8558895" cy="5390106"/>
        </p:xfrm>
        <a:graphic>
          <a:graphicData uri="http://schemas.openxmlformats.org/drawingml/2006/table">
            <a:tbl>
              <a:tblPr/>
              <a:tblGrid>
                <a:gridCol w="972311"/>
                <a:gridCol w="1199396"/>
                <a:gridCol w="973911"/>
                <a:gridCol w="898748"/>
                <a:gridCol w="874760"/>
                <a:gridCol w="1436078"/>
                <a:gridCol w="754820"/>
                <a:gridCol w="1448871"/>
              </a:tblGrid>
              <a:tr h="668507">
                <a:tc>
                  <a:txBody>
                    <a:body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工程号</a:t>
                      </a:r>
                      <a:endParaRPr kumimoji="0" lang="zh-CN" altLang="en-US" sz="1800" b="1" i="0" u="none" strike="noStrike" cap="none" normalizeH="0" baseline="0" dirty="0" smtClean="0">
                        <a:ln>
                          <a:noFill/>
                        </a:ln>
                        <a:solidFill>
                          <a:schemeClr val="bg1"/>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工程名称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姓名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职务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小时工资率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工时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实发工资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r>
              <a:tr h="457044">
                <a:tc rowSpan="3">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花园大厦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齐光明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工程师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845.00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3534">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李思岐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40000"/>
                        </a:lnSpc>
                        <a:spcBef>
                          <a:spcPct val="0"/>
                        </a:spcBef>
                        <a:spcAft>
                          <a:spcPct val="0"/>
                        </a:spcAft>
                        <a:buClr>
                          <a:schemeClr val="bg1"/>
                        </a:buClr>
                        <a:buSzPct val="75000"/>
                        <a:buFontTx/>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40000"/>
                        </a:lnSpc>
                        <a:spcBef>
                          <a:spcPct val="0"/>
                        </a:spcBef>
                        <a:spcAft>
                          <a:spcPct val="0"/>
                        </a:spcAft>
                        <a:buClr>
                          <a:schemeClr val="bg1"/>
                        </a:buClr>
                        <a:buSzPct val="75000"/>
                        <a:buFontTx/>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960.00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葛宇宏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1140.00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小计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2945.00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rowSpan="2">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A2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立交桥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齐光明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工程师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975.00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713">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鞠明亮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工人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935.00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小计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1910.00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rowSpan="2">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A3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临江饭店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李思岐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1080.00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葛宇洪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840.00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4">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rgbClr val="0000CC"/>
                          </a:solidFill>
                          <a:effectLst/>
                          <a:latin typeface="Arial" charset="0"/>
                          <a:ea typeface="微软雅黑" pitchFamily="34" charset="-122"/>
                        </a:rPr>
                        <a:t>小计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800" b="1" i="0" u="none" strike="noStrike" cap="none" normalizeH="0" baseline="0" dirty="0" smtClean="0">
                        <a:ln>
                          <a:noFill/>
                        </a:ln>
                        <a:solidFill>
                          <a:srgbClr val="0000CC"/>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800" b="1" i="0" u="none" strike="noStrike" cap="none" normalizeH="0" baseline="0" dirty="0" smtClean="0">
                          <a:ln>
                            <a:noFill/>
                          </a:ln>
                          <a:solidFill>
                            <a:srgbClr val="0000CC"/>
                          </a:solidFill>
                          <a:effectLst/>
                          <a:latin typeface="Arial" charset="0"/>
                          <a:ea typeface="微软雅黑" pitchFamily="34" charset="-122"/>
                        </a:rPr>
                        <a:t>1920.00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4009" name="Text Box 105"/>
          <p:cNvSpPr txBox="1">
            <a:spLocks noChangeArrowheads="1"/>
          </p:cNvSpPr>
          <p:nvPr/>
        </p:nvSpPr>
        <p:spPr bwMode="auto">
          <a:xfrm>
            <a:off x="3284539" y="6248780"/>
            <a:ext cx="2502608" cy="343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pPr>
            <a:r>
              <a:rPr lang="zh-CN" altLang="en-US" sz="2000" b="1" dirty="0">
                <a:ea typeface="微软雅黑" pitchFamily="34" charset="-122"/>
              </a:rPr>
              <a:t>图</a:t>
            </a:r>
            <a:r>
              <a:rPr lang="en-US" altLang="zh-CN" sz="2000" b="1" dirty="0">
                <a:ea typeface="微软雅黑" pitchFamily="34" charset="-122"/>
              </a:rPr>
              <a:t>-1 </a:t>
            </a:r>
            <a:r>
              <a:rPr lang="zh-CN" altLang="en-US" sz="2000" b="1" dirty="0">
                <a:ea typeface="微软雅黑" pitchFamily="34" charset="-122"/>
              </a:rPr>
              <a:t>某公司的工资表</a:t>
            </a:r>
          </a:p>
        </p:txBody>
      </p:sp>
    </p:spTree>
    <p:extLst>
      <p:ext uri="{BB962C8B-B14F-4D97-AF65-F5344CB8AC3E}">
        <p14:creationId xmlns:p14="http://schemas.microsoft.com/office/powerpoint/2010/main" val="39681313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022" name="Group 70"/>
          <p:cNvGraphicFramePr>
            <a:graphicFrameLocks noGrp="1"/>
          </p:cNvGraphicFramePr>
          <p:nvPr>
            <p:extLst>
              <p:ext uri="{D42A27DB-BD31-4B8C-83A1-F6EECF244321}">
                <p14:modId xmlns:p14="http://schemas.microsoft.com/office/powerpoint/2010/main" val="2156877111"/>
              </p:ext>
            </p:extLst>
          </p:nvPr>
        </p:nvGraphicFramePr>
        <p:xfrm>
          <a:off x="315686" y="1378858"/>
          <a:ext cx="8217129" cy="4415369"/>
        </p:xfrm>
        <a:graphic>
          <a:graphicData uri="http://schemas.openxmlformats.org/drawingml/2006/table">
            <a:tbl>
              <a:tblPr/>
              <a:tblGrid>
                <a:gridCol w="1009066"/>
                <a:gridCol w="1368197"/>
                <a:gridCol w="1009066"/>
                <a:gridCol w="1153672"/>
                <a:gridCol w="1082162"/>
                <a:gridCol w="1657410"/>
                <a:gridCol w="937556"/>
              </a:tblGrid>
              <a:tr h="512959">
                <a:tc>
                  <a:txBody>
                    <a:body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工程号</a:t>
                      </a:r>
                      <a:endParaRPr kumimoji="0" lang="zh-CN" altLang="en-US" sz="2000" b="1" i="0" u="none" strike="noStrike" cap="none" normalizeH="0" baseline="0" dirty="0" smtClean="0">
                        <a:ln>
                          <a:noFill/>
                        </a:ln>
                        <a:solidFill>
                          <a:schemeClr val="bg1"/>
                        </a:solidFill>
                        <a:effectLst/>
                        <a:latin typeface="Arial" charset="0"/>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工程名称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姓名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职务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小时工资率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rPr>
                        <a:t>工时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r>
              <a:tr h="514741">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花园大厦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齐光明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52">
                <a:tc>
                  <a:txBody>
                    <a:bodyPr/>
                    <a:lstStyle/>
                    <a:p>
                      <a:pPr marL="0" marR="0" lvl="0" indent="0" algn="ctr" defTabSz="914400" rtl="0" eaLnBrk="0" fontAlgn="base" latinLnBrk="0" hangingPunct="0">
                        <a:lnSpc>
                          <a:spcPct val="140000"/>
                        </a:lnSpc>
                        <a:spcBef>
                          <a:spcPct val="0"/>
                        </a:spcBef>
                        <a:spcAft>
                          <a:spcPct val="0"/>
                        </a:spcAft>
                        <a:buClr>
                          <a:schemeClr val="bg1"/>
                        </a:buClr>
                        <a:buSzPct val="75000"/>
                        <a:buFontTx/>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花园大厦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李思岐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40000"/>
                        </a:lnSpc>
                        <a:spcBef>
                          <a:spcPct val="0"/>
                        </a:spcBef>
                        <a:spcAft>
                          <a:spcPct val="0"/>
                        </a:spcAft>
                        <a:buClr>
                          <a:schemeClr val="bg1"/>
                        </a:buClr>
                        <a:buSzPct val="75000"/>
                        <a:buFontTx/>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363">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花园大厦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葛宇宏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74">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A2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立交桥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齐光明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174">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A2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立交桥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1003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鞠明亮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3">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A3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临江饭店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李思岐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03">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A3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临江饭店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1004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葛宇洪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2000" b="1" i="0" u="none" strike="noStrike" cap="none" normalizeH="0" baseline="0" dirty="0" smtClean="0">
                          <a:ln>
                            <a:noFill/>
                          </a:ln>
                          <a:solidFill>
                            <a:srgbClr val="0000CC"/>
                          </a:solidFill>
                          <a:effectLst/>
                          <a:latin typeface="Arial" charset="0"/>
                          <a:ea typeface="微软雅黑" pitchFamily="34" charset="-122"/>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6021" name="Text Box 69"/>
          <p:cNvSpPr txBox="1">
            <a:spLocks noChangeArrowheads="1"/>
          </p:cNvSpPr>
          <p:nvPr/>
        </p:nvSpPr>
        <p:spPr bwMode="auto">
          <a:xfrm>
            <a:off x="2555876" y="5877381"/>
            <a:ext cx="3384550" cy="343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20000"/>
              </a:spcBef>
            </a:pPr>
            <a:r>
              <a:rPr lang="zh-CN" altLang="en-US" sz="2000" b="1" dirty="0">
                <a:ea typeface="微软雅黑" pitchFamily="34" charset="-122"/>
              </a:rPr>
              <a:t>图</a:t>
            </a:r>
            <a:r>
              <a:rPr lang="en-US" altLang="zh-CN" sz="2000" b="1" dirty="0">
                <a:ea typeface="微软雅黑" pitchFamily="34" charset="-122"/>
              </a:rPr>
              <a:t>-2 </a:t>
            </a:r>
            <a:r>
              <a:rPr lang="zh-CN" altLang="en-US" sz="2000" b="1" dirty="0">
                <a:ea typeface="微软雅黑" pitchFamily="34" charset="-122"/>
              </a:rPr>
              <a:t>某公司的项目工时表</a:t>
            </a:r>
          </a:p>
        </p:txBody>
      </p:sp>
    </p:spTree>
    <p:extLst>
      <p:ext uri="{BB962C8B-B14F-4D97-AF65-F5344CB8AC3E}">
        <p14:creationId xmlns:p14="http://schemas.microsoft.com/office/powerpoint/2010/main" val="7539551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187657" y="259740"/>
            <a:ext cx="8778922" cy="6250242"/>
          </a:xfrm>
        </p:spPr>
        <p:txBody>
          <a:bodyPr>
            <a:noAutofit/>
          </a:bodyPr>
          <a:lstStyle/>
          <a:p>
            <a:pPr algn="just">
              <a:lnSpc>
                <a:spcPts val="3800"/>
              </a:lnSpc>
              <a:buFont typeface="Wingdings" pitchFamily="2" charset="2"/>
              <a:buNone/>
            </a:pPr>
            <a:r>
              <a:rPr lang="en-US" altLang="zh-CN" sz="2800" b="1" dirty="0" smtClean="0">
                <a:solidFill>
                  <a:srgbClr val="C00000"/>
                </a:solidFill>
              </a:rPr>
              <a:t>1.</a:t>
            </a:r>
            <a:r>
              <a:rPr lang="zh-CN" altLang="en-US" sz="2800" b="1" dirty="0" smtClean="0">
                <a:solidFill>
                  <a:srgbClr val="C00000"/>
                </a:solidFill>
              </a:rPr>
              <a:t>表中包含大量的冗余，可能会导致数据异常：</a:t>
            </a:r>
          </a:p>
          <a:p>
            <a:pPr algn="just">
              <a:lnSpc>
                <a:spcPts val="3800"/>
              </a:lnSpc>
            </a:pPr>
            <a:r>
              <a:rPr lang="zh-CN" altLang="en-US" b="1" dirty="0" smtClean="0">
                <a:solidFill>
                  <a:srgbClr val="0000FF"/>
                </a:solidFill>
              </a:rPr>
              <a:t>更新异常</a:t>
            </a:r>
            <a:r>
              <a:rPr lang="zh-CN" altLang="en-US" b="1" dirty="0" smtClean="0"/>
              <a:t>  </a:t>
            </a:r>
          </a:p>
          <a:p>
            <a:pPr algn="just">
              <a:lnSpc>
                <a:spcPts val="3800"/>
              </a:lnSpc>
              <a:buFont typeface="Wingdings" pitchFamily="2" charset="2"/>
              <a:buNone/>
            </a:pPr>
            <a:r>
              <a:rPr lang="zh-CN" altLang="en-US" b="1" dirty="0" smtClean="0"/>
              <a:t>    例如，修改职工号</a:t>
            </a:r>
            <a:r>
              <a:rPr lang="en-US" altLang="zh-CN" b="1" dirty="0" smtClean="0"/>
              <a:t>=1001</a:t>
            </a:r>
            <a:r>
              <a:rPr lang="zh-CN" altLang="en-US" b="1" dirty="0" smtClean="0"/>
              <a:t>的职务，则必须修改所有职工号</a:t>
            </a:r>
            <a:r>
              <a:rPr lang="en-US" altLang="zh-CN" b="1" dirty="0" smtClean="0"/>
              <a:t>=1001</a:t>
            </a:r>
            <a:r>
              <a:rPr lang="zh-CN" altLang="en-US" b="1" dirty="0" smtClean="0"/>
              <a:t>的行</a:t>
            </a:r>
          </a:p>
          <a:p>
            <a:pPr algn="just">
              <a:lnSpc>
                <a:spcPts val="3800"/>
              </a:lnSpc>
            </a:pPr>
            <a:r>
              <a:rPr lang="zh-CN" altLang="en-US" b="1" dirty="0" smtClean="0">
                <a:solidFill>
                  <a:srgbClr val="0000FF"/>
                </a:solidFill>
              </a:rPr>
              <a:t>添加异常  </a:t>
            </a:r>
          </a:p>
          <a:p>
            <a:pPr algn="just">
              <a:lnSpc>
                <a:spcPts val="3800"/>
              </a:lnSpc>
              <a:buFont typeface="Wingdings" pitchFamily="2" charset="2"/>
              <a:buNone/>
            </a:pPr>
            <a:r>
              <a:rPr lang="zh-CN" altLang="en-US" b="1" dirty="0" smtClean="0"/>
              <a:t>    若要增加一个新的职工时，首先必须给这名职工分配一个工程。或者为了添加一名新职工的数据，先给这名职工分配一个虚拟的工程。（因为主关键字不能为空）</a:t>
            </a:r>
          </a:p>
          <a:p>
            <a:pPr algn="just">
              <a:lnSpc>
                <a:spcPts val="3800"/>
              </a:lnSpc>
            </a:pPr>
            <a:r>
              <a:rPr lang="zh-CN" altLang="en-US" b="1" dirty="0" smtClean="0">
                <a:solidFill>
                  <a:srgbClr val="0000FF"/>
                </a:solidFill>
              </a:rPr>
              <a:t>删除异常  </a:t>
            </a:r>
          </a:p>
          <a:p>
            <a:pPr algn="just">
              <a:lnSpc>
                <a:spcPts val="3800"/>
              </a:lnSpc>
              <a:buFont typeface="Wingdings" pitchFamily="2" charset="2"/>
              <a:buNone/>
            </a:pPr>
            <a:r>
              <a:rPr lang="zh-CN" altLang="en-US" b="1" dirty="0" smtClean="0"/>
              <a:t>    例如，</a:t>
            </a:r>
            <a:r>
              <a:rPr lang="en-US" altLang="zh-CN" b="1" dirty="0" smtClean="0"/>
              <a:t>1001</a:t>
            </a:r>
            <a:r>
              <a:rPr lang="zh-CN" altLang="en-US" b="1" dirty="0" smtClean="0"/>
              <a:t>号职工要辞职，则必须删除所有职工号＝</a:t>
            </a:r>
            <a:r>
              <a:rPr lang="en-US" altLang="zh-CN" b="1" dirty="0" smtClean="0"/>
              <a:t>1001</a:t>
            </a:r>
            <a:r>
              <a:rPr lang="zh-CN" altLang="en-US" b="1" dirty="0" smtClean="0"/>
              <a:t>的数据行。这样的删除操作，很可能丢失了其它有用的数据</a:t>
            </a:r>
          </a:p>
        </p:txBody>
      </p:sp>
    </p:spTree>
    <p:extLst>
      <p:ext uri="{BB962C8B-B14F-4D97-AF65-F5344CB8AC3E}">
        <p14:creationId xmlns:p14="http://schemas.microsoft.com/office/powerpoint/2010/main" val="723653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681039" y="1295402"/>
            <a:ext cx="8283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latin typeface="微软雅黑" pitchFamily="34" charset="-122"/>
                <a:ea typeface="微软雅黑" pitchFamily="34" charset="-122"/>
              </a:rPr>
              <a:t>画出函数依赖：</a:t>
            </a:r>
            <a:endParaRPr kumimoji="1" lang="zh-CN" altLang="en-US" sz="2400" b="1" dirty="0">
              <a:latin typeface="微软雅黑" pitchFamily="34" charset="-122"/>
              <a:ea typeface="微软雅黑" pitchFamily="34" charset="-122"/>
            </a:endParaRPr>
          </a:p>
        </p:txBody>
      </p:sp>
      <p:sp>
        <p:nvSpPr>
          <p:cNvPr id="130051" name="Rectangle 3"/>
          <p:cNvSpPr>
            <a:spLocks noGrp="1" noChangeArrowheads="1"/>
          </p:cNvSpPr>
          <p:nvPr>
            <p:ph type="title"/>
          </p:nvPr>
        </p:nvSpPr>
        <p:spPr>
          <a:xfrm>
            <a:off x="735013" y="260352"/>
            <a:ext cx="8229600" cy="7921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r>
              <a:rPr lang="zh-CN" altLang="en-US" sz="2800" b="1" dirty="0" smtClean="0"/>
              <a:t>进行规范化：</a:t>
            </a:r>
          </a:p>
        </p:txBody>
      </p:sp>
      <p:sp>
        <p:nvSpPr>
          <p:cNvPr id="130052" name="Rectangle 4"/>
          <p:cNvSpPr>
            <a:spLocks noChangeArrowheads="1"/>
          </p:cNvSpPr>
          <p:nvPr/>
        </p:nvSpPr>
        <p:spPr bwMode="auto">
          <a:xfrm>
            <a:off x="611188" y="2060575"/>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zh-CN" altLang="en-US" sz="2800" dirty="0">
              <a:latin typeface="微软雅黑" pitchFamily="34" charset="-122"/>
              <a:ea typeface="微软雅黑" pitchFamily="34" charset="-122"/>
            </a:endParaRPr>
          </a:p>
          <a:p>
            <a:pPr algn="just"/>
            <a:endParaRPr lang="zh-CN" altLang="en-US" sz="2800" dirty="0">
              <a:latin typeface="微软雅黑" pitchFamily="34" charset="-122"/>
              <a:ea typeface="微软雅黑" pitchFamily="34" charset="-122"/>
            </a:endParaRPr>
          </a:p>
        </p:txBody>
      </p:sp>
      <p:graphicFrame>
        <p:nvGraphicFramePr>
          <p:cNvPr id="130053" name="Group 5"/>
          <p:cNvGraphicFramePr>
            <a:graphicFrameLocks noGrp="1"/>
          </p:cNvGraphicFramePr>
          <p:nvPr/>
        </p:nvGraphicFramePr>
        <p:xfrm>
          <a:off x="769938" y="3343275"/>
          <a:ext cx="7315200" cy="457200"/>
        </p:xfrm>
        <a:graphic>
          <a:graphicData uri="http://schemas.openxmlformats.org/drawingml/2006/table">
            <a:tbl>
              <a:tblPr/>
              <a:tblGrid>
                <a:gridCol w="1066800"/>
                <a:gridCol w="1219200"/>
                <a:gridCol w="1066800"/>
                <a:gridCol w="838200"/>
                <a:gridCol w="762000"/>
                <a:gridCol w="1524000"/>
                <a:gridCol w="838200"/>
              </a:tblGrid>
              <a:tr h="457200">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工程号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工程名称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职工号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职务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小时工资率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c>
                  <a:txBody>
                    <a:body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2000" b="1" i="0" u="none" strike="noStrike" cap="none" normalizeH="0" baseline="0" dirty="0" smtClean="0">
                          <a:ln>
                            <a:noFill/>
                          </a:ln>
                          <a:solidFill>
                            <a:srgbClr val="0000CC"/>
                          </a:solidFill>
                          <a:effectLst/>
                          <a:latin typeface="微软雅黑" pitchFamily="34" charset="-122"/>
                          <a:ea typeface="微软雅黑" pitchFamily="34" charset="-122"/>
                        </a:rPr>
                        <a:t>工时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99CCFF"/>
                        </a:gs>
                      </a:gsLst>
                      <a:lin ang="5400000" scaled="1"/>
                    </a:gradFill>
                  </a:tcPr>
                </a:tc>
              </a:tr>
            </a:tbl>
          </a:graphicData>
        </a:graphic>
      </p:graphicFrame>
      <p:grpSp>
        <p:nvGrpSpPr>
          <p:cNvPr id="130071" name="Group 23"/>
          <p:cNvGrpSpPr>
            <a:grpSpLocks/>
          </p:cNvGrpSpPr>
          <p:nvPr/>
        </p:nvGrpSpPr>
        <p:grpSpPr bwMode="auto">
          <a:xfrm>
            <a:off x="1189038" y="3800475"/>
            <a:ext cx="1231900" cy="495300"/>
            <a:chOff x="840" y="3120"/>
            <a:chExt cx="776" cy="312"/>
          </a:xfrm>
        </p:grpSpPr>
        <p:sp>
          <p:nvSpPr>
            <p:cNvPr id="130072" name="Freeform 24"/>
            <p:cNvSpPr>
              <a:spLocks/>
            </p:cNvSpPr>
            <p:nvPr/>
          </p:nvSpPr>
          <p:spPr bwMode="auto">
            <a:xfrm>
              <a:off x="840" y="3120"/>
              <a:ext cx="2" cy="304"/>
            </a:xfrm>
            <a:custGeom>
              <a:avLst/>
              <a:gdLst>
                <a:gd name="T0" fmla="*/ 0 w 2"/>
                <a:gd name="T1" fmla="*/ 304 h 304"/>
                <a:gd name="T2" fmla="*/ 2 w 2"/>
                <a:gd name="T3" fmla="*/ 0 h 304"/>
              </a:gdLst>
              <a:ahLst/>
              <a:cxnLst>
                <a:cxn ang="0">
                  <a:pos x="T0" y="T1"/>
                </a:cxn>
                <a:cxn ang="0">
                  <a:pos x="T2" y="T3"/>
                </a:cxn>
              </a:cxnLst>
              <a:rect l="0" t="0" r="r" b="b"/>
              <a:pathLst>
                <a:path w="2" h="304">
                  <a:moveTo>
                    <a:pt x="0" y="304"/>
                  </a:moveTo>
                  <a:lnTo>
                    <a:pt x="2" y="0"/>
                  </a:lnTo>
                </a:path>
              </a:pathLst>
            </a:custGeom>
            <a:noFill/>
            <a:ln w="25400">
              <a:solidFill>
                <a:srgbClr val="80008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73" name="Freeform 25"/>
            <p:cNvSpPr>
              <a:spLocks/>
            </p:cNvSpPr>
            <p:nvPr/>
          </p:nvSpPr>
          <p:spPr bwMode="auto">
            <a:xfrm>
              <a:off x="1610" y="3140"/>
              <a:ext cx="6" cy="290"/>
            </a:xfrm>
            <a:custGeom>
              <a:avLst/>
              <a:gdLst>
                <a:gd name="T0" fmla="*/ 6 w 6"/>
                <a:gd name="T1" fmla="*/ 290 h 290"/>
                <a:gd name="T2" fmla="*/ 0 w 6"/>
                <a:gd name="T3" fmla="*/ 0 h 290"/>
              </a:gdLst>
              <a:ahLst/>
              <a:cxnLst>
                <a:cxn ang="0">
                  <a:pos x="T0" y="T1"/>
                </a:cxn>
                <a:cxn ang="0">
                  <a:pos x="T2" y="T3"/>
                </a:cxn>
              </a:cxnLst>
              <a:rect l="0" t="0" r="r" b="b"/>
              <a:pathLst>
                <a:path w="6" h="290">
                  <a:moveTo>
                    <a:pt x="6" y="290"/>
                  </a:moveTo>
                  <a:lnTo>
                    <a:pt x="0" y="0"/>
                  </a:lnTo>
                </a:path>
              </a:pathLst>
            </a:custGeom>
            <a:noFill/>
            <a:ln w="25400" cap="flat" cmpd="sng">
              <a:solidFill>
                <a:srgbClr val="80008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74" name="Line 26"/>
            <p:cNvSpPr>
              <a:spLocks noChangeShapeType="1"/>
            </p:cNvSpPr>
            <p:nvPr/>
          </p:nvSpPr>
          <p:spPr bwMode="auto">
            <a:xfrm>
              <a:off x="840" y="3432"/>
              <a:ext cx="768" cy="0"/>
            </a:xfrm>
            <a:prstGeom prst="line">
              <a:avLst/>
            </a:prstGeom>
            <a:noFill/>
            <a:ln w="254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grpSp>
      <p:grpSp>
        <p:nvGrpSpPr>
          <p:cNvPr id="130075" name="Group 27"/>
          <p:cNvGrpSpPr>
            <a:grpSpLocks/>
          </p:cNvGrpSpPr>
          <p:nvPr/>
        </p:nvGrpSpPr>
        <p:grpSpPr bwMode="auto">
          <a:xfrm>
            <a:off x="3551239" y="3775080"/>
            <a:ext cx="2895600" cy="528638"/>
            <a:chOff x="2328" y="3104"/>
            <a:chExt cx="1824" cy="333"/>
          </a:xfrm>
        </p:grpSpPr>
        <p:sp>
          <p:nvSpPr>
            <p:cNvPr id="130076" name="Freeform 28"/>
            <p:cNvSpPr>
              <a:spLocks/>
            </p:cNvSpPr>
            <p:nvPr/>
          </p:nvSpPr>
          <p:spPr bwMode="auto">
            <a:xfrm>
              <a:off x="2328" y="3120"/>
              <a:ext cx="3" cy="290"/>
            </a:xfrm>
            <a:custGeom>
              <a:avLst/>
              <a:gdLst>
                <a:gd name="T0" fmla="*/ 0 w 3"/>
                <a:gd name="T1" fmla="*/ 290 h 290"/>
                <a:gd name="T2" fmla="*/ 3 w 3"/>
                <a:gd name="T3" fmla="*/ 0 h 290"/>
              </a:gdLst>
              <a:ahLst/>
              <a:cxnLst>
                <a:cxn ang="0">
                  <a:pos x="T0" y="T1"/>
                </a:cxn>
                <a:cxn ang="0">
                  <a:pos x="T2" y="T3"/>
                </a:cxn>
              </a:cxnLst>
              <a:rect l="0" t="0" r="r" b="b"/>
              <a:pathLst>
                <a:path w="3" h="290">
                  <a:moveTo>
                    <a:pt x="0" y="290"/>
                  </a:moveTo>
                  <a:lnTo>
                    <a:pt x="3" y="0"/>
                  </a:lnTo>
                </a:path>
              </a:pathLst>
            </a:custGeom>
            <a:noFill/>
            <a:ln w="25400">
              <a:solidFill>
                <a:srgbClr val="0000CC"/>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grpSp>
          <p:nvGrpSpPr>
            <p:cNvPr id="130077" name="Group 29"/>
            <p:cNvGrpSpPr>
              <a:grpSpLocks/>
            </p:cNvGrpSpPr>
            <p:nvPr/>
          </p:nvGrpSpPr>
          <p:grpSpPr bwMode="auto">
            <a:xfrm>
              <a:off x="2328" y="3104"/>
              <a:ext cx="1824" cy="333"/>
              <a:chOff x="2328" y="3104"/>
              <a:chExt cx="1824" cy="333"/>
            </a:xfrm>
          </p:grpSpPr>
          <p:grpSp>
            <p:nvGrpSpPr>
              <p:cNvPr id="130078" name="Group 30"/>
              <p:cNvGrpSpPr>
                <a:grpSpLocks/>
              </p:cNvGrpSpPr>
              <p:nvPr/>
            </p:nvGrpSpPr>
            <p:grpSpPr bwMode="auto">
              <a:xfrm>
                <a:off x="2328" y="3104"/>
                <a:ext cx="1144" cy="333"/>
                <a:chOff x="2328" y="3104"/>
                <a:chExt cx="1144" cy="333"/>
              </a:xfrm>
            </p:grpSpPr>
            <p:sp>
              <p:nvSpPr>
                <p:cNvPr id="130079" name="Freeform 31"/>
                <p:cNvSpPr>
                  <a:spLocks/>
                </p:cNvSpPr>
                <p:nvPr/>
              </p:nvSpPr>
              <p:spPr bwMode="auto">
                <a:xfrm>
                  <a:off x="2904" y="3104"/>
                  <a:ext cx="7" cy="304"/>
                </a:xfrm>
                <a:custGeom>
                  <a:avLst/>
                  <a:gdLst>
                    <a:gd name="T0" fmla="*/ 7 w 7"/>
                    <a:gd name="T1" fmla="*/ 304 h 304"/>
                    <a:gd name="T2" fmla="*/ 0 w 7"/>
                    <a:gd name="T3" fmla="*/ 0 h 304"/>
                  </a:gdLst>
                  <a:ahLst/>
                  <a:cxnLst>
                    <a:cxn ang="0">
                      <a:pos x="T0" y="T1"/>
                    </a:cxn>
                    <a:cxn ang="0">
                      <a:pos x="T2" y="T3"/>
                    </a:cxn>
                  </a:cxnLst>
                  <a:rect l="0" t="0" r="r" b="b"/>
                  <a:pathLst>
                    <a:path w="7" h="304">
                      <a:moveTo>
                        <a:pt x="7" y="304"/>
                      </a:moveTo>
                      <a:lnTo>
                        <a:pt x="0" y="0"/>
                      </a:lnTo>
                    </a:path>
                  </a:pathLst>
                </a:custGeom>
                <a:noFill/>
                <a:ln w="25400">
                  <a:solidFill>
                    <a:srgbClr val="0000CC"/>
                  </a:solidFill>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80" name="Freeform 32"/>
                <p:cNvSpPr>
                  <a:spLocks/>
                </p:cNvSpPr>
                <p:nvPr/>
              </p:nvSpPr>
              <p:spPr bwMode="auto">
                <a:xfrm>
                  <a:off x="2328" y="3408"/>
                  <a:ext cx="1144" cy="29"/>
                </a:xfrm>
                <a:custGeom>
                  <a:avLst/>
                  <a:gdLst>
                    <a:gd name="T0" fmla="*/ 0 w 1827"/>
                    <a:gd name="T1" fmla="*/ 0 h 2"/>
                    <a:gd name="T2" fmla="*/ 1827 w 1827"/>
                    <a:gd name="T3" fmla="*/ 2 h 2"/>
                  </a:gdLst>
                  <a:ahLst/>
                  <a:cxnLst>
                    <a:cxn ang="0">
                      <a:pos x="T0" y="T1"/>
                    </a:cxn>
                    <a:cxn ang="0">
                      <a:pos x="T2" y="T3"/>
                    </a:cxn>
                  </a:cxnLst>
                  <a:rect l="0" t="0" r="r" b="b"/>
                  <a:pathLst>
                    <a:path w="1827" h="2">
                      <a:moveTo>
                        <a:pt x="0" y="0"/>
                      </a:moveTo>
                      <a:lnTo>
                        <a:pt x="1827" y="2"/>
                      </a:lnTo>
                    </a:path>
                  </a:pathLst>
                </a:custGeom>
                <a:noFill/>
                <a:ln w="25400">
                  <a:solidFill>
                    <a:srgbClr val="0000CC"/>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81" name="Line 33"/>
                <p:cNvSpPr>
                  <a:spLocks noChangeShapeType="1"/>
                </p:cNvSpPr>
                <p:nvPr/>
              </p:nvSpPr>
              <p:spPr bwMode="auto">
                <a:xfrm flipV="1">
                  <a:off x="3453" y="3120"/>
                  <a:ext cx="0" cy="312"/>
                </a:xfrm>
                <a:prstGeom prst="line">
                  <a:avLst/>
                </a:prstGeom>
                <a:noFill/>
                <a:ln w="254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itchFamily="34" charset="-122"/>
                  </a:endParaRPr>
                </a:p>
              </p:txBody>
            </p:sp>
          </p:grpSp>
          <p:sp>
            <p:nvSpPr>
              <p:cNvPr id="130082" name="Line 34"/>
              <p:cNvSpPr>
                <a:spLocks noChangeShapeType="1"/>
              </p:cNvSpPr>
              <p:nvPr/>
            </p:nvSpPr>
            <p:spPr bwMode="auto">
              <a:xfrm flipV="1">
                <a:off x="4152" y="3120"/>
                <a:ext cx="0" cy="288"/>
              </a:xfrm>
              <a:prstGeom prst="line">
                <a:avLst/>
              </a:prstGeom>
              <a:noFill/>
              <a:ln w="254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itchFamily="34" charset="-122"/>
                </a:endParaRPr>
              </a:p>
            </p:txBody>
          </p:sp>
        </p:grpSp>
      </p:grpSp>
      <p:sp>
        <p:nvSpPr>
          <p:cNvPr id="130083" name="Text Box 35"/>
          <p:cNvSpPr txBox="1">
            <a:spLocks noChangeArrowheads="1"/>
          </p:cNvSpPr>
          <p:nvPr/>
        </p:nvSpPr>
        <p:spPr bwMode="auto">
          <a:xfrm>
            <a:off x="3419476" y="5445125"/>
            <a:ext cx="20361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pPr>
            <a:r>
              <a:rPr kumimoji="1" lang="zh-CN" altLang="en-US" sz="2000" b="1">
                <a:latin typeface="楷体_GB2312" pitchFamily="49" charset="-122"/>
                <a:ea typeface="楷体_GB2312" pitchFamily="49" charset="-122"/>
              </a:rPr>
              <a:t>图</a:t>
            </a:r>
            <a:r>
              <a:rPr kumimoji="1" lang="en-US" altLang="zh-CN" sz="2000" b="1">
                <a:latin typeface="Arial Narrow" pitchFamily="34" charset="0"/>
                <a:ea typeface="楷体_GB2312" pitchFamily="49" charset="-122"/>
              </a:rPr>
              <a:t>-</a:t>
            </a:r>
            <a:r>
              <a:rPr kumimoji="1" lang="zh-CN" altLang="en-GB" sz="2000" b="1">
                <a:latin typeface="Arial Narrow" pitchFamily="34" charset="0"/>
                <a:ea typeface="楷体_GB2312" pitchFamily="49" charset="-122"/>
              </a:rPr>
              <a:t>3  </a:t>
            </a:r>
            <a:r>
              <a:rPr kumimoji="1" lang="zh-CN" altLang="en-US" sz="2000" b="1">
                <a:latin typeface="楷体_GB2312" pitchFamily="49" charset="-122"/>
                <a:ea typeface="楷体_GB2312" pitchFamily="49" charset="-122"/>
              </a:rPr>
              <a:t>函数依赖图</a:t>
            </a:r>
          </a:p>
        </p:txBody>
      </p:sp>
      <p:grpSp>
        <p:nvGrpSpPr>
          <p:cNvPr id="130084" name="Group 36"/>
          <p:cNvGrpSpPr>
            <a:grpSpLocks/>
          </p:cNvGrpSpPr>
          <p:nvPr/>
        </p:nvGrpSpPr>
        <p:grpSpPr bwMode="auto">
          <a:xfrm>
            <a:off x="1114425" y="2997203"/>
            <a:ext cx="6688138" cy="319088"/>
            <a:chOff x="799" y="2632"/>
            <a:chExt cx="4213" cy="201"/>
          </a:xfrm>
        </p:grpSpPr>
        <p:sp>
          <p:nvSpPr>
            <p:cNvPr id="130085" name="Line 37"/>
            <p:cNvSpPr>
              <a:spLocks noChangeShapeType="1"/>
            </p:cNvSpPr>
            <p:nvPr/>
          </p:nvSpPr>
          <p:spPr bwMode="auto">
            <a:xfrm flipV="1">
              <a:off x="5006" y="2632"/>
              <a:ext cx="0" cy="192"/>
            </a:xfrm>
            <a:prstGeom prst="line">
              <a:avLst/>
            </a:prstGeom>
            <a:noFill/>
            <a:ln w="22225">
              <a:solidFill>
                <a:srgbClr val="FF0000"/>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86" name="Line 38"/>
            <p:cNvSpPr>
              <a:spLocks noChangeShapeType="1"/>
            </p:cNvSpPr>
            <p:nvPr/>
          </p:nvSpPr>
          <p:spPr bwMode="auto">
            <a:xfrm flipV="1">
              <a:off x="816" y="2640"/>
              <a:ext cx="0" cy="192"/>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87" name="Line 39"/>
            <p:cNvSpPr>
              <a:spLocks noChangeShapeType="1"/>
            </p:cNvSpPr>
            <p:nvPr/>
          </p:nvSpPr>
          <p:spPr bwMode="auto">
            <a:xfrm flipV="1">
              <a:off x="799" y="2640"/>
              <a:ext cx="4213"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0088" name="Line 40"/>
            <p:cNvSpPr>
              <a:spLocks noChangeShapeType="1"/>
            </p:cNvSpPr>
            <p:nvPr/>
          </p:nvSpPr>
          <p:spPr bwMode="auto">
            <a:xfrm flipV="1">
              <a:off x="2356" y="2641"/>
              <a:ext cx="0" cy="192"/>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grpSp>
      <p:sp>
        <p:nvSpPr>
          <p:cNvPr id="130089" name="Text Box 41"/>
          <p:cNvSpPr txBox="1">
            <a:spLocks noChangeArrowheads="1"/>
          </p:cNvSpPr>
          <p:nvPr/>
        </p:nvSpPr>
        <p:spPr bwMode="auto">
          <a:xfrm>
            <a:off x="827089" y="4440240"/>
            <a:ext cx="1800225" cy="46672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a:spAutoFit/>
          </a:bodyPr>
          <a:lstStyle/>
          <a:p>
            <a:pPr algn="ctr"/>
            <a:r>
              <a:rPr lang="zh-CN" altLang="en-US" sz="2400" dirty="0">
                <a:ea typeface="微软雅黑" pitchFamily="34" charset="-122"/>
              </a:rPr>
              <a:t>工程信息</a:t>
            </a:r>
          </a:p>
        </p:txBody>
      </p:sp>
      <p:sp>
        <p:nvSpPr>
          <p:cNvPr id="130090" name="Text Box 42"/>
          <p:cNvSpPr txBox="1">
            <a:spLocks noChangeArrowheads="1"/>
          </p:cNvSpPr>
          <p:nvPr/>
        </p:nvSpPr>
        <p:spPr bwMode="auto">
          <a:xfrm>
            <a:off x="4284664" y="4440240"/>
            <a:ext cx="1800225" cy="46672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a:spAutoFit/>
          </a:bodyPr>
          <a:lstStyle/>
          <a:p>
            <a:pPr algn="ctr"/>
            <a:r>
              <a:rPr lang="zh-CN" altLang="en-US" sz="2400" dirty="0">
                <a:ea typeface="微软雅黑" pitchFamily="34" charset="-122"/>
              </a:rPr>
              <a:t>员工信息</a:t>
            </a:r>
          </a:p>
        </p:txBody>
      </p:sp>
      <p:sp>
        <p:nvSpPr>
          <p:cNvPr id="130091" name="Text Box 43"/>
          <p:cNvSpPr txBox="1">
            <a:spLocks noChangeArrowheads="1"/>
          </p:cNvSpPr>
          <p:nvPr/>
        </p:nvSpPr>
        <p:spPr bwMode="auto">
          <a:xfrm>
            <a:off x="3851275" y="2424115"/>
            <a:ext cx="2376488" cy="46672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a:spAutoFit/>
          </a:bodyPr>
          <a:lstStyle/>
          <a:p>
            <a:pPr algn="ctr"/>
            <a:r>
              <a:rPr lang="zh-CN" altLang="en-US" sz="2400" dirty="0">
                <a:ea typeface="微软雅黑" pitchFamily="34" charset="-122"/>
              </a:rPr>
              <a:t>项目工时信息</a:t>
            </a:r>
          </a:p>
        </p:txBody>
      </p:sp>
      <p:sp>
        <p:nvSpPr>
          <p:cNvPr id="28" name="Freeform 32"/>
          <p:cNvSpPr>
            <a:spLocks/>
          </p:cNvSpPr>
          <p:nvPr/>
        </p:nvSpPr>
        <p:spPr bwMode="auto">
          <a:xfrm>
            <a:off x="5648326" y="4224397"/>
            <a:ext cx="798513" cy="45719"/>
          </a:xfrm>
          <a:custGeom>
            <a:avLst/>
            <a:gdLst>
              <a:gd name="T0" fmla="*/ 0 w 1827"/>
              <a:gd name="T1" fmla="*/ 0 h 2"/>
              <a:gd name="T2" fmla="*/ 1827 w 1827"/>
              <a:gd name="T3" fmla="*/ 2 h 2"/>
            </a:gdLst>
            <a:ahLst/>
            <a:cxnLst>
              <a:cxn ang="0">
                <a:pos x="T0" y="T1"/>
              </a:cxn>
              <a:cxn ang="0">
                <a:pos x="T2" y="T3"/>
              </a:cxn>
            </a:cxnLst>
            <a:rect l="0" t="0" r="r" b="b"/>
            <a:pathLst>
              <a:path w="1827" h="2">
                <a:moveTo>
                  <a:pt x="0" y="0"/>
                </a:moveTo>
                <a:lnTo>
                  <a:pt x="1827" y="2"/>
                </a:lnTo>
              </a:path>
            </a:pathLst>
          </a:custGeom>
          <a:noFill/>
          <a:ln w="25400">
            <a:solidFill>
              <a:srgbClr val="0000CC"/>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29" name="Freeform 28"/>
          <p:cNvSpPr>
            <a:spLocks/>
          </p:cNvSpPr>
          <p:nvPr/>
        </p:nvSpPr>
        <p:spPr bwMode="auto">
          <a:xfrm>
            <a:off x="5648326" y="3827641"/>
            <a:ext cx="4763" cy="460375"/>
          </a:xfrm>
          <a:custGeom>
            <a:avLst/>
            <a:gdLst>
              <a:gd name="T0" fmla="*/ 0 w 3"/>
              <a:gd name="T1" fmla="*/ 290 h 290"/>
              <a:gd name="T2" fmla="*/ 3 w 3"/>
              <a:gd name="T3" fmla="*/ 0 h 290"/>
            </a:gdLst>
            <a:ahLst/>
            <a:cxnLst>
              <a:cxn ang="0">
                <a:pos x="T0" y="T1"/>
              </a:cxn>
              <a:cxn ang="0">
                <a:pos x="T2" y="T3"/>
              </a:cxn>
            </a:cxnLst>
            <a:rect l="0" t="0" r="r" b="b"/>
            <a:pathLst>
              <a:path w="3" h="290">
                <a:moveTo>
                  <a:pt x="0" y="290"/>
                </a:moveTo>
                <a:lnTo>
                  <a:pt x="3" y="0"/>
                </a:lnTo>
              </a:path>
            </a:pathLst>
          </a:custGeom>
          <a:noFill/>
          <a:ln w="25400">
            <a:solidFill>
              <a:srgbClr val="0000CC"/>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2" name="矩形 1"/>
          <p:cNvSpPr/>
          <p:nvPr/>
        </p:nvSpPr>
        <p:spPr>
          <a:xfrm>
            <a:off x="3153313" y="435593"/>
            <a:ext cx="2646878" cy="461665"/>
          </a:xfrm>
          <a:prstGeom prst="rect">
            <a:avLst/>
          </a:prstGeom>
        </p:spPr>
        <p:txBody>
          <a:bodyPr wrap="none">
            <a:spAutoFit/>
          </a:bodyPr>
          <a:lstStyle/>
          <a:p>
            <a:r>
              <a:rPr lang="zh-CN" altLang="en-US" sz="2400" b="1" dirty="0" smtClean="0">
                <a:solidFill>
                  <a:srgbClr val="0000FF"/>
                </a:solidFill>
                <a:latin typeface="微软雅黑" panose="020B0503020204020204" pitchFamily="34" charset="-122"/>
                <a:ea typeface="微软雅黑" panose="020B0503020204020204" pitchFamily="34" charset="-122"/>
              </a:rPr>
              <a:t>关系名：项目</a:t>
            </a:r>
            <a:r>
              <a:rPr lang="zh-CN" altLang="en-US" sz="2400" b="1" dirty="0">
                <a:solidFill>
                  <a:srgbClr val="0000FF"/>
                </a:solidFill>
                <a:latin typeface="微软雅黑" panose="020B0503020204020204" pitchFamily="34" charset="-122"/>
                <a:ea typeface="微软雅黑" panose="020B0503020204020204" pitchFamily="34" charset="-122"/>
              </a:rPr>
              <a:t>工时</a:t>
            </a:r>
          </a:p>
        </p:txBody>
      </p:sp>
    </p:spTree>
    <p:extLst>
      <p:ext uri="{BB962C8B-B14F-4D97-AF65-F5344CB8AC3E}">
        <p14:creationId xmlns:p14="http://schemas.microsoft.com/office/powerpoint/2010/main" val="244392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089"/>
                                        </p:tgtEl>
                                        <p:attrNameLst>
                                          <p:attrName>style.visibility</p:attrName>
                                        </p:attrNameLst>
                                      </p:cBhvr>
                                      <p:to>
                                        <p:strVal val="visible"/>
                                      </p:to>
                                    </p:set>
                                    <p:animEffect transition="in" filter="fade">
                                      <p:cBhvr>
                                        <p:cTn id="7" dur="1000"/>
                                        <p:tgtEl>
                                          <p:spTgt spid="130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090"/>
                                        </p:tgtEl>
                                        <p:attrNameLst>
                                          <p:attrName>style.visibility</p:attrName>
                                        </p:attrNameLst>
                                      </p:cBhvr>
                                      <p:to>
                                        <p:strVal val="visible"/>
                                      </p:to>
                                    </p:set>
                                    <p:animEffect transition="in" filter="fade">
                                      <p:cBhvr>
                                        <p:cTn id="12" dur="1000"/>
                                        <p:tgtEl>
                                          <p:spTgt spid="130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0091"/>
                                        </p:tgtEl>
                                        <p:attrNameLst>
                                          <p:attrName>style.visibility</p:attrName>
                                        </p:attrNameLst>
                                      </p:cBhvr>
                                      <p:to>
                                        <p:strVal val="visible"/>
                                      </p:to>
                                    </p:set>
                                    <p:animEffect transition="in" filter="fade">
                                      <p:cBhvr>
                                        <p:cTn id="17" dur="1000"/>
                                        <p:tgtEl>
                                          <p:spTgt spid="130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9" grpId="0" animBg="1"/>
      <p:bldP spid="130090" grpId="0" animBg="1"/>
      <p:bldP spid="13009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735013" y="260352"/>
            <a:ext cx="8229600" cy="7921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r>
              <a:rPr lang="zh-CN" altLang="en-US" sz="2400" b="1" dirty="0" smtClean="0"/>
              <a:t>规范化</a:t>
            </a:r>
            <a:r>
              <a:rPr lang="zh-CN" altLang="en-US" sz="2400" b="1" dirty="0"/>
              <a:t>为</a:t>
            </a:r>
            <a:r>
              <a:rPr lang="zh-CN" altLang="en-US" sz="2400" b="1" dirty="0" smtClean="0"/>
              <a:t>第三</a:t>
            </a:r>
            <a:r>
              <a:rPr lang="zh-CN" altLang="en-US" sz="2400" b="1" dirty="0"/>
              <a:t>范式</a:t>
            </a:r>
            <a:endParaRPr lang="zh-CN" altLang="en-US" sz="2400" b="1" dirty="0" smtClean="0"/>
          </a:p>
        </p:txBody>
      </p:sp>
      <p:graphicFrame>
        <p:nvGraphicFramePr>
          <p:cNvPr id="134147" name="Group 3"/>
          <p:cNvGraphicFramePr>
            <a:graphicFrameLocks noGrp="1"/>
          </p:cNvGraphicFramePr>
          <p:nvPr/>
        </p:nvGraphicFramePr>
        <p:xfrm>
          <a:off x="762000" y="1600200"/>
          <a:ext cx="2819400" cy="396240"/>
        </p:xfrm>
        <a:graphic>
          <a:graphicData uri="http://schemas.openxmlformats.org/drawingml/2006/table">
            <a:tbl>
              <a:tblPr/>
              <a:tblGrid>
                <a:gridCol w="1409700"/>
                <a:gridCol w="1409700"/>
              </a:tblGrid>
              <a:tr h="368300">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工程号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工程名称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r>
            </a:tbl>
          </a:graphicData>
        </a:graphic>
      </p:graphicFrame>
      <p:grpSp>
        <p:nvGrpSpPr>
          <p:cNvPr id="134155" name="Group 11"/>
          <p:cNvGrpSpPr>
            <a:grpSpLocks/>
          </p:cNvGrpSpPr>
          <p:nvPr/>
        </p:nvGrpSpPr>
        <p:grpSpPr bwMode="auto">
          <a:xfrm>
            <a:off x="1447800" y="1295400"/>
            <a:ext cx="1447800" cy="304800"/>
            <a:chOff x="912" y="912"/>
            <a:chExt cx="912" cy="192"/>
          </a:xfrm>
        </p:grpSpPr>
        <p:sp>
          <p:nvSpPr>
            <p:cNvPr id="134156" name="Line 12"/>
            <p:cNvSpPr>
              <a:spLocks noChangeShapeType="1"/>
            </p:cNvSpPr>
            <p:nvPr/>
          </p:nvSpPr>
          <p:spPr bwMode="auto">
            <a:xfrm>
              <a:off x="912" y="912"/>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itchFamily="34" charset="-122"/>
              </a:endParaRPr>
            </a:p>
          </p:txBody>
        </p:sp>
        <p:sp>
          <p:nvSpPr>
            <p:cNvPr id="134157" name="Line 13"/>
            <p:cNvSpPr>
              <a:spLocks noChangeShapeType="1"/>
            </p:cNvSpPr>
            <p:nvPr/>
          </p:nvSpPr>
          <p:spPr bwMode="auto">
            <a:xfrm>
              <a:off x="912" y="912"/>
              <a:ext cx="9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itchFamily="34" charset="-122"/>
              </a:endParaRPr>
            </a:p>
          </p:txBody>
        </p:sp>
      </p:grpSp>
      <p:sp>
        <p:nvSpPr>
          <p:cNvPr id="134158" name="Line 14"/>
          <p:cNvSpPr>
            <a:spLocks noChangeShapeType="1"/>
          </p:cNvSpPr>
          <p:nvPr/>
        </p:nvSpPr>
        <p:spPr bwMode="auto">
          <a:xfrm>
            <a:off x="2895600" y="1282700"/>
            <a:ext cx="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ea typeface="微软雅黑" pitchFamily="34" charset="-122"/>
            </a:endParaRPr>
          </a:p>
        </p:txBody>
      </p:sp>
      <p:grpSp>
        <p:nvGrpSpPr>
          <p:cNvPr id="134159" name="Group 15"/>
          <p:cNvGrpSpPr>
            <a:grpSpLocks/>
          </p:cNvGrpSpPr>
          <p:nvPr/>
        </p:nvGrpSpPr>
        <p:grpSpPr bwMode="auto">
          <a:xfrm>
            <a:off x="1290638" y="2362200"/>
            <a:ext cx="2667000" cy="304800"/>
            <a:chOff x="576" y="1488"/>
            <a:chExt cx="1680" cy="192"/>
          </a:xfrm>
        </p:grpSpPr>
        <p:sp>
          <p:nvSpPr>
            <p:cNvPr id="134160" name="Line 16"/>
            <p:cNvSpPr>
              <a:spLocks noChangeShapeType="1"/>
            </p:cNvSpPr>
            <p:nvPr/>
          </p:nvSpPr>
          <p:spPr bwMode="auto">
            <a:xfrm>
              <a:off x="576" y="1488"/>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61" name="Line 17"/>
            <p:cNvSpPr>
              <a:spLocks noChangeShapeType="1"/>
            </p:cNvSpPr>
            <p:nvPr/>
          </p:nvSpPr>
          <p:spPr bwMode="auto">
            <a:xfrm>
              <a:off x="1488" y="1488"/>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62" name="Line 18"/>
            <p:cNvSpPr>
              <a:spLocks noChangeShapeType="1"/>
            </p:cNvSpPr>
            <p:nvPr/>
          </p:nvSpPr>
          <p:spPr bwMode="auto">
            <a:xfrm>
              <a:off x="2256" y="1488"/>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63" name="Line 19"/>
            <p:cNvSpPr>
              <a:spLocks noChangeShapeType="1"/>
            </p:cNvSpPr>
            <p:nvPr/>
          </p:nvSpPr>
          <p:spPr bwMode="auto">
            <a:xfrm>
              <a:off x="576" y="1488"/>
              <a:ext cx="16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grpSp>
      <p:graphicFrame>
        <p:nvGraphicFramePr>
          <p:cNvPr id="134164" name="Group 20"/>
          <p:cNvGraphicFramePr>
            <a:graphicFrameLocks noGrp="1"/>
          </p:cNvGraphicFramePr>
          <p:nvPr/>
        </p:nvGraphicFramePr>
        <p:xfrm>
          <a:off x="757238" y="2636838"/>
          <a:ext cx="3886200" cy="431800"/>
        </p:xfrm>
        <a:graphic>
          <a:graphicData uri="http://schemas.openxmlformats.org/drawingml/2006/table">
            <a:tbl>
              <a:tblPr/>
              <a:tblGrid>
                <a:gridCol w="1333500"/>
                <a:gridCol w="1333500"/>
                <a:gridCol w="1219200"/>
              </a:tblGrid>
              <a:tr h="431800">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姓名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职务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r>
            </a:tbl>
          </a:graphicData>
        </a:graphic>
      </p:graphicFrame>
      <p:grpSp>
        <p:nvGrpSpPr>
          <p:cNvPr id="134174" name="Group 30"/>
          <p:cNvGrpSpPr>
            <a:grpSpLocks/>
          </p:cNvGrpSpPr>
          <p:nvPr/>
        </p:nvGrpSpPr>
        <p:grpSpPr bwMode="auto">
          <a:xfrm>
            <a:off x="1289050" y="3505200"/>
            <a:ext cx="1447800" cy="304800"/>
            <a:chOff x="576" y="2208"/>
            <a:chExt cx="912" cy="192"/>
          </a:xfrm>
        </p:grpSpPr>
        <p:sp>
          <p:nvSpPr>
            <p:cNvPr id="134175" name="Line 31"/>
            <p:cNvSpPr>
              <a:spLocks noChangeShapeType="1"/>
            </p:cNvSpPr>
            <p:nvPr/>
          </p:nvSpPr>
          <p:spPr bwMode="auto">
            <a:xfrm>
              <a:off x="576" y="2208"/>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76" name="Line 32"/>
            <p:cNvSpPr>
              <a:spLocks noChangeShapeType="1"/>
            </p:cNvSpPr>
            <p:nvPr/>
          </p:nvSpPr>
          <p:spPr bwMode="auto">
            <a:xfrm>
              <a:off x="1488" y="2208"/>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77" name="Line 33"/>
            <p:cNvSpPr>
              <a:spLocks noChangeShapeType="1"/>
            </p:cNvSpPr>
            <p:nvPr/>
          </p:nvSpPr>
          <p:spPr bwMode="auto">
            <a:xfrm>
              <a:off x="576" y="2208"/>
              <a:ext cx="9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grpSp>
      <p:graphicFrame>
        <p:nvGraphicFramePr>
          <p:cNvPr id="134178" name="Group 34"/>
          <p:cNvGraphicFramePr>
            <a:graphicFrameLocks noGrp="1"/>
          </p:cNvGraphicFramePr>
          <p:nvPr/>
        </p:nvGraphicFramePr>
        <p:xfrm>
          <a:off x="755650" y="3810000"/>
          <a:ext cx="2895600" cy="457200"/>
        </p:xfrm>
        <a:graphic>
          <a:graphicData uri="http://schemas.openxmlformats.org/drawingml/2006/table">
            <a:tbl>
              <a:tblPr/>
              <a:tblGrid>
                <a:gridCol w="1219200"/>
                <a:gridCol w="1676400"/>
              </a:tblGrid>
              <a:tr h="457200">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职务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小时工资率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r>
            </a:tbl>
          </a:graphicData>
        </a:graphic>
      </p:graphicFrame>
      <p:graphicFrame>
        <p:nvGraphicFramePr>
          <p:cNvPr id="134186" name="Group 42"/>
          <p:cNvGraphicFramePr>
            <a:graphicFrameLocks noGrp="1"/>
          </p:cNvGraphicFramePr>
          <p:nvPr/>
        </p:nvGraphicFramePr>
        <p:xfrm>
          <a:off x="769938" y="5257800"/>
          <a:ext cx="3657600" cy="396240"/>
        </p:xfrm>
        <a:graphic>
          <a:graphicData uri="http://schemas.openxmlformats.org/drawingml/2006/table">
            <a:tbl>
              <a:tblPr/>
              <a:tblGrid>
                <a:gridCol w="1219200"/>
                <a:gridCol w="1219200"/>
                <a:gridCol w="1219200"/>
              </a:tblGrid>
              <a:tr h="395288">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工程号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c>
                  <a:txBody>
                    <a:body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2000" b="1" i="0" u="none" strike="noStrike" cap="none" normalizeH="0" baseline="0" dirty="0" smtClean="0">
                          <a:ln>
                            <a:noFill/>
                          </a:ln>
                          <a:solidFill>
                            <a:srgbClr val="0000CC"/>
                          </a:solidFill>
                          <a:effectLst/>
                          <a:latin typeface="Arial" charset="0"/>
                          <a:ea typeface="微软雅黑" pitchFamily="34" charset="-122"/>
                        </a:rPr>
                        <a:t>工时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alpha val="50000"/>
                          </a:srgbClr>
                        </a:gs>
                        <a:gs pos="100000">
                          <a:schemeClr val="bg1"/>
                        </a:gs>
                      </a:gsLst>
                      <a:lin ang="5400000" scaled="1"/>
                    </a:gradFill>
                  </a:tcPr>
                </a:tc>
              </a:tr>
            </a:tbl>
          </a:graphicData>
        </a:graphic>
      </p:graphicFrame>
      <p:grpSp>
        <p:nvGrpSpPr>
          <p:cNvPr id="134196" name="Group 52"/>
          <p:cNvGrpSpPr>
            <a:grpSpLocks/>
          </p:cNvGrpSpPr>
          <p:nvPr/>
        </p:nvGrpSpPr>
        <p:grpSpPr bwMode="auto">
          <a:xfrm>
            <a:off x="1303338" y="4800600"/>
            <a:ext cx="2438400" cy="457200"/>
            <a:chOff x="816" y="3024"/>
            <a:chExt cx="1536" cy="288"/>
          </a:xfrm>
        </p:grpSpPr>
        <p:sp>
          <p:nvSpPr>
            <p:cNvPr id="134197" name="Line 53"/>
            <p:cNvSpPr>
              <a:spLocks noChangeShapeType="1"/>
            </p:cNvSpPr>
            <p:nvPr/>
          </p:nvSpPr>
          <p:spPr bwMode="auto">
            <a:xfrm>
              <a:off x="1536" y="3168"/>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98" name="Line 54"/>
            <p:cNvSpPr>
              <a:spLocks noChangeShapeType="1"/>
            </p:cNvSpPr>
            <p:nvPr/>
          </p:nvSpPr>
          <p:spPr bwMode="auto">
            <a:xfrm>
              <a:off x="816" y="3168"/>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199" name="Line 55"/>
            <p:cNvSpPr>
              <a:spLocks noChangeShapeType="1"/>
            </p:cNvSpPr>
            <p:nvPr/>
          </p:nvSpPr>
          <p:spPr bwMode="auto">
            <a:xfrm>
              <a:off x="2352" y="3024"/>
              <a:ext cx="0" cy="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200" name="Line 56"/>
            <p:cNvSpPr>
              <a:spLocks noChangeShapeType="1"/>
            </p:cNvSpPr>
            <p:nvPr/>
          </p:nvSpPr>
          <p:spPr bwMode="auto">
            <a:xfrm>
              <a:off x="816" y="3168"/>
              <a:ext cx="7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201" name="Line 57"/>
            <p:cNvSpPr>
              <a:spLocks noChangeShapeType="1"/>
            </p:cNvSpPr>
            <p:nvPr/>
          </p:nvSpPr>
          <p:spPr bwMode="auto">
            <a:xfrm>
              <a:off x="1152" y="3024"/>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sp>
          <p:nvSpPr>
            <p:cNvPr id="134202" name="Line 58"/>
            <p:cNvSpPr>
              <a:spLocks noChangeShapeType="1"/>
            </p:cNvSpPr>
            <p:nvPr/>
          </p:nvSpPr>
          <p:spPr bwMode="auto">
            <a:xfrm>
              <a:off x="1152" y="3024"/>
              <a:ext cx="1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itchFamily="34" charset="-122"/>
              </a:endParaRPr>
            </a:p>
          </p:txBody>
        </p:sp>
      </p:grpSp>
      <p:sp>
        <p:nvSpPr>
          <p:cNvPr id="134203" name="Text Box 59"/>
          <p:cNvSpPr txBox="1">
            <a:spLocks noChangeArrowheads="1"/>
          </p:cNvSpPr>
          <p:nvPr/>
        </p:nvSpPr>
        <p:spPr bwMode="auto">
          <a:xfrm>
            <a:off x="4932364" y="1557340"/>
            <a:ext cx="1800225" cy="46672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a:spAutoFit/>
          </a:bodyPr>
          <a:lstStyle/>
          <a:p>
            <a:pPr algn="ctr"/>
            <a:r>
              <a:rPr lang="zh-CN" altLang="en-US" sz="2400" dirty="0" smtClean="0">
                <a:ea typeface="微软雅黑" pitchFamily="34" charset="-122"/>
              </a:rPr>
              <a:t>工程</a:t>
            </a:r>
            <a:endParaRPr lang="zh-CN" altLang="en-US" sz="2400" dirty="0">
              <a:ea typeface="微软雅黑" pitchFamily="34" charset="-122"/>
            </a:endParaRPr>
          </a:p>
        </p:txBody>
      </p:sp>
      <p:sp>
        <p:nvSpPr>
          <p:cNvPr id="134204" name="Text Box 60"/>
          <p:cNvSpPr txBox="1">
            <a:spLocks noChangeArrowheads="1"/>
          </p:cNvSpPr>
          <p:nvPr/>
        </p:nvSpPr>
        <p:spPr bwMode="auto">
          <a:xfrm>
            <a:off x="4932364" y="2636840"/>
            <a:ext cx="1800225" cy="46672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a:spAutoFit/>
          </a:bodyPr>
          <a:lstStyle/>
          <a:p>
            <a:pPr algn="ctr"/>
            <a:r>
              <a:rPr lang="zh-CN" altLang="en-US" sz="2400" dirty="0" smtClean="0">
                <a:ea typeface="微软雅黑" pitchFamily="34" charset="-122"/>
              </a:rPr>
              <a:t>职工</a:t>
            </a:r>
            <a:endParaRPr lang="zh-CN" altLang="en-US" sz="2400" dirty="0">
              <a:ea typeface="微软雅黑" pitchFamily="34" charset="-122"/>
            </a:endParaRPr>
          </a:p>
        </p:txBody>
      </p:sp>
      <p:sp>
        <p:nvSpPr>
          <p:cNvPr id="134205" name="Text Box 61"/>
          <p:cNvSpPr txBox="1">
            <a:spLocks noChangeArrowheads="1"/>
          </p:cNvSpPr>
          <p:nvPr/>
        </p:nvSpPr>
        <p:spPr bwMode="auto">
          <a:xfrm>
            <a:off x="4932364" y="3860802"/>
            <a:ext cx="1800225" cy="46672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a:spAutoFit/>
          </a:bodyPr>
          <a:lstStyle/>
          <a:p>
            <a:pPr algn="ctr"/>
            <a:r>
              <a:rPr lang="zh-CN" altLang="en-US" sz="2400" dirty="0" smtClean="0">
                <a:ea typeface="微软雅黑" pitchFamily="34" charset="-122"/>
              </a:rPr>
              <a:t>职务工时率</a:t>
            </a:r>
            <a:endParaRPr lang="zh-CN" altLang="en-US" sz="2400" dirty="0">
              <a:ea typeface="微软雅黑" pitchFamily="34" charset="-122"/>
            </a:endParaRPr>
          </a:p>
        </p:txBody>
      </p:sp>
      <p:sp>
        <p:nvSpPr>
          <p:cNvPr id="134206" name="Text Box 62"/>
          <p:cNvSpPr txBox="1">
            <a:spLocks noChangeArrowheads="1"/>
          </p:cNvSpPr>
          <p:nvPr/>
        </p:nvSpPr>
        <p:spPr bwMode="auto">
          <a:xfrm>
            <a:off x="4859339" y="5229227"/>
            <a:ext cx="2401270" cy="461665"/>
          </a:xfrm>
          <a:prstGeom prst="rect">
            <a:avLst/>
          </a:prstGeom>
          <a:gradFill rotWithShape="1">
            <a:gsLst>
              <a:gs pos="0">
                <a:srgbClr val="99FF99"/>
              </a:gs>
              <a:gs pos="100000">
                <a:srgbClr val="FFFFFF"/>
              </a:gs>
            </a:gsLst>
            <a:lin ang="5400000" scaled="1"/>
          </a:gradFill>
          <a:ln w="9525" algn="ctr">
            <a:solidFill>
              <a:srgbClr val="008080"/>
            </a:solidFill>
            <a:miter lim="800000"/>
            <a:headEnd/>
            <a:tailEnd/>
          </a:ln>
          <a:effectLst>
            <a:outerShdw dist="53882" dir="2700000" algn="ctr" rotWithShape="0">
              <a:schemeClr val="bg2">
                <a:alpha val="50000"/>
              </a:schemeClr>
            </a:outerShdw>
          </a:effectLst>
        </p:spPr>
        <p:txBody>
          <a:bodyPr wrap="square">
            <a:spAutoFit/>
          </a:bodyPr>
          <a:lstStyle/>
          <a:p>
            <a:pPr algn="ctr"/>
            <a:r>
              <a:rPr lang="zh-CN" altLang="en-US" sz="2400" dirty="0" smtClean="0">
                <a:ea typeface="微软雅黑" pitchFamily="34" charset="-122"/>
              </a:rPr>
              <a:t>职工项目工时</a:t>
            </a:r>
            <a:endParaRPr lang="zh-CN" altLang="en-US" sz="2400" dirty="0">
              <a:ea typeface="微软雅黑" pitchFamily="34" charset="-122"/>
            </a:endParaRPr>
          </a:p>
        </p:txBody>
      </p:sp>
      <p:sp>
        <p:nvSpPr>
          <p:cNvPr id="31" name="矩形 30"/>
          <p:cNvSpPr/>
          <p:nvPr/>
        </p:nvSpPr>
        <p:spPr>
          <a:xfrm>
            <a:off x="4509037" y="418451"/>
            <a:ext cx="2646878" cy="461665"/>
          </a:xfrm>
          <a:prstGeom prst="rect">
            <a:avLst/>
          </a:prstGeom>
        </p:spPr>
        <p:txBody>
          <a:bodyPr wrap="none">
            <a:spAutoFit/>
          </a:bodyPr>
          <a:lstStyle/>
          <a:p>
            <a:r>
              <a:rPr lang="zh-CN" altLang="en-US" sz="2400" b="1" dirty="0" smtClean="0">
                <a:solidFill>
                  <a:srgbClr val="0000FF"/>
                </a:solidFill>
                <a:latin typeface="微软雅黑" panose="020B0503020204020204" pitchFamily="34" charset="-122"/>
                <a:ea typeface="微软雅黑" panose="020B0503020204020204" pitchFamily="34" charset="-122"/>
              </a:rPr>
              <a:t>关系名：项目</a:t>
            </a:r>
            <a:r>
              <a:rPr lang="zh-CN" altLang="en-US" sz="2400" b="1" dirty="0">
                <a:solidFill>
                  <a:srgbClr val="0000FF"/>
                </a:solidFill>
                <a:latin typeface="微软雅黑" panose="020B0503020204020204" pitchFamily="34" charset="-122"/>
                <a:ea typeface="微软雅黑" panose="020B0503020204020204" pitchFamily="34" charset="-122"/>
              </a:rPr>
              <a:t>工时</a:t>
            </a:r>
          </a:p>
        </p:txBody>
      </p:sp>
    </p:spTree>
    <p:extLst>
      <p:ext uri="{BB962C8B-B14F-4D97-AF65-F5344CB8AC3E}">
        <p14:creationId xmlns:p14="http://schemas.microsoft.com/office/powerpoint/2010/main" val="2487321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8053" y="172283"/>
            <a:ext cx="8555696" cy="4154984"/>
          </a:xfrm>
          <a:prstGeom prst="rect">
            <a:avLst/>
          </a:prstGeom>
        </p:spPr>
        <p:txBody>
          <a:bodyPr wrap="square">
            <a:spAutoFit/>
          </a:bodyPr>
          <a:lstStyle/>
          <a:p>
            <a:pPr marL="457200" indent="-457200">
              <a:lnSpc>
                <a:spcPct val="150000"/>
              </a:lnSpc>
              <a:buFont typeface="Wingdings" pitchFamily="2" charset="2"/>
              <a:buChar char="u"/>
            </a:pPr>
            <a:r>
              <a:rPr lang="en-US" altLang="zh-CN" sz="3200" b="1" dirty="0" smtClean="0">
                <a:solidFill>
                  <a:srgbClr val="FF0000"/>
                </a:solidFill>
                <a:latin typeface="微软雅黑" pitchFamily="34" charset="-122"/>
                <a:ea typeface="微软雅黑" pitchFamily="34" charset="-122"/>
              </a:rPr>
              <a:t>BCNF</a:t>
            </a:r>
          </a:p>
          <a:p>
            <a:pPr indent="457200">
              <a:lnSpc>
                <a:spcPct val="150000"/>
              </a:lnSpc>
            </a:pPr>
            <a:r>
              <a:rPr lang="en-US" altLang="zh-CN" sz="2400" b="1" dirty="0">
                <a:latin typeface="微软雅黑" pitchFamily="34" charset="-122"/>
                <a:ea typeface="微软雅黑" pitchFamily="34" charset="-122"/>
              </a:rPr>
              <a:t>BCNF(Boyce </a:t>
            </a:r>
            <a:r>
              <a:rPr lang="en-US" altLang="zh-CN" sz="2400" b="1" dirty="0" err="1">
                <a:latin typeface="微软雅黑" pitchFamily="34" charset="-122"/>
                <a:ea typeface="微软雅黑" pitchFamily="34" charset="-122"/>
              </a:rPr>
              <a:t>Codd</a:t>
            </a:r>
            <a:r>
              <a:rPr lang="en-US" altLang="zh-CN" sz="2400" b="1" dirty="0">
                <a:latin typeface="微软雅黑" pitchFamily="34" charset="-122"/>
                <a:ea typeface="微软雅黑" pitchFamily="34" charset="-122"/>
              </a:rPr>
              <a:t> Normal Form)</a:t>
            </a:r>
            <a:r>
              <a:rPr lang="zh-CN" altLang="en-US" sz="2400" b="1" dirty="0">
                <a:latin typeface="微软雅黑" pitchFamily="34" charset="-122"/>
                <a:ea typeface="微软雅黑" pitchFamily="34" charset="-122"/>
              </a:rPr>
              <a:t>是由 </a:t>
            </a:r>
            <a:r>
              <a:rPr lang="en-US" altLang="zh-CN" sz="2400" b="1" dirty="0">
                <a:latin typeface="微软雅黑" pitchFamily="34" charset="-122"/>
                <a:ea typeface="微软雅黑" pitchFamily="34" charset="-122"/>
              </a:rPr>
              <a:t>Boyce </a:t>
            </a:r>
            <a:r>
              <a:rPr lang="zh-CN" altLang="en-US" sz="2400" b="1" dirty="0">
                <a:latin typeface="微软雅黑" pitchFamily="34" charset="-122"/>
                <a:ea typeface="微软雅黑" pitchFamily="34" charset="-122"/>
              </a:rPr>
              <a:t>和 </a:t>
            </a:r>
            <a:r>
              <a:rPr lang="en-US" altLang="zh-CN" sz="2400" b="1" dirty="0" err="1">
                <a:latin typeface="微软雅黑" pitchFamily="34" charset="-122"/>
                <a:ea typeface="微软雅黑" pitchFamily="34" charset="-122"/>
              </a:rPr>
              <a:t>Codd</a:t>
            </a:r>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提出的，比上述的 </a:t>
            </a:r>
            <a:r>
              <a:rPr lang="en-US" altLang="zh-CN" sz="2400" b="1" dirty="0">
                <a:latin typeface="微软雅黑" pitchFamily="34" charset="-122"/>
                <a:ea typeface="微软雅黑" pitchFamily="34" charset="-122"/>
              </a:rPr>
              <a:t>3NF </a:t>
            </a:r>
            <a:r>
              <a:rPr lang="zh-CN" altLang="en-US" sz="2400" b="1" dirty="0">
                <a:latin typeface="微软雅黑" pitchFamily="34" charset="-122"/>
                <a:ea typeface="微软雅黑" pitchFamily="34" charset="-122"/>
              </a:rPr>
              <a:t>又进了一步，通常认为 </a:t>
            </a:r>
            <a:r>
              <a:rPr lang="en-US" altLang="zh-CN" sz="2400" b="1" dirty="0">
                <a:latin typeface="微软雅黑" pitchFamily="34" charset="-122"/>
                <a:ea typeface="微软雅黑" pitchFamily="34" charset="-122"/>
              </a:rPr>
              <a:t>BCNF </a:t>
            </a:r>
            <a:r>
              <a:rPr lang="zh-CN" altLang="en-US" sz="2400" b="1" dirty="0">
                <a:latin typeface="微软雅黑" pitchFamily="34" charset="-122"/>
                <a:ea typeface="微软雅黑" pitchFamily="34" charset="-122"/>
              </a:rPr>
              <a:t>是修正的第三范式，有时也称为扩充的第三范式。</a:t>
            </a:r>
            <a:endParaRPr lang="en-US" altLang="zh-CN" sz="2400" b="1" dirty="0" smtClean="0">
              <a:latin typeface="微软雅黑" pitchFamily="34" charset="-122"/>
              <a:ea typeface="微软雅黑" pitchFamily="34" charset="-122"/>
            </a:endParaRPr>
          </a:p>
          <a:p>
            <a:pPr indent="457200">
              <a:lnSpc>
                <a:spcPct val="150000"/>
              </a:lnSpc>
            </a:pPr>
            <a:r>
              <a:rPr lang="en-US" altLang="zh-CN" sz="2400" b="1" dirty="0" smtClean="0">
                <a:solidFill>
                  <a:srgbClr val="FF0000"/>
                </a:solidFill>
                <a:latin typeface="微软雅黑" pitchFamily="34" charset="-122"/>
                <a:ea typeface="微软雅黑" pitchFamily="34" charset="-122"/>
              </a:rPr>
              <a:t>【</a:t>
            </a:r>
            <a:r>
              <a:rPr lang="zh-CN" altLang="en-US" sz="2400" b="1" dirty="0" smtClean="0">
                <a:solidFill>
                  <a:srgbClr val="FF0000"/>
                </a:solidFill>
                <a:latin typeface="微软雅黑" pitchFamily="34" charset="-122"/>
                <a:ea typeface="微软雅黑" pitchFamily="34" charset="-122"/>
              </a:rPr>
              <a:t>定义</a:t>
            </a:r>
            <a:r>
              <a:rPr lang="en-US" altLang="zh-CN" sz="2400" b="1" dirty="0">
                <a:solidFill>
                  <a:srgbClr val="FF0000"/>
                </a:solidFill>
                <a:latin typeface="微软雅黑" pitchFamily="34" charset="-122"/>
                <a:ea typeface="微软雅黑" pitchFamily="34" charset="-122"/>
              </a:rPr>
              <a:t>8</a:t>
            </a:r>
            <a:r>
              <a:rPr lang="en-US" altLang="zh-CN" sz="2400" b="1" dirty="0" smtClean="0">
                <a:solidFill>
                  <a:srgbClr val="FF0000"/>
                </a:solidFill>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关系</a:t>
            </a:r>
            <a:r>
              <a:rPr lang="zh-CN" altLang="en-US" sz="2400" b="1" dirty="0">
                <a:latin typeface="微软雅黑" pitchFamily="34" charset="-122"/>
                <a:ea typeface="微软雅黑" pitchFamily="34" charset="-122"/>
              </a:rPr>
              <a:t>模式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F)∈1NF</a:t>
            </a:r>
            <a:r>
              <a:rPr lang="zh-CN" altLang="en-US" sz="2400" b="1" dirty="0">
                <a:latin typeface="微软雅黑" pitchFamily="34" charset="-122"/>
                <a:ea typeface="微软雅黑" pitchFamily="34" charset="-122"/>
              </a:rPr>
              <a:t>，若 </a:t>
            </a:r>
            <a:r>
              <a:rPr lang="en-US" altLang="zh-CN" sz="2400" b="1" dirty="0">
                <a:latin typeface="微软雅黑" pitchFamily="34" charset="-122"/>
                <a:ea typeface="微软雅黑" pitchFamily="34" charset="-122"/>
              </a:rPr>
              <a:t>X→Y </a:t>
            </a:r>
            <a:r>
              <a:rPr lang="zh-CN" altLang="en-US" sz="2400" b="1" dirty="0">
                <a:latin typeface="微软雅黑" pitchFamily="34" charset="-122"/>
                <a:ea typeface="微软雅黑" pitchFamily="34" charset="-122"/>
              </a:rPr>
              <a:t>且 </a:t>
            </a:r>
            <a:r>
              <a:rPr lang="en-US" altLang="zh-CN" sz="2400" b="1" dirty="0">
                <a:latin typeface="微软雅黑" pitchFamily="34" charset="-122"/>
                <a:ea typeface="微软雅黑" pitchFamily="34" charset="-122"/>
              </a:rPr>
              <a:t>Y </a:t>
            </a:r>
            <a:r>
              <a:rPr lang="en-US" altLang="zh-CN" sz="2400" b="1" dirty="0" smtClean="0">
                <a:latin typeface="微软雅黑" pitchFamily="34" charset="-122"/>
                <a:ea typeface="微软雅黑" pitchFamily="34" charset="-122"/>
              </a:rPr>
              <a:t>⊆ </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时，</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必含有码，则 </a:t>
            </a:r>
            <a:r>
              <a:rPr lang="en-US" altLang="zh-CN" sz="2400" b="1" dirty="0">
                <a:latin typeface="微软雅黑" pitchFamily="34" charset="-122"/>
                <a:ea typeface="微软雅黑" pitchFamily="34" charset="-122"/>
              </a:rPr>
              <a:t>R(U</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F)∈ BCNF</a:t>
            </a:r>
            <a:r>
              <a:rPr lang="zh-CN" altLang="en-US" sz="2400" b="1" dirty="0">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也就是说，关系模式 </a:t>
            </a:r>
            <a:r>
              <a:rPr lang="en-US" altLang="zh-CN" sz="2400" b="1" dirty="0">
                <a:solidFill>
                  <a:srgbClr val="FF0000"/>
                </a:solidFill>
                <a:latin typeface="微软雅黑" pitchFamily="34" charset="-122"/>
                <a:ea typeface="微软雅黑" pitchFamily="34" charset="-122"/>
              </a:rPr>
              <a:t>R(U</a:t>
            </a:r>
            <a:r>
              <a:rPr lang="zh-CN" altLang="en-US" sz="2400" b="1" dirty="0">
                <a:solidFill>
                  <a:srgbClr val="FF0000"/>
                </a:solidFill>
                <a:latin typeface="微软雅黑" pitchFamily="34" charset="-122"/>
                <a:ea typeface="微软雅黑" pitchFamily="34" charset="-122"/>
              </a:rPr>
              <a:t>，</a:t>
            </a:r>
            <a:r>
              <a:rPr lang="en-US" altLang="zh-CN" sz="2400" b="1" dirty="0">
                <a:solidFill>
                  <a:srgbClr val="FF0000"/>
                </a:solidFill>
                <a:latin typeface="微软雅黑" pitchFamily="34" charset="-122"/>
                <a:ea typeface="微软雅黑" pitchFamily="34" charset="-122"/>
              </a:rPr>
              <a:t>F)</a:t>
            </a:r>
            <a:r>
              <a:rPr lang="zh-CN" altLang="en-US" sz="2400" b="1" dirty="0">
                <a:solidFill>
                  <a:srgbClr val="FF0000"/>
                </a:solidFill>
                <a:latin typeface="微软雅黑" pitchFamily="34" charset="-122"/>
                <a:ea typeface="微软雅黑" pitchFamily="34" charset="-122"/>
              </a:rPr>
              <a:t>中，若每个决定因素都包含码</a:t>
            </a:r>
            <a:r>
              <a:rPr lang="zh-CN" altLang="en-US" sz="2400" b="1" dirty="0">
                <a:latin typeface="微软雅黑" pitchFamily="34" charset="-122"/>
                <a:ea typeface="微软雅黑" pitchFamily="34" charset="-122"/>
              </a:rPr>
              <a:t>，则 </a:t>
            </a:r>
            <a:r>
              <a:rPr lang="en-US" altLang="zh-CN" sz="2400" b="1" dirty="0">
                <a:solidFill>
                  <a:srgbClr val="C00000"/>
                </a:solidFill>
                <a:latin typeface="微软雅黑" pitchFamily="34" charset="-122"/>
                <a:ea typeface="微软雅黑" pitchFamily="34" charset="-122"/>
              </a:rPr>
              <a:t>R(U</a:t>
            </a:r>
            <a:r>
              <a:rPr lang="zh-CN" altLang="en-US" sz="2400" b="1" dirty="0">
                <a:solidFill>
                  <a:srgbClr val="C00000"/>
                </a:solidFill>
                <a:latin typeface="微软雅黑" pitchFamily="34" charset="-122"/>
                <a:ea typeface="微软雅黑" pitchFamily="34" charset="-122"/>
              </a:rPr>
              <a:t>，</a:t>
            </a:r>
            <a:r>
              <a:rPr lang="en-US" altLang="zh-CN" sz="2400" b="1" dirty="0">
                <a:solidFill>
                  <a:srgbClr val="C00000"/>
                </a:solidFill>
                <a:latin typeface="微软雅黑" pitchFamily="34" charset="-122"/>
                <a:ea typeface="微软雅黑" pitchFamily="34" charset="-122"/>
              </a:rPr>
              <a:t>F)∈BCNF</a:t>
            </a:r>
            <a:r>
              <a:rPr lang="zh-CN" altLang="en-US" sz="2400" b="1" dirty="0" smtClean="0">
                <a:latin typeface="微软雅黑" pitchFamily="34" charset="-122"/>
                <a:ea typeface="微软雅黑" pitchFamily="34" charset="-122"/>
              </a:rPr>
              <a:t>。</a:t>
            </a:r>
            <a:endParaRPr lang="zh-CN" altLang="en-US" sz="2800" b="1" dirty="0">
              <a:latin typeface="微软雅黑" pitchFamily="34" charset="-122"/>
              <a:ea typeface="微软雅黑" pitchFamily="34" charset="-122"/>
            </a:endParaRPr>
          </a:p>
        </p:txBody>
      </p:sp>
      <p:sp>
        <p:nvSpPr>
          <p:cNvPr id="2" name="矩形 1"/>
          <p:cNvSpPr/>
          <p:nvPr/>
        </p:nvSpPr>
        <p:spPr>
          <a:xfrm>
            <a:off x="288053" y="4450062"/>
            <a:ext cx="8555696" cy="1754326"/>
          </a:xfrm>
          <a:prstGeom prst="rect">
            <a:avLst/>
          </a:prstGeom>
        </p:spPr>
        <p:txBody>
          <a:bodyPr wrap="square">
            <a:spAutoFit/>
          </a:bodyPr>
          <a:lstStyle/>
          <a:p>
            <a:pPr marL="457200" indent="-457200">
              <a:lnSpc>
                <a:spcPct val="150000"/>
              </a:lnSpc>
              <a:buFont typeface="Wingdings" pitchFamily="2" charset="2"/>
              <a:buChar char="u"/>
            </a:pPr>
            <a:r>
              <a:rPr lang="zh-CN" altLang="en-US" sz="2400" b="1" dirty="0" smtClean="0">
                <a:solidFill>
                  <a:srgbClr val="7030A0"/>
                </a:solidFill>
                <a:latin typeface="微软雅黑" pitchFamily="34" charset="-122"/>
                <a:ea typeface="微软雅黑" pitchFamily="34" charset="-122"/>
              </a:rPr>
              <a:t>等价定义：</a:t>
            </a:r>
            <a:endParaRPr lang="en-US" altLang="zh-CN" sz="2400" b="1" dirty="0" smtClean="0">
              <a:solidFill>
                <a:srgbClr val="7030A0"/>
              </a:solidFill>
              <a:latin typeface="微软雅黑" pitchFamily="34" charset="-122"/>
              <a:ea typeface="微软雅黑" pitchFamily="34" charset="-122"/>
            </a:endParaRPr>
          </a:p>
          <a:p>
            <a:pPr>
              <a:lnSpc>
                <a:spcPct val="150000"/>
              </a:lnSpc>
            </a:pPr>
            <a:r>
              <a:rPr lang="en-US" altLang="zh-CN" sz="2400" b="1" dirty="0">
                <a:solidFill>
                  <a:srgbClr val="FF0000"/>
                </a:solidFill>
                <a:latin typeface="微软雅黑" pitchFamily="34" charset="-122"/>
                <a:ea typeface="微软雅黑" pitchFamily="34" charset="-122"/>
              </a:rPr>
              <a:t> </a:t>
            </a:r>
            <a:r>
              <a:rPr lang="en-US" altLang="zh-CN" sz="2400" b="1" dirty="0" smtClean="0">
                <a:solidFill>
                  <a:srgbClr val="FF0000"/>
                </a:solidFill>
                <a:latin typeface="微软雅黑" pitchFamily="34" charset="-122"/>
                <a:ea typeface="微软雅黑" pitchFamily="34" charset="-122"/>
              </a:rPr>
              <a:t>    </a:t>
            </a:r>
            <a:r>
              <a:rPr lang="zh-CN" altLang="en-US" sz="2400" b="1" dirty="0" smtClean="0">
                <a:solidFill>
                  <a:srgbClr val="FF0000"/>
                </a:solidFill>
                <a:latin typeface="微软雅黑" pitchFamily="34" charset="-122"/>
                <a:ea typeface="微软雅黑" pitchFamily="34" charset="-122"/>
              </a:rPr>
              <a:t>设</a:t>
            </a:r>
            <a:r>
              <a:rPr lang="en-US" altLang="zh-CN" sz="2400" b="1" dirty="0">
                <a:solidFill>
                  <a:srgbClr val="FF0000"/>
                </a:solidFill>
                <a:latin typeface="微软雅黑" pitchFamily="34" charset="-122"/>
                <a:ea typeface="微软雅黑" pitchFamily="34" charset="-122"/>
              </a:rPr>
              <a:t>R</a:t>
            </a:r>
            <a:r>
              <a:rPr lang="zh-CN" altLang="en-US" sz="2400" b="1" dirty="0">
                <a:solidFill>
                  <a:srgbClr val="FF0000"/>
                </a:solidFill>
                <a:latin typeface="微软雅黑" pitchFamily="34" charset="-122"/>
                <a:ea typeface="微软雅黑" pitchFamily="34" charset="-122"/>
              </a:rPr>
              <a:t>是关系模式，</a:t>
            </a:r>
            <a:r>
              <a:rPr lang="en-US" altLang="zh-CN" sz="2400" b="1" dirty="0">
                <a:solidFill>
                  <a:srgbClr val="FF0000"/>
                </a:solidFill>
                <a:latin typeface="微软雅黑" pitchFamily="34" charset="-122"/>
                <a:ea typeface="微软雅黑" pitchFamily="34" charset="-122"/>
              </a:rPr>
              <a:t>F</a:t>
            </a:r>
            <a:r>
              <a:rPr lang="zh-CN" altLang="en-US" sz="2400" b="1" dirty="0">
                <a:solidFill>
                  <a:srgbClr val="FF0000"/>
                </a:solidFill>
                <a:latin typeface="微软雅黑" pitchFamily="34" charset="-122"/>
                <a:ea typeface="微软雅黑" pitchFamily="34" charset="-122"/>
              </a:rPr>
              <a:t>是它的依赖集，关系模式</a:t>
            </a:r>
            <a:r>
              <a:rPr lang="en-US" altLang="zh-CN" sz="2400" b="1" dirty="0">
                <a:solidFill>
                  <a:srgbClr val="FF0000"/>
                </a:solidFill>
                <a:latin typeface="微软雅黑" pitchFamily="34" charset="-122"/>
                <a:ea typeface="微软雅黑" pitchFamily="34" charset="-122"/>
              </a:rPr>
              <a:t>R</a:t>
            </a:r>
            <a:r>
              <a:rPr lang="zh-CN" altLang="en-US" sz="2400" b="1" dirty="0">
                <a:solidFill>
                  <a:srgbClr val="FF0000"/>
                </a:solidFill>
                <a:latin typeface="微软雅黑" pitchFamily="34" charset="-122"/>
                <a:ea typeface="微软雅黑" pitchFamily="34" charset="-122"/>
              </a:rPr>
              <a:t>属于</a:t>
            </a:r>
            <a:r>
              <a:rPr lang="en-US" altLang="zh-CN" sz="2400" b="1" dirty="0">
                <a:solidFill>
                  <a:srgbClr val="FF0000"/>
                </a:solidFill>
                <a:latin typeface="微软雅黑" pitchFamily="34" charset="-122"/>
                <a:ea typeface="微软雅黑" pitchFamily="34" charset="-122"/>
              </a:rPr>
              <a:t>BCNF</a:t>
            </a:r>
            <a:r>
              <a:rPr lang="zh-CN" altLang="en-US" sz="2400" b="1" dirty="0">
                <a:solidFill>
                  <a:srgbClr val="0000FF"/>
                </a:solidFill>
                <a:latin typeface="微软雅黑" pitchFamily="34" charset="-122"/>
                <a:ea typeface="微软雅黑" pitchFamily="34" charset="-122"/>
              </a:rPr>
              <a:t>当且仅当其</a:t>
            </a:r>
            <a:r>
              <a:rPr lang="en-US" altLang="zh-CN" sz="2400" b="1" dirty="0">
                <a:solidFill>
                  <a:srgbClr val="0000FF"/>
                </a:solidFill>
                <a:latin typeface="微软雅黑" pitchFamily="34" charset="-122"/>
                <a:ea typeface="微软雅黑" pitchFamily="34" charset="-122"/>
              </a:rPr>
              <a:t>F</a:t>
            </a:r>
            <a:r>
              <a:rPr lang="zh-CN" altLang="en-US" sz="2400" b="1" dirty="0">
                <a:solidFill>
                  <a:srgbClr val="0000FF"/>
                </a:solidFill>
                <a:latin typeface="微软雅黑" pitchFamily="34" charset="-122"/>
                <a:ea typeface="微软雅黑" pitchFamily="34" charset="-122"/>
              </a:rPr>
              <a:t>中每个依赖的左边都包含候选码</a:t>
            </a:r>
            <a:r>
              <a:rPr lang="zh-CN" altLang="en-US" sz="2400" b="1" dirty="0">
                <a:solidFill>
                  <a:srgbClr val="FF0000"/>
                </a:solidFill>
                <a:latin typeface="微软雅黑" pitchFamily="34" charset="-122"/>
                <a:ea typeface="微软雅黑" pitchFamily="34" charset="-122"/>
              </a:rPr>
              <a:t>。</a:t>
            </a:r>
          </a:p>
        </p:txBody>
      </p:sp>
      <p:cxnSp>
        <p:nvCxnSpPr>
          <p:cNvPr id="5" name="直接连接符 4"/>
          <p:cNvCxnSpPr/>
          <p:nvPr/>
        </p:nvCxnSpPr>
        <p:spPr>
          <a:xfrm>
            <a:off x="7908960" y="2759445"/>
            <a:ext cx="97972" cy="29028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763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296466" y="248214"/>
            <a:ext cx="8233385"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1pPr>
            <a:lvl2pPr marL="742950" indent="-28575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2pPr>
            <a:lvl3pPr marL="11430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3pPr>
            <a:lvl4pPr marL="16002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4pPr>
            <a:lvl5pPr marL="2057400" indent="-228600">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5pPr>
            <a:lvl6pPr marL="25146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6pPr>
            <a:lvl7pPr marL="29718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7pPr>
            <a:lvl8pPr marL="34290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8pPr>
            <a:lvl9pPr marL="3886200" indent="-228600" fontAlgn="base">
              <a:lnSpc>
                <a:spcPct val="95000"/>
              </a:lnSpc>
              <a:spcBef>
                <a:spcPct val="35000"/>
              </a:spcBef>
              <a:spcAft>
                <a:spcPct val="45000"/>
              </a:spcAft>
              <a:buFont typeface="Wingdings" pitchFamily="2" charset="2"/>
              <a:buChar char="Ø"/>
              <a:defRPr sz="2000" b="1">
                <a:solidFill>
                  <a:srgbClr val="0033CC"/>
                </a:solidFill>
                <a:latin typeface="Times New Roman" pitchFamily="18" charset="0"/>
                <a:ea typeface="宋体" charset="-122"/>
              </a:defRPr>
            </a:lvl9pPr>
          </a:lstStyle>
          <a:p>
            <a:pPr>
              <a:lnSpc>
                <a:spcPts val="3700"/>
              </a:lnSpc>
              <a:spcBef>
                <a:spcPts val="0"/>
              </a:spcBef>
              <a:spcAft>
                <a:spcPts val="0"/>
              </a:spcAft>
              <a:buFont typeface="Wingdings" pitchFamily="2" charset="2"/>
              <a:buNone/>
            </a:pPr>
            <a:r>
              <a:rPr lang="zh-CN" altLang="en-US" sz="2400" dirty="0" smtClean="0">
                <a:solidFill>
                  <a:srgbClr val="000000"/>
                </a:solidFill>
                <a:ea typeface="微软雅黑" pitchFamily="34" charset="-122"/>
              </a:rPr>
              <a:t>例：</a:t>
            </a:r>
            <a:r>
              <a:rPr lang="zh-CN" altLang="en-US" sz="2400" dirty="0">
                <a:solidFill>
                  <a:srgbClr val="000000"/>
                </a:solidFill>
                <a:ea typeface="微软雅黑" pitchFamily="34" charset="-122"/>
              </a:rPr>
              <a:t>分析下面的</a:t>
            </a:r>
            <a:r>
              <a:rPr lang="zh-CN" altLang="en-US" sz="2400" dirty="0" smtClean="0">
                <a:solidFill>
                  <a:srgbClr val="000000"/>
                </a:solidFill>
                <a:ea typeface="微软雅黑" pitchFamily="34" charset="-122"/>
              </a:rPr>
              <a:t>关系模式是否</a:t>
            </a:r>
            <a:r>
              <a:rPr lang="zh-CN" altLang="en-US" sz="2400" dirty="0">
                <a:solidFill>
                  <a:srgbClr val="000000"/>
                </a:solidFill>
                <a:ea typeface="微软雅黑" pitchFamily="34" charset="-122"/>
              </a:rPr>
              <a:t>满足</a:t>
            </a:r>
            <a:r>
              <a:rPr lang="en-US" altLang="zh-CN" sz="2400" dirty="0" smtClean="0">
                <a:solidFill>
                  <a:srgbClr val="000000"/>
                </a:solidFill>
                <a:ea typeface="微软雅黑" pitchFamily="34" charset="-122"/>
              </a:rPr>
              <a:t>BCNF</a:t>
            </a:r>
            <a:r>
              <a:rPr lang="zh-CN" altLang="en-US" sz="2400" dirty="0" smtClean="0">
                <a:solidFill>
                  <a:srgbClr val="000000"/>
                </a:solidFill>
                <a:ea typeface="微软雅黑" pitchFamily="34" charset="-122"/>
              </a:rPr>
              <a:t>。</a:t>
            </a:r>
            <a:endParaRPr lang="zh-CN" altLang="en-US" sz="2400" dirty="0">
              <a:solidFill>
                <a:srgbClr val="000000"/>
              </a:solidFill>
              <a:ea typeface="微软雅黑" pitchFamily="34" charset="-122"/>
            </a:endParaRPr>
          </a:p>
          <a:p>
            <a:pPr>
              <a:lnSpc>
                <a:spcPts val="3700"/>
              </a:lnSpc>
              <a:spcBef>
                <a:spcPts val="0"/>
              </a:spcBef>
              <a:spcAft>
                <a:spcPts val="0"/>
              </a:spcAft>
            </a:pPr>
            <a:r>
              <a:rPr lang="en-US" altLang="zh-CN" sz="2400" dirty="0">
                <a:solidFill>
                  <a:srgbClr val="0000FF"/>
                </a:solidFill>
                <a:ea typeface="微软雅黑" pitchFamily="34" charset="-122"/>
              </a:rPr>
              <a:t>S11</a:t>
            </a:r>
            <a:r>
              <a:rPr lang="zh-CN" altLang="en-US" sz="2400" dirty="0">
                <a:solidFill>
                  <a:srgbClr val="0000FF"/>
                </a:solidFill>
                <a:ea typeface="微软雅黑" pitchFamily="34" charset="-122"/>
              </a:rPr>
              <a:t>（</a:t>
            </a:r>
            <a:r>
              <a:rPr lang="zh-CN" altLang="en-US" sz="2400" u="sng" dirty="0">
                <a:solidFill>
                  <a:srgbClr val="0000FF"/>
                </a:solidFill>
                <a:ea typeface="微软雅黑" pitchFamily="34" charset="-122"/>
              </a:rPr>
              <a:t>学号</a:t>
            </a:r>
            <a:r>
              <a:rPr lang="zh-CN" altLang="en-US" sz="2400" dirty="0">
                <a:solidFill>
                  <a:srgbClr val="0000FF"/>
                </a:solidFill>
                <a:ea typeface="微软雅黑" pitchFamily="34" charset="-122"/>
              </a:rPr>
              <a:t>，姓名，所在系）</a:t>
            </a:r>
          </a:p>
          <a:p>
            <a:pPr>
              <a:lnSpc>
                <a:spcPts val="3700"/>
              </a:lnSpc>
              <a:spcBef>
                <a:spcPts val="0"/>
              </a:spcBef>
              <a:spcAft>
                <a:spcPts val="0"/>
              </a:spcAft>
            </a:pPr>
            <a:r>
              <a:rPr lang="en-US" altLang="zh-CN" sz="2400" dirty="0">
                <a:solidFill>
                  <a:srgbClr val="0000FF"/>
                </a:solidFill>
                <a:ea typeface="微软雅黑" pitchFamily="34" charset="-122"/>
              </a:rPr>
              <a:t>S12</a:t>
            </a:r>
            <a:r>
              <a:rPr lang="zh-CN" altLang="en-US" sz="2400" dirty="0">
                <a:solidFill>
                  <a:srgbClr val="0000FF"/>
                </a:solidFill>
                <a:ea typeface="微软雅黑" pitchFamily="34" charset="-122"/>
              </a:rPr>
              <a:t>（</a:t>
            </a:r>
            <a:r>
              <a:rPr lang="zh-CN" altLang="en-US" sz="2400" u="sng" dirty="0">
                <a:solidFill>
                  <a:srgbClr val="0000FF"/>
                </a:solidFill>
                <a:ea typeface="微软雅黑" pitchFamily="34" charset="-122"/>
              </a:rPr>
              <a:t>所在系</a:t>
            </a:r>
            <a:r>
              <a:rPr lang="zh-CN" altLang="en-US" sz="2400" dirty="0">
                <a:solidFill>
                  <a:srgbClr val="0000FF"/>
                </a:solidFill>
                <a:ea typeface="微软雅黑" pitchFamily="34" charset="-122"/>
              </a:rPr>
              <a:t>，系主任姓名）</a:t>
            </a:r>
          </a:p>
          <a:p>
            <a:pPr>
              <a:lnSpc>
                <a:spcPts val="3700"/>
              </a:lnSpc>
              <a:spcBef>
                <a:spcPts val="0"/>
              </a:spcBef>
              <a:spcAft>
                <a:spcPts val="0"/>
              </a:spcAft>
            </a:pPr>
            <a:r>
              <a:rPr lang="en-US" altLang="zh-CN" sz="2400" dirty="0">
                <a:solidFill>
                  <a:srgbClr val="0000FF"/>
                </a:solidFill>
                <a:ea typeface="微软雅黑" pitchFamily="34" charset="-122"/>
              </a:rPr>
              <a:t>S2</a:t>
            </a:r>
            <a:r>
              <a:rPr lang="zh-CN" altLang="en-US" sz="2400" dirty="0">
                <a:solidFill>
                  <a:srgbClr val="0000FF"/>
                </a:solidFill>
                <a:ea typeface="微软雅黑" pitchFamily="34" charset="-122"/>
              </a:rPr>
              <a:t>（</a:t>
            </a:r>
            <a:r>
              <a:rPr lang="zh-CN" altLang="en-US" sz="2400" u="sng" dirty="0">
                <a:solidFill>
                  <a:srgbClr val="0000FF"/>
                </a:solidFill>
                <a:ea typeface="微软雅黑" pitchFamily="34" charset="-122"/>
              </a:rPr>
              <a:t>学号，</a:t>
            </a:r>
            <a:r>
              <a:rPr lang="zh-CN" altLang="en-US" sz="2400" u="sng" dirty="0" smtClean="0">
                <a:solidFill>
                  <a:srgbClr val="0000FF"/>
                </a:solidFill>
                <a:ea typeface="微软雅黑" pitchFamily="34" charset="-122"/>
              </a:rPr>
              <a:t>课程号，</a:t>
            </a:r>
            <a:r>
              <a:rPr lang="zh-CN" altLang="en-US" sz="2400" dirty="0">
                <a:solidFill>
                  <a:srgbClr val="0000FF"/>
                </a:solidFill>
                <a:ea typeface="微软雅黑" pitchFamily="34" charset="-122"/>
              </a:rPr>
              <a:t>成绩）</a:t>
            </a:r>
          </a:p>
        </p:txBody>
      </p:sp>
      <p:sp>
        <p:nvSpPr>
          <p:cNvPr id="6" name="Rectangle 7"/>
          <p:cNvSpPr>
            <a:spLocks noChangeArrowheads="1"/>
          </p:cNvSpPr>
          <p:nvPr/>
        </p:nvSpPr>
        <p:spPr bwMode="auto">
          <a:xfrm>
            <a:off x="296466" y="2424768"/>
            <a:ext cx="8382498" cy="341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700"/>
              </a:lnSpc>
            </a:pPr>
            <a:r>
              <a:rPr lang="en-US" altLang="zh-CN" sz="2400" b="1" dirty="0">
                <a:ea typeface="微软雅黑" pitchFamily="34" charset="-122"/>
              </a:rPr>
              <a:t>S11</a:t>
            </a:r>
            <a:r>
              <a:rPr lang="zh-CN" altLang="en-US" sz="2400" b="1" dirty="0">
                <a:ea typeface="微软雅黑" pitchFamily="34" charset="-122"/>
              </a:rPr>
              <a:t>关系模式中</a:t>
            </a:r>
            <a:r>
              <a:rPr lang="zh-CN" altLang="en-US" sz="2400" b="1" dirty="0" smtClean="0">
                <a:ea typeface="微软雅黑" pitchFamily="34" charset="-122"/>
              </a:rPr>
              <a:t>，有且</a:t>
            </a:r>
            <a:r>
              <a:rPr lang="zh-CN" altLang="en-US" sz="2400" b="1" dirty="0">
                <a:ea typeface="微软雅黑" pitchFamily="34" charset="-122"/>
              </a:rPr>
              <a:t>只有一个函数依赖</a:t>
            </a:r>
            <a:r>
              <a:rPr lang="zh-CN" altLang="en-US" sz="2400" b="1" dirty="0" smtClean="0">
                <a:ea typeface="微软雅黑" pitchFamily="34" charset="-122"/>
              </a:rPr>
              <a:t>：</a:t>
            </a:r>
            <a:endParaRPr lang="en-US" altLang="zh-CN" sz="2400" b="1" dirty="0" smtClean="0">
              <a:ea typeface="微软雅黑" pitchFamily="34" charset="-122"/>
            </a:endParaRPr>
          </a:p>
          <a:p>
            <a:pPr>
              <a:lnSpc>
                <a:spcPts val="3700"/>
              </a:lnSpc>
            </a:pPr>
            <a:r>
              <a:rPr lang="en-US" altLang="zh-CN" sz="2400" b="1" dirty="0">
                <a:solidFill>
                  <a:srgbClr val="0000FF"/>
                </a:solidFill>
                <a:ea typeface="微软雅黑" pitchFamily="34" charset="-122"/>
              </a:rPr>
              <a:t> </a:t>
            </a:r>
            <a:r>
              <a:rPr lang="en-US" altLang="zh-CN" sz="2400" b="1" dirty="0" smtClean="0">
                <a:solidFill>
                  <a:srgbClr val="0000FF"/>
                </a:solidFill>
                <a:ea typeface="微软雅黑" pitchFamily="34" charset="-122"/>
              </a:rPr>
              <a:t>        </a:t>
            </a:r>
            <a:r>
              <a:rPr lang="zh-CN" altLang="en-US" sz="2400" b="1" dirty="0" smtClean="0">
                <a:solidFill>
                  <a:srgbClr val="0000FF"/>
                </a:solidFill>
                <a:ea typeface="微软雅黑" pitchFamily="34" charset="-122"/>
              </a:rPr>
              <a:t>学</a:t>
            </a:r>
            <a:r>
              <a:rPr lang="zh-CN" altLang="en-US" sz="2400" b="1" dirty="0">
                <a:solidFill>
                  <a:srgbClr val="0000FF"/>
                </a:solidFill>
                <a:ea typeface="微软雅黑" pitchFamily="34" charset="-122"/>
              </a:rPr>
              <a:t>号→（姓名，所在系），</a:t>
            </a:r>
            <a:r>
              <a:rPr lang="zh-CN" altLang="en-US" sz="2400" b="1" dirty="0">
                <a:ea typeface="微软雅黑" pitchFamily="34" charset="-122"/>
              </a:rPr>
              <a:t>符合</a:t>
            </a:r>
            <a:r>
              <a:rPr lang="en-US" altLang="zh-CN" sz="2400" b="1" dirty="0">
                <a:ea typeface="微软雅黑" pitchFamily="34" charset="-122"/>
              </a:rPr>
              <a:t>BC</a:t>
            </a:r>
            <a:r>
              <a:rPr lang="zh-CN" altLang="en-US" sz="2400" b="1" dirty="0">
                <a:ea typeface="微软雅黑" pitchFamily="34" charset="-122"/>
              </a:rPr>
              <a:t>范式的条件，所以</a:t>
            </a:r>
            <a:r>
              <a:rPr lang="en-US" altLang="zh-CN" sz="2400" b="1" dirty="0">
                <a:ea typeface="微软雅黑" pitchFamily="34" charset="-122"/>
              </a:rPr>
              <a:t>S11</a:t>
            </a:r>
            <a:r>
              <a:rPr lang="zh-CN" altLang="en-US" sz="2400" b="1" dirty="0">
                <a:ea typeface="微软雅黑" pitchFamily="34" charset="-122"/>
              </a:rPr>
              <a:t>满足</a:t>
            </a:r>
            <a:r>
              <a:rPr lang="en-US" altLang="zh-CN" sz="2400" b="1" dirty="0">
                <a:ea typeface="微软雅黑" pitchFamily="34" charset="-122"/>
              </a:rPr>
              <a:t>BC</a:t>
            </a:r>
            <a:r>
              <a:rPr lang="zh-CN" altLang="en-US" sz="2400" b="1" dirty="0">
                <a:ea typeface="微软雅黑" pitchFamily="34" charset="-122"/>
              </a:rPr>
              <a:t>范式。</a:t>
            </a:r>
          </a:p>
          <a:p>
            <a:pPr>
              <a:lnSpc>
                <a:spcPts val="3700"/>
              </a:lnSpc>
            </a:pPr>
            <a:r>
              <a:rPr lang="en-US" altLang="zh-CN" sz="2400" b="1" dirty="0">
                <a:ea typeface="微软雅黑" pitchFamily="34" charset="-122"/>
              </a:rPr>
              <a:t>S12</a:t>
            </a:r>
            <a:r>
              <a:rPr lang="zh-CN" altLang="en-US" sz="2400" b="1" dirty="0">
                <a:ea typeface="微软雅黑" pitchFamily="34" charset="-122"/>
              </a:rPr>
              <a:t>关系模式中，函数依赖集</a:t>
            </a:r>
            <a:r>
              <a:rPr lang="zh-CN" altLang="en-US" sz="2400" b="1" dirty="0" smtClean="0">
                <a:ea typeface="微软雅黑" pitchFamily="34" charset="-122"/>
              </a:rPr>
              <a:t>为：</a:t>
            </a:r>
            <a:endParaRPr lang="en-US" altLang="zh-CN" sz="2400" b="1" dirty="0" smtClean="0">
              <a:ea typeface="微软雅黑" pitchFamily="34" charset="-122"/>
            </a:endParaRPr>
          </a:p>
          <a:p>
            <a:pPr>
              <a:lnSpc>
                <a:spcPts val="3700"/>
              </a:lnSpc>
            </a:pPr>
            <a:r>
              <a:rPr lang="en-US" altLang="zh-CN" sz="2400" b="1" dirty="0">
                <a:ea typeface="微软雅黑" pitchFamily="34" charset="-122"/>
              </a:rPr>
              <a:t> </a:t>
            </a:r>
            <a:r>
              <a:rPr lang="en-US" altLang="zh-CN" sz="2400" b="1" dirty="0" smtClean="0">
                <a:ea typeface="微软雅黑" pitchFamily="34" charset="-122"/>
              </a:rPr>
              <a:t>   </a:t>
            </a:r>
            <a:r>
              <a:rPr lang="en-US" altLang="zh-CN" sz="2400" b="1" dirty="0">
                <a:solidFill>
                  <a:srgbClr val="0000FF"/>
                </a:solidFill>
                <a:ea typeface="微软雅黑" pitchFamily="34" charset="-122"/>
              </a:rPr>
              <a:t>    </a:t>
            </a:r>
            <a:r>
              <a:rPr lang="zh-CN" altLang="en-US" sz="2400" b="1" dirty="0">
                <a:solidFill>
                  <a:srgbClr val="0000FF"/>
                </a:solidFill>
                <a:ea typeface="微软雅黑" pitchFamily="34" charset="-122"/>
              </a:rPr>
              <a:t>所在系→系主任姓名</a:t>
            </a:r>
            <a:r>
              <a:rPr lang="zh-CN" altLang="en-US" sz="2400" b="1" dirty="0">
                <a:ea typeface="微软雅黑" pitchFamily="34" charset="-122"/>
              </a:rPr>
              <a:t>，满足</a:t>
            </a:r>
            <a:r>
              <a:rPr lang="en-US" altLang="zh-CN" sz="2400" b="1" dirty="0">
                <a:ea typeface="微软雅黑" pitchFamily="34" charset="-122"/>
              </a:rPr>
              <a:t>BC</a:t>
            </a:r>
            <a:r>
              <a:rPr lang="zh-CN" altLang="en-US" sz="2400" b="1" dirty="0">
                <a:ea typeface="微软雅黑" pitchFamily="34" charset="-122"/>
              </a:rPr>
              <a:t>范式。</a:t>
            </a:r>
          </a:p>
          <a:p>
            <a:pPr>
              <a:lnSpc>
                <a:spcPts val="3700"/>
              </a:lnSpc>
            </a:pPr>
            <a:r>
              <a:rPr lang="en-US" altLang="zh-CN" sz="2400" b="1" dirty="0">
                <a:ea typeface="微软雅黑" pitchFamily="34" charset="-122"/>
              </a:rPr>
              <a:t>S2</a:t>
            </a:r>
            <a:r>
              <a:rPr lang="zh-CN" altLang="en-US" sz="2400" b="1" dirty="0">
                <a:ea typeface="微软雅黑" pitchFamily="34" charset="-122"/>
              </a:rPr>
              <a:t>关系模式中，主键为学号、</a:t>
            </a:r>
            <a:r>
              <a:rPr lang="zh-CN" altLang="en-US" sz="2400" b="1" dirty="0" smtClean="0">
                <a:ea typeface="微软雅黑" pitchFamily="34" charset="-122"/>
              </a:rPr>
              <a:t>课程号，</a:t>
            </a:r>
            <a:r>
              <a:rPr lang="zh-CN" altLang="en-US" sz="2400" b="1" dirty="0">
                <a:ea typeface="微软雅黑" pitchFamily="34" charset="-122"/>
              </a:rPr>
              <a:t>函数依赖集</a:t>
            </a:r>
            <a:r>
              <a:rPr lang="zh-CN" altLang="en-US" sz="2400" b="1" dirty="0" smtClean="0">
                <a:ea typeface="微软雅黑" pitchFamily="34" charset="-122"/>
              </a:rPr>
              <a:t>为：</a:t>
            </a:r>
            <a:endParaRPr lang="en-US" altLang="zh-CN" sz="2400" b="1" dirty="0" smtClean="0">
              <a:ea typeface="微软雅黑" pitchFamily="34" charset="-122"/>
            </a:endParaRPr>
          </a:p>
          <a:p>
            <a:pPr>
              <a:lnSpc>
                <a:spcPts val="3700"/>
              </a:lnSpc>
            </a:pPr>
            <a:r>
              <a:rPr lang="en-US" altLang="zh-CN" sz="2400" b="1" dirty="0">
                <a:solidFill>
                  <a:srgbClr val="0000FF"/>
                </a:solidFill>
                <a:ea typeface="微软雅黑" pitchFamily="34" charset="-122"/>
              </a:rPr>
              <a:t>      </a:t>
            </a:r>
            <a:r>
              <a:rPr lang="zh-CN" altLang="en-US" sz="2400" b="1" dirty="0">
                <a:solidFill>
                  <a:srgbClr val="0000FF"/>
                </a:solidFill>
                <a:ea typeface="微软雅黑" pitchFamily="34" charset="-122"/>
              </a:rPr>
              <a:t>（学号，</a:t>
            </a:r>
            <a:r>
              <a:rPr lang="zh-CN" altLang="en-US" sz="2400" b="1" dirty="0" smtClean="0">
                <a:solidFill>
                  <a:srgbClr val="0000FF"/>
                </a:solidFill>
                <a:ea typeface="微软雅黑" pitchFamily="34" charset="-122"/>
              </a:rPr>
              <a:t>课程号）</a:t>
            </a:r>
            <a:r>
              <a:rPr lang="zh-CN" altLang="en-US" sz="2400" b="1" dirty="0">
                <a:solidFill>
                  <a:srgbClr val="0000FF"/>
                </a:solidFill>
                <a:ea typeface="微软雅黑" pitchFamily="34" charset="-122"/>
              </a:rPr>
              <a:t>→成绩</a:t>
            </a:r>
            <a:r>
              <a:rPr lang="zh-CN" altLang="en-US" sz="2400" b="1" dirty="0">
                <a:ea typeface="微软雅黑" pitchFamily="34" charset="-122"/>
              </a:rPr>
              <a:t>，因此</a:t>
            </a:r>
            <a:r>
              <a:rPr lang="en-US" altLang="zh-CN" sz="2400" b="1" dirty="0">
                <a:ea typeface="微软雅黑" pitchFamily="34" charset="-122"/>
              </a:rPr>
              <a:t>S2</a:t>
            </a:r>
            <a:r>
              <a:rPr lang="zh-CN" altLang="en-US" sz="2400" b="1" dirty="0">
                <a:ea typeface="微软雅黑" pitchFamily="34" charset="-122"/>
              </a:rPr>
              <a:t>也满足</a:t>
            </a:r>
            <a:r>
              <a:rPr lang="en-US" altLang="zh-CN" sz="2400" b="1" dirty="0">
                <a:ea typeface="微软雅黑" pitchFamily="34" charset="-122"/>
              </a:rPr>
              <a:t>BC</a:t>
            </a:r>
            <a:r>
              <a:rPr lang="zh-CN" altLang="en-US" sz="2400" b="1" dirty="0">
                <a:ea typeface="微软雅黑" pitchFamily="34" charset="-122"/>
              </a:rPr>
              <a:t>范式。</a:t>
            </a:r>
          </a:p>
        </p:txBody>
      </p:sp>
    </p:spTree>
    <p:extLst>
      <p:ext uri="{BB962C8B-B14F-4D97-AF65-F5344CB8AC3E}">
        <p14:creationId xmlns:p14="http://schemas.microsoft.com/office/powerpoint/2010/main" val="7897958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43875" y="245891"/>
            <a:ext cx="5803583" cy="520976"/>
          </a:xfrm>
          <a:prstGeom prst="rect">
            <a:avLst/>
          </a:prstGeom>
          <a:noFill/>
        </p:spPr>
        <p:txBody>
          <a:bodyPr wrap="square" rtlCol="0">
            <a:spAutoFit/>
          </a:bodyPr>
          <a:lstStyle/>
          <a:p>
            <a:pPr>
              <a:lnSpc>
                <a:spcPts val="3600"/>
              </a:lnSpc>
            </a:pPr>
            <a:r>
              <a:rPr lang="en-US" altLang="zh-CN" sz="2700" dirty="0">
                <a:solidFill>
                  <a:srgbClr val="0000FF"/>
                </a:solidFill>
                <a:effectLst>
                  <a:outerShdw blurRad="50800" dist="38100" dir="2700000" algn="tl" rotWithShape="0">
                    <a:prstClr val="black">
                      <a:alpha val="66000"/>
                    </a:prstClr>
                  </a:outerShdw>
                </a:effectLst>
                <a:latin typeface="微软雅黑" panose="020B0503020204020204" pitchFamily="34" charset="-122"/>
                <a:ea typeface="微软雅黑" panose="020B0503020204020204" pitchFamily="34" charset="-122"/>
              </a:rPr>
              <a:t>BCNF</a:t>
            </a:r>
            <a:r>
              <a:rPr lang="zh-CN" altLang="en-US" sz="2700" dirty="0">
                <a:solidFill>
                  <a:srgbClr val="0000FF"/>
                </a:solidFill>
                <a:effectLst>
                  <a:outerShdw blurRad="50800" dist="38100" dir="2700000" algn="tl" rotWithShape="0">
                    <a:prstClr val="black">
                      <a:alpha val="66000"/>
                    </a:prstClr>
                  </a:outerShdw>
                </a:effectLst>
                <a:latin typeface="微软雅黑" panose="020B0503020204020204" pitchFamily="34" charset="-122"/>
                <a:ea typeface="微软雅黑" panose="020B0503020204020204" pitchFamily="34" charset="-122"/>
              </a:rPr>
              <a:t>（续）</a:t>
            </a:r>
          </a:p>
        </p:txBody>
      </p:sp>
      <p:sp>
        <p:nvSpPr>
          <p:cNvPr id="3" name="文本框 2"/>
          <p:cNvSpPr txBox="1"/>
          <p:nvPr/>
        </p:nvSpPr>
        <p:spPr>
          <a:xfrm>
            <a:off x="343875" y="901640"/>
            <a:ext cx="8342925" cy="4708981"/>
          </a:xfrm>
          <a:prstGeom prst="rect">
            <a:avLst/>
          </a:prstGeom>
          <a:noFill/>
        </p:spPr>
        <p:txBody>
          <a:bodyPr wrap="square" rtlCol="0">
            <a:spAutoFit/>
          </a:bodyPr>
          <a:lstStyle/>
          <a:p>
            <a:pPr marL="342900" indent="-342900">
              <a:lnSpc>
                <a:spcPts val="3600"/>
              </a:lnSpc>
              <a:buFont typeface="Wingdings" panose="05000000000000000000" pitchFamily="2" charset="2"/>
              <a:buChar char="p"/>
            </a:pPr>
            <a:r>
              <a:rPr lang="zh-CN" altLang="en-US" sz="2400" b="1" dirty="0">
                <a:solidFill>
                  <a:srgbClr val="0000FF"/>
                </a:solidFill>
                <a:ea typeface="微软雅黑" panose="020B0503020204020204" pitchFamily="34" charset="-122"/>
              </a:rPr>
              <a:t>例</a:t>
            </a:r>
            <a:r>
              <a:rPr lang="en-US" altLang="zh-CN" sz="2400" b="1" dirty="0">
                <a:solidFill>
                  <a:srgbClr val="0000FF"/>
                </a:solidFill>
                <a:ea typeface="微软雅黑" panose="020B0503020204020204" pitchFamily="34" charset="-122"/>
              </a:rPr>
              <a:t>2</a:t>
            </a:r>
            <a:r>
              <a:rPr lang="zh-CN" altLang="en-US" sz="2400" b="1" dirty="0">
                <a:ea typeface="微软雅黑" panose="020B0503020204020204" pitchFamily="34" charset="-122"/>
              </a:rPr>
              <a:t>：设关系模式 </a:t>
            </a:r>
            <a:r>
              <a:rPr lang="en-US" altLang="zh-CN" sz="2400" b="1" dirty="0">
                <a:ea typeface="微软雅黑" panose="020B0503020204020204" pitchFamily="34" charset="-122"/>
              </a:rPr>
              <a:t>STJ(S</a:t>
            </a:r>
            <a:r>
              <a:rPr lang="zh-CN" altLang="en-US" sz="2400" b="1" dirty="0">
                <a:ea typeface="微软雅黑" panose="020B0503020204020204" pitchFamily="34" charset="-122"/>
              </a:rPr>
              <a:t>，</a:t>
            </a:r>
            <a:r>
              <a:rPr lang="en-US" altLang="zh-CN" sz="2400" b="1" dirty="0">
                <a:ea typeface="微软雅黑" panose="020B0503020204020204" pitchFamily="34" charset="-122"/>
              </a:rPr>
              <a:t>T</a:t>
            </a:r>
            <a:r>
              <a:rPr lang="zh-CN" altLang="en-US" sz="2400" b="1" dirty="0">
                <a:ea typeface="微软雅黑" panose="020B0503020204020204" pitchFamily="34" charset="-122"/>
              </a:rPr>
              <a:t>，</a:t>
            </a:r>
            <a:r>
              <a:rPr lang="en-US" altLang="zh-CN" sz="2400" b="1" dirty="0">
                <a:ea typeface="微软雅黑" panose="020B0503020204020204" pitchFamily="34" charset="-122"/>
              </a:rPr>
              <a:t>J)</a:t>
            </a:r>
            <a:r>
              <a:rPr lang="zh-CN" altLang="en-US" sz="2400" b="1" dirty="0">
                <a:ea typeface="微软雅黑" panose="020B0503020204020204" pitchFamily="34" charset="-122"/>
              </a:rPr>
              <a:t>，其中，</a:t>
            </a:r>
            <a:r>
              <a:rPr lang="en-US" altLang="zh-CN" sz="2400" b="1" dirty="0">
                <a:ea typeface="微软雅黑" panose="020B0503020204020204" pitchFamily="34" charset="-122"/>
              </a:rPr>
              <a:t>S</a:t>
            </a:r>
            <a:r>
              <a:rPr lang="zh-CN" altLang="en-US" sz="2400" b="1" dirty="0">
                <a:ea typeface="微软雅黑" panose="020B0503020204020204" pitchFamily="34" charset="-122"/>
              </a:rPr>
              <a:t>：学生，</a:t>
            </a:r>
            <a:r>
              <a:rPr lang="en-US" altLang="zh-CN" sz="2400" b="1" dirty="0">
                <a:ea typeface="微软雅黑" panose="020B0503020204020204" pitchFamily="34" charset="-122"/>
              </a:rPr>
              <a:t>T</a:t>
            </a:r>
            <a:r>
              <a:rPr lang="zh-CN" altLang="en-US" sz="2400" b="1" dirty="0">
                <a:ea typeface="微软雅黑" panose="020B0503020204020204" pitchFamily="34" charset="-122"/>
              </a:rPr>
              <a:t>：教师，</a:t>
            </a:r>
            <a:r>
              <a:rPr lang="en-US" altLang="zh-CN" sz="2400" b="1" dirty="0">
                <a:ea typeface="微软雅黑" panose="020B0503020204020204" pitchFamily="34" charset="-122"/>
              </a:rPr>
              <a:t>J</a:t>
            </a:r>
            <a:r>
              <a:rPr lang="zh-CN" altLang="en-US" sz="2400" b="1" dirty="0">
                <a:ea typeface="微软雅黑" panose="020B0503020204020204" pitchFamily="34" charset="-122"/>
              </a:rPr>
              <a:t>：课程。每位教师只教一门课，每门课有若干教师，某一学生选定某门课，就对应一位固定的教师。</a:t>
            </a:r>
            <a:endParaRPr lang="en-US" altLang="zh-CN" sz="2400" b="1" dirty="0">
              <a:ea typeface="微软雅黑" panose="020B0503020204020204" pitchFamily="34" charset="-122"/>
            </a:endParaRPr>
          </a:p>
          <a:p>
            <a:pPr marL="685800" lvl="1" indent="-342900">
              <a:lnSpc>
                <a:spcPts val="3600"/>
              </a:lnSpc>
              <a:buFont typeface="Wingdings" panose="05000000000000000000" pitchFamily="2" charset="2"/>
              <a:buChar char="Ø"/>
            </a:pPr>
            <a:r>
              <a:rPr lang="zh-CN" altLang="en-US" sz="2400" b="1" dirty="0">
                <a:ea typeface="微软雅黑" panose="020B0503020204020204" pitchFamily="34" charset="-122"/>
              </a:rPr>
              <a:t>由语义可得到如下的函数依赖：</a:t>
            </a:r>
            <a:r>
              <a:rPr lang="en-US" altLang="zh-CN" sz="2400" b="1" dirty="0">
                <a:ea typeface="微软雅黑" panose="020B0503020204020204" pitchFamily="34" charset="-122"/>
              </a:rPr>
              <a:t>(S</a:t>
            </a:r>
            <a:r>
              <a:rPr lang="zh-CN" altLang="en-US" sz="2400" b="1" dirty="0">
                <a:ea typeface="微软雅黑" panose="020B0503020204020204" pitchFamily="34" charset="-122"/>
              </a:rPr>
              <a:t>，</a:t>
            </a:r>
            <a:r>
              <a:rPr lang="en-US" altLang="zh-CN" sz="2400" b="1" dirty="0">
                <a:ea typeface="微软雅黑" panose="020B0503020204020204" pitchFamily="34" charset="-122"/>
              </a:rPr>
              <a:t>J)→T</a:t>
            </a:r>
            <a:r>
              <a:rPr lang="zh-CN" altLang="en-US" sz="2400" b="1" dirty="0">
                <a:ea typeface="微软雅黑" panose="020B0503020204020204" pitchFamily="34" charset="-122"/>
              </a:rPr>
              <a:t>，</a:t>
            </a:r>
            <a:r>
              <a:rPr lang="en-US" altLang="zh-CN" sz="2400" b="1" dirty="0">
                <a:ea typeface="微软雅黑" panose="020B0503020204020204" pitchFamily="34" charset="-122"/>
              </a:rPr>
              <a:t>(S</a:t>
            </a:r>
            <a:r>
              <a:rPr lang="zh-CN" altLang="en-US" sz="2400" b="1" dirty="0">
                <a:ea typeface="微软雅黑" panose="020B0503020204020204" pitchFamily="34" charset="-122"/>
              </a:rPr>
              <a:t>，</a:t>
            </a:r>
            <a:r>
              <a:rPr lang="en-US" altLang="zh-CN" sz="2400" b="1" dirty="0">
                <a:ea typeface="微软雅黑" panose="020B0503020204020204" pitchFamily="34" charset="-122"/>
              </a:rPr>
              <a:t>T)→J</a:t>
            </a:r>
            <a:r>
              <a:rPr lang="zh-CN" altLang="en-US" sz="2400" b="1" dirty="0">
                <a:ea typeface="微软雅黑" panose="020B0503020204020204" pitchFamily="34" charset="-122"/>
              </a:rPr>
              <a:t>，</a:t>
            </a:r>
            <a:r>
              <a:rPr lang="en-US" altLang="zh-CN" sz="2400" b="1" dirty="0">
                <a:ea typeface="微软雅黑" panose="020B0503020204020204" pitchFamily="34" charset="-122"/>
              </a:rPr>
              <a:t>T→J</a:t>
            </a:r>
            <a:r>
              <a:rPr lang="zh-CN" altLang="en-US" sz="2400" b="1" dirty="0">
                <a:ea typeface="微软雅黑" panose="020B0503020204020204" pitchFamily="34" charset="-122"/>
              </a:rPr>
              <a:t>。该关系模式的候选码为</a:t>
            </a:r>
            <a:r>
              <a:rPr lang="en-US" altLang="zh-CN" sz="2400" b="1" dirty="0">
                <a:ea typeface="微软雅黑" panose="020B0503020204020204" pitchFamily="34" charset="-122"/>
              </a:rPr>
              <a:t>(S</a:t>
            </a:r>
            <a:r>
              <a:rPr lang="zh-CN" altLang="en-US" sz="2400" b="1" dirty="0">
                <a:ea typeface="微软雅黑" panose="020B0503020204020204" pitchFamily="34" charset="-122"/>
              </a:rPr>
              <a:t>，</a:t>
            </a:r>
            <a:r>
              <a:rPr lang="en-US" altLang="zh-CN" sz="2400" b="1" dirty="0">
                <a:ea typeface="微软雅黑" panose="020B0503020204020204" pitchFamily="34" charset="-122"/>
              </a:rPr>
              <a:t>J)</a:t>
            </a:r>
            <a:r>
              <a:rPr lang="zh-CN" altLang="en-US" sz="2400" b="1" dirty="0">
                <a:ea typeface="微软雅黑" panose="020B0503020204020204" pitchFamily="34" charset="-122"/>
              </a:rPr>
              <a:t>，</a:t>
            </a:r>
            <a:r>
              <a:rPr lang="en-US" altLang="zh-CN" sz="2400" b="1" dirty="0">
                <a:ea typeface="微软雅黑" panose="020B0503020204020204" pitchFamily="34" charset="-122"/>
              </a:rPr>
              <a:t>(S</a:t>
            </a:r>
            <a:r>
              <a:rPr lang="zh-CN" altLang="en-US" sz="2400" b="1" dirty="0">
                <a:ea typeface="微软雅黑" panose="020B0503020204020204" pitchFamily="34" charset="-122"/>
              </a:rPr>
              <a:t>，</a:t>
            </a:r>
            <a:r>
              <a:rPr lang="en-US" altLang="zh-CN" sz="2400" b="1" dirty="0">
                <a:ea typeface="微软雅黑" panose="020B0503020204020204" pitchFamily="34" charset="-122"/>
              </a:rPr>
              <a:t>T)</a:t>
            </a:r>
            <a:r>
              <a:rPr lang="zh-CN" altLang="en-US" sz="2400" b="1" dirty="0" smtClean="0">
                <a:ea typeface="微软雅黑" panose="020B0503020204020204" pitchFamily="34" charset="-122"/>
              </a:rPr>
              <a:t>。</a:t>
            </a:r>
            <a:endParaRPr lang="en-US" altLang="zh-CN" sz="2400" b="1" dirty="0" smtClean="0">
              <a:ea typeface="微软雅黑" panose="020B0503020204020204" pitchFamily="34" charset="-122"/>
            </a:endParaRPr>
          </a:p>
          <a:p>
            <a:pPr marL="685800" lvl="1" indent="-342900">
              <a:lnSpc>
                <a:spcPts val="3600"/>
              </a:lnSpc>
              <a:buFont typeface="Wingdings" panose="05000000000000000000" pitchFamily="2" charset="2"/>
              <a:buChar char="Ø"/>
            </a:pPr>
            <a:r>
              <a:rPr lang="en-US" altLang="zh-CN" sz="2400" b="1" dirty="0" smtClean="0">
                <a:ea typeface="微软雅黑" panose="020B0503020204020204" pitchFamily="34" charset="-122"/>
              </a:rPr>
              <a:t>S</a:t>
            </a:r>
            <a:r>
              <a:rPr lang="zh-CN" altLang="en-US" sz="2400" b="1" dirty="0" smtClean="0">
                <a:ea typeface="微软雅黑" panose="020B0503020204020204" pitchFamily="34" charset="-122"/>
              </a:rPr>
              <a:t>，</a:t>
            </a:r>
            <a:r>
              <a:rPr lang="en-US" altLang="zh-CN" sz="2400" b="1" dirty="0" smtClean="0">
                <a:ea typeface="微软雅黑" panose="020B0503020204020204" pitchFamily="34" charset="-122"/>
              </a:rPr>
              <a:t>T</a:t>
            </a:r>
            <a:r>
              <a:rPr lang="zh-CN" altLang="en-US" sz="2400" b="1" dirty="0" smtClean="0">
                <a:ea typeface="微软雅黑" panose="020B0503020204020204" pitchFamily="34" charset="-122"/>
              </a:rPr>
              <a:t>，</a:t>
            </a:r>
            <a:r>
              <a:rPr lang="en-US" altLang="zh-CN" sz="2400" b="1" dirty="0" smtClean="0">
                <a:ea typeface="微软雅黑" panose="020B0503020204020204" pitchFamily="34" charset="-122"/>
              </a:rPr>
              <a:t>J</a:t>
            </a:r>
            <a:r>
              <a:rPr lang="zh-CN" altLang="en-US" sz="2400" b="1" dirty="0" smtClean="0">
                <a:ea typeface="微软雅黑" panose="020B0503020204020204" pitchFamily="34" charset="-122"/>
              </a:rPr>
              <a:t>都是主属性，没有非主属性</a:t>
            </a:r>
            <a:endParaRPr lang="en-US" altLang="zh-CN" sz="2400" b="1" dirty="0">
              <a:ea typeface="微软雅黑" panose="020B0503020204020204" pitchFamily="34" charset="-122"/>
            </a:endParaRPr>
          </a:p>
          <a:p>
            <a:pPr marL="685800" lvl="1" indent="-342900">
              <a:lnSpc>
                <a:spcPts val="3600"/>
              </a:lnSpc>
              <a:buFont typeface="Wingdings" panose="05000000000000000000" pitchFamily="2" charset="2"/>
              <a:buChar char="Ø"/>
            </a:pPr>
            <a:r>
              <a:rPr lang="zh-CN" altLang="en-US" sz="2400" b="1" dirty="0">
                <a:ea typeface="微软雅黑" panose="020B0503020204020204" pitchFamily="34" charset="-122"/>
              </a:rPr>
              <a:t>因为</a:t>
            </a:r>
            <a:r>
              <a:rPr lang="zh-CN" altLang="en-US" sz="2400" b="1" dirty="0">
                <a:solidFill>
                  <a:srgbClr val="FF0000"/>
                </a:solidFill>
                <a:ea typeface="微软雅黑" panose="020B0503020204020204" pitchFamily="34" charset="-122"/>
              </a:rPr>
              <a:t>没有任何非主属性对码传递依赖或部分依赖</a:t>
            </a:r>
            <a:r>
              <a:rPr lang="zh-CN" altLang="en-US" sz="2400" b="1" dirty="0">
                <a:ea typeface="微软雅黑" panose="020B0503020204020204" pitchFamily="34" charset="-122"/>
              </a:rPr>
              <a:t>，   </a:t>
            </a:r>
            <a:r>
              <a:rPr lang="en-US" altLang="zh-CN" sz="2400" b="1" dirty="0">
                <a:ea typeface="微软雅黑" panose="020B0503020204020204" pitchFamily="34" charset="-122"/>
              </a:rPr>
              <a:t>STJ ∈ 3NF</a:t>
            </a:r>
            <a:r>
              <a:rPr lang="zh-CN" altLang="en-US" sz="2400" b="1" dirty="0">
                <a:ea typeface="微软雅黑" panose="020B0503020204020204" pitchFamily="34" charset="-122"/>
              </a:rPr>
              <a:t>。</a:t>
            </a:r>
          </a:p>
          <a:p>
            <a:pPr marL="685800" lvl="1" indent="-342900">
              <a:lnSpc>
                <a:spcPts val="3600"/>
              </a:lnSpc>
              <a:buFont typeface="Wingdings" panose="05000000000000000000" pitchFamily="2" charset="2"/>
              <a:buChar char="Ø"/>
            </a:pPr>
            <a:r>
              <a:rPr lang="zh-CN" altLang="en-US" sz="2400" b="1" dirty="0">
                <a:ea typeface="微软雅黑" panose="020B0503020204020204" pitchFamily="34" charset="-122"/>
              </a:rPr>
              <a:t> 因为</a:t>
            </a:r>
            <a:r>
              <a:rPr lang="en-US" altLang="zh-CN" sz="2400" b="1" dirty="0">
                <a:ea typeface="微软雅黑" panose="020B0503020204020204" pitchFamily="34" charset="-122"/>
              </a:rPr>
              <a:t>T</a:t>
            </a:r>
            <a:r>
              <a:rPr lang="zh-CN" altLang="en-US" sz="2400" b="1" dirty="0">
                <a:ea typeface="微软雅黑" panose="020B0503020204020204" pitchFamily="34" charset="-122"/>
              </a:rPr>
              <a:t>是决定因素，而</a:t>
            </a:r>
            <a:r>
              <a:rPr lang="en-US" altLang="zh-CN" sz="2400" b="1" dirty="0">
                <a:solidFill>
                  <a:srgbClr val="FF0000"/>
                </a:solidFill>
                <a:ea typeface="微软雅黑" panose="020B0503020204020204" pitchFamily="34" charset="-122"/>
              </a:rPr>
              <a:t>T</a:t>
            </a:r>
            <a:r>
              <a:rPr lang="zh-CN" altLang="en-US" sz="2400" b="1" dirty="0">
                <a:solidFill>
                  <a:srgbClr val="FF0000"/>
                </a:solidFill>
                <a:ea typeface="微软雅黑" panose="020B0503020204020204" pitchFamily="34" charset="-122"/>
              </a:rPr>
              <a:t>不包含码</a:t>
            </a:r>
            <a:r>
              <a:rPr lang="zh-CN" altLang="en-US" sz="2400" b="1" dirty="0">
                <a:ea typeface="微软雅黑" panose="020B0503020204020204" pitchFamily="34" charset="-122"/>
              </a:rPr>
              <a:t>，所以</a:t>
            </a:r>
            <a:r>
              <a:rPr lang="en-US" altLang="zh-CN" sz="2400" b="1" dirty="0">
                <a:ea typeface="微软雅黑" panose="020B0503020204020204" pitchFamily="34" charset="-122"/>
              </a:rPr>
              <a:t>STJ ∈ BCNF</a:t>
            </a:r>
          </a:p>
          <a:p>
            <a:pPr lvl="1">
              <a:lnSpc>
                <a:spcPts val="3600"/>
              </a:lnSpc>
            </a:pPr>
            <a:endParaRPr lang="zh-CN" altLang="en-US" sz="2400" b="1" dirty="0">
              <a:ea typeface="微软雅黑" panose="020B0503020204020204" pitchFamily="34" charset="-122"/>
            </a:endParaRPr>
          </a:p>
        </p:txBody>
      </p:sp>
      <p:cxnSp>
        <p:nvCxnSpPr>
          <p:cNvPr id="5" name="直接连接符 4"/>
          <p:cNvCxnSpPr/>
          <p:nvPr/>
        </p:nvCxnSpPr>
        <p:spPr bwMode="auto">
          <a:xfrm flipH="1">
            <a:off x="6985834" y="4684955"/>
            <a:ext cx="54006" cy="216024"/>
          </a:xfrm>
          <a:prstGeom prst="line">
            <a:avLst/>
          </a:prstGeom>
          <a:noFill/>
          <a:ln w="28575" cap="flat" cmpd="sng" algn="ctr">
            <a:solidFill>
              <a:srgbClr val="000000"/>
            </a:solidFill>
            <a:prstDash val="solid"/>
            <a:round/>
            <a:headEnd type="none" w="med" len="med"/>
            <a:tailEnd type="none" w="med" len="med"/>
          </a:ln>
          <a:effectLst/>
        </p:spPr>
      </p:cxnSp>
      <p:pic>
        <p:nvPicPr>
          <p:cNvPr id="7" name="图片 6" descr="66"/>
          <p:cNvPicPr>
            <a:picLocks noChangeArrowheads="1"/>
          </p:cNvPicPr>
          <p:nvPr/>
        </p:nvPicPr>
        <p:blipFill>
          <a:blip r:embed="rId2" cstate="print"/>
          <a:srcRect/>
          <a:stretch>
            <a:fillRect/>
          </a:stretch>
        </p:blipFill>
        <p:spPr bwMode="auto">
          <a:xfrm>
            <a:off x="4874996" y="5280488"/>
            <a:ext cx="2965590" cy="1320728"/>
          </a:xfrm>
          <a:prstGeom prst="rect">
            <a:avLst/>
          </a:prstGeom>
          <a:noFill/>
          <a:ln w="9525">
            <a:noFill/>
            <a:miter lim="800000"/>
            <a:headEnd/>
            <a:tailEnd/>
          </a:ln>
        </p:spPr>
      </p:pic>
    </p:spTree>
    <p:extLst>
      <p:ext uri="{BB962C8B-B14F-4D97-AF65-F5344CB8AC3E}">
        <p14:creationId xmlns:p14="http://schemas.microsoft.com/office/powerpoint/2010/main" val="9346392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fld id="{0260CE9B-9548-416B-8761-863D5B9438E7}" type="slidenum">
              <a:rPr lang="en-US" altLang="zh-CN"/>
              <a:pPr/>
              <a:t>39</a:t>
            </a:fld>
            <a:endParaRPr lang="en-US" altLang="zh-CN"/>
          </a:p>
        </p:txBody>
      </p:sp>
      <p:sp>
        <p:nvSpPr>
          <p:cNvPr id="945154" name="Rectangle 2"/>
          <p:cNvSpPr>
            <a:spLocks noGrp="1" noChangeArrowheads="1"/>
          </p:cNvSpPr>
          <p:nvPr>
            <p:ph type="title"/>
          </p:nvPr>
        </p:nvSpPr>
        <p:spPr>
          <a:xfrm>
            <a:off x="343875" y="257550"/>
            <a:ext cx="7886700" cy="589615"/>
          </a:xfrm>
        </p:spPr>
        <p:txBody>
          <a:bodyPr/>
          <a:lstStyle/>
          <a:p>
            <a:r>
              <a:rPr lang="en-US" altLang="zh-CN" sz="3200" b="1" dirty="0"/>
              <a:t>BCNF</a:t>
            </a:r>
            <a:r>
              <a:rPr lang="zh-CN" altLang="en-US" sz="3200" b="1" dirty="0"/>
              <a:t>（续）</a:t>
            </a:r>
          </a:p>
        </p:txBody>
      </p:sp>
      <p:sp>
        <p:nvSpPr>
          <p:cNvPr id="945155" name="Rectangle 3"/>
          <p:cNvSpPr>
            <a:spLocks noChangeArrowheads="1"/>
          </p:cNvSpPr>
          <p:nvPr/>
        </p:nvSpPr>
        <p:spPr bwMode="auto">
          <a:xfrm>
            <a:off x="409269" y="914587"/>
            <a:ext cx="846579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anose="05000000000000000000" pitchFamily="2" charset="2"/>
              <a:buChar char="v"/>
              <a:defRPr sz="2800" b="1">
                <a:solidFill>
                  <a:srgbClr val="3333FF"/>
                </a:solidFill>
                <a:effectLst>
                  <a:outerShdw blurRad="38100" dist="38100" dir="2700000" algn="tl">
                    <a:srgbClr val="C0C0C0"/>
                  </a:outerShdw>
                </a:effectLst>
                <a:latin typeface="Arial" panose="020B0604020202020204" pitchFamily="34" charset="0"/>
              </a:defRPr>
            </a:lvl1pPr>
            <a:lvl2pPr marL="742950" indent="-285750" algn="l">
              <a:spcBef>
                <a:spcPct val="20000"/>
              </a:spcBef>
              <a:buClr>
                <a:schemeClr val="accent1"/>
              </a:buClr>
              <a:buFont typeface="Wingdings" panose="05000000000000000000" pitchFamily="2" charset="2"/>
              <a:buChar char="§"/>
              <a:defRPr sz="2400" b="1">
                <a:solidFill>
                  <a:schemeClr val="tx1"/>
                </a:solidFill>
                <a:latin typeface="Arial" panose="020B0604020202020204" pitchFamily="34" charset="0"/>
              </a:defRPr>
            </a:lvl2pPr>
            <a:lvl3pPr marL="1143000" indent="-228600" algn="l">
              <a:spcBef>
                <a:spcPct val="20000"/>
              </a:spcBef>
              <a:buClr>
                <a:schemeClr val="tx1"/>
              </a:buClr>
              <a:buChar char="•"/>
              <a:defRPr sz="2200" b="1">
                <a:solidFill>
                  <a:srgbClr val="008000"/>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Char char="–"/>
              <a:defRPr sz="2000">
                <a:solidFill>
                  <a:schemeClr val="tx1"/>
                </a:solidFill>
                <a:latin typeface="Arial" panose="020B0604020202020204" pitchFamily="34" charset="0"/>
              </a:defRPr>
            </a:lvl4pPr>
            <a:lvl5pPr marL="2057400" indent="-228600" algn="l">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1200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将</a:t>
            </a:r>
            <a:r>
              <a:rPr lang="zh-CN" altLang="en-US" dirty="0">
                <a:latin typeface="微软雅黑" panose="020B0503020204020204" pitchFamily="34" charset="-122"/>
                <a:ea typeface="微软雅黑" panose="020B0503020204020204" pitchFamily="34" charset="-122"/>
              </a:rPr>
              <a:t>关系模式</a:t>
            </a:r>
            <a:r>
              <a:rPr lang="en-US" altLang="zh-CN" dirty="0">
                <a:latin typeface="微软雅黑" panose="020B0503020204020204" pitchFamily="34" charset="-122"/>
                <a:ea typeface="微软雅黑" panose="020B0503020204020204" pitchFamily="34" charset="-122"/>
              </a:rPr>
              <a:t>STJ</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）改造为</a:t>
            </a:r>
            <a:r>
              <a:rPr lang="en-US" altLang="zh-CN" dirty="0">
                <a:latin typeface="微软雅黑" panose="020B0503020204020204" pitchFamily="34" charset="-122"/>
                <a:ea typeface="微软雅黑" panose="020B0503020204020204" pitchFamily="34" charset="-122"/>
              </a:rPr>
              <a:t>BCNF</a:t>
            </a:r>
            <a:r>
              <a:rPr lang="zh-CN" altLang="en-US" dirty="0">
                <a:latin typeface="微软雅黑" panose="020B0503020204020204" pitchFamily="34" charset="-122"/>
                <a:ea typeface="微软雅黑" panose="020B0503020204020204" pitchFamily="34" charset="-122"/>
              </a:rPr>
              <a:t>。</a:t>
            </a:r>
          </a:p>
          <a:p>
            <a:pPr>
              <a:buClr>
                <a:schemeClr val="accent1"/>
              </a:buClr>
            </a:pP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3NF</a:t>
            </a:r>
            <a:r>
              <a:rPr lang="zh-CN" altLang="en-US" dirty="0">
                <a:latin typeface="微软雅黑" panose="020B0503020204020204" pitchFamily="34" charset="-122"/>
                <a:ea typeface="微软雅黑" panose="020B0503020204020204" pitchFamily="34" charset="-122"/>
              </a:rPr>
              <a:t>改造为</a:t>
            </a:r>
            <a:r>
              <a:rPr lang="en-US" altLang="zh-CN" dirty="0">
                <a:latin typeface="微软雅黑" panose="020B0503020204020204" pitchFamily="34" charset="-122"/>
                <a:ea typeface="微软雅黑" panose="020B0503020204020204" pitchFamily="34" charset="-122"/>
              </a:rPr>
              <a:t>BCNF</a:t>
            </a:r>
            <a:r>
              <a:rPr lang="zh-CN" altLang="en-US" dirty="0">
                <a:latin typeface="微软雅黑" panose="020B0503020204020204" pitchFamily="34" charset="-122"/>
                <a:ea typeface="微软雅黑" panose="020B0503020204020204" pitchFamily="34" charset="-122"/>
              </a:rPr>
              <a:t>的方法：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分解关系模式</a:t>
            </a:r>
          </a:p>
          <a:p>
            <a:pPr>
              <a:buClr>
                <a:schemeClr val="accent1"/>
              </a:buClr>
            </a:pPr>
            <a:r>
              <a:rPr lang="zh-CN" altLang="en-US" sz="2400" dirty="0">
                <a:solidFill>
                  <a:schemeClr val="tx1"/>
                </a:solidFill>
                <a:latin typeface="微软雅黑" panose="020B0503020204020204" pitchFamily="34" charset="-122"/>
                <a:ea typeface="微软雅黑" panose="020B0503020204020204" pitchFamily="34" charset="-122"/>
              </a:rPr>
              <a:t>将</a:t>
            </a:r>
            <a:r>
              <a:rPr lang="en-US" altLang="zh-CN" sz="2400" dirty="0">
                <a:solidFill>
                  <a:schemeClr val="tx1"/>
                </a:solidFill>
                <a:latin typeface="微软雅黑" panose="020B0503020204020204" pitchFamily="34" charset="-122"/>
                <a:ea typeface="微软雅黑" panose="020B0503020204020204" pitchFamily="34" charset="-122"/>
              </a:rPr>
              <a:t>STJ</a:t>
            </a:r>
            <a:r>
              <a:rPr lang="zh-CN" altLang="en-US" sz="2400" dirty="0">
                <a:solidFill>
                  <a:schemeClr val="tx1"/>
                </a:solidFill>
                <a:latin typeface="微软雅黑" panose="020B0503020204020204" pitchFamily="34" charset="-122"/>
                <a:ea typeface="微软雅黑" panose="020B0503020204020204" pitchFamily="34" charset="-122"/>
              </a:rPr>
              <a:t>分解为二个关系模式：</a:t>
            </a:r>
          </a:p>
          <a:p>
            <a:pP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ST(S</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T) ∈ BCNF</a:t>
            </a:r>
            <a:r>
              <a:rPr lang="zh-CN" altLang="en-US" sz="2400" dirty="0">
                <a:solidFill>
                  <a:schemeClr val="tx1"/>
                </a:solidFill>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TJ(T</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J)∈ BCNF</a:t>
            </a:r>
          </a:p>
          <a:p>
            <a:pPr>
              <a:buFont typeface="Wingdings" panose="05000000000000000000" pitchFamily="2" charset="2"/>
              <a:buNone/>
            </a:pPr>
            <a:endParaRPr lang="en-US" altLang="zh-CN" sz="2400" dirty="0">
              <a:solidFill>
                <a:schemeClr val="tx1"/>
              </a:solidFill>
              <a:latin typeface="微软雅黑" panose="020B0503020204020204" pitchFamily="34" charset="-122"/>
              <a:ea typeface="微软雅黑" panose="020B0503020204020204" pitchFamily="34" charset="-122"/>
            </a:endParaRPr>
          </a:p>
          <a:p>
            <a:pPr>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None/>
            </a:pPr>
            <a:endParaRPr lang="en-US" altLang="zh-CN" sz="2400" dirty="0">
              <a:solidFill>
                <a:schemeClr val="tx1"/>
              </a:solidFill>
              <a:latin typeface="微软雅黑" panose="020B0503020204020204" pitchFamily="34" charset="-122"/>
              <a:ea typeface="微软雅黑" panose="020B0503020204020204" pitchFamily="34" charset="-122"/>
            </a:endParaRPr>
          </a:p>
          <a:p>
            <a:pPr>
              <a:lnSpc>
                <a:spcPts val="3300"/>
              </a:lnSpc>
              <a:spcBef>
                <a:spcPts val="0"/>
              </a:spcBef>
            </a:pPr>
            <a:r>
              <a:rPr lang="zh-CN" altLang="en-US" sz="2400" dirty="0">
                <a:solidFill>
                  <a:schemeClr val="tx1"/>
                </a:solidFill>
                <a:latin typeface="微软雅黑" panose="020B0503020204020204" pitchFamily="34" charset="-122"/>
                <a:ea typeface="微软雅黑" panose="020B0503020204020204" pitchFamily="34" charset="-122"/>
              </a:rPr>
              <a:t>这样，</a:t>
            </a:r>
            <a:r>
              <a:rPr lang="zh-CN" altLang="en-US" sz="2400" dirty="0">
                <a:solidFill>
                  <a:srgbClr val="0000FF"/>
                </a:solidFill>
                <a:latin typeface="微软雅黑" panose="020B0503020204020204" pitchFamily="34" charset="-122"/>
                <a:ea typeface="微软雅黑" panose="020B0503020204020204" pitchFamily="34" charset="-122"/>
              </a:rPr>
              <a:t>没有任何</a:t>
            </a:r>
            <a:r>
              <a:rPr lang="zh-CN" altLang="en-US" sz="2400" dirty="0" smtClean="0">
                <a:solidFill>
                  <a:srgbClr val="0000FF"/>
                </a:solidFill>
                <a:latin typeface="微软雅黑" panose="020B0503020204020204" pitchFamily="34" charset="-122"/>
                <a:ea typeface="微软雅黑" panose="020B0503020204020204" pitchFamily="34" charset="-122"/>
              </a:rPr>
              <a:t>属性（包括主属性）对</a:t>
            </a:r>
            <a:r>
              <a:rPr lang="zh-CN" altLang="en-US" sz="2400" dirty="0">
                <a:solidFill>
                  <a:srgbClr val="0000FF"/>
                </a:solidFill>
                <a:latin typeface="微软雅黑" panose="020B0503020204020204" pitchFamily="34" charset="-122"/>
                <a:ea typeface="微软雅黑" panose="020B0503020204020204" pitchFamily="34" charset="-122"/>
              </a:rPr>
              <a:t>码的部分函数依赖和传递函数依赖</a:t>
            </a:r>
            <a:r>
              <a:rPr lang="zh-CN" altLang="en-US" sz="2400" dirty="0">
                <a:solidFill>
                  <a:schemeClr val="tx1"/>
                </a:solidFill>
                <a:latin typeface="微软雅黑" panose="020B0503020204020204" pitchFamily="34" charset="-122"/>
                <a:ea typeface="微软雅黑" panose="020B0503020204020204" pitchFamily="34" charset="-122"/>
              </a:rPr>
              <a:t>。</a:t>
            </a:r>
          </a:p>
        </p:txBody>
      </p:sp>
      <p:grpSp>
        <p:nvGrpSpPr>
          <p:cNvPr id="945156" name="Group 4"/>
          <p:cNvGrpSpPr>
            <a:grpSpLocks/>
          </p:cNvGrpSpPr>
          <p:nvPr/>
        </p:nvGrpSpPr>
        <p:grpSpPr bwMode="auto">
          <a:xfrm>
            <a:off x="2563540" y="3053977"/>
            <a:ext cx="4967287" cy="1368425"/>
            <a:chOff x="1008" y="1728"/>
            <a:chExt cx="3984" cy="1411"/>
          </a:xfrm>
        </p:grpSpPr>
        <p:sp>
          <p:nvSpPr>
            <p:cNvPr id="945157" name="Text Box 5"/>
            <p:cNvSpPr txBox="1">
              <a:spLocks noChangeArrowheads="1"/>
            </p:cNvSpPr>
            <p:nvPr/>
          </p:nvSpPr>
          <p:spPr bwMode="auto">
            <a:xfrm>
              <a:off x="1296" y="1968"/>
              <a:ext cx="427" cy="439"/>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lang="en-US" altLang="zh-CN" sz="2400">
                  <a:latin typeface="微软雅黑" panose="020B0503020204020204" pitchFamily="34" charset="-122"/>
                  <a:ea typeface="微软雅黑" panose="020B0503020204020204" pitchFamily="34" charset="-122"/>
                </a:rPr>
                <a:t>S</a:t>
              </a:r>
            </a:p>
          </p:txBody>
        </p:sp>
        <p:sp>
          <p:nvSpPr>
            <p:cNvPr id="945158" name="Text Box 6"/>
            <p:cNvSpPr txBox="1">
              <a:spLocks noChangeArrowheads="1"/>
            </p:cNvSpPr>
            <p:nvPr/>
          </p:nvSpPr>
          <p:spPr bwMode="auto">
            <a:xfrm>
              <a:off x="2291" y="1968"/>
              <a:ext cx="426" cy="439"/>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lang="en-US" altLang="zh-CN" sz="2400">
                  <a:latin typeface="微软雅黑" panose="020B0503020204020204" pitchFamily="34" charset="-122"/>
                  <a:ea typeface="微软雅黑" panose="020B0503020204020204" pitchFamily="34" charset="-122"/>
                </a:rPr>
                <a:t>T</a:t>
              </a:r>
            </a:p>
          </p:txBody>
        </p:sp>
        <p:sp>
          <p:nvSpPr>
            <p:cNvPr id="945159" name="Text Box 7"/>
            <p:cNvSpPr txBox="1">
              <a:spLocks noChangeArrowheads="1"/>
            </p:cNvSpPr>
            <p:nvPr/>
          </p:nvSpPr>
          <p:spPr bwMode="auto">
            <a:xfrm>
              <a:off x="1723" y="2700"/>
              <a:ext cx="568"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eaLnBrk="0" hangingPunct="0"/>
              <a:r>
                <a:rPr lang="en-US" altLang="zh-CN" sz="2400">
                  <a:latin typeface="微软雅黑" panose="020B0503020204020204" pitchFamily="34" charset="-122"/>
                  <a:ea typeface="微软雅黑" panose="020B0503020204020204" pitchFamily="34" charset="-122"/>
                </a:rPr>
                <a:t>ST</a:t>
              </a:r>
            </a:p>
          </p:txBody>
        </p:sp>
        <p:sp>
          <p:nvSpPr>
            <p:cNvPr id="945160" name="Text Box 8"/>
            <p:cNvSpPr txBox="1">
              <a:spLocks noChangeArrowheads="1"/>
            </p:cNvSpPr>
            <p:nvPr/>
          </p:nvSpPr>
          <p:spPr bwMode="auto">
            <a:xfrm>
              <a:off x="3428" y="1968"/>
              <a:ext cx="427" cy="439"/>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lang="en-US" altLang="zh-CN" sz="2400">
                  <a:latin typeface="微软雅黑" panose="020B0503020204020204" pitchFamily="34" charset="-122"/>
                  <a:ea typeface="微软雅黑" panose="020B0503020204020204" pitchFamily="34" charset="-122"/>
                </a:rPr>
                <a:t>T</a:t>
              </a:r>
            </a:p>
          </p:txBody>
        </p:sp>
        <p:sp>
          <p:nvSpPr>
            <p:cNvPr id="945161" name="Text Box 9"/>
            <p:cNvSpPr txBox="1">
              <a:spLocks noChangeArrowheads="1"/>
            </p:cNvSpPr>
            <p:nvPr/>
          </p:nvSpPr>
          <p:spPr bwMode="auto">
            <a:xfrm>
              <a:off x="4565" y="1968"/>
              <a:ext cx="427" cy="439"/>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r>
                <a:rPr lang="en-US" altLang="zh-CN" sz="2400">
                  <a:latin typeface="微软雅黑" panose="020B0503020204020204" pitchFamily="34" charset="-122"/>
                  <a:ea typeface="微软雅黑" panose="020B0503020204020204" pitchFamily="34" charset="-122"/>
                </a:rPr>
                <a:t>J</a:t>
              </a:r>
            </a:p>
          </p:txBody>
        </p:sp>
        <p:sp>
          <p:nvSpPr>
            <p:cNvPr id="945162" name="Line 10"/>
            <p:cNvSpPr>
              <a:spLocks noChangeShapeType="1"/>
            </p:cNvSpPr>
            <p:nvPr/>
          </p:nvSpPr>
          <p:spPr bwMode="auto">
            <a:xfrm>
              <a:off x="3855" y="2114"/>
              <a:ext cx="710" cy="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45163" name="Text Box 11"/>
            <p:cNvSpPr txBox="1">
              <a:spLocks noChangeArrowheads="1"/>
            </p:cNvSpPr>
            <p:nvPr/>
          </p:nvSpPr>
          <p:spPr bwMode="auto">
            <a:xfrm>
              <a:off x="3997" y="2700"/>
              <a:ext cx="568"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eaLnBrk="0" hangingPunct="0"/>
              <a:r>
                <a:rPr lang="en-US" altLang="zh-CN" sz="2400">
                  <a:latin typeface="微软雅黑" panose="020B0503020204020204" pitchFamily="34" charset="-122"/>
                  <a:ea typeface="微软雅黑" panose="020B0503020204020204" pitchFamily="34" charset="-122"/>
                </a:rPr>
                <a:t>TJ</a:t>
              </a:r>
            </a:p>
          </p:txBody>
        </p:sp>
        <p:sp>
          <p:nvSpPr>
            <p:cNvPr id="945164" name="Rectangle 12"/>
            <p:cNvSpPr>
              <a:spLocks noChangeArrowheads="1"/>
            </p:cNvSpPr>
            <p:nvPr/>
          </p:nvSpPr>
          <p:spPr bwMode="auto">
            <a:xfrm>
              <a:off x="1008" y="1728"/>
              <a:ext cx="1872" cy="86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87744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5530" y="148547"/>
            <a:ext cx="8399088" cy="6294031"/>
          </a:xfrm>
          <a:prstGeom prst="rect">
            <a:avLst/>
          </a:prstGeom>
        </p:spPr>
        <p:txBody>
          <a:bodyPr wrap="square">
            <a:spAutoFit/>
          </a:bodyPr>
          <a:lstStyle/>
          <a:p>
            <a:pPr indent="457200">
              <a:lnSpc>
                <a:spcPct val="150000"/>
              </a:lnSpc>
            </a:pPr>
            <a:r>
              <a:rPr lang="zh-CN" altLang="en-US" sz="2800" b="1" dirty="0" smtClean="0">
                <a:solidFill>
                  <a:srgbClr val="00B050"/>
                </a:solidFill>
                <a:latin typeface="微软雅黑" pitchFamily="34" charset="-122"/>
                <a:ea typeface="微软雅黑" pitchFamily="34" charset="-122"/>
              </a:rPr>
              <a:t>问题：一个关系模式是一个</a:t>
            </a:r>
            <a:r>
              <a:rPr lang="zh-CN" altLang="en-US" sz="2800" b="1" dirty="0" smtClean="0">
                <a:solidFill>
                  <a:srgbClr val="0000FF"/>
                </a:solidFill>
                <a:latin typeface="微软雅黑" pitchFamily="34" charset="-122"/>
                <a:ea typeface="微软雅黑" pitchFamily="34" charset="-122"/>
              </a:rPr>
              <a:t>好的关系模式</a:t>
            </a:r>
            <a:r>
              <a:rPr lang="zh-CN" altLang="en-US" sz="2800" b="1" dirty="0" smtClean="0">
                <a:solidFill>
                  <a:srgbClr val="00B050"/>
                </a:solidFill>
                <a:latin typeface="微软雅黑" pitchFamily="34" charset="-122"/>
                <a:ea typeface="微软雅黑" pitchFamily="34" charset="-122"/>
              </a:rPr>
              <a:t>吗？如何判定？</a:t>
            </a:r>
            <a:r>
              <a:rPr lang="en-US" altLang="zh-CN" sz="2800" b="1" dirty="0" smtClean="0">
                <a:solidFill>
                  <a:srgbClr val="00B050"/>
                </a:solidFill>
                <a:latin typeface="微软雅黑" pitchFamily="34" charset="-122"/>
                <a:ea typeface="微软雅黑" pitchFamily="34" charset="-122"/>
              </a:rPr>
              <a:t>         </a:t>
            </a:r>
            <a:r>
              <a:rPr lang="zh-CN" altLang="en-US" sz="2800" b="1" dirty="0" smtClean="0">
                <a:solidFill>
                  <a:srgbClr val="00B050"/>
                </a:solidFill>
                <a:latin typeface="微软雅黑" pitchFamily="34" charset="-122"/>
                <a:ea typeface="微软雅黑" pitchFamily="34" charset="-122"/>
              </a:rPr>
              <a:t>范式</a:t>
            </a:r>
            <a:endParaRPr lang="en-US" altLang="zh-CN" sz="2800" b="1" dirty="0" smtClean="0">
              <a:solidFill>
                <a:srgbClr val="00B050"/>
              </a:solidFill>
              <a:latin typeface="微软雅黑" pitchFamily="34" charset="-122"/>
              <a:ea typeface="微软雅黑" pitchFamily="34" charset="-122"/>
            </a:endParaRPr>
          </a:p>
          <a:p>
            <a:pPr indent="457200">
              <a:lnSpc>
                <a:spcPct val="150000"/>
              </a:lnSpc>
            </a:pPr>
            <a:r>
              <a:rPr lang="zh-CN" altLang="en-US" sz="2800" b="1" dirty="0">
                <a:solidFill>
                  <a:srgbClr val="00B050"/>
                </a:solidFill>
                <a:latin typeface="微软雅黑" pitchFamily="34" charset="-122"/>
                <a:ea typeface="微软雅黑" pitchFamily="34" charset="-122"/>
              </a:rPr>
              <a:t>如何将一</a:t>
            </a:r>
            <a:r>
              <a:rPr lang="zh-CN" altLang="en-US" sz="2800" b="1" dirty="0" smtClean="0">
                <a:solidFill>
                  <a:srgbClr val="00B050"/>
                </a:solidFill>
                <a:latin typeface="微软雅黑" pitchFamily="34" charset="-122"/>
                <a:ea typeface="微软雅黑" pitchFamily="34" charset="-122"/>
              </a:rPr>
              <a:t>个不好的关系模式改造为好的</a:t>
            </a:r>
            <a:r>
              <a:rPr lang="zh-CN" altLang="en-US" sz="2800" b="1" dirty="0">
                <a:solidFill>
                  <a:srgbClr val="00B050"/>
                </a:solidFill>
                <a:latin typeface="微软雅黑" pitchFamily="34" charset="-122"/>
                <a:ea typeface="微软雅黑" pitchFamily="34" charset="-122"/>
              </a:rPr>
              <a:t>关系</a:t>
            </a:r>
            <a:r>
              <a:rPr lang="zh-CN" altLang="en-US" sz="2800" b="1" dirty="0" smtClean="0">
                <a:solidFill>
                  <a:srgbClr val="00B050"/>
                </a:solidFill>
                <a:latin typeface="微软雅黑" pitchFamily="34" charset="-122"/>
                <a:ea typeface="微软雅黑" pitchFamily="34" charset="-122"/>
              </a:rPr>
              <a:t>模式？</a:t>
            </a:r>
            <a:endParaRPr lang="en-US" altLang="zh-CN" sz="2800" b="1" dirty="0" smtClean="0">
              <a:latin typeface="微软雅黑" pitchFamily="34" charset="-122"/>
              <a:ea typeface="微软雅黑" pitchFamily="34" charset="-122"/>
            </a:endParaRPr>
          </a:p>
          <a:p>
            <a:pPr indent="457200">
              <a:lnSpc>
                <a:spcPct val="150000"/>
              </a:lnSpc>
            </a:pPr>
            <a:r>
              <a:rPr lang="en-US" altLang="zh-CN" sz="2800" b="1" dirty="0">
                <a:solidFill>
                  <a:srgbClr val="00B050"/>
                </a:solidFill>
                <a:latin typeface="微软雅黑" pitchFamily="34" charset="-122"/>
                <a:ea typeface="微软雅黑" pitchFamily="34" charset="-122"/>
              </a:rPr>
              <a:t> </a:t>
            </a:r>
            <a:r>
              <a:rPr lang="en-US" altLang="zh-CN" sz="2800" b="1" dirty="0" smtClean="0">
                <a:solidFill>
                  <a:srgbClr val="00B050"/>
                </a:solidFill>
                <a:latin typeface="微软雅黑" pitchFamily="34" charset="-122"/>
                <a:ea typeface="微软雅黑" pitchFamily="34" charset="-122"/>
              </a:rPr>
              <a:t>      </a:t>
            </a:r>
            <a:r>
              <a:rPr lang="zh-CN" altLang="en-US" sz="2800" b="1" dirty="0" smtClean="0">
                <a:solidFill>
                  <a:srgbClr val="00B050"/>
                </a:solidFill>
                <a:latin typeface="微软雅黑" pitchFamily="34" charset="-122"/>
                <a:ea typeface="微软雅黑" pitchFamily="34" charset="-122"/>
              </a:rPr>
              <a:t>关系规范化</a:t>
            </a:r>
            <a:endParaRPr lang="en-US" altLang="zh-CN" sz="2800" b="1" dirty="0">
              <a:solidFill>
                <a:srgbClr val="00B050"/>
              </a:solidFill>
              <a:latin typeface="微软雅黑" pitchFamily="34" charset="-122"/>
              <a:ea typeface="微软雅黑" pitchFamily="34" charset="-122"/>
            </a:endParaRPr>
          </a:p>
          <a:p>
            <a:pPr indent="457200">
              <a:lnSpc>
                <a:spcPct val="150000"/>
              </a:lnSpc>
            </a:pPr>
            <a:r>
              <a:rPr lang="zh-CN" altLang="en-US" sz="2400" b="1" dirty="0" smtClean="0">
                <a:solidFill>
                  <a:srgbClr val="0000FF"/>
                </a:solidFill>
                <a:latin typeface="微软雅黑" pitchFamily="34" charset="-122"/>
                <a:ea typeface="微软雅黑" pitchFamily="34" charset="-122"/>
              </a:rPr>
              <a:t>来看如下一个关系模式</a:t>
            </a:r>
            <a:r>
              <a:rPr lang="zh-CN" altLang="en-US" sz="2400" b="1" dirty="0" smtClean="0">
                <a:latin typeface="微软雅黑" pitchFamily="34" charset="-122"/>
                <a:ea typeface="微软雅黑" pitchFamily="34" charset="-122"/>
              </a:rPr>
              <a:t>，</a:t>
            </a:r>
            <a:r>
              <a:rPr lang="zh-CN" altLang="en-US" sz="2400" b="1" dirty="0" smtClean="0">
                <a:solidFill>
                  <a:srgbClr val="000000"/>
                </a:solidFill>
                <a:latin typeface="微软雅黑" pitchFamily="34" charset="-122"/>
                <a:ea typeface="微软雅黑" pitchFamily="34" charset="-122"/>
              </a:rPr>
              <a:t>它是某人为记录教学管理中学生学号、姓名、年龄、性别、系别、系主任姓名、学生学习的课程</a:t>
            </a:r>
            <a:r>
              <a:rPr lang="zh-CN" altLang="en-US" sz="2400" b="1" dirty="0">
                <a:solidFill>
                  <a:srgbClr val="000000"/>
                </a:solidFill>
                <a:latin typeface="微软雅黑" pitchFamily="34" charset="-122"/>
                <a:ea typeface="微软雅黑" pitchFamily="34" charset="-122"/>
              </a:rPr>
              <a:t>号、课程名</a:t>
            </a:r>
            <a:r>
              <a:rPr lang="zh-CN" altLang="en-US" sz="2400" b="1" dirty="0" smtClean="0">
                <a:solidFill>
                  <a:srgbClr val="000000"/>
                </a:solidFill>
                <a:latin typeface="微软雅黑" pitchFamily="34" charset="-122"/>
                <a:ea typeface="微软雅黑" pitchFamily="34" charset="-122"/>
              </a:rPr>
              <a:t>和该课程的成绩信息，而设计的一个关系模式</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a:p>
            <a:pPr indent="457200">
              <a:lnSpc>
                <a:spcPts val="3300"/>
              </a:lnSpc>
            </a:pPr>
            <a:r>
              <a:rPr lang="en-US" altLang="zh-CN" sz="2400" b="1" dirty="0" smtClean="0">
                <a:solidFill>
                  <a:srgbClr val="0000FF"/>
                </a:solidFill>
                <a:latin typeface="微软雅黑" pitchFamily="34" charset="-122"/>
                <a:ea typeface="微软雅黑" pitchFamily="34" charset="-122"/>
              </a:rPr>
              <a:t>SC(</a:t>
            </a:r>
            <a:r>
              <a:rPr lang="en-US" altLang="zh-CN" sz="2400" b="1" dirty="0" err="1" smtClean="0">
                <a:solidFill>
                  <a:srgbClr val="0000FF"/>
                </a:solidFill>
                <a:latin typeface="微软雅黑" pitchFamily="34" charset="-122"/>
                <a:ea typeface="微软雅黑" pitchFamily="34" charset="-122"/>
              </a:rPr>
              <a:t>sno</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sname</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sage</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ssex</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sdept</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mname</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cno</a:t>
            </a:r>
            <a:r>
              <a:rPr lang="zh-CN" altLang="en-US" sz="2400" b="1" dirty="0">
                <a:solidFill>
                  <a:srgbClr val="0000FF"/>
                </a:solidFill>
                <a:latin typeface="微软雅黑" pitchFamily="34" charset="-122"/>
                <a:ea typeface="微软雅黑" pitchFamily="34" charset="-122"/>
              </a:rPr>
              <a:t>，</a:t>
            </a:r>
            <a:r>
              <a:rPr lang="en-US" altLang="zh-CN" sz="2400" b="1" dirty="0" err="1">
                <a:solidFill>
                  <a:srgbClr val="0000FF"/>
                </a:solidFill>
                <a:latin typeface="微软雅黑" pitchFamily="34" charset="-122"/>
                <a:ea typeface="微软雅黑" pitchFamily="34" charset="-122"/>
              </a:rPr>
              <a:t>cname</a:t>
            </a:r>
            <a:r>
              <a:rPr lang="zh-CN" altLang="en-US" sz="2400" b="1" dirty="0" smtClean="0">
                <a:solidFill>
                  <a:srgbClr val="0000FF"/>
                </a:solidFill>
                <a:latin typeface="微软雅黑" pitchFamily="34" charset="-122"/>
                <a:ea typeface="微软雅黑" pitchFamily="34" charset="-122"/>
              </a:rPr>
              <a:t>，</a:t>
            </a:r>
            <a:r>
              <a:rPr lang="en-US" altLang="zh-CN" sz="2400" b="1" dirty="0" smtClean="0">
                <a:solidFill>
                  <a:srgbClr val="0000FF"/>
                </a:solidFill>
                <a:latin typeface="微软雅黑" pitchFamily="34" charset="-122"/>
                <a:ea typeface="微软雅黑" pitchFamily="34" charset="-122"/>
              </a:rPr>
              <a:t>score)</a:t>
            </a:r>
            <a:endParaRPr lang="en-US" altLang="zh-CN" sz="2400" b="1" dirty="0">
              <a:solidFill>
                <a:srgbClr val="0000FF"/>
              </a:solidFill>
              <a:latin typeface="微软雅黑" pitchFamily="34" charset="-122"/>
              <a:ea typeface="微软雅黑" pitchFamily="34" charset="-122"/>
            </a:endParaRPr>
          </a:p>
          <a:p>
            <a:pPr indent="457200">
              <a:lnSpc>
                <a:spcPct val="150000"/>
              </a:lnSpc>
            </a:pPr>
            <a:r>
              <a:rPr lang="zh-CN" altLang="en-US" sz="2400" b="1" dirty="0" smtClean="0">
                <a:latin typeface="微软雅黑" pitchFamily="34" charset="-122"/>
                <a:ea typeface="微软雅黑" pitchFamily="34" charset="-122"/>
              </a:rPr>
              <a:t>可以</a:t>
            </a:r>
            <a:r>
              <a:rPr lang="zh-CN" altLang="en-US" sz="2400" b="1" dirty="0">
                <a:latin typeface="微软雅黑" pitchFamily="34" charset="-122"/>
                <a:ea typeface="微软雅黑" pitchFamily="34" charset="-122"/>
              </a:rPr>
              <a:t>看出，此关系模式的码为</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sno</a:t>
            </a:r>
            <a:r>
              <a:rPr lang="zh-CN" altLang="en-US"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cno</a:t>
            </a:r>
            <a:r>
              <a:rPr lang="en-US" altLang="zh-CN"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2" name="右箭头 1"/>
          <p:cNvSpPr/>
          <p:nvPr/>
        </p:nvSpPr>
        <p:spPr>
          <a:xfrm flipH="1">
            <a:off x="2224585" y="1050878"/>
            <a:ext cx="614149" cy="300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flipH="1">
            <a:off x="957618" y="2295099"/>
            <a:ext cx="614149" cy="300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77766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E9B57CC-C960-4FF3-8BB3-5F9D2728CC83}" type="slidenum">
              <a:rPr lang="en-US" altLang="zh-CN"/>
              <a:pPr/>
              <a:t>40</a:t>
            </a:fld>
            <a:endParaRPr lang="en-US" altLang="zh-CN"/>
          </a:p>
        </p:txBody>
      </p:sp>
      <p:sp>
        <p:nvSpPr>
          <p:cNvPr id="785410" name="Rectangle 2"/>
          <p:cNvSpPr>
            <a:spLocks noGrp="1" noChangeArrowheads="1"/>
          </p:cNvSpPr>
          <p:nvPr>
            <p:ph type="title"/>
          </p:nvPr>
        </p:nvSpPr>
        <p:spPr/>
        <p:txBody>
          <a:bodyPr/>
          <a:lstStyle/>
          <a:p>
            <a:r>
              <a:rPr lang="en-US" altLang="zh-CN" sz="3200" b="1" dirty="0" smtClean="0">
                <a:solidFill>
                  <a:srgbClr val="FF0000"/>
                </a:solidFill>
              </a:rPr>
              <a:t>4NF</a:t>
            </a:r>
            <a:r>
              <a:rPr lang="zh-CN" altLang="en-US" sz="3200" b="1" dirty="0" smtClean="0">
                <a:solidFill>
                  <a:srgbClr val="FF0000"/>
                </a:solidFill>
              </a:rPr>
              <a:t>与多值依赖</a:t>
            </a:r>
            <a:endParaRPr lang="zh-CN" altLang="en-US" sz="3200" b="1" dirty="0">
              <a:solidFill>
                <a:srgbClr val="FF0000"/>
              </a:solidFill>
            </a:endParaRPr>
          </a:p>
        </p:txBody>
      </p:sp>
      <p:sp>
        <p:nvSpPr>
          <p:cNvPr id="785411" name="Rectangle 3"/>
          <p:cNvSpPr>
            <a:spLocks noGrp="1" noChangeArrowheads="1"/>
          </p:cNvSpPr>
          <p:nvPr>
            <p:ph type="body" idx="1"/>
          </p:nvPr>
        </p:nvSpPr>
        <p:spPr>
          <a:xfrm>
            <a:off x="395288" y="1268413"/>
            <a:ext cx="8424862" cy="4249737"/>
          </a:xfrm>
        </p:spPr>
        <p:txBody>
          <a:bodyPr/>
          <a:lstStyle/>
          <a:p>
            <a:pPr>
              <a:lnSpc>
                <a:spcPct val="120000"/>
              </a:lnSpc>
            </a:pPr>
            <a:r>
              <a:rPr lang="zh-CN" altLang="en-US" b="1" dirty="0">
                <a:solidFill>
                  <a:srgbClr val="FF3300"/>
                </a:solidFill>
              </a:rPr>
              <a:t>问题：</a:t>
            </a:r>
            <a:r>
              <a:rPr lang="en-US" altLang="en-US" b="1" dirty="0">
                <a:solidFill>
                  <a:srgbClr val="FF3300"/>
                </a:solidFill>
              </a:rPr>
              <a:t>BCNF</a:t>
            </a:r>
            <a:r>
              <a:rPr lang="zh-CN" altLang="en-US" b="1" dirty="0">
                <a:solidFill>
                  <a:srgbClr val="FF3300"/>
                </a:solidFill>
              </a:rPr>
              <a:t>就是最“好”的关系吗？</a:t>
            </a:r>
          </a:p>
          <a:p>
            <a:pPr>
              <a:lnSpc>
                <a:spcPct val="120000"/>
              </a:lnSpc>
            </a:pPr>
            <a:r>
              <a:rPr lang="en-US" altLang="zh-CN" b="1" dirty="0">
                <a:solidFill>
                  <a:srgbClr val="0000FF"/>
                </a:solidFill>
              </a:rPr>
              <a:t>[</a:t>
            </a:r>
            <a:r>
              <a:rPr lang="zh-CN" altLang="en-US" b="1" dirty="0" smtClean="0">
                <a:solidFill>
                  <a:srgbClr val="0000FF"/>
                </a:solidFill>
              </a:rPr>
              <a:t>例</a:t>
            </a:r>
            <a:r>
              <a:rPr lang="en-US" altLang="zh-CN" b="1" dirty="0" smtClean="0">
                <a:solidFill>
                  <a:srgbClr val="0000FF"/>
                </a:solidFill>
              </a:rPr>
              <a:t>]</a:t>
            </a:r>
            <a:r>
              <a:rPr lang="en-US" altLang="zh-CN" b="1" dirty="0" smtClean="0"/>
              <a:t> </a:t>
            </a:r>
            <a:r>
              <a:rPr lang="zh-CN" altLang="en-US" b="1" dirty="0">
                <a:solidFill>
                  <a:srgbClr val="0000FF"/>
                </a:solidFill>
              </a:rPr>
              <a:t>学校中某一门课程由多个教师讲授，他们使用相同的一套参考书。每个教员可以讲授多门课程，每种参考书可以供多门课程使用。</a:t>
            </a:r>
          </a:p>
          <a:p>
            <a:pPr lvl="1">
              <a:lnSpc>
                <a:spcPct val="120000"/>
              </a:lnSpc>
              <a:buFont typeface="Wingdings" pitchFamily="2" charset="2"/>
              <a:buNone/>
            </a:pPr>
            <a:r>
              <a:rPr lang="zh-CN" altLang="en-US" b="1" dirty="0"/>
              <a:t>    </a:t>
            </a:r>
            <a:r>
              <a:rPr lang="en-US" altLang="zh-CN" b="1" dirty="0"/>
              <a:t>Teaching</a:t>
            </a:r>
            <a:r>
              <a:rPr lang="zh-CN" altLang="en-US" b="1" dirty="0"/>
              <a:t>（课程</a:t>
            </a:r>
            <a:r>
              <a:rPr lang="en-US" altLang="zh-CN" b="1" dirty="0"/>
              <a:t>C</a:t>
            </a:r>
            <a:r>
              <a:rPr lang="zh-CN" altLang="en-US" b="1" dirty="0"/>
              <a:t>，教员</a:t>
            </a:r>
            <a:r>
              <a:rPr lang="en-US" altLang="zh-CN" b="1" dirty="0"/>
              <a:t>T</a:t>
            </a:r>
            <a:r>
              <a:rPr lang="zh-CN" altLang="en-US" b="1" dirty="0"/>
              <a:t>，参考书</a:t>
            </a:r>
            <a:r>
              <a:rPr lang="en-US" altLang="zh-CN" b="1" dirty="0"/>
              <a:t>B </a:t>
            </a:r>
            <a:r>
              <a:rPr lang="zh-CN" altLang="en-US" b="1" dirty="0"/>
              <a:t>）</a:t>
            </a:r>
          </a:p>
        </p:txBody>
      </p:sp>
    </p:spTree>
    <p:extLst>
      <p:ext uri="{BB962C8B-B14F-4D97-AF65-F5344CB8AC3E}">
        <p14:creationId xmlns:p14="http://schemas.microsoft.com/office/powerpoint/2010/main" val="26704233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3"/>
          <p:cNvSpPr>
            <a:spLocks noGrp="1"/>
          </p:cNvSpPr>
          <p:nvPr>
            <p:ph type="sldNum" sz="quarter" idx="10"/>
          </p:nvPr>
        </p:nvSpPr>
        <p:spPr/>
        <p:txBody>
          <a:bodyPr/>
          <a:lstStyle/>
          <a:p>
            <a:fld id="{F174EB6F-3940-479B-978D-60628B01EE45}" type="slidenum">
              <a:rPr lang="en-US" altLang="zh-CN" b="1">
                <a:latin typeface="微软雅黑" panose="020B0503020204020204" pitchFamily="34" charset="-122"/>
              </a:rPr>
              <a:pPr/>
              <a:t>41</a:t>
            </a:fld>
            <a:endParaRPr lang="en-US" altLang="zh-CN" b="1">
              <a:latin typeface="微软雅黑" panose="020B0503020204020204" pitchFamily="34" charset="-122"/>
            </a:endParaRPr>
          </a:p>
        </p:txBody>
      </p:sp>
      <p:sp>
        <p:nvSpPr>
          <p:cNvPr id="789521" name="Rectangle 17"/>
          <p:cNvSpPr>
            <a:spLocks noGrp="1" noChangeArrowheads="1"/>
          </p:cNvSpPr>
          <p:nvPr>
            <p:ph type="title"/>
          </p:nvPr>
        </p:nvSpPr>
        <p:spPr>
          <a:noFill/>
          <a:ln/>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r>
              <a:rPr lang="zh-CN" altLang="en-US" sz="3200" b="1"/>
              <a:t>多值依赖（续）</a:t>
            </a:r>
            <a:endParaRPr lang="zh-CN" altLang="en-US" b="1"/>
          </a:p>
        </p:txBody>
      </p:sp>
      <p:sp>
        <p:nvSpPr>
          <p:cNvPr id="789522" name="Rectangle 18"/>
          <p:cNvSpPr>
            <a:spLocks noChangeArrowheads="1"/>
          </p:cNvSpPr>
          <p:nvPr/>
        </p:nvSpPr>
        <p:spPr bwMode="auto">
          <a:xfrm>
            <a:off x="250825" y="1052513"/>
            <a:ext cx="5849938" cy="4572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buClr>
                <a:schemeClr val="accent1"/>
              </a:buClr>
              <a:buFont typeface="Wingdings" pitchFamily="2" charset="2"/>
              <a:buChar char="v"/>
            </a:pPr>
            <a:r>
              <a:rPr kumimoji="0" lang="zh-CN" altLang="en-US" b="1" dirty="0">
                <a:latin typeface="微软雅黑" panose="020B0503020204020204" pitchFamily="34" charset="-122"/>
                <a:ea typeface="微软雅黑" panose="020B0503020204020204" pitchFamily="34" charset="-122"/>
              </a:rPr>
              <a:t>关系模式</a:t>
            </a:r>
            <a:r>
              <a:rPr kumimoji="0" lang="en-US" altLang="zh-CN" b="1" dirty="0">
                <a:latin typeface="微软雅黑" panose="020B0503020204020204" pitchFamily="34" charset="-122"/>
                <a:ea typeface="微软雅黑" panose="020B0503020204020204" pitchFamily="34" charset="-122"/>
              </a:rPr>
              <a:t>Teaching</a:t>
            </a:r>
            <a:r>
              <a:rPr kumimoji="0" lang="zh-CN" altLang="en-US" b="1" dirty="0">
                <a:latin typeface="微软雅黑" panose="020B0503020204020204" pitchFamily="34" charset="-122"/>
                <a:ea typeface="微软雅黑" panose="020B0503020204020204" pitchFamily="34" charset="-122"/>
              </a:rPr>
              <a:t>下的一个关系举例</a:t>
            </a:r>
          </a:p>
        </p:txBody>
      </p:sp>
      <p:graphicFrame>
        <p:nvGraphicFramePr>
          <p:cNvPr id="789798" name="Group 294"/>
          <p:cNvGraphicFramePr>
            <a:graphicFrameLocks noGrp="1"/>
          </p:cNvGraphicFramePr>
          <p:nvPr>
            <p:ph idx="1"/>
            <p:extLst>
              <p:ext uri="{D42A27DB-BD31-4B8C-83A1-F6EECF244321}">
                <p14:modId xmlns:p14="http://schemas.microsoft.com/office/powerpoint/2010/main" val="2739827900"/>
              </p:ext>
            </p:extLst>
          </p:nvPr>
        </p:nvGraphicFramePr>
        <p:xfrm>
          <a:off x="1835150" y="1557338"/>
          <a:ext cx="5113338" cy="5120640"/>
        </p:xfrm>
        <a:graphic>
          <a:graphicData uri="http://schemas.openxmlformats.org/drawingml/2006/table">
            <a:tbl>
              <a:tblPr/>
              <a:tblGrid>
                <a:gridCol w="1436688"/>
                <a:gridCol w="1277937"/>
                <a:gridCol w="2398713"/>
              </a:tblGrid>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rgbClr val="3333FF"/>
                          </a:solidFill>
                          <a:effectLst>
                            <a:outerShdw blurRad="38100" dist="38100" dir="2700000" algn="tl">
                              <a:srgbClr val="000000"/>
                            </a:outerShdw>
                          </a:effectLst>
                          <a:latin typeface="Arial" pitchFamily="34" charset="0"/>
                          <a:ea typeface="宋体" pitchFamily="2" charset="-122"/>
                        </a:rPr>
                        <a:t>课程</a:t>
                      </a:r>
                      <a:r>
                        <a:rPr kumimoji="1" lang="en-US" altLang="zh-CN" sz="1800" b="1" i="0" u="none" strike="noStrike" cap="none" normalizeH="0" baseline="0" smtClean="0">
                          <a:ln>
                            <a:noFill/>
                          </a:ln>
                          <a:solidFill>
                            <a:srgbClr val="3333FF"/>
                          </a:solidFill>
                          <a:effectLst>
                            <a:outerShdw blurRad="38100" dist="38100" dir="2700000" algn="tl">
                              <a:srgbClr val="000000"/>
                            </a:outerShdw>
                          </a:effectLst>
                          <a:latin typeface="Arial" pitchFamily="34" charset="0"/>
                          <a:ea typeface="宋体" pitchFamily="2" charset="-122"/>
                          <a:cs typeface="Arial" pitchFamily="34" charset="0"/>
                        </a:rPr>
                        <a:t>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rgbClr val="3333FF"/>
                          </a:solidFill>
                          <a:effectLst>
                            <a:outerShdw blurRad="38100" dist="38100" dir="2700000" algn="tl">
                              <a:srgbClr val="000000"/>
                            </a:outerShdw>
                          </a:effectLst>
                          <a:latin typeface="Arial" pitchFamily="34" charset="0"/>
                          <a:ea typeface="宋体" pitchFamily="2" charset="-122"/>
                        </a:rPr>
                        <a:t>教员</a:t>
                      </a:r>
                      <a:r>
                        <a:rPr kumimoji="1" lang="en-US" altLang="zh-CN" sz="1800" b="1" i="0" u="none" strike="noStrike" cap="none" normalizeH="0" baseline="0" smtClean="0">
                          <a:ln>
                            <a:noFill/>
                          </a:ln>
                          <a:solidFill>
                            <a:srgbClr val="3333FF"/>
                          </a:solidFill>
                          <a:effectLst>
                            <a:outerShdw blurRad="38100" dist="38100" dir="2700000" algn="tl">
                              <a:srgbClr val="000000"/>
                            </a:outerShdw>
                          </a:effectLst>
                          <a:latin typeface="Arial" pitchFamily="34" charset="0"/>
                          <a:ea typeface="宋体" pitchFamily="2" charset="-122"/>
                          <a:cs typeface="Arial" pitchFamily="34" charset="0"/>
                        </a:rPr>
                        <a:t>T</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rgbClr val="3333FF"/>
                          </a:solidFill>
                          <a:effectLst>
                            <a:outerShdw blurRad="38100" dist="38100" dir="2700000" algn="tl">
                              <a:srgbClr val="000000"/>
                            </a:outerShdw>
                          </a:effectLst>
                          <a:latin typeface="Arial" pitchFamily="34" charset="0"/>
                          <a:ea typeface="宋体" pitchFamily="2" charset="-122"/>
                        </a:rPr>
                        <a:t>参考书</a:t>
                      </a:r>
                      <a:r>
                        <a:rPr kumimoji="1" lang="en-US" altLang="zh-CN" sz="1800" b="1" i="0" u="none" strike="noStrike" cap="none" normalizeH="0" baseline="0" smtClean="0">
                          <a:ln>
                            <a:noFill/>
                          </a:ln>
                          <a:solidFill>
                            <a:srgbClr val="3333FF"/>
                          </a:solidFill>
                          <a:effectLst>
                            <a:outerShdw blurRad="38100" dist="38100" dir="2700000" algn="tl">
                              <a:srgbClr val="000000"/>
                            </a:outerShdw>
                          </a:effectLst>
                          <a:latin typeface="Arial" pitchFamily="34" charset="0"/>
                          <a:ea typeface="宋体" pitchFamily="2" charset="-122"/>
                          <a:cs typeface="Arial" pitchFamily="34" charset="0"/>
                        </a:rPr>
                        <a:t>B</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32226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latin typeface="Times New Roman" pitchFamily="18" charset="0"/>
                          <a:ea typeface="宋体" pitchFamily="2" charset="-122"/>
                        </a:rPr>
                        <a:t>物理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李勇</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outerShdw blurRad="38100" dist="38100" dir="2700000" algn="tl">
                              <a:srgbClr val="C0C0C0"/>
                            </a:outerShdw>
                          </a:effectLst>
                          <a:latin typeface="Arial" pitchFamily="34" charset="0"/>
                          <a:ea typeface="宋体" pitchFamily="2" charset="-122"/>
                        </a:rPr>
                        <a:t>普通物理学</a:t>
                      </a:r>
                      <a:endParaRPr kumimoji="1" lang="zh-CN" altLang="en-US" sz="1800" b="0" i="0" u="none" strike="noStrike" cap="none" normalizeH="0" baseline="0" smtClean="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latin typeface="Times New Roman" pitchFamily="18" charset="0"/>
                          <a:ea typeface="宋体" pitchFamily="2" charset="-122"/>
                        </a:rPr>
                        <a:t>物理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李勇</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outerShdw blurRad="38100" dist="38100" dir="2700000" algn="tl">
                              <a:srgbClr val="C0C0C0"/>
                            </a:outerShdw>
                          </a:effectLst>
                          <a:latin typeface="Arial" pitchFamily="34" charset="0"/>
                          <a:ea typeface="宋体" pitchFamily="2" charset="-122"/>
                        </a:rPr>
                        <a:t>光学原理</a:t>
                      </a:r>
                      <a:endParaRPr kumimoji="1" lang="zh-CN" altLang="en-US" sz="1800" b="0" i="0" u="none" strike="noStrike" cap="none" normalizeH="0" baseline="0" smtClean="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latin typeface="Times New Roman" pitchFamily="18" charset="0"/>
                          <a:ea typeface="宋体" pitchFamily="2" charset="-122"/>
                        </a:rPr>
                        <a:t>物理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李勇</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outerShdw blurRad="38100" dist="38100" dir="2700000" algn="tl">
                              <a:srgbClr val="C0C0C0"/>
                            </a:outerShdw>
                          </a:effectLst>
                          <a:latin typeface="Arial" pitchFamily="34" charset="0"/>
                          <a:ea typeface="宋体" pitchFamily="2" charset="-122"/>
                        </a:rPr>
                        <a:t>物理习题集</a:t>
                      </a:r>
                      <a:endParaRPr kumimoji="1" lang="zh-CN" altLang="en-US" sz="1800" b="0" i="0" u="none" strike="noStrike" cap="none" normalizeH="0" baseline="0" smtClean="0">
                        <a:ln>
                          <a:noFill/>
                        </a:ln>
                        <a:solidFill>
                          <a:srgbClr val="0000FF"/>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latin typeface="Times New Roman" pitchFamily="18" charset="0"/>
                          <a:ea typeface="宋体" pitchFamily="2" charset="-122"/>
                        </a:rPr>
                        <a:t>物理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王军</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660033"/>
                          </a:solidFill>
                          <a:effectLst>
                            <a:outerShdw blurRad="38100" dist="38100" dir="2700000" algn="tl">
                              <a:srgbClr val="C0C0C0"/>
                            </a:outerShdw>
                          </a:effectLst>
                          <a:latin typeface="Arial" pitchFamily="34" charset="0"/>
                          <a:ea typeface="宋体" pitchFamily="2" charset="-122"/>
                        </a:rPr>
                        <a:t>普通物理学</a:t>
                      </a:r>
                      <a:endParaRPr kumimoji="1" lang="zh-CN" altLang="en-US" sz="1800" b="0" i="0" u="none" strike="noStrike" cap="none" normalizeH="0" baseline="0" smtClean="0">
                        <a:ln>
                          <a:noFill/>
                        </a:ln>
                        <a:solidFill>
                          <a:srgbClr val="660033"/>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latin typeface="Times New Roman" pitchFamily="18" charset="0"/>
                          <a:ea typeface="宋体" pitchFamily="2" charset="-122"/>
                        </a:rPr>
                        <a:t>物理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王军</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660033"/>
                          </a:solidFill>
                          <a:effectLst>
                            <a:outerShdw blurRad="38100" dist="38100" dir="2700000" algn="tl">
                              <a:srgbClr val="C0C0C0"/>
                            </a:outerShdw>
                          </a:effectLst>
                          <a:latin typeface="Arial" pitchFamily="34" charset="0"/>
                          <a:ea typeface="宋体" pitchFamily="2" charset="-122"/>
                        </a:rPr>
                        <a:t>光学原理</a:t>
                      </a:r>
                      <a:endParaRPr kumimoji="1" lang="zh-CN" altLang="en-US" sz="1800" b="0" i="0" u="none" strike="noStrike" cap="none" normalizeH="0" baseline="0" smtClean="0">
                        <a:ln>
                          <a:noFill/>
                        </a:ln>
                        <a:solidFill>
                          <a:srgbClr val="660033"/>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latin typeface="Times New Roman" pitchFamily="18" charset="0"/>
                          <a:ea typeface="宋体" pitchFamily="2" charset="-122"/>
                        </a:rPr>
                        <a:t>物理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王军</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660033"/>
                          </a:solidFill>
                          <a:effectLst>
                            <a:outerShdw blurRad="38100" dist="38100" dir="2700000" algn="tl">
                              <a:srgbClr val="C0C0C0"/>
                            </a:outerShdw>
                          </a:effectLst>
                          <a:latin typeface="Arial" pitchFamily="34" charset="0"/>
                          <a:ea typeface="宋体" pitchFamily="2" charset="-122"/>
                        </a:rPr>
                        <a:t>物理习题集</a:t>
                      </a:r>
                      <a:endParaRPr kumimoji="1" lang="zh-CN" altLang="en-US" sz="1800" b="0" i="0" u="none" strike="noStrike" cap="none" normalizeH="0" baseline="0" smtClean="0">
                        <a:ln>
                          <a:noFill/>
                        </a:ln>
                        <a:solidFill>
                          <a:srgbClr val="660033"/>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数学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李勇</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数学分析</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数学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李勇</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微分方程</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数学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李勇</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00"/>
                          </a:solidFill>
                          <a:effectLst>
                            <a:outerShdw blurRad="38100" dist="38100" dir="2700000" algn="tl">
                              <a:srgbClr val="C0C0C0"/>
                            </a:outerShdw>
                          </a:effectLst>
                          <a:latin typeface="Arial" pitchFamily="34" charset="0"/>
                          <a:ea typeface="宋体" pitchFamily="2" charset="-122"/>
                        </a:rPr>
                        <a:t>高等代数</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数学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张平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outerShdw blurRad="38100" dist="38100" dir="2700000" algn="tl">
                              <a:srgbClr val="C0C0C0"/>
                            </a:outerShdw>
                          </a:effectLst>
                          <a:latin typeface="Arial" pitchFamily="34" charset="0"/>
                          <a:ea typeface="宋体" pitchFamily="2" charset="-122"/>
                        </a:rPr>
                        <a:t>数学分析</a:t>
                      </a:r>
                      <a:endParaRPr kumimoji="1" lang="zh-CN" altLang="en-US" sz="1800" b="0" i="0" u="none" strike="noStrike" cap="none" normalizeH="0" baseline="0" smtClean="0">
                        <a:ln>
                          <a:noFill/>
                        </a:ln>
                        <a:solidFill>
                          <a:srgbClr val="CC33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数学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张平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outerShdw blurRad="38100" dist="38100" dir="2700000" algn="tl">
                              <a:srgbClr val="C0C0C0"/>
                            </a:outerShdw>
                          </a:effectLst>
                          <a:latin typeface="Arial" pitchFamily="34" charset="0"/>
                          <a:ea typeface="宋体" pitchFamily="2" charset="-122"/>
                        </a:rPr>
                        <a:t>微分方程</a:t>
                      </a:r>
                      <a:endParaRPr kumimoji="1" lang="zh-CN" altLang="en-US" sz="1800" b="0" i="0" u="none" strike="noStrike" cap="none" normalizeH="0" baseline="0" smtClean="0">
                        <a:ln>
                          <a:noFill/>
                        </a:ln>
                        <a:solidFill>
                          <a:srgbClr val="CC33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26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数学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0000FF"/>
                          </a:solidFill>
                          <a:effectLst/>
                          <a:latin typeface="Times New Roman" pitchFamily="18" charset="0"/>
                          <a:ea typeface="宋体" pitchFamily="2" charset="-122"/>
                        </a:rPr>
                        <a:t>张平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rgbClr val="CC3300"/>
                          </a:solidFill>
                          <a:effectLst>
                            <a:outerShdw blurRad="38100" dist="38100" dir="2700000" algn="tl">
                              <a:srgbClr val="C0C0C0"/>
                            </a:outerShdw>
                          </a:effectLst>
                          <a:latin typeface="Arial" pitchFamily="34" charset="0"/>
                          <a:ea typeface="宋体" pitchFamily="2" charset="-122"/>
                        </a:rPr>
                        <a:t>高等代数</a:t>
                      </a:r>
                      <a:endParaRPr kumimoji="1" lang="zh-CN" altLang="en-US" sz="1800" b="0" i="0" u="none" strike="noStrike" cap="none" normalizeH="0" baseline="0" smtClean="0">
                        <a:ln>
                          <a:noFill/>
                        </a:ln>
                        <a:solidFill>
                          <a:srgbClr val="CC33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outerShdw blurRad="38100" dist="38100" dir="2700000" algn="tl">
                              <a:srgbClr val="C0C0C0"/>
                            </a:outerShdw>
                          </a:effectLst>
                          <a:latin typeface="Times New Roman"/>
                          <a:ea typeface="宋体" pitchFamily="2" charset="-122"/>
                          <a:cs typeface="Arial" pitchFamily="34" charset="0"/>
                        </a:rPr>
                        <a:t>…</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outerShdw blurRad="38100" dist="38100" dir="2700000" algn="tl">
                              <a:srgbClr val="C0C0C0"/>
                            </a:outerShdw>
                          </a:effectLst>
                          <a:latin typeface="Times New Roman"/>
                          <a:ea typeface="宋体" pitchFamily="2" charset="-122"/>
                          <a:cs typeface="Arial" pitchFamily="34" charset="0"/>
                        </a:rPr>
                        <a:t>…</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000000"/>
                          </a:solidFill>
                          <a:effectLst>
                            <a:outerShdw blurRad="38100" dist="38100" dir="2700000" algn="tl">
                              <a:srgbClr val="C0C0C0"/>
                            </a:outerShdw>
                          </a:effectLst>
                          <a:latin typeface="Times New Roman"/>
                          <a:ea typeface="宋体" pitchFamily="2" charset="-122"/>
                          <a:cs typeface="Arial" pitchFamily="34" charset="0"/>
                        </a:rPr>
                        <a:t>…</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478169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a:noFill/>
          <a:ln/>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r>
              <a:rPr lang="zh-CN" altLang="en-US" sz="3200" b="1"/>
              <a:t>多值依赖（续）</a:t>
            </a:r>
            <a:endParaRPr lang="zh-CN" altLang="en-US" b="1"/>
          </a:p>
        </p:txBody>
      </p:sp>
      <p:sp>
        <p:nvSpPr>
          <p:cNvPr id="1046531" name="Rectangle 3"/>
          <p:cNvSpPr>
            <a:spLocks noChangeArrowheads="1"/>
          </p:cNvSpPr>
          <p:nvPr/>
        </p:nvSpPr>
        <p:spPr bwMode="auto">
          <a:xfrm>
            <a:off x="250825" y="1052513"/>
            <a:ext cx="5849938" cy="4572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buClr>
                <a:schemeClr val="accent1"/>
              </a:buClr>
              <a:buFont typeface="Wingdings" pitchFamily="2" charset="2"/>
              <a:buChar char="v"/>
            </a:pPr>
            <a:r>
              <a:rPr kumimoji="0" lang="zh-CN" altLang="en-US" b="1">
                <a:latin typeface="微软雅黑" panose="020B0503020204020204" pitchFamily="34" charset="-122"/>
                <a:ea typeface="微软雅黑" panose="020B0503020204020204" pitchFamily="34" charset="-122"/>
              </a:rPr>
              <a:t>分析</a:t>
            </a:r>
            <a:r>
              <a:rPr kumimoji="0" lang="en-US" altLang="zh-CN" b="1">
                <a:latin typeface="微软雅黑" panose="020B0503020204020204" pitchFamily="34" charset="-122"/>
                <a:ea typeface="微软雅黑" panose="020B0503020204020204" pitchFamily="34" charset="-122"/>
              </a:rPr>
              <a:t>Teaching</a:t>
            </a:r>
            <a:r>
              <a:rPr kumimoji="0" lang="zh-CN" altLang="en-US" b="1">
                <a:latin typeface="微软雅黑" panose="020B0503020204020204" pitchFamily="34" charset="-122"/>
                <a:ea typeface="微软雅黑" panose="020B0503020204020204" pitchFamily="34" charset="-122"/>
              </a:rPr>
              <a:t>关系的数据的特点：</a:t>
            </a:r>
          </a:p>
        </p:txBody>
      </p:sp>
      <p:pic>
        <p:nvPicPr>
          <p:cNvPr id="1046597" name="Picture 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654175"/>
            <a:ext cx="6048375"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598"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149725"/>
            <a:ext cx="6264275"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47714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30F3705-8173-4C68-9769-62F4776C5A73}" type="slidenum">
              <a:rPr lang="en-US" altLang="zh-CN" b="1">
                <a:latin typeface="微软雅黑" panose="020B0503020204020204" pitchFamily="34" charset="-122"/>
              </a:rPr>
              <a:pPr/>
              <a:t>43</a:t>
            </a:fld>
            <a:endParaRPr lang="en-US" altLang="zh-CN" b="1">
              <a:latin typeface="微软雅黑" panose="020B0503020204020204" pitchFamily="34" charset="-122"/>
            </a:endParaRPr>
          </a:p>
        </p:txBody>
      </p:sp>
      <p:sp>
        <p:nvSpPr>
          <p:cNvPr id="791554" name="Rectangle 2"/>
          <p:cNvSpPr>
            <a:spLocks noGrp="1" noChangeArrowheads="1"/>
          </p:cNvSpPr>
          <p:nvPr>
            <p:ph type="title"/>
          </p:nvPr>
        </p:nvSpPr>
        <p:spPr/>
        <p:txBody>
          <a:bodyPr/>
          <a:lstStyle/>
          <a:p>
            <a:r>
              <a:rPr lang="zh-CN" altLang="en-US" b="1"/>
              <a:t>多值依赖（续）</a:t>
            </a:r>
          </a:p>
        </p:txBody>
      </p:sp>
      <p:sp>
        <p:nvSpPr>
          <p:cNvPr id="791556" name="Rectangle 4"/>
          <p:cNvSpPr>
            <a:spLocks noChangeArrowheads="1"/>
          </p:cNvSpPr>
          <p:nvPr/>
        </p:nvSpPr>
        <p:spPr bwMode="auto">
          <a:xfrm>
            <a:off x="195263" y="1196975"/>
            <a:ext cx="8697912"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itchFamily="2" charset="2"/>
              <a:buChar char="v"/>
              <a:defRPr sz="28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buChar char="§"/>
              <a:defRPr sz="2400" b="1">
                <a:solidFill>
                  <a:schemeClr val="tx1"/>
                </a:solidFill>
                <a:latin typeface="Arial" pitchFamily="34" charset="0"/>
              </a:defRPr>
            </a:lvl2pPr>
            <a:lvl3pPr marL="1143000" indent="-228600" algn="l">
              <a:spcBef>
                <a:spcPct val="20000"/>
              </a:spcBef>
              <a:buClr>
                <a:schemeClr val="tx1"/>
              </a:buClr>
              <a:buChar char="•"/>
              <a:defRPr sz="22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buChar char="–"/>
              <a:defRPr sz="2000">
                <a:solidFill>
                  <a:schemeClr val="tx1"/>
                </a:solidFill>
                <a:latin typeface="Arial" pitchFamily="34" charset="0"/>
              </a:defRPr>
            </a:lvl4pPr>
            <a:lvl5pPr marL="2057400" indent="-228600" algn="l">
              <a:spcBef>
                <a:spcPct val="20000"/>
              </a:spcBef>
              <a:buChar char="»"/>
              <a:defRPr sz="2000">
                <a:solidFill>
                  <a:schemeClr val="tx1"/>
                </a:solidFill>
                <a:latin typeface="Arial" pitchFamily="34" charset="0"/>
              </a:defRPr>
            </a:lvl5pPr>
            <a:lvl6pPr marL="2514600" indent="-228600" fontAlgn="base">
              <a:spcBef>
                <a:spcPct val="20000"/>
              </a:spcBef>
              <a:spcAft>
                <a:spcPct val="0"/>
              </a:spcAft>
              <a:buChar char="»"/>
              <a:defRPr sz="2000">
                <a:solidFill>
                  <a:schemeClr val="tx1"/>
                </a:solidFill>
                <a:latin typeface="Arial" pitchFamily="34" charset="0"/>
              </a:defRPr>
            </a:lvl6pPr>
            <a:lvl7pPr marL="2971800" indent="-228600" fontAlgn="base">
              <a:spcBef>
                <a:spcPct val="20000"/>
              </a:spcBef>
              <a:spcAft>
                <a:spcPct val="0"/>
              </a:spcAft>
              <a:buChar char="»"/>
              <a:defRPr sz="2000">
                <a:solidFill>
                  <a:schemeClr val="tx1"/>
                </a:solidFill>
                <a:latin typeface="Arial" pitchFamily="34" charset="0"/>
              </a:defRPr>
            </a:lvl7pPr>
            <a:lvl8pPr marL="3429000" indent="-228600" fontAlgn="base">
              <a:spcBef>
                <a:spcPct val="20000"/>
              </a:spcBef>
              <a:spcAft>
                <a:spcPct val="0"/>
              </a:spcAft>
              <a:buChar char="»"/>
              <a:defRPr sz="2000">
                <a:solidFill>
                  <a:schemeClr val="tx1"/>
                </a:solidFill>
                <a:latin typeface="Arial" pitchFamily="34" charset="0"/>
              </a:defRPr>
            </a:lvl8pPr>
            <a:lvl9pPr marL="3886200" indent="-228600" fontAlgn="base">
              <a:spcBef>
                <a:spcPct val="20000"/>
              </a:spcBef>
              <a:spcAft>
                <a:spcPct val="0"/>
              </a:spcAft>
              <a:buChar char="»"/>
              <a:defRPr sz="2000">
                <a:solidFill>
                  <a:schemeClr val="tx1"/>
                </a:solidFill>
                <a:latin typeface="Arial" pitchFamily="34" charset="0"/>
              </a:defRPr>
            </a:lvl9pPr>
          </a:lstStyle>
          <a:p>
            <a:pPr lvl="1">
              <a:lnSpc>
                <a:spcPct val="120000"/>
              </a:lnSpc>
              <a:buFont typeface="Wingdings" pitchFamily="2" charset="2"/>
              <a:buNone/>
            </a:pPr>
            <a:r>
              <a:rPr lang="zh-CN" altLang="en-US" dirty="0">
                <a:solidFill>
                  <a:srgbClr val="0000FF"/>
                </a:solidFill>
                <a:latin typeface="微软雅黑" panose="020B0503020204020204" pitchFamily="34" charset="-122"/>
                <a:ea typeface="微软雅黑" panose="020B0503020204020204" pitchFamily="34" charset="-122"/>
              </a:rPr>
              <a:t>码：</a:t>
            </a:r>
            <a:r>
              <a:rPr lang="zh-CN" altLang="en-US" dirty="0">
                <a:latin typeface="微软雅黑" panose="020B0503020204020204" pitchFamily="34" charset="-122"/>
                <a:ea typeface="微软雅黑" panose="020B0503020204020204" pitchFamily="34" charset="-122"/>
              </a:rPr>
              <a:t>（课程</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，教员</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，参考书</a:t>
            </a:r>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）即全码，没有非主属性</a:t>
            </a:r>
          </a:p>
          <a:p>
            <a:pPr lvl="1">
              <a:lnSpc>
                <a:spcPct val="120000"/>
              </a:lnSpc>
              <a:buFont typeface="Wingdings" pitchFamily="2" charset="2"/>
              <a:buNone/>
            </a:pPr>
            <a:r>
              <a:rPr lang="zh-CN" altLang="en-US" dirty="0">
                <a:solidFill>
                  <a:srgbClr val="0000FF"/>
                </a:solidFill>
                <a:latin typeface="微软雅黑" panose="020B0503020204020204" pitchFamily="34" charset="-122"/>
                <a:ea typeface="微软雅黑" panose="020B0503020204020204" pitchFamily="34" charset="-122"/>
              </a:rPr>
              <a:t>结论：</a:t>
            </a: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Teaching∈BCNF</a:t>
            </a:r>
            <a:endParaRPr lang="en-US" altLang="zh-CN" dirty="0">
              <a:latin typeface="微软雅黑" panose="020B0503020204020204" pitchFamily="34" charset="-122"/>
              <a:ea typeface="微软雅黑" panose="020B0503020204020204" pitchFamily="34" charset="-122"/>
            </a:endParaRPr>
          </a:p>
          <a:p>
            <a:pPr>
              <a:lnSpc>
                <a:spcPct val="160000"/>
              </a:lnSpc>
              <a:buFont typeface="Wingdings" pitchFamily="2" charset="2"/>
              <a:buNone/>
            </a:pPr>
            <a:r>
              <a:rPr lang="en-US" altLang="zh-CN" dirty="0">
                <a:latin typeface="微软雅黑" panose="020B0503020204020204" pitchFamily="34" charset="-122"/>
                <a:ea typeface="微软雅黑" panose="020B0503020204020204" pitchFamily="34" charset="-122"/>
              </a:rPr>
              <a:t>Teaching</a:t>
            </a:r>
            <a:r>
              <a:rPr lang="zh-CN" altLang="en-US" dirty="0">
                <a:latin typeface="微软雅黑" panose="020B0503020204020204" pitchFamily="34" charset="-122"/>
                <a:ea typeface="微软雅黑" panose="020B0503020204020204" pitchFamily="34" charset="-122"/>
              </a:rPr>
              <a:t>关系模式中存在的问题</a:t>
            </a:r>
          </a:p>
          <a:p>
            <a:pPr lvl="1">
              <a:lnSpc>
                <a:spcPct val="115000"/>
              </a:lnSpc>
              <a:spcBef>
                <a:spcPct val="15000"/>
              </a:spcBef>
              <a:buFont typeface="Wingdings" pitchFamily="2" charset="2"/>
              <a:buNone/>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数据冗余度大 </a:t>
            </a:r>
          </a:p>
          <a:p>
            <a:pPr lvl="1">
              <a:lnSpc>
                <a:spcPct val="115000"/>
              </a:lnSpc>
              <a:spcBef>
                <a:spcPct val="15000"/>
              </a:spcBef>
              <a:buFont typeface="Wingdings" pitchFamily="2" charset="2"/>
              <a:buNone/>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插入操作复杂：</a:t>
            </a:r>
            <a:r>
              <a:rPr lang="zh-CN" altLang="en-US" dirty="0">
                <a:solidFill>
                  <a:srgbClr val="008000"/>
                </a:solidFill>
                <a:latin typeface="微软雅黑" panose="020B0503020204020204" pitchFamily="34" charset="-122"/>
                <a:ea typeface="微软雅黑" panose="020B0503020204020204" pitchFamily="34" charset="-122"/>
              </a:rPr>
              <a:t>某门课插入一个教员，必须插入多个元组。</a:t>
            </a:r>
          </a:p>
          <a:p>
            <a:pPr lvl="1">
              <a:lnSpc>
                <a:spcPct val="115000"/>
              </a:lnSpc>
              <a:spcBef>
                <a:spcPct val="15000"/>
              </a:spcBef>
              <a:buFont typeface="Wingdings" pitchFamily="2" charset="2"/>
              <a:buNone/>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删除操作复杂：</a:t>
            </a:r>
            <a:r>
              <a:rPr lang="zh-CN" altLang="en-US" dirty="0">
                <a:solidFill>
                  <a:srgbClr val="008000"/>
                </a:solidFill>
                <a:latin typeface="微软雅黑" panose="020B0503020204020204" pitchFamily="34" charset="-122"/>
                <a:ea typeface="微软雅黑" panose="020B0503020204020204" pitchFamily="34" charset="-122"/>
              </a:rPr>
              <a:t>某门课删除一本参考书，必须删除多个元组</a:t>
            </a:r>
            <a:endParaRPr lang="zh-CN" altLang="en-US" dirty="0">
              <a:latin typeface="微软雅黑" panose="020B0503020204020204" pitchFamily="34" charset="-122"/>
              <a:ea typeface="微软雅黑" panose="020B0503020204020204" pitchFamily="34" charset="-122"/>
            </a:endParaRPr>
          </a:p>
          <a:p>
            <a:pPr lvl="1">
              <a:lnSpc>
                <a:spcPct val="115000"/>
              </a:lnSpc>
              <a:spcBef>
                <a:spcPct val="15000"/>
              </a:spcBef>
              <a:buFont typeface="Wingdings" pitchFamily="2" charset="2"/>
              <a:buNone/>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修改操作复杂：</a:t>
            </a:r>
            <a:r>
              <a:rPr lang="zh-CN" altLang="en-US" dirty="0">
                <a:solidFill>
                  <a:srgbClr val="008000"/>
                </a:solidFill>
                <a:latin typeface="微软雅黑" panose="020B0503020204020204" pitchFamily="34" charset="-122"/>
                <a:ea typeface="微软雅黑" panose="020B0503020204020204" pitchFamily="34" charset="-122"/>
              </a:rPr>
              <a:t>某门课修改一本参考书，必须修改多个元组</a:t>
            </a:r>
          </a:p>
        </p:txBody>
      </p:sp>
      <p:sp>
        <p:nvSpPr>
          <p:cNvPr id="791557" name="AutoShape 5"/>
          <p:cNvSpPr>
            <a:spLocks noChangeArrowheads="1"/>
          </p:cNvSpPr>
          <p:nvPr/>
        </p:nvSpPr>
        <p:spPr bwMode="auto">
          <a:xfrm>
            <a:off x="5554639" y="1844675"/>
            <a:ext cx="3338536" cy="1223963"/>
          </a:xfrm>
          <a:prstGeom prst="cloudCallout">
            <a:avLst>
              <a:gd name="adj1" fmla="val -62343"/>
              <a:gd name="adj2" fmla="val 6375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90000"/>
              </a:lnSpc>
              <a:spcBef>
                <a:spcPct val="20000"/>
              </a:spcBef>
            </a:pPr>
            <a:r>
              <a:rPr kumimoji="0" lang="zh-CN" altLang="en-US" b="1">
                <a:solidFill>
                  <a:srgbClr val="FF0066"/>
                </a:solidFill>
                <a:latin typeface="微软雅黑" panose="020B0503020204020204" pitchFamily="34" charset="-122"/>
                <a:ea typeface="微软雅黑" panose="020B0503020204020204" pitchFamily="34" charset="-122"/>
              </a:rPr>
              <a:t>原因</a:t>
            </a:r>
            <a:r>
              <a:rPr kumimoji="0" lang="en-US" altLang="zh-CN" b="1">
                <a:solidFill>
                  <a:srgbClr val="FF0066"/>
                </a:solidFill>
                <a:latin typeface="微软雅黑" panose="020B0503020204020204" pitchFamily="34" charset="-122"/>
                <a:ea typeface="微软雅黑" panose="020B0503020204020204" pitchFamily="34" charset="-122"/>
              </a:rPr>
              <a:t>——</a:t>
            </a:r>
            <a:r>
              <a:rPr kumimoji="0" lang="zh-CN" altLang="en-US" b="1">
                <a:solidFill>
                  <a:srgbClr val="FF0066"/>
                </a:solidFill>
                <a:latin typeface="微软雅黑" panose="020B0503020204020204" pitchFamily="34" charset="-122"/>
                <a:ea typeface="微软雅黑" panose="020B0503020204020204" pitchFamily="34" charset="-122"/>
              </a:rPr>
              <a:t>存在多值依赖</a:t>
            </a:r>
          </a:p>
        </p:txBody>
      </p:sp>
    </p:spTree>
    <p:extLst>
      <p:ext uri="{BB962C8B-B14F-4D97-AF65-F5344CB8AC3E}">
        <p14:creationId xmlns:p14="http://schemas.microsoft.com/office/powerpoint/2010/main" val="7997603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494E8E8-B5D4-4175-835A-16AE1123EEBE}" type="slidenum">
              <a:rPr lang="en-US" altLang="zh-CN"/>
              <a:pPr/>
              <a:t>44</a:t>
            </a:fld>
            <a:endParaRPr lang="en-US" altLang="zh-CN"/>
          </a:p>
        </p:txBody>
      </p:sp>
      <p:sp>
        <p:nvSpPr>
          <p:cNvPr id="793602" name="Rectangle 2"/>
          <p:cNvSpPr>
            <a:spLocks noGrp="1" noChangeArrowheads="1"/>
          </p:cNvSpPr>
          <p:nvPr>
            <p:ph type="title"/>
          </p:nvPr>
        </p:nvSpPr>
        <p:spPr/>
        <p:txBody>
          <a:bodyPr/>
          <a:lstStyle/>
          <a:p>
            <a:r>
              <a:rPr lang="zh-CN" altLang="en-US" b="1"/>
              <a:t>多值依赖（续）</a:t>
            </a:r>
          </a:p>
        </p:txBody>
      </p:sp>
      <p:sp>
        <p:nvSpPr>
          <p:cNvPr id="793603" name="Rectangle 3"/>
          <p:cNvSpPr>
            <a:spLocks noGrp="1" noChangeArrowheads="1"/>
          </p:cNvSpPr>
          <p:nvPr>
            <p:ph type="body" idx="1"/>
          </p:nvPr>
        </p:nvSpPr>
        <p:spPr>
          <a:xfrm>
            <a:off x="323850" y="1125538"/>
            <a:ext cx="8229600" cy="4895850"/>
          </a:xfrm>
          <a:noFill/>
          <a:extLst>
            <a:ext uri="{909E8E84-426E-40DD-AFC4-6F175D3DCCD1}">
              <a14:hiddenFill xmlns:a14="http://schemas.microsoft.com/office/drawing/2010/main">
                <a:solidFill>
                  <a:srgbClr val="FFFF99"/>
                </a:solidFill>
              </a14:hiddenFill>
            </a:ext>
          </a:extLst>
        </p:spPr>
        <p:txBody>
          <a:bodyPr/>
          <a:lstStyle/>
          <a:p>
            <a:pPr>
              <a:lnSpc>
                <a:spcPct val="120000"/>
              </a:lnSpc>
            </a:pPr>
            <a:r>
              <a:rPr lang="zh-CN" altLang="en-US" b="1" dirty="0" smtClean="0">
                <a:solidFill>
                  <a:srgbClr val="0000FF"/>
                </a:solidFill>
              </a:rPr>
              <a:t>定义</a:t>
            </a:r>
            <a:r>
              <a:rPr lang="en-US" altLang="zh-CN" b="1" smtClean="0">
                <a:solidFill>
                  <a:srgbClr val="0000FF"/>
                </a:solidFill>
              </a:rPr>
              <a:t>3.14  </a:t>
            </a:r>
            <a:r>
              <a:rPr lang="zh-CN" altLang="en-US" b="1" dirty="0">
                <a:solidFill>
                  <a:schemeClr val="tx1"/>
                </a:solidFill>
              </a:rPr>
              <a:t>设</a:t>
            </a:r>
            <a:r>
              <a:rPr lang="en-US" altLang="zh-CN" b="1" dirty="0">
                <a:solidFill>
                  <a:schemeClr val="tx1"/>
                </a:solidFill>
              </a:rPr>
              <a:t>R(U)</a:t>
            </a:r>
            <a:r>
              <a:rPr lang="zh-CN" altLang="en-US" b="1" dirty="0">
                <a:solidFill>
                  <a:schemeClr val="tx1"/>
                </a:solidFill>
              </a:rPr>
              <a:t>是一个属性集</a:t>
            </a:r>
            <a:r>
              <a:rPr lang="en-US" altLang="zh-CN" b="1" dirty="0">
                <a:solidFill>
                  <a:schemeClr val="tx1"/>
                </a:solidFill>
              </a:rPr>
              <a:t>U</a:t>
            </a:r>
            <a:r>
              <a:rPr lang="zh-CN" altLang="en-US" b="1" dirty="0">
                <a:solidFill>
                  <a:schemeClr val="tx1"/>
                </a:solidFill>
              </a:rPr>
              <a:t>上的一个关系模式， </a:t>
            </a:r>
            <a:r>
              <a:rPr lang="en-US" altLang="zh-CN" b="1" dirty="0">
                <a:solidFill>
                  <a:schemeClr val="tx1"/>
                </a:solidFill>
              </a:rPr>
              <a:t>X</a:t>
            </a:r>
            <a:r>
              <a:rPr lang="zh-CN" altLang="en-US" b="1" dirty="0">
                <a:solidFill>
                  <a:schemeClr val="tx1"/>
                </a:solidFill>
              </a:rPr>
              <a:t>、 </a:t>
            </a:r>
            <a:r>
              <a:rPr lang="en-US" altLang="zh-CN" b="1" dirty="0">
                <a:solidFill>
                  <a:schemeClr val="tx1"/>
                </a:solidFill>
              </a:rPr>
              <a:t>Y</a:t>
            </a:r>
            <a:r>
              <a:rPr lang="zh-CN" altLang="en-US" b="1" dirty="0">
                <a:solidFill>
                  <a:schemeClr val="tx1"/>
                </a:solidFill>
              </a:rPr>
              <a:t>和</a:t>
            </a:r>
            <a:r>
              <a:rPr lang="en-US" altLang="zh-CN" b="1" dirty="0">
                <a:solidFill>
                  <a:schemeClr val="tx1"/>
                </a:solidFill>
              </a:rPr>
              <a:t>Z</a:t>
            </a:r>
            <a:r>
              <a:rPr lang="zh-CN" altLang="en-US" b="1" dirty="0">
                <a:solidFill>
                  <a:schemeClr val="tx1"/>
                </a:solidFill>
              </a:rPr>
              <a:t>是</a:t>
            </a:r>
            <a:r>
              <a:rPr lang="en-US" altLang="zh-CN" b="1" dirty="0">
                <a:solidFill>
                  <a:schemeClr val="tx1"/>
                </a:solidFill>
              </a:rPr>
              <a:t>U</a:t>
            </a:r>
            <a:r>
              <a:rPr lang="zh-CN" altLang="en-US" b="1" dirty="0">
                <a:solidFill>
                  <a:schemeClr val="tx1"/>
                </a:solidFill>
              </a:rPr>
              <a:t>的子集，并且</a:t>
            </a:r>
            <a:r>
              <a:rPr lang="en-US" altLang="zh-CN" b="1" dirty="0">
                <a:solidFill>
                  <a:schemeClr val="tx1"/>
                </a:solidFill>
              </a:rPr>
              <a:t>Z</a:t>
            </a:r>
            <a:r>
              <a:rPr lang="zh-CN" altLang="en-US" b="1" dirty="0">
                <a:solidFill>
                  <a:schemeClr val="tx1"/>
                </a:solidFill>
              </a:rPr>
              <a:t>＝</a:t>
            </a:r>
            <a:r>
              <a:rPr lang="en-US" altLang="zh-CN" b="1" dirty="0">
                <a:solidFill>
                  <a:schemeClr val="tx1"/>
                </a:solidFill>
              </a:rPr>
              <a:t>U</a:t>
            </a:r>
            <a:r>
              <a:rPr lang="zh-CN" altLang="en-US" b="1" dirty="0">
                <a:solidFill>
                  <a:schemeClr val="tx1"/>
                </a:solidFill>
              </a:rPr>
              <a:t>－</a:t>
            </a:r>
            <a:r>
              <a:rPr lang="en-US" altLang="zh-CN" b="1" dirty="0">
                <a:solidFill>
                  <a:schemeClr val="tx1"/>
                </a:solidFill>
              </a:rPr>
              <a:t>X</a:t>
            </a:r>
            <a:r>
              <a:rPr lang="zh-CN" altLang="en-US" b="1" dirty="0">
                <a:solidFill>
                  <a:schemeClr val="tx1"/>
                </a:solidFill>
              </a:rPr>
              <a:t>－</a:t>
            </a:r>
            <a:r>
              <a:rPr lang="en-US" altLang="zh-CN" b="1" dirty="0">
                <a:solidFill>
                  <a:schemeClr val="tx1"/>
                </a:solidFill>
              </a:rPr>
              <a:t>Y</a:t>
            </a:r>
            <a:r>
              <a:rPr lang="zh-CN" altLang="en-US" b="1" dirty="0">
                <a:solidFill>
                  <a:schemeClr val="tx1"/>
                </a:solidFill>
              </a:rPr>
              <a:t>。</a:t>
            </a:r>
          </a:p>
          <a:p>
            <a:pPr>
              <a:lnSpc>
                <a:spcPct val="120000"/>
              </a:lnSpc>
              <a:buFont typeface="Wingdings" pitchFamily="2" charset="2"/>
              <a:buNone/>
            </a:pPr>
            <a:r>
              <a:rPr lang="zh-CN" altLang="en-US" b="1" dirty="0">
                <a:solidFill>
                  <a:schemeClr val="tx1"/>
                </a:solidFill>
              </a:rPr>
              <a:t>	关系模式</a:t>
            </a:r>
            <a:r>
              <a:rPr lang="en-US" altLang="zh-CN" b="1" dirty="0">
                <a:solidFill>
                  <a:schemeClr val="tx1"/>
                </a:solidFill>
              </a:rPr>
              <a:t>R(U)</a:t>
            </a:r>
            <a:r>
              <a:rPr lang="zh-CN" altLang="en-US" b="1" dirty="0">
                <a:solidFill>
                  <a:schemeClr val="tx1"/>
                </a:solidFill>
              </a:rPr>
              <a:t>中</a:t>
            </a:r>
            <a:r>
              <a:rPr lang="zh-CN" altLang="en-US" b="1" dirty="0">
                <a:solidFill>
                  <a:srgbClr val="FF3300"/>
                </a:solidFill>
              </a:rPr>
              <a:t>多值依赖 </a:t>
            </a:r>
            <a:r>
              <a:rPr lang="en-US" altLang="zh-CN" b="1" dirty="0">
                <a:solidFill>
                  <a:srgbClr val="FF3300"/>
                </a:solidFill>
              </a:rPr>
              <a:t>X→→Y</a:t>
            </a:r>
            <a:r>
              <a:rPr lang="zh-CN" altLang="en-US" b="1" dirty="0">
                <a:solidFill>
                  <a:schemeClr val="tx1"/>
                </a:solidFill>
              </a:rPr>
              <a:t>成立，</a:t>
            </a:r>
            <a:r>
              <a:rPr lang="zh-CN" altLang="en-US" b="1" dirty="0">
                <a:solidFill>
                  <a:srgbClr val="0000FF"/>
                </a:solidFill>
              </a:rPr>
              <a:t>当且仅当</a:t>
            </a:r>
            <a:r>
              <a:rPr lang="zh-CN" altLang="en-US" b="1" dirty="0">
                <a:solidFill>
                  <a:schemeClr val="tx1"/>
                </a:solidFill>
              </a:rPr>
              <a:t>对</a:t>
            </a:r>
            <a:r>
              <a:rPr lang="en-US" altLang="zh-CN" b="1" dirty="0">
                <a:solidFill>
                  <a:schemeClr val="tx1"/>
                </a:solidFill>
              </a:rPr>
              <a:t>R(U)</a:t>
            </a:r>
            <a:r>
              <a:rPr lang="zh-CN" altLang="en-US" b="1" dirty="0">
                <a:solidFill>
                  <a:schemeClr val="tx1"/>
                </a:solidFill>
              </a:rPr>
              <a:t>的任一关系</a:t>
            </a:r>
            <a:r>
              <a:rPr lang="en-US" altLang="zh-CN" b="1" dirty="0">
                <a:solidFill>
                  <a:schemeClr val="tx1"/>
                </a:solidFill>
              </a:rPr>
              <a:t>r</a:t>
            </a:r>
            <a:r>
              <a:rPr lang="zh-CN" altLang="en-US" b="1" dirty="0">
                <a:solidFill>
                  <a:schemeClr val="tx1"/>
                </a:solidFill>
              </a:rPr>
              <a:t>，给定的一对（</a:t>
            </a:r>
            <a:r>
              <a:rPr lang="en-US" altLang="zh-CN" b="1" dirty="0">
                <a:solidFill>
                  <a:schemeClr val="tx1"/>
                </a:solidFill>
              </a:rPr>
              <a:t>x</a:t>
            </a:r>
            <a:r>
              <a:rPr lang="zh-CN" altLang="en-US" b="1" dirty="0">
                <a:solidFill>
                  <a:schemeClr val="tx1"/>
                </a:solidFill>
              </a:rPr>
              <a:t>，</a:t>
            </a:r>
            <a:r>
              <a:rPr lang="en-US" altLang="zh-CN" b="1" dirty="0">
                <a:solidFill>
                  <a:schemeClr val="tx1"/>
                </a:solidFill>
              </a:rPr>
              <a:t>z</a:t>
            </a:r>
            <a:r>
              <a:rPr lang="zh-CN" altLang="en-US" b="1" dirty="0">
                <a:solidFill>
                  <a:schemeClr val="tx1"/>
                </a:solidFill>
              </a:rPr>
              <a:t>）值，有一组</a:t>
            </a:r>
            <a:r>
              <a:rPr lang="en-US" altLang="zh-CN" b="1" dirty="0">
                <a:solidFill>
                  <a:schemeClr val="tx1"/>
                </a:solidFill>
              </a:rPr>
              <a:t>Y</a:t>
            </a:r>
            <a:r>
              <a:rPr lang="zh-CN" altLang="en-US" b="1" dirty="0">
                <a:solidFill>
                  <a:schemeClr val="tx1"/>
                </a:solidFill>
              </a:rPr>
              <a:t>的值，</a:t>
            </a:r>
            <a:r>
              <a:rPr lang="zh-CN" altLang="en-US" b="1" dirty="0">
                <a:solidFill>
                  <a:srgbClr val="0000FF"/>
                </a:solidFill>
              </a:rPr>
              <a:t>这组值仅仅决定于</a:t>
            </a:r>
            <a:r>
              <a:rPr lang="en-US" altLang="zh-CN" b="1" dirty="0">
                <a:solidFill>
                  <a:srgbClr val="0000FF"/>
                </a:solidFill>
              </a:rPr>
              <a:t>x</a:t>
            </a:r>
            <a:r>
              <a:rPr lang="zh-CN" altLang="en-US" b="1" dirty="0">
                <a:solidFill>
                  <a:srgbClr val="0000FF"/>
                </a:solidFill>
              </a:rPr>
              <a:t>值而与</a:t>
            </a:r>
            <a:r>
              <a:rPr lang="en-US" altLang="zh-CN" b="1" dirty="0">
                <a:solidFill>
                  <a:srgbClr val="0000FF"/>
                </a:solidFill>
              </a:rPr>
              <a:t>z</a:t>
            </a:r>
            <a:r>
              <a:rPr lang="zh-CN" altLang="en-US" b="1" dirty="0">
                <a:solidFill>
                  <a:srgbClr val="0000FF"/>
                </a:solidFill>
              </a:rPr>
              <a:t>值无关</a:t>
            </a:r>
            <a:r>
              <a:rPr lang="zh-CN" altLang="en-US" b="1" dirty="0">
                <a:solidFill>
                  <a:schemeClr val="tx1"/>
                </a:solidFill>
              </a:rPr>
              <a:t>。</a:t>
            </a:r>
          </a:p>
          <a:p>
            <a:pPr>
              <a:lnSpc>
                <a:spcPct val="120000"/>
              </a:lnSpc>
            </a:pPr>
            <a:r>
              <a:rPr lang="zh-CN" altLang="en-US" b="1" dirty="0">
                <a:solidFill>
                  <a:srgbClr val="0000FF"/>
                </a:solidFill>
              </a:rPr>
              <a:t>例：  </a:t>
            </a:r>
            <a:r>
              <a:rPr lang="en-US" altLang="zh-CN" b="1" dirty="0">
                <a:solidFill>
                  <a:srgbClr val="0000FF"/>
                </a:solidFill>
              </a:rPr>
              <a:t>Teaching</a:t>
            </a:r>
            <a:r>
              <a:rPr lang="zh-CN" altLang="en-US" b="1" dirty="0">
                <a:solidFill>
                  <a:srgbClr val="0000FF"/>
                </a:solidFill>
              </a:rPr>
              <a:t>中，</a:t>
            </a:r>
          </a:p>
          <a:p>
            <a:pPr>
              <a:lnSpc>
                <a:spcPct val="120000"/>
              </a:lnSpc>
              <a:buFont typeface="Wingdings" pitchFamily="2" charset="2"/>
              <a:buNone/>
            </a:pPr>
            <a:r>
              <a:rPr lang="zh-CN" altLang="en-US" sz="2400" b="1" dirty="0">
                <a:solidFill>
                  <a:schemeClr val="tx1"/>
                </a:solidFill>
              </a:rPr>
              <a:t>           课程</a:t>
            </a:r>
            <a:r>
              <a:rPr lang="en-US" altLang="zh-CN" sz="2400" b="1" dirty="0">
                <a:solidFill>
                  <a:schemeClr val="tx1"/>
                </a:solidFill>
              </a:rPr>
              <a:t>C→→</a:t>
            </a:r>
            <a:r>
              <a:rPr lang="zh-CN" altLang="en-US" sz="2400" b="1" dirty="0">
                <a:solidFill>
                  <a:schemeClr val="tx1"/>
                </a:solidFill>
              </a:rPr>
              <a:t>参考书</a:t>
            </a:r>
            <a:r>
              <a:rPr lang="en-US" altLang="zh-CN" sz="2400" b="1" dirty="0">
                <a:solidFill>
                  <a:schemeClr val="tx1"/>
                </a:solidFill>
              </a:rPr>
              <a:t>B</a:t>
            </a:r>
            <a:r>
              <a:rPr lang="en-US" altLang="zh-CN" sz="2400" b="1" dirty="0"/>
              <a:t> </a:t>
            </a:r>
            <a:r>
              <a:rPr lang="zh-CN" altLang="en-US" sz="2400" b="1" dirty="0"/>
              <a:t>，</a:t>
            </a:r>
            <a:r>
              <a:rPr lang="zh-CN" altLang="en-US" sz="2400" b="1" dirty="0">
                <a:solidFill>
                  <a:schemeClr val="tx1"/>
                </a:solidFill>
              </a:rPr>
              <a:t>课程</a:t>
            </a:r>
            <a:r>
              <a:rPr lang="en-US" altLang="zh-CN" sz="2400" b="1" dirty="0">
                <a:solidFill>
                  <a:schemeClr val="tx1"/>
                </a:solidFill>
              </a:rPr>
              <a:t>C →→</a:t>
            </a:r>
            <a:r>
              <a:rPr lang="zh-CN" altLang="en-US" sz="2400" b="1" dirty="0">
                <a:solidFill>
                  <a:schemeClr val="tx1"/>
                </a:solidFill>
              </a:rPr>
              <a:t>教员</a:t>
            </a:r>
            <a:r>
              <a:rPr lang="en-US" altLang="zh-CN" sz="2400" b="1" dirty="0">
                <a:solidFill>
                  <a:schemeClr val="tx1"/>
                </a:solidFill>
              </a:rPr>
              <a:t>T</a:t>
            </a:r>
          </a:p>
        </p:txBody>
      </p:sp>
      <p:sp>
        <p:nvSpPr>
          <p:cNvPr id="793604" name="AutoShape 4"/>
          <p:cNvSpPr>
            <a:spLocks noChangeArrowheads="1"/>
          </p:cNvSpPr>
          <p:nvPr/>
        </p:nvSpPr>
        <p:spPr bwMode="auto">
          <a:xfrm>
            <a:off x="5866666" y="4711748"/>
            <a:ext cx="2879725" cy="1081088"/>
          </a:xfrm>
          <a:prstGeom prst="cloudCallout">
            <a:avLst>
              <a:gd name="adj1" fmla="val -78940"/>
              <a:gd name="adj2" fmla="val 26356"/>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90000"/>
              </a:lnSpc>
              <a:spcBef>
                <a:spcPct val="20000"/>
              </a:spcBef>
            </a:pPr>
            <a:r>
              <a:rPr kumimoji="0" lang="en-US" altLang="zh-CN" b="1">
                <a:solidFill>
                  <a:srgbClr val="FF0066"/>
                </a:solidFill>
                <a:latin typeface="微软雅黑" panose="020B0503020204020204" pitchFamily="34" charset="-122"/>
                <a:ea typeface="微软雅黑" panose="020B0503020204020204" pitchFamily="34" charset="-122"/>
              </a:rPr>
              <a:t> </a:t>
            </a:r>
            <a:r>
              <a:rPr kumimoji="0" lang="zh-CN" altLang="en-US" b="1">
                <a:solidFill>
                  <a:srgbClr val="FF0066"/>
                </a:solidFill>
                <a:latin typeface="微软雅黑" panose="020B0503020204020204" pitchFamily="34" charset="-122"/>
                <a:ea typeface="微软雅黑" panose="020B0503020204020204" pitchFamily="34" charset="-122"/>
              </a:rPr>
              <a:t>是函数依赖吗？</a:t>
            </a:r>
          </a:p>
        </p:txBody>
      </p:sp>
    </p:spTree>
    <p:extLst>
      <p:ext uri="{BB962C8B-B14F-4D97-AF65-F5344CB8AC3E}">
        <p14:creationId xmlns:p14="http://schemas.microsoft.com/office/powerpoint/2010/main" val="1917604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93604"/>
                                        </p:tgtEl>
                                        <p:attrNameLst>
                                          <p:attrName>style.visibility</p:attrName>
                                        </p:attrNameLst>
                                      </p:cBhvr>
                                      <p:to>
                                        <p:strVal val="visible"/>
                                      </p:to>
                                    </p:set>
                                    <p:animEffect transition="in" filter="circle(in)">
                                      <p:cBhvr>
                                        <p:cTn id="7" dur="2000"/>
                                        <p:tgtEl>
                                          <p:spTgt spid="79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AF396DE-4902-40CB-8409-0CADF976F9FF}" type="slidenum">
              <a:rPr lang="en-US" altLang="zh-CN" b="1">
                <a:latin typeface="微软雅黑" panose="020B0503020204020204" pitchFamily="34" charset="-122"/>
              </a:rPr>
              <a:pPr/>
              <a:t>45</a:t>
            </a:fld>
            <a:endParaRPr lang="en-US" altLang="zh-CN" b="1">
              <a:latin typeface="微软雅黑" panose="020B0503020204020204" pitchFamily="34" charset="-122"/>
            </a:endParaRPr>
          </a:p>
        </p:txBody>
      </p:sp>
      <p:sp>
        <p:nvSpPr>
          <p:cNvPr id="797698" name="Rectangle 2"/>
          <p:cNvSpPr>
            <a:spLocks noGrp="1" noChangeArrowheads="1"/>
          </p:cNvSpPr>
          <p:nvPr>
            <p:ph type="title"/>
          </p:nvPr>
        </p:nvSpPr>
        <p:spPr/>
        <p:txBody>
          <a:bodyPr/>
          <a:lstStyle/>
          <a:p>
            <a:r>
              <a:rPr lang="zh-CN" altLang="en-US" b="1"/>
              <a:t>多值依赖（续）</a:t>
            </a:r>
          </a:p>
        </p:txBody>
      </p:sp>
      <p:sp>
        <p:nvSpPr>
          <p:cNvPr id="797699" name="Rectangle 3"/>
          <p:cNvSpPr>
            <a:spLocks noGrp="1" noChangeArrowheads="1"/>
          </p:cNvSpPr>
          <p:nvPr>
            <p:ph type="body" idx="1"/>
          </p:nvPr>
        </p:nvSpPr>
        <p:spPr/>
        <p:txBody>
          <a:bodyPr/>
          <a:lstStyle/>
          <a:p>
            <a:pPr>
              <a:lnSpc>
                <a:spcPct val="120000"/>
              </a:lnSpc>
            </a:pPr>
            <a:r>
              <a:rPr lang="zh-CN" altLang="en-US" b="1" dirty="0"/>
              <a:t>平凡多值依赖和非平凡的多值依赖</a:t>
            </a:r>
          </a:p>
          <a:p>
            <a:pPr lvl="1">
              <a:lnSpc>
                <a:spcPct val="120000"/>
              </a:lnSpc>
            </a:pPr>
            <a:r>
              <a:rPr lang="zh-CN" altLang="en-US" b="1" dirty="0"/>
              <a:t>	</a:t>
            </a:r>
            <a:r>
              <a:rPr lang="zh-CN" altLang="en-US" sz="2800" b="1" dirty="0"/>
              <a:t>若</a:t>
            </a:r>
            <a:r>
              <a:rPr lang="en-US" altLang="zh-CN" sz="2800" b="1" dirty="0"/>
              <a:t>X→→Y</a:t>
            </a:r>
            <a:r>
              <a:rPr lang="zh-CN" altLang="en-US" sz="2800" b="1" dirty="0"/>
              <a:t>，而</a:t>
            </a:r>
            <a:r>
              <a:rPr lang="en-US" altLang="zh-CN" sz="2800" b="1" dirty="0">
                <a:solidFill>
                  <a:srgbClr val="FF3300"/>
                </a:solidFill>
              </a:rPr>
              <a:t>Z</a:t>
            </a:r>
            <a:r>
              <a:rPr lang="zh-CN" altLang="en-US" sz="2800" b="1" dirty="0">
                <a:solidFill>
                  <a:srgbClr val="FF3300"/>
                </a:solidFill>
              </a:rPr>
              <a:t>＝</a:t>
            </a:r>
            <a:r>
              <a:rPr lang="en-US" altLang="zh-CN" sz="2800" b="1" dirty="0">
                <a:solidFill>
                  <a:srgbClr val="FF3300"/>
                </a:solidFill>
              </a:rPr>
              <a:t>φ</a:t>
            </a:r>
            <a:r>
              <a:rPr lang="zh-CN" altLang="en-US" sz="2800" b="1" dirty="0"/>
              <a:t>，则称</a:t>
            </a:r>
          </a:p>
          <a:p>
            <a:pPr lvl="1">
              <a:lnSpc>
                <a:spcPct val="120000"/>
              </a:lnSpc>
              <a:buFont typeface="Wingdings" pitchFamily="2" charset="2"/>
              <a:buNone/>
            </a:pPr>
            <a:r>
              <a:rPr lang="zh-CN" altLang="en-US" sz="2800" b="1" dirty="0"/>
              <a:t>     </a:t>
            </a:r>
            <a:r>
              <a:rPr lang="en-US" altLang="zh-CN" sz="2800" b="1" dirty="0"/>
              <a:t>X→→Y</a:t>
            </a:r>
            <a:r>
              <a:rPr lang="zh-CN" altLang="en-US" sz="2800" b="1" dirty="0"/>
              <a:t>为</a:t>
            </a:r>
            <a:r>
              <a:rPr lang="zh-CN" altLang="en-US" sz="2800" b="1" dirty="0">
                <a:solidFill>
                  <a:srgbClr val="FF3300"/>
                </a:solidFill>
              </a:rPr>
              <a:t>平凡的多值依赖</a:t>
            </a:r>
          </a:p>
          <a:p>
            <a:pPr lvl="1">
              <a:lnSpc>
                <a:spcPct val="120000"/>
              </a:lnSpc>
            </a:pPr>
            <a:r>
              <a:rPr lang="zh-CN" altLang="en-US" sz="2800" b="1" dirty="0"/>
              <a:t>	否则称</a:t>
            </a:r>
            <a:r>
              <a:rPr lang="en-US" altLang="zh-CN" sz="2800" b="1" dirty="0"/>
              <a:t>X→→Y</a:t>
            </a:r>
            <a:r>
              <a:rPr lang="zh-CN" altLang="en-US" sz="2800" b="1" dirty="0"/>
              <a:t>为</a:t>
            </a:r>
            <a:r>
              <a:rPr lang="zh-CN" altLang="en-US" sz="2800" b="1" dirty="0">
                <a:solidFill>
                  <a:srgbClr val="FF3300"/>
                </a:solidFill>
              </a:rPr>
              <a:t>非平凡的多值依赖</a:t>
            </a:r>
            <a:endParaRPr lang="zh-CN" altLang="en-US" b="1" dirty="0">
              <a:solidFill>
                <a:srgbClr val="FF3300"/>
              </a:solidFill>
            </a:endParaRPr>
          </a:p>
        </p:txBody>
      </p:sp>
    </p:spTree>
    <p:extLst>
      <p:ext uri="{BB962C8B-B14F-4D97-AF65-F5344CB8AC3E}">
        <p14:creationId xmlns:p14="http://schemas.microsoft.com/office/powerpoint/2010/main" val="16952674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10E5FF6-41D7-4510-8F1D-BEA9D28F815F}" type="slidenum">
              <a:rPr lang="en-US" altLang="zh-CN" b="1">
                <a:latin typeface="微软雅黑" panose="020B0503020204020204" pitchFamily="34" charset="-122"/>
              </a:rPr>
              <a:pPr/>
              <a:t>46</a:t>
            </a:fld>
            <a:endParaRPr lang="en-US" altLang="zh-CN" b="1">
              <a:latin typeface="微软雅黑" panose="020B0503020204020204" pitchFamily="34" charset="-122"/>
            </a:endParaRPr>
          </a:p>
        </p:txBody>
      </p:sp>
      <p:sp>
        <p:nvSpPr>
          <p:cNvPr id="805890" name="Rectangle 2"/>
          <p:cNvSpPr>
            <a:spLocks noGrp="1" noChangeArrowheads="1"/>
          </p:cNvSpPr>
          <p:nvPr>
            <p:ph type="title"/>
          </p:nvPr>
        </p:nvSpPr>
        <p:spPr/>
        <p:txBody>
          <a:bodyPr>
            <a:normAutofit/>
          </a:bodyPr>
          <a:lstStyle/>
          <a:p>
            <a:r>
              <a:rPr lang="zh-CN" altLang="en-US" sz="3200" b="1" dirty="0"/>
              <a:t>多值依赖与函数依赖的区别</a:t>
            </a:r>
          </a:p>
        </p:txBody>
      </p:sp>
      <p:sp>
        <p:nvSpPr>
          <p:cNvPr id="805891" name="Rectangle 3"/>
          <p:cNvSpPr>
            <a:spLocks noGrp="1" noChangeArrowheads="1"/>
          </p:cNvSpPr>
          <p:nvPr>
            <p:ph type="body" idx="1"/>
          </p:nvPr>
        </p:nvSpPr>
        <p:spPr>
          <a:xfrm>
            <a:off x="323850" y="1196975"/>
            <a:ext cx="8424863" cy="4968875"/>
          </a:xfrm>
        </p:spPr>
        <p:txBody>
          <a:bodyPr/>
          <a:lstStyle/>
          <a:p>
            <a:pPr marL="533400" indent="-533400">
              <a:lnSpc>
                <a:spcPct val="110000"/>
              </a:lnSpc>
              <a:spcBef>
                <a:spcPct val="10000"/>
              </a:spcBef>
              <a:buFont typeface="Wingdings" pitchFamily="2" charset="2"/>
              <a:buAutoNum type="arabicParenBoth"/>
            </a:pPr>
            <a:r>
              <a:rPr lang="zh-CN" altLang="en-US" b="1"/>
              <a:t>多值依赖的有效性与属性集的范围有关</a:t>
            </a:r>
          </a:p>
          <a:p>
            <a:pPr marL="914400" lvl="1" indent="-457200">
              <a:lnSpc>
                <a:spcPct val="110000"/>
              </a:lnSpc>
              <a:spcBef>
                <a:spcPct val="10000"/>
              </a:spcBef>
            </a:pPr>
            <a:r>
              <a:rPr lang="zh-CN" altLang="en-US" b="1">
                <a:effectLst>
                  <a:outerShdw blurRad="38100" dist="38100" dir="2700000" algn="tl">
                    <a:srgbClr val="C0C0C0"/>
                  </a:outerShdw>
                </a:effectLst>
              </a:rPr>
              <a:t>若</a:t>
            </a:r>
            <a:r>
              <a:rPr lang="en-US" altLang="zh-CN" sz="2600" b="1">
                <a:effectLst>
                  <a:outerShdw blurRad="38100" dist="38100" dir="2700000" algn="tl">
                    <a:srgbClr val="C0C0C0"/>
                  </a:outerShdw>
                </a:effectLst>
              </a:rPr>
              <a:t>X→→Y</a:t>
            </a:r>
            <a:r>
              <a:rPr lang="zh-CN" altLang="en-US" sz="2600" b="1">
                <a:effectLst>
                  <a:outerShdw blurRad="38100" dist="38100" dir="2700000" algn="tl">
                    <a:srgbClr val="C0C0C0"/>
                  </a:outerShdw>
                </a:effectLst>
              </a:rPr>
              <a:t>在</a:t>
            </a:r>
            <a:r>
              <a:rPr lang="en-US" altLang="zh-CN" sz="2600" b="1">
                <a:effectLst>
                  <a:outerShdw blurRad="38100" dist="38100" dir="2700000" algn="tl">
                    <a:srgbClr val="C0C0C0"/>
                  </a:outerShdw>
                </a:effectLst>
              </a:rPr>
              <a:t>U</a:t>
            </a:r>
            <a:r>
              <a:rPr lang="zh-CN" altLang="en-US" sz="2600" b="1">
                <a:effectLst>
                  <a:outerShdw blurRad="38100" dist="38100" dir="2700000" algn="tl">
                    <a:srgbClr val="C0C0C0"/>
                  </a:outerShdw>
                </a:effectLst>
              </a:rPr>
              <a:t>上成立，则在</a:t>
            </a:r>
            <a:r>
              <a:rPr lang="en-US" altLang="zh-CN" sz="2600" b="1">
                <a:effectLst>
                  <a:outerShdw blurRad="38100" dist="38100" dir="2700000" algn="tl">
                    <a:srgbClr val="C0C0C0"/>
                  </a:outerShdw>
                </a:effectLst>
              </a:rPr>
              <a:t>W</a:t>
            </a:r>
            <a:r>
              <a:rPr lang="zh-CN" altLang="en-US" sz="2600" b="1">
                <a:effectLst>
                  <a:outerShdw blurRad="38100" dist="38100" dir="2700000" algn="tl">
                    <a:srgbClr val="C0C0C0"/>
                  </a:outerShdw>
                </a:effectLst>
              </a:rPr>
              <a:t>（</a:t>
            </a:r>
            <a:r>
              <a:rPr lang="en-US" altLang="zh-CN" sz="2600" b="1">
                <a:effectLst>
                  <a:outerShdw blurRad="38100" dist="38100" dir="2700000" algn="tl">
                    <a:srgbClr val="C0C0C0"/>
                  </a:outerShdw>
                </a:effectLst>
              </a:rPr>
              <a:t>XY</a:t>
            </a:r>
            <a:r>
              <a:rPr lang="en-US" altLang="zh-CN" sz="2600" b="1">
                <a:effectLst>
                  <a:outerShdw blurRad="38100" dist="38100" dir="2700000" algn="tl">
                    <a:srgbClr val="C0C0C0"/>
                  </a:outerShdw>
                </a:effectLst>
                <a:sym typeface="Symbol" pitchFamily="18" charset="2"/>
              </a:rPr>
              <a:t>W </a:t>
            </a:r>
            <a:r>
              <a:rPr lang="en-US" altLang="zh-CN" sz="2600" b="1">
                <a:effectLst>
                  <a:outerShdw blurRad="38100" dist="38100" dir="2700000" algn="tl">
                    <a:srgbClr val="C0C0C0"/>
                  </a:outerShdw>
                </a:effectLst>
              </a:rPr>
              <a:t>U</a:t>
            </a:r>
            <a:r>
              <a:rPr lang="en-US" altLang="zh-CN" sz="2600" b="1">
                <a:effectLst>
                  <a:outerShdw blurRad="38100" dist="38100" dir="2700000" algn="tl">
                    <a:srgbClr val="C0C0C0"/>
                  </a:outerShdw>
                </a:effectLst>
                <a:sym typeface="Symbol" pitchFamily="18" charset="2"/>
              </a:rPr>
              <a:t> </a:t>
            </a:r>
            <a:r>
              <a:rPr lang="zh-CN" altLang="en-US" sz="2600" b="1">
                <a:effectLst>
                  <a:outerShdw blurRad="38100" dist="38100" dir="2700000" algn="tl">
                    <a:srgbClr val="C0C0C0"/>
                  </a:outerShdw>
                </a:effectLst>
              </a:rPr>
              <a:t>）上一定成立；反之，</a:t>
            </a:r>
            <a:r>
              <a:rPr lang="zh-CN" altLang="en-US" b="1">
                <a:effectLst>
                  <a:outerShdw blurRad="38100" dist="38100" dir="2700000" algn="tl">
                    <a:srgbClr val="C0C0C0"/>
                  </a:outerShdw>
                </a:effectLst>
              </a:rPr>
              <a:t>若</a:t>
            </a:r>
            <a:r>
              <a:rPr lang="en-US" altLang="zh-CN" sz="2600" b="1">
                <a:effectLst>
                  <a:outerShdw blurRad="38100" dist="38100" dir="2700000" algn="tl">
                    <a:srgbClr val="C0C0C0"/>
                  </a:outerShdw>
                </a:effectLst>
              </a:rPr>
              <a:t>X→→Y</a:t>
            </a:r>
            <a:r>
              <a:rPr lang="zh-CN" altLang="en-US" sz="2600" b="1">
                <a:effectLst>
                  <a:outerShdw blurRad="38100" dist="38100" dir="2700000" algn="tl">
                    <a:srgbClr val="C0C0C0"/>
                  </a:outerShdw>
                </a:effectLst>
              </a:rPr>
              <a:t>在</a:t>
            </a:r>
            <a:r>
              <a:rPr lang="en-US" altLang="zh-CN" sz="2600" b="1">
                <a:effectLst>
                  <a:outerShdw blurRad="38100" dist="38100" dir="2700000" algn="tl">
                    <a:srgbClr val="C0C0C0"/>
                  </a:outerShdw>
                </a:effectLst>
              </a:rPr>
              <a:t>W</a:t>
            </a:r>
            <a:r>
              <a:rPr lang="zh-CN" altLang="en-US" sz="2600" b="1">
                <a:effectLst>
                  <a:outerShdw blurRad="38100" dist="38100" dir="2700000" algn="tl">
                    <a:srgbClr val="C0C0C0"/>
                  </a:outerShdw>
                </a:effectLst>
              </a:rPr>
              <a:t>上成立，则在</a:t>
            </a:r>
            <a:r>
              <a:rPr lang="en-US" altLang="zh-CN" sz="2600" b="1">
                <a:effectLst>
                  <a:outerShdw blurRad="38100" dist="38100" dir="2700000" algn="tl">
                    <a:srgbClr val="C0C0C0"/>
                  </a:outerShdw>
                </a:effectLst>
              </a:rPr>
              <a:t>U</a:t>
            </a:r>
            <a:r>
              <a:rPr lang="zh-CN" altLang="en-US" sz="2600" b="1">
                <a:effectLst>
                  <a:outerShdw blurRad="38100" dist="38100" dir="2700000" algn="tl">
                    <a:srgbClr val="C0C0C0"/>
                  </a:outerShdw>
                </a:effectLst>
              </a:rPr>
              <a:t>上不一定成立（</a:t>
            </a:r>
            <a:r>
              <a:rPr lang="zh-CN" altLang="en-US" sz="2600" b="1">
                <a:solidFill>
                  <a:srgbClr val="FF3300"/>
                </a:solidFill>
                <a:effectLst>
                  <a:outerShdw blurRad="38100" dist="38100" dir="2700000" algn="tl">
                    <a:srgbClr val="C0C0C0"/>
                  </a:outerShdw>
                </a:effectLst>
              </a:rPr>
              <a:t>因为多值依赖还涉及属性组</a:t>
            </a:r>
            <a:r>
              <a:rPr lang="en-US" altLang="zh-CN" sz="2600" b="1">
                <a:solidFill>
                  <a:srgbClr val="FF3300"/>
                </a:solidFill>
                <a:effectLst>
                  <a:outerShdw blurRad="38100" dist="38100" dir="2700000" algn="tl">
                    <a:srgbClr val="C0C0C0"/>
                  </a:outerShdw>
                </a:effectLst>
              </a:rPr>
              <a:t>Z</a:t>
            </a:r>
            <a:r>
              <a:rPr lang="zh-CN" altLang="en-US" sz="2600" b="1">
                <a:effectLst>
                  <a:outerShdw blurRad="38100" dist="38100" dir="2700000" algn="tl">
                    <a:srgbClr val="C0C0C0"/>
                  </a:outerShdw>
                </a:effectLst>
              </a:rPr>
              <a:t>）</a:t>
            </a:r>
          </a:p>
          <a:p>
            <a:pPr marL="914400" lvl="1" indent="-457200">
              <a:lnSpc>
                <a:spcPct val="110000"/>
              </a:lnSpc>
              <a:spcBef>
                <a:spcPct val="10000"/>
              </a:spcBef>
            </a:pPr>
            <a:r>
              <a:rPr lang="zh-CN" altLang="en-US" sz="2600" b="1">
                <a:solidFill>
                  <a:srgbClr val="FF3300"/>
                </a:solidFill>
                <a:effectLst>
                  <a:outerShdw blurRad="38100" dist="38100" dir="2700000" algn="tl">
                    <a:srgbClr val="C0C0C0"/>
                  </a:outerShdw>
                </a:effectLst>
              </a:rPr>
              <a:t>而，函数依赖与属性集的范围无关</a:t>
            </a:r>
            <a:endParaRPr lang="zh-CN" altLang="en-US" b="1">
              <a:solidFill>
                <a:srgbClr val="FF3300"/>
              </a:solidFill>
              <a:effectLst>
                <a:outerShdw blurRad="38100" dist="38100" dir="2700000" algn="tl">
                  <a:srgbClr val="C0C0C0"/>
                </a:outerShdw>
              </a:effectLst>
            </a:endParaRPr>
          </a:p>
          <a:p>
            <a:pPr marL="533400" indent="-533400">
              <a:lnSpc>
                <a:spcPct val="110000"/>
              </a:lnSpc>
              <a:spcBef>
                <a:spcPct val="10000"/>
              </a:spcBef>
              <a:buFont typeface="Wingdings" pitchFamily="2" charset="2"/>
              <a:buNone/>
            </a:pPr>
            <a:r>
              <a:rPr lang="en-US" altLang="zh-CN" b="1">
                <a:solidFill>
                  <a:schemeClr val="accent1"/>
                </a:solidFill>
              </a:rPr>
              <a:t>(2)</a:t>
            </a:r>
            <a:r>
              <a:rPr lang="en-US" altLang="zh-CN" b="1"/>
              <a:t> </a:t>
            </a:r>
          </a:p>
          <a:p>
            <a:pPr marL="914400" lvl="1" indent="-457200">
              <a:lnSpc>
                <a:spcPct val="110000"/>
              </a:lnSpc>
              <a:spcBef>
                <a:spcPct val="10000"/>
              </a:spcBef>
            </a:pPr>
            <a:r>
              <a:rPr lang="zh-CN" altLang="en-US" sz="2600" b="1">
                <a:effectLst>
                  <a:outerShdw blurRad="38100" dist="38100" dir="2700000" algn="tl">
                    <a:srgbClr val="C0C0C0"/>
                  </a:outerShdw>
                </a:effectLst>
              </a:rPr>
              <a:t>多值依赖</a:t>
            </a:r>
            <a:r>
              <a:rPr lang="en-US" altLang="zh-CN" sz="2600" b="1">
                <a:effectLst>
                  <a:outerShdw blurRad="38100" dist="38100" dir="2700000" algn="tl">
                    <a:srgbClr val="C0C0C0"/>
                  </a:outerShdw>
                </a:effectLst>
              </a:rPr>
              <a:t>X→→Y</a:t>
            </a:r>
            <a:r>
              <a:rPr lang="zh-CN" altLang="en-US" sz="2600" b="1">
                <a:effectLst>
                  <a:outerShdw blurRad="38100" dist="38100" dir="2700000" algn="tl">
                    <a:srgbClr val="C0C0C0"/>
                  </a:outerShdw>
                </a:effectLst>
              </a:rPr>
              <a:t>若在</a:t>
            </a:r>
            <a:r>
              <a:rPr lang="en-US" altLang="zh-CN" sz="2600" b="1">
                <a:effectLst>
                  <a:outerShdw blurRad="38100" dist="38100" dir="2700000" algn="tl">
                    <a:srgbClr val="C0C0C0"/>
                  </a:outerShdw>
                </a:effectLst>
              </a:rPr>
              <a:t>R(U)</a:t>
            </a:r>
            <a:r>
              <a:rPr lang="zh-CN" altLang="en-US" sz="2600" b="1">
                <a:effectLst>
                  <a:outerShdw blurRad="38100" dist="38100" dir="2700000" algn="tl">
                    <a:srgbClr val="C0C0C0"/>
                  </a:outerShdw>
                </a:effectLst>
              </a:rPr>
              <a:t>上成立，不能断言对于任何</a:t>
            </a:r>
            <a:r>
              <a:rPr lang="en-US" altLang="zh-CN" sz="2600" b="1">
                <a:effectLst>
                  <a:outerShdw blurRad="38100" dist="38100" dir="2700000" algn="tl">
                    <a:srgbClr val="C0C0C0"/>
                  </a:outerShdw>
                </a:effectLst>
              </a:rPr>
              <a:t>Y' </a:t>
            </a:r>
            <a:r>
              <a:rPr lang="en-US" altLang="zh-CN" sz="2600" b="1">
                <a:effectLst>
                  <a:outerShdw blurRad="38100" dist="38100" dir="2700000" algn="tl">
                    <a:srgbClr val="C0C0C0"/>
                  </a:outerShdw>
                </a:effectLst>
                <a:sym typeface="Symbol" pitchFamily="18" charset="2"/>
              </a:rPr>
              <a:t></a:t>
            </a:r>
            <a:r>
              <a:rPr lang="en-US" altLang="zh-CN" sz="2600" b="1">
                <a:effectLst>
                  <a:outerShdw blurRad="38100" dist="38100" dir="2700000" algn="tl">
                    <a:srgbClr val="C0C0C0"/>
                  </a:outerShdw>
                </a:effectLst>
              </a:rPr>
              <a:t> Y</a:t>
            </a:r>
            <a:r>
              <a:rPr lang="zh-CN" altLang="en-US" sz="2600" b="1">
                <a:effectLst>
                  <a:outerShdw blurRad="38100" dist="38100" dir="2700000" algn="tl">
                    <a:srgbClr val="C0C0C0"/>
                  </a:outerShdw>
                </a:effectLst>
              </a:rPr>
              <a:t>有</a:t>
            </a:r>
            <a:r>
              <a:rPr lang="en-US" altLang="zh-CN" sz="2600" b="1">
                <a:effectLst>
                  <a:outerShdw blurRad="38100" dist="38100" dir="2700000" algn="tl">
                    <a:srgbClr val="C0C0C0"/>
                  </a:outerShdw>
                </a:effectLst>
              </a:rPr>
              <a:t>X→→Y' </a:t>
            </a:r>
            <a:r>
              <a:rPr lang="zh-CN" altLang="en-US" sz="2600" b="1">
                <a:effectLst>
                  <a:outerShdw blurRad="38100" dist="38100" dir="2700000" algn="tl">
                    <a:srgbClr val="C0C0C0"/>
                  </a:outerShdw>
                </a:effectLst>
              </a:rPr>
              <a:t>成立</a:t>
            </a:r>
          </a:p>
          <a:p>
            <a:pPr marL="914400" lvl="1" indent="-457200">
              <a:lnSpc>
                <a:spcPct val="110000"/>
              </a:lnSpc>
              <a:spcBef>
                <a:spcPct val="10000"/>
              </a:spcBef>
            </a:pPr>
            <a:r>
              <a:rPr lang="zh-CN" altLang="en-US" sz="2600" b="1">
                <a:effectLst>
                  <a:outerShdw blurRad="38100" dist="38100" dir="2700000" algn="tl">
                    <a:srgbClr val="C0C0C0"/>
                  </a:outerShdw>
                </a:effectLst>
              </a:rPr>
              <a:t>而，若函数依赖</a:t>
            </a:r>
            <a:r>
              <a:rPr lang="en-US" altLang="zh-CN" sz="2600" b="1">
                <a:effectLst>
                  <a:outerShdw blurRad="38100" dist="38100" dir="2700000" algn="tl">
                    <a:srgbClr val="C0C0C0"/>
                  </a:outerShdw>
                </a:effectLst>
              </a:rPr>
              <a:t>X→Y</a:t>
            </a:r>
            <a:r>
              <a:rPr lang="zh-CN" altLang="en-US" sz="2600" b="1">
                <a:effectLst>
                  <a:outerShdw blurRad="38100" dist="38100" dir="2700000" algn="tl">
                    <a:srgbClr val="C0C0C0"/>
                  </a:outerShdw>
                </a:effectLst>
              </a:rPr>
              <a:t>在</a:t>
            </a:r>
            <a:r>
              <a:rPr lang="en-US" altLang="zh-CN" sz="2600" b="1">
                <a:effectLst>
                  <a:outerShdw blurRad="38100" dist="38100" dir="2700000" algn="tl">
                    <a:srgbClr val="C0C0C0"/>
                  </a:outerShdw>
                </a:effectLst>
              </a:rPr>
              <a:t>R</a:t>
            </a:r>
            <a:r>
              <a:rPr lang="zh-CN" altLang="en-US" sz="2600" b="1">
                <a:effectLst>
                  <a:outerShdw blurRad="38100" dist="38100" dir="2700000" algn="tl">
                    <a:srgbClr val="C0C0C0"/>
                  </a:outerShdw>
                </a:effectLst>
              </a:rPr>
              <a:t>（</a:t>
            </a:r>
            <a:r>
              <a:rPr lang="en-US" altLang="zh-CN" sz="2600" b="1">
                <a:effectLst>
                  <a:outerShdw blurRad="38100" dist="38100" dir="2700000" algn="tl">
                    <a:srgbClr val="C0C0C0"/>
                  </a:outerShdw>
                </a:effectLst>
              </a:rPr>
              <a:t>U</a:t>
            </a:r>
            <a:r>
              <a:rPr lang="zh-CN" altLang="en-US" sz="2600" b="1">
                <a:effectLst>
                  <a:outerShdw blurRad="38100" dist="38100" dir="2700000" algn="tl">
                    <a:srgbClr val="C0C0C0"/>
                  </a:outerShdw>
                </a:effectLst>
              </a:rPr>
              <a:t>）上成立，则对于任何</a:t>
            </a:r>
            <a:r>
              <a:rPr lang="en-US" altLang="zh-CN" sz="2600" b="1">
                <a:effectLst>
                  <a:outerShdw blurRad="38100" dist="38100" dir="2700000" algn="tl">
                    <a:srgbClr val="C0C0C0"/>
                  </a:outerShdw>
                </a:effectLst>
              </a:rPr>
              <a:t>Y‘ </a:t>
            </a:r>
            <a:r>
              <a:rPr lang="en-US" altLang="zh-CN" sz="2600" b="1">
                <a:effectLst>
                  <a:outerShdw blurRad="38100" dist="38100" dir="2700000" algn="tl">
                    <a:srgbClr val="C0C0C0"/>
                  </a:outerShdw>
                </a:effectLst>
                <a:sym typeface="Symbol" pitchFamily="18" charset="2"/>
              </a:rPr>
              <a:t></a:t>
            </a:r>
            <a:r>
              <a:rPr lang="en-US" altLang="zh-CN" sz="2600" b="1">
                <a:effectLst>
                  <a:outerShdw blurRad="38100" dist="38100" dir="2700000" algn="tl">
                    <a:srgbClr val="C0C0C0"/>
                  </a:outerShdw>
                </a:effectLst>
              </a:rPr>
              <a:t> Y</a:t>
            </a:r>
            <a:r>
              <a:rPr lang="zh-CN" altLang="en-US" sz="2600" b="1">
                <a:effectLst>
                  <a:outerShdw blurRad="38100" dist="38100" dir="2700000" algn="tl">
                    <a:srgbClr val="C0C0C0"/>
                  </a:outerShdw>
                </a:effectLst>
              </a:rPr>
              <a:t>均有</a:t>
            </a:r>
            <a:r>
              <a:rPr lang="en-US" altLang="zh-CN" sz="2600" b="1">
                <a:effectLst>
                  <a:outerShdw blurRad="38100" dist="38100" dir="2700000" algn="tl">
                    <a:srgbClr val="C0C0C0"/>
                  </a:outerShdw>
                </a:effectLst>
              </a:rPr>
              <a:t>X→Y’ </a:t>
            </a:r>
            <a:r>
              <a:rPr lang="zh-CN" altLang="en-US" sz="2600" b="1">
                <a:effectLst>
                  <a:outerShdw blurRad="38100" dist="38100" dir="2700000" algn="tl">
                    <a:srgbClr val="C0C0C0"/>
                  </a:outerShdw>
                </a:effectLst>
              </a:rPr>
              <a:t>成立</a:t>
            </a:r>
          </a:p>
        </p:txBody>
      </p:sp>
    </p:spTree>
    <p:extLst>
      <p:ext uri="{BB962C8B-B14F-4D97-AF65-F5344CB8AC3E}">
        <p14:creationId xmlns:p14="http://schemas.microsoft.com/office/powerpoint/2010/main" val="2125371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4BC295B-FD92-4B28-B76E-FF62834625F7}" type="slidenum">
              <a:rPr lang="en-US" altLang="zh-CN" b="1">
                <a:latin typeface="微软雅黑" panose="020B0503020204020204" pitchFamily="34" charset="-122"/>
              </a:rPr>
              <a:pPr/>
              <a:t>47</a:t>
            </a:fld>
            <a:endParaRPr lang="en-US" altLang="zh-CN" b="1">
              <a:latin typeface="微软雅黑" panose="020B0503020204020204" pitchFamily="34" charset="-122"/>
            </a:endParaRPr>
          </a:p>
        </p:txBody>
      </p:sp>
      <p:sp>
        <p:nvSpPr>
          <p:cNvPr id="809986" name="Rectangle 2"/>
          <p:cNvSpPr>
            <a:spLocks noGrp="1" noChangeArrowheads="1"/>
          </p:cNvSpPr>
          <p:nvPr>
            <p:ph type="title"/>
          </p:nvPr>
        </p:nvSpPr>
        <p:spPr/>
        <p:txBody>
          <a:bodyPr>
            <a:normAutofit/>
          </a:bodyPr>
          <a:lstStyle/>
          <a:p>
            <a:r>
              <a:rPr lang="en-US" altLang="zh-CN" sz="3200" b="1" dirty="0" smtClean="0"/>
              <a:t>4NF</a:t>
            </a:r>
            <a:endParaRPr lang="en-US" altLang="zh-CN" sz="3200" b="1" dirty="0"/>
          </a:p>
        </p:txBody>
      </p:sp>
      <p:sp>
        <p:nvSpPr>
          <p:cNvPr id="809987" name="Rectangle 3"/>
          <p:cNvSpPr>
            <a:spLocks noGrp="1" noChangeArrowheads="1"/>
          </p:cNvSpPr>
          <p:nvPr>
            <p:ph type="body" idx="1"/>
          </p:nvPr>
        </p:nvSpPr>
        <p:spPr>
          <a:xfrm>
            <a:off x="323850" y="1196975"/>
            <a:ext cx="8229600" cy="5329238"/>
          </a:xfrm>
        </p:spPr>
        <p:txBody>
          <a:bodyPr/>
          <a:lstStyle/>
          <a:p>
            <a:pPr>
              <a:lnSpc>
                <a:spcPct val="115000"/>
              </a:lnSpc>
              <a:spcBef>
                <a:spcPct val="15000"/>
              </a:spcBef>
            </a:pPr>
            <a:r>
              <a:rPr lang="zh-CN" altLang="en-US" b="1" dirty="0" smtClean="0">
                <a:solidFill>
                  <a:srgbClr val="0000FF"/>
                </a:solidFill>
              </a:rPr>
              <a:t>定义</a:t>
            </a:r>
            <a:r>
              <a:rPr lang="en-US" altLang="zh-CN" b="1" dirty="0" smtClean="0">
                <a:solidFill>
                  <a:srgbClr val="0000FF"/>
                </a:solidFill>
              </a:rPr>
              <a:t>3.16    </a:t>
            </a:r>
            <a:r>
              <a:rPr lang="zh-CN" altLang="en-US" b="1" dirty="0">
                <a:solidFill>
                  <a:schemeClr val="tx1"/>
                </a:solidFill>
              </a:rPr>
              <a:t>关系模式</a:t>
            </a:r>
            <a:r>
              <a:rPr lang="en-US" altLang="zh-CN" b="1" dirty="0">
                <a:solidFill>
                  <a:schemeClr val="tx1"/>
                </a:solidFill>
              </a:rPr>
              <a:t>R&lt;U</a:t>
            </a:r>
            <a:r>
              <a:rPr lang="zh-CN" altLang="en-US" b="1" dirty="0">
                <a:solidFill>
                  <a:schemeClr val="tx1"/>
                </a:solidFill>
              </a:rPr>
              <a:t>，</a:t>
            </a:r>
            <a:r>
              <a:rPr lang="en-US" altLang="zh-CN" b="1" dirty="0">
                <a:solidFill>
                  <a:schemeClr val="tx1"/>
                </a:solidFill>
              </a:rPr>
              <a:t>F&gt;∈1NF</a:t>
            </a:r>
            <a:r>
              <a:rPr lang="zh-CN" altLang="en-US" b="1" dirty="0">
                <a:solidFill>
                  <a:schemeClr val="tx1"/>
                </a:solidFill>
              </a:rPr>
              <a:t>，如果对于</a:t>
            </a:r>
            <a:r>
              <a:rPr lang="en-US" altLang="zh-CN" b="1" dirty="0">
                <a:solidFill>
                  <a:schemeClr val="tx1"/>
                </a:solidFill>
              </a:rPr>
              <a:t>R</a:t>
            </a:r>
            <a:r>
              <a:rPr lang="zh-CN" altLang="en-US" b="1" dirty="0">
                <a:solidFill>
                  <a:schemeClr val="tx1"/>
                </a:solidFill>
              </a:rPr>
              <a:t>的每个非平凡多值依赖</a:t>
            </a:r>
            <a:r>
              <a:rPr lang="en-US" altLang="zh-CN" b="1" dirty="0">
                <a:solidFill>
                  <a:schemeClr val="tx1"/>
                </a:solidFill>
              </a:rPr>
              <a:t>X→→Y</a:t>
            </a:r>
            <a:r>
              <a:rPr lang="zh-CN" altLang="en-US" b="1" dirty="0">
                <a:solidFill>
                  <a:schemeClr val="tx1"/>
                </a:solidFill>
              </a:rPr>
              <a:t>（</a:t>
            </a:r>
            <a:r>
              <a:rPr lang="en-US" altLang="zh-CN" b="1" dirty="0">
                <a:solidFill>
                  <a:schemeClr val="tx1"/>
                </a:solidFill>
              </a:rPr>
              <a:t>Y </a:t>
            </a:r>
            <a:r>
              <a:rPr lang="en-US" altLang="zh-CN" b="1" dirty="0">
                <a:solidFill>
                  <a:schemeClr val="tx1"/>
                </a:solidFill>
                <a:sym typeface="Symbol" pitchFamily="18" charset="2"/>
              </a:rPr>
              <a:t></a:t>
            </a:r>
            <a:r>
              <a:rPr lang="en-US" altLang="zh-CN" b="1" dirty="0">
                <a:solidFill>
                  <a:schemeClr val="tx1"/>
                </a:solidFill>
              </a:rPr>
              <a:t> X</a:t>
            </a:r>
            <a:r>
              <a:rPr lang="zh-CN" altLang="en-US" b="1" dirty="0">
                <a:solidFill>
                  <a:schemeClr val="tx1"/>
                </a:solidFill>
              </a:rPr>
              <a:t>），</a:t>
            </a:r>
            <a:r>
              <a:rPr lang="en-US" altLang="zh-CN" b="1" dirty="0">
                <a:solidFill>
                  <a:schemeClr val="tx1"/>
                </a:solidFill>
              </a:rPr>
              <a:t>X</a:t>
            </a:r>
            <a:r>
              <a:rPr lang="zh-CN" altLang="en-US" b="1" dirty="0">
                <a:solidFill>
                  <a:schemeClr val="tx1"/>
                </a:solidFill>
              </a:rPr>
              <a:t>都含有码，则</a:t>
            </a:r>
            <a:r>
              <a:rPr lang="en-US" altLang="zh-CN" b="1" dirty="0">
                <a:solidFill>
                  <a:srgbClr val="FF3300"/>
                </a:solidFill>
              </a:rPr>
              <a:t>R∈4NF</a:t>
            </a:r>
            <a:r>
              <a:rPr lang="zh-CN" altLang="en-US" b="1" dirty="0">
                <a:solidFill>
                  <a:srgbClr val="0000FF"/>
                </a:solidFill>
              </a:rPr>
              <a:t>。</a:t>
            </a:r>
          </a:p>
          <a:p>
            <a:pPr>
              <a:lnSpc>
                <a:spcPct val="110000"/>
              </a:lnSpc>
              <a:spcBef>
                <a:spcPct val="10000"/>
              </a:spcBef>
            </a:pPr>
            <a:r>
              <a:rPr lang="zh-CN" altLang="en-US" sz="2400" b="1" dirty="0"/>
              <a:t>说明：</a:t>
            </a:r>
          </a:p>
          <a:p>
            <a:pPr lvl="1">
              <a:lnSpc>
                <a:spcPct val="110000"/>
              </a:lnSpc>
              <a:spcBef>
                <a:spcPct val="10000"/>
              </a:spcBef>
            </a:pPr>
            <a:r>
              <a:rPr lang="zh-CN" altLang="en-US" b="1" dirty="0">
                <a:solidFill>
                  <a:srgbClr val="FF3300"/>
                </a:solidFill>
              </a:rPr>
              <a:t>若</a:t>
            </a:r>
            <a:r>
              <a:rPr lang="en-US" altLang="zh-CN" b="1" dirty="0">
                <a:solidFill>
                  <a:srgbClr val="FF3300"/>
                </a:solidFill>
              </a:rPr>
              <a:t>R</a:t>
            </a:r>
            <a:r>
              <a:rPr lang="zh-CN" altLang="en-US" b="1" dirty="0">
                <a:solidFill>
                  <a:srgbClr val="FF3300"/>
                </a:solidFill>
              </a:rPr>
              <a:t>中只有平凡的多值依赖，则</a:t>
            </a:r>
            <a:r>
              <a:rPr lang="en-US" altLang="zh-CN" b="1" dirty="0">
                <a:solidFill>
                  <a:srgbClr val="FF3300"/>
                </a:solidFill>
              </a:rPr>
              <a:t>R ∈ 4NF</a:t>
            </a:r>
          </a:p>
          <a:p>
            <a:pPr lvl="1">
              <a:lnSpc>
                <a:spcPct val="110000"/>
              </a:lnSpc>
              <a:spcBef>
                <a:spcPct val="10000"/>
              </a:spcBef>
            </a:pPr>
            <a:r>
              <a:rPr lang="zh-CN" altLang="en-US" b="1" dirty="0"/>
              <a:t>若</a:t>
            </a:r>
            <a:r>
              <a:rPr lang="en-US" altLang="zh-CN" b="1" dirty="0"/>
              <a:t>R</a:t>
            </a:r>
            <a:r>
              <a:rPr lang="zh-CN" altLang="en-US" b="1" dirty="0"/>
              <a:t>中有非平凡多值依赖，且每个多值依赖的左端都含有码，则</a:t>
            </a:r>
            <a:r>
              <a:rPr lang="en-US" altLang="zh-CN" b="1" dirty="0"/>
              <a:t>R ∈ 4NF </a:t>
            </a:r>
            <a:r>
              <a:rPr lang="zh-CN" altLang="en-US" b="1" dirty="0"/>
              <a:t>。</a:t>
            </a:r>
          </a:p>
          <a:p>
            <a:pPr>
              <a:lnSpc>
                <a:spcPct val="110000"/>
              </a:lnSpc>
              <a:spcBef>
                <a:spcPct val="10000"/>
              </a:spcBef>
            </a:pPr>
            <a:r>
              <a:rPr lang="zh-CN" altLang="en-US" sz="2400" b="1" dirty="0"/>
              <a:t>如果</a:t>
            </a:r>
            <a:r>
              <a:rPr lang="en-US" altLang="zh-CN" sz="2400" b="1" dirty="0"/>
              <a:t>R ∈ 4NF</a:t>
            </a:r>
            <a:r>
              <a:rPr lang="zh-CN" altLang="en-US" sz="2400" b="1" dirty="0"/>
              <a:t>， 则</a:t>
            </a:r>
            <a:r>
              <a:rPr lang="en-US" altLang="zh-CN" sz="2400" b="1" dirty="0"/>
              <a:t>R ∈ BCNF</a:t>
            </a:r>
          </a:p>
          <a:p>
            <a:pPr lvl="1">
              <a:lnSpc>
                <a:spcPct val="110000"/>
              </a:lnSpc>
              <a:spcBef>
                <a:spcPct val="10000"/>
              </a:spcBef>
            </a:pPr>
            <a:r>
              <a:rPr lang="zh-CN" altLang="en-US" b="1" dirty="0"/>
              <a:t>因为</a:t>
            </a:r>
            <a:r>
              <a:rPr lang="en-US" altLang="zh-CN" b="1" dirty="0"/>
              <a:t>4NF</a:t>
            </a:r>
            <a:r>
              <a:rPr lang="zh-CN" altLang="en-US" b="1" dirty="0"/>
              <a:t>要求非平凡的多值依赖左端是码，这种多值依赖实际上就是函数依赖。就是说所有的函数依赖左端就是码。所以</a:t>
            </a:r>
            <a:r>
              <a:rPr lang="en-US" altLang="zh-CN" b="1" dirty="0"/>
              <a:t>R ∈ BCNF</a:t>
            </a:r>
            <a:r>
              <a:rPr lang="zh-CN" altLang="en-US" b="1" dirty="0"/>
              <a:t>。</a:t>
            </a:r>
          </a:p>
        </p:txBody>
      </p:sp>
      <p:sp>
        <p:nvSpPr>
          <p:cNvPr id="809988" name="Line 4"/>
          <p:cNvSpPr>
            <a:spLocks noChangeShapeType="1"/>
          </p:cNvSpPr>
          <p:nvPr/>
        </p:nvSpPr>
        <p:spPr bwMode="auto">
          <a:xfrm>
            <a:off x="4378775" y="1768654"/>
            <a:ext cx="287337" cy="36036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21082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D8D6A8B-5D4B-4FED-B564-4C7E34CCFFC3}" type="slidenum">
              <a:rPr lang="en-US" altLang="zh-CN"/>
              <a:pPr/>
              <a:t>48</a:t>
            </a:fld>
            <a:endParaRPr lang="en-US" altLang="zh-CN"/>
          </a:p>
        </p:txBody>
      </p:sp>
      <p:sp>
        <p:nvSpPr>
          <p:cNvPr id="812034" name="Rectangle 2"/>
          <p:cNvSpPr>
            <a:spLocks noGrp="1" noChangeArrowheads="1"/>
          </p:cNvSpPr>
          <p:nvPr>
            <p:ph type="title"/>
          </p:nvPr>
        </p:nvSpPr>
        <p:spPr/>
        <p:txBody>
          <a:bodyPr>
            <a:normAutofit/>
          </a:bodyPr>
          <a:lstStyle/>
          <a:p>
            <a:r>
              <a:rPr lang="en-US" altLang="zh-CN" sz="3200" b="1" dirty="0"/>
              <a:t>4NF</a:t>
            </a:r>
            <a:r>
              <a:rPr lang="zh-CN" altLang="en-US" sz="3200" b="1" dirty="0"/>
              <a:t>（续）</a:t>
            </a:r>
          </a:p>
        </p:txBody>
      </p:sp>
      <p:sp>
        <p:nvSpPr>
          <p:cNvPr id="812035" name="Rectangle 3"/>
          <p:cNvSpPr>
            <a:spLocks noGrp="1" noChangeArrowheads="1"/>
          </p:cNvSpPr>
          <p:nvPr>
            <p:ph type="body" idx="1"/>
          </p:nvPr>
        </p:nvSpPr>
        <p:spPr>
          <a:xfrm>
            <a:off x="468313" y="1268413"/>
            <a:ext cx="8424862" cy="4968875"/>
          </a:xfrm>
        </p:spPr>
        <p:txBody>
          <a:bodyPr/>
          <a:lstStyle/>
          <a:p>
            <a:pPr>
              <a:lnSpc>
                <a:spcPct val="120000"/>
              </a:lnSpc>
              <a:buFont typeface="Wingdings" pitchFamily="2" charset="2"/>
              <a:buNone/>
            </a:pPr>
            <a:r>
              <a:rPr lang="zh-CN" altLang="en-US" b="1"/>
              <a:t>例： </a:t>
            </a:r>
            <a:r>
              <a:rPr lang="en-US" altLang="zh-CN" b="1"/>
              <a:t>Teaching(C,T,B) ∈ 4NF</a:t>
            </a:r>
          </a:p>
          <a:p>
            <a:pPr>
              <a:lnSpc>
                <a:spcPct val="120000"/>
              </a:lnSpc>
              <a:buFont typeface="Wingdings" pitchFamily="2" charset="2"/>
              <a:buNone/>
            </a:pPr>
            <a:r>
              <a:rPr lang="en-US" altLang="zh-CN" b="1"/>
              <a:t>    </a:t>
            </a:r>
            <a:r>
              <a:rPr lang="zh-CN" altLang="en-US" b="1"/>
              <a:t>因为</a:t>
            </a:r>
            <a:r>
              <a:rPr lang="zh-CN" altLang="en-US" b="1">
                <a:solidFill>
                  <a:schemeClr val="tx1"/>
                </a:solidFill>
              </a:rPr>
              <a:t>存在非平凡的多值依赖</a:t>
            </a:r>
            <a:r>
              <a:rPr lang="en-US" altLang="zh-CN" b="1">
                <a:solidFill>
                  <a:schemeClr val="tx1"/>
                </a:solidFill>
              </a:rPr>
              <a:t>C→→T</a:t>
            </a:r>
            <a:r>
              <a:rPr lang="zh-CN" altLang="en-US" b="1">
                <a:solidFill>
                  <a:schemeClr val="tx1"/>
                </a:solidFill>
              </a:rPr>
              <a:t>，且</a:t>
            </a:r>
            <a:r>
              <a:rPr lang="en-US" altLang="zh-CN" b="1">
                <a:solidFill>
                  <a:schemeClr val="tx1"/>
                </a:solidFill>
              </a:rPr>
              <a:t>C</a:t>
            </a:r>
            <a:r>
              <a:rPr lang="zh-CN" altLang="en-US" b="1">
                <a:solidFill>
                  <a:schemeClr val="tx1"/>
                </a:solidFill>
              </a:rPr>
              <a:t>不是码</a:t>
            </a:r>
          </a:p>
          <a:p>
            <a:pPr>
              <a:lnSpc>
                <a:spcPct val="120000"/>
              </a:lnSpc>
              <a:buClr>
                <a:schemeClr val="accent1"/>
              </a:buClr>
              <a:buFont typeface="Wingdings" pitchFamily="2" charset="2"/>
              <a:buChar char="n"/>
            </a:pPr>
            <a:r>
              <a:rPr lang="zh-CN" altLang="en-US" b="1">
                <a:solidFill>
                  <a:srgbClr val="FF3300"/>
                </a:solidFill>
              </a:rPr>
              <a:t>用投影分解法把</a:t>
            </a:r>
            <a:r>
              <a:rPr lang="en-US" altLang="zh-CN" b="1">
                <a:solidFill>
                  <a:schemeClr val="tx1"/>
                </a:solidFill>
              </a:rPr>
              <a:t>Teaching</a:t>
            </a:r>
            <a:r>
              <a:rPr lang="zh-CN" altLang="en-US" b="1">
                <a:solidFill>
                  <a:schemeClr val="tx1"/>
                </a:solidFill>
              </a:rPr>
              <a:t>分解为如下两个关系模式：</a:t>
            </a:r>
          </a:p>
          <a:p>
            <a:pPr>
              <a:lnSpc>
                <a:spcPct val="115000"/>
              </a:lnSpc>
              <a:spcBef>
                <a:spcPct val="15000"/>
              </a:spcBef>
              <a:buFont typeface="Wingdings" pitchFamily="2" charset="2"/>
              <a:buNone/>
            </a:pPr>
            <a:r>
              <a:rPr lang="zh-CN" altLang="en-US" sz="2400" b="1">
                <a:solidFill>
                  <a:schemeClr val="tx1"/>
                </a:solidFill>
              </a:rPr>
              <a:t>	        </a:t>
            </a:r>
            <a:r>
              <a:rPr lang="en-US" altLang="zh-CN" sz="2400" b="1">
                <a:solidFill>
                  <a:schemeClr val="tx1"/>
                </a:solidFill>
              </a:rPr>
              <a:t>CT(C, T) ∈ 4NF</a:t>
            </a:r>
          </a:p>
          <a:p>
            <a:pPr>
              <a:lnSpc>
                <a:spcPct val="115000"/>
              </a:lnSpc>
              <a:spcBef>
                <a:spcPct val="15000"/>
              </a:spcBef>
              <a:buFont typeface="Wingdings" pitchFamily="2" charset="2"/>
              <a:buNone/>
            </a:pPr>
            <a:r>
              <a:rPr lang="en-US" altLang="zh-CN" sz="2400" b="1">
                <a:solidFill>
                  <a:schemeClr val="tx1"/>
                </a:solidFill>
              </a:rPr>
              <a:t>           CB(C, B) ∈ 4NF</a:t>
            </a:r>
          </a:p>
          <a:p>
            <a:pPr>
              <a:lnSpc>
                <a:spcPct val="115000"/>
              </a:lnSpc>
              <a:spcBef>
                <a:spcPct val="15000"/>
              </a:spcBef>
              <a:buFont typeface="Wingdings" pitchFamily="2" charset="2"/>
              <a:buNone/>
            </a:pPr>
            <a:r>
              <a:rPr lang="en-US" altLang="zh-CN" sz="2400" b="1">
                <a:solidFill>
                  <a:schemeClr val="tx1"/>
                </a:solidFill>
              </a:rPr>
              <a:t>     C→→T</a:t>
            </a:r>
            <a:r>
              <a:rPr lang="zh-CN" altLang="en-US" sz="2400" b="1">
                <a:solidFill>
                  <a:schemeClr val="tx1"/>
                </a:solidFill>
              </a:rPr>
              <a:t>， </a:t>
            </a:r>
            <a:r>
              <a:rPr lang="en-US" altLang="zh-CN" sz="2400" b="1">
                <a:solidFill>
                  <a:schemeClr val="tx1"/>
                </a:solidFill>
              </a:rPr>
              <a:t>C→→B</a:t>
            </a:r>
            <a:r>
              <a:rPr lang="zh-CN" altLang="en-US" sz="2400" b="1">
                <a:solidFill>
                  <a:schemeClr val="tx1"/>
                </a:solidFill>
              </a:rPr>
              <a:t>是平凡多值依赖</a:t>
            </a:r>
            <a:r>
              <a:rPr lang="zh-CN" altLang="en-US" sz="3600" b="1"/>
              <a:t> </a:t>
            </a:r>
          </a:p>
          <a:p>
            <a:pPr>
              <a:lnSpc>
                <a:spcPct val="115000"/>
              </a:lnSpc>
              <a:spcBef>
                <a:spcPct val="15000"/>
              </a:spcBef>
              <a:buFont typeface="Wingdings" pitchFamily="2" charset="2"/>
              <a:buNone/>
            </a:pPr>
            <a:r>
              <a:rPr lang="zh-CN" altLang="en-US" b="1"/>
              <a:t>同理，可以类似分解关系模式</a:t>
            </a:r>
            <a:r>
              <a:rPr lang="en-US" altLang="zh-CN" b="1"/>
              <a:t>WSC</a:t>
            </a:r>
            <a:r>
              <a:rPr lang="zh-CN" altLang="en-US" b="1"/>
              <a:t>（</a:t>
            </a:r>
            <a:r>
              <a:rPr lang="en-US" altLang="zh-CN" b="1"/>
              <a:t>W</a:t>
            </a:r>
            <a:r>
              <a:rPr lang="zh-CN" altLang="en-US" b="1"/>
              <a:t>，</a:t>
            </a:r>
            <a:r>
              <a:rPr lang="en-US" altLang="zh-CN" b="1"/>
              <a:t>S</a:t>
            </a:r>
            <a:r>
              <a:rPr lang="zh-CN" altLang="en-US" b="1"/>
              <a:t>，</a:t>
            </a:r>
            <a:r>
              <a:rPr lang="en-US" altLang="zh-CN" b="1"/>
              <a:t>C</a:t>
            </a:r>
            <a:r>
              <a:rPr lang="zh-CN" altLang="en-US" b="1"/>
              <a:t>）</a:t>
            </a:r>
          </a:p>
          <a:p>
            <a:pPr>
              <a:lnSpc>
                <a:spcPct val="115000"/>
              </a:lnSpc>
              <a:spcBef>
                <a:spcPct val="15000"/>
              </a:spcBef>
              <a:buFont typeface="Wingdings" pitchFamily="2" charset="2"/>
              <a:buNone/>
            </a:pPr>
            <a:endParaRPr lang="en-US" altLang="zh-CN" b="1"/>
          </a:p>
        </p:txBody>
      </p:sp>
      <p:sp>
        <p:nvSpPr>
          <p:cNvPr id="812036" name="Line 4"/>
          <p:cNvSpPr>
            <a:spLocks noChangeShapeType="1"/>
          </p:cNvSpPr>
          <p:nvPr/>
        </p:nvSpPr>
        <p:spPr bwMode="auto">
          <a:xfrm>
            <a:off x="3790879" y="1310410"/>
            <a:ext cx="144463" cy="503237"/>
          </a:xfrm>
          <a:prstGeom prst="line">
            <a:avLst/>
          </a:prstGeom>
          <a:noFill/>
          <a:ln w="222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77527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9270" y="88637"/>
            <a:ext cx="8692221" cy="738664"/>
          </a:xfrm>
          <a:prstGeom prst="rect">
            <a:avLst/>
          </a:prstGeom>
        </p:spPr>
        <p:txBody>
          <a:bodyPr wrap="square">
            <a:spAutoFit/>
          </a:bodyPr>
          <a:lstStyle/>
          <a:p>
            <a:pPr indent="457200">
              <a:lnSpc>
                <a:spcPct val="150000"/>
              </a:lnSpc>
            </a:pPr>
            <a:r>
              <a:rPr lang="zh-CN" altLang="en-US" sz="2800" b="1" dirty="0" smtClean="0">
                <a:solidFill>
                  <a:srgbClr val="006600"/>
                </a:solidFill>
                <a:latin typeface="微软雅黑" pitchFamily="34" charset="-122"/>
                <a:ea typeface="微软雅黑" pitchFamily="34" charset="-122"/>
              </a:rPr>
              <a:t>关系模式规范化过程</a:t>
            </a:r>
            <a:endParaRPr lang="en-US" altLang="zh-CN" sz="2800" b="1" dirty="0">
              <a:solidFill>
                <a:srgbClr val="006600"/>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634" y="457968"/>
            <a:ext cx="4372222" cy="5610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7565" y="4162522"/>
            <a:ext cx="4492487" cy="1800621"/>
          </a:xfrm>
          <a:prstGeom prst="rect">
            <a:avLst/>
          </a:prstGeom>
        </p:spPr>
        <p:txBody>
          <a:bodyPr wrap="square">
            <a:spAutoFit/>
          </a:bodyPr>
          <a:lstStyle/>
          <a:p>
            <a:pPr>
              <a:lnSpc>
                <a:spcPts val="3400"/>
              </a:lnSpc>
            </a:pPr>
            <a:r>
              <a:rPr lang="zh-CN" altLang="en-US" sz="2400" b="1" dirty="0">
                <a:solidFill>
                  <a:srgbClr val="FF0000"/>
                </a:solidFill>
                <a:latin typeface="微软雅黑" pitchFamily="34" charset="-122"/>
                <a:ea typeface="微软雅黑" pitchFamily="34" charset="-122"/>
              </a:rPr>
              <a:t>规范化的</a:t>
            </a:r>
            <a:r>
              <a:rPr lang="zh-CN" altLang="en-US" sz="2400" b="1" dirty="0" smtClean="0">
                <a:solidFill>
                  <a:srgbClr val="FF0000"/>
                </a:solidFill>
                <a:latin typeface="微软雅黑" pitchFamily="34" charset="-122"/>
                <a:ea typeface="微软雅黑" pitchFamily="34" charset="-122"/>
              </a:rPr>
              <a:t>基本原则</a:t>
            </a:r>
            <a:r>
              <a:rPr lang="zh-CN" altLang="en-US" sz="2400" b="1" dirty="0" smtClean="0">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由低到高，逐步规范，权衡利弊，适可而止</a:t>
            </a:r>
            <a:r>
              <a:rPr lang="zh-CN" altLang="en-US" sz="2400" b="1" dirty="0" smtClean="0">
                <a:latin typeface="微软雅黑" pitchFamily="34" charset="-122"/>
                <a:ea typeface="微软雅黑" pitchFamily="34" charset="-122"/>
              </a:rPr>
              <a:t>。</a:t>
            </a:r>
            <a:r>
              <a:rPr lang="zh-CN" altLang="en-US" sz="2400" b="1" dirty="0" smtClean="0">
                <a:solidFill>
                  <a:srgbClr val="C00000"/>
                </a:solidFill>
                <a:latin typeface="微软雅黑" pitchFamily="34" charset="-122"/>
                <a:ea typeface="微软雅黑" pitchFamily="34" charset="-122"/>
              </a:rPr>
              <a:t>通常</a:t>
            </a:r>
            <a:r>
              <a:rPr lang="zh-CN" altLang="en-US" sz="2400" b="1" dirty="0">
                <a:solidFill>
                  <a:srgbClr val="C00000"/>
                </a:solidFill>
                <a:latin typeface="微软雅黑" pitchFamily="34" charset="-122"/>
                <a:ea typeface="微软雅黑" pitchFamily="34" charset="-122"/>
              </a:rPr>
              <a:t>，</a:t>
            </a:r>
            <a:r>
              <a:rPr lang="zh-CN" altLang="en-US" sz="2400" b="1" u="sng" dirty="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以满足第三范式为基本要求</a:t>
            </a:r>
            <a:r>
              <a:rPr lang="zh-CN" altLang="en-US" sz="2400" b="1" u="sng" dirty="0">
                <a:effectLst>
                  <a:outerShdw blurRad="38100" dist="38100" dir="2700000" algn="tl">
                    <a:srgbClr val="000000">
                      <a:alpha val="43137"/>
                    </a:srgbClr>
                  </a:outerShdw>
                </a:effectLst>
                <a:latin typeface="微软雅黑" pitchFamily="34" charset="-122"/>
                <a:ea typeface="微软雅黑" pitchFamily="34" charset="-122"/>
              </a:rPr>
              <a:t>。</a:t>
            </a:r>
          </a:p>
        </p:txBody>
      </p:sp>
      <p:sp>
        <p:nvSpPr>
          <p:cNvPr id="3" name="矩形 2"/>
          <p:cNvSpPr/>
          <p:nvPr/>
        </p:nvSpPr>
        <p:spPr>
          <a:xfrm>
            <a:off x="347869" y="1337318"/>
            <a:ext cx="4572000" cy="1364604"/>
          </a:xfrm>
          <a:prstGeom prst="rect">
            <a:avLst/>
          </a:prstGeom>
        </p:spPr>
        <p:txBody>
          <a:bodyPr>
            <a:spAutoFit/>
          </a:bodyPr>
          <a:lstStyle/>
          <a:p>
            <a:pPr>
              <a:lnSpc>
                <a:spcPts val="3400"/>
              </a:lnSpc>
            </a:pPr>
            <a:r>
              <a:rPr lang="zh-CN" altLang="en-US" sz="2400" b="1" dirty="0">
                <a:solidFill>
                  <a:srgbClr val="FF0000"/>
                </a:solidFill>
                <a:latin typeface="微软雅黑" pitchFamily="34" charset="-122"/>
                <a:ea typeface="微软雅黑" pitchFamily="34" charset="-122"/>
              </a:rPr>
              <a:t>规范化的</a:t>
            </a:r>
            <a:r>
              <a:rPr lang="zh-CN" altLang="en-US" sz="2400" b="1" dirty="0" smtClean="0">
                <a:solidFill>
                  <a:srgbClr val="FF0000"/>
                </a:solidFill>
                <a:latin typeface="微软雅黑" pitchFamily="34" charset="-122"/>
                <a:ea typeface="微软雅黑" pitchFamily="34" charset="-122"/>
              </a:rPr>
              <a:t>本质：</a:t>
            </a:r>
            <a:r>
              <a:rPr lang="zh-CN" altLang="en-US" sz="2400" b="1" dirty="0">
                <a:solidFill>
                  <a:srgbClr val="0000FF"/>
                </a:solidFill>
                <a:latin typeface="微软雅黑" pitchFamily="34" charset="-122"/>
                <a:ea typeface="微软雅黑" pitchFamily="34" charset="-122"/>
              </a:rPr>
              <a:t>提高数据独立性，解决插入异常、删除异常、修改复杂、数据冗余等问题的方法</a:t>
            </a:r>
            <a:r>
              <a:rPr lang="zh-CN" altLang="en-US"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6" name="矩形 5"/>
          <p:cNvSpPr/>
          <p:nvPr/>
        </p:nvSpPr>
        <p:spPr>
          <a:xfrm>
            <a:off x="367748" y="2949567"/>
            <a:ext cx="4572000" cy="928588"/>
          </a:xfrm>
          <a:prstGeom prst="rect">
            <a:avLst/>
          </a:prstGeom>
        </p:spPr>
        <p:txBody>
          <a:bodyPr>
            <a:spAutoFit/>
          </a:bodyPr>
          <a:lstStyle/>
          <a:p>
            <a:pPr>
              <a:lnSpc>
                <a:spcPts val="3400"/>
              </a:lnSpc>
            </a:pPr>
            <a:r>
              <a:rPr lang="zh-CN" altLang="en-US" sz="2400" b="1" dirty="0" smtClean="0">
                <a:solidFill>
                  <a:srgbClr val="FF0000"/>
                </a:solidFill>
                <a:latin typeface="微软雅黑" pitchFamily="34" charset="-122"/>
                <a:ea typeface="微软雅黑" pitchFamily="34" charset="-122"/>
              </a:rPr>
              <a:t>规范化</a:t>
            </a:r>
            <a:r>
              <a:rPr lang="zh-CN" altLang="en-US" sz="2400" b="1" dirty="0">
                <a:solidFill>
                  <a:srgbClr val="FF0000"/>
                </a:solidFill>
                <a:latin typeface="微软雅黑" pitchFamily="34" charset="-122"/>
                <a:ea typeface="微软雅黑" pitchFamily="34" charset="-122"/>
              </a:rPr>
              <a:t>的基本</a:t>
            </a:r>
            <a:r>
              <a:rPr lang="zh-CN" altLang="en-US" sz="2400" b="1" dirty="0" smtClean="0">
                <a:solidFill>
                  <a:srgbClr val="FF0000"/>
                </a:solidFill>
                <a:latin typeface="微软雅黑" pitchFamily="34" charset="-122"/>
                <a:ea typeface="微软雅黑" pitchFamily="34" charset="-122"/>
              </a:rPr>
              <a:t>思想：</a:t>
            </a:r>
            <a:r>
              <a:rPr lang="zh-CN" altLang="en-US" sz="2400" b="1" dirty="0">
                <a:solidFill>
                  <a:srgbClr val="0000FF"/>
                </a:solidFill>
                <a:latin typeface="微软雅黑" pitchFamily="34" charset="-122"/>
                <a:ea typeface="微软雅黑" pitchFamily="34" charset="-122"/>
              </a:rPr>
              <a:t>逐步消除数据依赖中不合适的部分。</a:t>
            </a:r>
          </a:p>
        </p:txBody>
      </p:sp>
      <p:sp>
        <p:nvSpPr>
          <p:cNvPr id="7" name="AutoShape 58"/>
          <p:cNvSpPr>
            <a:spLocks noChangeArrowheads="1"/>
          </p:cNvSpPr>
          <p:nvPr/>
        </p:nvSpPr>
        <p:spPr bwMode="auto">
          <a:xfrm>
            <a:off x="1285727" y="5589387"/>
            <a:ext cx="431800" cy="373756"/>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p>
        </p:txBody>
      </p:sp>
    </p:spTree>
    <p:extLst>
      <p:ext uri="{BB962C8B-B14F-4D97-AF65-F5344CB8AC3E}">
        <p14:creationId xmlns:p14="http://schemas.microsoft.com/office/powerpoint/2010/main" val="3304886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 y="144550"/>
            <a:ext cx="8583759" cy="5641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3462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204050E2-5DB9-4F0D-A51B-DF091515FB53}" type="slidenum">
              <a:rPr lang="en-US" altLang="zh-CN" b="1">
                <a:latin typeface="微软雅黑" panose="020B0503020204020204" pitchFamily="34" charset="-122"/>
              </a:rPr>
              <a:pPr/>
              <a:t>50</a:t>
            </a:fld>
            <a:endParaRPr lang="en-US" altLang="zh-CN" b="1">
              <a:latin typeface="微软雅黑" panose="020B0503020204020204" pitchFamily="34" charset="-122"/>
            </a:endParaRPr>
          </a:p>
        </p:txBody>
      </p:sp>
      <p:sp>
        <p:nvSpPr>
          <p:cNvPr id="818178" name="Rectangle 2"/>
          <p:cNvSpPr>
            <a:spLocks noChangeArrowheads="1"/>
          </p:cNvSpPr>
          <p:nvPr/>
        </p:nvSpPr>
        <p:spPr bwMode="auto">
          <a:xfrm>
            <a:off x="468313" y="1773238"/>
            <a:ext cx="8153400" cy="4038600"/>
          </a:xfrm>
          <a:prstGeom prst="rect">
            <a:avLst/>
          </a:prstGeom>
          <a:solidFill>
            <a:srgbClr val="FFFF00">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sp>
        <p:nvSpPr>
          <p:cNvPr id="818179" name="Rectangle 3"/>
          <p:cNvSpPr>
            <a:spLocks noGrp="1" noChangeArrowheads="1"/>
          </p:cNvSpPr>
          <p:nvPr>
            <p:ph type="title"/>
          </p:nvPr>
        </p:nvSpPr>
        <p:spPr>
          <a:xfrm>
            <a:off x="201139" y="317625"/>
            <a:ext cx="7886700" cy="791013"/>
          </a:xfrm>
        </p:spPr>
        <p:txBody>
          <a:bodyPr>
            <a:normAutofit fontScale="90000"/>
          </a:bodyPr>
          <a:lstStyle/>
          <a:p>
            <a:pPr indent="457200">
              <a:lnSpc>
                <a:spcPct val="150000"/>
              </a:lnSpc>
            </a:pPr>
            <a:r>
              <a:rPr lang="zh-CN" altLang="en-US" b="1" dirty="0">
                <a:solidFill>
                  <a:srgbClr val="006600"/>
                </a:solidFill>
              </a:rPr>
              <a:t>关系模式规范化过程</a:t>
            </a:r>
            <a:endParaRPr lang="en-US" altLang="zh-CN" b="1" dirty="0">
              <a:solidFill>
                <a:srgbClr val="006600"/>
              </a:solidFill>
            </a:endParaRPr>
          </a:p>
        </p:txBody>
      </p:sp>
      <p:sp>
        <p:nvSpPr>
          <p:cNvPr id="818180" name="Rectangle 4"/>
          <p:cNvSpPr>
            <a:spLocks noGrp="1" noChangeArrowheads="1"/>
          </p:cNvSpPr>
          <p:nvPr>
            <p:ph type="body" idx="1"/>
          </p:nvPr>
        </p:nvSpPr>
        <p:spPr>
          <a:xfrm>
            <a:off x="611188" y="1341438"/>
            <a:ext cx="8229600" cy="4495800"/>
          </a:xfrm>
        </p:spPr>
        <p:txBody>
          <a:bodyPr/>
          <a:lstStyle/>
          <a:p>
            <a:pPr>
              <a:lnSpc>
                <a:spcPct val="90000"/>
              </a:lnSpc>
            </a:pPr>
            <a:r>
              <a:rPr lang="zh-CN" altLang="en-US" sz="2400" b="1"/>
              <a:t>关系模式规范化的基本步骤</a:t>
            </a:r>
          </a:p>
          <a:p>
            <a:pPr>
              <a:lnSpc>
                <a:spcPct val="90000"/>
              </a:lnSpc>
            </a:pPr>
            <a:endParaRPr lang="zh-CN" altLang="en-US" sz="2400" b="1"/>
          </a:p>
          <a:p>
            <a:pPr>
              <a:lnSpc>
                <a:spcPct val="90000"/>
              </a:lnSpc>
              <a:buFont typeface="Wingdings" pitchFamily="2" charset="2"/>
              <a:buNone/>
            </a:pPr>
            <a:r>
              <a:rPr lang="zh-CN" altLang="en-US" sz="2000" b="1"/>
              <a:t>                        </a:t>
            </a:r>
            <a:r>
              <a:rPr lang="en-US" altLang="zh-CN" sz="2000" b="1">
                <a:solidFill>
                  <a:schemeClr val="tx1"/>
                </a:solidFill>
              </a:rPr>
              <a:t>1NF</a:t>
            </a:r>
          </a:p>
          <a:p>
            <a:pPr>
              <a:lnSpc>
                <a:spcPct val="90000"/>
              </a:lnSpc>
              <a:buFont typeface="Wingdings" pitchFamily="2" charset="2"/>
              <a:buNone/>
            </a:pPr>
            <a:r>
              <a:rPr lang="en-US" altLang="zh-CN" sz="2000" b="1">
                <a:solidFill>
                  <a:schemeClr val="tx1"/>
                </a:solidFill>
              </a:rPr>
              <a:t>                	↓  </a:t>
            </a:r>
            <a:r>
              <a:rPr lang="zh-CN" altLang="en-US" sz="2000" b="1">
                <a:solidFill>
                  <a:schemeClr val="tx1"/>
                </a:solidFill>
              </a:rPr>
              <a:t>消除非主属性对码的部分函数依赖</a:t>
            </a:r>
          </a:p>
          <a:p>
            <a:pPr>
              <a:lnSpc>
                <a:spcPct val="90000"/>
              </a:lnSpc>
              <a:buFont typeface="Wingdings" pitchFamily="2" charset="2"/>
              <a:buNone/>
            </a:pPr>
            <a:r>
              <a:rPr lang="zh-CN" altLang="en-US" sz="2000" b="1">
                <a:solidFill>
                  <a:schemeClr val="tx1"/>
                </a:solidFill>
              </a:rPr>
              <a:t>消除决定因素   </a:t>
            </a:r>
            <a:r>
              <a:rPr lang="en-US" altLang="zh-CN" sz="2000" b="1">
                <a:solidFill>
                  <a:schemeClr val="tx1"/>
                </a:solidFill>
              </a:rPr>
              <a:t>2NF</a:t>
            </a:r>
          </a:p>
          <a:p>
            <a:pPr>
              <a:lnSpc>
                <a:spcPct val="90000"/>
              </a:lnSpc>
              <a:buFont typeface="Wingdings" pitchFamily="2" charset="2"/>
              <a:buNone/>
            </a:pPr>
            <a:r>
              <a:rPr lang="zh-CN" altLang="en-US" sz="2000" b="1">
                <a:solidFill>
                  <a:schemeClr val="tx1"/>
                </a:solidFill>
              </a:rPr>
              <a:t>非码的非平        ↓  消除非主属性对码的传递函数依赖</a:t>
            </a:r>
          </a:p>
          <a:p>
            <a:pPr>
              <a:lnSpc>
                <a:spcPct val="90000"/>
              </a:lnSpc>
              <a:buFont typeface="Wingdings" pitchFamily="2" charset="2"/>
              <a:buNone/>
            </a:pPr>
            <a:r>
              <a:rPr lang="zh-CN" altLang="en-US" sz="2000" b="1">
                <a:solidFill>
                  <a:schemeClr val="tx1"/>
                </a:solidFill>
              </a:rPr>
              <a:t>凡函数依赖       </a:t>
            </a:r>
            <a:r>
              <a:rPr lang="en-US" altLang="zh-CN" sz="2000" b="1">
                <a:solidFill>
                  <a:schemeClr val="tx1"/>
                </a:solidFill>
              </a:rPr>
              <a:t>3NF</a:t>
            </a:r>
          </a:p>
          <a:p>
            <a:pPr>
              <a:lnSpc>
                <a:spcPct val="90000"/>
              </a:lnSpc>
              <a:buFont typeface="Wingdings" pitchFamily="2" charset="2"/>
              <a:buNone/>
            </a:pPr>
            <a:r>
              <a:rPr lang="en-US" altLang="zh-CN" sz="2000" b="1">
                <a:solidFill>
                  <a:schemeClr val="tx1"/>
                </a:solidFill>
              </a:rPr>
              <a:t>                	 ↓  </a:t>
            </a:r>
            <a:r>
              <a:rPr lang="zh-CN" altLang="en-US" sz="2000" b="1">
                <a:solidFill>
                  <a:schemeClr val="tx1"/>
                </a:solidFill>
              </a:rPr>
              <a:t>消除主属性对码的部分和传递函数依赖</a:t>
            </a:r>
          </a:p>
          <a:p>
            <a:pPr>
              <a:lnSpc>
                <a:spcPct val="90000"/>
              </a:lnSpc>
              <a:buFont typeface="Wingdings" pitchFamily="2" charset="2"/>
              <a:buNone/>
            </a:pPr>
            <a:r>
              <a:rPr lang="zh-CN" altLang="en-US" sz="2000" b="1">
                <a:solidFill>
                  <a:schemeClr val="tx1"/>
                </a:solidFill>
              </a:rPr>
              <a:t>                         </a:t>
            </a:r>
            <a:r>
              <a:rPr lang="en-US" altLang="zh-CN" sz="2000" b="1">
                <a:solidFill>
                  <a:schemeClr val="tx1"/>
                </a:solidFill>
              </a:rPr>
              <a:t>BCNF </a:t>
            </a:r>
          </a:p>
          <a:p>
            <a:pPr>
              <a:lnSpc>
                <a:spcPct val="90000"/>
              </a:lnSpc>
              <a:buFont typeface="Wingdings" pitchFamily="2" charset="2"/>
              <a:buNone/>
            </a:pPr>
            <a:r>
              <a:rPr lang="en-US" altLang="zh-CN" sz="2000" b="1">
                <a:solidFill>
                  <a:schemeClr val="tx1"/>
                </a:solidFill>
              </a:rPr>
              <a:t>              	 ↓  </a:t>
            </a:r>
            <a:r>
              <a:rPr lang="zh-CN" altLang="en-US" sz="2000" b="1">
                <a:solidFill>
                  <a:schemeClr val="tx1"/>
                </a:solidFill>
              </a:rPr>
              <a:t>消除非平凡且非函数依赖的多值依赖</a:t>
            </a:r>
          </a:p>
          <a:p>
            <a:pPr>
              <a:lnSpc>
                <a:spcPct val="90000"/>
              </a:lnSpc>
              <a:buFont typeface="Wingdings" pitchFamily="2" charset="2"/>
              <a:buNone/>
            </a:pPr>
            <a:r>
              <a:rPr lang="zh-CN" altLang="en-US" sz="2000" b="1">
                <a:solidFill>
                  <a:schemeClr val="tx1"/>
                </a:solidFill>
              </a:rPr>
              <a:t>                        </a:t>
            </a:r>
            <a:r>
              <a:rPr lang="en-US" altLang="zh-CN" sz="2000" b="1">
                <a:solidFill>
                  <a:schemeClr val="tx1"/>
                </a:solidFill>
              </a:rPr>
              <a:t>4NF</a:t>
            </a:r>
          </a:p>
        </p:txBody>
      </p:sp>
      <p:sp>
        <p:nvSpPr>
          <p:cNvPr id="818181" name="Line 5"/>
          <p:cNvSpPr>
            <a:spLocks noChangeShapeType="1"/>
          </p:cNvSpPr>
          <p:nvPr/>
        </p:nvSpPr>
        <p:spPr bwMode="auto">
          <a:xfrm flipH="1">
            <a:off x="2339975" y="2133600"/>
            <a:ext cx="0" cy="23034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818183" name="Line 7"/>
          <p:cNvSpPr>
            <a:spLocks noChangeShapeType="1"/>
          </p:cNvSpPr>
          <p:nvPr/>
        </p:nvSpPr>
        <p:spPr bwMode="auto">
          <a:xfrm>
            <a:off x="684213" y="3429000"/>
            <a:ext cx="503237"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818184" name="Line 8"/>
          <p:cNvSpPr>
            <a:spLocks noChangeShapeType="1"/>
          </p:cNvSpPr>
          <p:nvPr/>
        </p:nvSpPr>
        <p:spPr bwMode="auto">
          <a:xfrm>
            <a:off x="1547813" y="3429000"/>
            <a:ext cx="503237"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43664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396256" y="306865"/>
            <a:ext cx="8229600" cy="792163"/>
          </a:xfrm>
        </p:spPr>
        <p:txBody>
          <a:bodyPr>
            <a:noAutofit/>
          </a:bodyPr>
          <a:lstStyle/>
          <a:p>
            <a:pPr marL="457200" indent="-457200">
              <a:lnSpc>
                <a:spcPct val="150000"/>
              </a:lnSpc>
              <a:buFont typeface="Wingdings" pitchFamily="2" charset="2"/>
              <a:buChar char="u"/>
            </a:pPr>
            <a:r>
              <a:rPr lang="zh-CN" altLang="en-US" sz="2800" b="1" dirty="0">
                <a:solidFill>
                  <a:srgbClr val="006600"/>
                </a:solidFill>
                <a:cs typeface="+mn-cs"/>
              </a:rPr>
              <a:t>规范化和性能的关系 </a:t>
            </a:r>
          </a:p>
        </p:txBody>
      </p:sp>
      <p:sp>
        <p:nvSpPr>
          <p:cNvPr id="135171" name="Rectangle 3"/>
          <p:cNvSpPr>
            <a:spLocks noGrp="1" noChangeArrowheads="1"/>
          </p:cNvSpPr>
          <p:nvPr>
            <p:ph type="body" idx="1"/>
          </p:nvPr>
        </p:nvSpPr>
        <p:spPr>
          <a:xfrm>
            <a:off x="312153" y="1067996"/>
            <a:ext cx="8244993" cy="2734191"/>
          </a:xfrm>
        </p:spPr>
        <p:txBody>
          <a:bodyPr>
            <a:noAutofit/>
          </a:bodyPr>
          <a:lstStyle/>
          <a:p>
            <a:pPr algn="just">
              <a:lnSpc>
                <a:spcPts val="3500"/>
              </a:lnSpc>
              <a:spcBef>
                <a:spcPts val="0"/>
              </a:spcBef>
            </a:pPr>
            <a:r>
              <a:rPr lang="zh-CN" altLang="en-US" b="1" dirty="0" smtClean="0">
                <a:solidFill>
                  <a:srgbClr val="C00000"/>
                </a:solidFill>
              </a:rPr>
              <a:t>为满足某种商业目标，数据库性能比规范化数据库更重要</a:t>
            </a:r>
          </a:p>
          <a:p>
            <a:pPr marL="812800" lvl="1" indent="-276225" algn="just">
              <a:lnSpc>
                <a:spcPts val="3500"/>
              </a:lnSpc>
              <a:spcBef>
                <a:spcPts val="0"/>
              </a:spcBef>
            </a:pPr>
            <a:r>
              <a:rPr lang="zh-CN" altLang="en-US" b="1" dirty="0" smtClean="0">
                <a:solidFill>
                  <a:srgbClr val="0000FF"/>
                </a:solidFill>
              </a:rPr>
              <a:t>通过在给定的表中添加额外的字段，以大量减少需要从中搜索信息所需的时间</a:t>
            </a:r>
          </a:p>
          <a:p>
            <a:pPr marL="812800" lvl="1" indent="-276225" algn="just">
              <a:lnSpc>
                <a:spcPts val="3500"/>
              </a:lnSpc>
              <a:spcBef>
                <a:spcPts val="0"/>
              </a:spcBef>
            </a:pPr>
            <a:r>
              <a:rPr lang="zh-CN" altLang="en-US" b="1" dirty="0" smtClean="0">
                <a:solidFill>
                  <a:srgbClr val="0000FF"/>
                </a:solidFill>
              </a:rPr>
              <a:t>通过在给定的表中插入计算列（如成绩总分），以方便查询</a:t>
            </a:r>
          </a:p>
          <a:p>
            <a:pPr algn="just">
              <a:lnSpc>
                <a:spcPts val="3500"/>
              </a:lnSpc>
              <a:spcBef>
                <a:spcPts val="0"/>
              </a:spcBef>
            </a:pPr>
            <a:r>
              <a:rPr lang="zh-CN" altLang="en-US" b="1" dirty="0" smtClean="0">
                <a:solidFill>
                  <a:srgbClr val="C00000"/>
                </a:solidFill>
              </a:rPr>
              <a:t>进行规范化的同时，还需要综合考虑数据库的性能。</a:t>
            </a:r>
          </a:p>
        </p:txBody>
      </p:sp>
      <p:sp>
        <p:nvSpPr>
          <p:cNvPr id="4" name="Rectangle 3"/>
          <p:cNvSpPr txBox="1">
            <a:spLocks noChangeArrowheads="1"/>
          </p:cNvSpPr>
          <p:nvPr/>
        </p:nvSpPr>
        <p:spPr>
          <a:xfrm>
            <a:off x="355517" y="3854613"/>
            <a:ext cx="8420347" cy="27302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500"/>
              </a:lnSpc>
              <a:spcBef>
                <a:spcPts val="0"/>
              </a:spcBef>
            </a:pPr>
            <a:r>
              <a:rPr lang="zh-CN" altLang="en-US" b="1" dirty="0" smtClean="0">
                <a:solidFill>
                  <a:srgbClr val="FF3300"/>
                </a:solidFill>
              </a:rPr>
              <a:t>不能说规范化程度越高的关系模式就越好</a:t>
            </a:r>
          </a:p>
          <a:p>
            <a:pPr>
              <a:lnSpc>
                <a:spcPts val="3500"/>
              </a:lnSpc>
              <a:spcBef>
                <a:spcPts val="0"/>
              </a:spcBef>
            </a:pPr>
            <a:r>
              <a:rPr lang="zh-CN" altLang="en-US" b="1" dirty="0" smtClean="0">
                <a:solidFill>
                  <a:srgbClr val="0000FF"/>
                </a:solidFill>
              </a:rPr>
              <a:t>在设计数据库模式结构时，必须对现实世界的实际情况和用户应用需求作进一步分析，</a:t>
            </a:r>
            <a:r>
              <a:rPr lang="zh-CN" altLang="en-US" b="1" dirty="0" smtClean="0">
                <a:solidFill>
                  <a:srgbClr val="FF3300"/>
                </a:solidFill>
              </a:rPr>
              <a:t>确定一个合适的、能够反映现实世界的模式</a:t>
            </a:r>
          </a:p>
          <a:p>
            <a:pPr>
              <a:lnSpc>
                <a:spcPts val="3500"/>
              </a:lnSpc>
              <a:spcBef>
                <a:spcPts val="0"/>
              </a:spcBef>
            </a:pPr>
            <a:r>
              <a:rPr lang="zh-CN" altLang="en-US" b="1" dirty="0" smtClean="0">
                <a:solidFill>
                  <a:srgbClr val="0000FF"/>
                </a:solidFill>
              </a:rPr>
              <a:t>上面的规范化步骤可以在其中任何一步终止</a:t>
            </a:r>
            <a:endParaRPr lang="zh-CN" altLang="en-US" b="1" dirty="0">
              <a:solidFill>
                <a:srgbClr val="0000FF"/>
              </a:solidFill>
            </a:endParaRPr>
          </a:p>
        </p:txBody>
      </p:sp>
    </p:spTree>
    <p:extLst>
      <p:ext uri="{BB962C8B-B14F-4D97-AF65-F5344CB8AC3E}">
        <p14:creationId xmlns:p14="http://schemas.microsoft.com/office/powerpoint/2010/main" val="40021941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A2E6E30-AF17-42FA-BE19-447DE993CFDE}" type="slidenum">
              <a:rPr lang="en-US" altLang="zh-CN"/>
              <a:pPr/>
              <a:t>52</a:t>
            </a:fld>
            <a:endParaRPr lang="en-US" altLang="zh-CN"/>
          </a:p>
        </p:txBody>
      </p:sp>
      <p:sp>
        <p:nvSpPr>
          <p:cNvPr id="1003522" name="Rectangle 2"/>
          <p:cNvSpPr>
            <a:spLocks noGrp="1" noChangeArrowheads="1"/>
          </p:cNvSpPr>
          <p:nvPr>
            <p:ph type="title"/>
          </p:nvPr>
        </p:nvSpPr>
        <p:spPr/>
        <p:txBody>
          <a:bodyPr>
            <a:normAutofit fontScale="90000"/>
          </a:bodyPr>
          <a:lstStyle/>
          <a:p>
            <a:r>
              <a:rPr lang="en-US" altLang="zh-CN" b="1" dirty="0" smtClean="0">
                <a:solidFill>
                  <a:srgbClr val="FF0000"/>
                </a:solidFill>
              </a:rPr>
              <a:t>3.4.5 </a:t>
            </a:r>
            <a:r>
              <a:rPr lang="zh-CN" altLang="en-US" b="1" dirty="0" smtClean="0">
                <a:solidFill>
                  <a:srgbClr val="FF0000"/>
                </a:solidFill>
              </a:rPr>
              <a:t>关系模式</a:t>
            </a:r>
            <a:r>
              <a:rPr lang="zh-CN" altLang="en-US" b="1" dirty="0">
                <a:solidFill>
                  <a:srgbClr val="FF0000"/>
                </a:solidFill>
              </a:rPr>
              <a:t>的</a:t>
            </a:r>
            <a:r>
              <a:rPr lang="zh-CN" altLang="en-US" b="1" dirty="0" smtClean="0">
                <a:solidFill>
                  <a:srgbClr val="FF0000"/>
                </a:solidFill>
              </a:rPr>
              <a:t>分解</a:t>
            </a:r>
            <a:r>
              <a:rPr lang="zh-CN" altLang="en-US" sz="2800" b="1" dirty="0" smtClean="0">
                <a:solidFill>
                  <a:srgbClr val="006600"/>
                </a:solidFill>
                <a:latin typeface="楷体" panose="02010609060101010101" pitchFamily="49" charset="-122"/>
                <a:ea typeface="楷体" panose="02010609060101010101" pitchFamily="49" charset="-122"/>
              </a:rPr>
              <a:t>（自学，参考教材</a:t>
            </a:r>
            <a:r>
              <a:rPr lang="en-US" altLang="zh-CN" sz="2800" b="1" dirty="0" smtClean="0">
                <a:solidFill>
                  <a:srgbClr val="006600"/>
                </a:solidFill>
                <a:latin typeface="楷体" panose="02010609060101010101" pitchFamily="49" charset="-122"/>
                <a:ea typeface="楷体" panose="02010609060101010101" pitchFamily="49" charset="-122"/>
              </a:rPr>
              <a:t>3.5</a:t>
            </a:r>
            <a:r>
              <a:rPr lang="zh-CN" altLang="en-US" sz="2800" b="1" dirty="0" smtClean="0">
                <a:solidFill>
                  <a:srgbClr val="006600"/>
                </a:solidFill>
                <a:latin typeface="楷体" panose="02010609060101010101" pitchFamily="49" charset="-122"/>
                <a:ea typeface="楷体" panose="02010609060101010101" pitchFamily="49" charset="-122"/>
              </a:rPr>
              <a:t>）</a:t>
            </a:r>
            <a:endParaRPr lang="zh-CN" altLang="en-US" sz="2800" b="1" dirty="0">
              <a:solidFill>
                <a:srgbClr val="006600"/>
              </a:solidFill>
              <a:latin typeface="楷体" panose="02010609060101010101" pitchFamily="49" charset="-122"/>
              <a:ea typeface="楷体" panose="02010609060101010101" pitchFamily="49" charset="-122"/>
            </a:endParaRPr>
          </a:p>
        </p:txBody>
      </p:sp>
      <p:sp>
        <p:nvSpPr>
          <p:cNvPr id="1003523" name="Rectangle 3"/>
          <p:cNvSpPr>
            <a:spLocks noGrp="1" noChangeArrowheads="1"/>
          </p:cNvSpPr>
          <p:nvPr>
            <p:ph type="body" idx="1"/>
          </p:nvPr>
        </p:nvSpPr>
        <p:spPr/>
        <p:txBody>
          <a:bodyPr/>
          <a:lstStyle/>
          <a:p>
            <a:pPr>
              <a:lnSpc>
                <a:spcPct val="125000"/>
              </a:lnSpc>
            </a:pPr>
            <a:r>
              <a:rPr lang="zh-CN" altLang="en-US" b="1" dirty="0">
                <a:solidFill>
                  <a:srgbClr val="0000FF"/>
                </a:solidFill>
              </a:rPr>
              <a:t>把低一级的关系模式分解为若干个高一级的关系模式的方法不是唯一的</a:t>
            </a:r>
          </a:p>
          <a:p>
            <a:pPr>
              <a:lnSpc>
                <a:spcPct val="125000"/>
              </a:lnSpc>
            </a:pPr>
            <a:r>
              <a:rPr lang="zh-CN" altLang="en-US" b="1" dirty="0">
                <a:solidFill>
                  <a:srgbClr val="0000FF"/>
                </a:solidFill>
              </a:rPr>
              <a:t>只有能够保证分解后的关系模式与原关系模式等价，分解方法才有意义</a:t>
            </a:r>
          </a:p>
        </p:txBody>
      </p:sp>
      <p:sp>
        <p:nvSpPr>
          <p:cNvPr id="2" name="矩形 1"/>
          <p:cNvSpPr/>
          <p:nvPr/>
        </p:nvSpPr>
        <p:spPr>
          <a:xfrm>
            <a:off x="771098" y="3400829"/>
            <a:ext cx="7676865" cy="609398"/>
          </a:xfrm>
          <a:prstGeom prst="rect">
            <a:avLst/>
          </a:prstGeom>
        </p:spPr>
        <p:txBody>
          <a:bodyPr wrap="square">
            <a:spAutoFit/>
          </a:bodyPr>
          <a:lstStyle/>
          <a:p>
            <a:pPr>
              <a:lnSpc>
                <a:spcPct val="120000"/>
              </a:lnSpc>
            </a:pPr>
            <a:r>
              <a:rPr lang="zh-CN" altLang="en-US" sz="2800" b="1" dirty="0">
                <a:solidFill>
                  <a:srgbClr val="FF3300"/>
                </a:solidFill>
                <a:latin typeface="微软雅黑" panose="020B0503020204020204" pitchFamily="34" charset="-122"/>
                <a:ea typeface="微软雅黑" panose="020B0503020204020204" pitchFamily="34" charset="-122"/>
              </a:rPr>
              <a:t>分解既要保持函数依赖，又要具有无损连接性</a:t>
            </a:r>
          </a:p>
        </p:txBody>
      </p:sp>
      <p:sp>
        <p:nvSpPr>
          <p:cNvPr id="6" name="AutoShape 58"/>
          <p:cNvSpPr>
            <a:spLocks noChangeArrowheads="1"/>
          </p:cNvSpPr>
          <p:nvPr/>
        </p:nvSpPr>
        <p:spPr bwMode="auto">
          <a:xfrm>
            <a:off x="339298" y="3449593"/>
            <a:ext cx="431800" cy="373756"/>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p>
        </p:txBody>
      </p:sp>
    </p:spTree>
    <p:extLst>
      <p:ext uri="{BB962C8B-B14F-4D97-AF65-F5344CB8AC3E}">
        <p14:creationId xmlns:p14="http://schemas.microsoft.com/office/powerpoint/2010/main" val="20238225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95B1595-1173-408A-B421-77527F6FB12F}" type="slidenum">
              <a:rPr lang="en-US" altLang="zh-CN" b="1">
                <a:latin typeface="微软雅黑" panose="020B0503020204020204" pitchFamily="34" charset="-122"/>
              </a:rPr>
              <a:pPr/>
              <a:t>53</a:t>
            </a:fld>
            <a:endParaRPr lang="en-US" altLang="zh-CN" b="1">
              <a:latin typeface="微软雅黑" panose="020B0503020204020204" pitchFamily="34" charset="-122"/>
            </a:endParaRPr>
          </a:p>
        </p:txBody>
      </p:sp>
      <p:sp>
        <p:nvSpPr>
          <p:cNvPr id="1024002" name="Rectangle 2"/>
          <p:cNvSpPr>
            <a:spLocks noGrp="1" noChangeArrowheads="1"/>
          </p:cNvSpPr>
          <p:nvPr>
            <p:ph type="title"/>
          </p:nvPr>
        </p:nvSpPr>
        <p:spPr/>
        <p:txBody>
          <a:bodyPr/>
          <a:lstStyle/>
          <a:p>
            <a:r>
              <a:rPr lang="zh-CN" altLang="en-US" b="1"/>
              <a:t>补充例题</a:t>
            </a:r>
          </a:p>
        </p:txBody>
      </p:sp>
      <p:sp>
        <p:nvSpPr>
          <p:cNvPr id="1024003" name="Rectangle 3"/>
          <p:cNvSpPr>
            <a:spLocks noGrp="1" noChangeArrowheads="1"/>
          </p:cNvSpPr>
          <p:nvPr>
            <p:ph type="body" idx="1"/>
          </p:nvPr>
        </p:nvSpPr>
        <p:spPr>
          <a:xfrm>
            <a:off x="323850" y="1050925"/>
            <a:ext cx="8569325" cy="5473700"/>
          </a:xfrm>
        </p:spPr>
        <p:txBody>
          <a:bodyPr/>
          <a:lstStyle/>
          <a:p>
            <a:pPr>
              <a:buFont typeface="Wingdings" pitchFamily="2" charset="2"/>
              <a:buNone/>
            </a:pPr>
            <a:r>
              <a:rPr lang="zh-CN" altLang="en-US" sz="2400" b="1" dirty="0">
                <a:solidFill>
                  <a:schemeClr val="tx1"/>
                </a:solidFill>
              </a:rPr>
              <a:t>一</a:t>
            </a:r>
            <a:r>
              <a:rPr lang="zh-CN" altLang="en-US" sz="2400" b="1" dirty="0" smtClean="0">
                <a:solidFill>
                  <a:schemeClr val="tx1"/>
                </a:solidFill>
              </a:rPr>
              <a:t>、选择题</a:t>
            </a:r>
            <a:endParaRPr lang="zh-CN" altLang="en-US" sz="2400" b="1" dirty="0">
              <a:solidFill>
                <a:schemeClr val="tx1"/>
              </a:solidFill>
            </a:endParaRPr>
          </a:p>
          <a:p>
            <a:pPr>
              <a:buFont typeface="Wingdings" pitchFamily="2" charset="2"/>
              <a:buNone/>
            </a:pPr>
            <a:r>
              <a:rPr lang="en-US" altLang="zh-CN" sz="2400" b="1" dirty="0">
                <a:solidFill>
                  <a:schemeClr val="tx1"/>
                </a:solidFill>
              </a:rPr>
              <a:t>1</a:t>
            </a:r>
            <a:r>
              <a:rPr lang="zh-CN" altLang="en-US" sz="2400" b="1" dirty="0">
                <a:solidFill>
                  <a:schemeClr val="tx1"/>
                </a:solidFill>
              </a:rPr>
              <a:t>．</a:t>
            </a:r>
            <a:r>
              <a:rPr lang="en-US" altLang="zh-CN" sz="2400" b="1" dirty="0">
                <a:solidFill>
                  <a:schemeClr val="tx1"/>
                </a:solidFill>
              </a:rPr>
              <a:t>X→Y</a:t>
            </a:r>
            <a:r>
              <a:rPr lang="zh-CN" altLang="en-US" sz="2400" b="1" dirty="0">
                <a:solidFill>
                  <a:schemeClr val="tx1"/>
                </a:solidFill>
              </a:rPr>
              <a:t>为平凡函数依赖是指</a:t>
            </a:r>
            <a:r>
              <a:rPr lang="en-US" altLang="zh-CN" sz="2400" b="1" dirty="0">
                <a:solidFill>
                  <a:schemeClr val="tx1"/>
                </a:solidFill>
              </a:rPr>
              <a:t>__________</a:t>
            </a:r>
            <a:r>
              <a:rPr lang="zh-CN" altLang="en-US" sz="2400" b="1" dirty="0">
                <a:solidFill>
                  <a:schemeClr val="tx1"/>
                </a:solidFill>
              </a:rPr>
              <a:t>。</a:t>
            </a:r>
            <a:endParaRPr lang="zh-CN" altLang="fr-FR" sz="2400" b="1" dirty="0">
              <a:solidFill>
                <a:schemeClr val="tx1"/>
              </a:solidFill>
            </a:endParaRPr>
          </a:p>
          <a:p>
            <a:pPr>
              <a:buFont typeface="Wingdings" pitchFamily="2" charset="2"/>
              <a:buNone/>
            </a:pPr>
            <a:r>
              <a:rPr lang="zh-CN" altLang="fr-FR" sz="2400" b="1" dirty="0">
                <a:solidFill>
                  <a:schemeClr val="tx1"/>
                </a:solidFill>
              </a:rPr>
              <a:t>    </a:t>
            </a:r>
            <a:r>
              <a:rPr lang="fr-FR" altLang="zh-CN" sz="2400" b="1" dirty="0">
                <a:solidFill>
                  <a:schemeClr val="tx1"/>
                </a:solidFill>
              </a:rPr>
              <a:t>A</a:t>
            </a:r>
            <a:r>
              <a:rPr lang="zh-CN" altLang="fr-FR" sz="2400" b="1" dirty="0">
                <a:solidFill>
                  <a:schemeClr val="tx1"/>
                </a:solidFill>
              </a:rPr>
              <a:t>．</a:t>
            </a:r>
            <a:r>
              <a:rPr lang="fr-FR" altLang="zh-CN" sz="2400" b="1" dirty="0">
                <a:solidFill>
                  <a:schemeClr val="tx1"/>
                </a:solidFill>
              </a:rPr>
              <a:t>X </a:t>
            </a:r>
            <a:r>
              <a:rPr lang="en-US" altLang="zh-CN" sz="2600" b="1" dirty="0">
                <a:solidFill>
                  <a:schemeClr val="tx1"/>
                </a:solidFill>
                <a:sym typeface="Symbol" pitchFamily="18" charset="2"/>
              </a:rPr>
              <a:t></a:t>
            </a:r>
            <a:r>
              <a:rPr lang="fr-FR" altLang="zh-CN" sz="2400" b="1" dirty="0">
                <a:solidFill>
                  <a:schemeClr val="tx1"/>
                </a:solidFill>
              </a:rPr>
              <a:t> Y     B</a:t>
            </a:r>
            <a:r>
              <a:rPr lang="zh-CN" altLang="fr-FR" sz="2400" b="1" dirty="0">
                <a:solidFill>
                  <a:schemeClr val="tx1"/>
                </a:solidFill>
              </a:rPr>
              <a:t>．</a:t>
            </a:r>
            <a:r>
              <a:rPr lang="fr-FR" altLang="zh-CN" sz="2400" b="1" dirty="0">
                <a:solidFill>
                  <a:schemeClr val="tx1"/>
                </a:solidFill>
              </a:rPr>
              <a:t>Y</a:t>
            </a:r>
            <a:r>
              <a:rPr lang="zh-CN" altLang="fr-FR" sz="2400" b="1" dirty="0">
                <a:solidFill>
                  <a:schemeClr val="tx1"/>
                </a:solidFill>
              </a:rPr>
              <a:t> </a:t>
            </a:r>
            <a:r>
              <a:rPr lang="en-US" altLang="zh-CN" sz="2600" b="1" dirty="0">
                <a:solidFill>
                  <a:schemeClr val="tx1"/>
                </a:solidFill>
                <a:sym typeface="Symbol" pitchFamily="18" charset="2"/>
              </a:rPr>
              <a:t></a:t>
            </a:r>
            <a:r>
              <a:rPr lang="fr-FR" altLang="zh-CN" sz="2400" b="1" dirty="0">
                <a:solidFill>
                  <a:schemeClr val="tx1"/>
                </a:solidFill>
              </a:rPr>
              <a:t> X     C</a:t>
            </a:r>
            <a:r>
              <a:rPr lang="zh-CN" altLang="fr-FR" sz="2400" b="1" dirty="0">
                <a:solidFill>
                  <a:schemeClr val="tx1"/>
                </a:solidFill>
              </a:rPr>
              <a:t>．</a:t>
            </a:r>
            <a:r>
              <a:rPr lang="fr-FR" altLang="zh-CN" sz="2400" b="1" dirty="0">
                <a:solidFill>
                  <a:schemeClr val="tx1"/>
                </a:solidFill>
              </a:rPr>
              <a:t>X=Y     D</a:t>
            </a:r>
            <a:r>
              <a:rPr lang="zh-CN" altLang="fr-FR" sz="2400" b="1" dirty="0">
                <a:solidFill>
                  <a:schemeClr val="tx1"/>
                </a:solidFill>
              </a:rPr>
              <a:t>．</a:t>
            </a:r>
            <a:r>
              <a:rPr lang="fr-FR" altLang="zh-CN" sz="2400" b="1" dirty="0">
                <a:solidFill>
                  <a:schemeClr val="tx1"/>
                </a:solidFill>
              </a:rPr>
              <a:t>X≠Y</a:t>
            </a:r>
            <a:endParaRPr lang="en-US" altLang="zh-CN" sz="2400" b="1" dirty="0">
              <a:solidFill>
                <a:schemeClr val="tx1"/>
              </a:solidFill>
            </a:endParaRPr>
          </a:p>
          <a:p>
            <a:pPr>
              <a:buFont typeface="Wingdings" pitchFamily="2" charset="2"/>
              <a:buNone/>
            </a:pPr>
            <a:r>
              <a:rPr lang="en-US" altLang="zh-CN" sz="2400" b="1" dirty="0">
                <a:solidFill>
                  <a:schemeClr val="tx1"/>
                </a:solidFill>
              </a:rPr>
              <a:t>2</a:t>
            </a:r>
            <a:r>
              <a:rPr lang="zh-CN" altLang="en-US" sz="2400" b="1" dirty="0">
                <a:solidFill>
                  <a:schemeClr val="tx1"/>
                </a:solidFill>
              </a:rPr>
              <a:t>．若关系模式</a:t>
            </a:r>
            <a:r>
              <a:rPr lang="en-US" altLang="zh-CN" sz="2400" b="1" dirty="0">
                <a:solidFill>
                  <a:schemeClr val="tx1"/>
                </a:solidFill>
              </a:rPr>
              <a:t>R∈1NF</a:t>
            </a:r>
            <a:r>
              <a:rPr lang="zh-CN" altLang="en-US" sz="2400" b="1" dirty="0">
                <a:solidFill>
                  <a:schemeClr val="tx1"/>
                </a:solidFill>
              </a:rPr>
              <a:t>，且</a:t>
            </a:r>
            <a:r>
              <a:rPr lang="en-US" altLang="zh-CN" sz="2400" b="1" dirty="0">
                <a:solidFill>
                  <a:schemeClr val="tx1"/>
                </a:solidFill>
              </a:rPr>
              <a:t>R</a:t>
            </a:r>
            <a:r>
              <a:rPr lang="zh-CN" altLang="en-US" sz="2400" b="1" dirty="0">
                <a:solidFill>
                  <a:schemeClr val="tx1"/>
                </a:solidFill>
              </a:rPr>
              <a:t>中若存在</a:t>
            </a:r>
            <a:r>
              <a:rPr lang="en-US" altLang="zh-CN" sz="2400" b="1" dirty="0">
                <a:solidFill>
                  <a:schemeClr val="tx1"/>
                </a:solidFill>
              </a:rPr>
              <a:t>X→Y</a:t>
            </a:r>
            <a:r>
              <a:rPr lang="zh-CN" altLang="en-US" sz="2400" b="1" dirty="0">
                <a:solidFill>
                  <a:schemeClr val="tx1"/>
                </a:solidFill>
              </a:rPr>
              <a:t>，则</a:t>
            </a:r>
            <a:r>
              <a:rPr lang="en-US" altLang="zh-CN" sz="2400" b="1" dirty="0">
                <a:solidFill>
                  <a:schemeClr val="tx1"/>
                </a:solidFill>
              </a:rPr>
              <a:t>X</a:t>
            </a:r>
            <a:r>
              <a:rPr lang="zh-CN" altLang="en-US" sz="2400" b="1" dirty="0">
                <a:solidFill>
                  <a:schemeClr val="tx1"/>
                </a:solidFill>
              </a:rPr>
              <a:t>必含关键字，称该模式</a:t>
            </a:r>
            <a:r>
              <a:rPr lang="en-US" altLang="zh-CN" sz="2400" b="1" dirty="0">
                <a:solidFill>
                  <a:schemeClr val="tx1"/>
                </a:solidFill>
              </a:rPr>
              <a:t>_______</a:t>
            </a:r>
            <a:r>
              <a:rPr lang="zh-CN" altLang="en-US" sz="2400" b="1" dirty="0">
                <a:solidFill>
                  <a:schemeClr val="tx1"/>
                </a:solidFill>
              </a:rPr>
              <a:t>。</a:t>
            </a:r>
          </a:p>
          <a:p>
            <a:pPr>
              <a:buFont typeface="Wingdings" pitchFamily="2" charset="2"/>
              <a:buNone/>
            </a:pPr>
            <a:r>
              <a:rPr lang="zh-CN" altLang="en-US" sz="2400" b="1" dirty="0">
                <a:solidFill>
                  <a:schemeClr val="tx1"/>
                </a:solidFill>
              </a:rPr>
              <a:t>    </a:t>
            </a:r>
            <a:r>
              <a:rPr lang="en-US" altLang="zh-CN" sz="2400" b="1" dirty="0">
                <a:solidFill>
                  <a:schemeClr val="tx1"/>
                </a:solidFill>
              </a:rPr>
              <a:t>A.</a:t>
            </a:r>
            <a:r>
              <a:rPr lang="zh-CN" altLang="en-US" sz="2400" b="1" dirty="0">
                <a:solidFill>
                  <a:schemeClr val="tx1"/>
                </a:solidFill>
              </a:rPr>
              <a:t>满足</a:t>
            </a:r>
            <a:r>
              <a:rPr lang="en-US" altLang="zh-CN" sz="2400" b="1" dirty="0">
                <a:solidFill>
                  <a:schemeClr val="tx1"/>
                </a:solidFill>
              </a:rPr>
              <a:t>3NF   B.</a:t>
            </a:r>
            <a:r>
              <a:rPr lang="zh-CN" altLang="en-US" sz="2400" b="1" dirty="0">
                <a:solidFill>
                  <a:schemeClr val="tx1"/>
                </a:solidFill>
              </a:rPr>
              <a:t>满足</a:t>
            </a:r>
            <a:r>
              <a:rPr lang="en-US" altLang="zh-CN" sz="2400" b="1" dirty="0">
                <a:solidFill>
                  <a:schemeClr val="tx1"/>
                </a:solidFill>
              </a:rPr>
              <a:t>BCNF   C.</a:t>
            </a:r>
            <a:r>
              <a:rPr lang="zh-CN" altLang="en-US" sz="2400" b="1" dirty="0">
                <a:solidFill>
                  <a:schemeClr val="tx1"/>
                </a:solidFill>
              </a:rPr>
              <a:t>满足</a:t>
            </a:r>
            <a:r>
              <a:rPr lang="en-US" altLang="zh-CN" sz="2400" b="1" dirty="0">
                <a:solidFill>
                  <a:schemeClr val="tx1"/>
                </a:solidFill>
              </a:rPr>
              <a:t>2NF   D.</a:t>
            </a:r>
            <a:r>
              <a:rPr lang="zh-CN" altLang="en-US" sz="2400" b="1" dirty="0">
                <a:solidFill>
                  <a:schemeClr val="tx1"/>
                </a:solidFill>
              </a:rPr>
              <a:t>满足</a:t>
            </a:r>
            <a:r>
              <a:rPr lang="en-US" altLang="zh-CN" sz="2400" b="1" dirty="0">
                <a:solidFill>
                  <a:schemeClr val="tx1"/>
                </a:solidFill>
              </a:rPr>
              <a:t>1NF</a:t>
            </a:r>
          </a:p>
          <a:p>
            <a:pPr>
              <a:buFont typeface="Wingdings" pitchFamily="2" charset="2"/>
              <a:buNone/>
            </a:pPr>
            <a:r>
              <a:rPr lang="en-US" altLang="zh-CN" sz="2400" b="1" dirty="0">
                <a:solidFill>
                  <a:schemeClr val="tx1"/>
                </a:solidFill>
              </a:rPr>
              <a:t>3</a:t>
            </a:r>
            <a:r>
              <a:rPr lang="zh-CN" altLang="en-US" sz="2400" b="1" dirty="0">
                <a:solidFill>
                  <a:schemeClr val="tx1"/>
                </a:solidFill>
              </a:rPr>
              <a:t>．按照规范化设计要求，通常以关系模式符合</a:t>
            </a:r>
            <a:r>
              <a:rPr lang="en-US" altLang="zh-CN" sz="2400" b="1" dirty="0">
                <a:solidFill>
                  <a:schemeClr val="tx1"/>
                </a:solidFill>
              </a:rPr>
              <a:t>______</a:t>
            </a:r>
            <a:r>
              <a:rPr lang="zh-CN" altLang="en-US" sz="2400" b="1" dirty="0">
                <a:solidFill>
                  <a:schemeClr val="tx1"/>
                </a:solidFill>
              </a:rPr>
              <a:t>为标准。</a:t>
            </a:r>
          </a:p>
          <a:p>
            <a:pPr>
              <a:buFont typeface="Wingdings" pitchFamily="2" charset="2"/>
              <a:buNone/>
            </a:pPr>
            <a:r>
              <a:rPr lang="zh-CN" altLang="en-US" sz="2400" b="1" dirty="0">
                <a:solidFill>
                  <a:schemeClr val="tx1"/>
                </a:solidFill>
              </a:rPr>
              <a:t>    </a:t>
            </a:r>
            <a:r>
              <a:rPr lang="en-US" altLang="zh-CN" sz="2400" b="1" dirty="0">
                <a:solidFill>
                  <a:schemeClr val="tx1"/>
                </a:solidFill>
              </a:rPr>
              <a:t>A</a:t>
            </a:r>
            <a:r>
              <a:rPr lang="zh-CN" altLang="en-US" sz="2400" b="1" dirty="0">
                <a:solidFill>
                  <a:schemeClr val="tx1"/>
                </a:solidFill>
              </a:rPr>
              <a:t>．</a:t>
            </a:r>
            <a:r>
              <a:rPr lang="en-US" altLang="zh-CN" sz="2400" b="1" dirty="0">
                <a:solidFill>
                  <a:schemeClr val="tx1"/>
                </a:solidFill>
              </a:rPr>
              <a:t>1NF   B</a:t>
            </a:r>
            <a:r>
              <a:rPr lang="zh-CN" altLang="en-US" sz="2400" b="1" dirty="0">
                <a:solidFill>
                  <a:schemeClr val="tx1"/>
                </a:solidFill>
              </a:rPr>
              <a:t>．</a:t>
            </a:r>
            <a:r>
              <a:rPr lang="en-US" altLang="zh-CN" sz="2400" b="1" dirty="0">
                <a:solidFill>
                  <a:schemeClr val="tx1"/>
                </a:solidFill>
              </a:rPr>
              <a:t>2NF     C</a:t>
            </a:r>
            <a:r>
              <a:rPr lang="zh-CN" altLang="en-US" sz="2400" b="1" dirty="0">
                <a:solidFill>
                  <a:schemeClr val="tx1"/>
                </a:solidFill>
              </a:rPr>
              <a:t>．</a:t>
            </a:r>
            <a:r>
              <a:rPr lang="en-US" altLang="zh-CN" sz="2400" b="1" dirty="0">
                <a:solidFill>
                  <a:schemeClr val="tx1"/>
                </a:solidFill>
              </a:rPr>
              <a:t>3NF       D</a:t>
            </a:r>
            <a:r>
              <a:rPr lang="zh-CN" altLang="en-US" sz="2400" b="1" dirty="0">
                <a:solidFill>
                  <a:schemeClr val="tx1"/>
                </a:solidFill>
              </a:rPr>
              <a:t>．</a:t>
            </a:r>
            <a:r>
              <a:rPr lang="en-US" altLang="zh-CN" sz="2400" b="1" dirty="0">
                <a:solidFill>
                  <a:schemeClr val="tx1"/>
                </a:solidFill>
              </a:rPr>
              <a:t>BCNF</a:t>
            </a:r>
          </a:p>
          <a:p>
            <a:pPr>
              <a:buFont typeface="Wingdings" pitchFamily="2" charset="2"/>
              <a:buNone/>
            </a:pPr>
            <a:r>
              <a:rPr lang="en-US" altLang="zh-CN" sz="2400" b="1" dirty="0">
                <a:solidFill>
                  <a:schemeClr val="tx1"/>
                </a:solidFill>
              </a:rPr>
              <a:t>4</a:t>
            </a:r>
            <a:r>
              <a:rPr lang="zh-CN" altLang="en-US" sz="2400" b="1" dirty="0">
                <a:solidFill>
                  <a:schemeClr val="tx1"/>
                </a:solidFill>
              </a:rPr>
              <a:t>．设某关系模式</a:t>
            </a:r>
            <a:r>
              <a:rPr lang="en-US" altLang="zh-CN" sz="2400" b="1" dirty="0">
                <a:solidFill>
                  <a:schemeClr val="tx1"/>
                </a:solidFill>
              </a:rPr>
              <a:t>R</a:t>
            </a:r>
            <a:r>
              <a:rPr lang="zh-CN" altLang="en-US" sz="2400" b="1" dirty="0">
                <a:solidFill>
                  <a:schemeClr val="tx1"/>
                </a:solidFill>
              </a:rPr>
              <a:t>（</a:t>
            </a:r>
            <a:r>
              <a:rPr lang="en-US" altLang="zh-CN" sz="2400" b="1" dirty="0">
                <a:solidFill>
                  <a:schemeClr val="tx1"/>
                </a:solidFill>
              </a:rPr>
              <a:t>ABCD</a:t>
            </a:r>
            <a:r>
              <a:rPr lang="zh-CN" altLang="en-US" sz="2400" b="1" dirty="0">
                <a:solidFill>
                  <a:schemeClr val="tx1"/>
                </a:solidFill>
              </a:rPr>
              <a:t>），函数依赖</a:t>
            </a:r>
            <a:r>
              <a:rPr lang="en-US" altLang="zh-CN" sz="2400" b="1" dirty="0">
                <a:solidFill>
                  <a:schemeClr val="tx1"/>
                </a:solidFill>
              </a:rPr>
              <a:t>{B→D</a:t>
            </a:r>
            <a:r>
              <a:rPr lang="zh-CN" altLang="en-US" sz="2400" b="1" dirty="0">
                <a:solidFill>
                  <a:schemeClr val="tx1"/>
                </a:solidFill>
              </a:rPr>
              <a:t>，</a:t>
            </a:r>
            <a:r>
              <a:rPr lang="en-US" altLang="zh-CN" sz="2400" b="1" dirty="0">
                <a:solidFill>
                  <a:schemeClr val="tx1"/>
                </a:solidFill>
              </a:rPr>
              <a:t>AB→C}</a:t>
            </a:r>
            <a:r>
              <a:rPr lang="zh-CN" altLang="en-US" sz="2400" b="1" dirty="0">
                <a:solidFill>
                  <a:schemeClr val="tx1"/>
                </a:solidFill>
              </a:rPr>
              <a:t>，则</a:t>
            </a:r>
            <a:r>
              <a:rPr lang="en-US" altLang="zh-CN" sz="2400" b="1" dirty="0">
                <a:solidFill>
                  <a:schemeClr val="tx1"/>
                </a:solidFill>
              </a:rPr>
              <a:t>R</a:t>
            </a:r>
            <a:r>
              <a:rPr lang="zh-CN" altLang="en-US" sz="2400" b="1" dirty="0">
                <a:solidFill>
                  <a:schemeClr val="tx1"/>
                </a:solidFill>
              </a:rPr>
              <a:t>最高满足</a:t>
            </a:r>
            <a:r>
              <a:rPr lang="en-US" altLang="zh-CN" sz="2400" b="1" dirty="0">
                <a:solidFill>
                  <a:schemeClr val="tx1"/>
                </a:solidFill>
              </a:rPr>
              <a:t>_______</a:t>
            </a:r>
            <a:r>
              <a:rPr lang="zh-CN" altLang="en-US" sz="2400" b="1" dirty="0">
                <a:solidFill>
                  <a:schemeClr val="tx1"/>
                </a:solidFill>
              </a:rPr>
              <a:t>。</a:t>
            </a:r>
          </a:p>
          <a:p>
            <a:pPr>
              <a:buFont typeface="Wingdings" pitchFamily="2" charset="2"/>
              <a:buNone/>
            </a:pPr>
            <a:r>
              <a:rPr lang="zh-CN" altLang="en-US" sz="2400" b="1" dirty="0">
                <a:solidFill>
                  <a:schemeClr val="tx1"/>
                </a:solidFill>
              </a:rPr>
              <a:t>    </a:t>
            </a:r>
            <a:r>
              <a:rPr lang="en-US" altLang="zh-CN" sz="2400" b="1" dirty="0">
                <a:solidFill>
                  <a:schemeClr val="tx1"/>
                </a:solidFill>
              </a:rPr>
              <a:t>A</a:t>
            </a:r>
            <a:r>
              <a:rPr lang="zh-CN" altLang="en-US" sz="2400" b="1" dirty="0">
                <a:solidFill>
                  <a:schemeClr val="tx1"/>
                </a:solidFill>
              </a:rPr>
              <a:t>．</a:t>
            </a:r>
            <a:r>
              <a:rPr lang="en-US" altLang="zh-CN" sz="2400" b="1" dirty="0">
                <a:solidFill>
                  <a:schemeClr val="tx1"/>
                </a:solidFill>
              </a:rPr>
              <a:t>1NF   B</a:t>
            </a:r>
            <a:r>
              <a:rPr lang="zh-CN" altLang="en-US" sz="2400" b="1" dirty="0">
                <a:solidFill>
                  <a:schemeClr val="tx1"/>
                </a:solidFill>
              </a:rPr>
              <a:t>．</a:t>
            </a:r>
            <a:r>
              <a:rPr lang="en-US" altLang="zh-CN" sz="2400" b="1" dirty="0">
                <a:solidFill>
                  <a:schemeClr val="tx1"/>
                </a:solidFill>
              </a:rPr>
              <a:t>2NF     C</a:t>
            </a:r>
            <a:r>
              <a:rPr lang="zh-CN" altLang="en-US" sz="2400" b="1" dirty="0">
                <a:solidFill>
                  <a:schemeClr val="tx1"/>
                </a:solidFill>
              </a:rPr>
              <a:t>．</a:t>
            </a:r>
            <a:r>
              <a:rPr lang="en-US" altLang="zh-CN" sz="2400" b="1" dirty="0">
                <a:solidFill>
                  <a:schemeClr val="tx1"/>
                </a:solidFill>
              </a:rPr>
              <a:t>3NF       D</a:t>
            </a:r>
            <a:r>
              <a:rPr lang="zh-CN" altLang="en-US" sz="2400" b="1" dirty="0">
                <a:solidFill>
                  <a:schemeClr val="tx1"/>
                </a:solidFill>
              </a:rPr>
              <a:t>．</a:t>
            </a:r>
            <a:r>
              <a:rPr lang="en-US" altLang="zh-CN" sz="2400" b="1" dirty="0">
                <a:solidFill>
                  <a:schemeClr val="tx1"/>
                </a:solidFill>
              </a:rPr>
              <a:t>BCNF</a:t>
            </a:r>
          </a:p>
        </p:txBody>
      </p:sp>
    </p:spTree>
    <p:extLst>
      <p:ext uri="{BB962C8B-B14F-4D97-AF65-F5344CB8AC3E}">
        <p14:creationId xmlns:p14="http://schemas.microsoft.com/office/powerpoint/2010/main" val="29714708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9A76E55-DEDF-42D2-8C5A-84E68D81A436}" type="slidenum">
              <a:rPr lang="en-US" altLang="zh-CN"/>
              <a:pPr/>
              <a:t>54</a:t>
            </a:fld>
            <a:endParaRPr lang="en-US" altLang="zh-CN"/>
          </a:p>
        </p:txBody>
      </p:sp>
      <p:sp>
        <p:nvSpPr>
          <p:cNvPr id="1054722" name="Rectangle 2"/>
          <p:cNvSpPr>
            <a:spLocks noGrp="1" noChangeArrowheads="1"/>
          </p:cNvSpPr>
          <p:nvPr>
            <p:ph type="title"/>
          </p:nvPr>
        </p:nvSpPr>
        <p:spPr/>
        <p:txBody>
          <a:bodyPr/>
          <a:lstStyle/>
          <a:p>
            <a:r>
              <a:rPr lang="zh-CN" altLang="en-US" b="1" dirty="0"/>
              <a:t>补充例题</a:t>
            </a:r>
          </a:p>
        </p:txBody>
      </p:sp>
      <p:sp>
        <p:nvSpPr>
          <p:cNvPr id="1054723" name="Rectangle 3"/>
          <p:cNvSpPr>
            <a:spLocks noGrp="1" noChangeArrowheads="1"/>
          </p:cNvSpPr>
          <p:nvPr>
            <p:ph type="body" idx="1"/>
          </p:nvPr>
        </p:nvSpPr>
        <p:spPr>
          <a:xfrm>
            <a:off x="323850" y="1412875"/>
            <a:ext cx="8569325" cy="5111750"/>
          </a:xfrm>
        </p:spPr>
        <p:txBody>
          <a:bodyPr/>
          <a:lstStyle/>
          <a:p>
            <a:pPr>
              <a:buFont typeface="Wingdings" pitchFamily="2" charset="2"/>
              <a:buNone/>
            </a:pPr>
            <a:r>
              <a:rPr lang="zh-CN" altLang="en-US" b="1" dirty="0"/>
              <a:t>二</a:t>
            </a:r>
            <a:r>
              <a:rPr lang="zh-CN" altLang="en-US" b="1" dirty="0" smtClean="0">
                <a:solidFill>
                  <a:schemeClr val="tx1"/>
                </a:solidFill>
              </a:rPr>
              <a:t>、判断题：</a:t>
            </a:r>
            <a:endParaRPr lang="zh-CN" altLang="en-US" b="1" dirty="0">
              <a:solidFill>
                <a:schemeClr val="tx1"/>
              </a:solidFill>
            </a:endParaRPr>
          </a:p>
          <a:p>
            <a:pPr>
              <a:buFont typeface="Wingdings" pitchFamily="2" charset="2"/>
              <a:buNone/>
            </a:pPr>
            <a:r>
              <a:rPr lang="zh-CN" altLang="en-US" b="1" dirty="0" smtClean="0">
                <a:solidFill>
                  <a:schemeClr val="tx1"/>
                </a:solidFill>
              </a:rPr>
              <a:t>（</a:t>
            </a:r>
            <a:r>
              <a:rPr lang="en-US" altLang="zh-CN" b="1" dirty="0" smtClean="0">
                <a:solidFill>
                  <a:schemeClr val="tx1"/>
                </a:solidFill>
              </a:rPr>
              <a:t>1</a:t>
            </a:r>
            <a:r>
              <a:rPr lang="zh-CN" altLang="en-US" b="1" dirty="0" smtClean="0">
                <a:solidFill>
                  <a:schemeClr val="tx1"/>
                </a:solidFill>
              </a:rPr>
              <a:t>）</a:t>
            </a:r>
            <a:r>
              <a:rPr lang="zh-CN" altLang="en-US" b="1" dirty="0">
                <a:solidFill>
                  <a:schemeClr val="tx1"/>
                </a:solidFill>
              </a:rPr>
              <a:t>任何一个二目关系都属于</a:t>
            </a:r>
            <a:r>
              <a:rPr lang="en-US" altLang="zh-CN" b="1" dirty="0">
                <a:solidFill>
                  <a:schemeClr val="tx1"/>
                </a:solidFill>
              </a:rPr>
              <a:t>BCNF.</a:t>
            </a:r>
          </a:p>
          <a:p>
            <a:pPr>
              <a:buFont typeface="Wingdings" pitchFamily="2" charset="2"/>
              <a:buNone/>
            </a:pPr>
            <a:r>
              <a:rPr lang="zh-CN" altLang="en-US" b="1" dirty="0">
                <a:solidFill>
                  <a:schemeClr val="tx1"/>
                </a:solidFill>
              </a:rPr>
              <a:t>答</a:t>
            </a:r>
            <a:r>
              <a:rPr lang="en-US" altLang="zh-CN" b="1" dirty="0">
                <a:solidFill>
                  <a:schemeClr val="tx1"/>
                </a:solidFill>
              </a:rPr>
              <a:t>:</a:t>
            </a:r>
            <a:r>
              <a:rPr lang="zh-CN" altLang="en-US" b="1" dirty="0">
                <a:solidFill>
                  <a:schemeClr val="tx1"/>
                </a:solidFill>
              </a:rPr>
              <a:t>正确。因为对于二目关系决定因素必然包含码。</a:t>
            </a:r>
          </a:p>
          <a:p>
            <a:pPr>
              <a:buFont typeface="Wingdings" pitchFamily="2" charset="2"/>
              <a:buNone/>
            </a:pPr>
            <a:r>
              <a:rPr lang="zh-CN" altLang="en-US" b="1" dirty="0" smtClean="0">
                <a:solidFill>
                  <a:schemeClr val="tx1"/>
                </a:solidFill>
              </a:rPr>
              <a:t>（</a:t>
            </a:r>
            <a:r>
              <a:rPr lang="en-US" altLang="zh-CN" b="1" dirty="0" smtClean="0">
                <a:solidFill>
                  <a:schemeClr val="tx1"/>
                </a:solidFill>
              </a:rPr>
              <a:t>2</a:t>
            </a:r>
            <a:r>
              <a:rPr lang="zh-CN" altLang="en-US" b="1" dirty="0" smtClean="0">
                <a:solidFill>
                  <a:schemeClr val="tx1"/>
                </a:solidFill>
              </a:rPr>
              <a:t>）</a:t>
            </a:r>
            <a:r>
              <a:rPr lang="zh-CN" altLang="en-US" b="1" dirty="0">
                <a:solidFill>
                  <a:schemeClr val="tx1"/>
                </a:solidFill>
              </a:rPr>
              <a:t>任何一个二目关系都属于</a:t>
            </a:r>
            <a:r>
              <a:rPr lang="en-US" altLang="zh-CN" b="1" dirty="0">
                <a:solidFill>
                  <a:schemeClr val="tx1"/>
                </a:solidFill>
              </a:rPr>
              <a:t>4NF.</a:t>
            </a:r>
          </a:p>
          <a:p>
            <a:pPr>
              <a:buFont typeface="Wingdings" pitchFamily="2" charset="2"/>
              <a:buNone/>
            </a:pPr>
            <a:r>
              <a:rPr lang="zh-CN" altLang="en-US" b="1" dirty="0">
                <a:solidFill>
                  <a:schemeClr val="tx1"/>
                </a:solidFill>
              </a:rPr>
              <a:t>答</a:t>
            </a:r>
            <a:r>
              <a:rPr lang="en-US" altLang="zh-CN" b="1" dirty="0">
                <a:solidFill>
                  <a:schemeClr val="tx1"/>
                </a:solidFill>
              </a:rPr>
              <a:t>:</a:t>
            </a:r>
            <a:r>
              <a:rPr lang="zh-CN" altLang="en-US" b="1" dirty="0">
                <a:solidFill>
                  <a:schemeClr val="tx1"/>
                </a:solidFill>
              </a:rPr>
              <a:t>正确。因为只有两个属性，所以无非平凡的多值依赖。</a:t>
            </a:r>
          </a:p>
        </p:txBody>
      </p:sp>
    </p:spTree>
    <p:extLst>
      <p:ext uri="{BB962C8B-B14F-4D97-AF65-F5344CB8AC3E}">
        <p14:creationId xmlns:p14="http://schemas.microsoft.com/office/powerpoint/2010/main" val="29904155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0"/>
          </p:nvPr>
        </p:nvSpPr>
        <p:spPr/>
        <p:txBody>
          <a:bodyPr/>
          <a:lstStyle/>
          <a:p>
            <a:fld id="{8584A7F4-B05E-4804-9306-92492181A9E1}" type="slidenum">
              <a:rPr lang="en-US" altLang="zh-CN" b="1">
                <a:latin typeface="微软雅黑" panose="020B0503020204020204" pitchFamily="34" charset="-122"/>
              </a:rPr>
              <a:pPr/>
              <a:t>55</a:t>
            </a:fld>
            <a:endParaRPr lang="en-US" altLang="zh-CN" b="1">
              <a:latin typeface="微软雅黑" panose="020B0503020204020204" pitchFamily="34" charset="-122"/>
            </a:endParaRPr>
          </a:p>
        </p:txBody>
      </p:sp>
      <p:sp>
        <p:nvSpPr>
          <p:cNvPr id="1034242" name="Rectangle 2"/>
          <p:cNvSpPr>
            <a:spLocks noGrp="1" noChangeArrowheads="1"/>
          </p:cNvSpPr>
          <p:nvPr>
            <p:ph type="title"/>
          </p:nvPr>
        </p:nvSpPr>
        <p:spPr/>
        <p:txBody>
          <a:bodyPr>
            <a:normAutofit fontScale="90000"/>
          </a:bodyPr>
          <a:lstStyle/>
          <a:p>
            <a:r>
              <a:rPr lang="zh-CN" altLang="en-US" b="1" dirty="0"/>
              <a:t>补充例题</a:t>
            </a:r>
            <a:r>
              <a:rPr lang="zh-CN" altLang="en-US" b="1" dirty="0" smtClean="0"/>
              <a:t>：</a:t>
            </a:r>
            <a:endParaRPr lang="zh-CN" altLang="en-US" b="1" dirty="0"/>
          </a:p>
        </p:txBody>
      </p:sp>
      <p:sp>
        <p:nvSpPr>
          <p:cNvPr id="1034243" name="Rectangle 3"/>
          <p:cNvSpPr>
            <a:spLocks noGrp="1" noChangeArrowheads="1"/>
          </p:cNvSpPr>
          <p:nvPr>
            <p:ph type="body" sz="half" idx="1"/>
          </p:nvPr>
        </p:nvSpPr>
        <p:spPr>
          <a:xfrm>
            <a:off x="323850" y="1268413"/>
            <a:ext cx="8424863" cy="5329237"/>
          </a:xfrm>
        </p:spPr>
        <p:txBody>
          <a:bodyPr/>
          <a:lstStyle/>
          <a:p>
            <a:pPr>
              <a:lnSpc>
                <a:spcPct val="120000"/>
              </a:lnSpc>
              <a:buFont typeface="Wingdings" pitchFamily="2" charset="2"/>
              <a:buNone/>
            </a:pPr>
            <a:r>
              <a:rPr lang="zh-CN" altLang="en-US" b="1" dirty="0" smtClean="0"/>
              <a:t>三、应用题</a:t>
            </a:r>
            <a:r>
              <a:rPr lang="zh-CN" altLang="en-US" b="1" dirty="0"/>
              <a:t>：</a:t>
            </a:r>
          </a:p>
          <a:p>
            <a:pPr>
              <a:lnSpc>
                <a:spcPct val="120000"/>
              </a:lnSpc>
              <a:buFont typeface="Wingdings" pitchFamily="2" charset="2"/>
              <a:buNone/>
            </a:pPr>
            <a:r>
              <a:rPr lang="zh-CN" altLang="en-US" sz="2400" b="1" dirty="0" smtClean="0">
                <a:solidFill>
                  <a:schemeClr val="tx1"/>
                </a:solidFill>
              </a:rPr>
              <a:t>关系</a:t>
            </a:r>
            <a:r>
              <a:rPr lang="en-US" altLang="zh-CN" sz="2400" b="1" dirty="0" smtClean="0">
                <a:solidFill>
                  <a:schemeClr val="tx1"/>
                </a:solidFill>
              </a:rPr>
              <a:t>R</a:t>
            </a:r>
            <a:r>
              <a:rPr lang="zh-CN" altLang="en-US" sz="2400" b="1" dirty="0" smtClean="0">
                <a:solidFill>
                  <a:schemeClr val="tx1"/>
                </a:solidFill>
              </a:rPr>
              <a:t>的样本数据如下表所示，分析</a:t>
            </a:r>
            <a:r>
              <a:rPr lang="en-US" altLang="zh-CN" b="1" dirty="0" smtClean="0"/>
              <a:t>R</a:t>
            </a:r>
            <a:r>
              <a:rPr lang="zh-CN" altLang="en-US" b="1" dirty="0" smtClean="0"/>
              <a:t>的</a:t>
            </a:r>
            <a:r>
              <a:rPr lang="zh-CN" altLang="en-US" sz="2400" b="1" dirty="0" smtClean="0">
                <a:solidFill>
                  <a:schemeClr val="tx1"/>
                </a:solidFill>
              </a:rPr>
              <a:t>函数依赖，判断</a:t>
            </a:r>
            <a:r>
              <a:rPr lang="en-US" altLang="zh-CN" sz="2400" b="1" dirty="0" smtClean="0">
                <a:solidFill>
                  <a:schemeClr val="tx1"/>
                </a:solidFill>
              </a:rPr>
              <a:t>R</a:t>
            </a:r>
            <a:r>
              <a:rPr lang="zh-CN" altLang="en-US" sz="2400" b="1" dirty="0">
                <a:solidFill>
                  <a:schemeClr val="tx1"/>
                </a:solidFill>
              </a:rPr>
              <a:t>最高为第几范式</a:t>
            </a:r>
            <a:r>
              <a:rPr lang="zh-CN" altLang="en-US" sz="2400" b="1" dirty="0" smtClean="0">
                <a:solidFill>
                  <a:schemeClr val="tx1"/>
                </a:solidFill>
              </a:rPr>
              <a:t>？并将</a:t>
            </a:r>
            <a:r>
              <a:rPr lang="en-US" altLang="zh-CN" sz="2400" b="1" dirty="0">
                <a:solidFill>
                  <a:schemeClr val="tx1"/>
                </a:solidFill>
              </a:rPr>
              <a:t>R</a:t>
            </a:r>
            <a:r>
              <a:rPr lang="zh-CN" altLang="en-US" sz="2400" b="1" dirty="0">
                <a:solidFill>
                  <a:schemeClr val="tx1"/>
                </a:solidFill>
              </a:rPr>
              <a:t>分解为满足</a:t>
            </a:r>
            <a:r>
              <a:rPr lang="en-US" altLang="zh-CN" sz="2400" b="1" dirty="0" smtClean="0">
                <a:solidFill>
                  <a:schemeClr val="tx1"/>
                </a:solidFill>
              </a:rPr>
              <a:t>3NF</a:t>
            </a:r>
            <a:r>
              <a:rPr lang="zh-CN" altLang="en-US" sz="2400" b="1" dirty="0" smtClean="0">
                <a:solidFill>
                  <a:schemeClr val="tx1"/>
                </a:solidFill>
              </a:rPr>
              <a:t>的关系模式。</a:t>
            </a:r>
            <a:endParaRPr lang="zh-CN" altLang="en-US" sz="2400" b="1" dirty="0">
              <a:solidFill>
                <a:schemeClr val="tx1"/>
              </a:solidFill>
            </a:endParaRPr>
          </a:p>
          <a:p>
            <a:pPr>
              <a:lnSpc>
                <a:spcPct val="120000"/>
              </a:lnSpc>
              <a:buFont typeface="Wingdings" pitchFamily="2" charset="2"/>
              <a:buNone/>
            </a:pPr>
            <a:endParaRPr lang="zh-CN" altLang="en-US" sz="2400" b="1" dirty="0">
              <a:solidFill>
                <a:schemeClr val="tx1"/>
              </a:solidFill>
            </a:endParaRPr>
          </a:p>
          <a:p>
            <a:pPr>
              <a:lnSpc>
                <a:spcPct val="120000"/>
              </a:lnSpc>
              <a:buFont typeface="Wingdings" pitchFamily="2" charset="2"/>
              <a:buNone/>
            </a:pPr>
            <a:endParaRPr lang="zh-CN" altLang="en-US" sz="2400" b="1" dirty="0">
              <a:solidFill>
                <a:schemeClr val="tx1"/>
              </a:solidFill>
            </a:endParaRPr>
          </a:p>
          <a:p>
            <a:pPr>
              <a:lnSpc>
                <a:spcPct val="120000"/>
              </a:lnSpc>
              <a:buFont typeface="Wingdings" pitchFamily="2" charset="2"/>
              <a:buNone/>
            </a:pPr>
            <a:endParaRPr lang="zh-CN" altLang="en-US" sz="2400" b="1" dirty="0">
              <a:solidFill>
                <a:schemeClr val="tx1"/>
              </a:solidFill>
            </a:endParaRPr>
          </a:p>
          <a:p>
            <a:pPr>
              <a:lnSpc>
                <a:spcPct val="120000"/>
              </a:lnSpc>
              <a:buFont typeface="Wingdings" pitchFamily="2" charset="2"/>
              <a:buNone/>
            </a:pPr>
            <a:endParaRPr lang="zh-CN" altLang="en-US" sz="2400" b="1" dirty="0">
              <a:solidFill>
                <a:schemeClr val="tx1"/>
              </a:solidFill>
            </a:endParaRPr>
          </a:p>
          <a:p>
            <a:pPr>
              <a:lnSpc>
                <a:spcPct val="120000"/>
              </a:lnSpc>
              <a:buFont typeface="Wingdings" pitchFamily="2" charset="2"/>
              <a:buNone/>
            </a:pPr>
            <a:endParaRPr lang="zh-CN" altLang="en-US" sz="2400" b="1" dirty="0">
              <a:solidFill>
                <a:schemeClr val="tx1"/>
              </a:solidFill>
            </a:endParaRPr>
          </a:p>
          <a:p>
            <a:pPr>
              <a:lnSpc>
                <a:spcPct val="120000"/>
              </a:lnSpc>
              <a:buFont typeface="Wingdings" pitchFamily="2" charset="2"/>
              <a:buNone/>
            </a:pPr>
            <a:endParaRPr lang="en-US" altLang="zh-CN" sz="2400" b="1" dirty="0">
              <a:solidFill>
                <a:schemeClr val="tx1"/>
              </a:solidFill>
            </a:endParaRPr>
          </a:p>
        </p:txBody>
      </p:sp>
      <p:graphicFrame>
        <p:nvGraphicFramePr>
          <p:cNvPr id="1034244" name="Group 4"/>
          <p:cNvGraphicFramePr>
            <a:graphicFrameLocks noGrp="1"/>
          </p:cNvGraphicFramePr>
          <p:nvPr>
            <p:ph sz="half" idx="2"/>
            <p:extLst>
              <p:ext uri="{D42A27DB-BD31-4B8C-83A1-F6EECF244321}">
                <p14:modId xmlns:p14="http://schemas.microsoft.com/office/powerpoint/2010/main" val="1835154280"/>
              </p:ext>
            </p:extLst>
          </p:nvPr>
        </p:nvGraphicFramePr>
        <p:xfrm>
          <a:off x="984464" y="2983400"/>
          <a:ext cx="7200900" cy="2011680"/>
        </p:xfrm>
        <a:graphic>
          <a:graphicData uri="http://schemas.openxmlformats.org/drawingml/2006/table">
            <a:tbl>
              <a:tblPr/>
              <a:tblGrid>
                <a:gridCol w="1296987"/>
                <a:gridCol w="1236663"/>
                <a:gridCol w="1619250"/>
                <a:gridCol w="1409700"/>
                <a:gridCol w="1638300"/>
              </a:tblGrid>
              <a:tr h="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a:ea typeface="宋体" pitchFamily="2" charset="-122"/>
                        </a:rPr>
                        <a:t>任课教师</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课程编号</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课程名称</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教材作者</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00000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00000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学生人数</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1536984">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T1</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T1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T2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T2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C1</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C1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计算机网络</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数据库</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操作系统</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计算机网络</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计算机网络</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汤子瀛</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王</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000" b="1" i="0" u="none" strike="noStrike" cap="none" normalizeH="0" baseline="0" smtClean="0">
                          <a:ln>
                            <a:noFill/>
                          </a:ln>
                          <a:solidFill>
                            <a:schemeClr val="tx1"/>
                          </a:solidFill>
                          <a:effectLst/>
                          <a:latin typeface="’Times New Roman’"/>
                          <a:ea typeface="宋体" pitchFamily="2" charset="-122"/>
                        </a:rPr>
                        <a:t>珊</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汤子瀛</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汤子瀛</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a:ea typeface="宋体" pitchFamily="2" charset="-122"/>
                        </a:rPr>
                        <a:t>汤子瀛</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pitchFamily="34" charset="0"/>
                        </a:defRPr>
                      </a:lvl1pPr>
                      <a:lvl2pPr marL="742950" indent="-285750" algn="l">
                        <a:spcBef>
                          <a:spcPct val="20000"/>
                        </a:spcBef>
                        <a:buClr>
                          <a:schemeClr val="accent1"/>
                        </a:buClr>
                        <a:buFont typeface="Wingdings" pitchFamily="2" charset="2"/>
                        <a:defRPr sz="2000" b="1">
                          <a:solidFill>
                            <a:schemeClr val="tx1"/>
                          </a:solidFill>
                          <a:latin typeface="Arial" pitchFamily="34"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pitchFamily="34" charset="0"/>
                        </a:defRPr>
                      </a:lvl3pPr>
                      <a:lvl4pPr marL="1600200" indent="-228600" algn="l">
                        <a:spcBef>
                          <a:spcPct val="20000"/>
                        </a:spcBef>
                        <a:defRPr>
                          <a:solidFill>
                            <a:schemeClr val="tx1"/>
                          </a:solidFill>
                          <a:latin typeface="Arial" pitchFamily="34" charset="0"/>
                        </a:defRPr>
                      </a:lvl4pPr>
                      <a:lvl5pPr marL="2057400" indent="-228600" algn="l">
                        <a:spcBef>
                          <a:spcPct val="20000"/>
                        </a:spcBef>
                        <a:defRPr>
                          <a:solidFill>
                            <a:schemeClr val="tx1"/>
                          </a:solidFill>
                          <a:latin typeface="Arial" pitchFamily="34" charset="0"/>
                        </a:defRPr>
                      </a:lvl5pPr>
                      <a:lvl6pPr marL="2514600" indent="-228600" fontAlgn="base">
                        <a:spcBef>
                          <a:spcPct val="20000"/>
                        </a:spcBef>
                        <a:spcAft>
                          <a:spcPct val="0"/>
                        </a:spcAft>
                        <a:defRPr>
                          <a:solidFill>
                            <a:schemeClr val="tx1"/>
                          </a:solidFill>
                          <a:latin typeface="Arial" pitchFamily="34" charset="0"/>
                        </a:defRPr>
                      </a:lvl6pPr>
                      <a:lvl7pPr marL="2971800" indent="-228600" fontAlgn="base">
                        <a:spcBef>
                          <a:spcPct val="20000"/>
                        </a:spcBef>
                        <a:spcAft>
                          <a:spcPct val="0"/>
                        </a:spcAft>
                        <a:defRPr>
                          <a:solidFill>
                            <a:schemeClr val="tx1"/>
                          </a:solidFill>
                          <a:latin typeface="Arial" pitchFamily="34" charset="0"/>
                        </a:defRPr>
                      </a:lvl7pPr>
                      <a:lvl8pPr marL="3429000" indent="-228600" fontAlgn="base">
                        <a:spcBef>
                          <a:spcPct val="20000"/>
                        </a:spcBef>
                        <a:spcAft>
                          <a:spcPct val="0"/>
                        </a:spcAft>
                        <a:defRPr>
                          <a:solidFill>
                            <a:schemeClr val="tx1"/>
                          </a:solidFill>
                          <a:latin typeface="Arial" pitchFamily="34" charset="0"/>
                        </a:defRPr>
                      </a:lvl8pPr>
                      <a:lvl9pPr marL="3886200" indent="-228600" fontAlgn="base">
                        <a:spcBef>
                          <a:spcPct val="20000"/>
                        </a:spcBef>
                        <a:spcAft>
                          <a:spcPct val="0"/>
                        </a:spcAft>
                        <a:defRPr>
                          <a:solidFill>
                            <a:schemeClr val="tx1"/>
                          </a:solidFill>
                          <a:latin typeface="Arial"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58</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82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50</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50</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807613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8FAC2FA-EDD3-469A-B8EA-BFE7537C8159}" type="slidenum">
              <a:rPr lang="en-US" altLang="zh-CN" b="1">
                <a:latin typeface="微软雅黑" panose="020B0503020204020204" pitchFamily="34" charset="-122"/>
              </a:rPr>
              <a:pPr/>
              <a:t>56</a:t>
            </a:fld>
            <a:endParaRPr lang="en-US" altLang="zh-CN" b="1">
              <a:latin typeface="微软雅黑" panose="020B0503020204020204" pitchFamily="34" charset="-122"/>
            </a:endParaRPr>
          </a:p>
        </p:txBody>
      </p:sp>
      <p:sp>
        <p:nvSpPr>
          <p:cNvPr id="1032194" name="Rectangle 2"/>
          <p:cNvSpPr>
            <a:spLocks noGrp="1" noChangeArrowheads="1"/>
          </p:cNvSpPr>
          <p:nvPr>
            <p:ph type="title"/>
          </p:nvPr>
        </p:nvSpPr>
        <p:spPr/>
        <p:txBody>
          <a:bodyPr/>
          <a:lstStyle/>
          <a:p>
            <a:r>
              <a:rPr lang="zh-CN" altLang="en-US" b="1" dirty="0" smtClean="0"/>
              <a:t>练习题：</a:t>
            </a:r>
            <a:endParaRPr lang="zh-CN" altLang="en-US" b="1" dirty="0"/>
          </a:p>
        </p:txBody>
      </p:sp>
      <p:sp>
        <p:nvSpPr>
          <p:cNvPr id="1032195" name="Rectangle 3"/>
          <p:cNvSpPr>
            <a:spLocks noGrp="1" noChangeArrowheads="1"/>
          </p:cNvSpPr>
          <p:nvPr>
            <p:ph type="body" idx="1"/>
          </p:nvPr>
        </p:nvSpPr>
        <p:spPr>
          <a:xfrm>
            <a:off x="466725" y="1268413"/>
            <a:ext cx="8208963" cy="5184775"/>
          </a:xfrm>
        </p:spPr>
        <p:txBody>
          <a:bodyPr/>
          <a:lstStyle/>
          <a:p>
            <a:pPr algn="just">
              <a:lnSpc>
                <a:spcPct val="105000"/>
              </a:lnSpc>
              <a:spcBef>
                <a:spcPct val="10000"/>
              </a:spcBef>
              <a:buFont typeface="Wingdings" pitchFamily="2" charset="2"/>
              <a:buNone/>
            </a:pPr>
            <a:r>
              <a:rPr lang="en-US" altLang="zh-CN" b="1" dirty="0" smtClean="0">
                <a:solidFill>
                  <a:schemeClr val="tx1"/>
                </a:solidFill>
              </a:rPr>
              <a:t>[1] </a:t>
            </a:r>
            <a:r>
              <a:rPr lang="zh-CN" altLang="en-US" b="1" dirty="0" smtClean="0">
                <a:solidFill>
                  <a:schemeClr val="tx1"/>
                </a:solidFill>
              </a:rPr>
              <a:t>已知</a:t>
            </a:r>
            <a:r>
              <a:rPr lang="zh-CN" altLang="en-US" b="1" dirty="0">
                <a:solidFill>
                  <a:schemeClr val="tx1"/>
                </a:solidFill>
              </a:rPr>
              <a:t>关系</a:t>
            </a:r>
            <a:r>
              <a:rPr lang="en-US" altLang="zh-CN" b="1" dirty="0">
                <a:solidFill>
                  <a:schemeClr val="tx1"/>
                </a:solidFill>
              </a:rPr>
              <a:t>R</a:t>
            </a:r>
            <a:r>
              <a:rPr lang="zh-CN" altLang="en-US" b="1" dirty="0">
                <a:solidFill>
                  <a:schemeClr val="tx1"/>
                </a:solidFill>
              </a:rPr>
              <a:t>的的样本数据如下，试分析关系模式</a:t>
            </a:r>
            <a:r>
              <a:rPr lang="en-US" altLang="zh-CN" b="1" dirty="0">
                <a:solidFill>
                  <a:schemeClr val="tx1"/>
                </a:solidFill>
              </a:rPr>
              <a:t>R</a:t>
            </a:r>
            <a:r>
              <a:rPr lang="zh-CN" altLang="en-US" b="1" dirty="0">
                <a:solidFill>
                  <a:schemeClr val="tx1"/>
                </a:solidFill>
              </a:rPr>
              <a:t>的范式等级，并将它规范到</a:t>
            </a:r>
            <a:r>
              <a:rPr lang="en-US" altLang="zh-CN" b="1" dirty="0">
                <a:solidFill>
                  <a:schemeClr val="tx1"/>
                </a:solidFill>
              </a:rPr>
              <a:t>3NF</a:t>
            </a:r>
            <a:r>
              <a:rPr lang="zh-CN" altLang="en-US" b="1" dirty="0" smtClean="0">
                <a:solidFill>
                  <a:schemeClr val="tx1"/>
                </a:solidFill>
              </a:rPr>
              <a:t>。</a:t>
            </a:r>
            <a:endParaRPr lang="en-US" altLang="zh-CN" b="1" dirty="0" smtClean="0">
              <a:solidFill>
                <a:schemeClr val="tx1"/>
              </a:solidFill>
            </a:endParaRPr>
          </a:p>
          <a:p>
            <a:pPr algn="just">
              <a:lnSpc>
                <a:spcPct val="105000"/>
              </a:lnSpc>
              <a:spcBef>
                <a:spcPct val="10000"/>
              </a:spcBef>
              <a:buFont typeface="Wingdings" pitchFamily="2" charset="2"/>
              <a:buNone/>
            </a:pPr>
            <a:endParaRPr lang="en-US" altLang="zh-CN" b="1" dirty="0">
              <a:sym typeface="Symbol" pitchFamily="18" charset="2"/>
            </a:endParaRPr>
          </a:p>
          <a:p>
            <a:pPr algn="just">
              <a:lnSpc>
                <a:spcPct val="105000"/>
              </a:lnSpc>
              <a:spcBef>
                <a:spcPct val="10000"/>
              </a:spcBef>
              <a:buFont typeface="Wingdings" pitchFamily="2" charset="2"/>
              <a:buNone/>
            </a:pPr>
            <a:endParaRPr lang="en-US" altLang="zh-CN" b="1" dirty="0" smtClean="0">
              <a:solidFill>
                <a:schemeClr val="tx1"/>
              </a:solidFill>
              <a:sym typeface="Symbol" pitchFamily="18" charset="2"/>
            </a:endParaRPr>
          </a:p>
          <a:p>
            <a:pPr algn="just">
              <a:lnSpc>
                <a:spcPct val="105000"/>
              </a:lnSpc>
              <a:spcBef>
                <a:spcPct val="10000"/>
              </a:spcBef>
              <a:buFont typeface="Wingdings" pitchFamily="2" charset="2"/>
              <a:buNone/>
            </a:pPr>
            <a:endParaRPr lang="zh-CN" altLang="en-US" b="1" dirty="0">
              <a:solidFill>
                <a:schemeClr val="tx1"/>
              </a:solidFill>
              <a:sym typeface="Symbol" pitchFamily="18" charset="2"/>
            </a:endParaRPr>
          </a:p>
        </p:txBody>
      </p:sp>
      <p:pic>
        <p:nvPicPr>
          <p:cNvPr id="1032196" name="Picture 4"/>
          <p:cNvPicPr>
            <a:picLocks noChangeAspect="1" noChangeArrowheads="1"/>
          </p:cNvPicPr>
          <p:nvPr/>
        </p:nvPicPr>
        <p:blipFill>
          <a:blip r:embed="rId3">
            <a:extLst>
              <a:ext uri="{28A0092B-C50C-407E-A947-70E740481C1C}">
                <a14:useLocalDpi xmlns:a14="http://schemas.microsoft.com/office/drawing/2010/main" val="0"/>
              </a:ext>
            </a:extLst>
          </a:blip>
          <a:srcRect l="7178" t="31293" r="20476" b="33269"/>
          <a:stretch>
            <a:fillRect/>
          </a:stretch>
        </p:blipFill>
        <p:spPr bwMode="auto">
          <a:xfrm>
            <a:off x="136478" y="2287376"/>
            <a:ext cx="8366077" cy="3070466"/>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391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A864F84-0A26-4D9A-8CB0-268D11E155CE}" type="slidenum">
              <a:rPr lang="en-US" altLang="zh-CN" b="1">
                <a:latin typeface="微软雅黑" panose="020B0503020204020204" pitchFamily="34" charset="-122"/>
              </a:rPr>
              <a:pPr/>
              <a:t>57</a:t>
            </a:fld>
            <a:endParaRPr lang="en-US" altLang="zh-CN" b="1">
              <a:latin typeface="微软雅黑" panose="020B0503020204020204" pitchFamily="34" charset="-122"/>
            </a:endParaRPr>
          </a:p>
        </p:txBody>
      </p:sp>
      <p:sp>
        <p:nvSpPr>
          <p:cNvPr id="1044482" name="Rectangle 2"/>
          <p:cNvSpPr>
            <a:spLocks noGrp="1" noChangeArrowheads="1"/>
          </p:cNvSpPr>
          <p:nvPr>
            <p:ph type="title"/>
          </p:nvPr>
        </p:nvSpPr>
        <p:spPr/>
        <p:txBody>
          <a:bodyPr/>
          <a:lstStyle/>
          <a:p>
            <a:r>
              <a:rPr lang="zh-CN" altLang="en-US" b="1" dirty="0" smtClean="0"/>
              <a:t>练习题</a:t>
            </a:r>
            <a:r>
              <a:rPr lang="zh-CN" altLang="en-US" b="1" dirty="0"/>
              <a:t>：</a:t>
            </a:r>
          </a:p>
        </p:txBody>
      </p:sp>
      <p:sp>
        <p:nvSpPr>
          <p:cNvPr id="1044483" name="Rectangle 3"/>
          <p:cNvSpPr>
            <a:spLocks noGrp="1" noChangeArrowheads="1"/>
          </p:cNvSpPr>
          <p:nvPr>
            <p:ph type="body" idx="1"/>
          </p:nvPr>
        </p:nvSpPr>
        <p:spPr>
          <a:xfrm>
            <a:off x="323850" y="1196975"/>
            <a:ext cx="8569325" cy="5400675"/>
          </a:xfrm>
        </p:spPr>
        <p:txBody>
          <a:bodyPr/>
          <a:lstStyle/>
          <a:p>
            <a:pPr algn="just">
              <a:spcBef>
                <a:spcPct val="0"/>
              </a:spcBef>
              <a:buFont typeface="Wingdings" pitchFamily="2" charset="2"/>
              <a:buNone/>
            </a:pPr>
            <a:r>
              <a:rPr lang="en-US" altLang="zh-CN" sz="2400" b="1" dirty="0" smtClean="0">
                <a:solidFill>
                  <a:schemeClr val="tx1"/>
                </a:solidFill>
              </a:rPr>
              <a:t>[2] </a:t>
            </a:r>
            <a:r>
              <a:rPr lang="zh-CN" altLang="en-US" sz="2400" b="1" dirty="0">
                <a:solidFill>
                  <a:schemeClr val="tx1"/>
                </a:solidFill>
              </a:rPr>
              <a:t>某商业集团数据库中有一个关系模式</a:t>
            </a:r>
            <a:r>
              <a:rPr lang="en-US" altLang="zh-CN" sz="2400" b="1" dirty="0">
                <a:solidFill>
                  <a:schemeClr val="tx1"/>
                </a:solidFill>
              </a:rPr>
              <a:t>R</a:t>
            </a:r>
            <a:r>
              <a:rPr lang="zh-CN" altLang="en-US" sz="2400" b="1" dirty="0">
                <a:solidFill>
                  <a:schemeClr val="tx1"/>
                </a:solidFill>
              </a:rPr>
              <a:t>如下：</a:t>
            </a:r>
          </a:p>
          <a:p>
            <a:pPr algn="just">
              <a:spcBef>
                <a:spcPct val="0"/>
              </a:spcBef>
              <a:buFont typeface="Wingdings" pitchFamily="2" charset="2"/>
              <a:buNone/>
            </a:pPr>
            <a:r>
              <a:rPr lang="en-US" altLang="zh-CN" sz="2400" b="1" dirty="0">
                <a:solidFill>
                  <a:schemeClr val="tx1"/>
                </a:solidFill>
              </a:rPr>
              <a:t>R(</a:t>
            </a:r>
            <a:r>
              <a:rPr lang="zh-CN" altLang="en-US" sz="2400" b="1" dirty="0">
                <a:solidFill>
                  <a:schemeClr val="tx1"/>
                </a:solidFill>
              </a:rPr>
              <a:t>商店编号</a:t>
            </a:r>
            <a:r>
              <a:rPr lang="en-US" altLang="zh-CN" sz="2400" b="1" dirty="0">
                <a:solidFill>
                  <a:schemeClr val="tx1"/>
                </a:solidFill>
              </a:rPr>
              <a:t>,</a:t>
            </a:r>
            <a:r>
              <a:rPr lang="zh-CN" altLang="en-US" sz="2400" b="1" dirty="0">
                <a:solidFill>
                  <a:schemeClr val="tx1"/>
                </a:solidFill>
              </a:rPr>
              <a:t>商品编号</a:t>
            </a:r>
            <a:r>
              <a:rPr lang="en-US" altLang="zh-CN" sz="2400" b="1" dirty="0">
                <a:solidFill>
                  <a:schemeClr val="tx1"/>
                </a:solidFill>
              </a:rPr>
              <a:t>,</a:t>
            </a:r>
            <a:r>
              <a:rPr lang="zh-CN" altLang="en-US" sz="2400" b="1" dirty="0">
                <a:solidFill>
                  <a:schemeClr val="tx1"/>
                </a:solidFill>
              </a:rPr>
              <a:t>库存数量</a:t>
            </a:r>
            <a:r>
              <a:rPr lang="en-US" altLang="zh-CN" sz="2400" b="1" dirty="0">
                <a:solidFill>
                  <a:schemeClr val="tx1"/>
                </a:solidFill>
              </a:rPr>
              <a:t>,</a:t>
            </a:r>
            <a:r>
              <a:rPr lang="zh-CN" altLang="en-US" sz="2400" b="1" dirty="0">
                <a:solidFill>
                  <a:schemeClr val="tx1"/>
                </a:solidFill>
              </a:rPr>
              <a:t>部门编号</a:t>
            </a:r>
            <a:r>
              <a:rPr lang="en-US" altLang="zh-CN" sz="2400" b="1" dirty="0">
                <a:solidFill>
                  <a:schemeClr val="tx1"/>
                </a:solidFill>
              </a:rPr>
              <a:t>,</a:t>
            </a:r>
            <a:r>
              <a:rPr lang="zh-CN" altLang="en-US" sz="2400" b="1" dirty="0">
                <a:solidFill>
                  <a:schemeClr val="tx1"/>
                </a:solidFill>
              </a:rPr>
              <a:t>商店负责人</a:t>
            </a:r>
            <a:r>
              <a:rPr lang="en-US" altLang="zh-CN" sz="2400" b="1" dirty="0">
                <a:solidFill>
                  <a:schemeClr val="tx1"/>
                </a:solidFill>
              </a:rPr>
              <a:t>,</a:t>
            </a:r>
            <a:r>
              <a:rPr lang="zh-CN" altLang="en-US" sz="2400" b="1" dirty="0">
                <a:solidFill>
                  <a:schemeClr val="tx1"/>
                </a:solidFill>
              </a:rPr>
              <a:t>部门负责人</a:t>
            </a:r>
            <a:r>
              <a:rPr lang="en-US" altLang="zh-CN" sz="2400" b="1" dirty="0">
                <a:solidFill>
                  <a:schemeClr val="tx1"/>
                </a:solidFill>
              </a:rPr>
              <a:t>)</a:t>
            </a:r>
          </a:p>
          <a:p>
            <a:pPr algn="just">
              <a:spcBef>
                <a:spcPct val="0"/>
              </a:spcBef>
              <a:buFont typeface="Wingdings" pitchFamily="2" charset="2"/>
              <a:buNone/>
            </a:pPr>
            <a:r>
              <a:rPr lang="zh-CN" altLang="en-US" sz="2400" b="1" dirty="0">
                <a:solidFill>
                  <a:schemeClr val="tx1"/>
                </a:solidFill>
              </a:rPr>
              <a:t>如果规定：每个商店可以销售多种商品；每个商店的每种商品只在一个部门销售；每个商店的每个部门只有一个负责人；一个人可以担任多个部门的负责人；每个商店只有一个商店负责人；一个人可以担任多家商店的负责人；每个商店的每种商品只有一个库存数量。</a:t>
            </a:r>
          </a:p>
          <a:p>
            <a:pPr algn="just">
              <a:spcBef>
                <a:spcPct val="0"/>
              </a:spcBef>
              <a:buFont typeface="Wingdings" pitchFamily="2" charset="2"/>
              <a:buNone/>
            </a:pPr>
            <a:r>
              <a:rPr lang="zh-CN" altLang="zh-CN" sz="2400" b="1" dirty="0">
                <a:solidFill>
                  <a:schemeClr val="tx1"/>
                </a:solidFill>
              </a:rPr>
              <a:t>　　</a:t>
            </a:r>
            <a:r>
              <a:rPr lang="zh-CN" altLang="en-US" sz="2400" b="1" dirty="0">
                <a:solidFill>
                  <a:schemeClr val="tx1"/>
                </a:solidFill>
              </a:rPr>
              <a:t>（</a:t>
            </a:r>
            <a:r>
              <a:rPr lang="zh-CN" altLang="zh-CN" sz="2400" b="1" dirty="0">
                <a:solidFill>
                  <a:schemeClr val="tx1"/>
                </a:solidFill>
              </a:rPr>
              <a:t>1</a:t>
            </a:r>
            <a:r>
              <a:rPr lang="zh-CN" altLang="en-US" sz="2400" b="1" dirty="0">
                <a:solidFill>
                  <a:schemeClr val="tx1"/>
                </a:solidFill>
              </a:rPr>
              <a:t>）分析</a:t>
            </a:r>
            <a:r>
              <a:rPr lang="en-US" altLang="zh-CN" sz="2400" b="1" dirty="0">
                <a:solidFill>
                  <a:schemeClr val="tx1"/>
                </a:solidFill>
              </a:rPr>
              <a:t>R</a:t>
            </a:r>
            <a:r>
              <a:rPr lang="zh-CN" altLang="en-US" sz="2400" b="1" dirty="0">
                <a:solidFill>
                  <a:schemeClr val="tx1"/>
                </a:solidFill>
              </a:rPr>
              <a:t>中的函数依赖；</a:t>
            </a:r>
            <a:endParaRPr lang="zh-CN" altLang="zh-CN" sz="2400" b="1" dirty="0">
              <a:solidFill>
                <a:schemeClr val="tx1"/>
              </a:solidFill>
            </a:endParaRPr>
          </a:p>
          <a:p>
            <a:pPr algn="just">
              <a:spcBef>
                <a:spcPct val="0"/>
              </a:spcBef>
              <a:buFont typeface="Wingdings" pitchFamily="2" charset="2"/>
              <a:buNone/>
            </a:pPr>
            <a:r>
              <a:rPr lang="zh-CN" altLang="zh-CN" sz="2400" b="1" dirty="0">
                <a:solidFill>
                  <a:schemeClr val="tx1"/>
                </a:solidFill>
              </a:rPr>
              <a:t>　　</a:t>
            </a:r>
            <a:r>
              <a:rPr lang="zh-CN" altLang="en-US" sz="2400" b="1" dirty="0">
                <a:solidFill>
                  <a:schemeClr val="tx1"/>
                </a:solidFill>
              </a:rPr>
              <a:t>（</a:t>
            </a:r>
            <a:r>
              <a:rPr lang="zh-CN" altLang="zh-CN" sz="2400" b="1" dirty="0">
                <a:solidFill>
                  <a:schemeClr val="tx1"/>
                </a:solidFill>
              </a:rPr>
              <a:t>2</a:t>
            </a:r>
            <a:r>
              <a:rPr lang="zh-CN" altLang="en-US" sz="2400" b="1" dirty="0">
                <a:solidFill>
                  <a:schemeClr val="tx1"/>
                </a:solidFill>
              </a:rPr>
              <a:t>）</a:t>
            </a:r>
            <a:r>
              <a:rPr lang="zh-CN" altLang="zh-CN" sz="2400" b="1" dirty="0">
                <a:solidFill>
                  <a:schemeClr val="tx1"/>
                </a:solidFill>
              </a:rPr>
              <a:t>求R的候选码；</a:t>
            </a:r>
          </a:p>
          <a:p>
            <a:pPr algn="just">
              <a:spcBef>
                <a:spcPct val="0"/>
              </a:spcBef>
              <a:buFont typeface="Wingdings" pitchFamily="2" charset="2"/>
              <a:buNone/>
            </a:pPr>
            <a:r>
              <a:rPr lang="zh-CN" altLang="zh-CN" sz="2400" b="1" dirty="0">
                <a:solidFill>
                  <a:schemeClr val="tx1"/>
                </a:solidFill>
              </a:rPr>
              <a:t>　　</a:t>
            </a:r>
            <a:r>
              <a:rPr lang="zh-CN" altLang="en-US" sz="2400" b="1" dirty="0">
                <a:solidFill>
                  <a:schemeClr val="tx1"/>
                </a:solidFill>
              </a:rPr>
              <a:t>（</a:t>
            </a:r>
            <a:r>
              <a:rPr lang="zh-CN" altLang="zh-CN" sz="2400" b="1" dirty="0">
                <a:solidFill>
                  <a:schemeClr val="tx1"/>
                </a:solidFill>
              </a:rPr>
              <a:t>3</a:t>
            </a:r>
            <a:r>
              <a:rPr lang="zh-CN" altLang="en-US" sz="2400" b="1" dirty="0">
                <a:solidFill>
                  <a:schemeClr val="tx1"/>
                </a:solidFill>
              </a:rPr>
              <a:t>）</a:t>
            </a:r>
            <a:r>
              <a:rPr lang="zh-CN" altLang="zh-CN" sz="2400" b="1" dirty="0">
                <a:solidFill>
                  <a:schemeClr val="tx1"/>
                </a:solidFill>
              </a:rPr>
              <a:t>关系R最高属于第几范式？若R不属于3NF，将其分解到3NF</a:t>
            </a:r>
            <a:r>
              <a:rPr lang="en-US" altLang="zh-CN" sz="2400" b="1" dirty="0" smtClean="0">
                <a:solidFill>
                  <a:schemeClr val="tx1"/>
                </a:solidFill>
              </a:rPr>
              <a:t>.</a:t>
            </a:r>
            <a:endParaRPr lang="en-US" altLang="zh-CN" sz="2400" b="1" dirty="0">
              <a:solidFill>
                <a:schemeClr val="tx1"/>
              </a:solidFill>
            </a:endParaRPr>
          </a:p>
        </p:txBody>
      </p:sp>
    </p:spTree>
    <p:extLst>
      <p:ext uri="{BB962C8B-B14F-4D97-AF65-F5344CB8AC3E}">
        <p14:creationId xmlns:p14="http://schemas.microsoft.com/office/powerpoint/2010/main" val="10582207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DC88C77-EFBB-48E4-A6A8-23E10D21A7ED}" type="slidenum">
              <a:rPr lang="en-US" altLang="zh-CN"/>
              <a:pPr/>
              <a:t>58</a:t>
            </a:fld>
            <a:endParaRPr lang="en-US" altLang="zh-CN"/>
          </a:p>
        </p:txBody>
      </p:sp>
      <p:sp>
        <p:nvSpPr>
          <p:cNvPr id="1040386" name="Rectangle 2"/>
          <p:cNvSpPr>
            <a:spLocks noGrp="1" noChangeArrowheads="1"/>
          </p:cNvSpPr>
          <p:nvPr>
            <p:ph type="title"/>
          </p:nvPr>
        </p:nvSpPr>
        <p:spPr/>
        <p:txBody>
          <a:bodyPr/>
          <a:lstStyle/>
          <a:p>
            <a:r>
              <a:rPr lang="zh-CN" altLang="en-US" b="1" dirty="0" smtClean="0"/>
              <a:t>练习题</a:t>
            </a:r>
            <a:r>
              <a:rPr lang="zh-CN" altLang="en-US" b="1" dirty="0"/>
              <a:t>：</a:t>
            </a:r>
          </a:p>
        </p:txBody>
      </p:sp>
      <p:sp>
        <p:nvSpPr>
          <p:cNvPr id="1040387" name="Rectangle 3"/>
          <p:cNvSpPr>
            <a:spLocks noGrp="1" noChangeArrowheads="1"/>
          </p:cNvSpPr>
          <p:nvPr>
            <p:ph type="body" idx="1"/>
          </p:nvPr>
        </p:nvSpPr>
        <p:spPr>
          <a:xfrm>
            <a:off x="323851" y="1097650"/>
            <a:ext cx="8465308" cy="5651168"/>
          </a:xfrm>
        </p:spPr>
        <p:txBody>
          <a:bodyPr>
            <a:normAutofit fontScale="92500" lnSpcReduction="10000"/>
          </a:bodyPr>
          <a:lstStyle/>
          <a:p>
            <a:pPr algn="just">
              <a:lnSpc>
                <a:spcPct val="120000"/>
              </a:lnSpc>
              <a:buFont typeface="Wingdings" pitchFamily="2" charset="2"/>
              <a:buNone/>
            </a:pPr>
            <a:r>
              <a:rPr lang="en-US" altLang="zh-CN" b="1" dirty="0" smtClean="0">
                <a:solidFill>
                  <a:schemeClr val="tx1"/>
                </a:solidFill>
              </a:rPr>
              <a:t>[3]</a:t>
            </a:r>
            <a:r>
              <a:rPr lang="zh-CN" altLang="en-US" b="1" dirty="0">
                <a:solidFill>
                  <a:schemeClr val="tx1"/>
                </a:solidFill>
              </a:rPr>
              <a:t>解释下列术语</a:t>
            </a:r>
          </a:p>
          <a:p>
            <a:pPr algn="just">
              <a:lnSpc>
                <a:spcPct val="120000"/>
              </a:lnSpc>
              <a:buFont typeface="Wingdings" pitchFamily="2" charset="2"/>
              <a:buNone/>
            </a:pPr>
            <a:r>
              <a:rPr lang="en-US" altLang="zh-CN" b="1" dirty="0">
                <a:solidFill>
                  <a:schemeClr val="tx1"/>
                </a:solidFill>
              </a:rPr>
              <a:t>1. </a:t>
            </a:r>
            <a:r>
              <a:rPr lang="zh-CN" altLang="en-US" b="1" dirty="0" smtClean="0">
                <a:solidFill>
                  <a:schemeClr val="tx1"/>
                </a:solidFill>
              </a:rPr>
              <a:t>函数依赖</a:t>
            </a:r>
            <a:endParaRPr lang="zh-CN" altLang="en-US" b="1" dirty="0">
              <a:solidFill>
                <a:schemeClr val="tx1"/>
              </a:solidFill>
            </a:endParaRPr>
          </a:p>
          <a:p>
            <a:pPr algn="just">
              <a:lnSpc>
                <a:spcPct val="120000"/>
              </a:lnSpc>
              <a:buFont typeface="Wingdings" pitchFamily="2" charset="2"/>
              <a:buNone/>
            </a:pPr>
            <a:r>
              <a:rPr lang="en-US" altLang="zh-CN" b="1" dirty="0">
                <a:solidFill>
                  <a:schemeClr val="tx1"/>
                </a:solidFill>
              </a:rPr>
              <a:t>2. </a:t>
            </a:r>
            <a:r>
              <a:rPr lang="zh-CN" altLang="en-US" b="1" dirty="0">
                <a:solidFill>
                  <a:schemeClr val="tx1"/>
                </a:solidFill>
              </a:rPr>
              <a:t>候选码、主属性、全码</a:t>
            </a:r>
          </a:p>
          <a:p>
            <a:pPr algn="just">
              <a:lnSpc>
                <a:spcPct val="120000"/>
              </a:lnSpc>
              <a:buFont typeface="Wingdings" pitchFamily="2" charset="2"/>
              <a:buNone/>
            </a:pPr>
            <a:r>
              <a:rPr lang="en-US" altLang="zh-CN" b="1" dirty="0">
                <a:solidFill>
                  <a:schemeClr val="tx1"/>
                </a:solidFill>
              </a:rPr>
              <a:t>3. 1NF</a:t>
            </a:r>
            <a:r>
              <a:rPr lang="zh-CN" altLang="en-US" b="1" dirty="0">
                <a:solidFill>
                  <a:schemeClr val="tx1"/>
                </a:solidFill>
              </a:rPr>
              <a:t>，</a:t>
            </a:r>
            <a:r>
              <a:rPr lang="en-US" altLang="zh-CN" b="1" dirty="0">
                <a:solidFill>
                  <a:schemeClr val="tx1"/>
                </a:solidFill>
              </a:rPr>
              <a:t>2NF</a:t>
            </a:r>
            <a:r>
              <a:rPr lang="zh-CN" altLang="en-US" b="1" dirty="0">
                <a:solidFill>
                  <a:schemeClr val="tx1"/>
                </a:solidFill>
              </a:rPr>
              <a:t>，</a:t>
            </a:r>
            <a:r>
              <a:rPr lang="en-US" altLang="zh-CN" b="1" dirty="0">
                <a:solidFill>
                  <a:schemeClr val="tx1"/>
                </a:solidFill>
              </a:rPr>
              <a:t>3NF</a:t>
            </a:r>
            <a:r>
              <a:rPr lang="zh-CN" altLang="en-US" b="1" dirty="0">
                <a:solidFill>
                  <a:schemeClr val="tx1"/>
                </a:solidFill>
              </a:rPr>
              <a:t>，</a:t>
            </a:r>
            <a:r>
              <a:rPr lang="en-US" altLang="zh-CN" b="1" dirty="0" smtClean="0">
                <a:solidFill>
                  <a:schemeClr val="tx1"/>
                </a:solidFill>
              </a:rPr>
              <a:t>BCNF</a:t>
            </a:r>
            <a:endParaRPr lang="en-US" altLang="zh-CN" b="1" dirty="0"/>
          </a:p>
          <a:p>
            <a:pPr algn="just">
              <a:lnSpc>
                <a:spcPct val="120000"/>
              </a:lnSpc>
              <a:buFont typeface="Wingdings" pitchFamily="2" charset="2"/>
              <a:buNone/>
            </a:pPr>
            <a:r>
              <a:rPr lang="en-US" altLang="zh-CN" b="1" dirty="0" smtClean="0">
                <a:solidFill>
                  <a:schemeClr val="tx1"/>
                </a:solidFill>
              </a:rPr>
              <a:t>[4]</a:t>
            </a:r>
            <a:r>
              <a:rPr lang="zh-CN" altLang="en-US" b="1" dirty="0">
                <a:solidFill>
                  <a:schemeClr val="tx1"/>
                </a:solidFill>
              </a:rPr>
              <a:t>简述从</a:t>
            </a:r>
            <a:r>
              <a:rPr lang="en-US" altLang="zh-CN" b="1" dirty="0">
                <a:solidFill>
                  <a:schemeClr val="tx1"/>
                </a:solidFill>
              </a:rPr>
              <a:t>1NF</a:t>
            </a:r>
            <a:r>
              <a:rPr lang="zh-CN" altLang="en-US" b="1" dirty="0" smtClean="0">
                <a:solidFill>
                  <a:schemeClr val="tx1"/>
                </a:solidFill>
              </a:rPr>
              <a:t>到</a:t>
            </a:r>
            <a:r>
              <a:rPr lang="en-US" altLang="zh-CN" b="1" dirty="0" smtClean="0"/>
              <a:t>BC</a:t>
            </a:r>
            <a:r>
              <a:rPr lang="en-US" altLang="zh-CN" b="1" dirty="0" smtClean="0">
                <a:solidFill>
                  <a:schemeClr val="tx1"/>
                </a:solidFill>
              </a:rPr>
              <a:t>NF</a:t>
            </a:r>
            <a:r>
              <a:rPr lang="zh-CN" altLang="en-US" b="1" dirty="0">
                <a:solidFill>
                  <a:schemeClr val="tx1"/>
                </a:solidFill>
              </a:rPr>
              <a:t>的关系规范化过程</a:t>
            </a:r>
            <a:r>
              <a:rPr lang="zh-CN" altLang="en-US" b="1" dirty="0" smtClean="0">
                <a:solidFill>
                  <a:schemeClr val="tx1"/>
                </a:solidFill>
              </a:rPr>
              <a:t>。</a:t>
            </a:r>
            <a:endParaRPr lang="en-US" altLang="zh-CN" b="1" dirty="0" smtClean="0">
              <a:solidFill>
                <a:schemeClr val="tx1"/>
              </a:solidFill>
            </a:endParaRPr>
          </a:p>
          <a:p>
            <a:pPr algn="just">
              <a:lnSpc>
                <a:spcPct val="120000"/>
              </a:lnSpc>
              <a:buFont typeface="Wingdings" pitchFamily="2" charset="2"/>
              <a:buNone/>
            </a:pPr>
            <a:r>
              <a:rPr lang="en-US" altLang="zh-CN" b="1" dirty="0" smtClean="0"/>
              <a:t>[5]</a:t>
            </a:r>
            <a:r>
              <a:rPr lang="zh-CN" altLang="en-US" b="1" dirty="0" smtClean="0"/>
              <a:t>填空</a:t>
            </a:r>
            <a:r>
              <a:rPr lang="en-US" altLang="zh-CN" b="1" dirty="0" smtClean="0"/>
              <a:t>(</a:t>
            </a:r>
            <a:r>
              <a:rPr lang="zh-CN" altLang="en-US" b="1" dirty="0" smtClean="0"/>
              <a:t>选做</a:t>
            </a:r>
            <a:r>
              <a:rPr lang="en-US" altLang="zh-CN" b="1" dirty="0" smtClean="0"/>
              <a:t>)</a:t>
            </a:r>
            <a:endParaRPr lang="zh-CN" altLang="en-US" b="1" dirty="0"/>
          </a:p>
          <a:p>
            <a:pPr algn="just">
              <a:lnSpc>
                <a:spcPct val="120000"/>
              </a:lnSpc>
              <a:buFont typeface="Wingdings" pitchFamily="2" charset="2"/>
              <a:buNone/>
            </a:pPr>
            <a:r>
              <a:rPr lang="zh-CN" altLang="en-US" b="1" dirty="0"/>
              <a:t>如果一个关系模式</a:t>
            </a:r>
            <a:r>
              <a:rPr lang="en-US" altLang="zh-CN" b="1" dirty="0"/>
              <a:t>R</a:t>
            </a:r>
            <a:r>
              <a:rPr lang="zh-CN" altLang="en-US" b="1" dirty="0"/>
              <a:t>的所有属性都是（      </a:t>
            </a:r>
            <a:r>
              <a:rPr lang="zh-CN" altLang="en-US" b="1" dirty="0" smtClean="0"/>
              <a:t>），</a:t>
            </a:r>
            <a:r>
              <a:rPr lang="zh-CN" altLang="en-US" b="1" dirty="0"/>
              <a:t>则</a:t>
            </a:r>
            <a:r>
              <a:rPr lang="en-US" altLang="zh-CN" b="1" dirty="0"/>
              <a:t>R∈1NF</a:t>
            </a:r>
          </a:p>
          <a:p>
            <a:pPr algn="just">
              <a:lnSpc>
                <a:spcPct val="120000"/>
              </a:lnSpc>
              <a:buFont typeface="Wingdings" pitchFamily="2" charset="2"/>
              <a:buNone/>
            </a:pPr>
            <a:r>
              <a:rPr lang="zh-CN" altLang="en-US" b="1" dirty="0"/>
              <a:t>若</a:t>
            </a:r>
            <a:r>
              <a:rPr lang="en-US" altLang="zh-CN" b="1" dirty="0"/>
              <a:t>R∈1NF</a:t>
            </a:r>
            <a:r>
              <a:rPr lang="zh-CN" altLang="en-US" b="1" dirty="0"/>
              <a:t>，且（    </a:t>
            </a:r>
            <a:r>
              <a:rPr lang="zh-CN" altLang="en-US" b="1" dirty="0" smtClean="0"/>
              <a:t>      </a:t>
            </a:r>
            <a:r>
              <a:rPr lang="zh-CN" altLang="en-US" b="1" dirty="0"/>
              <a:t>），则</a:t>
            </a:r>
            <a:r>
              <a:rPr lang="en-US" altLang="zh-CN" b="1" dirty="0"/>
              <a:t>R∈2NF</a:t>
            </a:r>
            <a:r>
              <a:rPr lang="zh-CN" altLang="en-US" b="1" dirty="0"/>
              <a:t>。</a:t>
            </a:r>
          </a:p>
          <a:p>
            <a:pPr algn="just">
              <a:lnSpc>
                <a:spcPct val="120000"/>
              </a:lnSpc>
              <a:buFont typeface="Wingdings" pitchFamily="2" charset="2"/>
              <a:buNone/>
            </a:pPr>
            <a:r>
              <a:rPr lang="zh-CN" altLang="en-US" b="1" dirty="0"/>
              <a:t>若关系模式</a:t>
            </a:r>
            <a:r>
              <a:rPr lang="en-US" altLang="zh-CN" b="1" dirty="0"/>
              <a:t>R</a:t>
            </a:r>
            <a:r>
              <a:rPr lang="zh-CN" altLang="en-US" b="1" dirty="0"/>
              <a:t>中，每一个非主属性既不（      ）于码，也不（      ）于码，则</a:t>
            </a:r>
            <a:r>
              <a:rPr lang="en-US" altLang="zh-CN" b="1" dirty="0"/>
              <a:t>R∈3NF </a:t>
            </a:r>
          </a:p>
          <a:p>
            <a:pPr algn="just">
              <a:lnSpc>
                <a:spcPct val="120000"/>
              </a:lnSpc>
              <a:buFont typeface="Wingdings" pitchFamily="2" charset="2"/>
              <a:buNone/>
            </a:pPr>
            <a:r>
              <a:rPr lang="zh-CN" altLang="en-US" b="1" dirty="0"/>
              <a:t>若</a:t>
            </a:r>
            <a:r>
              <a:rPr lang="en-US" altLang="zh-CN" b="1" dirty="0"/>
              <a:t>R∈1NF</a:t>
            </a:r>
            <a:r>
              <a:rPr lang="zh-CN" altLang="en-US" b="1" dirty="0"/>
              <a:t>，且（   </a:t>
            </a:r>
            <a:r>
              <a:rPr lang="zh-CN" altLang="en-US" b="1" dirty="0" smtClean="0"/>
              <a:t>     </a:t>
            </a:r>
            <a:r>
              <a:rPr lang="zh-CN" altLang="en-US" b="1" dirty="0"/>
              <a:t>），则</a:t>
            </a:r>
            <a:r>
              <a:rPr lang="en-US" altLang="zh-CN" b="1" dirty="0"/>
              <a:t>R∈</a:t>
            </a:r>
            <a:r>
              <a:rPr lang="en-US" altLang="zh-CN" b="1" dirty="0" smtClean="0"/>
              <a:t>BCNF</a:t>
            </a:r>
            <a:endParaRPr lang="zh-CN" altLang="en-US" b="1" dirty="0">
              <a:solidFill>
                <a:schemeClr val="tx1"/>
              </a:solidFill>
            </a:endParaRPr>
          </a:p>
        </p:txBody>
      </p:sp>
    </p:spTree>
    <p:extLst>
      <p:ext uri="{BB962C8B-B14F-4D97-AF65-F5344CB8AC3E}">
        <p14:creationId xmlns:p14="http://schemas.microsoft.com/office/powerpoint/2010/main" val="1707286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74" y="53013"/>
            <a:ext cx="8719584" cy="6555641"/>
          </a:xfrm>
          <a:prstGeom prst="rect">
            <a:avLst/>
          </a:prstGeom>
        </p:spPr>
        <p:txBody>
          <a:bodyPr wrap="square">
            <a:spAutoFit/>
          </a:bodyPr>
          <a:lstStyle/>
          <a:p>
            <a:pPr indent="457200">
              <a:lnSpc>
                <a:spcPct val="150000"/>
              </a:lnSpc>
            </a:pPr>
            <a:r>
              <a:rPr lang="zh-CN" altLang="en-US" sz="2400" b="1" dirty="0" smtClean="0">
                <a:latin typeface="微软雅黑" pitchFamily="34" charset="-122"/>
                <a:ea typeface="微软雅黑" pitchFamily="34" charset="-122"/>
              </a:rPr>
              <a:t>从表中</a:t>
            </a:r>
            <a:r>
              <a:rPr lang="zh-CN" altLang="en-US" sz="2400" b="1" dirty="0">
                <a:latin typeface="微软雅黑" pitchFamily="34" charset="-122"/>
                <a:ea typeface="微软雅黑" pitchFamily="34" charset="-122"/>
              </a:rPr>
              <a:t>的数据情况可以看出，该关系存在以下问题。</a:t>
            </a:r>
          </a:p>
          <a:p>
            <a:pPr indent="457200">
              <a:lnSpc>
                <a:spcPct val="150000"/>
              </a:lnSpc>
            </a:pPr>
            <a:r>
              <a:rPr lang="zh-CN" altLang="en-US" sz="2400" b="1" dirty="0" smtClean="0">
                <a:solidFill>
                  <a:srgbClr val="FF0000"/>
                </a:solidFill>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1</a:t>
            </a:r>
            <a:r>
              <a:rPr lang="zh-CN" altLang="en-US" sz="2400" b="1" dirty="0" smtClean="0">
                <a:solidFill>
                  <a:srgbClr val="FF0000"/>
                </a:solidFill>
                <a:latin typeface="微软雅黑" pitchFamily="34" charset="-122"/>
                <a:ea typeface="微软雅黑" pitchFamily="34" charset="-122"/>
              </a:rPr>
              <a:t>）数据冗余</a:t>
            </a:r>
            <a:r>
              <a:rPr lang="zh-CN" altLang="en-US" sz="2400" b="1" dirty="0">
                <a:solidFill>
                  <a:srgbClr val="FF0000"/>
                </a:solidFill>
                <a:latin typeface="微软雅黑" pitchFamily="34" charset="-122"/>
                <a:ea typeface="微软雅黑" pitchFamily="34" charset="-122"/>
              </a:rPr>
              <a:t>太大</a:t>
            </a:r>
          </a:p>
          <a:p>
            <a:pPr indent="457200"/>
            <a:r>
              <a:rPr lang="zh-CN" altLang="en-US" sz="2400" b="1" dirty="0">
                <a:latin typeface="微软雅黑" pitchFamily="34" charset="-122"/>
                <a:ea typeface="微软雅黑" pitchFamily="34" charset="-122"/>
              </a:rPr>
              <a:t>每个系名和系主任的名字存储的次数等于该系学生人数乘以每个学生选修的课程门数，系名和系主任</a:t>
            </a:r>
            <a:r>
              <a:rPr lang="zh-CN" altLang="en-US" sz="2400" b="1" dirty="0" smtClean="0">
                <a:latin typeface="微软雅黑" pitchFamily="34" charset="-122"/>
                <a:ea typeface="微软雅黑" pitchFamily="34" charset="-122"/>
              </a:rPr>
              <a:t>数据重复量太</a:t>
            </a:r>
            <a:r>
              <a:rPr lang="zh-CN" altLang="en-US" sz="2400" b="1" dirty="0">
                <a:latin typeface="微软雅黑" pitchFamily="34" charset="-122"/>
                <a:ea typeface="微软雅黑" pitchFamily="34" charset="-122"/>
              </a:rPr>
              <a:t>大。</a:t>
            </a:r>
          </a:p>
          <a:p>
            <a:pPr indent="457200">
              <a:lnSpc>
                <a:spcPct val="150000"/>
              </a:lnSpc>
            </a:pPr>
            <a:r>
              <a:rPr lang="zh-CN" altLang="en-US" sz="2400" b="1" dirty="0" smtClean="0">
                <a:solidFill>
                  <a:srgbClr val="FF0000"/>
                </a:solidFill>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2</a:t>
            </a:r>
            <a:r>
              <a:rPr lang="zh-CN" altLang="en-US" sz="2400" b="1" dirty="0" smtClean="0">
                <a:solidFill>
                  <a:srgbClr val="FF0000"/>
                </a:solidFill>
                <a:latin typeface="微软雅黑" pitchFamily="34" charset="-122"/>
                <a:ea typeface="微软雅黑" pitchFamily="34" charset="-122"/>
              </a:rPr>
              <a:t>）插入</a:t>
            </a:r>
            <a:r>
              <a:rPr lang="zh-CN" altLang="en-US" sz="2400" b="1" dirty="0">
                <a:solidFill>
                  <a:srgbClr val="FF0000"/>
                </a:solidFill>
                <a:latin typeface="微软雅黑" pitchFamily="34" charset="-122"/>
                <a:ea typeface="微软雅黑" pitchFamily="34" charset="-122"/>
              </a:rPr>
              <a:t>异常</a:t>
            </a:r>
          </a:p>
          <a:p>
            <a:pPr indent="457200"/>
            <a:r>
              <a:rPr lang="zh-CN" altLang="en-US" sz="2400" b="1" dirty="0">
                <a:latin typeface="微软雅黑" pitchFamily="34" charset="-122"/>
                <a:ea typeface="微软雅黑" pitchFamily="34" charset="-122"/>
              </a:rPr>
              <a:t>一个新系没有招生时，或系里有学生但没有选修课程，系名和系主任</a:t>
            </a:r>
            <a:r>
              <a:rPr lang="zh-CN" altLang="en-US" sz="2400" b="1" dirty="0" smtClean="0">
                <a:latin typeface="微软雅黑" pitchFamily="34" charset="-122"/>
                <a:ea typeface="微软雅黑" pitchFamily="34" charset="-122"/>
              </a:rPr>
              <a:t>名就无法</a:t>
            </a:r>
            <a:r>
              <a:rPr lang="zh-CN" altLang="en-US" sz="2400" b="1" dirty="0">
                <a:latin typeface="微软雅黑" pitchFamily="34" charset="-122"/>
                <a:ea typeface="微软雅黑" pitchFamily="34" charset="-122"/>
              </a:rPr>
              <a:t>插入到数据库中</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smtClean="0">
                <a:solidFill>
                  <a:srgbClr val="FF0000"/>
                </a:solidFill>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3</a:t>
            </a:r>
            <a:r>
              <a:rPr lang="zh-CN" altLang="en-US" sz="2400" b="1" dirty="0" smtClean="0">
                <a:solidFill>
                  <a:srgbClr val="FF0000"/>
                </a:solidFill>
                <a:latin typeface="微软雅黑" pitchFamily="34" charset="-122"/>
                <a:ea typeface="微软雅黑" pitchFamily="34" charset="-122"/>
              </a:rPr>
              <a:t>）删除</a:t>
            </a:r>
            <a:r>
              <a:rPr lang="zh-CN" altLang="en-US" sz="2400" b="1" dirty="0">
                <a:solidFill>
                  <a:srgbClr val="FF0000"/>
                </a:solidFill>
                <a:latin typeface="微软雅黑" pitchFamily="34" charset="-122"/>
                <a:ea typeface="微软雅黑" pitchFamily="34" charset="-122"/>
              </a:rPr>
              <a:t>异常</a:t>
            </a:r>
          </a:p>
          <a:p>
            <a:pPr indent="457200"/>
            <a:r>
              <a:rPr lang="zh-CN" altLang="en-US" sz="2400" b="1" dirty="0">
                <a:latin typeface="微软雅黑" pitchFamily="34" charset="-122"/>
                <a:ea typeface="微软雅黑" pitchFamily="34" charset="-122"/>
              </a:rPr>
              <a:t>当某系的学生全部毕业而又没有招新生时，删除学生信息的同时，系及系主任名的信息随之删除，</a:t>
            </a:r>
            <a:r>
              <a:rPr lang="zh-CN" altLang="en-US" sz="2400" b="1" dirty="0" smtClean="0">
                <a:latin typeface="微软雅黑" pitchFamily="34" charset="-122"/>
                <a:ea typeface="微软雅黑" pitchFamily="34" charset="-122"/>
              </a:rPr>
              <a:t>但实际这个</a:t>
            </a:r>
            <a:r>
              <a:rPr lang="zh-CN" altLang="en-US" sz="2400" b="1" dirty="0">
                <a:latin typeface="微软雅黑" pitchFamily="34" charset="-122"/>
                <a:ea typeface="微软雅黑" pitchFamily="34" charset="-122"/>
              </a:rPr>
              <a:t>系依然存在，而在数据库中却无法找到该系的信息，即出现了删除异常。</a:t>
            </a:r>
          </a:p>
          <a:p>
            <a:pPr indent="457200">
              <a:lnSpc>
                <a:spcPct val="150000"/>
              </a:lnSpc>
            </a:pPr>
            <a:r>
              <a:rPr lang="zh-CN" altLang="en-US" sz="2400" b="1" dirty="0" smtClean="0">
                <a:solidFill>
                  <a:srgbClr val="FF0000"/>
                </a:solidFill>
                <a:latin typeface="微软雅黑" pitchFamily="34" charset="-122"/>
                <a:ea typeface="微软雅黑" pitchFamily="34" charset="-122"/>
              </a:rPr>
              <a:t>（</a:t>
            </a:r>
            <a:r>
              <a:rPr lang="en-US" altLang="zh-CN" sz="2400" b="1" dirty="0" smtClean="0">
                <a:solidFill>
                  <a:srgbClr val="FF0000"/>
                </a:solidFill>
                <a:latin typeface="微软雅黑" pitchFamily="34" charset="-122"/>
                <a:ea typeface="微软雅黑" pitchFamily="34" charset="-122"/>
              </a:rPr>
              <a:t>4</a:t>
            </a:r>
            <a:r>
              <a:rPr lang="zh-CN" altLang="en-US" sz="2400" b="1" dirty="0" smtClean="0">
                <a:solidFill>
                  <a:srgbClr val="FF0000"/>
                </a:solidFill>
                <a:latin typeface="微软雅黑" pitchFamily="34" charset="-122"/>
                <a:ea typeface="微软雅黑" pitchFamily="34" charset="-122"/>
              </a:rPr>
              <a:t>）更新异常</a:t>
            </a:r>
            <a:endParaRPr lang="zh-CN" altLang="en-US" sz="2400" b="1" dirty="0">
              <a:solidFill>
                <a:srgbClr val="FF0000"/>
              </a:solidFill>
              <a:latin typeface="微软雅黑" pitchFamily="34" charset="-122"/>
              <a:ea typeface="微软雅黑" pitchFamily="34" charset="-122"/>
            </a:endParaRPr>
          </a:p>
          <a:p>
            <a:pPr indent="457200"/>
            <a:r>
              <a:rPr lang="zh-CN" altLang="en-US" sz="2400" b="1" dirty="0">
                <a:latin typeface="微软雅黑" pitchFamily="34" charset="-122"/>
                <a:ea typeface="微软雅黑" pitchFamily="34" charset="-122"/>
              </a:rPr>
              <a:t>若某系换系主任，数据库中该系的学生记录应全部修改。如果稍有不慎，某些记录漏改了，则造成数据的不一致，即出现了更新异常</a:t>
            </a:r>
            <a:r>
              <a:rPr lang="zh-CN" altLang="en-US" sz="2400" b="1" dirty="0" smtClean="0">
                <a:latin typeface="微软雅黑" pitchFamily="34" charset="-122"/>
                <a:ea typeface="微软雅黑" pitchFamily="34" charset="-122"/>
              </a:rPr>
              <a:t>。</a:t>
            </a:r>
            <a:endParaRPr lang="zh-CN" altLang="en-US" sz="3200" b="1" dirty="0">
              <a:latin typeface="微软雅黑" pitchFamily="34" charset="-122"/>
              <a:ea typeface="微软雅黑" pitchFamily="34" charset="-122"/>
            </a:endParaRPr>
          </a:p>
        </p:txBody>
      </p:sp>
      <p:sp>
        <p:nvSpPr>
          <p:cNvPr id="2" name="云形 1"/>
          <p:cNvSpPr/>
          <p:nvPr/>
        </p:nvSpPr>
        <p:spPr>
          <a:xfrm>
            <a:off x="7438030" y="53013"/>
            <a:ext cx="1583140" cy="970569"/>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latin typeface="华文新魏" panose="02010800040101010101" pitchFamily="2" charset="-122"/>
                <a:ea typeface="华文新魏" panose="02010800040101010101" pitchFamily="2" charset="-122"/>
              </a:rPr>
              <a:t>不好！</a:t>
            </a:r>
            <a:endParaRPr lang="zh-CN" altLang="en-US" sz="28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7308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342" y="1363196"/>
            <a:ext cx="8351759" cy="4708981"/>
          </a:xfrm>
          <a:prstGeom prst="rect">
            <a:avLst/>
          </a:prstGeom>
        </p:spPr>
        <p:txBody>
          <a:bodyPr wrap="square">
            <a:spAutoFit/>
          </a:bodyPr>
          <a:lstStyle/>
          <a:p>
            <a:pPr>
              <a:lnSpc>
                <a:spcPct val="150000"/>
              </a:lnSpc>
            </a:pPr>
            <a:r>
              <a:rPr lang="zh-CN" altLang="en-US" sz="3200" b="1" dirty="0" smtClean="0">
                <a:solidFill>
                  <a:srgbClr val="FF0000"/>
                </a:solidFill>
                <a:latin typeface="微软雅黑" pitchFamily="34" charset="-122"/>
                <a:ea typeface="微软雅黑" pitchFamily="34" charset="-122"/>
              </a:rPr>
              <a:t>数据依赖：</a:t>
            </a:r>
            <a:endParaRPr lang="en-US" altLang="zh-CN" sz="3200" b="1" dirty="0" smtClean="0">
              <a:solidFill>
                <a:srgbClr val="FF0000"/>
              </a:solidFill>
              <a:latin typeface="微软雅黑" pitchFamily="34" charset="-122"/>
              <a:ea typeface="微软雅黑" pitchFamily="34" charset="-122"/>
            </a:endParaRPr>
          </a:p>
          <a:p>
            <a:pPr marL="457200" indent="-457200">
              <a:lnSpc>
                <a:spcPct val="150000"/>
              </a:lnSpc>
              <a:buFont typeface="Arial" panose="020B0604020202020204" pitchFamily="34" charset="0"/>
              <a:buChar char="•"/>
            </a:pPr>
            <a:r>
              <a:rPr lang="zh-CN" altLang="en-US" sz="2800" b="1" dirty="0" smtClean="0">
                <a:latin typeface="微软雅黑" pitchFamily="34" charset="-122"/>
                <a:ea typeface="微软雅黑" pitchFamily="34" charset="-122"/>
              </a:rPr>
              <a:t>属性</a:t>
            </a:r>
            <a:r>
              <a:rPr lang="zh-CN" altLang="en-US" sz="2800" b="1" dirty="0">
                <a:latin typeface="微软雅黑" pitchFamily="34" charset="-122"/>
                <a:ea typeface="微软雅黑" pitchFamily="34" charset="-122"/>
              </a:rPr>
              <a:t>值间的相互联系</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主要体现在值的相等与否</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，这种联系</a:t>
            </a:r>
            <a:r>
              <a:rPr lang="zh-CN" altLang="en-US" sz="2800" b="1" dirty="0" smtClean="0">
                <a:latin typeface="微软雅黑" pitchFamily="34" charset="-122"/>
                <a:ea typeface="微软雅黑" pitchFamily="34" charset="-122"/>
              </a:rPr>
              <a:t>称为</a:t>
            </a:r>
            <a:r>
              <a:rPr lang="zh-CN" altLang="en-US" sz="2800" b="1" dirty="0" smtClean="0">
                <a:solidFill>
                  <a:srgbClr val="0000FF"/>
                </a:solidFill>
                <a:latin typeface="微软雅黑" pitchFamily="34" charset="-122"/>
                <a:ea typeface="微软雅黑" pitchFamily="34" charset="-122"/>
              </a:rPr>
              <a:t>数据依赖。</a:t>
            </a:r>
            <a:endParaRPr lang="en-US" altLang="zh-CN" sz="2800" b="1" dirty="0" smtClean="0">
              <a:solidFill>
                <a:srgbClr val="0000FF"/>
              </a:solidFill>
              <a:latin typeface="微软雅黑" pitchFamily="34" charset="-122"/>
              <a:ea typeface="微软雅黑" pitchFamily="34" charset="-122"/>
            </a:endParaRPr>
          </a:p>
          <a:p>
            <a:pPr marL="457200" indent="-457200">
              <a:lnSpc>
                <a:spcPct val="150000"/>
              </a:lnSpc>
              <a:buFont typeface="Arial" panose="020B0604020202020204" pitchFamily="34" charset="0"/>
              <a:buChar char="•"/>
            </a:pPr>
            <a:endParaRPr lang="en-US" altLang="zh-CN" sz="2800" b="1" dirty="0" smtClean="0">
              <a:solidFill>
                <a:srgbClr val="0000FF"/>
              </a:solidFill>
              <a:latin typeface="微软雅黑" pitchFamily="34" charset="-122"/>
              <a:ea typeface="微软雅黑" pitchFamily="34" charset="-122"/>
            </a:endParaRPr>
          </a:p>
          <a:p>
            <a:pPr marL="457200" indent="-457200">
              <a:lnSpc>
                <a:spcPct val="150000"/>
              </a:lnSpc>
              <a:buFont typeface="Arial" panose="020B0604020202020204" pitchFamily="34" charset="0"/>
              <a:buChar char="•"/>
            </a:pPr>
            <a:r>
              <a:rPr lang="zh-CN" altLang="en-US" sz="2800" b="1" dirty="0">
                <a:solidFill>
                  <a:srgbClr val="0000FF"/>
                </a:solidFill>
                <a:latin typeface="微软雅黑" pitchFamily="34" charset="-122"/>
                <a:ea typeface="微软雅黑" pitchFamily="34" charset="-122"/>
              </a:rPr>
              <a:t>数据依赖</a:t>
            </a:r>
            <a:r>
              <a:rPr lang="zh-CN" altLang="en-US" sz="2800" b="1" dirty="0">
                <a:latin typeface="微软雅黑" pitchFamily="34" charset="-122"/>
                <a:ea typeface="微软雅黑" pitchFamily="34" charset="-122"/>
              </a:rPr>
              <a:t>是指</a:t>
            </a:r>
            <a:r>
              <a:rPr lang="zh-CN" altLang="en-US"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通过一个关系中属性间值的相等与否体现出来的数据间的相互关系</a:t>
            </a:r>
            <a:r>
              <a:rPr lang="zh-CN" altLang="en-US" sz="2800" b="1" dirty="0">
                <a:latin typeface="微软雅黑" pitchFamily="34" charset="-122"/>
                <a:ea typeface="微软雅黑" pitchFamily="34" charset="-122"/>
              </a:rPr>
              <a:t>，是现实世界属性间相互联系的抽象，是数据内在的性质</a:t>
            </a:r>
            <a:r>
              <a:rPr lang="zh-CN" altLang="en-US" sz="2800" b="1" dirty="0" smtClean="0">
                <a:latin typeface="微软雅黑" pitchFamily="34" charset="-122"/>
                <a:ea typeface="微软雅黑" pitchFamily="34" charset="-122"/>
              </a:rPr>
              <a:t>。</a:t>
            </a:r>
            <a:endParaRPr lang="zh-CN" altLang="en-US" sz="3600" b="1" dirty="0">
              <a:latin typeface="微软雅黑" pitchFamily="34" charset="-122"/>
              <a:ea typeface="微软雅黑" pitchFamily="34" charset="-122"/>
            </a:endParaRPr>
          </a:p>
        </p:txBody>
      </p:sp>
      <p:sp>
        <p:nvSpPr>
          <p:cNvPr id="2" name="矩形 1"/>
          <p:cNvSpPr/>
          <p:nvPr/>
        </p:nvSpPr>
        <p:spPr>
          <a:xfrm>
            <a:off x="1003022" y="225876"/>
            <a:ext cx="7415813" cy="954107"/>
          </a:xfrm>
          <a:prstGeom prst="rect">
            <a:avLst/>
          </a:prstGeom>
          <a:solidFill>
            <a:srgbClr val="CCFFFF"/>
          </a:solidFill>
        </p:spPr>
        <p:txBody>
          <a:bodyPr wrap="none">
            <a:spAutoFit/>
          </a:bodyPr>
          <a:lstStyle/>
          <a:p>
            <a:r>
              <a:rPr lang="zh-CN" altLang="en-US" sz="2800" b="1" dirty="0" smtClean="0">
                <a:solidFill>
                  <a:srgbClr val="FF0066"/>
                </a:solidFill>
                <a:latin typeface="华文新魏" panose="02010800040101010101" pitchFamily="2" charset="-122"/>
                <a:ea typeface="华文新魏" panose="02010800040101010101" pitchFamily="2" charset="-122"/>
              </a:rPr>
              <a:t>上一关系模式不好</a:t>
            </a:r>
            <a:r>
              <a:rPr lang="zh-CN" altLang="en-US" sz="2800" b="1" dirty="0">
                <a:solidFill>
                  <a:srgbClr val="FF0066"/>
                </a:solidFill>
                <a:latin typeface="华文新魏" panose="02010800040101010101" pitchFamily="2" charset="-122"/>
                <a:ea typeface="华文新魏" panose="02010800040101010101" pitchFamily="2" charset="-122"/>
              </a:rPr>
              <a:t>的原因</a:t>
            </a:r>
            <a:r>
              <a:rPr lang="zh-CN" altLang="en-US" sz="2800" b="1" dirty="0" smtClean="0">
                <a:solidFill>
                  <a:srgbClr val="FF0066"/>
                </a:solidFill>
                <a:latin typeface="华文新魏" panose="02010800040101010101" pitchFamily="2" charset="-122"/>
                <a:ea typeface="华文新魏" panose="02010800040101010101" pitchFamily="2" charset="-122"/>
              </a:rPr>
              <a:t>：</a:t>
            </a:r>
            <a:endParaRPr lang="en-US" altLang="zh-CN" sz="2800" b="1" dirty="0" smtClean="0">
              <a:solidFill>
                <a:srgbClr val="FF0066"/>
              </a:solidFill>
              <a:latin typeface="华文新魏" panose="02010800040101010101" pitchFamily="2" charset="-122"/>
              <a:ea typeface="华文新魏" panose="02010800040101010101" pitchFamily="2" charset="-122"/>
            </a:endParaRPr>
          </a:p>
          <a:p>
            <a:r>
              <a:rPr lang="en-US" altLang="zh-CN" sz="2800" b="1" dirty="0">
                <a:solidFill>
                  <a:srgbClr val="FF0066"/>
                </a:solidFill>
                <a:latin typeface="华文新魏" panose="02010800040101010101" pitchFamily="2" charset="-122"/>
                <a:ea typeface="华文新魏" panose="02010800040101010101" pitchFamily="2" charset="-122"/>
              </a:rPr>
              <a:t> </a:t>
            </a:r>
            <a:r>
              <a:rPr lang="en-US" altLang="zh-CN" sz="2800" b="1" dirty="0" smtClean="0">
                <a:solidFill>
                  <a:srgbClr val="FF0066"/>
                </a:solidFill>
                <a:latin typeface="华文新魏" panose="02010800040101010101" pitchFamily="2" charset="-122"/>
                <a:ea typeface="华文新魏" panose="02010800040101010101" pitchFamily="2" charset="-122"/>
              </a:rPr>
              <a:t>                       </a:t>
            </a:r>
            <a:r>
              <a:rPr lang="zh-CN" altLang="en-US" sz="2800" b="1" dirty="0" smtClean="0">
                <a:solidFill>
                  <a:srgbClr val="FF0066"/>
                </a:solidFill>
                <a:latin typeface="华文新魏" panose="02010800040101010101" pitchFamily="2" charset="-122"/>
                <a:ea typeface="华文新魏" panose="02010800040101010101" pitchFamily="2" charset="-122"/>
              </a:rPr>
              <a:t>属性</a:t>
            </a:r>
            <a:r>
              <a:rPr lang="zh-CN" altLang="en-US" sz="2800" b="1" dirty="0">
                <a:solidFill>
                  <a:srgbClr val="FF0066"/>
                </a:solidFill>
                <a:latin typeface="华文新魏" panose="02010800040101010101" pitchFamily="2" charset="-122"/>
                <a:ea typeface="华文新魏" panose="02010800040101010101" pitchFamily="2" charset="-122"/>
              </a:rPr>
              <a:t>间</a:t>
            </a:r>
            <a:r>
              <a:rPr lang="zh-CN" altLang="en-US" sz="2800" b="1" dirty="0" smtClean="0">
                <a:solidFill>
                  <a:srgbClr val="FF0066"/>
                </a:solidFill>
                <a:latin typeface="华文新魏" panose="02010800040101010101" pitchFamily="2" charset="-122"/>
                <a:ea typeface="华文新魏" panose="02010800040101010101" pitchFamily="2" charset="-122"/>
              </a:rPr>
              <a:t>的数据依赖关系比较复杂 </a:t>
            </a:r>
            <a:endParaRPr lang="zh-CN" altLang="en-US" sz="2800" b="1" dirty="0">
              <a:solidFill>
                <a:srgbClr val="FF0066"/>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252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6265" y="223432"/>
            <a:ext cx="8600314" cy="2728952"/>
          </a:xfrm>
          <a:prstGeom prst="rect">
            <a:avLst/>
          </a:prstGeom>
        </p:spPr>
        <p:txBody>
          <a:bodyPr wrap="square">
            <a:spAutoFit/>
          </a:bodyPr>
          <a:lstStyle/>
          <a:p>
            <a:pPr indent="457200">
              <a:lnSpc>
                <a:spcPct val="150000"/>
              </a:lnSpc>
            </a:pPr>
            <a:r>
              <a:rPr lang="zh-CN" altLang="en-US" sz="3200" b="1" dirty="0">
                <a:solidFill>
                  <a:srgbClr val="FF0000"/>
                </a:solidFill>
                <a:latin typeface="微软雅黑" pitchFamily="34" charset="-122"/>
                <a:ea typeface="微软雅黑" pitchFamily="34" charset="-122"/>
              </a:rPr>
              <a:t>数据依赖共有</a:t>
            </a:r>
            <a:r>
              <a:rPr lang="en-US" altLang="zh-CN" sz="3200" b="1" dirty="0">
                <a:solidFill>
                  <a:srgbClr val="FF0000"/>
                </a:solidFill>
                <a:latin typeface="微软雅黑" pitchFamily="34" charset="-122"/>
                <a:ea typeface="微软雅黑" pitchFamily="34" charset="-122"/>
              </a:rPr>
              <a:t>3</a:t>
            </a:r>
            <a:r>
              <a:rPr lang="zh-CN" altLang="en-US" sz="3200" b="1" dirty="0">
                <a:solidFill>
                  <a:srgbClr val="FF0000"/>
                </a:solidFill>
                <a:latin typeface="微软雅黑" pitchFamily="34" charset="-122"/>
                <a:ea typeface="微软雅黑" pitchFamily="34" charset="-122"/>
              </a:rPr>
              <a:t>种：</a:t>
            </a:r>
            <a:endParaRPr lang="en-US" altLang="zh-CN" sz="3200" b="1" dirty="0">
              <a:solidFill>
                <a:srgbClr val="FF0000"/>
              </a:solidFill>
              <a:latin typeface="微软雅黑" pitchFamily="34" charset="-122"/>
              <a:ea typeface="微软雅黑" pitchFamily="34" charset="-122"/>
            </a:endParaRPr>
          </a:p>
          <a:p>
            <a:pPr indent="457200">
              <a:lnSpc>
                <a:spcPts val="3700"/>
              </a:lnSpc>
            </a:pPr>
            <a:r>
              <a:rPr lang="zh-CN" altLang="en-US" sz="2400" b="1" dirty="0" smtClean="0">
                <a:solidFill>
                  <a:srgbClr val="FF0000"/>
                </a:solidFill>
                <a:latin typeface="微软雅黑" pitchFamily="34" charset="-122"/>
                <a:ea typeface="微软雅黑" pitchFamily="34" charset="-122"/>
              </a:rPr>
              <a:t>函数依赖</a:t>
            </a:r>
            <a:r>
              <a:rPr lang="en-US" altLang="zh-CN" sz="2400" b="1" dirty="0">
                <a:latin typeface="微软雅黑" pitchFamily="34" charset="-122"/>
                <a:ea typeface="微软雅黑" pitchFamily="34" charset="-122"/>
              </a:rPr>
              <a:t>(Functional Dependency</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FD</a:t>
            </a:r>
            <a:r>
              <a:rPr lang="en-US" altLang="zh-CN" sz="2400" b="1" dirty="0" smtClean="0">
                <a:latin typeface="微软雅黑" pitchFamily="34" charset="-122"/>
                <a:ea typeface="微软雅黑" pitchFamily="34" charset="-122"/>
              </a:rPr>
              <a:t>)</a:t>
            </a:r>
          </a:p>
          <a:p>
            <a:pPr indent="457200">
              <a:lnSpc>
                <a:spcPts val="3700"/>
              </a:lnSpc>
            </a:pPr>
            <a:r>
              <a:rPr lang="zh-CN" altLang="en-US" sz="2400" b="1" dirty="0" smtClean="0">
                <a:solidFill>
                  <a:srgbClr val="FF0000"/>
                </a:solidFill>
                <a:latin typeface="微软雅黑" pitchFamily="34" charset="-122"/>
                <a:ea typeface="微软雅黑" pitchFamily="34" charset="-122"/>
              </a:rPr>
              <a:t>多值依赖</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MultiValued</a:t>
            </a:r>
            <a:r>
              <a:rPr lang="en-US" altLang="zh-CN" sz="2400" b="1" dirty="0">
                <a:latin typeface="微软雅黑" pitchFamily="34" charset="-122"/>
                <a:ea typeface="微软雅黑" pitchFamily="34" charset="-122"/>
              </a:rPr>
              <a:t> Dependency</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MVD</a:t>
            </a:r>
            <a:r>
              <a:rPr lang="en-US" altLang="zh-CN" sz="2400" b="1" dirty="0" smtClean="0">
                <a:latin typeface="微软雅黑" pitchFamily="34" charset="-122"/>
                <a:ea typeface="微软雅黑" pitchFamily="34" charset="-122"/>
              </a:rPr>
              <a:t>)</a:t>
            </a:r>
          </a:p>
          <a:p>
            <a:pPr indent="457200">
              <a:lnSpc>
                <a:spcPts val="3700"/>
              </a:lnSpc>
            </a:pPr>
            <a:r>
              <a:rPr lang="zh-CN" altLang="en-US" sz="2400" b="1" dirty="0" smtClean="0">
                <a:solidFill>
                  <a:srgbClr val="FF0000"/>
                </a:solidFill>
                <a:latin typeface="微软雅黑" pitchFamily="34" charset="-122"/>
                <a:ea typeface="微软雅黑" pitchFamily="34" charset="-122"/>
              </a:rPr>
              <a:t>连接</a:t>
            </a:r>
            <a:r>
              <a:rPr lang="zh-CN" altLang="en-US" sz="2400" b="1" dirty="0">
                <a:solidFill>
                  <a:srgbClr val="FF0000"/>
                </a:solidFill>
                <a:latin typeface="微软雅黑" pitchFamily="34" charset="-122"/>
                <a:ea typeface="微软雅黑" pitchFamily="34" charset="-122"/>
              </a:rPr>
              <a:t>依赖</a:t>
            </a:r>
            <a:r>
              <a:rPr lang="en-US" altLang="zh-CN" sz="2400" b="1" dirty="0">
                <a:latin typeface="微软雅黑" pitchFamily="34" charset="-122"/>
                <a:ea typeface="微软雅黑" pitchFamily="34" charset="-122"/>
              </a:rPr>
              <a:t>(Join Dependency</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JD</a:t>
            </a:r>
            <a:r>
              <a:rPr lang="en-US" altLang="zh-CN" sz="2400" b="1" dirty="0" smtClean="0">
                <a:latin typeface="微软雅黑" pitchFamily="34" charset="-122"/>
                <a:ea typeface="微软雅黑" pitchFamily="34" charset="-122"/>
              </a:rPr>
              <a:t>)</a:t>
            </a:r>
          </a:p>
          <a:p>
            <a:pPr indent="457200">
              <a:lnSpc>
                <a:spcPts val="3700"/>
              </a:lnSpc>
            </a:pPr>
            <a:r>
              <a:rPr lang="zh-CN" altLang="en-US" sz="2400" b="1" dirty="0" smtClean="0">
                <a:latin typeface="微软雅黑" pitchFamily="34" charset="-122"/>
                <a:ea typeface="微软雅黑" pitchFamily="34" charset="-122"/>
              </a:rPr>
              <a:t>其中</a:t>
            </a:r>
            <a:r>
              <a:rPr lang="zh-CN" altLang="en-US" sz="2400" b="1" dirty="0">
                <a:latin typeface="微软雅黑" pitchFamily="34" charset="-122"/>
                <a:ea typeface="微软雅黑" pitchFamily="34" charset="-122"/>
              </a:rPr>
              <a:t>最重要的是函数依赖和多值依赖</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3" name="矩形 2"/>
          <p:cNvSpPr/>
          <p:nvPr/>
        </p:nvSpPr>
        <p:spPr>
          <a:xfrm>
            <a:off x="366265" y="3013020"/>
            <a:ext cx="8463836" cy="2464777"/>
          </a:xfrm>
          <a:prstGeom prst="rect">
            <a:avLst/>
          </a:prstGeom>
        </p:spPr>
        <p:txBody>
          <a:bodyPr wrap="square">
            <a:spAutoFit/>
          </a:bodyPr>
          <a:lstStyle/>
          <a:p>
            <a:pPr indent="457200">
              <a:lnSpc>
                <a:spcPts val="3700"/>
              </a:lnSpc>
            </a:pPr>
            <a:r>
              <a:rPr lang="zh-CN" altLang="en-US" sz="2400" b="1" dirty="0" smtClean="0">
                <a:latin typeface="微软雅黑" pitchFamily="34" charset="-122"/>
                <a:ea typeface="微软雅黑" pitchFamily="34" charset="-122"/>
              </a:rPr>
              <a:t>在</a:t>
            </a:r>
            <a:r>
              <a:rPr lang="zh-CN" altLang="en-US" sz="2400" b="1" dirty="0">
                <a:latin typeface="微软雅黑" pitchFamily="34" charset="-122"/>
                <a:ea typeface="微软雅黑" pitchFamily="34" charset="-122"/>
              </a:rPr>
              <a:t>数据依赖中，</a:t>
            </a:r>
            <a:r>
              <a:rPr lang="zh-CN" altLang="en-US"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函数依赖</a:t>
            </a:r>
            <a:r>
              <a:rPr lang="zh-CN" altLang="en-US" sz="28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是最基本、最重要的一种依赖，它是属性之间的一种联系</a:t>
            </a:r>
            <a:r>
              <a:rPr lang="zh-CN" altLang="en-US" sz="2400" b="1" dirty="0">
                <a:latin typeface="微软雅黑" pitchFamily="34" charset="-122"/>
                <a:ea typeface="微软雅黑" pitchFamily="34" charset="-122"/>
              </a:rPr>
              <a:t>，假设给定一个属性的值，就可以唯一确定</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查找到</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另一个属性的值</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ts val="3700"/>
              </a:lnSpc>
            </a:pPr>
            <a:r>
              <a:rPr lang="zh-CN" altLang="en-US" sz="2400" b="1" dirty="0" smtClean="0">
                <a:solidFill>
                  <a:srgbClr val="0000FF"/>
                </a:solidFill>
                <a:latin typeface="微软雅黑" pitchFamily="34" charset="-122"/>
                <a:ea typeface="微软雅黑" pitchFamily="34" charset="-122"/>
              </a:rPr>
              <a:t>例如</a:t>
            </a:r>
            <a:r>
              <a:rPr lang="zh-CN" altLang="en-US" sz="2400" b="1" dirty="0">
                <a:latin typeface="微软雅黑" pitchFamily="34" charset="-122"/>
                <a:ea typeface="微软雅黑" pitchFamily="34" charset="-122"/>
              </a:rPr>
              <a:t>，知道某一学生的学号，可以唯一地查询到其对应的系</a:t>
            </a:r>
            <a:r>
              <a:rPr lang="zh-CN" altLang="en-US" sz="2400" b="1" dirty="0" smtClean="0">
                <a:latin typeface="微软雅黑" pitchFamily="34" charset="-122"/>
                <a:ea typeface="微软雅黑" pitchFamily="34" charset="-122"/>
              </a:rPr>
              <a:t>别。</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214441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2137" y="731970"/>
            <a:ext cx="8543500" cy="3351046"/>
          </a:xfrm>
          <a:prstGeom prst="rect">
            <a:avLst/>
          </a:prstGeom>
        </p:spPr>
        <p:txBody>
          <a:bodyPr wrap="square">
            <a:spAutoFit/>
          </a:bodyPr>
          <a:lstStyle/>
          <a:p>
            <a:pPr indent="457200">
              <a:lnSpc>
                <a:spcPct val="150000"/>
              </a:lnSpc>
            </a:pPr>
            <a:r>
              <a:rPr lang="en-US" altLang="zh-CN" sz="2400" b="1" dirty="0" smtClean="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定义 </a:t>
            </a:r>
            <a:r>
              <a:rPr lang="en-US" altLang="zh-CN" sz="2400" b="1" dirty="0" smtClean="0">
                <a:solidFill>
                  <a:srgbClr val="FF0000"/>
                </a:solidFill>
                <a:latin typeface="微软雅黑" pitchFamily="34" charset="-122"/>
                <a:ea typeface="微软雅黑" pitchFamily="34" charset="-122"/>
              </a:rPr>
              <a:t>3.1</a:t>
            </a:r>
            <a:r>
              <a:rPr lang="en-US" altLang="zh-CN" sz="2400" b="1" dirty="0">
                <a:solidFill>
                  <a:srgbClr val="FF0000"/>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设有关系模式 </a:t>
            </a:r>
            <a:r>
              <a:rPr lang="en-US" altLang="zh-CN" sz="2400" b="1" dirty="0">
                <a:latin typeface="微软雅黑" pitchFamily="34" charset="-122"/>
                <a:ea typeface="微软雅黑" pitchFamily="34" charset="-122"/>
              </a:rPr>
              <a:t>R(U)</a:t>
            </a:r>
            <a:r>
              <a:rPr lang="zh-CN" altLang="en-US" sz="2400" b="1" dirty="0" smtClean="0">
                <a:latin typeface="微软雅黑" pitchFamily="34" charset="-122"/>
                <a:ea typeface="微软雅黑" pitchFamily="34" charset="-122"/>
              </a:rPr>
              <a:t>，</a:t>
            </a:r>
            <a:r>
              <a:rPr lang="en-US" altLang="zh-CN" sz="2400" b="1" dirty="0">
                <a:latin typeface="微软雅黑" pitchFamily="34" charset="-122"/>
                <a:ea typeface="微软雅黑" pitchFamily="34" charset="-122"/>
              </a:rPr>
              <a:t>U={A1</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A2</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An</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X </a:t>
            </a:r>
            <a:r>
              <a:rPr lang="zh-CN" altLang="en-US" sz="2400" b="1" dirty="0">
                <a:latin typeface="微软雅黑" pitchFamily="34" charset="-122"/>
                <a:ea typeface="微软雅黑" pitchFamily="34" charset="-122"/>
              </a:rPr>
              <a:t>和 </a:t>
            </a:r>
            <a:r>
              <a:rPr lang="en-US" altLang="zh-CN" sz="2400" b="1" dirty="0">
                <a:latin typeface="微软雅黑" pitchFamily="34" charset="-122"/>
                <a:ea typeface="微软雅黑" pitchFamily="34" charset="-122"/>
              </a:rPr>
              <a:t>Y </a:t>
            </a:r>
            <a:r>
              <a:rPr lang="zh-CN" altLang="en-US" sz="2400" b="1" dirty="0">
                <a:latin typeface="微软雅黑" pitchFamily="34" charset="-122"/>
                <a:ea typeface="微软雅黑" pitchFamily="34" charset="-122"/>
              </a:rPr>
              <a:t>均</a:t>
            </a:r>
            <a:r>
              <a:rPr lang="zh-CN" altLang="en-US" sz="2400" b="1" dirty="0" smtClean="0">
                <a:latin typeface="微软雅黑" pitchFamily="34" charset="-122"/>
                <a:ea typeface="微软雅黑" pitchFamily="34" charset="-122"/>
              </a:rPr>
              <a:t>为</a:t>
            </a:r>
            <a:r>
              <a:rPr lang="en-US" altLang="zh-CN" sz="2400" b="1" dirty="0">
                <a:latin typeface="微软雅黑" pitchFamily="34" charset="-122"/>
                <a:ea typeface="微软雅黑" pitchFamily="34" charset="-122"/>
              </a:rPr>
              <a:t>U</a:t>
            </a:r>
            <a:r>
              <a:rPr lang="zh-CN" altLang="en-US" sz="2400" b="1" dirty="0" smtClean="0">
                <a:latin typeface="微软雅黑" pitchFamily="34" charset="-122"/>
                <a:ea typeface="微软雅黑" pitchFamily="34" charset="-122"/>
              </a:rPr>
              <a:t>的</a:t>
            </a:r>
            <a:r>
              <a:rPr lang="zh-CN" altLang="en-US" sz="2400" b="1" dirty="0">
                <a:latin typeface="微软雅黑" pitchFamily="34" charset="-122"/>
                <a:ea typeface="微软雅黑" pitchFamily="34" charset="-122"/>
              </a:rPr>
              <a:t>子集，</a:t>
            </a:r>
            <a:r>
              <a:rPr lang="en-US" altLang="zh-CN" sz="2400" b="1" dirty="0">
                <a:solidFill>
                  <a:srgbClr val="FF0066"/>
                </a:solidFill>
                <a:latin typeface="微软雅黑" pitchFamily="34" charset="-122"/>
                <a:ea typeface="微软雅黑" pitchFamily="34" charset="-122"/>
              </a:rPr>
              <a:t>r </a:t>
            </a:r>
            <a:r>
              <a:rPr lang="zh-CN" altLang="en-US" sz="2400" b="1" dirty="0">
                <a:solidFill>
                  <a:srgbClr val="FF0066"/>
                </a:solidFill>
                <a:latin typeface="微软雅黑" pitchFamily="34" charset="-122"/>
                <a:ea typeface="微软雅黑" pitchFamily="34" charset="-122"/>
              </a:rPr>
              <a:t>是 </a:t>
            </a:r>
            <a:r>
              <a:rPr lang="en-US" altLang="zh-CN" sz="2400" b="1" dirty="0">
                <a:solidFill>
                  <a:srgbClr val="FF0066"/>
                </a:solidFill>
                <a:latin typeface="微软雅黑" pitchFamily="34" charset="-122"/>
                <a:ea typeface="微软雅黑" pitchFamily="34" charset="-122"/>
              </a:rPr>
              <a:t>R </a:t>
            </a:r>
            <a:r>
              <a:rPr lang="zh-CN" altLang="en-US" sz="2400" b="1" dirty="0">
                <a:solidFill>
                  <a:srgbClr val="FF0066"/>
                </a:solidFill>
                <a:latin typeface="微软雅黑" pitchFamily="34" charset="-122"/>
                <a:ea typeface="微软雅黑" pitchFamily="34" charset="-122"/>
              </a:rPr>
              <a:t>的任一具体关系</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r </a:t>
            </a:r>
            <a:r>
              <a:rPr lang="zh-CN" altLang="en-US" sz="2400" b="1" dirty="0">
                <a:latin typeface="微软雅黑" pitchFamily="34" charset="-122"/>
                <a:ea typeface="微软雅黑" pitchFamily="34" charset="-122"/>
              </a:rPr>
              <a:t>中不可能存在两个元组在 </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的属性值相等，而在 </a:t>
            </a:r>
            <a:r>
              <a:rPr lang="en-US" altLang="zh-CN" sz="2400" b="1" dirty="0">
                <a:latin typeface="微软雅黑" pitchFamily="34" charset="-122"/>
                <a:ea typeface="微软雅黑" pitchFamily="34" charset="-122"/>
              </a:rPr>
              <a:t>Y </a:t>
            </a:r>
            <a:r>
              <a:rPr lang="zh-CN" altLang="en-US" sz="2400" b="1" dirty="0">
                <a:latin typeface="微软雅黑" pitchFamily="34" charset="-122"/>
                <a:ea typeface="微软雅黑" pitchFamily="34" charset="-122"/>
              </a:rPr>
              <a:t>上的属性值不等</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也就是说，如果对于 </a:t>
            </a:r>
            <a:r>
              <a:rPr lang="en-US" altLang="zh-CN" sz="2400" b="1" dirty="0">
                <a:latin typeface="微软雅黑" pitchFamily="34" charset="-122"/>
                <a:ea typeface="微软雅黑" pitchFamily="34" charset="-122"/>
              </a:rPr>
              <a:t>r </a:t>
            </a:r>
            <a:r>
              <a:rPr lang="zh-CN" altLang="en-US" sz="2400" b="1" dirty="0">
                <a:latin typeface="微软雅黑" pitchFamily="34" charset="-122"/>
                <a:ea typeface="微软雅黑" pitchFamily="34" charset="-122"/>
              </a:rPr>
              <a:t>中的任意两个元组 </a:t>
            </a:r>
            <a:r>
              <a:rPr lang="en-US" altLang="zh-CN" sz="2400" b="1" dirty="0">
                <a:latin typeface="微软雅黑" pitchFamily="34" charset="-122"/>
                <a:ea typeface="微软雅黑" pitchFamily="34" charset="-122"/>
              </a:rPr>
              <a:t>t </a:t>
            </a:r>
            <a:r>
              <a:rPr lang="zh-CN" altLang="en-US" sz="2400" b="1" dirty="0">
                <a:latin typeface="微软雅黑" pitchFamily="34" charset="-122"/>
                <a:ea typeface="微软雅黑" pitchFamily="34" charset="-122"/>
              </a:rPr>
              <a:t>和 </a:t>
            </a:r>
            <a:r>
              <a:rPr lang="en-US" altLang="zh-CN" sz="2400" b="1" dirty="0">
                <a:latin typeface="微软雅黑" pitchFamily="34" charset="-122"/>
                <a:ea typeface="微软雅黑" pitchFamily="34" charset="-122"/>
              </a:rPr>
              <a:t>s</a:t>
            </a:r>
            <a:r>
              <a:rPr lang="zh-CN" altLang="en-US" sz="2400" b="1" dirty="0">
                <a:latin typeface="微软雅黑" pitchFamily="34" charset="-122"/>
                <a:ea typeface="微软雅黑" pitchFamily="34" charset="-122"/>
              </a:rPr>
              <a:t>，只要有 </a:t>
            </a:r>
            <a:r>
              <a:rPr lang="en-US" altLang="zh-CN" sz="2400" b="1" dirty="0">
                <a:latin typeface="微软雅黑" pitchFamily="34" charset="-122"/>
                <a:ea typeface="微软雅黑" pitchFamily="34" charset="-122"/>
              </a:rPr>
              <a:t>t[X]=s[X]</a:t>
            </a:r>
            <a:r>
              <a:rPr lang="zh-CN" altLang="en-US" sz="2400" b="1" dirty="0">
                <a:latin typeface="微软雅黑" pitchFamily="34" charset="-122"/>
                <a:ea typeface="微软雅黑" pitchFamily="34" charset="-122"/>
              </a:rPr>
              <a:t>，就有 </a:t>
            </a:r>
            <a:r>
              <a:rPr lang="en-US" altLang="zh-CN" sz="2400" b="1" dirty="0">
                <a:latin typeface="微软雅黑" pitchFamily="34" charset="-122"/>
                <a:ea typeface="微软雅黑" pitchFamily="34" charset="-122"/>
              </a:rPr>
              <a:t>t[Y]=s[Y])</a:t>
            </a:r>
            <a:r>
              <a:rPr lang="zh-CN" altLang="en-US" sz="2400" b="1" dirty="0">
                <a:latin typeface="微软雅黑" pitchFamily="34" charset="-122"/>
                <a:ea typeface="微软雅黑" pitchFamily="34" charset="-122"/>
              </a:rPr>
              <a:t>，则称 </a:t>
            </a:r>
            <a:r>
              <a:rPr lang="en-US" altLang="zh-CN" sz="2400" b="1" dirty="0">
                <a:solidFill>
                  <a:srgbClr val="FF0000"/>
                </a:solidFill>
                <a:latin typeface="微软雅黑" pitchFamily="34" charset="-122"/>
                <a:ea typeface="微软雅黑" pitchFamily="34" charset="-122"/>
              </a:rPr>
              <a:t>X </a:t>
            </a:r>
            <a:r>
              <a:rPr lang="zh-CN" altLang="en-US" sz="2400" b="1" dirty="0">
                <a:solidFill>
                  <a:srgbClr val="FF0000"/>
                </a:solidFill>
                <a:latin typeface="微软雅黑" pitchFamily="34" charset="-122"/>
                <a:ea typeface="微软雅黑" pitchFamily="34" charset="-122"/>
              </a:rPr>
              <a:t>函数决定 </a:t>
            </a:r>
            <a:r>
              <a:rPr lang="en-US" altLang="zh-CN" sz="2400" b="1" dirty="0">
                <a:solidFill>
                  <a:srgbClr val="FF0000"/>
                </a:solidFill>
                <a:latin typeface="微软雅黑" pitchFamily="34" charset="-122"/>
                <a:ea typeface="微软雅黑" pitchFamily="34" charset="-122"/>
              </a:rPr>
              <a:t>Y</a:t>
            </a:r>
            <a:r>
              <a:rPr lang="zh-CN" altLang="en-US" sz="2400" b="1" dirty="0">
                <a:latin typeface="微软雅黑" pitchFamily="34" charset="-122"/>
                <a:ea typeface="微软雅黑" pitchFamily="34" charset="-122"/>
              </a:rPr>
              <a:t>，或称 </a:t>
            </a:r>
            <a:r>
              <a:rPr lang="en-US" altLang="zh-CN" sz="2400" b="1" dirty="0">
                <a:solidFill>
                  <a:srgbClr val="FF0000"/>
                </a:solidFill>
                <a:latin typeface="微软雅黑" pitchFamily="34" charset="-122"/>
                <a:ea typeface="微软雅黑" pitchFamily="34" charset="-122"/>
              </a:rPr>
              <a:t>Y </a:t>
            </a:r>
            <a:r>
              <a:rPr lang="zh-CN" altLang="en-US" sz="2400" b="1" dirty="0">
                <a:solidFill>
                  <a:srgbClr val="FF0000"/>
                </a:solidFill>
                <a:latin typeface="微软雅黑" pitchFamily="34" charset="-122"/>
                <a:ea typeface="微软雅黑" pitchFamily="34" charset="-122"/>
              </a:rPr>
              <a:t>函数依赖于 </a:t>
            </a:r>
            <a:r>
              <a:rPr lang="en-US" altLang="zh-CN" sz="2400" b="1" dirty="0">
                <a:solidFill>
                  <a:srgbClr val="FF0000"/>
                </a:solidFill>
                <a:latin typeface="微软雅黑" pitchFamily="34" charset="-122"/>
                <a:ea typeface="微软雅黑" pitchFamily="34" charset="-122"/>
              </a:rPr>
              <a:t>X</a:t>
            </a:r>
            <a:r>
              <a:rPr lang="zh-CN" altLang="en-US" sz="2400" b="1" dirty="0">
                <a:latin typeface="微软雅黑" pitchFamily="34" charset="-122"/>
                <a:ea typeface="微软雅黑" pitchFamily="34" charset="-122"/>
              </a:rPr>
              <a:t>，记</a:t>
            </a:r>
            <a:r>
              <a:rPr lang="zh-CN" altLang="en-US" sz="2400" b="1" dirty="0">
                <a:solidFill>
                  <a:srgbClr val="FF0000"/>
                </a:solidFill>
                <a:latin typeface="微软雅黑" pitchFamily="34" charset="-122"/>
                <a:ea typeface="微软雅黑" pitchFamily="34" charset="-122"/>
              </a:rPr>
              <a:t>作 </a:t>
            </a:r>
            <a:r>
              <a:rPr lang="en-US" altLang="zh-CN" sz="2400" b="1" dirty="0">
                <a:solidFill>
                  <a:srgbClr val="FF0000"/>
                </a:solidFill>
                <a:latin typeface="微软雅黑" pitchFamily="34" charset="-122"/>
                <a:ea typeface="微软雅黑" pitchFamily="34" charset="-122"/>
              </a:rPr>
              <a:t>X→Y</a:t>
            </a:r>
            <a:r>
              <a:rPr lang="zh-CN" altLang="en-US" sz="2400" b="1" dirty="0">
                <a:latin typeface="微软雅黑" pitchFamily="34" charset="-122"/>
                <a:ea typeface="微软雅黑" pitchFamily="34" charset="-122"/>
              </a:rPr>
              <a:t>，其中 </a:t>
            </a:r>
            <a:r>
              <a:rPr lang="en-US" altLang="zh-CN" sz="2400" b="1" dirty="0">
                <a:latin typeface="微软雅黑" pitchFamily="34" charset="-122"/>
                <a:ea typeface="微软雅黑" pitchFamily="34" charset="-122"/>
              </a:rPr>
              <a:t>X </a:t>
            </a:r>
            <a:r>
              <a:rPr lang="zh-CN" altLang="en-US" sz="2400" b="1" dirty="0">
                <a:latin typeface="微软雅黑" pitchFamily="34" charset="-122"/>
                <a:ea typeface="微软雅黑" pitchFamily="34" charset="-122"/>
              </a:rPr>
              <a:t>叫作</a:t>
            </a:r>
            <a:r>
              <a:rPr lang="zh-CN" altLang="en-US" sz="2400" b="1" dirty="0">
                <a:solidFill>
                  <a:srgbClr val="0000FF"/>
                </a:solidFill>
                <a:latin typeface="微软雅黑" pitchFamily="34" charset="-122"/>
                <a:ea typeface="微软雅黑" pitchFamily="34" charset="-122"/>
              </a:rPr>
              <a:t>决定</a:t>
            </a:r>
            <a:r>
              <a:rPr lang="zh-CN" altLang="en-US" sz="2400" b="1" dirty="0" smtClean="0">
                <a:solidFill>
                  <a:srgbClr val="0000FF"/>
                </a:solidFill>
                <a:latin typeface="微软雅黑" pitchFamily="34" charset="-122"/>
                <a:ea typeface="微软雅黑" pitchFamily="34" charset="-122"/>
              </a:rPr>
              <a:t>因素</a:t>
            </a:r>
            <a:r>
              <a:rPr lang="zh-CN" altLang="en-US" sz="2400" b="1" dirty="0" smtClean="0">
                <a:latin typeface="微软雅黑" pitchFamily="34" charset="-122"/>
                <a:ea typeface="微软雅黑" pitchFamily="34" charset="-122"/>
              </a:rPr>
              <a:t>。</a:t>
            </a:r>
            <a:endParaRPr lang="zh-CN" altLang="en-US" sz="2400" b="1" dirty="0">
              <a:solidFill>
                <a:srgbClr val="0070C0"/>
              </a:solidFill>
              <a:latin typeface="微软雅黑" pitchFamily="34" charset="-122"/>
              <a:ea typeface="微软雅黑" pitchFamily="34" charset="-122"/>
            </a:endParaRPr>
          </a:p>
        </p:txBody>
      </p:sp>
      <p:sp>
        <p:nvSpPr>
          <p:cNvPr id="2" name="矩形 1"/>
          <p:cNvSpPr/>
          <p:nvPr/>
        </p:nvSpPr>
        <p:spPr>
          <a:xfrm>
            <a:off x="0" y="46335"/>
            <a:ext cx="6325771" cy="662554"/>
          </a:xfrm>
          <a:prstGeom prst="rect">
            <a:avLst/>
          </a:prstGeom>
        </p:spPr>
        <p:txBody>
          <a:bodyPr wrap="none">
            <a:spAutoFit/>
          </a:bodyPr>
          <a:lstStyle/>
          <a:p>
            <a:pPr indent="457200">
              <a:lnSpc>
                <a:spcPct val="150000"/>
              </a:lnSpc>
            </a:pPr>
            <a:r>
              <a:rPr lang="en-US" altLang="zh-CN" sz="2800" b="1" dirty="0" smtClean="0">
                <a:solidFill>
                  <a:srgbClr val="00B050"/>
                </a:solidFill>
                <a:latin typeface="微软雅黑" pitchFamily="34" charset="-122"/>
                <a:ea typeface="微软雅黑" pitchFamily="34" charset="-122"/>
              </a:rPr>
              <a:t>3.4.2</a:t>
            </a:r>
            <a:r>
              <a:rPr lang="zh-CN" altLang="en-US" sz="2800" b="1" dirty="0" smtClean="0">
                <a:solidFill>
                  <a:srgbClr val="00B050"/>
                </a:solidFill>
                <a:latin typeface="微软雅黑" pitchFamily="34" charset="-122"/>
                <a:ea typeface="微软雅黑" pitchFamily="34" charset="-122"/>
              </a:rPr>
              <a:t>  函数依赖   </a:t>
            </a:r>
            <a:r>
              <a:rPr lang="en-US" altLang="zh-CN" sz="2800" b="1" dirty="0" smtClean="0">
                <a:solidFill>
                  <a:srgbClr val="006600"/>
                </a:solidFill>
                <a:latin typeface="微软雅黑" pitchFamily="34" charset="-122"/>
                <a:ea typeface="微软雅黑" pitchFamily="34" charset="-122"/>
              </a:rPr>
              <a:t>1.</a:t>
            </a:r>
            <a:r>
              <a:rPr lang="zh-CN" altLang="en-US" sz="2800" b="1" dirty="0" smtClean="0">
                <a:solidFill>
                  <a:srgbClr val="006600"/>
                </a:solidFill>
                <a:latin typeface="微软雅黑" pitchFamily="34" charset="-122"/>
                <a:ea typeface="微软雅黑" pitchFamily="34" charset="-122"/>
              </a:rPr>
              <a:t>函数依赖的概念</a:t>
            </a:r>
            <a:endParaRPr lang="en-US" altLang="zh-CN" sz="2800" b="1" dirty="0">
              <a:solidFill>
                <a:srgbClr val="006600"/>
              </a:solidFill>
              <a:latin typeface="微软雅黑" pitchFamily="34" charset="-122"/>
              <a:ea typeface="微软雅黑" pitchFamily="34" charset="-122"/>
            </a:endParaRPr>
          </a:p>
        </p:txBody>
      </p:sp>
      <p:sp>
        <p:nvSpPr>
          <p:cNvPr id="3" name="矩形 2"/>
          <p:cNvSpPr/>
          <p:nvPr/>
        </p:nvSpPr>
        <p:spPr>
          <a:xfrm>
            <a:off x="767690" y="4083016"/>
            <a:ext cx="7936174" cy="2308324"/>
          </a:xfrm>
          <a:prstGeom prst="rect">
            <a:avLst/>
          </a:prstGeom>
          <a:ln>
            <a:solidFill>
              <a:srgbClr val="00B0F0"/>
            </a:solidFill>
          </a:ln>
        </p:spPr>
        <p:txBody>
          <a:bodyPr wrap="square">
            <a:spAutoFit/>
          </a:bodyPr>
          <a:lstStyle/>
          <a:p>
            <a:r>
              <a:rPr lang="zh-CN" altLang="en-US" sz="2400" b="1" dirty="0" smtClean="0">
                <a:solidFill>
                  <a:srgbClr val="0000FF"/>
                </a:solidFill>
                <a:latin typeface="华文新魏" panose="02010800040101010101" pitchFamily="2" charset="-122"/>
                <a:ea typeface="华文新魏" panose="02010800040101010101" pitchFamily="2" charset="-122"/>
              </a:rPr>
              <a:t>按照定义：在</a:t>
            </a:r>
            <a:r>
              <a:rPr lang="en-US" altLang="zh-CN" sz="2400" b="1" dirty="0" smtClean="0">
                <a:solidFill>
                  <a:srgbClr val="0000FF"/>
                </a:solidFill>
                <a:latin typeface="华文新魏" panose="02010800040101010101" pitchFamily="2" charset="-122"/>
                <a:ea typeface="华文新魏" panose="02010800040101010101" pitchFamily="2" charset="-122"/>
              </a:rPr>
              <a:t>SC</a:t>
            </a:r>
            <a:r>
              <a:rPr lang="zh-CN" altLang="en-US" sz="2400" b="1" dirty="0" smtClean="0">
                <a:solidFill>
                  <a:srgbClr val="0000FF"/>
                </a:solidFill>
                <a:latin typeface="华文新魏" panose="02010800040101010101" pitchFamily="2" charset="-122"/>
                <a:ea typeface="华文新魏" panose="02010800040101010101" pitchFamily="2" charset="-122"/>
              </a:rPr>
              <a:t>中，有：</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r>
              <a:rPr lang="en-US" altLang="zh-CN" sz="2400" b="1" dirty="0" err="1" smtClean="0">
                <a:solidFill>
                  <a:srgbClr val="0000FF"/>
                </a:solidFill>
                <a:latin typeface="华文新魏" panose="02010800040101010101" pitchFamily="2" charset="-122"/>
                <a:ea typeface="华文新魏" panose="02010800040101010101" pitchFamily="2" charset="-122"/>
              </a:rPr>
              <a:t>sno</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sname</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a:solidFill>
                  <a:srgbClr val="0000FF"/>
                </a:solidFill>
                <a:latin typeface="华文新魏" panose="02010800040101010101" pitchFamily="2" charset="-122"/>
                <a:ea typeface="华文新魏" panose="02010800040101010101" pitchFamily="2" charset="-122"/>
              </a:rPr>
              <a:t> </a:t>
            </a:r>
            <a:r>
              <a:rPr lang="en-US" altLang="zh-CN" sz="2400" b="1" dirty="0" err="1">
                <a:solidFill>
                  <a:srgbClr val="0000FF"/>
                </a:solidFill>
                <a:latin typeface="华文新魏" panose="02010800040101010101" pitchFamily="2" charset="-122"/>
                <a:ea typeface="华文新魏" panose="02010800040101010101" pitchFamily="2" charset="-122"/>
              </a:rPr>
              <a:t>sno</a:t>
            </a:r>
            <a:r>
              <a:rPr lang="zh-CN" altLang="en-US" sz="2400" b="1" dirty="0">
                <a:solidFill>
                  <a:srgbClr val="0000FF"/>
                </a:solidFill>
                <a:latin typeface="华文新魏" panose="02010800040101010101" pitchFamily="2" charset="-122"/>
                <a:ea typeface="华文新魏" panose="02010800040101010101" pitchFamily="2" charset="-122"/>
              </a:rPr>
              <a:t>→ </a:t>
            </a:r>
            <a:r>
              <a:rPr lang="en-US" altLang="zh-CN" sz="2400" b="1" dirty="0" smtClean="0">
                <a:solidFill>
                  <a:srgbClr val="0000FF"/>
                </a:solidFill>
                <a:latin typeface="华文新魏" panose="02010800040101010101" pitchFamily="2" charset="-122"/>
                <a:ea typeface="华文新魏" panose="02010800040101010101" pitchFamily="2" charset="-122"/>
              </a:rPr>
              <a:t>sage</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a:solidFill>
                  <a:srgbClr val="0000FF"/>
                </a:solidFill>
                <a:latin typeface="华文新魏" panose="02010800040101010101" pitchFamily="2" charset="-122"/>
                <a:ea typeface="华文新魏" panose="02010800040101010101" pitchFamily="2" charset="-122"/>
              </a:rPr>
              <a:t> </a:t>
            </a:r>
            <a:r>
              <a:rPr lang="en-US" altLang="zh-CN" sz="2400" b="1" dirty="0" err="1">
                <a:solidFill>
                  <a:srgbClr val="0000FF"/>
                </a:solidFill>
                <a:latin typeface="华文新魏" panose="02010800040101010101" pitchFamily="2" charset="-122"/>
                <a:ea typeface="华文新魏" panose="02010800040101010101" pitchFamily="2" charset="-122"/>
              </a:rPr>
              <a:t>sno</a:t>
            </a:r>
            <a:r>
              <a:rPr lang="zh-CN" altLang="en-US" sz="2400" b="1" dirty="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ssex</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a:solidFill>
                  <a:srgbClr val="0000FF"/>
                </a:solidFill>
                <a:latin typeface="华文新魏" panose="02010800040101010101" pitchFamily="2" charset="-122"/>
                <a:ea typeface="华文新魏" panose="02010800040101010101" pitchFamily="2" charset="-122"/>
              </a:rPr>
              <a:t> </a:t>
            </a:r>
            <a:r>
              <a:rPr lang="en-US" altLang="zh-CN" sz="2400" b="1" dirty="0" err="1">
                <a:solidFill>
                  <a:srgbClr val="0000FF"/>
                </a:solidFill>
                <a:latin typeface="华文新魏" panose="02010800040101010101" pitchFamily="2" charset="-122"/>
                <a:ea typeface="华文新魏" panose="02010800040101010101" pitchFamily="2" charset="-122"/>
              </a:rPr>
              <a:t>sno</a:t>
            </a:r>
            <a:r>
              <a:rPr lang="zh-CN" altLang="en-US" sz="2400" b="1" dirty="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sdept</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sdept</a:t>
            </a:r>
            <a:r>
              <a:rPr lang="zh-CN" altLang="en-US" sz="2400" b="1" dirty="0">
                <a:solidFill>
                  <a:srgbClr val="0000FF"/>
                </a:solidFill>
                <a:latin typeface="华文新魏" panose="02010800040101010101" pitchFamily="2" charset="-122"/>
                <a:ea typeface="华文新魏" panose="02010800040101010101" pitchFamily="2" charset="-122"/>
              </a:rPr>
              <a:t> →</a:t>
            </a:r>
            <a:r>
              <a:rPr lang="en-US" altLang="zh-CN" sz="2400" b="1" dirty="0" smtClean="0">
                <a:solidFill>
                  <a:srgbClr val="0000FF"/>
                </a:solidFill>
                <a:latin typeface="华文新魏" panose="02010800040101010101" pitchFamily="2" charset="-122"/>
                <a:ea typeface="华文新魏" panose="02010800040101010101" pitchFamily="2" charset="-122"/>
              </a:rPr>
              <a:t> </a:t>
            </a:r>
            <a:r>
              <a:rPr lang="en-US" altLang="zh-CN" sz="2400" b="1" dirty="0" err="1" smtClean="0">
                <a:solidFill>
                  <a:srgbClr val="0000FF"/>
                </a:solidFill>
                <a:latin typeface="华文新魏" panose="02010800040101010101" pitchFamily="2" charset="-122"/>
                <a:ea typeface="华文新魏" panose="02010800040101010101" pitchFamily="2" charset="-122"/>
              </a:rPr>
              <a:t>mname</a:t>
            </a:r>
            <a:r>
              <a:rPr lang="zh-CN" altLang="en-US" sz="2400" b="1" dirty="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cno</a:t>
            </a:r>
            <a:r>
              <a:rPr lang="zh-CN" altLang="en-US" sz="2400" b="1" dirty="0">
                <a:solidFill>
                  <a:srgbClr val="0000FF"/>
                </a:solidFill>
                <a:latin typeface="华文新魏" panose="02010800040101010101" pitchFamily="2" charset="-122"/>
                <a:ea typeface="华文新魏" panose="02010800040101010101" pitchFamily="2" charset="-122"/>
              </a:rPr>
              <a:t> → </a:t>
            </a:r>
            <a:r>
              <a:rPr lang="en-US" altLang="zh-CN" sz="2400" b="1" dirty="0" err="1" smtClean="0">
                <a:solidFill>
                  <a:srgbClr val="0000FF"/>
                </a:solidFill>
                <a:latin typeface="华文新魏" panose="02010800040101010101" pitchFamily="2" charset="-122"/>
                <a:ea typeface="华文新魏" panose="02010800040101010101" pitchFamily="2" charset="-122"/>
              </a:rPr>
              <a:t>cname</a:t>
            </a:r>
            <a:r>
              <a:rPr lang="zh-CN" altLang="en-US" sz="2400" b="1" dirty="0" smtClean="0">
                <a:solidFill>
                  <a:srgbClr val="0000FF"/>
                </a:solidFill>
                <a:latin typeface="华文新魏" panose="02010800040101010101" pitchFamily="2" charset="-122"/>
                <a:ea typeface="华文新魏" panose="02010800040101010101" pitchFamily="2" charset="-122"/>
              </a:rPr>
              <a:t>，</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sno</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smtClean="0">
                <a:solidFill>
                  <a:srgbClr val="0000FF"/>
                </a:solidFill>
                <a:latin typeface="华文新魏" panose="02010800040101010101" pitchFamily="2" charset="-122"/>
                <a:ea typeface="华文新魏" panose="02010800040101010101" pitchFamily="2" charset="-122"/>
              </a:rPr>
              <a:t>cno</a:t>
            </a:r>
            <a:r>
              <a:rPr lang="zh-CN" altLang="en-US" sz="2400" b="1" dirty="0" smtClean="0">
                <a:solidFill>
                  <a:srgbClr val="0000FF"/>
                </a:solidFill>
                <a:latin typeface="华文新魏" panose="02010800040101010101" pitchFamily="2" charset="-122"/>
                <a:ea typeface="华文新魏" panose="02010800040101010101" pitchFamily="2" charset="-122"/>
              </a:rPr>
              <a:t>）</a:t>
            </a:r>
            <a:r>
              <a:rPr lang="zh-CN" altLang="en-US" sz="2400" b="1" dirty="0">
                <a:solidFill>
                  <a:srgbClr val="0000FF"/>
                </a:solidFill>
                <a:latin typeface="华文新魏" panose="02010800040101010101" pitchFamily="2" charset="-122"/>
                <a:ea typeface="华文新魏" panose="02010800040101010101" pitchFamily="2" charset="-122"/>
              </a:rPr>
              <a:t> → </a:t>
            </a:r>
            <a:r>
              <a:rPr lang="en-US" altLang="zh-CN" sz="2400" b="1" dirty="0" smtClean="0">
                <a:solidFill>
                  <a:srgbClr val="0000FF"/>
                </a:solidFill>
                <a:latin typeface="华文新魏" panose="02010800040101010101" pitchFamily="2" charset="-122"/>
                <a:ea typeface="华文新魏" panose="02010800040101010101" pitchFamily="2" charset="-122"/>
              </a:rPr>
              <a:t>score</a:t>
            </a:r>
          </a:p>
          <a:p>
            <a:r>
              <a:rPr lang="zh-CN" altLang="en-US" sz="2400" b="1" dirty="0" smtClean="0">
                <a:solidFill>
                  <a:srgbClr val="0000FF"/>
                </a:solidFill>
                <a:latin typeface="华文新魏" panose="02010800040101010101" pitchFamily="2" charset="-122"/>
                <a:ea typeface="华文新魏" panose="02010800040101010101" pitchFamily="2" charset="-122"/>
              </a:rPr>
              <a:t>思考一下，还有哪些函数依赖？ </a:t>
            </a:r>
            <a:endParaRPr lang="en-US" altLang="zh-CN" sz="2400" b="1" dirty="0" smtClean="0">
              <a:solidFill>
                <a:srgbClr val="0000FF"/>
              </a:solidFill>
              <a:latin typeface="华文新魏" panose="02010800040101010101" pitchFamily="2" charset="-122"/>
              <a:ea typeface="华文新魏" panose="02010800040101010101" pitchFamily="2" charset="-122"/>
            </a:endParaRPr>
          </a:p>
          <a:p>
            <a:r>
              <a:rPr lang="zh-CN" altLang="en-US" sz="2400" b="1" dirty="0" smtClean="0">
                <a:solidFill>
                  <a:srgbClr val="0000FF"/>
                </a:solidFill>
                <a:latin typeface="华文新魏" panose="02010800040101010101" pitchFamily="2" charset="-122"/>
                <a:ea typeface="华文新魏" panose="02010800040101010101" pitchFamily="2" charset="-122"/>
              </a:rPr>
              <a:t>（</a:t>
            </a:r>
            <a:r>
              <a:rPr lang="en-US" altLang="zh-CN" sz="2400" b="1" dirty="0" err="1">
                <a:solidFill>
                  <a:srgbClr val="0000FF"/>
                </a:solidFill>
                <a:latin typeface="华文新魏" panose="02010800040101010101" pitchFamily="2" charset="-122"/>
                <a:ea typeface="华文新魏" panose="02010800040101010101" pitchFamily="2" charset="-122"/>
              </a:rPr>
              <a:t>sno</a:t>
            </a:r>
            <a:r>
              <a:rPr lang="zh-CN" altLang="en-US" sz="2400" b="1" dirty="0">
                <a:solidFill>
                  <a:srgbClr val="0000FF"/>
                </a:solidFill>
                <a:latin typeface="华文新魏" panose="02010800040101010101" pitchFamily="2" charset="-122"/>
                <a:ea typeface="华文新魏" panose="02010800040101010101" pitchFamily="2" charset="-122"/>
              </a:rPr>
              <a:t>，</a:t>
            </a:r>
            <a:r>
              <a:rPr lang="en-US" altLang="zh-CN" sz="2400" b="1" dirty="0" err="1">
                <a:solidFill>
                  <a:srgbClr val="0000FF"/>
                </a:solidFill>
                <a:latin typeface="华文新魏" panose="02010800040101010101" pitchFamily="2" charset="-122"/>
                <a:ea typeface="华文新魏" panose="02010800040101010101" pitchFamily="2" charset="-122"/>
              </a:rPr>
              <a:t>cno</a:t>
            </a:r>
            <a:r>
              <a:rPr lang="zh-CN" altLang="en-US" sz="2400" b="1" dirty="0">
                <a:solidFill>
                  <a:srgbClr val="0000FF"/>
                </a:solidFill>
                <a:latin typeface="华文新魏" panose="02010800040101010101" pitchFamily="2" charset="-122"/>
                <a:ea typeface="华文新魏" panose="02010800040101010101" pitchFamily="2" charset="-122"/>
              </a:rPr>
              <a:t>） → </a:t>
            </a:r>
            <a:r>
              <a:rPr lang="en-US" altLang="zh-CN" sz="2400" b="1" dirty="0" err="1" smtClean="0">
                <a:solidFill>
                  <a:srgbClr val="0000FF"/>
                </a:solidFill>
                <a:latin typeface="华文新魏" panose="02010800040101010101" pitchFamily="2" charset="-122"/>
                <a:ea typeface="华文新魏" panose="02010800040101010101" pitchFamily="2" charset="-122"/>
              </a:rPr>
              <a:t>mname</a:t>
            </a:r>
            <a:r>
              <a:rPr lang="en-US" altLang="zh-CN" sz="2400" b="1" dirty="0" smtClean="0">
                <a:solidFill>
                  <a:srgbClr val="0000FF"/>
                </a:solidFill>
                <a:latin typeface="华文新魏" panose="02010800040101010101" pitchFamily="2" charset="-122"/>
                <a:ea typeface="华文新魏" panose="02010800040101010101" pitchFamily="2" charset="-122"/>
              </a:rPr>
              <a:t>    </a:t>
            </a:r>
            <a:r>
              <a:rPr lang="zh-CN" altLang="en-US" sz="2400" b="1" dirty="0" smtClean="0">
                <a:solidFill>
                  <a:srgbClr val="0000FF"/>
                </a:solidFill>
                <a:latin typeface="华文新魏" panose="02010800040101010101" pitchFamily="2" charset="-122"/>
                <a:ea typeface="华文新魏" panose="02010800040101010101" pitchFamily="2" charset="-122"/>
              </a:rPr>
              <a:t>对吗？</a:t>
            </a:r>
            <a:r>
              <a:rPr lang="en-US" altLang="zh-CN" sz="2400" b="1" dirty="0" smtClean="0">
                <a:solidFill>
                  <a:srgbClr val="0000FF"/>
                </a:solidFill>
                <a:latin typeface="华文新魏" panose="02010800040101010101" pitchFamily="2" charset="-122"/>
                <a:ea typeface="华文新魏" panose="02010800040101010101" pitchFamily="2" charset="-122"/>
              </a:rPr>
              <a:t>                                            </a:t>
            </a:r>
            <a:endParaRPr lang="en-US" altLang="zh-CN" sz="2400" b="1"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21199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1956</TotalTime>
  <Words>5888</Words>
  <Application>Microsoft Office PowerPoint</Application>
  <PresentationFormat>全屏显示(4:3)</PresentationFormat>
  <Paragraphs>690</Paragraphs>
  <Slides>58</Slides>
  <Notes>28</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第三章（3.4节）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6.快速求候选码的方法</vt:lpstr>
      <vt:lpstr>快速求候选码的方法-续</vt:lpstr>
      <vt:lpstr>PowerPoint 演示文稿</vt:lpstr>
      <vt:lpstr>PowerPoint 演示文稿</vt:lpstr>
      <vt:lpstr>PowerPoint 演示文稿</vt:lpstr>
      <vt:lpstr>PowerPoint 演示文稿</vt:lpstr>
      <vt:lpstr> </vt:lpstr>
      <vt:lpstr>PowerPoint 演示文稿</vt:lpstr>
      <vt:lpstr>规范化应用实例</vt:lpstr>
      <vt:lpstr>PowerPoint 演示文稿</vt:lpstr>
      <vt:lpstr>PowerPoint 演示文稿</vt:lpstr>
      <vt:lpstr>PowerPoint 演示文稿</vt:lpstr>
      <vt:lpstr>进行规范化：</vt:lpstr>
      <vt:lpstr>规范化为第三范式</vt:lpstr>
      <vt:lpstr>PowerPoint 演示文稿</vt:lpstr>
      <vt:lpstr>PowerPoint 演示文稿</vt:lpstr>
      <vt:lpstr>PowerPoint 演示文稿</vt:lpstr>
      <vt:lpstr>BCNF（续）</vt:lpstr>
      <vt:lpstr>4NF与多值依赖</vt:lpstr>
      <vt:lpstr>多值依赖（续）</vt:lpstr>
      <vt:lpstr>多值依赖（续）</vt:lpstr>
      <vt:lpstr>多值依赖（续）</vt:lpstr>
      <vt:lpstr>多值依赖（续）</vt:lpstr>
      <vt:lpstr>多值依赖（续）</vt:lpstr>
      <vt:lpstr>多值依赖与函数依赖的区别</vt:lpstr>
      <vt:lpstr>4NF</vt:lpstr>
      <vt:lpstr>4NF（续）</vt:lpstr>
      <vt:lpstr>PowerPoint 演示文稿</vt:lpstr>
      <vt:lpstr>关系模式规范化过程</vt:lpstr>
      <vt:lpstr>规范化和性能的关系 </vt:lpstr>
      <vt:lpstr>3.4.5 关系模式的分解（自学，参考教材3.5）</vt:lpstr>
      <vt:lpstr>补充例题</vt:lpstr>
      <vt:lpstr>补充例题</vt:lpstr>
      <vt:lpstr>补充例题：</vt:lpstr>
      <vt:lpstr>练习题：</vt:lpstr>
      <vt:lpstr>练习题：</vt:lpstr>
      <vt:lpstr>练习题：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李辉</dc:creator>
  <cp:lastModifiedBy>gcl</cp:lastModifiedBy>
  <cp:revision>310</cp:revision>
  <dcterms:created xsi:type="dcterms:W3CDTF">2014-08-02T13:12:31Z</dcterms:created>
  <dcterms:modified xsi:type="dcterms:W3CDTF">2020-11-23T14:26:14Z</dcterms:modified>
</cp:coreProperties>
</file>