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1"/>
  </p:notesMasterIdLst>
  <p:handoutMasterIdLst>
    <p:handoutMasterId r:id="rId22"/>
  </p:handoutMasterIdLst>
  <p:sldIdLst>
    <p:sldId id="256" r:id="rId2"/>
    <p:sldId id="436" r:id="rId3"/>
    <p:sldId id="286" r:id="rId4"/>
    <p:sldId id="404" r:id="rId5"/>
    <p:sldId id="351" r:id="rId6"/>
    <p:sldId id="403" r:id="rId7"/>
    <p:sldId id="375" r:id="rId8"/>
    <p:sldId id="376" r:id="rId9"/>
    <p:sldId id="437" r:id="rId10"/>
    <p:sldId id="431" r:id="rId11"/>
    <p:sldId id="377" r:id="rId12"/>
    <p:sldId id="405" r:id="rId13"/>
    <p:sldId id="409" r:id="rId14"/>
    <p:sldId id="408" r:id="rId15"/>
    <p:sldId id="406" r:id="rId16"/>
    <p:sldId id="410" r:id="rId17"/>
    <p:sldId id="434" r:id="rId18"/>
    <p:sldId id="435" r:id="rId19"/>
    <p:sldId id="43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p15:clr>
            <a:srgbClr val="A4A3A4"/>
          </p15:clr>
        </p15:guide>
        <p15:guide id="3"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00080"/>
    <a:srgbClr val="0033CC"/>
    <a:srgbClr val="FF0066"/>
    <a:srgbClr val="FFFF99"/>
    <a:srgbClr val="3333FF"/>
    <a:srgbClr val="0000CC"/>
    <a:srgbClr val="000000"/>
    <a:srgbClr val="3366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24" autoAdjust="0"/>
  </p:normalViewPr>
  <p:slideViewPr>
    <p:cSldViewPr snapToGrid="0">
      <p:cViewPr varScale="1">
        <p:scale>
          <a:sx n="70" d="100"/>
          <a:sy n="70" d="100"/>
        </p:scale>
        <p:origin x="-1386" y="-108"/>
      </p:cViewPr>
      <p:guideLst>
        <p:guide orient="horz" pos="2183"/>
        <p:guide pos="3840"/>
        <p:guide pos="2880"/>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pPr/>
              <a:t>2020/12/6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pPr/>
              <a:t>‹#›</a:t>
            </a:fld>
            <a:endParaRPr lang="zh-CN" altLang="en-US"/>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D57EA-8133-4EBA-9F4D-64D06136AE31}" type="datetimeFigureOut">
              <a:rPr lang="zh-CN" altLang="en-US" smtClean="0"/>
              <a:pPr/>
              <a:t>2020/12/6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BDFF2-EF0B-41A5-940A-DECF8E3E5ED8}" type="slidenum">
              <a:rPr lang="zh-CN" altLang="en-US" smtClean="0"/>
              <a:pPr/>
              <a:t>‹#›</a:t>
            </a:fld>
            <a:endParaRPr lang="zh-CN" altLang="en-US"/>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955F7-CBC3-4DF2-9BB0-FD39BCFE30CF}" type="datetimeFigureOut">
              <a:rPr lang="zh-CN" altLang="en-US" smtClean="0"/>
              <a:pPr/>
              <a:t>2020/12/6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4759" y="1400942"/>
            <a:ext cx="7482398" cy="1901024"/>
          </a:xfrm>
        </p:spPr>
        <p:txBody>
          <a:bodyPr>
            <a:normAutofit/>
          </a:bodyPr>
          <a:lstStyle/>
          <a:p>
            <a:r>
              <a:rPr lang="zh-CN" altLang="en-US" sz="4400" b="1" dirty="0" smtClean="0"/>
              <a:t>第十四章</a:t>
            </a:r>
            <a:endParaRPr lang="zh-CN" altLang="en-US" sz="4800" b="1" dirty="0"/>
          </a:p>
        </p:txBody>
      </p:sp>
      <p:sp>
        <p:nvSpPr>
          <p:cNvPr id="5" name="副标题 4"/>
          <p:cNvSpPr>
            <a:spLocks noGrp="1"/>
          </p:cNvSpPr>
          <p:nvPr>
            <p:ph type="subTitle" idx="1"/>
          </p:nvPr>
        </p:nvSpPr>
        <p:spPr>
          <a:xfrm>
            <a:off x="433138" y="3987049"/>
            <a:ext cx="8085220" cy="1655762"/>
          </a:xfrm>
        </p:spPr>
        <p:txBody>
          <a:bodyPr>
            <a:normAutofit/>
          </a:bodyPr>
          <a:lstStyle/>
          <a:p>
            <a:r>
              <a:rPr lang="zh-CN" altLang="en-US" sz="4000" b="1" dirty="0" smtClean="0">
                <a:solidFill>
                  <a:srgbClr val="FF0000"/>
                </a:solidFill>
              </a:rPr>
              <a:t> </a:t>
            </a:r>
            <a:r>
              <a:rPr lang="zh-CN" altLang="en-US" sz="4000" b="1" dirty="0">
                <a:solidFill>
                  <a:srgbClr val="FF0000"/>
                </a:solidFill>
              </a:rPr>
              <a:t>事务与</a:t>
            </a:r>
            <a:r>
              <a:rPr lang="en-US" altLang="zh-CN" sz="4000" b="1" dirty="0" smtClean="0">
                <a:solidFill>
                  <a:srgbClr val="FF0000"/>
                </a:solidFill>
              </a:rPr>
              <a:t>MySQL</a:t>
            </a:r>
            <a:r>
              <a:rPr lang="zh-CN" altLang="en-US" sz="4000" b="1" dirty="0" smtClean="0">
                <a:solidFill>
                  <a:srgbClr val="FF0000"/>
                </a:solidFill>
              </a:rPr>
              <a:t>并发控制</a:t>
            </a:r>
            <a:endParaRPr lang="zh-CN" altLang="en-US" sz="4000" b="1" dirty="0">
              <a:solidFill>
                <a:srgbClr val="FF0000"/>
              </a:solidFill>
            </a:endParaRP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114" y="105819"/>
            <a:ext cx="8133213" cy="685752"/>
          </a:xfrm>
        </p:spPr>
        <p:txBody>
          <a:bodyPr>
            <a:normAutofit/>
          </a:bodyPr>
          <a:lstStyle/>
          <a:p>
            <a:r>
              <a:rPr lang="en-US" altLang="zh-CN" b="1" dirty="0">
                <a:solidFill>
                  <a:srgbClr val="00B050"/>
                </a:solidFill>
                <a:cs typeface="+mn-cs"/>
              </a:rPr>
              <a:t>14.1.3 </a:t>
            </a:r>
            <a:r>
              <a:rPr lang="zh-CN" altLang="en-US" b="1" dirty="0">
                <a:solidFill>
                  <a:srgbClr val="00B050"/>
                </a:solidFill>
                <a:cs typeface="+mn-cs"/>
              </a:rPr>
              <a:t>事务的</a:t>
            </a:r>
            <a:r>
              <a:rPr lang="zh-CN" altLang="en-US" b="1" dirty="0" smtClean="0">
                <a:solidFill>
                  <a:srgbClr val="00B050"/>
                </a:solidFill>
                <a:cs typeface="+mn-cs"/>
              </a:rPr>
              <a:t>分类（</a:t>
            </a:r>
            <a:r>
              <a:rPr lang="en-US" altLang="zh-CN" b="1" dirty="0" smtClean="0">
                <a:solidFill>
                  <a:srgbClr val="00B050"/>
                </a:solidFill>
                <a:cs typeface="+mn-cs"/>
              </a:rPr>
              <a:t>2</a:t>
            </a:r>
            <a:r>
              <a:rPr lang="zh-CN" altLang="en-US" b="1" dirty="0" smtClean="0">
                <a:solidFill>
                  <a:srgbClr val="00B050"/>
                </a:solidFill>
                <a:cs typeface="+mn-cs"/>
              </a:rPr>
              <a:t>）</a:t>
            </a:r>
            <a:endParaRPr lang="zh-CN" altLang="en-US" b="1" dirty="0">
              <a:solidFill>
                <a:srgbClr val="00B050"/>
              </a:solidFill>
              <a:cs typeface="+mn-cs"/>
            </a:endParaRPr>
          </a:p>
        </p:txBody>
      </p:sp>
      <p:sp>
        <p:nvSpPr>
          <p:cNvPr id="3" name="内容占位符 2"/>
          <p:cNvSpPr>
            <a:spLocks noGrp="1"/>
          </p:cNvSpPr>
          <p:nvPr>
            <p:ph idx="1"/>
          </p:nvPr>
        </p:nvSpPr>
        <p:spPr>
          <a:xfrm>
            <a:off x="341194" y="766787"/>
            <a:ext cx="8516204" cy="5306467"/>
          </a:xfrm>
        </p:spPr>
        <p:txBody>
          <a:bodyPr>
            <a:noAutofit/>
          </a:bodyPr>
          <a:lstStyle/>
          <a:p>
            <a:pPr marL="514350" indent="-285750">
              <a:lnSpc>
                <a:spcPts val="3800"/>
              </a:lnSpc>
              <a:spcBef>
                <a:spcPts val="0"/>
              </a:spcBef>
            </a:pPr>
            <a:r>
              <a:rPr lang="zh-CN" altLang="en-US" b="1" dirty="0" smtClean="0">
                <a:solidFill>
                  <a:srgbClr val="FF0000"/>
                </a:solidFill>
              </a:rPr>
              <a:t>隐</a:t>
            </a:r>
            <a:r>
              <a:rPr lang="zh-CN" altLang="en-US" b="1" dirty="0">
                <a:solidFill>
                  <a:srgbClr val="FF0000"/>
                </a:solidFill>
              </a:rPr>
              <a:t>式事务</a:t>
            </a:r>
            <a:endParaRPr lang="en-US" altLang="zh-CN" b="1" dirty="0">
              <a:solidFill>
                <a:srgbClr val="FF0000"/>
              </a:solidFill>
            </a:endParaRPr>
          </a:p>
          <a:p>
            <a:pPr lvl="1" indent="0">
              <a:lnSpc>
                <a:spcPts val="3800"/>
              </a:lnSpc>
              <a:spcBef>
                <a:spcPts val="0"/>
              </a:spcBef>
              <a:buNone/>
            </a:pPr>
            <a:r>
              <a:rPr lang="zh-CN" altLang="en-US" b="1" dirty="0">
                <a:solidFill>
                  <a:srgbClr val="0033CC"/>
                </a:solidFill>
              </a:rPr>
              <a:t>不需要</a:t>
            </a:r>
            <a:r>
              <a:rPr lang="zh-CN" altLang="en-US" b="1" dirty="0" smtClean="0">
                <a:solidFill>
                  <a:srgbClr val="0033CC"/>
                </a:solidFill>
              </a:rPr>
              <a:t>定义事务开始和</a:t>
            </a:r>
            <a:r>
              <a:rPr lang="zh-CN" altLang="en-US" b="1" dirty="0">
                <a:solidFill>
                  <a:srgbClr val="0033CC"/>
                </a:solidFill>
              </a:rPr>
              <a:t>结束等操作，而是由一些</a:t>
            </a:r>
            <a:r>
              <a:rPr lang="en-US" altLang="zh-CN" b="1" dirty="0">
                <a:solidFill>
                  <a:srgbClr val="0033CC"/>
                </a:solidFill>
              </a:rPr>
              <a:t>MySQL</a:t>
            </a:r>
            <a:r>
              <a:rPr lang="zh-CN" altLang="en-US" b="1" dirty="0">
                <a:solidFill>
                  <a:srgbClr val="0033CC"/>
                </a:solidFill>
              </a:rPr>
              <a:t>语句隐式地执行相关</a:t>
            </a:r>
            <a:r>
              <a:rPr lang="zh-CN" altLang="en-US" b="1" dirty="0" smtClean="0">
                <a:solidFill>
                  <a:srgbClr val="0033CC"/>
                </a:solidFill>
              </a:rPr>
              <a:t>操作。</a:t>
            </a:r>
            <a:endParaRPr lang="en-US" altLang="zh-CN" b="1" dirty="0" smtClean="0">
              <a:solidFill>
                <a:srgbClr val="0033CC"/>
              </a:solidFill>
            </a:endParaRPr>
          </a:p>
          <a:p>
            <a:pPr lvl="1" indent="0">
              <a:lnSpc>
                <a:spcPts val="3800"/>
              </a:lnSpc>
              <a:spcBef>
                <a:spcPts val="0"/>
              </a:spcBef>
              <a:buNone/>
            </a:pPr>
            <a:r>
              <a:rPr lang="zh-CN" altLang="en-US" b="1" dirty="0" smtClean="0"/>
              <a:t>如：</a:t>
            </a:r>
            <a:r>
              <a:rPr lang="en-US" altLang="zh-CN" b="1" dirty="0" err="1" smtClean="0"/>
              <a:t>InnoDB</a:t>
            </a:r>
            <a:r>
              <a:rPr lang="zh-CN" altLang="en-US" b="1" dirty="0"/>
              <a:t>引擎的表上定义的触发器，触发语句和触发器共同构成一个事务</a:t>
            </a:r>
            <a:r>
              <a:rPr lang="zh-CN" altLang="en-US" b="1" dirty="0" smtClean="0"/>
              <a:t>。</a:t>
            </a:r>
            <a:endParaRPr lang="en-US" altLang="zh-CN" b="1" dirty="0" smtClean="0"/>
          </a:p>
          <a:p>
            <a:pPr lvl="1" indent="0">
              <a:lnSpc>
                <a:spcPts val="3800"/>
              </a:lnSpc>
              <a:spcBef>
                <a:spcPts val="0"/>
              </a:spcBef>
              <a:buNone/>
            </a:pPr>
            <a:r>
              <a:rPr lang="zh-CN" altLang="en-US" b="1" dirty="0"/>
              <a:t> </a:t>
            </a:r>
            <a:r>
              <a:rPr lang="zh-CN" altLang="en-US" b="1" dirty="0" smtClean="0"/>
              <a:t>如：</a:t>
            </a:r>
            <a:r>
              <a:rPr lang="en-US" altLang="zh-CN" b="1" dirty="0" err="1" smtClean="0"/>
              <a:t>InnoDB</a:t>
            </a:r>
            <a:r>
              <a:rPr lang="zh-CN" altLang="en-US" b="1" dirty="0"/>
              <a:t>中的</a:t>
            </a:r>
            <a:r>
              <a:rPr lang="en-US" altLang="zh-CN" b="1" dirty="0"/>
              <a:t>CREATE TABLE</a:t>
            </a:r>
            <a:r>
              <a:rPr lang="zh-CN" altLang="en-US" b="1" dirty="0"/>
              <a:t>语句被作为一个单一</a:t>
            </a:r>
            <a:r>
              <a:rPr lang="zh-CN" altLang="en-US" b="1" dirty="0" smtClean="0"/>
              <a:t>事务。</a:t>
            </a:r>
            <a:r>
              <a:rPr lang="zh-CN" altLang="en-US" b="1" dirty="0"/>
              <a:t>这意味着</a:t>
            </a:r>
            <a:r>
              <a:rPr lang="zh-CN" altLang="en-US" b="1" dirty="0" smtClean="0"/>
              <a:t>，用户执行</a:t>
            </a:r>
            <a:r>
              <a:rPr lang="en-US" altLang="zh-CN" b="1" dirty="0" smtClean="0"/>
              <a:t>ROLLBACK</a:t>
            </a:r>
            <a:r>
              <a:rPr lang="zh-CN" altLang="en-US" b="1" dirty="0" smtClean="0"/>
              <a:t>，不会</a:t>
            </a:r>
            <a:r>
              <a:rPr lang="zh-CN" altLang="en-US" b="1" dirty="0"/>
              <a:t>撤销用户在事务处理过程中创建的</a:t>
            </a:r>
            <a:r>
              <a:rPr lang="en-US" altLang="zh-CN" b="1" dirty="0"/>
              <a:t>CREATE TABLE</a:t>
            </a:r>
            <a:r>
              <a:rPr lang="zh-CN" altLang="en-US" b="1" dirty="0"/>
              <a:t>语句。</a:t>
            </a:r>
            <a:endParaRPr lang="en-US" altLang="zh-CN" b="1" dirty="0"/>
          </a:p>
          <a:p>
            <a:pPr marL="514350" indent="-285750">
              <a:lnSpc>
                <a:spcPts val="3800"/>
              </a:lnSpc>
              <a:spcBef>
                <a:spcPts val="0"/>
              </a:spcBef>
            </a:pPr>
            <a:r>
              <a:rPr lang="zh-CN" altLang="en-US" b="1" dirty="0">
                <a:solidFill>
                  <a:srgbClr val="FF0000"/>
                </a:solidFill>
              </a:rPr>
              <a:t>分布式事务</a:t>
            </a:r>
            <a:endParaRPr lang="en-US" altLang="zh-CN" b="1" dirty="0">
              <a:solidFill>
                <a:srgbClr val="FF0000"/>
              </a:solidFill>
            </a:endParaRPr>
          </a:p>
          <a:p>
            <a:pPr indent="0">
              <a:lnSpc>
                <a:spcPts val="3800"/>
              </a:lnSpc>
              <a:spcBef>
                <a:spcPts val="0"/>
              </a:spcBef>
              <a:buNone/>
            </a:pPr>
            <a:r>
              <a:rPr lang="zh-CN" altLang="en-US" b="1" dirty="0" smtClean="0"/>
              <a:t>      </a:t>
            </a:r>
            <a:r>
              <a:rPr lang="zh-CN" altLang="en-US" b="1" dirty="0" smtClean="0">
                <a:solidFill>
                  <a:srgbClr val="0033CC"/>
                </a:solidFill>
              </a:rPr>
              <a:t>涉及多个数据库服务器的事务，如跨服务器的银行转账事务。</a:t>
            </a:r>
            <a:endParaRPr lang="zh-CN" altLang="en-US" sz="1800" dirty="0">
              <a:solidFill>
                <a:srgbClr val="0033CC"/>
              </a:solidFill>
            </a:endParaRPr>
          </a:p>
        </p:txBody>
      </p:sp>
    </p:spTree>
    <p:extLst>
      <p:ext uri="{BB962C8B-B14F-4D97-AF65-F5344CB8AC3E}">
        <p14:creationId xmlns:p14="http://schemas.microsoft.com/office/powerpoint/2010/main" val="3311404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740844"/>
          </a:xfrm>
          <a:prstGeom prst="rect">
            <a:avLst/>
          </a:prstGeom>
        </p:spPr>
        <p:txBody>
          <a:bodyPr wrap="square">
            <a:spAutoFit/>
          </a:bodyPr>
          <a:lstStyle/>
          <a:p>
            <a:pPr indent="457200">
              <a:lnSpc>
                <a:spcPct val="150000"/>
              </a:lnSpc>
            </a:pPr>
            <a:r>
              <a:rPr lang="en-US" altLang="zh-CN" sz="3200" b="1" dirty="0" smtClean="0">
                <a:solidFill>
                  <a:srgbClr val="00B050"/>
                </a:solidFill>
                <a:latin typeface="微软雅黑" pitchFamily="34" charset="-122"/>
                <a:ea typeface="微软雅黑" pitchFamily="34" charset="-122"/>
              </a:rPr>
              <a:t>14.1.4 </a:t>
            </a:r>
            <a:r>
              <a:rPr lang="zh-CN" altLang="en-US" sz="3200" b="1" dirty="0" smtClean="0">
                <a:solidFill>
                  <a:srgbClr val="00B050"/>
                </a:solidFill>
                <a:latin typeface="微软雅黑" pitchFamily="34" charset="-122"/>
                <a:ea typeface="微软雅黑" pitchFamily="34" charset="-122"/>
              </a:rPr>
              <a:t> </a:t>
            </a:r>
            <a:r>
              <a:rPr lang="en-US" altLang="zh-CN" sz="3200" b="1" dirty="0" smtClean="0">
                <a:solidFill>
                  <a:srgbClr val="00B050"/>
                </a:solidFill>
                <a:latin typeface="Meiryo UI" pitchFamily="34" charset="-128"/>
                <a:ea typeface="Meiryo UI" pitchFamily="34" charset="-128"/>
                <a:cs typeface="Meiryo UI" pitchFamily="34" charset="-128"/>
              </a:rPr>
              <a:t>MySQL</a:t>
            </a:r>
            <a:r>
              <a:rPr lang="zh-CN" altLang="en-US" sz="3200" b="1" dirty="0">
                <a:solidFill>
                  <a:srgbClr val="00B050"/>
                </a:solidFill>
                <a:latin typeface="微软雅黑" pitchFamily="34" charset="-122"/>
                <a:ea typeface="微软雅黑" pitchFamily="34" charset="-122"/>
              </a:rPr>
              <a:t>事务</a:t>
            </a:r>
            <a:r>
              <a:rPr lang="zh-CN" altLang="en-US" sz="3200" b="1" dirty="0" smtClean="0">
                <a:solidFill>
                  <a:srgbClr val="00B050"/>
                </a:solidFill>
                <a:latin typeface="微软雅黑" pitchFamily="34" charset="-122"/>
                <a:ea typeface="微软雅黑" pitchFamily="34" charset="-122"/>
              </a:rPr>
              <a:t>控制语句</a:t>
            </a:r>
            <a:r>
              <a:rPr lang="zh-CN" altLang="en-US" sz="2800" b="1" dirty="0" smtClean="0">
                <a:solidFill>
                  <a:srgbClr val="008000"/>
                </a:solidFill>
                <a:latin typeface="楷体" panose="02010609060101010101" pitchFamily="49" charset="-122"/>
                <a:ea typeface="楷体" panose="02010609060101010101" pitchFamily="49" charset="-122"/>
              </a:rPr>
              <a:t>（参教材</a:t>
            </a:r>
            <a:r>
              <a:rPr lang="en-US" altLang="zh-CN" sz="2800" b="1" dirty="0" smtClean="0">
                <a:solidFill>
                  <a:srgbClr val="008000"/>
                </a:solidFill>
                <a:latin typeface="楷体" panose="02010609060101010101" pitchFamily="49" charset="-122"/>
                <a:ea typeface="楷体" panose="02010609060101010101" pitchFamily="49" charset="-122"/>
              </a:rPr>
              <a:t>14.1.3</a:t>
            </a:r>
            <a:r>
              <a:rPr lang="zh-CN" altLang="en-US" sz="2800" b="1" dirty="0" smtClean="0">
                <a:solidFill>
                  <a:srgbClr val="008000"/>
                </a:solidFill>
                <a:latin typeface="楷体" panose="02010609060101010101" pitchFamily="49" charset="-122"/>
                <a:ea typeface="楷体" panose="02010609060101010101" pitchFamily="49" charset="-122"/>
              </a:rPr>
              <a:t>）</a:t>
            </a:r>
            <a:endParaRPr lang="en-US" altLang="zh-CN" sz="2800" b="1" dirty="0" smtClean="0">
              <a:solidFill>
                <a:srgbClr val="008000"/>
              </a:solidFill>
              <a:latin typeface="楷体" panose="02010609060101010101" pitchFamily="49" charset="-122"/>
              <a:ea typeface="楷体" panose="02010609060101010101" pitchFamily="49" charset="-122"/>
            </a:endParaRPr>
          </a:p>
        </p:txBody>
      </p:sp>
      <p:sp>
        <p:nvSpPr>
          <p:cNvPr id="2" name="矩形 1"/>
          <p:cNvSpPr/>
          <p:nvPr/>
        </p:nvSpPr>
        <p:spPr>
          <a:xfrm>
            <a:off x="415916" y="1018777"/>
            <a:ext cx="8431443" cy="2400657"/>
          </a:xfrm>
          <a:prstGeom prst="rect">
            <a:avLst/>
          </a:prstGeom>
        </p:spPr>
        <p:txBody>
          <a:bodyPr wrap="square">
            <a:spAutoFit/>
          </a:bodyPr>
          <a:lstStyle/>
          <a:p>
            <a:pPr indent="457200">
              <a:lnSpc>
                <a:spcPct val="125000"/>
              </a:lnSpc>
            </a:pPr>
            <a:r>
              <a:rPr lang="en-US" altLang="zh-CN" sz="2400" b="1" dirty="0"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中可以使用</a:t>
            </a:r>
            <a:r>
              <a:rPr lang="en-US" altLang="zh-CN" sz="2400" b="1" dirty="0" smtClean="0">
                <a:solidFill>
                  <a:srgbClr val="0000FF"/>
                </a:solidFill>
                <a:latin typeface="微软雅黑" pitchFamily="34" charset="-122"/>
                <a:ea typeface="微软雅黑" pitchFamily="34" charset="-122"/>
              </a:rPr>
              <a:t>begin</a:t>
            </a:r>
            <a:r>
              <a:rPr lang="zh-CN" altLang="en-US" sz="2400" b="1" dirty="0" smtClean="0">
                <a:latin typeface="微软雅黑" pitchFamily="34" charset="-122"/>
                <a:ea typeface="微软雅黑" pitchFamily="34" charset="-122"/>
              </a:rPr>
              <a:t>或</a:t>
            </a:r>
            <a:r>
              <a:rPr lang="en-US" altLang="zh-CN" sz="2400" b="1" dirty="0" smtClean="0">
                <a:solidFill>
                  <a:srgbClr val="0000FF"/>
                </a:solidFill>
                <a:latin typeface="微软雅黑" pitchFamily="34" charset="-122"/>
                <a:ea typeface="微软雅黑" pitchFamily="34" charset="-122"/>
              </a:rPr>
              <a:t>start </a:t>
            </a:r>
            <a:r>
              <a:rPr lang="en-US" altLang="zh-CN" sz="2400" b="1" dirty="0">
                <a:solidFill>
                  <a:srgbClr val="0000FF"/>
                </a:solidFill>
                <a:latin typeface="微软雅黑" pitchFamily="34" charset="-122"/>
                <a:ea typeface="微软雅黑" pitchFamily="34" charset="-122"/>
              </a:rPr>
              <a:t>transaction</a:t>
            </a:r>
            <a:r>
              <a:rPr lang="zh-CN" altLang="en-US" sz="2400" b="1" dirty="0" smtClean="0">
                <a:latin typeface="微软雅黑" pitchFamily="34" charset="-122"/>
                <a:ea typeface="微软雅黑" pitchFamily="34" charset="-122"/>
              </a:rPr>
              <a:t>开始</a:t>
            </a:r>
            <a:r>
              <a:rPr lang="zh-CN" altLang="en-US" sz="2400" b="1" dirty="0">
                <a:latin typeface="微软雅黑" pitchFamily="34" charset="-122"/>
                <a:ea typeface="微软雅黑" pitchFamily="34" charset="-122"/>
              </a:rPr>
              <a:t>事务，使用</a:t>
            </a:r>
            <a:r>
              <a:rPr lang="en-US" altLang="zh-CN" sz="2400" b="1" dirty="0" smtClean="0">
                <a:solidFill>
                  <a:srgbClr val="0000FF"/>
                </a:solidFill>
                <a:latin typeface="微软雅黑" pitchFamily="34" charset="-122"/>
                <a:ea typeface="微软雅黑" pitchFamily="34" charset="-122"/>
              </a:rPr>
              <a:t>commit</a:t>
            </a:r>
            <a:r>
              <a:rPr lang="zh-CN" altLang="en-US" sz="2400" b="1" dirty="0">
                <a:latin typeface="微软雅黑" pitchFamily="34" charset="-122"/>
                <a:ea typeface="微软雅黑" pitchFamily="34" charset="-122"/>
              </a:rPr>
              <a:t>结束事务，中间可以使用</a:t>
            </a:r>
            <a:r>
              <a:rPr lang="en-US" altLang="zh-CN" sz="2400" b="1" dirty="0">
                <a:solidFill>
                  <a:srgbClr val="0000FF"/>
                </a:solidFill>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回滚事务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r>
              <a:rPr lang="en-US" altLang="zh-CN" sz="2400" b="1" dirty="0"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通过</a:t>
            </a:r>
            <a:r>
              <a:rPr lang="en-US" altLang="zh-CN" sz="2400" b="1" dirty="0">
                <a:solidFill>
                  <a:srgbClr val="0000FF"/>
                </a:solidFill>
                <a:latin typeface="微软雅黑" pitchFamily="34" charset="-122"/>
                <a:ea typeface="微软雅黑" pitchFamily="34" charset="-122"/>
              </a:rPr>
              <a:t>set </a:t>
            </a:r>
            <a:r>
              <a:rPr lang="en-US" altLang="zh-CN" sz="2400" b="1" dirty="0" err="1" smtClean="0">
                <a:solidFill>
                  <a:srgbClr val="0000FF"/>
                </a:solidFill>
                <a:latin typeface="微软雅黑" pitchFamily="34" charset="-122"/>
                <a:ea typeface="微软雅黑" pitchFamily="34" charset="-122"/>
              </a:rPr>
              <a:t>autocommit</a:t>
            </a:r>
            <a:r>
              <a:rPr lang="en-US" altLang="zh-CN" sz="2400" b="1" dirty="0" smtClean="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start transaction </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commit</a:t>
            </a:r>
            <a:r>
              <a:rPr lang="zh-CN" altLang="en-US" sz="2400" b="1" dirty="0">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等语句支持本地</a:t>
            </a:r>
            <a:r>
              <a:rPr lang="zh-CN" altLang="en-US" sz="2400" b="1" dirty="0" smtClean="0">
                <a:latin typeface="微软雅黑" pitchFamily="34" charset="-122"/>
                <a:ea typeface="微软雅黑" pitchFamily="34" charset="-122"/>
              </a:rPr>
              <a:t>事务（一般都是，相对应于</a:t>
            </a:r>
            <a:r>
              <a:rPr lang="zh-CN" altLang="en-US" sz="2400" b="1" dirty="0" smtClean="0"/>
              <a:t>分布式事务</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 name="矩形 6"/>
          <p:cNvSpPr/>
          <p:nvPr/>
        </p:nvSpPr>
        <p:spPr>
          <a:xfrm>
            <a:off x="371362" y="3466236"/>
            <a:ext cx="8265299" cy="2677656"/>
          </a:xfrm>
          <a:prstGeom prst="rect">
            <a:avLst/>
          </a:prstGeom>
        </p:spPr>
        <p:txBody>
          <a:bodyPr wrap="square">
            <a:spAutoFit/>
          </a:bodyPr>
          <a:lstStyle/>
          <a:p>
            <a:r>
              <a:rPr lang="zh-CN" altLang="en-US" sz="2400" b="1" dirty="0" smtClean="0">
                <a:solidFill>
                  <a:srgbClr val="FF0066"/>
                </a:solidFill>
                <a:latin typeface="微软雅黑" pitchFamily="34" charset="-122"/>
                <a:ea typeface="微软雅黑" pitchFamily="34" charset="-122"/>
              </a:rPr>
              <a:t>语法</a:t>
            </a:r>
            <a:r>
              <a:rPr lang="zh-CN" altLang="en-US" sz="2400" b="1" dirty="0">
                <a:solidFill>
                  <a:srgbClr val="FF0066"/>
                </a:solidFill>
                <a:latin typeface="微软雅黑" pitchFamily="34" charset="-122"/>
                <a:ea typeface="微软雅黑" pitchFamily="34" charset="-122"/>
              </a:rPr>
              <a:t>格式： </a:t>
            </a:r>
            <a:endParaRPr lang="en-US" altLang="zh-CN" sz="2400" b="1" dirty="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start transaction | begin [work]                                                                 </a:t>
            </a:r>
          </a:p>
          <a:p>
            <a:pPr indent="457200">
              <a:lnSpc>
                <a:spcPct val="150000"/>
              </a:lnSpc>
            </a:pPr>
            <a:r>
              <a:rPr lang="en-US" altLang="zh-CN" sz="2400" b="1" dirty="0" smtClean="0">
                <a:latin typeface="微软雅黑" pitchFamily="34" charset="-122"/>
                <a:ea typeface="微软雅黑" pitchFamily="34" charset="-122"/>
              </a:rPr>
              <a:t>commit </a:t>
            </a:r>
            <a:r>
              <a:rPr lang="en-US" altLang="zh-CN" sz="2400" b="1" dirty="0">
                <a:latin typeface="微软雅黑" pitchFamily="34" charset="-122"/>
                <a:ea typeface="微软雅黑" pitchFamily="34" charset="-122"/>
              </a:rPr>
              <a:t>[work] [and [no] chain] [[no] release]                                                                 </a:t>
            </a:r>
          </a:p>
          <a:p>
            <a:pPr indent="457200">
              <a:lnSpc>
                <a:spcPct val="150000"/>
              </a:lnSpc>
            </a:pPr>
            <a:r>
              <a:rPr lang="en-US" altLang="zh-CN" sz="2400" b="1" dirty="0">
                <a:latin typeface="微软雅黑" pitchFamily="34" charset="-122"/>
                <a:ea typeface="微软雅黑" pitchFamily="34" charset="-122"/>
              </a:rPr>
              <a:t>rollback [work] [and [no] chain] [[no] release]                                                                 </a:t>
            </a:r>
          </a:p>
          <a:p>
            <a:pPr indent="457200">
              <a:lnSpc>
                <a:spcPct val="150000"/>
              </a:lnSpc>
            </a:pPr>
            <a:r>
              <a:rPr lang="en-US" altLang="zh-CN" sz="2400" b="1" dirty="0">
                <a:latin typeface="微软雅黑" pitchFamily="34" charset="-122"/>
                <a:ea typeface="微软雅黑" pitchFamily="34" charset="-122"/>
              </a:rPr>
              <a:t>set </a:t>
            </a:r>
            <a:r>
              <a:rPr lang="en-US" altLang="zh-CN" sz="2400" b="1" dirty="0" err="1">
                <a:latin typeface="微软雅黑" pitchFamily="34" charset="-122"/>
                <a:ea typeface="微软雅黑" pitchFamily="34" charset="-122"/>
              </a:rPr>
              <a:t>autocommit</a:t>
            </a:r>
            <a:r>
              <a:rPr lang="en-US" altLang="zh-CN" sz="2400" b="1" dirty="0">
                <a:latin typeface="微软雅黑" pitchFamily="34" charset="-122"/>
                <a:ea typeface="微软雅黑" pitchFamily="34" charset="-122"/>
              </a:rPr>
              <a:t> = {0 | 1} </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974913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14.1.4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464198" y="1028278"/>
            <a:ext cx="8475086" cy="1513235"/>
          </a:xfrm>
          <a:prstGeom prst="rect">
            <a:avLst/>
          </a:prstGeom>
        </p:spPr>
        <p:txBody>
          <a:bodyPr wrap="square">
            <a:spAutoFit/>
          </a:bodyPr>
          <a:lstStyle/>
          <a:p>
            <a:r>
              <a:rPr lang="zh-CN" altLang="en-US" sz="2800" b="1" dirty="0" smtClean="0">
                <a:solidFill>
                  <a:srgbClr val="FF0066"/>
                </a:solidFill>
                <a:latin typeface="微软雅黑" pitchFamily="34" charset="-122"/>
                <a:ea typeface="微软雅黑" pitchFamily="34" charset="-122"/>
              </a:rPr>
              <a:t>事务的开始： </a:t>
            </a:r>
            <a:endParaRPr lang="en-US" altLang="zh-CN" sz="2800" b="1" dirty="0">
              <a:solidFill>
                <a:srgbClr val="FF0066"/>
              </a:solidFill>
              <a:latin typeface="微软雅黑" pitchFamily="34" charset="-122"/>
              <a:ea typeface="微软雅黑" pitchFamily="34" charset="-122"/>
            </a:endParaRPr>
          </a:p>
          <a:p>
            <a:pPr indent="457200">
              <a:lnSpc>
                <a:spcPct val="150000"/>
              </a:lnSpc>
            </a:pPr>
            <a:r>
              <a:rPr lang="en-US" altLang="zh-CN" sz="2400" b="1" dirty="0" smtClean="0">
                <a:solidFill>
                  <a:srgbClr val="0000FF"/>
                </a:solidFill>
                <a:latin typeface="微软雅黑" pitchFamily="34" charset="-122"/>
                <a:ea typeface="微软雅黑" pitchFamily="34" charset="-122"/>
              </a:rPr>
              <a:t>START </a:t>
            </a:r>
            <a:r>
              <a:rPr lang="en-US" altLang="zh-CN" sz="2400" b="1" dirty="0">
                <a:solidFill>
                  <a:srgbClr val="0000FF"/>
                </a:solidFill>
                <a:latin typeface="微软雅黑" pitchFamily="34" charset="-122"/>
                <a:ea typeface="微软雅黑" pitchFamily="34" charset="-122"/>
              </a:rPr>
              <a:t>TRANSACTION | </a:t>
            </a:r>
            <a:r>
              <a:rPr lang="en-US" altLang="zh-CN" sz="2400" b="1" dirty="0" smtClean="0">
                <a:solidFill>
                  <a:srgbClr val="0000FF"/>
                </a:solidFill>
                <a:latin typeface="微软雅黑" pitchFamily="34" charset="-122"/>
                <a:ea typeface="微软雅黑" pitchFamily="34" charset="-122"/>
              </a:rPr>
              <a:t>BEGIN</a:t>
            </a:r>
          </a:p>
          <a:p>
            <a:pPr indent="457200">
              <a:lnSpc>
                <a:spcPts val="3400"/>
              </a:lnSpc>
            </a:pPr>
            <a:r>
              <a:rPr lang="en-US" altLang="zh-CN" sz="2400" b="1" dirty="0" smtClean="0">
                <a:solidFill>
                  <a:srgbClr val="0000FF"/>
                </a:solidFill>
                <a:latin typeface="楷体_GB2312" panose="02010609030101010101" pitchFamily="49" charset="-122"/>
                <a:ea typeface="楷体_GB2312" panose="02010609030101010101" pitchFamily="49" charset="-122"/>
              </a:rPr>
              <a:t> </a:t>
            </a:r>
            <a:endParaRPr lang="zh-CN" altLang="en-US" sz="2400" b="1" dirty="0">
              <a:solidFill>
                <a:srgbClr val="0000FF"/>
              </a:solidFill>
              <a:latin typeface="楷体_GB2312" panose="02010609030101010101" pitchFamily="49" charset="-122"/>
              <a:ea typeface="楷体_GB2312" panose="02010609030101010101" pitchFamily="49" charset="-122"/>
            </a:endParaRPr>
          </a:p>
        </p:txBody>
      </p:sp>
      <p:sp>
        <p:nvSpPr>
          <p:cNvPr id="2" name="矩形 1"/>
          <p:cNvSpPr/>
          <p:nvPr/>
        </p:nvSpPr>
        <p:spPr>
          <a:xfrm>
            <a:off x="569091" y="2469859"/>
            <a:ext cx="8265299" cy="1493037"/>
          </a:xfrm>
          <a:prstGeom prst="rect">
            <a:avLst/>
          </a:prstGeom>
          <a:solidFill>
            <a:srgbClr val="FFFF99"/>
          </a:solidFill>
        </p:spPr>
        <p:txBody>
          <a:bodyPr wrap="square">
            <a:spAutoFit/>
          </a:bodyPr>
          <a:lstStyle/>
          <a:p>
            <a:pPr>
              <a:lnSpc>
                <a:spcPts val="3800"/>
              </a:lnSpc>
            </a:pP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在存储过程中，</a:t>
            </a:r>
            <a:r>
              <a:rPr lang="en-US"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MYSQL</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会自动将</a:t>
            </a:r>
            <a:r>
              <a:rPr lang="en-US"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BEGIN</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识别为</a:t>
            </a:r>
            <a:r>
              <a:rPr lang="en-US"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BEGIN...END</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，因此</a:t>
            </a:r>
            <a:r>
              <a:rPr lang="zh-CN" altLang="en-US" sz="2800" b="1" u="sng"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在存储过程中只能使用</a:t>
            </a:r>
            <a:r>
              <a:rPr lang="en-US" altLang="zh-CN" sz="2800" b="1" u="sng"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START TRANSACTION</a:t>
            </a:r>
            <a:r>
              <a:rPr lang="zh-CN" altLang="en-US" sz="2800" b="1" u="sng"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语句来开启一个事务</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endPar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 name="五角星 4"/>
          <p:cNvSpPr/>
          <p:nvPr/>
        </p:nvSpPr>
        <p:spPr>
          <a:xfrm>
            <a:off x="119270" y="2750849"/>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421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14.1.3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346843" y="949448"/>
            <a:ext cx="8592207" cy="4401205"/>
          </a:xfrm>
          <a:prstGeom prst="rect">
            <a:avLst/>
          </a:prstGeom>
        </p:spPr>
        <p:txBody>
          <a:bodyPr wrap="square">
            <a:spAutoFit/>
          </a:bodyPr>
          <a:lstStyle/>
          <a:p>
            <a:r>
              <a:rPr lang="zh-CN" altLang="en-US" sz="2800" b="1" dirty="0" smtClean="0">
                <a:solidFill>
                  <a:srgbClr val="FF0066"/>
                </a:solidFill>
                <a:latin typeface="微软雅黑" pitchFamily="34" charset="-122"/>
                <a:ea typeface="微软雅黑" pitchFamily="34" charset="-122"/>
              </a:rPr>
              <a:t>事务的</a:t>
            </a:r>
            <a:r>
              <a:rPr lang="zh-CN" altLang="en-US" sz="2800" b="1" dirty="0">
                <a:solidFill>
                  <a:srgbClr val="FF0066"/>
                </a:solidFill>
                <a:latin typeface="微软雅黑" pitchFamily="34" charset="-122"/>
                <a:ea typeface="微软雅黑" pitchFamily="34" charset="-122"/>
              </a:rPr>
              <a:t>提交</a:t>
            </a:r>
            <a:r>
              <a:rPr lang="zh-CN" altLang="en-US" sz="2800" b="1" dirty="0" smtClean="0">
                <a:solidFill>
                  <a:srgbClr val="FF0066"/>
                </a:solidFill>
                <a:latin typeface="微软雅黑" pitchFamily="34" charset="-122"/>
                <a:ea typeface="微软雅黑" pitchFamily="34" charset="-122"/>
              </a:rPr>
              <a:t>： </a:t>
            </a:r>
            <a:endParaRPr lang="en-US" altLang="zh-CN" sz="2800" b="1" dirty="0">
              <a:solidFill>
                <a:srgbClr val="FF0066"/>
              </a:solidFill>
              <a:latin typeface="微软雅黑" pitchFamily="34" charset="-122"/>
              <a:ea typeface="微软雅黑" pitchFamily="34" charset="-122"/>
            </a:endParaRPr>
          </a:p>
          <a:p>
            <a:pPr indent="457200">
              <a:lnSpc>
                <a:spcPct val="150000"/>
              </a:lnSpc>
            </a:pPr>
            <a:r>
              <a:rPr lang="en-US" altLang="zh-CN" sz="2400" b="1" dirty="0">
                <a:solidFill>
                  <a:srgbClr val="FF0000"/>
                </a:solidFill>
                <a:latin typeface="微软雅黑" pitchFamily="34" charset="-122"/>
                <a:ea typeface="微软雅黑" pitchFamily="34" charset="-122"/>
              </a:rPr>
              <a:t>COMMIT</a:t>
            </a:r>
            <a:r>
              <a:rPr lang="zh-CN" altLang="en-US" sz="2400" b="1" dirty="0" smtClean="0">
                <a:latin typeface="微软雅黑" pitchFamily="34" charset="-122"/>
                <a:ea typeface="微软雅黑" pitchFamily="34" charset="-122"/>
              </a:rPr>
              <a:t>：提交事务，并使已对数据库进行的所有修改成为永久性的。</a:t>
            </a:r>
            <a:endParaRPr lang="en-US" altLang="zh-CN" sz="2400" b="1" dirty="0" smtClean="0">
              <a:latin typeface="微软雅黑" pitchFamily="34" charset="-122"/>
              <a:ea typeface="微软雅黑" pitchFamily="34" charset="-122"/>
            </a:endParaRPr>
          </a:p>
          <a:p>
            <a:pPr indent="457200">
              <a:lnSpc>
                <a:spcPct val="150000"/>
              </a:lnSpc>
            </a:pPr>
            <a:r>
              <a:rPr lang="en-US" altLang="zh-CN" sz="2400" b="1" dirty="0" smtClean="0">
                <a:solidFill>
                  <a:srgbClr val="FF0000"/>
                </a:solidFill>
                <a:latin typeface="微软雅黑" pitchFamily="34" charset="-122"/>
                <a:ea typeface="微软雅黑" pitchFamily="34" charset="-122"/>
              </a:rPr>
              <a:t>COMMIT WORK</a:t>
            </a:r>
            <a:r>
              <a:rPr lang="zh-CN" altLang="en-US" sz="2400" b="1" dirty="0" smtClean="0">
                <a:latin typeface="微软雅黑" pitchFamily="34" charset="-122"/>
                <a:ea typeface="微软雅黑" pitchFamily="34" charset="-122"/>
              </a:rPr>
              <a:t>：提交</a:t>
            </a:r>
            <a:r>
              <a:rPr lang="zh-CN" altLang="en-US" sz="2400" b="1" dirty="0">
                <a:latin typeface="微软雅黑" pitchFamily="34" charset="-122"/>
                <a:ea typeface="微软雅黑" pitchFamily="34" charset="-122"/>
              </a:rPr>
              <a:t>事务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不同</a:t>
            </a:r>
            <a:r>
              <a:rPr lang="zh-CN" altLang="en-US" sz="2400" b="1" dirty="0">
                <a:solidFill>
                  <a:srgbClr val="0000FF"/>
                </a:solidFill>
                <a:latin typeface="微软雅黑" pitchFamily="34" charset="-122"/>
                <a:ea typeface="微软雅黑" pitchFamily="34" charset="-122"/>
              </a:rPr>
              <a:t>的</a:t>
            </a:r>
            <a:r>
              <a:rPr lang="zh-CN" altLang="en-US" sz="2400" b="1" dirty="0" smtClean="0">
                <a:solidFill>
                  <a:srgbClr val="0000FF"/>
                </a:solidFill>
                <a:latin typeface="微软雅黑" pitchFamily="34" charset="-122"/>
                <a:ea typeface="微软雅黑" pitchFamily="34" charset="-122"/>
              </a:rPr>
              <a:t>是：</a:t>
            </a:r>
            <a:endParaRPr lang="en-US" altLang="zh-CN" sz="2400" b="1" dirty="0" smtClean="0">
              <a:solidFill>
                <a:srgbClr val="0000FF"/>
              </a:solidFill>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COMMIT</a:t>
            </a:r>
            <a:r>
              <a:rPr lang="zh-CN" altLang="en-US" sz="2400" b="1" dirty="0">
                <a:latin typeface="微软雅黑" pitchFamily="34" charset="-122"/>
                <a:ea typeface="微软雅黑" pitchFamily="34" charset="-122"/>
              </a:rPr>
              <a:t>就是简单的提交。</a:t>
            </a:r>
            <a:endParaRPr lang="en-US" altLang="zh-CN" sz="2400" b="1" dirty="0">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COMMIT </a:t>
            </a:r>
            <a:r>
              <a:rPr lang="en-US" altLang="zh-CN" sz="2400" b="1" dirty="0">
                <a:latin typeface="微软雅黑" pitchFamily="34" charset="-122"/>
                <a:ea typeface="微软雅黑" pitchFamily="34" charset="-122"/>
              </a:rPr>
              <a:t>WORK</a:t>
            </a:r>
            <a:r>
              <a:rPr lang="zh-CN" altLang="en-US" sz="2400" b="1" dirty="0">
                <a:latin typeface="微软雅黑" pitchFamily="34" charset="-122"/>
                <a:ea typeface="微软雅黑" pitchFamily="34" charset="-122"/>
              </a:rPr>
              <a:t>用来控制事务结束后的行为是</a:t>
            </a:r>
            <a:r>
              <a:rPr lang="en-US" altLang="zh-CN" sz="2400" b="1" dirty="0">
                <a:latin typeface="微软雅黑" pitchFamily="34" charset="-122"/>
                <a:ea typeface="微软雅黑" pitchFamily="34" charset="-122"/>
              </a:rPr>
              <a:t>CHAIN</a:t>
            </a:r>
            <a:r>
              <a:rPr lang="zh-CN" altLang="en-US" sz="2400" b="1" dirty="0">
                <a:latin typeface="微软雅黑" pitchFamily="34" charset="-122"/>
                <a:ea typeface="微软雅黑" pitchFamily="34" charset="-122"/>
              </a:rPr>
              <a:t>还是</a:t>
            </a:r>
            <a:r>
              <a:rPr lang="en-US" altLang="zh-CN" sz="2400" b="1" dirty="0">
                <a:latin typeface="微软雅黑" pitchFamily="34" charset="-122"/>
                <a:ea typeface="微软雅黑" pitchFamily="34" charset="-122"/>
              </a:rPr>
              <a:t>RELEASE</a:t>
            </a:r>
            <a:r>
              <a:rPr lang="zh-CN" altLang="en-US" sz="2400" b="1" dirty="0">
                <a:latin typeface="微软雅黑" pitchFamily="34" charset="-122"/>
                <a:ea typeface="微软雅黑" pitchFamily="34" charset="-122"/>
              </a:rPr>
              <a:t>的</a:t>
            </a:r>
            <a:r>
              <a:rPr lang="zh-CN" altLang="en-US"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 </a:t>
            </a:r>
            <a:endParaRPr lang="en-US" altLang="zh-CN" sz="24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20232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14.1.3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346843" y="949448"/>
            <a:ext cx="8592207" cy="3293209"/>
          </a:xfrm>
          <a:prstGeom prst="rect">
            <a:avLst/>
          </a:prstGeom>
        </p:spPr>
        <p:txBody>
          <a:bodyPr wrap="square">
            <a:spAutoFit/>
          </a:bodyPr>
          <a:lstStyle/>
          <a:p>
            <a:r>
              <a:rPr lang="zh-CN" altLang="en-US" sz="2800" b="1" dirty="0" smtClean="0">
                <a:solidFill>
                  <a:srgbClr val="FF0066"/>
                </a:solidFill>
                <a:latin typeface="微软雅黑" pitchFamily="34" charset="-122"/>
                <a:ea typeface="微软雅黑" pitchFamily="34" charset="-122"/>
              </a:rPr>
              <a:t>事务的</a:t>
            </a:r>
            <a:r>
              <a:rPr lang="zh-CN" altLang="en-US" sz="2800" b="1" dirty="0">
                <a:solidFill>
                  <a:srgbClr val="FF0066"/>
                </a:solidFill>
                <a:latin typeface="微软雅黑" pitchFamily="34" charset="-122"/>
                <a:ea typeface="微软雅黑" pitchFamily="34" charset="-122"/>
              </a:rPr>
              <a:t>回滚</a:t>
            </a:r>
            <a:r>
              <a:rPr lang="zh-CN" altLang="en-US" sz="2800" b="1" dirty="0" smtClean="0">
                <a:solidFill>
                  <a:srgbClr val="FF0066"/>
                </a:solidFill>
                <a:latin typeface="微软雅黑" pitchFamily="34" charset="-122"/>
                <a:ea typeface="微软雅黑" pitchFamily="34" charset="-122"/>
              </a:rPr>
              <a:t>： </a:t>
            </a:r>
            <a:endParaRPr lang="en-US" altLang="zh-CN" sz="2800" b="1" dirty="0">
              <a:solidFill>
                <a:srgbClr val="FF0066"/>
              </a:solidFill>
              <a:latin typeface="微软雅黑" pitchFamily="34" charset="-122"/>
              <a:ea typeface="微软雅黑" pitchFamily="34" charset="-122"/>
            </a:endParaRPr>
          </a:p>
          <a:p>
            <a:pPr indent="457200">
              <a:lnSpc>
                <a:spcPct val="150000"/>
              </a:lnSpc>
            </a:pPr>
            <a:r>
              <a:rPr lang="en-US" altLang="zh-CN" sz="2400" b="1" dirty="0">
                <a:solidFill>
                  <a:srgbClr val="FF0000"/>
                </a:solidFill>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：回</a:t>
            </a:r>
            <a:r>
              <a:rPr lang="zh-CN" altLang="en-US" sz="2400" b="1" dirty="0" smtClean="0">
                <a:latin typeface="微软雅黑" pitchFamily="34" charset="-122"/>
                <a:ea typeface="微软雅黑" pitchFamily="34" charset="-122"/>
              </a:rPr>
              <a:t>滚结束</a:t>
            </a:r>
            <a:r>
              <a:rPr lang="zh-CN" altLang="en-US" sz="2400" b="1" dirty="0">
                <a:latin typeface="微软雅黑" pitchFamily="34" charset="-122"/>
                <a:ea typeface="微软雅黑" pitchFamily="34" charset="-122"/>
              </a:rPr>
              <a:t>用户的事务，并撤销正在进行的所有未提交的修改。</a:t>
            </a:r>
          </a:p>
          <a:p>
            <a:pPr indent="457200">
              <a:lnSpc>
                <a:spcPct val="150000"/>
              </a:lnSpc>
            </a:pPr>
            <a:r>
              <a:rPr lang="en-US" altLang="zh-CN" sz="2400" b="1" dirty="0" smtClean="0">
                <a:solidFill>
                  <a:srgbClr val="FF0000"/>
                </a:solidFill>
                <a:latin typeface="微软雅黑" pitchFamily="34" charset="-122"/>
                <a:ea typeface="微软雅黑" pitchFamily="34" charset="-122"/>
              </a:rPr>
              <a:t>ROLLBACK WORK</a:t>
            </a:r>
            <a:r>
              <a:rPr lang="zh-CN" altLang="en-US" sz="2400" b="1" dirty="0" smtClean="0">
                <a:latin typeface="微软雅黑" pitchFamily="34" charset="-122"/>
                <a:ea typeface="微软雅黑" pitchFamily="34" charset="-122"/>
              </a:rPr>
              <a:t>：回滚事务</a:t>
            </a:r>
            <a:endParaRPr lang="en-US" altLang="zh-CN" sz="2400" b="1" dirty="0">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rollback work</a:t>
            </a:r>
            <a:r>
              <a:rPr lang="zh-CN" altLang="en-US" sz="2400" b="1" dirty="0">
                <a:latin typeface="微软雅黑" pitchFamily="34" charset="-122"/>
                <a:ea typeface="微软雅黑" pitchFamily="34" charset="-122"/>
              </a:rPr>
              <a:t>与</a:t>
            </a:r>
            <a:r>
              <a:rPr lang="en-US" altLang="zh-CN" sz="2400" b="1" dirty="0">
                <a:latin typeface="微软雅黑" pitchFamily="34" charset="-122"/>
                <a:ea typeface="微软雅黑" pitchFamily="34" charset="-122"/>
              </a:rPr>
              <a:t>commit</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commit work</a:t>
            </a:r>
            <a:r>
              <a:rPr lang="zh-CN" altLang="en-US" sz="2400" b="1" dirty="0">
                <a:latin typeface="微软雅黑" pitchFamily="34" charset="-122"/>
                <a:ea typeface="微软雅黑" pitchFamily="34" charset="-122"/>
              </a:rPr>
              <a:t>的工作原理一样</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150254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96538"/>
            <a:ext cx="8955156" cy="743986"/>
          </a:xfrm>
          <a:prstGeom prst="rect">
            <a:avLst/>
          </a:prstGeom>
        </p:spPr>
        <p:txBody>
          <a:bodyPr wrap="square">
            <a:spAutoFit/>
          </a:bodyPr>
          <a:lstStyle/>
          <a:p>
            <a:pPr indent="457200">
              <a:lnSpc>
                <a:spcPct val="150000"/>
              </a:lnSpc>
            </a:pPr>
            <a:r>
              <a:rPr lang="en-US" altLang="zh-CN" sz="3200" b="1" dirty="0" smtClean="0">
                <a:solidFill>
                  <a:srgbClr val="00B050"/>
                </a:solidFill>
                <a:latin typeface="微软雅黑" pitchFamily="34" charset="-122"/>
                <a:ea typeface="微软雅黑" pitchFamily="34" charset="-122"/>
              </a:rPr>
              <a:t>【</a:t>
            </a:r>
            <a:r>
              <a:rPr lang="zh-CN" altLang="en-US" sz="3200" b="1" dirty="0" smtClean="0">
                <a:solidFill>
                  <a:srgbClr val="00B050"/>
                </a:solidFill>
                <a:latin typeface="微软雅黑" pitchFamily="34" charset="-122"/>
                <a:ea typeface="微软雅黑" pitchFamily="34" charset="-122"/>
              </a:rPr>
              <a:t>补充</a:t>
            </a:r>
            <a:r>
              <a:rPr lang="en-US" altLang="zh-CN" sz="3200" b="1" dirty="0" smtClean="0">
                <a:solidFill>
                  <a:srgbClr val="00B050"/>
                </a:solidFill>
                <a:latin typeface="微软雅黑" pitchFamily="34" charset="-122"/>
                <a:ea typeface="微软雅黑" pitchFamily="34" charset="-122"/>
              </a:rPr>
              <a:t>】</a:t>
            </a:r>
            <a:r>
              <a:rPr lang="en-US" altLang="zh-CN" sz="3200" b="1" dirty="0">
                <a:solidFill>
                  <a:srgbClr val="FF0000"/>
                </a:solidFill>
                <a:latin typeface="微软雅黑" pitchFamily="34" charset="-122"/>
                <a:ea typeface="微软雅黑" pitchFamily="34" charset="-122"/>
              </a:rPr>
              <a:t>COMMIT WORK</a:t>
            </a:r>
            <a:r>
              <a:rPr lang="zh-CN" altLang="en-US" sz="3200" b="1" dirty="0" smtClean="0">
                <a:solidFill>
                  <a:srgbClr val="FF0000"/>
                </a:solidFill>
                <a:latin typeface="微软雅黑" pitchFamily="34" charset="-122"/>
                <a:ea typeface="微软雅黑" pitchFamily="34" charset="-122"/>
              </a:rPr>
              <a:t>：</a:t>
            </a:r>
            <a:endParaRPr lang="en-US" altLang="zh-CN" sz="3200" b="1" dirty="0" smtClean="0">
              <a:solidFill>
                <a:srgbClr val="00B050"/>
              </a:solidFill>
              <a:latin typeface="微软雅黑" pitchFamily="34" charset="-122"/>
              <a:ea typeface="微软雅黑" pitchFamily="34" charset="-122"/>
            </a:endParaRPr>
          </a:p>
        </p:txBody>
      </p:sp>
      <p:sp>
        <p:nvSpPr>
          <p:cNvPr id="7" name="矩形 6"/>
          <p:cNvSpPr/>
          <p:nvPr/>
        </p:nvSpPr>
        <p:spPr>
          <a:xfrm>
            <a:off x="346843" y="949448"/>
            <a:ext cx="8592207" cy="5786199"/>
          </a:xfrm>
          <a:prstGeom prst="rect">
            <a:avLst/>
          </a:prstGeom>
        </p:spPr>
        <p:txBody>
          <a:bodyPr wrap="square">
            <a:spAutoFit/>
          </a:bodyPr>
          <a:lstStyle/>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用来控制事务结束后的行为是</a:t>
            </a:r>
            <a:r>
              <a:rPr lang="en-US" altLang="zh-CN" sz="2400" b="1" dirty="0" smtClean="0">
                <a:latin typeface="微软雅黑" pitchFamily="34" charset="-122"/>
                <a:ea typeface="微软雅黑" pitchFamily="34" charset="-122"/>
              </a:rPr>
              <a:t>CHAIN</a:t>
            </a:r>
            <a:r>
              <a:rPr lang="zh-CN" altLang="en-US" sz="2400" b="1" dirty="0" smtClean="0">
                <a:latin typeface="微软雅黑" pitchFamily="34" charset="-122"/>
                <a:ea typeface="微软雅黑" pitchFamily="34" charset="-122"/>
              </a:rPr>
              <a:t>还是</a:t>
            </a:r>
            <a:r>
              <a:rPr lang="en-US" altLang="zh-CN" sz="2400" b="1" dirty="0" smtClean="0">
                <a:latin typeface="微软雅黑" pitchFamily="34" charset="-122"/>
                <a:ea typeface="微软雅黑" pitchFamily="34" charset="-122"/>
              </a:rPr>
              <a:t>RELEASE</a:t>
            </a:r>
            <a:r>
              <a:rPr lang="zh-CN" altLang="en-US" sz="2400" b="1" dirty="0" smtClean="0">
                <a:latin typeface="微软雅黑" pitchFamily="34" charset="-122"/>
                <a:ea typeface="微软雅黑" pitchFamily="34" charset="-122"/>
              </a:rPr>
              <a:t>（释放）</a:t>
            </a:r>
            <a:endParaRPr lang="en-US" altLang="zh-CN" sz="2400" b="1" dirty="0" smtClean="0">
              <a:latin typeface="微软雅黑" pitchFamily="34" charset="-122"/>
              <a:ea typeface="微软雅黑" pitchFamily="34" charset="-122"/>
            </a:endParaRPr>
          </a:p>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是</a:t>
            </a:r>
            <a:r>
              <a:rPr lang="en-US" altLang="zh-CN" sz="2400" b="1" dirty="0">
                <a:latin typeface="微软雅黑" pitchFamily="34" charset="-122"/>
                <a:ea typeface="微软雅黑" pitchFamily="34" charset="-122"/>
              </a:rPr>
              <a:t>CHAIN</a:t>
            </a:r>
            <a:r>
              <a:rPr lang="zh-CN" altLang="en-US" sz="2400" b="1" dirty="0">
                <a:latin typeface="微软雅黑" pitchFamily="34" charset="-122"/>
                <a:ea typeface="微软雅黑" pitchFamily="34" charset="-122"/>
              </a:rPr>
              <a:t>方式，那么事务就变成了链事务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用户</a:t>
            </a:r>
            <a:r>
              <a:rPr lang="zh-CN" altLang="en-US" sz="2400" b="1" dirty="0">
                <a:latin typeface="微软雅黑" pitchFamily="34" charset="-122"/>
                <a:ea typeface="微软雅黑" pitchFamily="34" charset="-122"/>
              </a:rPr>
              <a:t>可以通过</a:t>
            </a:r>
            <a:r>
              <a:rPr lang="zh-CN" altLang="en-US" sz="2400" b="1" dirty="0">
                <a:solidFill>
                  <a:srgbClr val="0000FF"/>
                </a:solidFill>
                <a:latin typeface="微软雅黑" pitchFamily="34" charset="-122"/>
                <a:ea typeface="微软雅黑" pitchFamily="34" charset="-122"/>
              </a:rPr>
              <a:t>参数</a:t>
            </a:r>
            <a:r>
              <a:rPr lang="en-US" altLang="zh-CN" sz="2400" b="1" dirty="0" err="1">
                <a:solidFill>
                  <a:srgbClr val="0000FF"/>
                </a:solidFill>
                <a:latin typeface="微软雅黑" pitchFamily="34" charset="-122"/>
                <a:ea typeface="微软雅黑" pitchFamily="34" charset="-122"/>
              </a:rPr>
              <a:t>completion_type</a:t>
            </a:r>
            <a:r>
              <a:rPr lang="zh-CN" altLang="en-US" sz="2400" b="1" dirty="0">
                <a:solidFill>
                  <a:srgbClr val="0000FF"/>
                </a:solidFill>
                <a:latin typeface="微软雅黑" pitchFamily="34" charset="-122"/>
                <a:ea typeface="微软雅黑" pitchFamily="34" charset="-122"/>
              </a:rPr>
              <a:t>来进行</a:t>
            </a:r>
            <a:r>
              <a:rPr lang="zh-CN" altLang="en-US" sz="2400" b="1" dirty="0" smtClean="0">
                <a:solidFill>
                  <a:srgbClr val="0000FF"/>
                </a:solidFill>
                <a:latin typeface="微软雅黑" pitchFamily="34" charset="-122"/>
                <a:ea typeface="微软雅黑" pitchFamily="34" charset="-122"/>
              </a:rPr>
              <a:t>控制</a:t>
            </a:r>
            <a:r>
              <a:rPr lang="zh-CN" altLang="en-US" sz="2400" b="1" dirty="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marL="800100" lvl="1" indent="-342900">
              <a:lnSpc>
                <a:spcPts val="3700"/>
              </a:lnSpc>
              <a:buFont typeface="Arial" panose="020B0604020202020204" pitchFamily="34" charset="0"/>
              <a:buChar char="•"/>
            </a:pPr>
            <a:r>
              <a:rPr lang="zh-CN" altLang="en-US" sz="2400" b="1" dirty="0" smtClean="0">
                <a:solidFill>
                  <a:srgbClr val="0033CC"/>
                </a:solidFill>
                <a:latin typeface="微软雅黑" pitchFamily="34" charset="-122"/>
                <a:ea typeface="微软雅黑" pitchFamily="34" charset="-122"/>
              </a:rPr>
              <a:t>默认</a:t>
            </a:r>
            <a:r>
              <a:rPr lang="en-US" altLang="zh-CN" sz="2400" b="1" dirty="0" err="1" smtClean="0">
                <a:solidFill>
                  <a:srgbClr val="0033CC"/>
                </a:solidFill>
                <a:latin typeface="微软雅黑" pitchFamily="34" charset="-122"/>
                <a:ea typeface="微软雅黑" pitchFamily="34" charset="-122"/>
              </a:rPr>
              <a:t>completion_type</a:t>
            </a:r>
            <a:r>
              <a:rPr lang="zh-CN" altLang="en-US" sz="2400" b="1" dirty="0" smtClean="0">
                <a:solidFill>
                  <a:srgbClr val="0033CC"/>
                </a:solidFill>
                <a:latin typeface="微软雅黑" pitchFamily="34" charset="-122"/>
                <a:ea typeface="微软雅黑" pitchFamily="34" charset="-122"/>
              </a:rPr>
              <a:t>参数</a:t>
            </a:r>
            <a:r>
              <a:rPr lang="zh-CN" altLang="en-US" sz="2400" b="1" dirty="0">
                <a:solidFill>
                  <a:srgbClr val="0033CC"/>
                </a:solidFill>
                <a:latin typeface="微软雅黑" pitchFamily="34" charset="-122"/>
                <a:ea typeface="微软雅黑" pitchFamily="34" charset="-122"/>
              </a:rPr>
              <a:t>是</a:t>
            </a:r>
            <a:r>
              <a:rPr lang="en-US" altLang="zh-CN" sz="2400" b="1" dirty="0">
                <a:solidFill>
                  <a:srgbClr val="0033CC"/>
                </a:solidFill>
                <a:latin typeface="微软雅黑" pitchFamily="34" charset="-122"/>
                <a:ea typeface="微软雅黑" pitchFamily="34" charset="-122"/>
              </a:rPr>
              <a:t>0</a:t>
            </a:r>
            <a:r>
              <a:rPr lang="zh-CN" altLang="en-US" sz="2400" b="1" dirty="0">
                <a:solidFill>
                  <a:srgbClr val="0033CC"/>
                </a:solidFill>
                <a:latin typeface="微软雅黑" pitchFamily="34" charset="-122"/>
                <a:ea typeface="微软雅黑" pitchFamily="34" charset="-122"/>
              </a:rPr>
              <a:t>，表示没有任何操作。在这种设置下，</a:t>
            </a:r>
            <a:r>
              <a:rPr lang="en-US" altLang="zh-CN" sz="2400" b="1" dirty="0">
                <a:solidFill>
                  <a:srgbClr val="0033CC"/>
                </a:solidFill>
                <a:latin typeface="微软雅黑" pitchFamily="34" charset="-122"/>
                <a:ea typeface="微软雅黑" pitchFamily="34" charset="-122"/>
              </a:rPr>
              <a:t>COMMIT</a:t>
            </a:r>
            <a:r>
              <a:rPr lang="zh-CN" altLang="en-US" sz="2400" b="1" dirty="0">
                <a:solidFill>
                  <a:srgbClr val="0033CC"/>
                </a:solidFill>
                <a:latin typeface="微软雅黑" pitchFamily="34" charset="-122"/>
                <a:ea typeface="微软雅黑" pitchFamily="34" charset="-122"/>
              </a:rPr>
              <a:t>和</a:t>
            </a:r>
            <a:r>
              <a:rPr lang="en-US" altLang="zh-CN" sz="2400" b="1" dirty="0">
                <a:solidFill>
                  <a:srgbClr val="0033CC"/>
                </a:solidFill>
                <a:latin typeface="微软雅黑" pitchFamily="34" charset="-122"/>
                <a:ea typeface="微软雅黑" pitchFamily="34" charset="-122"/>
              </a:rPr>
              <a:t>COMMIT WORK</a:t>
            </a:r>
            <a:r>
              <a:rPr lang="zh-CN" altLang="en-US" sz="2400" b="1" dirty="0">
                <a:solidFill>
                  <a:srgbClr val="0033CC"/>
                </a:solidFill>
                <a:latin typeface="微软雅黑" pitchFamily="34" charset="-122"/>
                <a:ea typeface="微软雅黑" pitchFamily="34" charset="-122"/>
              </a:rPr>
              <a:t>是完全等价的</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marL="800100" lvl="1" indent="-342900">
              <a:lnSpc>
                <a:spcPts val="3700"/>
              </a:lnSpc>
              <a:buFont typeface="Arial" panose="020B0604020202020204" pitchFamily="34" charset="0"/>
              <a:buChar char="•"/>
            </a:pPr>
            <a:r>
              <a:rPr lang="zh-CN" altLang="en-US" sz="2400" b="1" dirty="0" smtClean="0">
                <a:solidFill>
                  <a:srgbClr val="002060"/>
                </a:solidFill>
                <a:latin typeface="微软雅黑" pitchFamily="34" charset="-122"/>
                <a:ea typeface="微软雅黑" pitchFamily="34" charset="-122"/>
              </a:rPr>
              <a:t>当</a:t>
            </a:r>
            <a:r>
              <a:rPr lang="zh-CN" altLang="en-US" sz="2400" b="1" dirty="0">
                <a:solidFill>
                  <a:srgbClr val="002060"/>
                </a:solidFill>
                <a:latin typeface="微软雅黑" pitchFamily="34" charset="-122"/>
                <a:ea typeface="微软雅黑" pitchFamily="34" charset="-122"/>
              </a:rPr>
              <a:t>参数值为</a:t>
            </a:r>
            <a:r>
              <a:rPr lang="en-US" altLang="zh-CN" sz="2400" b="1" dirty="0">
                <a:solidFill>
                  <a:srgbClr val="002060"/>
                </a:solidFill>
                <a:latin typeface="微软雅黑" pitchFamily="34" charset="-122"/>
                <a:ea typeface="微软雅黑" pitchFamily="34" charset="-122"/>
              </a:rPr>
              <a:t>1</a:t>
            </a:r>
            <a:r>
              <a:rPr lang="zh-CN" altLang="en-US" sz="2400" b="1" dirty="0">
                <a:solidFill>
                  <a:srgbClr val="002060"/>
                </a:solidFill>
                <a:latin typeface="微软雅黑" pitchFamily="34" charset="-122"/>
                <a:ea typeface="微软雅黑" pitchFamily="34" charset="-122"/>
              </a:rPr>
              <a:t>时，</a:t>
            </a:r>
            <a:r>
              <a:rPr lang="en-US" altLang="zh-CN" sz="2400" b="1" dirty="0">
                <a:solidFill>
                  <a:srgbClr val="002060"/>
                </a:solidFill>
                <a:latin typeface="微软雅黑" pitchFamily="34" charset="-122"/>
                <a:ea typeface="微软雅黑" pitchFamily="34" charset="-122"/>
              </a:rPr>
              <a:t>COMMIT WORK</a:t>
            </a:r>
            <a:r>
              <a:rPr lang="zh-CN" altLang="en-US" sz="2400" b="1" dirty="0">
                <a:solidFill>
                  <a:srgbClr val="002060"/>
                </a:solidFill>
                <a:latin typeface="微软雅黑" pitchFamily="34" charset="-122"/>
                <a:ea typeface="微软雅黑" pitchFamily="34" charset="-122"/>
              </a:rPr>
              <a:t>等价于</a:t>
            </a:r>
            <a:r>
              <a:rPr lang="en-US" altLang="zh-CN" sz="2400" b="1" dirty="0">
                <a:solidFill>
                  <a:srgbClr val="002060"/>
                </a:solidFill>
                <a:latin typeface="微软雅黑" pitchFamily="34" charset="-122"/>
                <a:ea typeface="微软雅黑" pitchFamily="34" charset="-122"/>
              </a:rPr>
              <a:t>COMMIT AND CHAIN</a:t>
            </a:r>
            <a:r>
              <a:rPr lang="zh-CN" altLang="en-US" sz="2400" b="1" dirty="0">
                <a:solidFill>
                  <a:srgbClr val="002060"/>
                </a:solidFill>
                <a:latin typeface="微软雅黑" pitchFamily="34" charset="-122"/>
                <a:ea typeface="微软雅黑" pitchFamily="34" charset="-122"/>
              </a:rPr>
              <a:t>，</a:t>
            </a:r>
            <a:r>
              <a:rPr lang="zh-CN" altLang="en-US" sz="2400" b="1" dirty="0" smtClean="0">
                <a:solidFill>
                  <a:srgbClr val="002060"/>
                </a:solidFill>
                <a:latin typeface="微软雅黑" pitchFamily="34" charset="-122"/>
                <a:ea typeface="微软雅黑" pitchFamily="34" charset="-122"/>
              </a:rPr>
              <a:t>表示提交上一事务，并马上</a:t>
            </a:r>
            <a:r>
              <a:rPr lang="zh-CN" altLang="en-US" sz="2400" b="1" dirty="0">
                <a:solidFill>
                  <a:srgbClr val="002060"/>
                </a:solidFill>
                <a:latin typeface="微软雅黑" pitchFamily="34" charset="-122"/>
                <a:ea typeface="微软雅黑" pitchFamily="34" charset="-122"/>
              </a:rPr>
              <a:t>自动开启一个相同隔离级别的</a:t>
            </a:r>
            <a:r>
              <a:rPr lang="zh-CN" altLang="en-US" sz="2400" b="1" dirty="0" smtClean="0">
                <a:solidFill>
                  <a:srgbClr val="002060"/>
                </a:solidFill>
                <a:latin typeface="微软雅黑" pitchFamily="34" charset="-122"/>
                <a:ea typeface="微软雅黑" pitchFamily="34" charset="-122"/>
              </a:rPr>
              <a:t>事务</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有</a:t>
            </a:r>
            <a:r>
              <a:rPr lang="en-US" altLang="zh-CN" sz="2400" b="1" dirty="0" smtClean="0">
                <a:latin typeface="微软雅黑" pitchFamily="34" charset="-122"/>
                <a:ea typeface="微软雅黑" pitchFamily="34" charset="-122"/>
              </a:rPr>
              <a:t>begin</a:t>
            </a:r>
            <a:r>
              <a:rPr lang="zh-CN" altLang="en-US" sz="2400" b="1" dirty="0" smtClean="0">
                <a:latin typeface="微软雅黑" pitchFamily="34" charset="-122"/>
                <a:ea typeface="微软雅黑" pitchFamily="34" charset="-122"/>
              </a:rPr>
              <a:t>的作用</a:t>
            </a:r>
            <a:r>
              <a:rPr lang="en-US" altLang="zh-CN" sz="2400" b="1" dirty="0" smtClean="0">
                <a:latin typeface="微软雅黑" pitchFamily="34" charset="-122"/>
                <a:ea typeface="微软雅黑" pitchFamily="34" charset="-122"/>
              </a:rPr>
              <a:t>】</a:t>
            </a:r>
          </a:p>
          <a:p>
            <a:pPr marL="800100" lvl="1"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当</a:t>
            </a:r>
            <a:r>
              <a:rPr lang="zh-CN" altLang="en-US" sz="2400" b="1" dirty="0">
                <a:latin typeface="微软雅黑" pitchFamily="34" charset="-122"/>
                <a:ea typeface="微软雅黑" pitchFamily="34" charset="-122"/>
              </a:rPr>
              <a:t>参数值</a:t>
            </a:r>
            <a:r>
              <a:rPr lang="zh-CN" altLang="en-US" sz="2400" b="1" dirty="0" smtClean="0">
                <a:latin typeface="微软雅黑" pitchFamily="34" charset="-122"/>
                <a:ea typeface="微软雅黑" pitchFamily="34" charset="-122"/>
              </a:rPr>
              <a:t>为</a:t>
            </a:r>
            <a:r>
              <a:rPr lang="en-US" altLang="zh-CN" sz="2400" b="1" dirty="0" smtClean="0">
                <a:latin typeface="微软雅黑" pitchFamily="34" charset="-122"/>
                <a:ea typeface="微软雅黑" pitchFamily="34" charset="-122"/>
              </a:rPr>
              <a:t>2</a:t>
            </a:r>
            <a:r>
              <a:rPr lang="zh-CN" altLang="en-US" sz="2400" b="1" dirty="0" smtClean="0">
                <a:latin typeface="微软雅黑" pitchFamily="34" charset="-122"/>
                <a:ea typeface="微软雅黑" pitchFamily="34" charset="-122"/>
              </a:rPr>
              <a:t>时</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COMMIT WORK</a:t>
            </a:r>
            <a:r>
              <a:rPr lang="zh-CN" altLang="en-US" sz="2400" b="1" dirty="0">
                <a:latin typeface="微软雅黑" pitchFamily="34" charset="-122"/>
                <a:ea typeface="微软雅黑" pitchFamily="34" charset="-122"/>
              </a:rPr>
              <a:t>等价于</a:t>
            </a:r>
            <a:r>
              <a:rPr lang="en-US" altLang="zh-CN" sz="2400" b="1" dirty="0">
                <a:latin typeface="微软雅黑" pitchFamily="34" charset="-122"/>
                <a:ea typeface="微软雅黑" pitchFamily="34" charset="-122"/>
              </a:rPr>
              <a:t>COMMIT AND RELEASE</a:t>
            </a:r>
            <a:r>
              <a:rPr lang="zh-CN" altLang="en-US" sz="2400" b="1" dirty="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当提交事务后会自动断开与服务器连接</a:t>
            </a:r>
            <a:r>
              <a:rPr lang="zh-CN" altLang="en-US" sz="2400" b="1" dirty="0">
                <a:latin typeface="微软雅黑" pitchFamily="34" charset="-122"/>
                <a:ea typeface="微软雅黑" pitchFamily="34" charset="-122"/>
              </a:rPr>
              <a:t>。</a:t>
            </a:r>
            <a:endParaRPr lang="zh-CN" altLang="en-US" sz="2400" b="1" dirty="0">
              <a:solidFill>
                <a:srgbClr val="0000FF"/>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460512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96538"/>
            <a:ext cx="8955156" cy="830997"/>
          </a:xfrm>
          <a:prstGeom prst="rect">
            <a:avLst/>
          </a:prstGeom>
        </p:spPr>
        <p:txBody>
          <a:bodyPr wrap="square">
            <a:spAutoFit/>
          </a:bodyPr>
          <a:lstStyle/>
          <a:p>
            <a:pPr indent="457200">
              <a:lnSpc>
                <a:spcPct val="150000"/>
              </a:lnSpc>
            </a:pPr>
            <a:r>
              <a:rPr lang="en-US" altLang="zh-CN" sz="3200" b="1" dirty="0" smtClean="0">
                <a:solidFill>
                  <a:srgbClr val="00B050"/>
                </a:solidFill>
                <a:latin typeface="微软雅黑" pitchFamily="34" charset="-122"/>
                <a:ea typeface="微软雅黑" pitchFamily="34" charset="-122"/>
              </a:rPr>
              <a:t>【</a:t>
            </a:r>
            <a:r>
              <a:rPr lang="zh-CN" altLang="en-US" sz="3200" b="1" dirty="0" smtClean="0">
                <a:solidFill>
                  <a:srgbClr val="00B050"/>
                </a:solidFill>
                <a:latin typeface="微软雅黑" pitchFamily="34" charset="-122"/>
                <a:ea typeface="微软雅黑" pitchFamily="34" charset="-122"/>
              </a:rPr>
              <a:t>补充</a:t>
            </a:r>
            <a:r>
              <a:rPr lang="en-US" altLang="zh-CN" sz="3200" b="1" dirty="0" smtClean="0">
                <a:solidFill>
                  <a:srgbClr val="00B050"/>
                </a:solidFill>
                <a:latin typeface="微软雅黑" pitchFamily="34" charset="-122"/>
                <a:ea typeface="微软雅黑" pitchFamily="34" charset="-122"/>
              </a:rPr>
              <a:t>】</a:t>
            </a:r>
            <a:r>
              <a:rPr lang="zh-CN" altLang="en-US" sz="3200" b="1" dirty="0">
                <a:solidFill>
                  <a:srgbClr val="FF0066"/>
                </a:solidFill>
                <a:latin typeface="微软雅黑" pitchFamily="34" charset="-122"/>
                <a:ea typeface="微软雅黑" pitchFamily="34" charset="-122"/>
              </a:rPr>
              <a:t>事务的保存点</a:t>
            </a:r>
            <a:r>
              <a:rPr lang="en-US" altLang="zh-CN" sz="3200" b="1" dirty="0">
                <a:solidFill>
                  <a:srgbClr val="FF0066"/>
                </a:solidFill>
                <a:latin typeface="微软雅黑" pitchFamily="34" charset="-122"/>
                <a:ea typeface="微软雅黑" pitchFamily="34" charset="-122"/>
              </a:rPr>
              <a:t>——SAVEPOINT</a:t>
            </a:r>
            <a:r>
              <a:rPr lang="zh-CN" altLang="en-US" sz="3200" b="1" dirty="0" smtClean="0">
                <a:solidFill>
                  <a:srgbClr val="FF0066"/>
                </a:solidFill>
                <a:latin typeface="微软雅黑" pitchFamily="34" charset="-122"/>
                <a:ea typeface="微软雅黑" pitchFamily="34" charset="-122"/>
              </a:rPr>
              <a:t>： </a:t>
            </a:r>
            <a:endParaRPr lang="en-US" altLang="zh-CN" sz="3200" b="1" dirty="0" smtClean="0">
              <a:solidFill>
                <a:srgbClr val="00B050"/>
              </a:solidFill>
              <a:latin typeface="微软雅黑" pitchFamily="34" charset="-122"/>
              <a:ea typeface="微软雅黑" pitchFamily="34" charset="-122"/>
            </a:endParaRPr>
          </a:p>
        </p:txBody>
      </p:sp>
      <p:sp>
        <p:nvSpPr>
          <p:cNvPr id="7" name="矩形 6"/>
          <p:cNvSpPr/>
          <p:nvPr/>
        </p:nvSpPr>
        <p:spPr>
          <a:xfrm>
            <a:off x="346844" y="840264"/>
            <a:ext cx="8415020" cy="5478423"/>
          </a:xfrm>
          <a:prstGeom prst="rect">
            <a:avLst/>
          </a:prstGeom>
        </p:spPr>
        <p:txBody>
          <a:bodyPr wrap="square">
            <a:spAutoFit/>
          </a:bodyPr>
          <a:lstStyle/>
          <a:p>
            <a:pPr indent="457200">
              <a:lnSpc>
                <a:spcPts val="3500"/>
              </a:lnSpc>
            </a:pPr>
            <a:r>
              <a:rPr lang="zh-CN" altLang="en-US" sz="2400" b="1" dirty="0">
                <a:solidFill>
                  <a:srgbClr val="FF0000"/>
                </a:solidFill>
                <a:latin typeface="微软雅黑" pitchFamily="34" charset="-122"/>
                <a:ea typeface="微软雅黑" pitchFamily="34" charset="-122"/>
              </a:rPr>
              <a:t>保存点就是为回退做</a:t>
            </a:r>
            <a:r>
              <a:rPr lang="zh-CN" altLang="en-US" sz="2400" b="1" dirty="0" smtClean="0">
                <a:solidFill>
                  <a:srgbClr val="FF0000"/>
                </a:solidFill>
                <a:latin typeface="微软雅黑" pitchFamily="34" charset="-122"/>
                <a:ea typeface="微软雅黑" pitchFamily="34" charset="-122"/>
              </a:rPr>
              <a:t>的。</a:t>
            </a:r>
            <a:r>
              <a:rPr lang="en-US" altLang="zh-CN" sz="2000" b="1" dirty="0">
                <a:solidFill>
                  <a:srgbClr val="0033CC"/>
                </a:solidFill>
                <a:latin typeface="微软雅黑" pitchFamily="34" charset="-122"/>
                <a:ea typeface="微软雅黑" pitchFamily="34" charset="-122"/>
              </a:rPr>
              <a:t>MySQL</a:t>
            </a:r>
            <a:r>
              <a:rPr lang="zh-CN" altLang="en-US" sz="2000" b="1" dirty="0" smtClean="0">
                <a:solidFill>
                  <a:srgbClr val="0033CC"/>
                </a:solidFill>
                <a:latin typeface="微软雅黑" pitchFamily="34" charset="-122"/>
                <a:ea typeface="微软雅黑" pitchFamily="34" charset="-122"/>
              </a:rPr>
              <a:t>支持</a:t>
            </a:r>
            <a:r>
              <a:rPr lang="zh-CN" altLang="en-US" sz="2000" b="1" dirty="0">
                <a:solidFill>
                  <a:srgbClr val="0033CC"/>
                </a:solidFill>
                <a:latin typeface="微软雅黑" pitchFamily="34" charset="-122"/>
                <a:ea typeface="微软雅黑" pitchFamily="34" charset="-122"/>
              </a:rPr>
              <a:t>指定回滚事务的一个部分，但是不能指定提交事务的一个</a:t>
            </a:r>
            <a:r>
              <a:rPr lang="zh-CN" altLang="en-US" sz="2000" b="1" dirty="0" smtClean="0">
                <a:solidFill>
                  <a:srgbClr val="0033CC"/>
                </a:solidFill>
                <a:latin typeface="微软雅黑" pitchFamily="34" charset="-122"/>
                <a:ea typeface="微软雅黑" pitchFamily="34" charset="-122"/>
              </a:rPr>
              <a:t>部分</a:t>
            </a:r>
            <a:r>
              <a:rPr lang="zh-CN" altLang="en-US" sz="2000" b="1" dirty="0" smtClean="0">
                <a:solidFill>
                  <a:srgbClr val="FF0000"/>
                </a:solidFill>
                <a:latin typeface="微软雅黑" pitchFamily="34" charset="-122"/>
                <a:ea typeface="微软雅黑" pitchFamily="34" charset="-122"/>
              </a:rPr>
              <a:t>。</a:t>
            </a:r>
            <a:endParaRPr lang="en-US" altLang="zh-CN" sz="2000" b="1" dirty="0" smtClean="0">
              <a:solidFill>
                <a:srgbClr val="FF0000"/>
              </a:solidFill>
              <a:latin typeface="微软雅黑" pitchFamily="34" charset="-122"/>
              <a:ea typeface="微软雅黑" pitchFamily="34" charset="-122"/>
            </a:endParaRPr>
          </a:p>
          <a:p>
            <a:pPr indent="457200">
              <a:lnSpc>
                <a:spcPts val="3500"/>
              </a:lnSpc>
            </a:pPr>
            <a:r>
              <a:rPr lang="en-US" altLang="zh-CN" sz="2400" b="1" dirty="0" smtClean="0">
                <a:solidFill>
                  <a:srgbClr val="0033CC"/>
                </a:solidFill>
                <a:latin typeface="微软雅黑" pitchFamily="34" charset="-122"/>
                <a:ea typeface="微软雅黑" pitchFamily="34" charset="-122"/>
              </a:rPr>
              <a:t>SAVEPOINT </a:t>
            </a:r>
            <a:r>
              <a:rPr lang="en-US" altLang="zh-CN" sz="2400" b="1" dirty="0" err="1" smtClean="0">
                <a:solidFill>
                  <a:srgbClr val="0033CC"/>
                </a:solidFill>
                <a:latin typeface="微软雅黑" pitchFamily="34" charset="-122"/>
                <a:ea typeface="微软雅黑" pitchFamily="34" charset="-122"/>
              </a:rPr>
              <a:t>identifiter</a:t>
            </a:r>
            <a:r>
              <a:rPr lang="zh-CN" altLang="en-US" sz="2400" b="1" dirty="0" smtClean="0">
                <a:solidFill>
                  <a:srgbClr val="0033CC"/>
                </a:solidFill>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一</a:t>
            </a:r>
            <a:r>
              <a:rPr lang="zh-CN" altLang="en-US" sz="2400" b="1" dirty="0">
                <a:latin typeface="微软雅黑" pitchFamily="34" charset="-122"/>
                <a:ea typeface="微软雅黑" pitchFamily="34" charset="-122"/>
              </a:rPr>
              <a:t>个事务可以设置多个保存点</a:t>
            </a:r>
            <a:r>
              <a:rPr lang="zh-CN" altLang="en-US" sz="2400" b="1" dirty="0" smtClean="0">
                <a:latin typeface="微软雅黑" pitchFamily="34" charset="-122"/>
                <a:ea typeface="微软雅黑" pitchFamily="34" charset="-122"/>
              </a:rPr>
              <a:t>，可以</a:t>
            </a:r>
            <a:r>
              <a:rPr lang="zh-CN" altLang="en-US" sz="2400" b="1" dirty="0">
                <a:latin typeface="微软雅黑" pitchFamily="34" charset="-122"/>
                <a:ea typeface="微软雅黑" pitchFamily="34" charset="-122"/>
              </a:rPr>
              <a:t>回滚到指定的保存点，恢复保存点后面的</a:t>
            </a:r>
            <a:r>
              <a:rPr lang="zh-CN" altLang="en-US" sz="2400" b="1" dirty="0" smtClean="0">
                <a:latin typeface="微软雅黑" pitchFamily="34" charset="-122"/>
                <a:ea typeface="微软雅黑" pitchFamily="34" charset="-122"/>
              </a:rPr>
              <a:t>操作。</a:t>
            </a:r>
            <a:endParaRPr lang="zh-CN" altLang="en-US" sz="2400" b="1" dirty="0">
              <a:latin typeface="微软雅黑" pitchFamily="34" charset="-122"/>
              <a:ea typeface="微软雅黑" pitchFamily="34" charset="-122"/>
            </a:endParaRPr>
          </a:p>
          <a:p>
            <a:pPr indent="457200">
              <a:lnSpc>
                <a:spcPts val="3500"/>
              </a:lnSpc>
            </a:pPr>
            <a:r>
              <a:rPr lang="en-US" altLang="zh-CN" sz="2400" b="1" dirty="0" smtClean="0">
                <a:solidFill>
                  <a:srgbClr val="0033CC"/>
                </a:solidFill>
                <a:latin typeface="微软雅黑" pitchFamily="34" charset="-122"/>
                <a:ea typeface="微软雅黑" pitchFamily="34" charset="-122"/>
              </a:rPr>
              <a:t>RELEASE SAVEPOINT identifier</a:t>
            </a:r>
            <a:r>
              <a:rPr lang="zh-CN" altLang="en-US" sz="2400" b="1" dirty="0">
                <a:solidFill>
                  <a:srgbClr val="0033CC"/>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删除一个保存点，如果在一段事务中执行</a:t>
            </a:r>
            <a:r>
              <a:rPr lang="en-US" altLang="zh-CN" sz="2400" b="1" dirty="0">
                <a:latin typeface="微软雅黑" pitchFamily="34" charset="-122"/>
                <a:ea typeface="微软雅黑" pitchFamily="34" charset="-122"/>
              </a:rPr>
              <a:t>commit</a:t>
            </a:r>
            <a:r>
              <a:rPr lang="zh-CN" altLang="en-US" sz="2400" b="1" dirty="0">
                <a:latin typeface="微软雅黑" pitchFamily="34" charset="-122"/>
                <a:ea typeface="微软雅黑" pitchFamily="34" charset="-122"/>
              </a:rPr>
              <a:t>或</a:t>
            </a:r>
            <a:r>
              <a:rPr lang="en-US" altLang="zh-CN" sz="2400" b="1" dirty="0">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，则事务结束，所有保存点删除。</a:t>
            </a:r>
          </a:p>
          <a:p>
            <a:pPr indent="457200">
              <a:lnSpc>
                <a:spcPts val="3500"/>
              </a:lnSpc>
            </a:pPr>
            <a:r>
              <a:rPr lang="en-US" altLang="zh-CN" sz="2400" b="1" dirty="0" smtClean="0">
                <a:solidFill>
                  <a:srgbClr val="0033CC"/>
                </a:solidFill>
                <a:latin typeface="微软雅黑" pitchFamily="34" charset="-122"/>
                <a:ea typeface="微软雅黑" pitchFamily="34" charset="-122"/>
              </a:rPr>
              <a:t>ROLLBACK to [SAVEPOINT] identifier</a:t>
            </a:r>
            <a:r>
              <a:rPr lang="zh-CN" altLang="en-US" sz="2400" b="1" dirty="0" smtClean="0">
                <a:latin typeface="微软雅黑" pitchFamily="34" charset="-122"/>
                <a:ea typeface="微软雅黑" pitchFamily="34" charset="-122"/>
              </a:rPr>
              <a:t>：</a:t>
            </a:r>
            <a:r>
              <a:rPr lang="zh-CN" altLang="en-US" sz="2400" b="1" dirty="0" smtClean="0">
                <a:solidFill>
                  <a:srgbClr val="0000CC"/>
                </a:solidFill>
                <a:latin typeface="微软雅黑" pitchFamily="34" charset="-122"/>
                <a:ea typeface="微软雅黑" pitchFamily="34" charset="-122"/>
              </a:rPr>
              <a:t>把事务回滚到标记点</a:t>
            </a:r>
            <a:r>
              <a:rPr lang="zh-CN" altLang="en-US" sz="2400" b="1" dirty="0" smtClean="0">
                <a:latin typeface="微软雅黑" pitchFamily="34" charset="-122"/>
                <a:ea typeface="微软雅黑" pitchFamily="34" charset="-122"/>
              </a:rPr>
              <a:t>。注意：虽然有</a:t>
            </a:r>
            <a:r>
              <a:rPr lang="en-US" altLang="zh-CN" sz="2400" b="1" dirty="0" smtClean="0">
                <a:latin typeface="微软雅黑" pitchFamily="34" charset="-122"/>
                <a:ea typeface="微软雅黑" pitchFamily="34" charset="-122"/>
              </a:rPr>
              <a:t>ROLLBACK</a:t>
            </a:r>
            <a:r>
              <a:rPr lang="zh-CN" altLang="en-US" sz="2400" b="1" dirty="0" smtClean="0">
                <a:latin typeface="微软雅黑" pitchFamily="34" charset="-122"/>
                <a:ea typeface="微软雅黑" pitchFamily="34" charset="-122"/>
              </a:rPr>
              <a:t>，但是它并没有真正的结束一个事务，因此</a:t>
            </a:r>
            <a:r>
              <a:rPr lang="zh-CN" altLang="en-US" sz="2400" b="1" dirty="0" smtClean="0">
                <a:solidFill>
                  <a:srgbClr val="0000CC"/>
                </a:solidFill>
                <a:latin typeface="微软雅黑" pitchFamily="34" charset="-122"/>
                <a:ea typeface="微软雅黑" pitchFamily="34" charset="-122"/>
              </a:rPr>
              <a:t>即使执行了</a:t>
            </a:r>
            <a:r>
              <a:rPr lang="en-US" altLang="zh-CN" sz="2400" b="1" dirty="0" smtClean="0">
                <a:solidFill>
                  <a:srgbClr val="0000CC"/>
                </a:solidFill>
                <a:latin typeface="微软雅黑" pitchFamily="34" charset="-122"/>
                <a:ea typeface="微软雅黑" pitchFamily="34" charset="-122"/>
              </a:rPr>
              <a:t>ROLLBACK TO SAVEPOINT</a:t>
            </a:r>
            <a:r>
              <a:rPr lang="zh-CN" altLang="en-US" sz="2400" b="1" dirty="0" smtClean="0">
                <a:solidFill>
                  <a:srgbClr val="0000CC"/>
                </a:solidFill>
                <a:latin typeface="微软雅黑" pitchFamily="34" charset="-122"/>
                <a:ea typeface="微软雅黑" pitchFamily="34" charset="-122"/>
              </a:rPr>
              <a:t>，之后也需要显式的运行</a:t>
            </a:r>
            <a:r>
              <a:rPr lang="en-US" altLang="zh-CN" sz="2400" b="1" dirty="0" smtClean="0">
                <a:solidFill>
                  <a:srgbClr val="0000CC"/>
                </a:solidFill>
                <a:latin typeface="微软雅黑" pitchFamily="34" charset="-122"/>
                <a:ea typeface="微软雅黑" pitchFamily="34" charset="-122"/>
              </a:rPr>
              <a:t>COMMIT</a:t>
            </a:r>
            <a:r>
              <a:rPr lang="zh-CN" altLang="en-US" sz="2400" b="1" dirty="0" smtClean="0">
                <a:solidFill>
                  <a:srgbClr val="0000CC"/>
                </a:solidFill>
                <a:latin typeface="微软雅黑" pitchFamily="34" charset="-122"/>
                <a:ea typeface="微软雅黑" pitchFamily="34" charset="-122"/>
              </a:rPr>
              <a:t>或</a:t>
            </a:r>
            <a:r>
              <a:rPr lang="en-US" altLang="zh-CN" sz="2400" b="1" dirty="0" smtClean="0">
                <a:solidFill>
                  <a:srgbClr val="0000CC"/>
                </a:solidFill>
                <a:latin typeface="微软雅黑" pitchFamily="34" charset="-122"/>
                <a:ea typeface="微软雅黑" pitchFamily="34" charset="-122"/>
              </a:rPr>
              <a:t>ROLLBACK</a:t>
            </a:r>
            <a:r>
              <a:rPr lang="zh-CN" altLang="en-US" sz="2400" b="1" dirty="0" smtClean="0">
                <a:solidFill>
                  <a:srgbClr val="0000CC"/>
                </a:solidFill>
                <a:latin typeface="微软雅黑" pitchFamily="34" charset="-122"/>
                <a:ea typeface="微软雅黑" pitchFamily="34" charset="-122"/>
              </a:rPr>
              <a:t>命令</a:t>
            </a:r>
            <a:r>
              <a:rPr lang="zh-CN" altLang="en-US" sz="2400" b="1" dirty="0" smtClean="0">
                <a:latin typeface="微软雅黑" pitchFamily="34" charset="-122"/>
                <a:ea typeface="微软雅黑" pitchFamily="34" charset="-122"/>
              </a:rPr>
              <a:t>。</a:t>
            </a:r>
          </a:p>
        </p:txBody>
      </p:sp>
    </p:spTree>
    <p:extLst>
      <p:ext uri="{BB962C8B-B14F-4D97-AF65-F5344CB8AC3E}">
        <p14:creationId xmlns:p14="http://schemas.microsoft.com/office/powerpoint/2010/main" val="4188018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7022" y="1287319"/>
            <a:ext cx="8823206" cy="43072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BDB5FD-3082-4CD7-BA48-0E1F4AC437D1}" type="slidenum">
              <a:rPr lang="en-US" altLang="zh-CN" b="1" smtClean="0"/>
              <a:pPr/>
              <a:t>17</a:t>
            </a:fld>
            <a:endParaRPr lang="en-US" altLang="zh-CN" b="1" smtClean="0"/>
          </a:p>
        </p:txBody>
      </p:sp>
      <p:sp>
        <p:nvSpPr>
          <p:cNvPr id="5" name="日期占位符 4"/>
          <p:cNvSpPr>
            <a:spLocks noGrp="1"/>
          </p:cNvSpPr>
          <p:nvPr>
            <p:ph type="dt" sz="quarter" idx="11"/>
          </p:nvPr>
        </p:nvSpPr>
        <p:spPr/>
        <p:txBody>
          <a:bodyPr/>
          <a:lstStyle/>
          <a:p>
            <a:pPr>
              <a:defRPr/>
            </a:pPr>
            <a:fld id="{E55BCBBE-73D8-4371-9E74-1DC2B5A908AD}" type="datetime1">
              <a:rPr lang="zh-CN" altLang="en-US" b="1" smtClean="0"/>
              <a:pPr>
                <a:defRPr/>
              </a:pPr>
              <a:t>2020/12/6</a:t>
            </a:fld>
            <a:endParaRPr lang="en-US" altLang="zh-CN" b="1"/>
          </a:p>
        </p:txBody>
      </p:sp>
      <p:pic>
        <p:nvPicPr>
          <p:cNvPr id="21508"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6299" y="4502208"/>
            <a:ext cx="56959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7013" y="5711825"/>
            <a:ext cx="6376987"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文本框 8"/>
          <p:cNvSpPr txBox="1">
            <a:spLocks noChangeArrowheads="1"/>
          </p:cNvSpPr>
          <p:nvPr/>
        </p:nvSpPr>
        <p:spPr bwMode="auto">
          <a:xfrm>
            <a:off x="175417" y="1287320"/>
            <a:ext cx="6481763"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t>SET @@</a:t>
            </a:r>
            <a:r>
              <a:rPr lang="en-US" altLang="zh-CN" sz="2000" b="1" dirty="0" err="1" smtClean="0"/>
              <a:t>autocommit</a:t>
            </a:r>
            <a:r>
              <a:rPr lang="en-US" altLang="zh-CN" sz="2000" b="1" dirty="0" smtClean="0"/>
              <a:t> =0; </a:t>
            </a:r>
            <a:r>
              <a:rPr lang="en-US" altLang="zh-CN" sz="2000" b="1" dirty="0" smtClean="0">
                <a:solidFill>
                  <a:srgbClr val="008000"/>
                </a:solidFill>
              </a:rPr>
              <a:t>--</a:t>
            </a:r>
            <a:r>
              <a:rPr lang="zh-CN" altLang="en-US" sz="2000" b="1" dirty="0" smtClean="0">
                <a:solidFill>
                  <a:srgbClr val="008000"/>
                </a:solidFill>
              </a:rPr>
              <a:t>此句可去掉</a:t>
            </a:r>
            <a:endParaRPr lang="en-US" altLang="zh-CN" sz="2000" b="1" dirty="0">
              <a:solidFill>
                <a:srgbClr val="008000"/>
              </a:solidFill>
            </a:endParaRPr>
          </a:p>
          <a:p>
            <a:r>
              <a:rPr lang="en-US" altLang="zh-CN" sz="2000" b="1" dirty="0"/>
              <a:t>DELIMITER//</a:t>
            </a:r>
          </a:p>
          <a:p>
            <a:r>
              <a:rPr lang="en-US" altLang="zh-CN" sz="2000" b="1" dirty="0"/>
              <a:t>CREATE PROCEDURE  </a:t>
            </a:r>
            <a:r>
              <a:rPr lang="en-US" altLang="zh-CN" sz="2000" b="1" dirty="0" err="1"/>
              <a:t>auto_cno</a:t>
            </a:r>
            <a:r>
              <a:rPr lang="en-US" altLang="zh-CN" sz="2000" b="1" dirty="0"/>
              <a:t>()</a:t>
            </a:r>
          </a:p>
          <a:p>
            <a:r>
              <a:rPr lang="en-US" altLang="zh-CN" sz="2000" b="1" dirty="0"/>
              <a:t>BEGIN</a:t>
            </a:r>
          </a:p>
          <a:p>
            <a:r>
              <a:rPr lang="en-US" altLang="zh-CN" sz="2000" b="1" dirty="0"/>
              <a:t>   START TRANSACTION;</a:t>
            </a:r>
          </a:p>
          <a:p>
            <a:r>
              <a:rPr lang="en-US" altLang="zh-CN" sz="2000" b="1" dirty="0"/>
              <a:t>     DELETE FROM course WHERE  </a:t>
            </a:r>
            <a:r>
              <a:rPr lang="en-US" altLang="zh-CN" sz="2000" b="1" dirty="0" err="1"/>
              <a:t>courseno</a:t>
            </a:r>
            <a:r>
              <a:rPr lang="en-US" altLang="zh-CN" sz="2000" b="1" dirty="0"/>
              <a:t>='c05103';</a:t>
            </a:r>
          </a:p>
          <a:p>
            <a:r>
              <a:rPr lang="en-US" altLang="zh-CN" sz="2000" b="1" dirty="0"/>
              <a:t>     SELECT * FROM course WHERE  </a:t>
            </a:r>
            <a:r>
              <a:rPr lang="en-US" altLang="zh-CN" sz="2000" b="1" dirty="0" err="1"/>
              <a:t>courseno</a:t>
            </a:r>
            <a:r>
              <a:rPr lang="en-US" altLang="zh-CN" sz="2000" b="1" dirty="0"/>
              <a:t>='c05103';</a:t>
            </a:r>
          </a:p>
          <a:p>
            <a:r>
              <a:rPr lang="en-US" altLang="zh-CN" sz="2000" b="1" dirty="0"/>
              <a:t>   </a:t>
            </a:r>
            <a:r>
              <a:rPr lang="en-US" altLang="zh-CN" sz="2000" b="1" dirty="0">
                <a:solidFill>
                  <a:srgbClr val="FF0000"/>
                </a:solidFill>
              </a:rPr>
              <a:t>ROLLBACK;</a:t>
            </a:r>
          </a:p>
          <a:p>
            <a:r>
              <a:rPr lang="en-US" altLang="zh-CN" sz="2000" b="1" dirty="0"/>
              <a:t>   SELECT * FROM  course WHERE </a:t>
            </a:r>
            <a:r>
              <a:rPr lang="en-US" altLang="zh-CN" sz="2000" b="1" dirty="0" err="1"/>
              <a:t>courseno</a:t>
            </a:r>
            <a:r>
              <a:rPr lang="en-US" altLang="zh-CN" sz="2000" b="1" dirty="0"/>
              <a:t>='c05103';</a:t>
            </a:r>
          </a:p>
          <a:p>
            <a:r>
              <a:rPr lang="en-US" altLang="zh-CN" sz="2000" b="1" dirty="0"/>
              <a:t>END//</a:t>
            </a:r>
          </a:p>
          <a:p>
            <a:r>
              <a:rPr lang="en-US" altLang="zh-CN" sz="2000" b="1" dirty="0"/>
              <a:t>DELIMITER ;</a:t>
            </a:r>
          </a:p>
          <a:p>
            <a:endParaRPr lang="zh-CN" altLang="en-US" sz="2000" b="1" dirty="0"/>
          </a:p>
          <a:p>
            <a:r>
              <a:rPr lang="en-US" altLang="zh-CN" sz="2000" b="1" dirty="0"/>
              <a:t>#</a:t>
            </a:r>
            <a:r>
              <a:rPr lang="zh-CN" altLang="en-US" sz="2000" b="1" dirty="0"/>
              <a:t>调用存储过程</a:t>
            </a:r>
            <a:r>
              <a:rPr lang="en-US" altLang="zh-CN" sz="2000" b="1" dirty="0" err="1"/>
              <a:t>auto_cno</a:t>
            </a:r>
            <a:r>
              <a:rPr lang="en-US" altLang="zh-CN" sz="2000" b="1" dirty="0"/>
              <a:t>()</a:t>
            </a:r>
            <a:r>
              <a:rPr lang="zh-CN" altLang="en-US" sz="2000" b="1" dirty="0"/>
              <a:t>：</a:t>
            </a:r>
          </a:p>
          <a:p>
            <a:r>
              <a:rPr lang="en-US" altLang="zh-CN" sz="2000" b="1" dirty="0"/>
              <a:t>CALL </a:t>
            </a:r>
            <a:r>
              <a:rPr lang="en-US" altLang="zh-CN" sz="2000" b="1" dirty="0" err="1"/>
              <a:t>auto_cno</a:t>
            </a:r>
            <a:r>
              <a:rPr lang="en-US" altLang="zh-CN" sz="2000" b="1" dirty="0" smtClean="0"/>
              <a:t>();</a:t>
            </a:r>
            <a:endParaRPr lang="zh-CN" altLang="en-US" sz="2000" b="1" dirty="0"/>
          </a:p>
        </p:txBody>
      </p:sp>
      <p:sp>
        <p:nvSpPr>
          <p:cNvPr id="10" name="任意多边形 9"/>
          <p:cNvSpPr/>
          <p:nvPr/>
        </p:nvSpPr>
        <p:spPr>
          <a:xfrm>
            <a:off x="6300788" y="3213100"/>
            <a:ext cx="1243012" cy="1289108"/>
          </a:xfrm>
          <a:custGeom>
            <a:avLst/>
            <a:gdLst>
              <a:gd name="connsiteX0" fmla="*/ 0 w 1243584"/>
              <a:gd name="connsiteY0" fmla="*/ 0 h 1929384"/>
              <a:gd name="connsiteX1" fmla="*/ 320040 w 1243584"/>
              <a:gd name="connsiteY1" fmla="*/ 18288 h 1929384"/>
              <a:gd name="connsiteX2" fmla="*/ 411480 w 1243584"/>
              <a:gd name="connsiteY2" fmla="*/ 36576 h 1929384"/>
              <a:gd name="connsiteX3" fmla="*/ 484632 w 1243584"/>
              <a:gd name="connsiteY3" fmla="*/ 54864 h 1929384"/>
              <a:gd name="connsiteX4" fmla="*/ 548640 w 1243584"/>
              <a:gd name="connsiteY4" fmla="*/ 82296 h 1929384"/>
              <a:gd name="connsiteX5" fmla="*/ 594360 w 1243584"/>
              <a:gd name="connsiteY5" fmla="*/ 100584 h 1929384"/>
              <a:gd name="connsiteX6" fmla="*/ 658368 w 1243584"/>
              <a:gd name="connsiteY6" fmla="*/ 118872 h 1929384"/>
              <a:gd name="connsiteX7" fmla="*/ 685800 w 1243584"/>
              <a:gd name="connsiteY7" fmla="*/ 128016 h 1929384"/>
              <a:gd name="connsiteX8" fmla="*/ 758952 w 1243584"/>
              <a:gd name="connsiteY8" fmla="*/ 182880 h 1929384"/>
              <a:gd name="connsiteX9" fmla="*/ 795528 w 1243584"/>
              <a:gd name="connsiteY9" fmla="*/ 192024 h 1929384"/>
              <a:gd name="connsiteX10" fmla="*/ 822960 w 1243584"/>
              <a:gd name="connsiteY10" fmla="*/ 219456 h 1929384"/>
              <a:gd name="connsiteX11" fmla="*/ 832104 w 1243584"/>
              <a:gd name="connsiteY11" fmla="*/ 246888 h 1929384"/>
              <a:gd name="connsiteX12" fmla="*/ 859536 w 1243584"/>
              <a:gd name="connsiteY12" fmla="*/ 292608 h 1929384"/>
              <a:gd name="connsiteX13" fmla="*/ 868680 w 1243584"/>
              <a:gd name="connsiteY13" fmla="*/ 320040 h 1929384"/>
              <a:gd name="connsiteX14" fmla="*/ 886968 w 1243584"/>
              <a:gd name="connsiteY14" fmla="*/ 356616 h 1929384"/>
              <a:gd name="connsiteX15" fmla="*/ 914400 w 1243584"/>
              <a:gd name="connsiteY15" fmla="*/ 457200 h 1929384"/>
              <a:gd name="connsiteX16" fmla="*/ 932688 w 1243584"/>
              <a:gd name="connsiteY16" fmla="*/ 484632 h 1929384"/>
              <a:gd name="connsiteX17" fmla="*/ 941832 w 1243584"/>
              <a:gd name="connsiteY17" fmla="*/ 512064 h 1929384"/>
              <a:gd name="connsiteX18" fmla="*/ 960120 w 1243584"/>
              <a:gd name="connsiteY18" fmla="*/ 548640 h 1929384"/>
              <a:gd name="connsiteX19" fmla="*/ 996696 w 1243584"/>
              <a:gd name="connsiteY19" fmla="*/ 658368 h 1929384"/>
              <a:gd name="connsiteX20" fmla="*/ 1024128 w 1243584"/>
              <a:gd name="connsiteY20" fmla="*/ 786384 h 1929384"/>
              <a:gd name="connsiteX21" fmla="*/ 1033272 w 1243584"/>
              <a:gd name="connsiteY21" fmla="*/ 822960 h 1929384"/>
              <a:gd name="connsiteX22" fmla="*/ 1051560 w 1243584"/>
              <a:gd name="connsiteY22" fmla="*/ 868680 h 1929384"/>
              <a:gd name="connsiteX23" fmla="*/ 1078992 w 1243584"/>
              <a:gd name="connsiteY23" fmla="*/ 1078992 h 1929384"/>
              <a:gd name="connsiteX24" fmla="*/ 1088136 w 1243584"/>
              <a:gd name="connsiteY24" fmla="*/ 1161288 h 1929384"/>
              <a:gd name="connsiteX25" fmla="*/ 1097280 w 1243584"/>
              <a:gd name="connsiteY25" fmla="*/ 1252728 h 1929384"/>
              <a:gd name="connsiteX26" fmla="*/ 1106424 w 1243584"/>
              <a:gd name="connsiteY26" fmla="*/ 1289304 h 1929384"/>
              <a:gd name="connsiteX27" fmla="*/ 1115568 w 1243584"/>
              <a:gd name="connsiteY27" fmla="*/ 1691640 h 1929384"/>
              <a:gd name="connsiteX28" fmla="*/ 1133856 w 1243584"/>
              <a:gd name="connsiteY28" fmla="*/ 1755648 h 1929384"/>
              <a:gd name="connsiteX29" fmla="*/ 1188720 w 1243584"/>
              <a:gd name="connsiteY29" fmla="*/ 1929384 h 1929384"/>
              <a:gd name="connsiteX30" fmla="*/ 1197864 w 1243584"/>
              <a:gd name="connsiteY30" fmla="*/ 1892808 h 1929384"/>
              <a:gd name="connsiteX31" fmla="*/ 1243584 w 1243584"/>
              <a:gd name="connsiteY31" fmla="*/ 1837944 h 1929384"/>
              <a:gd name="connsiteX32" fmla="*/ 1225296 w 1243584"/>
              <a:gd name="connsiteY32" fmla="*/ 1865376 h 1929384"/>
              <a:gd name="connsiteX33" fmla="*/ 1197864 w 1243584"/>
              <a:gd name="connsiteY33" fmla="*/ 1874520 h 1929384"/>
              <a:gd name="connsiteX34" fmla="*/ 1179576 w 1243584"/>
              <a:gd name="connsiteY34" fmla="*/ 1901952 h 1929384"/>
              <a:gd name="connsiteX35" fmla="*/ 1097280 w 1243584"/>
              <a:gd name="connsiteY35" fmla="*/ 1920240 h 1929384"/>
              <a:gd name="connsiteX36" fmla="*/ 1051560 w 1243584"/>
              <a:gd name="connsiteY36" fmla="*/ 1874520 h 192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43584" h="1929384">
                <a:moveTo>
                  <a:pt x="0" y="0"/>
                </a:moveTo>
                <a:cubicBezTo>
                  <a:pt x="106680" y="6096"/>
                  <a:pt x="213606" y="8827"/>
                  <a:pt x="320040" y="18288"/>
                </a:cubicBezTo>
                <a:cubicBezTo>
                  <a:pt x="351002" y="21040"/>
                  <a:pt x="381137" y="29833"/>
                  <a:pt x="411480" y="36576"/>
                </a:cubicBezTo>
                <a:cubicBezTo>
                  <a:pt x="436016" y="42028"/>
                  <a:pt x="484632" y="54864"/>
                  <a:pt x="484632" y="54864"/>
                </a:cubicBezTo>
                <a:cubicBezTo>
                  <a:pt x="532848" y="87008"/>
                  <a:pt x="489593" y="62614"/>
                  <a:pt x="548640" y="82296"/>
                </a:cubicBezTo>
                <a:cubicBezTo>
                  <a:pt x="564212" y="87487"/>
                  <a:pt x="578788" y="95393"/>
                  <a:pt x="594360" y="100584"/>
                </a:cubicBezTo>
                <a:cubicBezTo>
                  <a:pt x="615411" y="107601"/>
                  <a:pt x="637114" y="112496"/>
                  <a:pt x="658368" y="118872"/>
                </a:cubicBezTo>
                <a:cubicBezTo>
                  <a:pt x="667600" y="121642"/>
                  <a:pt x="676656" y="124968"/>
                  <a:pt x="685800" y="128016"/>
                </a:cubicBezTo>
                <a:cubicBezTo>
                  <a:pt x="690386" y="131685"/>
                  <a:pt x="743275" y="176161"/>
                  <a:pt x="758952" y="182880"/>
                </a:cubicBezTo>
                <a:cubicBezTo>
                  <a:pt x="770503" y="187830"/>
                  <a:pt x="783336" y="188976"/>
                  <a:pt x="795528" y="192024"/>
                </a:cubicBezTo>
                <a:cubicBezTo>
                  <a:pt x="804672" y="201168"/>
                  <a:pt x="815787" y="208696"/>
                  <a:pt x="822960" y="219456"/>
                </a:cubicBezTo>
                <a:cubicBezTo>
                  <a:pt x="828307" y="227476"/>
                  <a:pt x="827793" y="238267"/>
                  <a:pt x="832104" y="246888"/>
                </a:cubicBezTo>
                <a:cubicBezTo>
                  <a:pt x="840052" y="262784"/>
                  <a:pt x="851588" y="276712"/>
                  <a:pt x="859536" y="292608"/>
                </a:cubicBezTo>
                <a:cubicBezTo>
                  <a:pt x="863847" y="301229"/>
                  <a:pt x="864883" y="311181"/>
                  <a:pt x="868680" y="320040"/>
                </a:cubicBezTo>
                <a:cubicBezTo>
                  <a:pt x="874050" y="332569"/>
                  <a:pt x="880872" y="344424"/>
                  <a:pt x="886968" y="356616"/>
                </a:cubicBezTo>
                <a:cubicBezTo>
                  <a:pt x="891875" y="381153"/>
                  <a:pt x="901141" y="437312"/>
                  <a:pt x="914400" y="457200"/>
                </a:cubicBezTo>
                <a:cubicBezTo>
                  <a:pt x="920496" y="466344"/>
                  <a:pt x="927773" y="474802"/>
                  <a:pt x="932688" y="484632"/>
                </a:cubicBezTo>
                <a:cubicBezTo>
                  <a:pt x="936999" y="493253"/>
                  <a:pt x="938035" y="503205"/>
                  <a:pt x="941832" y="512064"/>
                </a:cubicBezTo>
                <a:cubicBezTo>
                  <a:pt x="947202" y="524593"/>
                  <a:pt x="954024" y="536448"/>
                  <a:pt x="960120" y="548640"/>
                </a:cubicBezTo>
                <a:cubicBezTo>
                  <a:pt x="991290" y="704489"/>
                  <a:pt x="937044" y="449586"/>
                  <a:pt x="996696" y="658368"/>
                </a:cubicBezTo>
                <a:cubicBezTo>
                  <a:pt x="1008685" y="700330"/>
                  <a:pt x="1014661" y="743782"/>
                  <a:pt x="1024128" y="786384"/>
                </a:cubicBezTo>
                <a:cubicBezTo>
                  <a:pt x="1026854" y="798652"/>
                  <a:pt x="1029298" y="811038"/>
                  <a:pt x="1033272" y="822960"/>
                </a:cubicBezTo>
                <a:cubicBezTo>
                  <a:pt x="1038463" y="838532"/>
                  <a:pt x="1045464" y="853440"/>
                  <a:pt x="1051560" y="868680"/>
                </a:cubicBezTo>
                <a:cubicBezTo>
                  <a:pt x="1070172" y="1054800"/>
                  <a:pt x="1048876" y="858138"/>
                  <a:pt x="1078992" y="1078992"/>
                </a:cubicBezTo>
                <a:cubicBezTo>
                  <a:pt x="1082721" y="1106340"/>
                  <a:pt x="1085247" y="1133839"/>
                  <a:pt x="1088136" y="1161288"/>
                </a:cubicBezTo>
                <a:cubicBezTo>
                  <a:pt x="1091343" y="1191752"/>
                  <a:pt x="1092948" y="1222404"/>
                  <a:pt x="1097280" y="1252728"/>
                </a:cubicBezTo>
                <a:cubicBezTo>
                  <a:pt x="1099057" y="1265169"/>
                  <a:pt x="1103376" y="1277112"/>
                  <a:pt x="1106424" y="1289304"/>
                </a:cubicBezTo>
                <a:cubicBezTo>
                  <a:pt x="1109472" y="1423416"/>
                  <a:pt x="1109983" y="1557610"/>
                  <a:pt x="1115568" y="1691640"/>
                </a:cubicBezTo>
                <a:cubicBezTo>
                  <a:pt x="1116855" y="1722529"/>
                  <a:pt x="1128557" y="1727828"/>
                  <a:pt x="1133856" y="1755648"/>
                </a:cubicBezTo>
                <a:cubicBezTo>
                  <a:pt x="1167299" y="1931223"/>
                  <a:pt x="1107754" y="1902395"/>
                  <a:pt x="1188720" y="1929384"/>
                </a:cubicBezTo>
                <a:cubicBezTo>
                  <a:pt x="1191768" y="1917192"/>
                  <a:pt x="1190893" y="1903265"/>
                  <a:pt x="1197864" y="1892808"/>
                </a:cubicBezTo>
                <a:cubicBezTo>
                  <a:pt x="1217931" y="1862707"/>
                  <a:pt x="1243584" y="1889623"/>
                  <a:pt x="1243584" y="1837944"/>
                </a:cubicBezTo>
                <a:cubicBezTo>
                  <a:pt x="1243584" y="1826954"/>
                  <a:pt x="1233878" y="1858511"/>
                  <a:pt x="1225296" y="1865376"/>
                </a:cubicBezTo>
                <a:cubicBezTo>
                  <a:pt x="1217770" y="1871397"/>
                  <a:pt x="1207008" y="1871472"/>
                  <a:pt x="1197864" y="1874520"/>
                </a:cubicBezTo>
                <a:cubicBezTo>
                  <a:pt x="1191768" y="1883664"/>
                  <a:pt x="1188720" y="1895856"/>
                  <a:pt x="1179576" y="1901952"/>
                </a:cubicBezTo>
                <a:cubicBezTo>
                  <a:pt x="1174042" y="1905642"/>
                  <a:pt x="1098288" y="1920038"/>
                  <a:pt x="1097280" y="1920240"/>
                </a:cubicBezTo>
                <a:lnTo>
                  <a:pt x="1051560" y="187452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1512" name="矩形 10"/>
          <p:cNvSpPr>
            <a:spLocks noChangeArrowheads="1"/>
          </p:cNvSpPr>
          <p:nvPr/>
        </p:nvSpPr>
        <p:spPr bwMode="auto">
          <a:xfrm>
            <a:off x="111309" y="109182"/>
            <a:ext cx="8908025" cy="646331"/>
          </a:xfrm>
          <a:prstGeom prst="rect">
            <a:avLst/>
          </a:prstGeom>
          <a:no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ts val="1000"/>
              </a:spcBef>
            </a:pPr>
            <a:r>
              <a:rPr lang="zh-CN" altLang="zh-CN" sz="2000" b="1" dirty="0">
                <a:solidFill>
                  <a:srgbClr val="0033CC"/>
                </a:solidFill>
                <a:latin typeface="微软雅黑" panose="020B0503020204020204" pitchFamily="34" charset="-122"/>
                <a:ea typeface="微软雅黑" panose="020B0503020204020204" pitchFamily="34" charset="-122"/>
              </a:rPr>
              <a:t>【</a:t>
            </a:r>
            <a:r>
              <a:rPr lang="zh-CN" altLang="zh-CN" sz="2000" b="1" dirty="0" smtClean="0">
                <a:solidFill>
                  <a:srgbClr val="0033CC"/>
                </a:solidFill>
                <a:latin typeface="微软雅黑" panose="020B0503020204020204" pitchFamily="34" charset="-122"/>
                <a:ea typeface="微软雅黑" panose="020B0503020204020204" pitchFamily="34" charset="-122"/>
              </a:rPr>
              <a:t>例</a:t>
            </a:r>
            <a:r>
              <a:rPr lang="en-US" altLang="zh-CN" sz="2000" b="1" dirty="0" smtClean="0">
                <a:solidFill>
                  <a:srgbClr val="0033CC"/>
                </a:solidFill>
                <a:latin typeface="微软雅黑" panose="020B0503020204020204" pitchFamily="34" charset="-122"/>
                <a:ea typeface="微软雅黑" panose="020B0503020204020204" pitchFamily="34" charset="-122"/>
              </a:rPr>
              <a:t>1</a:t>
            </a:r>
            <a:r>
              <a:rPr lang="zh-CN" altLang="zh-CN" sz="2000" b="1" dirty="0" smtClean="0">
                <a:solidFill>
                  <a:srgbClr val="0033CC"/>
                </a:solidFill>
                <a:latin typeface="微软雅黑" panose="020B0503020204020204" pitchFamily="34" charset="-122"/>
                <a:ea typeface="微软雅黑" panose="020B0503020204020204" pitchFamily="34" charset="-122"/>
              </a:rPr>
              <a:t>】</a:t>
            </a:r>
            <a:r>
              <a:rPr lang="zh-CN" altLang="zh-CN" sz="2000" b="1" dirty="0">
                <a:solidFill>
                  <a:srgbClr val="0033CC"/>
                </a:solidFill>
                <a:latin typeface="微软雅黑" panose="020B0503020204020204" pitchFamily="34" charset="-122"/>
                <a:ea typeface="微软雅黑" panose="020B0503020204020204" pitchFamily="34" charset="-122"/>
              </a:rPr>
              <a:t>变量</a:t>
            </a:r>
            <a:r>
              <a:rPr lang="en-US" altLang="zh-CN" sz="2000" b="1" dirty="0">
                <a:solidFill>
                  <a:srgbClr val="0033CC"/>
                </a:solidFill>
                <a:latin typeface="微软雅黑" panose="020B0503020204020204" pitchFamily="34" charset="-122"/>
                <a:ea typeface="微软雅黑" panose="020B0503020204020204" pitchFamily="34" charset="-122"/>
              </a:rPr>
              <a:t>@@</a:t>
            </a:r>
            <a:r>
              <a:rPr lang="en-US" altLang="zh-CN" sz="2000" b="1" dirty="0" err="1">
                <a:solidFill>
                  <a:srgbClr val="0033CC"/>
                </a:solidFill>
                <a:latin typeface="微软雅黑" panose="020B0503020204020204" pitchFamily="34" charset="-122"/>
                <a:ea typeface="微软雅黑" panose="020B0503020204020204" pitchFamily="34" charset="-122"/>
              </a:rPr>
              <a:t>autocommit</a:t>
            </a:r>
            <a:r>
              <a:rPr lang="zh-CN" altLang="zh-CN" sz="2000" b="1" dirty="0">
                <a:solidFill>
                  <a:srgbClr val="0033CC"/>
                </a:solidFill>
                <a:latin typeface="微软雅黑" panose="020B0503020204020204" pitchFamily="34" charset="-122"/>
                <a:ea typeface="微软雅黑" panose="020B0503020204020204" pitchFamily="34" charset="-122"/>
              </a:rPr>
              <a:t>自动提交模式的修改示例。删除课程号为</a:t>
            </a:r>
            <a:r>
              <a:rPr lang="en-US" altLang="zh-CN" sz="2000" b="1" dirty="0">
                <a:solidFill>
                  <a:srgbClr val="0033CC"/>
                </a:solidFill>
                <a:latin typeface="微软雅黑" panose="020B0503020204020204" pitchFamily="34" charset="-122"/>
                <a:ea typeface="微软雅黑" panose="020B0503020204020204" pitchFamily="34" charset="-122"/>
              </a:rPr>
              <a:t>c05103</a:t>
            </a:r>
            <a:r>
              <a:rPr lang="zh-CN" altLang="zh-CN" sz="2000" b="1" dirty="0">
                <a:solidFill>
                  <a:srgbClr val="0033CC"/>
                </a:solidFill>
                <a:latin typeface="微软雅黑" panose="020B0503020204020204" pitchFamily="34" charset="-122"/>
                <a:ea typeface="微软雅黑" panose="020B0503020204020204" pitchFamily="34" charset="-122"/>
              </a:rPr>
              <a:t>的表记录，然后回滚。</a:t>
            </a:r>
          </a:p>
        </p:txBody>
      </p:sp>
      <p:sp>
        <p:nvSpPr>
          <p:cNvPr id="13" name="任意多边形 12"/>
          <p:cNvSpPr/>
          <p:nvPr/>
        </p:nvSpPr>
        <p:spPr>
          <a:xfrm>
            <a:off x="3136900" y="3922713"/>
            <a:ext cx="228600" cy="1782762"/>
          </a:xfrm>
          <a:custGeom>
            <a:avLst/>
            <a:gdLst>
              <a:gd name="connsiteX0" fmla="*/ 27432 w 228713"/>
              <a:gd name="connsiteY0" fmla="*/ 0 h 1783080"/>
              <a:gd name="connsiteX1" fmla="*/ 18288 w 228713"/>
              <a:gd name="connsiteY1" fmla="*/ 137160 h 1783080"/>
              <a:gd name="connsiteX2" fmla="*/ 0 w 228713"/>
              <a:gd name="connsiteY2" fmla="*/ 164592 h 1783080"/>
              <a:gd name="connsiteX3" fmla="*/ 18288 w 228713"/>
              <a:gd name="connsiteY3" fmla="*/ 822960 h 1783080"/>
              <a:gd name="connsiteX4" fmla="*/ 27432 w 228713"/>
              <a:gd name="connsiteY4" fmla="*/ 1197864 h 1783080"/>
              <a:gd name="connsiteX5" fmla="*/ 45720 w 228713"/>
              <a:gd name="connsiteY5" fmla="*/ 1271016 h 1783080"/>
              <a:gd name="connsiteX6" fmla="*/ 64008 w 228713"/>
              <a:gd name="connsiteY6" fmla="*/ 1408176 h 1783080"/>
              <a:gd name="connsiteX7" fmla="*/ 73152 w 228713"/>
              <a:gd name="connsiteY7" fmla="*/ 1581912 h 1783080"/>
              <a:gd name="connsiteX8" fmla="*/ 82296 w 228713"/>
              <a:gd name="connsiteY8" fmla="*/ 1655064 h 1783080"/>
              <a:gd name="connsiteX9" fmla="*/ 100584 w 228713"/>
              <a:gd name="connsiteY9" fmla="*/ 1682496 h 1783080"/>
              <a:gd name="connsiteX10" fmla="*/ 128016 w 228713"/>
              <a:gd name="connsiteY10" fmla="*/ 1746504 h 1783080"/>
              <a:gd name="connsiteX11" fmla="*/ 146304 w 228713"/>
              <a:gd name="connsiteY11" fmla="*/ 1773936 h 1783080"/>
              <a:gd name="connsiteX12" fmla="*/ 155448 w 228713"/>
              <a:gd name="connsiteY12" fmla="*/ 1691640 h 1783080"/>
              <a:gd name="connsiteX13" fmla="*/ 173736 w 228713"/>
              <a:gd name="connsiteY13" fmla="*/ 1664208 h 1783080"/>
              <a:gd name="connsiteX14" fmla="*/ 219456 w 228713"/>
              <a:gd name="connsiteY14" fmla="*/ 1581912 h 1783080"/>
              <a:gd name="connsiteX15" fmla="*/ 219456 w 228713"/>
              <a:gd name="connsiteY15" fmla="*/ 1655064 h 1783080"/>
              <a:gd name="connsiteX16" fmla="*/ 210312 w 228713"/>
              <a:gd name="connsiteY16" fmla="*/ 1737360 h 1783080"/>
              <a:gd name="connsiteX17" fmla="*/ 201168 w 228713"/>
              <a:gd name="connsiteY17" fmla="*/ 1764792 h 1783080"/>
              <a:gd name="connsiteX18" fmla="*/ 164592 w 228713"/>
              <a:gd name="connsiteY18" fmla="*/ 1783080 h 1783080"/>
              <a:gd name="connsiteX19" fmla="*/ 137160 w 228713"/>
              <a:gd name="connsiteY19" fmla="*/ 1773936 h 1783080"/>
              <a:gd name="connsiteX20" fmla="*/ 73152 w 228713"/>
              <a:gd name="connsiteY20" fmla="*/ 1719072 h 1783080"/>
              <a:gd name="connsiteX21" fmla="*/ 45720 w 228713"/>
              <a:gd name="connsiteY21" fmla="*/ 1700784 h 1783080"/>
              <a:gd name="connsiteX22" fmla="*/ 27432 w 228713"/>
              <a:gd name="connsiteY22" fmla="*/ 1673352 h 178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8713" h="1783080">
                <a:moveTo>
                  <a:pt x="27432" y="0"/>
                </a:moveTo>
                <a:cubicBezTo>
                  <a:pt x="24384" y="45720"/>
                  <a:pt x="25821" y="91962"/>
                  <a:pt x="18288" y="137160"/>
                </a:cubicBezTo>
                <a:cubicBezTo>
                  <a:pt x="16481" y="148000"/>
                  <a:pt x="0" y="153602"/>
                  <a:pt x="0" y="164592"/>
                </a:cubicBezTo>
                <a:cubicBezTo>
                  <a:pt x="0" y="384133"/>
                  <a:pt x="12462" y="603497"/>
                  <a:pt x="18288" y="822960"/>
                </a:cubicBezTo>
                <a:cubicBezTo>
                  <a:pt x="21606" y="947921"/>
                  <a:pt x="19793" y="1073092"/>
                  <a:pt x="27432" y="1197864"/>
                </a:cubicBezTo>
                <a:cubicBezTo>
                  <a:pt x="28968" y="1222951"/>
                  <a:pt x="40791" y="1246370"/>
                  <a:pt x="45720" y="1271016"/>
                </a:cubicBezTo>
                <a:cubicBezTo>
                  <a:pt x="49926" y="1292048"/>
                  <a:pt x="61783" y="1390375"/>
                  <a:pt x="64008" y="1408176"/>
                </a:cubicBezTo>
                <a:cubicBezTo>
                  <a:pt x="67056" y="1466088"/>
                  <a:pt x="68868" y="1524078"/>
                  <a:pt x="73152" y="1581912"/>
                </a:cubicBezTo>
                <a:cubicBezTo>
                  <a:pt x="74967" y="1606419"/>
                  <a:pt x="75830" y="1631356"/>
                  <a:pt x="82296" y="1655064"/>
                </a:cubicBezTo>
                <a:cubicBezTo>
                  <a:pt x="85188" y="1665666"/>
                  <a:pt x="95132" y="1672954"/>
                  <a:pt x="100584" y="1682496"/>
                </a:cubicBezTo>
                <a:cubicBezTo>
                  <a:pt x="176694" y="1815689"/>
                  <a:pt x="76723" y="1643918"/>
                  <a:pt x="128016" y="1746504"/>
                </a:cubicBezTo>
                <a:cubicBezTo>
                  <a:pt x="132931" y="1756334"/>
                  <a:pt x="140208" y="1764792"/>
                  <a:pt x="146304" y="1773936"/>
                </a:cubicBezTo>
                <a:cubicBezTo>
                  <a:pt x="149352" y="1746504"/>
                  <a:pt x="148754" y="1718417"/>
                  <a:pt x="155448" y="1691640"/>
                </a:cubicBezTo>
                <a:cubicBezTo>
                  <a:pt x="158113" y="1680978"/>
                  <a:pt x="168399" y="1673815"/>
                  <a:pt x="173736" y="1664208"/>
                </a:cubicBezTo>
                <a:cubicBezTo>
                  <a:pt x="227647" y="1567168"/>
                  <a:pt x="178236" y="1643742"/>
                  <a:pt x="219456" y="1581912"/>
                </a:cubicBezTo>
                <a:cubicBezTo>
                  <a:pt x="234883" y="1628194"/>
                  <a:pt x="228283" y="1593272"/>
                  <a:pt x="219456" y="1655064"/>
                </a:cubicBezTo>
                <a:cubicBezTo>
                  <a:pt x="215553" y="1682387"/>
                  <a:pt x="214850" y="1710135"/>
                  <a:pt x="210312" y="1737360"/>
                </a:cubicBezTo>
                <a:cubicBezTo>
                  <a:pt x="208727" y="1746867"/>
                  <a:pt x="207984" y="1757976"/>
                  <a:pt x="201168" y="1764792"/>
                </a:cubicBezTo>
                <a:cubicBezTo>
                  <a:pt x="191529" y="1774431"/>
                  <a:pt x="176784" y="1776984"/>
                  <a:pt x="164592" y="1783080"/>
                </a:cubicBezTo>
                <a:cubicBezTo>
                  <a:pt x="155448" y="1780032"/>
                  <a:pt x="145529" y="1778718"/>
                  <a:pt x="137160" y="1773936"/>
                </a:cubicBezTo>
                <a:cubicBezTo>
                  <a:pt x="93576" y="1749031"/>
                  <a:pt x="108529" y="1748553"/>
                  <a:pt x="73152" y="1719072"/>
                </a:cubicBezTo>
                <a:cubicBezTo>
                  <a:pt x="64709" y="1712037"/>
                  <a:pt x="54864" y="1706880"/>
                  <a:pt x="45720" y="1700784"/>
                </a:cubicBezTo>
                <a:lnTo>
                  <a:pt x="27432" y="167335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 name="矩形 1"/>
          <p:cNvSpPr/>
          <p:nvPr/>
        </p:nvSpPr>
        <p:spPr>
          <a:xfrm>
            <a:off x="256723" y="579434"/>
            <a:ext cx="7554021" cy="707886"/>
          </a:xfrm>
          <a:prstGeom prst="rect">
            <a:avLst/>
          </a:prstGeom>
        </p:spPr>
        <p:txBody>
          <a:bodyPr wrap="square">
            <a:spAutoFit/>
          </a:bodyPr>
          <a:lstStyle/>
          <a:p>
            <a:r>
              <a:rPr lang="en-US" altLang="zh-CN" sz="2000" b="1" dirty="0" smtClean="0"/>
              <a:t>Use teaching;</a:t>
            </a:r>
          </a:p>
          <a:p>
            <a:r>
              <a:rPr lang="zh-CN" altLang="en-US" sz="2000" b="1" dirty="0" smtClean="0"/>
              <a:t>INSERT INTO course VALUES('c05103','编译原理','选修',48,16,4);</a:t>
            </a:r>
            <a:endParaRPr lang="zh-CN" altLang="en-US" sz="2000" b="1" dirty="0"/>
          </a:p>
        </p:txBody>
      </p:sp>
    </p:spTree>
    <p:extLst>
      <p:ext uri="{BB962C8B-B14F-4D97-AF65-F5344CB8AC3E}">
        <p14:creationId xmlns:p14="http://schemas.microsoft.com/office/powerpoint/2010/main" val="119020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1166" y="162676"/>
            <a:ext cx="8075980" cy="5654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 name="内容占位符 3"/>
          <p:cNvSpPr>
            <a:spLocks noGrp="1"/>
          </p:cNvSpPr>
          <p:nvPr>
            <p:ph idx="1"/>
          </p:nvPr>
        </p:nvSpPr>
        <p:spPr>
          <a:xfrm>
            <a:off x="481166" y="162676"/>
            <a:ext cx="7886700" cy="5654087"/>
          </a:xfrm>
        </p:spPr>
        <p:txBody>
          <a:bodyPr>
            <a:noAutofit/>
          </a:bodyPr>
          <a:lstStyle/>
          <a:p>
            <a:pPr marL="0" indent="0">
              <a:lnSpc>
                <a:spcPts val="2400"/>
              </a:lnSpc>
              <a:spcBef>
                <a:spcPts val="0"/>
              </a:spcBef>
              <a:buNone/>
            </a:pPr>
            <a:r>
              <a:rPr lang="en-US" altLang="zh-CN" sz="1800" b="1" dirty="0" smtClean="0">
                <a:solidFill>
                  <a:srgbClr val="0033CC"/>
                </a:solidFill>
              </a:rPr>
              <a:t>【</a:t>
            </a:r>
            <a:r>
              <a:rPr lang="zh-CN" altLang="en-US" sz="1800" b="1" dirty="0" smtClean="0">
                <a:solidFill>
                  <a:srgbClr val="0033CC"/>
                </a:solidFill>
              </a:rPr>
              <a:t>例</a:t>
            </a:r>
            <a:r>
              <a:rPr lang="en-US" altLang="zh-CN" sz="1800" b="1" dirty="0" smtClean="0">
                <a:solidFill>
                  <a:srgbClr val="0033CC"/>
                </a:solidFill>
              </a:rPr>
              <a:t>2】</a:t>
            </a:r>
            <a:r>
              <a:rPr lang="zh-CN" altLang="en-US" sz="1800" b="1" dirty="0">
                <a:solidFill>
                  <a:srgbClr val="0033CC"/>
                </a:solidFill>
              </a:rPr>
              <a:t>定义一个事务，向</a:t>
            </a:r>
            <a:r>
              <a:rPr lang="en-US" altLang="zh-CN" sz="1800" b="1" dirty="0">
                <a:solidFill>
                  <a:srgbClr val="0033CC"/>
                </a:solidFill>
              </a:rPr>
              <a:t>course</a:t>
            </a:r>
            <a:r>
              <a:rPr lang="zh-CN" altLang="en-US" sz="1800" b="1" dirty="0">
                <a:solidFill>
                  <a:srgbClr val="0033CC"/>
                </a:solidFill>
              </a:rPr>
              <a:t>表中添加一条记录，并设置</a:t>
            </a:r>
            <a:r>
              <a:rPr lang="zh-CN" altLang="en-US" sz="1800" b="1" dirty="0">
                <a:solidFill>
                  <a:srgbClr val="FF0000"/>
                </a:solidFill>
              </a:rPr>
              <a:t>保存点</a:t>
            </a:r>
            <a:r>
              <a:rPr lang="zh-CN" altLang="en-US" sz="1800" b="1" dirty="0">
                <a:solidFill>
                  <a:srgbClr val="0033CC"/>
                </a:solidFill>
              </a:rPr>
              <a:t>。然后再删除该记录，并回滚到事务的保存点，提交事务</a:t>
            </a:r>
            <a:r>
              <a:rPr lang="zh-CN" altLang="en-US" sz="1800" b="1" dirty="0" smtClean="0">
                <a:solidFill>
                  <a:srgbClr val="0033CC"/>
                </a:solidFill>
              </a:rPr>
              <a:t>。</a:t>
            </a:r>
            <a:endParaRPr lang="zh-CN" altLang="en-US" sz="1800" b="1" dirty="0">
              <a:solidFill>
                <a:srgbClr val="FF0066"/>
              </a:solidFill>
            </a:endParaRPr>
          </a:p>
          <a:p>
            <a:pPr marL="0" indent="0">
              <a:lnSpc>
                <a:spcPts val="2400"/>
              </a:lnSpc>
              <a:spcBef>
                <a:spcPts val="0"/>
              </a:spcBef>
              <a:buNone/>
            </a:pPr>
            <a:r>
              <a:rPr lang="en-US" altLang="zh-CN" sz="1800" b="1" dirty="0" smtClean="0"/>
              <a:t>Use teaching;</a:t>
            </a:r>
          </a:p>
          <a:p>
            <a:pPr marL="0" indent="0">
              <a:lnSpc>
                <a:spcPts val="2400"/>
              </a:lnSpc>
              <a:spcBef>
                <a:spcPts val="0"/>
              </a:spcBef>
              <a:buNone/>
            </a:pPr>
            <a:r>
              <a:rPr lang="en-US" altLang="zh-CN" sz="1800" b="1" dirty="0" smtClean="0"/>
              <a:t>DELIMITER </a:t>
            </a:r>
            <a:r>
              <a:rPr lang="en-US" altLang="zh-CN" sz="1800" b="1" dirty="0"/>
              <a:t>//</a:t>
            </a:r>
          </a:p>
          <a:p>
            <a:pPr marL="0" indent="0">
              <a:lnSpc>
                <a:spcPts val="2400"/>
              </a:lnSpc>
              <a:spcBef>
                <a:spcPts val="0"/>
              </a:spcBef>
              <a:buNone/>
            </a:pPr>
            <a:r>
              <a:rPr lang="en-US" altLang="zh-CN" sz="1800" b="1" dirty="0"/>
              <a:t>CREATE PROCEDURE  </a:t>
            </a:r>
            <a:r>
              <a:rPr lang="en-US" altLang="zh-CN" sz="1800" b="1" dirty="0" err="1"/>
              <a:t>sp_cno</a:t>
            </a:r>
            <a:r>
              <a:rPr lang="en-US" altLang="zh-CN" sz="1800" b="1" dirty="0"/>
              <a:t>()</a:t>
            </a:r>
          </a:p>
          <a:p>
            <a:pPr marL="0" indent="0">
              <a:lnSpc>
                <a:spcPts val="2400"/>
              </a:lnSpc>
              <a:spcBef>
                <a:spcPts val="0"/>
              </a:spcBef>
              <a:buNone/>
            </a:pPr>
            <a:r>
              <a:rPr lang="en-US" altLang="zh-CN" sz="1800" b="1" dirty="0"/>
              <a:t>BEGIN</a:t>
            </a:r>
          </a:p>
          <a:p>
            <a:pPr marL="0" indent="0">
              <a:lnSpc>
                <a:spcPts val="2400"/>
              </a:lnSpc>
              <a:spcBef>
                <a:spcPts val="0"/>
              </a:spcBef>
              <a:buNone/>
            </a:pPr>
            <a:r>
              <a:rPr lang="en-US" altLang="zh-CN" sz="1800" b="1" dirty="0"/>
              <a:t>  START TRANSACTION; </a:t>
            </a:r>
          </a:p>
          <a:p>
            <a:pPr marL="0" indent="0">
              <a:lnSpc>
                <a:spcPts val="2400"/>
              </a:lnSpc>
              <a:spcBef>
                <a:spcPts val="0"/>
              </a:spcBef>
              <a:buNone/>
            </a:pPr>
            <a:r>
              <a:rPr lang="en-US" altLang="zh-CN" sz="1800" b="1" dirty="0"/>
              <a:t>    INSERT INTO course</a:t>
            </a:r>
          </a:p>
          <a:p>
            <a:pPr marL="0" indent="0">
              <a:lnSpc>
                <a:spcPts val="2400"/>
              </a:lnSpc>
              <a:spcBef>
                <a:spcPts val="0"/>
              </a:spcBef>
              <a:buNone/>
            </a:pPr>
            <a:r>
              <a:rPr lang="en-US" altLang="zh-CN" sz="1800" b="1" dirty="0"/>
              <a:t>      VALUES('c05139','</a:t>
            </a:r>
            <a:r>
              <a:rPr lang="zh-CN" altLang="en-US" sz="1800" b="1" dirty="0"/>
              <a:t>建模</a:t>
            </a:r>
            <a:r>
              <a:rPr lang="en-US" altLang="zh-CN" sz="1800" b="1" dirty="0"/>
              <a:t>UML','</a:t>
            </a:r>
            <a:r>
              <a:rPr lang="zh-CN" altLang="en-US" sz="1800" b="1" dirty="0"/>
              <a:t>选修</a:t>
            </a:r>
            <a:r>
              <a:rPr lang="en-US" altLang="zh-CN" sz="1800" b="1" dirty="0"/>
              <a:t>',48,12,7);</a:t>
            </a:r>
          </a:p>
          <a:p>
            <a:pPr marL="0" indent="0">
              <a:lnSpc>
                <a:spcPts val="2400"/>
              </a:lnSpc>
              <a:spcBef>
                <a:spcPts val="0"/>
              </a:spcBef>
              <a:buNone/>
            </a:pPr>
            <a:r>
              <a:rPr lang="en-US" altLang="zh-CN" sz="1800" b="1" dirty="0">
                <a:solidFill>
                  <a:srgbClr val="FF0000"/>
                </a:solidFill>
              </a:rPr>
              <a:t>    SAVEPOINT spcno1</a:t>
            </a:r>
            <a:r>
              <a:rPr lang="en-US" altLang="zh-CN" sz="1800" b="1" dirty="0"/>
              <a:t>;</a:t>
            </a:r>
          </a:p>
          <a:p>
            <a:pPr marL="0" indent="0">
              <a:lnSpc>
                <a:spcPts val="2400"/>
              </a:lnSpc>
              <a:spcBef>
                <a:spcPts val="0"/>
              </a:spcBef>
              <a:buNone/>
            </a:pPr>
            <a:r>
              <a:rPr lang="en-US" altLang="zh-CN" sz="1800" b="1" dirty="0"/>
              <a:t>    DELETE FROM course</a:t>
            </a:r>
          </a:p>
          <a:p>
            <a:pPr marL="0" indent="0">
              <a:lnSpc>
                <a:spcPts val="2400"/>
              </a:lnSpc>
              <a:spcBef>
                <a:spcPts val="0"/>
              </a:spcBef>
              <a:buNone/>
            </a:pPr>
            <a:r>
              <a:rPr lang="en-US" altLang="zh-CN" sz="1800" b="1" dirty="0"/>
              <a:t>      WHERE </a:t>
            </a:r>
            <a:r>
              <a:rPr lang="en-US" altLang="zh-CN" sz="1800" b="1" dirty="0" err="1"/>
              <a:t>courseno</a:t>
            </a:r>
            <a:r>
              <a:rPr lang="en-US" altLang="zh-CN" sz="1800" b="1" dirty="0"/>
              <a:t>='c05139';</a:t>
            </a:r>
          </a:p>
          <a:p>
            <a:pPr marL="0" indent="0">
              <a:lnSpc>
                <a:spcPts val="2400"/>
              </a:lnSpc>
              <a:spcBef>
                <a:spcPts val="0"/>
              </a:spcBef>
              <a:buNone/>
            </a:pPr>
            <a:r>
              <a:rPr lang="en-US" altLang="zh-CN" sz="1800" b="1" dirty="0">
                <a:solidFill>
                  <a:srgbClr val="FF0000"/>
                </a:solidFill>
              </a:rPr>
              <a:t>    ROLLBACK WORK TO SAVEPOINT spcno1</a:t>
            </a:r>
            <a:r>
              <a:rPr lang="en-US" altLang="zh-CN" sz="1800" b="1" dirty="0"/>
              <a:t>;</a:t>
            </a:r>
          </a:p>
          <a:p>
            <a:pPr marL="0" indent="0">
              <a:lnSpc>
                <a:spcPts val="2400"/>
              </a:lnSpc>
              <a:spcBef>
                <a:spcPts val="0"/>
              </a:spcBef>
              <a:buNone/>
            </a:pPr>
            <a:r>
              <a:rPr lang="en-US" altLang="zh-CN" sz="1800" b="1" dirty="0"/>
              <a:t>    SELECT * FROM  course WHERE </a:t>
            </a:r>
            <a:r>
              <a:rPr lang="en-US" altLang="zh-CN" sz="1800" b="1" dirty="0" err="1"/>
              <a:t>courseno</a:t>
            </a:r>
            <a:r>
              <a:rPr lang="en-US" altLang="zh-CN" sz="1800" b="1" dirty="0"/>
              <a:t>='c05139';</a:t>
            </a:r>
          </a:p>
          <a:p>
            <a:pPr marL="0" indent="0">
              <a:lnSpc>
                <a:spcPts val="2400"/>
              </a:lnSpc>
              <a:spcBef>
                <a:spcPts val="0"/>
              </a:spcBef>
              <a:buNone/>
            </a:pPr>
            <a:r>
              <a:rPr lang="en-US" altLang="zh-CN" sz="1800" b="1" dirty="0"/>
              <a:t>  COMMIT ;</a:t>
            </a:r>
          </a:p>
          <a:p>
            <a:pPr marL="0" indent="0">
              <a:lnSpc>
                <a:spcPts val="2400"/>
              </a:lnSpc>
              <a:spcBef>
                <a:spcPts val="0"/>
              </a:spcBef>
              <a:buNone/>
            </a:pPr>
            <a:r>
              <a:rPr lang="en-US" altLang="zh-CN" sz="1800" b="1" dirty="0"/>
              <a:t>END//</a:t>
            </a:r>
          </a:p>
          <a:p>
            <a:pPr marL="0" indent="0">
              <a:lnSpc>
                <a:spcPts val="2400"/>
              </a:lnSpc>
              <a:spcBef>
                <a:spcPts val="0"/>
              </a:spcBef>
              <a:buNone/>
            </a:pPr>
            <a:r>
              <a:rPr lang="en-US" altLang="zh-CN" sz="1800" b="1" dirty="0"/>
              <a:t>DELIMITER </a:t>
            </a:r>
            <a:r>
              <a:rPr lang="en-US" altLang="zh-CN" sz="1800" b="1" dirty="0" smtClean="0"/>
              <a:t>;</a:t>
            </a:r>
            <a:endParaRPr lang="en-US" altLang="zh-CN" sz="1800" b="1" dirty="0"/>
          </a:p>
          <a:p>
            <a:pPr marL="0" indent="0">
              <a:buNone/>
            </a:pPr>
            <a:r>
              <a:rPr lang="en-US" altLang="zh-CN" sz="2000" b="1" dirty="0">
                <a:solidFill>
                  <a:srgbClr val="0033CC"/>
                </a:solidFill>
              </a:rPr>
              <a:t>#</a:t>
            </a:r>
            <a:r>
              <a:rPr lang="zh-CN" altLang="en-US" sz="2000" b="1" dirty="0">
                <a:solidFill>
                  <a:srgbClr val="0033CC"/>
                </a:solidFill>
              </a:rPr>
              <a:t>调用存储过程</a:t>
            </a:r>
            <a:r>
              <a:rPr lang="en-US" altLang="zh-CN" sz="2000" b="1" dirty="0" err="1">
                <a:solidFill>
                  <a:srgbClr val="0033CC"/>
                </a:solidFill>
              </a:rPr>
              <a:t>sp_cno</a:t>
            </a:r>
            <a:r>
              <a:rPr lang="en-US" altLang="zh-CN" sz="2000" b="1" dirty="0">
                <a:solidFill>
                  <a:srgbClr val="0033CC"/>
                </a:solidFill>
              </a:rPr>
              <a:t>()</a:t>
            </a:r>
            <a:r>
              <a:rPr lang="zh-CN" altLang="en-US" sz="2000" b="1" dirty="0">
                <a:solidFill>
                  <a:srgbClr val="0033CC"/>
                </a:solidFill>
              </a:rPr>
              <a:t>：</a:t>
            </a:r>
          </a:p>
          <a:p>
            <a:pPr marL="0" indent="0">
              <a:buNone/>
            </a:pPr>
            <a:r>
              <a:rPr lang="en-US" altLang="zh-CN" sz="2000" b="1" dirty="0"/>
              <a:t>CALL </a:t>
            </a:r>
            <a:r>
              <a:rPr lang="en-US" altLang="zh-CN" sz="2000" b="1" dirty="0" err="1"/>
              <a:t>sp_cno</a:t>
            </a:r>
            <a:r>
              <a:rPr lang="en-US" altLang="zh-CN" sz="2000" b="1" dirty="0"/>
              <a:t>();</a:t>
            </a:r>
            <a:endParaRPr lang="zh-CN" altLang="en-US" sz="2000" b="1" dirty="0"/>
          </a:p>
        </p:txBody>
      </p:sp>
      <p:pic>
        <p:nvPicPr>
          <p:cNvPr id="5" name="图片 4"/>
          <p:cNvPicPr>
            <a:picLocks noChangeAspect="1"/>
          </p:cNvPicPr>
          <p:nvPr/>
        </p:nvPicPr>
        <p:blipFill>
          <a:blip r:embed="rId2"/>
          <a:stretch>
            <a:fillRect/>
          </a:stretch>
        </p:blipFill>
        <p:spPr>
          <a:xfrm>
            <a:off x="3545085" y="6108413"/>
            <a:ext cx="5259509" cy="400050"/>
          </a:xfrm>
          <a:prstGeom prst="rect">
            <a:avLst/>
          </a:prstGeom>
        </p:spPr>
      </p:pic>
    </p:spTree>
    <p:extLst>
      <p:ext uri="{BB962C8B-B14F-4D97-AF65-F5344CB8AC3E}">
        <p14:creationId xmlns:p14="http://schemas.microsoft.com/office/powerpoint/2010/main" val="3853849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9183" y="795880"/>
            <a:ext cx="8939285" cy="44180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7786" y="5333483"/>
            <a:ext cx="5981700" cy="409575"/>
          </a:xfrm>
        </p:spPr>
      </p:pic>
      <p:sp>
        <p:nvSpPr>
          <p:cNvPr id="5" name="日期占位符 4"/>
          <p:cNvSpPr>
            <a:spLocks noGrp="1"/>
          </p:cNvSpPr>
          <p:nvPr>
            <p:ph type="dt" sz="quarter" idx="11"/>
          </p:nvPr>
        </p:nvSpPr>
        <p:spPr/>
        <p:txBody>
          <a:bodyPr/>
          <a:lstStyle/>
          <a:p>
            <a:pPr>
              <a:defRPr/>
            </a:pPr>
            <a:fld id="{E55BCBBE-73D8-4371-9E74-1DC2B5A908AD}" type="datetime1">
              <a:rPr lang="zh-CN" altLang="en-US" b="1" smtClean="0"/>
              <a:pPr>
                <a:defRPr/>
              </a:pPr>
              <a:t>2020/12/6</a:t>
            </a:fld>
            <a:endParaRPr lang="en-US" altLang="zh-CN" b="1"/>
          </a:p>
        </p:txBody>
      </p:sp>
      <p:sp>
        <p:nvSpPr>
          <p:cNvPr id="7" name="矩形 6"/>
          <p:cNvSpPr/>
          <p:nvPr/>
        </p:nvSpPr>
        <p:spPr>
          <a:xfrm>
            <a:off x="236538" y="977402"/>
            <a:ext cx="4175125" cy="3970318"/>
          </a:xfrm>
          <a:prstGeom prst="rect">
            <a:avLst/>
          </a:prstGeom>
          <a:solidFill>
            <a:schemeClr val="accent2">
              <a:lumMod val="20000"/>
              <a:lumOff val="80000"/>
            </a:schemeClr>
          </a:solidFill>
        </p:spPr>
        <p:txBody>
          <a:bodyPr>
            <a:spAutoFit/>
          </a:bodyPr>
          <a:lstStyle/>
          <a:p>
            <a:pPr>
              <a:defRPr/>
            </a:pPr>
            <a:r>
              <a:rPr lang="en-US" altLang="zh-CN" b="1" dirty="0" smtClean="0"/>
              <a:t>Use teaching;</a:t>
            </a:r>
          </a:p>
          <a:p>
            <a:pPr>
              <a:defRPr/>
            </a:pPr>
            <a:r>
              <a:rPr lang="zh-CN" altLang="en-US" b="1" dirty="0" smtClean="0">
                <a:solidFill>
                  <a:srgbClr val="3333FF"/>
                </a:solidFill>
              </a:rPr>
              <a:t>SET @@autocommit =0;</a:t>
            </a:r>
          </a:p>
          <a:p>
            <a:pPr>
              <a:defRPr/>
            </a:pPr>
            <a:r>
              <a:rPr lang="zh-CN" altLang="en-US" b="1" dirty="0" smtClean="0"/>
              <a:t>SELECT * FROM course </a:t>
            </a:r>
            <a:endParaRPr lang="en-US" altLang="zh-CN" b="1" dirty="0" smtClean="0"/>
          </a:p>
          <a:p>
            <a:pPr>
              <a:defRPr/>
            </a:pPr>
            <a:r>
              <a:rPr lang="en-US" altLang="zh-CN" b="1" dirty="0" smtClean="0"/>
              <a:t>     </a:t>
            </a:r>
            <a:r>
              <a:rPr lang="zh-CN" altLang="en-US" b="1" dirty="0" smtClean="0"/>
              <a:t>WHERE course='c05103;</a:t>
            </a:r>
          </a:p>
          <a:p>
            <a:pPr>
              <a:defRPr/>
            </a:pPr>
            <a:r>
              <a:rPr lang="zh-CN" altLang="en-US" b="1" dirty="0" smtClean="0"/>
              <a:t>UPDATE course </a:t>
            </a:r>
            <a:endParaRPr lang="en-US" altLang="zh-CN" b="1" dirty="0" smtClean="0"/>
          </a:p>
          <a:p>
            <a:pPr>
              <a:defRPr/>
            </a:pPr>
            <a:r>
              <a:rPr lang="en-US" altLang="zh-CN" b="1" dirty="0" smtClean="0"/>
              <a:t>     </a:t>
            </a:r>
            <a:r>
              <a:rPr lang="zh-CN" altLang="en-US" b="1" dirty="0" smtClean="0"/>
              <a:t>SET cname='电子技术'</a:t>
            </a:r>
          </a:p>
          <a:p>
            <a:pPr>
              <a:defRPr/>
            </a:pPr>
            <a:r>
              <a:rPr lang="zh-CN" altLang="en-US" b="1" dirty="0" smtClean="0"/>
              <a:t>     WHERE courseno='c05103';</a:t>
            </a:r>
          </a:p>
          <a:p>
            <a:pPr>
              <a:defRPr/>
            </a:pPr>
            <a:r>
              <a:rPr lang="zh-CN" altLang="en-US" b="1" dirty="0" smtClean="0"/>
              <a:t>SELECT * FROM course </a:t>
            </a:r>
            <a:endParaRPr lang="en-US" altLang="zh-CN" b="1" dirty="0" smtClean="0"/>
          </a:p>
          <a:p>
            <a:pPr>
              <a:defRPr/>
            </a:pPr>
            <a:r>
              <a:rPr lang="zh-CN" altLang="en-US" b="1" dirty="0" smtClean="0"/>
              <a:t>     WHERE courseno='c05103';</a:t>
            </a:r>
            <a:endParaRPr lang="en-US" altLang="zh-CN" b="1" dirty="0" smtClean="0"/>
          </a:p>
          <a:p>
            <a:pPr>
              <a:defRPr/>
            </a:pPr>
            <a:endParaRPr lang="en-US" altLang="zh-CN" b="1" dirty="0" smtClean="0"/>
          </a:p>
          <a:p>
            <a:pPr>
              <a:defRPr/>
            </a:pPr>
            <a:endParaRPr lang="en-US" altLang="zh-CN" b="1" dirty="0" smtClean="0"/>
          </a:p>
          <a:p>
            <a:pPr>
              <a:defRPr/>
            </a:pPr>
            <a:r>
              <a:rPr lang="en-US" altLang="zh-CN" b="1" dirty="0" smtClean="0"/>
              <a:t>Commit;</a:t>
            </a:r>
          </a:p>
          <a:p>
            <a:r>
              <a:rPr lang="en-US" altLang="zh-CN" b="1" dirty="0" smtClean="0"/>
              <a:t>#</a:t>
            </a:r>
            <a:r>
              <a:rPr lang="zh-CN" altLang="zh-CN" b="1" dirty="0" smtClean="0"/>
              <a:t>恢复事务自动提交功能</a:t>
            </a:r>
          </a:p>
          <a:p>
            <a:r>
              <a:rPr lang="en-US" altLang="zh-CN" b="1" dirty="0" smtClean="0"/>
              <a:t>set @@</a:t>
            </a:r>
            <a:r>
              <a:rPr lang="en-US" altLang="zh-CN" b="1" dirty="0" err="1" smtClean="0"/>
              <a:t>autocommit</a:t>
            </a:r>
            <a:r>
              <a:rPr lang="en-US" altLang="zh-CN" b="1" dirty="0" smtClean="0"/>
              <a:t>=1; </a:t>
            </a:r>
            <a:endParaRPr lang="zh-CN" altLang="zh-CN" b="1" dirty="0"/>
          </a:p>
        </p:txBody>
      </p:sp>
      <p:sp>
        <p:nvSpPr>
          <p:cNvPr id="8" name="矩形 7"/>
          <p:cNvSpPr/>
          <p:nvPr/>
        </p:nvSpPr>
        <p:spPr>
          <a:xfrm>
            <a:off x="4959351" y="3614811"/>
            <a:ext cx="3577488" cy="923330"/>
          </a:xfrm>
          <a:prstGeom prst="rect">
            <a:avLst/>
          </a:prstGeom>
          <a:solidFill>
            <a:schemeClr val="accent2">
              <a:lumMod val="20000"/>
              <a:lumOff val="80000"/>
            </a:schemeClr>
          </a:solidFill>
        </p:spPr>
        <p:txBody>
          <a:bodyPr wrap="square">
            <a:spAutoFit/>
          </a:bodyPr>
          <a:lstStyle/>
          <a:p>
            <a:pPr>
              <a:defRPr/>
            </a:pPr>
            <a:r>
              <a:rPr lang="zh-CN" altLang="en-US" b="1" dirty="0"/>
              <a:t>SELECT * FROM course </a:t>
            </a:r>
            <a:endParaRPr lang="en-US" altLang="zh-CN" b="1" dirty="0"/>
          </a:p>
          <a:p>
            <a:pPr>
              <a:defRPr/>
            </a:pPr>
            <a:r>
              <a:rPr lang="zh-CN" altLang="en-US" b="1" dirty="0"/>
              <a:t>     WHERE courseno='c05103';</a:t>
            </a:r>
            <a:endParaRPr lang="en-US" altLang="zh-CN" b="1" dirty="0"/>
          </a:p>
          <a:p>
            <a:pPr>
              <a:defRPr/>
            </a:pPr>
            <a:endParaRPr lang="zh-CN" altLang="en-US" b="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6037263"/>
            <a:ext cx="6019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10"/>
          <p:cNvCxnSpPr/>
          <p:nvPr/>
        </p:nvCxnSpPr>
        <p:spPr>
          <a:xfrm>
            <a:off x="3311525" y="3366514"/>
            <a:ext cx="1602638" cy="3772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262462" y="4078905"/>
            <a:ext cx="3704827" cy="1103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490" name="文本框 13"/>
          <p:cNvSpPr txBox="1">
            <a:spLocks noChangeArrowheads="1"/>
          </p:cNvSpPr>
          <p:nvPr/>
        </p:nvSpPr>
        <p:spPr bwMode="auto">
          <a:xfrm>
            <a:off x="236538" y="685048"/>
            <a:ext cx="142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smtClean="0"/>
              <a:t>第一个会话</a:t>
            </a:r>
            <a:endParaRPr lang="zh-CN" altLang="en-US" b="1" dirty="0"/>
          </a:p>
        </p:txBody>
      </p:sp>
      <p:sp>
        <p:nvSpPr>
          <p:cNvPr id="20491" name="文本框 14"/>
          <p:cNvSpPr txBox="1">
            <a:spLocks noChangeArrowheads="1"/>
          </p:cNvSpPr>
          <p:nvPr/>
        </p:nvSpPr>
        <p:spPr bwMode="auto">
          <a:xfrm>
            <a:off x="4978400" y="756267"/>
            <a:ext cx="3813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第二个会话（再打开一个</a:t>
            </a:r>
            <a:r>
              <a:rPr lang="en-US" altLang="zh-CN" b="1"/>
              <a:t>SQLyog</a:t>
            </a:r>
            <a:r>
              <a:rPr lang="zh-CN" altLang="en-US" b="1"/>
              <a:t>）</a:t>
            </a:r>
          </a:p>
        </p:txBody>
      </p:sp>
      <p:sp>
        <p:nvSpPr>
          <p:cNvPr id="16" name="文本框 15"/>
          <p:cNvSpPr txBox="1"/>
          <p:nvPr/>
        </p:nvSpPr>
        <p:spPr>
          <a:xfrm>
            <a:off x="0" y="-15875"/>
            <a:ext cx="9153525" cy="590931"/>
          </a:xfrm>
          <a:prstGeom prst="rect">
            <a:avLst/>
          </a:prstGeom>
          <a:solidFill>
            <a:schemeClr val="accent1">
              <a:lumMod val="20000"/>
              <a:lumOff val="80000"/>
            </a:schemeClr>
          </a:solidFill>
        </p:spPr>
        <p:txBody>
          <a:bodyPr>
            <a:spAutoFit/>
          </a:bodyPr>
          <a:lstStyle/>
          <a:p>
            <a:pPr>
              <a:lnSpc>
                <a:spcPct val="90000"/>
              </a:lnSpc>
              <a:spcBef>
                <a:spcPts val="1000"/>
              </a:spcBef>
              <a:defRPr/>
            </a:pPr>
            <a:r>
              <a:rPr lang="en-US" altLang="zh-CN" b="1" dirty="0" smtClean="0">
                <a:solidFill>
                  <a:srgbClr val="0033CC"/>
                </a:solidFill>
                <a:latin typeface="微软雅黑" panose="020B0503020204020204" pitchFamily="34" charset="-122"/>
                <a:ea typeface="微软雅黑" panose="020B0503020204020204" pitchFamily="34" charset="-122"/>
              </a:rPr>
              <a:t>【</a:t>
            </a:r>
            <a:r>
              <a:rPr lang="zh-CN" altLang="en-US" b="1" dirty="0" smtClean="0">
                <a:solidFill>
                  <a:srgbClr val="0033CC"/>
                </a:solidFill>
                <a:latin typeface="微软雅黑" panose="020B0503020204020204" pitchFamily="34" charset="-122"/>
                <a:ea typeface="微软雅黑" panose="020B0503020204020204" pitchFamily="34" charset="-122"/>
              </a:rPr>
              <a:t>例</a:t>
            </a:r>
            <a:r>
              <a:rPr lang="en-US" altLang="zh-CN" b="1" dirty="0" smtClean="0">
                <a:solidFill>
                  <a:srgbClr val="0033CC"/>
                </a:solidFill>
                <a:latin typeface="微软雅黑" panose="020B0503020204020204" pitchFamily="34" charset="-122"/>
                <a:ea typeface="微软雅黑" panose="020B0503020204020204" pitchFamily="34" charset="-122"/>
              </a:rPr>
              <a:t>3】</a:t>
            </a:r>
            <a:r>
              <a:rPr lang="zh-CN" altLang="en-US" b="1" dirty="0">
                <a:solidFill>
                  <a:srgbClr val="0033CC"/>
                </a:solidFill>
                <a:latin typeface="微软雅黑" panose="020B0503020204020204" pitchFamily="34" charset="-122"/>
                <a:ea typeface="微软雅黑" panose="020B0503020204020204" pitchFamily="34" charset="-122"/>
              </a:rPr>
              <a:t>两个会话交叉执行，测试：一个事务未提交，另外一个事务无法访问被第一个事务修改的数据，只有第一个事务提交之后，另外一个事务才能够访问其数据。</a:t>
            </a:r>
          </a:p>
        </p:txBody>
      </p:sp>
      <p:sp>
        <p:nvSpPr>
          <p:cNvPr id="17" name="矩形 16"/>
          <p:cNvSpPr/>
          <p:nvPr/>
        </p:nvSpPr>
        <p:spPr>
          <a:xfrm>
            <a:off x="4948640" y="4532080"/>
            <a:ext cx="3588199" cy="646331"/>
          </a:xfrm>
          <a:prstGeom prst="rect">
            <a:avLst/>
          </a:prstGeom>
          <a:solidFill>
            <a:schemeClr val="accent2">
              <a:lumMod val="20000"/>
              <a:lumOff val="80000"/>
            </a:schemeClr>
          </a:solidFill>
        </p:spPr>
        <p:txBody>
          <a:bodyPr wrap="square">
            <a:spAutoFit/>
          </a:bodyPr>
          <a:lstStyle/>
          <a:p>
            <a:pPr>
              <a:defRPr/>
            </a:pPr>
            <a:r>
              <a:rPr lang="zh-CN" altLang="en-US" b="1" dirty="0"/>
              <a:t>SELECT * FROM course </a:t>
            </a:r>
            <a:endParaRPr lang="en-US" altLang="zh-CN" b="1" dirty="0"/>
          </a:p>
          <a:p>
            <a:pPr>
              <a:defRPr/>
            </a:pPr>
            <a:r>
              <a:rPr lang="zh-CN" altLang="en-US" b="1" dirty="0"/>
              <a:t>     WHERE courseno='c05103';</a:t>
            </a:r>
          </a:p>
        </p:txBody>
      </p:sp>
      <p:cxnSp>
        <p:nvCxnSpPr>
          <p:cNvPr id="19" name="直接箭头连接符 18"/>
          <p:cNvCxnSpPr/>
          <p:nvPr/>
        </p:nvCxnSpPr>
        <p:spPr>
          <a:xfrm>
            <a:off x="1451241" y="4259086"/>
            <a:ext cx="3408097" cy="3944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4532313" y="3851892"/>
            <a:ext cx="552450" cy="1443038"/>
          </a:xfrm>
          <a:custGeom>
            <a:avLst/>
            <a:gdLst>
              <a:gd name="connsiteX0" fmla="*/ 612648 w 612648"/>
              <a:gd name="connsiteY0" fmla="*/ 0 h 1135923"/>
              <a:gd name="connsiteX1" fmla="*/ 438912 w 612648"/>
              <a:gd name="connsiteY1" fmla="*/ 9144 h 1135923"/>
              <a:gd name="connsiteX2" fmla="*/ 411480 w 612648"/>
              <a:gd name="connsiteY2" fmla="*/ 27432 h 1135923"/>
              <a:gd name="connsiteX3" fmla="*/ 365760 w 612648"/>
              <a:gd name="connsiteY3" fmla="*/ 82296 h 1135923"/>
              <a:gd name="connsiteX4" fmla="*/ 338328 w 612648"/>
              <a:gd name="connsiteY4" fmla="*/ 100584 h 1135923"/>
              <a:gd name="connsiteX5" fmla="*/ 283464 w 612648"/>
              <a:gd name="connsiteY5" fmla="*/ 146304 h 1135923"/>
              <a:gd name="connsiteX6" fmla="*/ 265176 w 612648"/>
              <a:gd name="connsiteY6" fmla="*/ 173736 h 1135923"/>
              <a:gd name="connsiteX7" fmla="*/ 237744 w 612648"/>
              <a:gd name="connsiteY7" fmla="*/ 210312 h 1135923"/>
              <a:gd name="connsiteX8" fmla="*/ 219456 w 612648"/>
              <a:gd name="connsiteY8" fmla="*/ 246888 h 1135923"/>
              <a:gd name="connsiteX9" fmla="*/ 210312 w 612648"/>
              <a:gd name="connsiteY9" fmla="*/ 274320 h 1135923"/>
              <a:gd name="connsiteX10" fmla="*/ 182880 w 612648"/>
              <a:gd name="connsiteY10" fmla="*/ 310896 h 1135923"/>
              <a:gd name="connsiteX11" fmla="*/ 173736 w 612648"/>
              <a:gd name="connsiteY11" fmla="*/ 338328 h 1135923"/>
              <a:gd name="connsiteX12" fmla="*/ 155448 w 612648"/>
              <a:gd name="connsiteY12" fmla="*/ 411480 h 1135923"/>
              <a:gd name="connsiteX13" fmla="*/ 128016 w 612648"/>
              <a:gd name="connsiteY13" fmla="*/ 466344 h 1135923"/>
              <a:gd name="connsiteX14" fmla="*/ 109728 w 612648"/>
              <a:gd name="connsiteY14" fmla="*/ 502920 h 1135923"/>
              <a:gd name="connsiteX15" fmla="*/ 73152 w 612648"/>
              <a:gd name="connsiteY15" fmla="*/ 630936 h 1135923"/>
              <a:gd name="connsiteX16" fmla="*/ 73152 w 612648"/>
              <a:gd name="connsiteY16" fmla="*/ 1106424 h 1135923"/>
              <a:gd name="connsiteX17" fmla="*/ 109728 w 612648"/>
              <a:gd name="connsiteY17" fmla="*/ 1097280 h 1135923"/>
              <a:gd name="connsiteX18" fmla="*/ 137160 w 612648"/>
              <a:gd name="connsiteY18" fmla="*/ 1069848 h 1135923"/>
              <a:gd name="connsiteX19" fmla="*/ 155448 w 612648"/>
              <a:gd name="connsiteY19" fmla="*/ 1042416 h 1135923"/>
              <a:gd name="connsiteX20" fmla="*/ 82296 w 612648"/>
              <a:gd name="connsiteY20" fmla="*/ 1033272 h 1135923"/>
              <a:gd name="connsiteX21" fmla="*/ 54864 w 612648"/>
              <a:gd name="connsiteY21" fmla="*/ 1014984 h 1135923"/>
              <a:gd name="connsiteX22" fmla="*/ 73152 w 612648"/>
              <a:gd name="connsiteY22" fmla="*/ 1106424 h 1135923"/>
              <a:gd name="connsiteX23" fmla="*/ 64008 w 612648"/>
              <a:gd name="connsiteY23" fmla="*/ 1124712 h 1135923"/>
              <a:gd name="connsiteX24" fmla="*/ 36576 w 612648"/>
              <a:gd name="connsiteY24" fmla="*/ 1106424 h 1135923"/>
              <a:gd name="connsiteX25" fmla="*/ 0 w 612648"/>
              <a:gd name="connsiteY25" fmla="*/ 1060704 h 113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2648" h="1135923">
                <a:moveTo>
                  <a:pt x="612648" y="0"/>
                </a:moveTo>
                <a:cubicBezTo>
                  <a:pt x="554736" y="3048"/>
                  <a:pt x="496372" y="1308"/>
                  <a:pt x="438912" y="9144"/>
                </a:cubicBezTo>
                <a:cubicBezTo>
                  <a:pt x="428023" y="10629"/>
                  <a:pt x="419923" y="20397"/>
                  <a:pt x="411480" y="27432"/>
                </a:cubicBezTo>
                <a:cubicBezTo>
                  <a:pt x="321600" y="102332"/>
                  <a:pt x="437688" y="10368"/>
                  <a:pt x="365760" y="82296"/>
                </a:cubicBezTo>
                <a:cubicBezTo>
                  <a:pt x="357989" y="90067"/>
                  <a:pt x="346771" y="93549"/>
                  <a:pt x="338328" y="100584"/>
                </a:cubicBezTo>
                <a:cubicBezTo>
                  <a:pt x="267922" y="159256"/>
                  <a:pt x="351572" y="100898"/>
                  <a:pt x="283464" y="146304"/>
                </a:cubicBezTo>
                <a:cubicBezTo>
                  <a:pt x="277368" y="155448"/>
                  <a:pt x="271564" y="164793"/>
                  <a:pt x="265176" y="173736"/>
                </a:cubicBezTo>
                <a:cubicBezTo>
                  <a:pt x="256318" y="186137"/>
                  <a:pt x="245821" y="197389"/>
                  <a:pt x="237744" y="210312"/>
                </a:cubicBezTo>
                <a:cubicBezTo>
                  <a:pt x="230520" y="221871"/>
                  <a:pt x="224826" y="234359"/>
                  <a:pt x="219456" y="246888"/>
                </a:cubicBezTo>
                <a:cubicBezTo>
                  <a:pt x="215659" y="255747"/>
                  <a:pt x="215094" y="265951"/>
                  <a:pt x="210312" y="274320"/>
                </a:cubicBezTo>
                <a:cubicBezTo>
                  <a:pt x="202751" y="287552"/>
                  <a:pt x="192024" y="298704"/>
                  <a:pt x="182880" y="310896"/>
                </a:cubicBezTo>
                <a:cubicBezTo>
                  <a:pt x="179832" y="320040"/>
                  <a:pt x="176272" y="329029"/>
                  <a:pt x="173736" y="338328"/>
                </a:cubicBezTo>
                <a:cubicBezTo>
                  <a:pt x="167123" y="362577"/>
                  <a:pt x="169390" y="390567"/>
                  <a:pt x="155448" y="411480"/>
                </a:cubicBezTo>
                <a:cubicBezTo>
                  <a:pt x="120303" y="464198"/>
                  <a:pt x="150731" y="413343"/>
                  <a:pt x="128016" y="466344"/>
                </a:cubicBezTo>
                <a:cubicBezTo>
                  <a:pt x="122646" y="478873"/>
                  <a:pt x="114621" y="490198"/>
                  <a:pt x="109728" y="502920"/>
                </a:cubicBezTo>
                <a:cubicBezTo>
                  <a:pt x="82772" y="573005"/>
                  <a:pt x="85069" y="571350"/>
                  <a:pt x="73152" y="630936"/>
                </a:cubicBezTo>
                <a:cubicBezTo>
                  <a:pt x="71205" y="689332"/>
                  <a:pt x="52932" y="1021501"/>
                  <a:pt x="73152" y="1106424"/>
                </a:cubicBezTo>
                <a:cubicBezTo>
                  <a:pt x="76063" y="1118649"/>
                  <a:pt x="97536" y="1100328"/>
                  <a:pt x="109728" y="1097280"/>
                </a:cubicBezTo>
                <a:cubicBezTo>
                  <a:pt x="118872" y="1088136"/>
                  <a:pt x="128881" y="1079782"/>
                  <a:pt x="137160" y="1069848"/>
                </a:cubicBezTo>
                <a:cubicBezTo>
                  <a:pt x="144195" y="1061405"/>
                  <a:pt x="164592" y="1048512"/>
                  <a:pt x="155448" y="1042416"/>
                </a:cubicBezTo>
                <a:cubicBezTo>
                  <a:pt x="135001" y="1028785"/>
                  <a:pt x="106680" y="1036320"/>
                  <a:pt x="82296" y="1033272"/>
                </a:cubicBezTo>
                <a:cubicBezTo>
                  <a:pt x="73152" y="1027176"/>
                  <a:pt x="59779" y="1005154"/>
                  <a:pt x="54864" y="1014984"/>
                </a:cubicBezTo>
                <a:cubicBezTo>
                  <a:pt x="53119" y="1018475"/>
                  <a:pt x="68293" y="1095086"/>
                  <a:pt x="73152" y="1106424"/>
                </a:cubicBezTo>
                <a:cubicBezTo>
                  <a:pt x="82120" y="1127348"/>
                  <a:pt x="114730" y="1150073"/>
                  <a:pt x="64008" y="1124712"/>
                </a:cubicBezTo>
                <a:cubicBezTo>
                  <a:pt x="54178" y="1119797"/>
                  <a:pt x="45720" y="1112520"/>
                  <a:pt x="36576" y="1106424"/>
                </a:cubicBezTo>
                <a:cubicBezTo>
                  <a:pt x="13506" y="1071819"/>
                  <a:pt x="26059" y="1086763"/>
                  <a:pt x="0" y="10607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7" name="任意多边形 26"/>
          <p:cNvSpPr/>
          <p:nvPr/>
        </p:nvSpPr>
        <p:spPr>
          <a:xfrm>
            <a:off x="3859213" y="1929430"/>
            <a:ext cx="209550" cy="3367087"/>
          </a:xfrm>
          <a:custGeom>
            <a:avLst/>
            <a:gdLst>
              <a:gd name="connsiteX0" fmla="*/ 0 w 210312"/>
              <a:gd name="connsiteY0" fmla="*/ 0 h 3367574"/>
              <a:gd name="connsiteX1" fmla="*/ 27432 w 210312"/>
              <a:gd name="connsiteY1" fmla="*/ 73152 h 3367574"/>
              <a:gd name="connsiteX2" fmla="*/ 36576 w 210312"/>
              <a:gd name="connsiteY2" fmla="*/ 109728 h 3367574"/>
              <a:gd name="connsiteX3" fmla="*/ 54864 w 210312"/>
              <a:gd name="connsiteY3" fmla="*/ 137160 h 3367574"/>
              <a:gd name="connsiteX4" fmla="*/ 73152 w 210312"/>
              <a:gd name="connsiteY4" fmla="*/ 173736 h 3367574"/>
              <a:gd name="connsiteX5" fmla="*/ 91440 w 210312"/>
              <a:gd name="connsiteY5" fmla="*/ 256032 h 3367574"/>
              <a:gd name="connsiteX6" fmla="*/ 100584 w 210312"/>
              <a:gd name="connsiteY6" fmla="*/ 283464 h 3367574"/>
              <a:gd name="connsiteX7" fmla="*/ 109728 w 210312"/>
              <a:gd name="connsiteY7" fmla="*/ 329184 h 3367574"/>
              <a:gd name="connsiteX8" fmla="*/ 118872 w 210312"/>
              <a:gd name="connsiteY8" fmla="*/ 466344 h 3367574"/>
              <a:gd name="connsiteX9" fmla="*/ 128016 w 210312"/>
              <a:gd name="connsiteY9" fmla="*/ 493776 h 3367574"/>
              <a:gd name="connsiteX10" fmla="*/ 155448 w 210312"/>
              <a:gd name="connsiteY10" fmla="*/ 3310128 h 3367574"/>
              <a:gd name="connsiteX11" fmla="*/ 182880 w 210312"/>
              <a:gd name="connsiteY11" fmla="*/ 3236976 h 3367574"/>
              <a:gd name="connsiteX12" fmla="*/ 210312 w 210312"/>
              <a:gd name="connsiteY12" fmla="*/ 3218688 h 3367574"/>
              <a:gd name="connsiteX13" fmla="*/ 192024 w 210312"/>
              <a:gd name="connsiteY13" fmla="*/ 3255264 h 3367574"/>
              <a:gd name="connsiteX14" fmla="*/ 137160 w 210312"/>
              <a:gd name="connsiteY14" fmla="*/ 3291840 h 3367574"/>
              <a:gd name="connsiteX15" fmla="*/ 118872 w 210312"/>
              <a:gd name="connsiteY15" fmla="*/ 3364992 h 3367574"/>
              <a:gd name="connsiteX16" fmla="*/ 64008 w 210312"/>
              <a:gd name="connsiteY16" fmla="*/ 3337560 h 3367574"/>
              <a:gd name="connsiteX17" fmla="*/ 9144 w 210312"/>
              <a:gd name="connsiteY17" fmla="*/ 3282696 h 336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12" h="3367574">
                <a:moveTo>
                  <a:pt x="0" y="0"/>
                </a:moveTo>
                <a:cubicBezTo>
                  <a:pt x="9662" y="24156"/>
                  <a:pt x="20265" y="48067"/>
                  <a:pt x="27432" y="73152"/>
                </a:cubicBezTo>
                <a:cubicBezTo>
                  <a:pt x="30884" y="85236"/>
                  <a:pt x="31626" y="98177"/>
                  <a:pt x="36576" y="109728"/>
                </a:cubicBezTo>
                <a:cubicBezTo>
                  <a:pt x="40905" y="119829"/>
                  <a:pt x="49412" y="127618"/>
                  <a:pt x="54864" y="137160"/>
                </a:cubicBezTo>
                <a:cubicBezTo>
                  <a:pt x="61627" y="148995"/>
                  <a:pt x="67782" y="161207"/>
                  <a:pt x="73152" y="173736"/>
                </a:cubicBezTo>
                <a:cubicBezTo>
                  <a:pt x="87403" y="206988"/>
                  <a:pt x="82166" y="214299"/>
                  <a:pt x="91440" y="256032"/>
                </a:cubicBezTo>
                <a:cubicBezTo>
                  <a:pt x="93531" y="265441"/>
                  <a:pt x="98246" y="274113"/>
                  <a:pt x="100584" y="283464"/>
                </a:cubicBezTo>
                <a:cubicBezTo>
                  <a:pt x="104353" y="298542"/>
                  <a:pt x="106680" y="313944"/>
                  <a:pt x="109728" y="329184"/>
                </a:cubicBezTo>
                <a:cubicBezTo>
                  <a:pt x="112776" y="374904"/>
                  <a:pt x="113812" y="420803"/>
                  <a:pt x="118872" y="466344"/>
                </a:cubicBezTo>
                <a:cubicBezTo>
                  <a:pt x="119936" y="475924"/>
                  <a:pt x="127892" y="484138"/>
                  <a:pt x="128016" y="493776"/>
                </a:cubicBezTo>
                <a:cubicBezTo>
                  <a:pt x="140090" y="1432527"/>
                  <a:pt x="146304" y="2371344"/>
                  <a:pt x="155448" y="3310128"/>
                </a:cubicBezTo>
                <a:cubicBezTo>
                  <a:pt x="161990" y="3277416"/>
                  <a:pt x="159335" y="3260521"/>
                  <a:pt x="182880" y="3236976"/>
                </a:cubicBezTo>
                <a:cubicBezTo>
                  <a:pt x="190651" y="3229205"/>
                  <a:pt x="201168" y="3224784"/>
                  <a:pt x="210312" y="3218688"/>
                </a:cubicBezTo>
                <a:cubicBezTo>
                  <a:pt x="204216" y="3230880"/>
                  <a:pt x="202496" y="3246538"/>
                  <a:pt x="192024" y="3255264"/>
                </a:cubicBezTo>
                <a:cubicBezTo>
                  <a:pt x="103454" y="3329073"/>
                  <a:pt x="198564" y="3199735"/>
                  <a:pt x="137160" y="3291840"/>
                </a:cubicBezTo>
                <a:cubicBezTo>
                  <a:pt x="131064" y="3316224"/>
                  <a:pt x="140186" y="3351671"/>
                  <a:pt x="118872" y="3364992"/>
                </a:cubicBezTo>
                <a:cubicBezTo>
                  <a:pt x="101533" y="3375829"/>
                  <a:pt x="80365" y="3349828"/>
                  <a:pt x="64008" y="3337560"/>
                </a:cubicBezTo>
                <a:cubicBezTo>
                  <a:pt x="43317" y="3322042"/>
                  <a:pt x="9144" y="3282696"/>
                  <a:pt x="9144" y="3282696"/>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9" name="任意多边形 28"/>
          <p:cNvSpPr/>
          <p:nvPr/>
        </p:nvSpPr>
        <p:spPr>
          <a:xfrm>
            <a:off x="2889250" y="3565525"/>
            <a:ext cx="219075" cy="2470150"/>
          </a:xfrm>
          <a:custGeom>
            <a:avLst/>
            <a:gdLst>
              <a:gd name="connsiteX0" fmla="*/ 173736 w 218163"/>
              <a:gd name="connsiteY0" fmla="*/ 0 h 2468880"/>
              <a:gd name="connsiteX1" fmla="*/ 146304 w 218163"/>
              <a:gd name="connsiteY1" fmla="*/ 1810512 h 2468880"/>
              <a:gd name="connsiteX2" fmla="*/ 137160 w 218163"/>
              <a:gd name="connsiteY2" fmla="*/ 1938528 h 2468880"/>
              <a:gd name="connsiteX3" fmla="*/ 118872 w 218163"/>
              <a:gd name="connsiteY3" fmla="*/ 2002536 h 2468880"/>
              <a:gd name="connsiteX4" fmla="*/ 109728 w 218163"/>
              <a:gd name="connsiteY4" fmla="*/ 2130552 h 2468880"/>
              <a:gd name="connsiteX5" fmla="*/ 91440 w 218163"/>
              <a:gd name="connsiteY5" fmla="*/ 2185416 h 2468880"/>
              <a:gd name="connsiteX6" fmla="*/ 82296 w 218163"/>
              <a:gd name="connsiteY6" fmla="*/ 2286000 h 2468880"/>
              <a:gd name="connsiteX7" fmla="*/ 64008 w 218163"/>
              <a:gd name="connsiteY7" fmla="*/ 2350008 h 2468880"/>
              <a:gd name="connsiteX8" fmla="*/ 109728 w 218163"/>
              <a:gd name="connsiteY8" fmla="*/ 2432304 h 2468880"/>
              <a:gd name="connsiteX9" fmla="*/ 146304 w 218163"/>
              <a:gd name="connsiteY9" fmla="*/ 2423160 h 2468880"/>
              <a:gd name="connsiteX10" fmla="*/ 173736 w 218163"/>
              <a:gd name="connsiteY10" fmla="*/ 2386584 h 2468880"/>
              <a:gd name="connsiteX11" fmla="*/ 118872 w 218163"/>
              <a:gd name="connsiteY11" fmla="*/ 2368296 h 2468880"/>
              <a:gd name="connsiteX12" fmla="*/ 100584 w 218163"/>
              <a:gd name="connsiteY12" fmla="*/ 2450592 h 2468880"/>
              <a:gd name="connsiteX13" fmla="*/ 73152 w 218163"/>
              <a:gd name="connsiteY13" fmla="*/ 2468880 h 2468880"/>
              <a:gd name="connsiteX14" fmla="*/ 54864 w 218163"/>
              <a:gd name="connsiteY14" fmla="*/ 2432304 h 2468880"/>
              <a:gd name="connsiteX15" fmla="*/ 9144 w 218163"/>
              <a:gd name="connsiteY15" fmla="*/ 2368296 h 2468880"/>
              <a:gd name="connsiteX16" fmla="*/ 0 w 218163"/>
              <a:gd name="connsiteY16" fmla="*/ 2368296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163" h="2468880">
                <a:moveTo>
                  <a:pt x="173736" y="0"/>
                </a:moveTo>
                <a:cubicBezTo>
                  <a:pt x="171373" y="446631"/>
                  <a:pt x="291484" y="1229794"/>
                  <a:pt x="146304" y="1810512"/>
                </a:cubicBezTo>
                <a:cubicBezTo>
                  <a:pt x="143256" y="1853184"/>
                  <a:pt x="143210" y="1896177"/>
                  <a:pt x="137160" y="1938528"/>
                </a:cubicBezTo>
                <a:cubicBezTo>
                  <a:pt x="134022" y="1960495"/>
                  <a:pt x="122010" y="1980569"/>
                  <a:pt x="118872" y="2002536"/>
                </a:cubicBezTo>
                <a:cubicBezTo>
                  <a:pt x="112822" y="2044887"/>
                  <a:pt x="116074" y="2088245"/>
                  <a:pt x="109728" y="2130552"/>
                </a:cubicBezTo>
                <a:cubicBezTo>
                  <a:pt x="106868" y="2149616"/>
                  <a:pt x="91440" y="2185416"/>
                  <a:pt x="91440" y="2185416"/>
                </a:cubicBezTo>
                <a:cubicBezTo>
                  <a:pt x="88392" y="2218944"/>
                  <a:pt x="86745" y="2252629"/>
                  <a:pt x="82296" y="2286000"/>
                </a:cubicBezTo>
                <a:cubicBezTo>
                  <a:pt x="79745" y="2305136"/>
                  <a:pt x="70277" y="2331201"/>
                  <a:pt x="64008" y="2350008"/>
                </a:cubicBezTo>
                <a:cubicBezTo>
                  <a:pt x="70263" y="2393791"/>
                  <a:pt x="56921" y="2425703"/>
                  <a:pt x="109728" y="2432304"/>
                </a:cubicBezTo>
                <a:cubicBezTo>
                  <a:pt x="122198" y="2433863"/>
                  <a:pt x="134112" y="2426208"/>
                  <a:pt x="146304" y="2423160"/>
                </a:cubicBezTo>
                <a:cubicBezTo>
                  <a:pt x="155448" y="2410968"/>
                  <a:pt x="171581" y="2401671"/>
                  <a:pt x="173736" y="2386584"/>
                </a:cubicBezTo>
                <a:cubicBezTo>
                  <a:pt x="180285" y="2340744"/>
                  <a:pt x="129736" y="2365580"/>
                  <a:pt x="118872" y="2368296"/>
                </a:cubicBezTo>
                <a:cubicBezTo>
                  <a:pt x="118670" y="2369304"/>
                  <a:pt x="104274" y="2445058"/>
                  <a:pt x="100584" y="2450592"/>
                </a:cubicBezTo>
                <a:cubicBezTo>
                  <a:pt x="94488" y="2459736"/>
                  <a:pt x="82296" y="2462784"/>
                  <a:pt x="73152" y="2468880"/>
                </a:cubicBezTo>
                <a:cubicBezTo>
                  <a:pt x="67056" y="2456688"/>
                  <a:pt x="59650" y="2445067"/>
                  <a:pt x="54864" y="2432304"/>
                </a:cubicBezTo>
                <a:cubicBezTo>
                  <a:pt x="36531" y="2383415"/>
                  <a:pt x="62435" y="2400271"/>
                  <a:pt x="9144" y="2368296"/>
                </a:cubicBezTo>
                <a:cubicBezTo>
                  <a:pt x="6530" y="2366728"/>
                  <a:pt x="3048" y="2368296"/>
                  <a:pt x="0" y="2368296"/>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30" name="任意多边形 29"/>
          <p:cNvSpPr/>
          <p:nvPr/>
        </p:nvSpPr>
        <p:spPr>
          <a:xfrm>
            <a:off x="7092950" y="5084763"/>
            <a:ext cx="142875" cy="871537"/>
          </a:xfrm>
          <a:custGeom>
            <a:avLst/>
            <a:gdLst>
              <a:gd name="connsiteX0" fmla="*/ 64008 w 110238"/>
              <a:gd name="connsiteY0" fmla="*/ 0 h 860484"/>
              <a:gd name="connsiteX1" fmla="*/ 73152 w 110238"/>
              <a:gd name="connsiteY1" fmla="*/ 832104 h 860484"/>
              <a:gd name="connsiteX2" fmla="*/ 100584 w 110238"/>
              <a:gd name="connsiteY2" fmla="*/ 832104 h 860484"/>
              <a:gd name="connsiteX3" fmla="*/ 73152 w 110238"/>
              <a:gd name="connsiteY3" fmla="*/ 822960 h 860484"/>
              <a:gd name="connsiteX4" fmla="*/ 27432 w 110238"/>
              <a:gd name="connsiteY4" fmla="*/ 832104 h 860484"/>
              <a:gd name="connsiteX5" fmla="*/ 0 w 110238"/>
              <a:gd name="connsiteY5" fmla="*/ 813816 h 86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238" h="860484">
                <a:moveTo>
                  <a:pt x="64008" y="0"/>
                </a:moveTo>
                <a:cubicBezTo>
                  <a:pt x="67056" y="277368"/>
                  <a:pt x="67252" y="554782"/>
                  <a:pt x="73152" y="832104"/>
                </a:cubicBezTo>
                <a:cubicBezTo>
                  <a:pt x="74323" y="887134"/>
                  <a:pt x="90003" y="847976"/>
                  <a:pt x="100584" y="832104"/>
                </a:cubicBezTo>
                <a:cubicBezTo>
                  <a:pt x="116729" y="767525"/>
                  <a:pt x="115775" y="804017"/>
                  <a:pt x="73152" y="822960"/>
                </a:cubicBezTo>
                <a:cubicBezTo>
                  <a:pt x="58950" y="829272"/>
                  <a:pt x="42672" y="829056"/>
                  <a:pt x="27432" y="832104"/>
                </a:cubicBezTo>
                <a:lnTo>
                  <a:pt x="0" y="813816"/>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32" name="爆炸形 1 31"/>
          <p:cNvSpPr/>
          <p:nvPr/>
        </p:nvSpPr>
        <p:spPr>
          <a:xfrm>
            <a:off x="5299075" y="1213467"/>
            <a:ext cx="3421063" cy="2081213"/>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Commit</a:t>
            </a:r>
            <a:r>
              <a:rPr lang="zh-CN" altLang="en-US" b="1" dirty="0">
                <a:solidFill>
                  <a:srgbClr val="FF0000"/>
                </a:solidFill>
              </a:rPr>
              <a:t>换成</a:t>
            </a:r>
            <a:r>
              <a:rPr lang="en-US" altLang="zh-CN" b="1" dirty="0">
                <a:solidFill>
                  <a:srgbClr val="FF0000"/>
                </a:solidFill>
              </a:rPr>
              <a:t>rollback</a:t>
            </a:r>
            <a:r>
              <a:rPr lang="zh-CN" altLang="en-US" b="1" dirty="0">
                <a:solidFill>
                  <a:srgbClr val="FF0000"/>
                </a:solidFill>
              </a:rPr>
              <a:t>呢？</a:t>
            </a:r>
          </a:p>
          <a:p>
            <a:pPr algn="ctr">
              <a:defRPr/>
            </a:pPr>
            <a:endParaRPr lang="zh-CN" altLang="en-US" b="1" dirty="0"/>
          </a:p>
        </p:txBody>
      </p:sp>
      <p:sp>
        <p:nvSpPr>
          <p:cNvPr id="14" name="矩形 13"/>
          <p:cNvSpPr/>
          <p:nvPr/>
        </p:nvSpPr>
        <p:spPr>
          <a:xfrm>
            <a:off x="109183" y="441041"/>
            <a:ext cx="7381494" cy="369332"/>
          </a:xfrm>
          <a:prstGeom prst="rect">
            <a:avLst/>
          </a:prstGeom>
        </p:spPr>
        <p:txBody>
          <a:bodyPr wrap="square">
            <a:spAutoFit/>
          </a:bodyPr>
          <a:lstStyle/>
          <a:p>
            <a:r>
              <a:rPr lang="zh-CN" altLang="en-US" b="1" dirty="0"/>
              <a:t>INSERT INTO </a:t>
            </a:r>
            <a:r>
              <a:rPr lang="zh-CN" altLang="en-US" b="1" dirty="0" smtClean="0"/>
              <a:t>course  </a:t>
            </a:r>
            <a:r>
              <a:rPr lang="zh-CN" altLang="en-US" b="1" dirty="0"/>
              <a:t>VALUES('c05103','高等数学','必修</a:t>
            </a:r>
            <a:r>
              <a:rPr lang="zh-CN" altLang="en-US" b="1" dirty="0" smtClean="0"/>
              <a:t>'  </a:t>
            </a:r>
            <a:r>
              <a:rPr lang="zh-CN" altLang="en-US" b="1" dirty="0"/>
              <a:t>,64,16,2);</a:t>
            </a:r>
          </a:p>
        </p:txBody>
      </p:sp>
      <p:sp>
        <p:nvSpPr>
          <p:cNvPr id="2" name="矩形 1"/>
          <p:cNvSpPr/>
          <p:nvPr/>
        </p:nvSpPr>
        <p:spPr>
          <a:xfrm>
            <a:off x="209211" y="6397502"/>
            <a:ext cx="3903633" cy="369332"/>
          </a:xfrm>
          <a:prstGeom prst="rect">
            <a:avLst/>
          </a:prstGeom>
        </p:spPr>
        <p:txBody>
          <a:bodyPr wrap="none">
            <a:spAutoFit/>
          </a:bodyPr>
          <a:lstStyle/>
          <a:p>
            <a:r>
              <a:rPr lang="en-US" altLang="zh-CN" b="1" dirty="0">
                <a:solidFill>
                  <a:srgbClr val="FF0066"/>
                </a:solidFill>
              </a:rPr>
              <a:t>【</a:t>
            </a:r>
            <a:r>
              <a:rPr lang="zh-CN" altLang="en-US" b="1" dirty="0">
                <a:solidFill>
                  <a:srgbClr val="FF0066"/>
                </a:solidFill>
              </a:rPr>
              <a:t>这个是并发控制隔离级别的例子</a:t>
            </a:r>
            <a:r>
              <a:rPr lang="en-US" altLang="zh-CN" b="1" dirty="0">
                <a:solidFill>
                  <a:srgbClr val="FF0066"/>
                </a:solidFill>
              </a:rPr>
              <a:t>】</a:t>
            </a:r>
            <a:endParaRPr lang="zh-CN" altLang="en-US" dirty="0"/>
          </a:p>
        </p:txBody>
      </p:sp>
    </p:spTree>
    <p:extLst>
      <p:ext uri="{BB962C8B-B14F-4D97-AF65-F5344CB8AC3E}">
        <p14:creationId xmlns:p14="http://schemas.microsoft.com/office/powerpoint/2010/main" val="248348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67795" y="687497"/>
            <a:ext cx="6840760" cy="792088"/>
          </a:xfrm>
        </p:spPr>
        <p:txBody>
          <a:bodyPr/>
          <a:lstStyle/>
          <a:p>
            <a:pPr algn="ctr" eaLnBrk="1" hangingPunct="1">
              <a:lnSpc>
                <a:spcPct val="120000"/>
              </a:lnSpc>
              <a:spcBef>
                <a:spcPct val="20000"/>
              </a:spcBef>
              <a:spcAft>
                <a:spcPct val="20000"/>
              </a:spcAft>
            </a:pPr>
            <a:r>
              <a:rPr lang="zh-CN" altLang="en-US" sz="3600" b="1" dirty="0" smtClean="0">
                <a:solidFill>
                  <a:srgbClr val="FF0000"/>
                </a:solidFill>
                <a:latin typeface="微软雅黑" pitchFamily="34" charset="-122"/>
              </a:rPr>
              <a:t>本章内容</a:t>
            </a:r>
          </a:p>
        </p:txBody>
      </p:sp>
      <p:sp>
        <p:nvSpPr>
          <p:cNvPr id="4100" name="Rectangle 3"/>
          <p:cNvSpPr>
            <a:spLocks noGrp="1" noChangeArrowheads="1"/>
          </p:cNvSpPr>
          <p:nvPr>
            <p:ph type="body" idx="1"/>
          </p:nvPr>
        </p:nvSpPr>
        <p:spPr>
          <a:xfrm>
            <a:off x="1975943" y="1654666"/>
            <a:ext cx="6264696" cy="2125763"/>
          </a:xfrm>
        </p:spPr>
        <p:txBody>
          <a:bodyPr>
            <a:normAutofit/>
          </a:bodyPr>
          <a:lstStyle/>
          <a:p>
            <a:pPr>
              <a:lnSpc>
                <a:spcPts val="5300"/>
              </a:lnSpc>
              <a:spcBef>
                <a:spcPts val="0"/>
              </a:spcBef>
              <a:buNone/>
            </a:pPr>
            <a:r>
              <a:rPr lang="en-US" altLang="zh-CN" sz="3200" b="1" dirty="0" smtClean="0">
                <a:solidFill>
                  <a:srgbClr val="0033CC"/>
                </a:solidFill>
              </a:rPr>
              <a:t>14.1 </a:t>
            </a:r>
            <a:r>
              <a:rPr lang="zh-CN" altLang="en-US" sz="3200" b="1" dirty="0" smtClean="0">
                <a:solidFill>
                  <a:srgbClr val="0033CC"/>
                </a:solidFill>
              </a:rPr>
              <a:t>事务</a:t>
            </a:r>
            <a:endParaRPr lang="en-US" altLang="zh-CN" sz="3200" b="1" dirty="0" smtClean="0">
              <a:solidFill>
                <a:srgbClr val="0033CC"/>
              </a:solidFill>
            </a:endParaRPr>
          </a:p>
          <a:p>
            <a:pPr>
              <a:lnSpc>
                <a:spcPts val="5300"/>
              </a:lnSpc>
              <a:spcBef>
                <a:spcPts val="0"/>
              </a:spcBef>
              <a:buNone/>
            </a:pPr>
            <a:r>
              <a:rPr lang="en-US" altLang="zh-CN" sz="3200" b="1" dirty="0" smtClean="0">
                <a:solidFill>
                  <a:srgbClr val="0033CC"/>
                </a:solidFill>
              </a:rPr>
              <a:t>14.2 </a:t>
            </a:r>
            <a:r>
              <a:rPr lang="en-US" altLang="zh-CN" sz="3200" b="1" dirty="0">
                <a:solidFill>
                  <a:srgbClr val="0033CC"/>
                </a:solidFill>
              </a:rPr>
              <a:t>MySQL</a:t>
            </a:r>
            <a:r>
              <a:rPr lang="zh-CN" altLang="en-US" sz="3200" b="1" dirty="0">
                <a:solidFill>
                  <a:srgbClr val="0033CC"/>
                </a:solidFill>
              </a:rPr>
              <a:t>并发控制</a:t>
            </a:r>
          </a:p>
        </p:txBody>
      </p:sp>
    </p:spTree>
    <p:extLst>
      <p:ext uri="{BB962C8B-B14F-4D97-AF65-F5344CB8AC3E}">
        <p14:creationId xmlns:p14="http://schemas.microsoft.com/office/powerpoint/2010/main" val="1152039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053" y="251752"/>
            <a:ext cx="6506909" cy="4524315"/>
          </a:xfrm>
          <a:prstGeom prst="rect">
            <a:avLst/>
          </a:prstGeom>
        </p:spPr>
        <p:txBody>
          <a:bodyPr wrap="none">
            <a:spAutoFit/>
          </a:bodyPr>
          <a:lstStyle/>
          <a:p>
            <a:pPr marL="0" lvl="3" algn="ctr">
              <a:lnSpc>
                <a:spcPct val="150000"/>
              </a:lnSpc>
            </a:pPr>
            <a:r>
              <a:rPr lang="en-US" altLang="zh-CN" sz="4400" b="1" dirty="0" smtClean="0">
                <a:solidFill>
                  <a:srgbClr val="0000FF"/>
                </a:solidFill>
                <a:latin typeface="微软雅黑" pitchFamily="34" charset="-122"/>
                <a:ea typeface="微软雅黑" pitchFamily="34" charset="-122"/>
              </a:rPr>
              <a:t>14.1  </a:t>
            </a:r>
            <a:r>
              <a:rPr lang="zh-CN" altLang="en-US" sz="4400" b="1" dirty="0" smtClean="0">
                <a:solidFill>
                  <a:srgbClr val="0000FF"/>
                </a:solidFill>
                <a:latin typeface="微软雅黑" pitchFamily="34" charset="-122"/>
                <a:ea typeface="微软雅黑" pitchFamily="34" charset="-122"/>
              </a:rPr>
              <a:t>事务</a:t>
            </a:r>
            <a:endParaRPr lang="zh-CN" altLang="en-US" sz="4400" b="1" dirty="0">
              <a:solidFill>
                <a:srgbClr val="0000FF"/>
              </a:solidFill>
              <a:latin typeface="微软雅黑" pitchFamily="34" charset="-122"/>
              <a:ea typeface="微软雅黑" pitchFamily="34" charset="-122"/>
            </a:endParaRPr>
          </a:p>
          <a:p>
            <a:pPr marL="1885950" lvl="3" indent="-514350">
              <a:lnSpc>
                <a:spcPct val="150000"/>
              </a:lnSpc>
              <a:buFont typeface="+mj-lt"/>
              <a:buAutoNum type="arabicPeriod"/>
            </a:pPr>
            <a:r>
              <a:rPr lang="zh-CN" altLang="en-US" sz="3600" b="1" dirty="0" smtClean="0">
                <a:latin typeface="微软雅黑" panose="020B0503020204020204" pitchFamily="34" charset="-122"/>
                <a:ea typeface="微软雅黑" panose="020B0503020204020204" pitchFamily="34" charset="-122"/>
              </a:rPr>
              <a:t>事务</a:t>
            </a:r>
            <a:r>
              <a:rPr lang="zh-CN" altLang="en-US" sz="3600" b="1" dirty="0">
                <a:latin typeface="微软雅黑" panose="020B0503020204020204" pitchFamily="34" charset="-122"/>
                <a:ea typeface="微软雅黑" panose="020B0503020204020204" pitchFamily="34" charset="-122"/>
              </a:rPr>
              <a:t>的概念</a:t>
            </a:r>
          </a:p>
          <a:p>
            <a:pPr marL="1885950" lvl="3" indent="-514350">
              <a:lnSpc>
                <a:spcPct val="150000"/>
              </a:lnSpc>
              <a:buFont typeface="+mj-lt"/>
              <a:buAutoNum type="arabicPeriod"/>
            </a:pPr>
            <a:r>
              <a:rPr lang="zh-CN" altLang="en-US" sz="3600" b="1" dirty="0">
                <a:latin typeface="微软雅黑" panose="020B0503020204020204" pitchFamily="34" charset="-122"/>
                <a:ea typeface="微软雅黑" panose="020B0503020204020204" pitchFamily="34" charset="-122"/>
              </a:rPr>
              <a:t>事务的</a:t>
            </a:r>
            <a:r>
              <a:rPr lang="en-US" altLang="zh-CN" sz="3600" b="1" dirty="0">
                <a:latin typeface="微软雅黑" panose="020B0503020204020204" pitchFamily="34" charset="-122"/>
                <a:ea typeface="微软雅黑" panose="020B0503020204020204" pitchFamily="34" charset="-122"/>
              </a:rPr>
              <a:t>ACID</a:t>
            </a:r>
            <a:r>
              <a:rPr lang="zh-CN" altLang="en-US" sz="3600" b="1" dirty="0">
                <a:latin typeface="微软雅黑" panose="020B0503020204020204" pitchFamily="34" charset="-122"/>
                <a:ea typeface="微软雅黑" panose="020B0503020204020204" pitchFamily="34" charset="-122"/>
              </a:rPr>
              <a:t>特性</a:t>
            </a:r>
          </a:p>
          <a:p>
            <a:pPr marL="1885950" lvl="3" indent="-514350">
              <a:lnSpc>
                <a:spcPct val="150000"/>
              </a:lnSpc>
              <a:buFont typeface="+mj-lt"/>
              <a:buAutoNum type="arabicPeriod"/>
            </a:pPr>
            <a:r>
              <a:rPr lang="en-US" altLang="zh-CN" sz="3600" b="1" dirty="0" smtClean="0">
                <a:latin typeface="微软雅黑" panose="020B0503020204020204" pitchFamily="34" charset="-122"/>
                <a:ea typeface="微软雅黑" panose="020B0503020204020204" pitchFamily="34" charset="-122"/>
              </a:rPr>
              <a:t>MySQL</a:t>
            </a:r>
            <a:r>
              <a:rPr lang="zh-CN" altLang="en-US" sz="3600" b="1" dirty="0">
                <a:latin typeface="微软雅黑" panose="020B0503020204020204" pitchFamily="34" charset="-122"/>
                <a:ea typeface="微软雅黑" panose="020B0503020204020204" pitchFamily="34" charset="-122"/>
              </a:rPr>
              <a:t>事务控制语句</a:t>
            </a:r>
          </a:p>
          <a:p>
            <a:pPr lvl="3">
              <a:lnSpc>
                <a:spcPct val="150000"/>
              </a:lnSpc>
            </a:pP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008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333" y="49957"/>
            <a:ext cx="8535997" cy="825419"/>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14.1.1</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r>
              <a:rPr lang="en-US" altLang="zh-CN" sz="3600" b="1" dirty="0" smtClean="0">
                <a:solidFill>
                  <a:srgbClr val="00B050"/>
                </a:solidFill>
                <a:latin typeface="微软雅黑" pitchFamily="34" charset="-122"/>
                <a:ea typeface="微软雅黑" pitchFamily="34" charset="-122"/>
              </a:rPr>
              <a:t>---</a:t>
            </a:r>
            <a:r>
              <a:rPr lang="zh-CN" altLang="en-US" sz="3600" b="1" dirty="0" smtClean="0">
                <a:solidFill>
                  <a:srgbClr val="00B050"/>
                </a:solidFill>
                <a:latin typeface="微软雅黑" pitchFamily="34" charset="-122"/>
                <a:ea typeface="微软雅黑" pitchFamily="34" charset="-122"/>
              </a:rPr>
              <a:t>问题的提出</a:t>
            </a:r>
            <a:endParaRPr lang="en-US" altLang="zh-CN" sz="3600" b="1" dirty="0" smtClean="0">
              <a:solidFill>
                <a:srgbClr val="00B050"/>
              </a:solidFill>
              <a:latin typeface="微软雅黑" pitchFamily="34" charset="-122"/>
              <a:ea typeface="微软雅黑" pitchFamily="34" charset="-122"/>
            </a:endParaRPr>
          </a:p>
        </p:txBody>
      </p:sp>
      <p:sp>
        <p:nvSpPr>
          <p:cNvPr id="7" name="Rectangle 3"/>
          <p:cNvSpPr txBox="1">
            <a:spLocks noChangeArrowheads="1"/>
          </p:cNvSpPr>
          <p:nvPr/>
        </p:nvSpPr>
        <p:spPr>
          <a:xfrm>
            <a:off x="395287" y="951629"/>
            <a:ext cx="8464933" cy="5295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b="1" dirty="0" smtClean="0">
                <a:solidFill>
                  <a:srgbClr val="FF0000"/>
                </a:solidFill>
              </a:rPr>
              <a:t>理解事务</a:t>
            </a:r>
            <a:r>
              <a:rPr lang="en-US" altLang="zh-CN" b="1" dirty="0" smtClean="0">
                <a:solidFill>
                  <a:srgbClr val="FF0000"/>
                </a:solidFill>
              </a:rPr>
              <a:t>——</a:t>
            </a:r>
            <a:r>
              <a:rPr lang="zh-CN" altLang="en-US" b="1" dirty="0" smtClean="0">
                <a:solidFill>
                  <a:srgbClr val="FF0000"/>
                </a:solidFill>
              </a:rPr>
              <a:t>关于</a:t>
            </a:r>
            <a:r>
              <a:rPr lang="zh-CN" altLang="en-US" b="1" dirty="0">
                <a:solidFill>
                  <a:srgbClr val="FF0000"/>
                </a:solidFill>
              </a:rPr>
              <a:t>银行账户转账</a:t>
            </a:r>
            <a:r>
              <a:rPr lang="zh-CN" altLang="en-US" b="1" dirty="0" smtClean="0">
                <a:solidFill>
                  <a:srgbClr val="FF0000"/>
                </a:solidFill>
              </a:rPr>
              <a:t>操作</a:t>
            </a:r>
            <a:endParaRPr lang="en-US" altLang="zh-CN" b="1" dirty="0" smtClean="0">
              <a:solidFill>
                <a:srgbClr val="FF0000"/>
              </a:solidFill>
            </a:endParaRPr>
          </a:p>
          <a:p>
            <a:pPr>
              <a:lnSpc>
                <a:spcPct val="120000"/>
              </a:lnSpc>
              <a:buFont typeface="Wingdings" pitchFamily="2" charset="2"/>
              <a:buNone/>
            </a:pPr>
            <a:r>
              <a:rPr lang="zh-CN" altLang="en-US" b="1" dirty="0" smtClean="0">
                <a:solidFill>
                  <a:srgbClr val="000000"/>
                </a:solidFill>
              </a:rPr>
              <a:t>       </a:t>
            </a:r>
            <a:r>
              <a:rPr lang="zh-CN" altLang="en-US" b="1" dirty="0" smtClean="0">
                <a:solidFill>
                  <a:srgbClr val="0000FF"/>
                </a:solidFill>
              </a:rPr>
              <a:t>账户</a:t>
            </a:r>
            <a:r>
              <a:rPr lang="zh-CN" altLang="en-US" b="1" dirty="0">
                <a:solidFill>
                  <a:srgbClr val="0000FF"/>
                </a:solidFill>
              </a:rPr>
              <a:t>转账</a:t>
            </a:r>
            <a:r>
              <a:rPr lang="zh-CN" altLang="en-US" b="1" dirty="0">
                <a:solidFill>
                  <a:srgbClr val="000000"/>
                </a:solidFill>
              </a:rPr>
              <a:t>是一个完整的业务</a:t>
            </a:r>
            <a:r>
              <a:rPr lang="zh-CN" altLang="en-US" b="1" dirty="0" smtClean="0">
                <a:solidFill>
                  <a:srgbClr val="000000"/>
                </a:solidFill>
              </a:rPr>
              <a:t>，不可</a:t>
            </a:r>
            <a:r>
              <a:rPr lang="zh-CN" altLang="en-US" b="1" dirty="0">
                <a:solidFill>
                  <a:srgbClr val="000000"/>
                </a:solidFill>
              </a:rPr>
              <a:t>再</a:t>
            </a:r>
            <a:r>
              <a:rPr lang="zh-CN" altLang="en-US" b="1" dirty="0" smtClean="0">
                <a:solidFill>
                  <a:srgbClr val="000000"/>
                </a:solidFill>
              </a:rPr>
              <a:t>分</a:t>
            </a:r>
            <a:endParaRPr lang="en-US" altLang="zh-CN" b="1" dirty="0" smtClean="0">
              <a:solidFill>
                <a:srgbClr val="000000"/>
              </a:solidFill>
            </a:endParaRPr>
          </a:p>
          <a:p>
            <a:pPr>
              <a:lnSpc>
                <a:spcPct val="120000"/>
              </a:lnSpc>
              <a:buFont typeface="Wingdings" pitchFamily="2" charset="2"/>
              <a:buNone/>
            </a:pPr>
            <a:r>
              <a:rPr lang="zh-CN" altLang="en-US" b="1" dirty="0" smtClean="0">
                <a:solidFill>
                  <a:srgbClr val="000000"/>
                </a:solidFill>
              </a:rPr>
              <a:t>       银行</a:t>
            </a:r>
            <a:r>
              <a:rPr lang="zh-CN" altLang="en-US" b="1" dirty="0">
                <a:solidFill>
                  <a:srgbClr val="000000"/>
                </a:solidFill>
              </a:rPr>
              <a:t>账户</a:t>
            </a:r>
            <a:r>
              <a:rPr lang="zh-CN" altLang="en-US" b="1" dirty="0" smtClean="0">
                <a:solidFill>
                  <a:srgbClr val="000000"/>
                </a:solidFill>
              </a:rPr>
              <a:t>表：</a:t>
            </a:r>
            <a:r>
              <a:rPr lang="en-US" altLang="zh-CN" b="1" dirty="0" err="1" smtClean="0">
                <a:solidFill>
                  <a:srgbClr val="000000"/>
                </a:solidFill>
              </a:rPr>
              <a:t>t_act</a:t>
            </a:r>
            <a:r>
              <a:rPr lang="en-US" altLang="zh-CN" b="1" dirty="0">
                <a:solidFill>
                  <a:srgbClr val="000000"/>
                </a:solidFill>
              </a:rPr>
              <a:t>(</a:t>
            </a:r>
            <a:r>
              <a:rPr lang="zh-CN" altLang="en-US" b="1" dirty="0" smtClean="0">
                <a:solidFill>
                  <a:srgbClr val="000000"/>
                </a:solidFill>
              </a:rPr>
              <a:t>账号</a:t>
            </a:r>
            <a:r>
              <a:rPr lang="en-US" altLang="zh-CN" b="1" dirty="0" err="1">
                <a:solidFill>
                  <a:srgbClr val="000000"/>
                </a:solidFill>
              </a:rPr>
              <a:t>actno</a:t>
            </a:r>
            <a:r>
              <a:rPr lang="zh-CN" altLang="en-US" b="1" dirty="0" smtClean="0">
                <a:solidFill>
                  <a:srgbClr val="000000"/>
                </a:solidFill>
              </a:rPr>
              <a:t>、余额</a:t>
            </a:r>
            <a:r>
              <a:rPr lang="en-US" altLang="zh-CN" b="1" dirty="0">
                <a:solidFill>
                  <a:srgbClr val="000000"/>
                </a:solidFill>
              </a:rPr>
              <a:t>balance</a:t>
            </a:r>
            <a:r>
              <a:rPr lang="en-US" altLang="zh-CN" b="1" dirty="0" smtClean="0">
                <a:solidFill>
                  <a:srgbClr val="000000"/>
                </a:solidFill>
              </a:rPr>
              <a:t>)</a:t>
            </a:r>
          </a:p>
          <a:p>
            <a:pPr>
              <a:lnSpc>
                <a:spcPct val="120000"/>
              </a:lnSpc>
              <a:buFont typeface="Wingdings" pitchFamily="2" charset="2"/>
              <a:buNone/>
            </a:pPr>
            <a:r>
              <a:rPr lang="zh-CN" altLang="en-US" b="1" dirty="0" smtClean="0">
                <a:solidFill>
                  <a:srgbClr val="000000"/>
                </a:solidFill>
              </a:rPr>
              <a:t>       进行</a:t>
            </a:r>
            <a:r>
              <a:rPr lang="zh-CN" altLang="en-US" b="1" dirty="0">
                <a:solidFill>
                  <a:srgbClr val="000000"/>
                </a:solidFill>
              </a:rPr>
              <a:t>转账</a:t>
            </a:r>
            <a:r>
              <a:rPr lang="zh-CN" altLang="en-US" b="1" dirty="0" smtClean="0">
                <a:solidFill>
                  <a:srgbClr val="000000"/>
                </a:solidFill>
              </a:rPr>
              <a:t>操作：</a:t>
            </a:r>
            <a:endParaRPr lang="en-US" altLang="zh-CN" b="1" dirty="0" smtClean="0">
              <a:solidFill>
                <a:srgbClr val="000000"/>
              </a:solidFill>
            </a:endParaRPr>
          </a:p>
          <a:p>
            <a:pPr lvl="2">
              <a:lnSpc>
                <a:spcPct val="120000"/>
              </a:lnSpc>
              <a:buFont typeface="Wingdings" pitchFamily="2" charset="2"/>
              <a:buNone/>
            </a:pPr>
            <a:r>
              <a:rPr lang="en-US" altLang="zh-CN" sz="2000" b="1" dirty="0" smtClean="0">
                <a:solidFill>
                  <a:srgbClr val="0000FF"/>
                </a:solidFill>
              </a:rPr>
              <a:t>update </a:t>
            </a:r>
            <a:r>
              <a:rPr lang="en-US" altLang="zh-CN" sz="2000" b="1" dirty="0" err="1">
                <a:solidFill>
                  <a:srgbClr val="0000FF"/>
                </a:solidFill>
              </a:rPr>
              <a:t>t_act</a:t>
            </a:r>
            <a:r>
              <a:rPr lang="en-US" altLang="zh-CN" sz="2000" b="1" dirty="0">
                <a:solidFill>
                  <a:srgbClr val="0000FF"/>
                </a:solidFill>
              </a:rPr>
              <a:t> set </a:t>
            </a:r>
            <a:r>
              <a:rPr lang="en-US" altLang="zh-CN" sz="2000" b="1" dirty="0" smtClean="0">
                <a:solidFill>
                  <a:srgbClr val="0000FF"/>
                </a:solidFill>
              </a:rPr>
              <a:t>balance=balance-400 </a:t>
            </a:r>
            <a:r>
              <a:rPr lang="en-US" altLang="zh-CN" sz="2000" b="1" dirty="0">
                <a:solidFill>
                  <a:srgbClr val="0000FF"/>
                </a:solidFill>
              </a:rPr>
              <a:t>where </a:t>
            </a:r>
            <a:r>
              <a:rPr lang="en-US" altLang="zh-CN" sz="2000" b="1" dirty="0" err="1">
                <a:solidFill>
                  <a:srgbClr val="0000FF"/>
                </a:solidFill>
              </a:rPr>
              <a:t>actno</a:t>
            </a:r>
            <a:r>
              <a:rPr lang="en-US" altLang="zh-CN" sz="2000" b="1" dirty="0">
                <a:solidFill>
                  <a:srgbClr val="0000FF"/>
                </a:solidFill>
              </a:rPr>
              <a:t>=1</a:t>
            </a:r>
            <a:r>
              <a:rPr lang="en-US" altLang="zh-CN" sz="2000" b="1" dirty="0" smtClean="0">
                <a:solidFill>
                  <a:srgbClr val="0000FF"/>
                </a:solidFill>
              </a:rPr>
              <a:t>;</a:t>
            </a:r>
          </a:p>
          <a:p>
            <a:pPr lvl="2">
              <a:lnSpc>
                <a:spcPct val="120000"/>
              </a:lnSpc>
              <a:buFont typeface="Wingdings" pitchFamily="2" charset="2"/>
              <a:buNone/>
            </a:pPr>
            <a:r>
              <a:rPr lang="en-US" altLang="zh-CN" sz="2000" b="1" dirty="0" smtClean="0">
                <a:solidFill>
                  <a:srgbClr val="0000FF"/>
                </a:solidFill>
              </a:rPr>
              <a:t>update </a:t>
            </a:r>
            <a:r>
              <a:rPr lang="en-US" altLang="zh-CN" sz="2000" b="1" dirty="0" err="1">
                <a:solidFill>
                  <a:srgbClr val="0000FF"/>
                </a:solidFill>
              </a:rPr>
              <a:t>t_act</a:t>
            </a:r>
            <a:r>
              <a:rPr lang="en-US" altLang="zh-CN" sz="2000" b="1" dirty="0">
                <a:solidFill>
                  <a:srgbClr val="0000FF"/>
                </a:solidFill>
              </a:rPr>
              <a:t> set </a:t>
            </a:r>
            <a:r>
              <a:rPr lang="en-US" altLang="zh-CN" sz="2000" b="1" dirty="0" smtClean="0">
                <a:solidFill>
                  <a:srgbClr val="0000FF"/>
                </a:solidFill>
              </a:rPr>
              <a:t>balance=balance+400 </a:t>
            </a:r>
            <a:r>
              <a:rPr lang="en-US" altLang="zh-CN" sz="2000" b="1" dirty="0">
                <a:solidFill>
                  <a:srgbClr val="0000FF"/>
                </a:solidFill>
              </a:rPr>
              <a:t>where </a:t>
            </a:r>
            <a:r>
              <a:rPr lang="en-US" altLang="zh-CN" sz="2000" b="1" dirty="0" err="1" smtClean="0">
                <a:solidFill>
                  <a:srgbClr val="0000FF"/>
                </a:solidFill>
              </a:rPr>
              <a:t>actno</a:t>
            </a:r>
            <a:r>
              <a:rPr lang="en-US" altLang="zh-CN" sz="2000" b="1" dirty="0" smtClean="0">
                <a:solidFill>
                  <a:srgbClr val="0000FF"/>
                </a:solidFill>
              </a:rPr>
              <a:t>=2;</a:t>
            </a:r>
          </a:p>
          <a:p>
            <a:pPr>
              <a:lnSpc>
                <a:spcPct val="120000"/>
              </a:lnSpc>
              <a:buFont typeface="Wingdings" pitchFamily="2" charset="2"/>
              <a:buNone/>
            </a:pPr>
            <a:r>
              <a:rPr lang="zh-CN" altLang="en-US" b="1" dirty="0" smtClean="0">
                <a:solidFill>
                  <a:srgbClr val="000000"/>
                </a:solidFill>
              </a:rPr>
              <a:t>       以上两个</a:t>
            </a:r>
            <a:r>
              <a:rPr lang="en-US" altLang="zh-CN" b="1" dirty="0">
                <a:solidFill>
                  <a:srgbClr val="000000"/>
                </a:solidFill>
              </a:rPr>
              <a:t>update</a:t>
            </a:r>
            <a:r>
              <a:rPr lang="zh-CN" altLang="en-US" b="1" dirty="0" smtClean="0">
                <a:solidFill>
                  <a:srgbClr val="000000"/>
                </a:solidFill>
              </a:rPr>
              <a:t>语句</a:t>
            </a:r>
            <a:r>
              <a:rPr lang="zh-CN" altLang="en-US" b="1" dirty="0">
                <a:solidFill>
                  <a:srgbClr val="000000"/>
                </a:solidFill>
              </a:rPr>
              <a:t>必须同时成功或者同时失败</a:t>
            </a:r>
            <a:r>
              <a:rPr lang="zh-CN" altLang="en-US" b="1" dirty="0" smtClean="0">
                <a:solidFill>
                  <a:srgbClr val="000000"/>
                </a:solidFill>
              </a:rPr>
              <a:t>。要完成这个功能</a:t>
            </a:r>
            <a:r>
              <a:rPr lang="zh-CN" altLang="en-US" b="1" dirty="0">
                <a:solidFill>
                  <a:srgbClr val="000000"/>
                </a:solidFill>
              </a:rPr>
              <a:t>必须借助</a:t>
            </a:r>
            <a:r>
              <a:rPr lang="zh-CN" altLang="en-US" b="1" dirty="0" smtClean="0">
                <a:solidFill>
                  <a:srgbClr val="000000"/>
                </a:solidFill>
              </a:rPr>
              <a:t>事务。</a:t>
            </a:r>
            <a:endParaRPr lang="zh-CN" altLang="en-US" b="1" dirty="0">
              <a:solidFill>
                <a:srgbClr val="000000"/>
              </a:solidFill>
            </a:endParaRPr>
          </a:p>
        </p:txBody>
      </p:sp>
    </p:spTree>
    <p:extLst>
      <p:ext uri="{BB962C8B-B14F-4D97-AF65-F5344CB8AC3E}">
        <p14:creationId xmlns:p14="http://schemas.microsoft.com/office/powerpoint/2010/main" val="3422836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334" y="28299"/>
            <a:ext cx="8535997"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14.1.1</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endParaRPr lang="en-US" altLang="zh-CN" sz="3600" b="1" dirty="0" smtClean="0">
              <a:solidFill>
                <a:srgbClr val="00B050"/>
              </a:solidFill>
              <a:latin typeface="微软雅黑" pitchFamily="34" charset="-122"/>
              <a:ea typeface="微软雅黑" pitchFamily="34" charset="-122"/>
            </a:endParaRPr>
          </a:p>
        </p:txBody>
      </p:sp>
      <p:sp>
        <p:nvSpPr>
          <p:cNvPr id="7" name="Rectangle 3"/>
          <p:cNvSpPr txBox="1">
            <a:spLocks noChangeArrowheads="1"/>
          </p:cNvSpPr>
          <p:nvPr/>
        </p:nvSpPr>
        <p:spPr>
          <a:xfrm>
            <a:off x="395287" y="1133911"/>
            <a:ext cx="8464933" cy="5113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b="1" dirty="0" smtClean="0">
                <a:solidFill>
                  <a:srgbClr val="FF0000"/>
                </a:solidFill>
              </a:rPr>
              <a:t>事务的概念：</a:t>
            </a:r>
          </a:p>
          <a:p>
            <a:pPr lvl="1">
              <a:lnSpc>
                <a:spcPct val="120000"/>
              </a:lnSpc>
            </a:pPr>
            <a:r>
              <a:rPr lang="zh-CN" altLang="en-US" b="1" dirty="0" smtClean="0">
                <a:effectLst>
                  <a:outerShdw blurRad="38100" dist="38100" dir="2700000" algn="tl">
                    <a:srgbClr val="C0C0C0"/>
                  </a:outerShdw>
                </a:effectLst>
              </a:rPr>
              <a:t>一个数据库操作序列</a:t>
            </a:r>
          </a:p>
          <a:p>
            <a:pPr lvl="1">
              <a:lnSpc>
                <a:spcPct val="120000"/>
              </a:lnSpc>
            </a:pPr>
            <a:r>
              <a:rPr lang="zh-CN" altLang="en-US" b="1" dirty="0" smtClean="0">
                <a:effectLst>
                  <a:outerShdw blurRad="38100" dist="38100" dir="2700000" algn="tl">
                    <a:srgbClr val="C0C0C0"/>
                  </a:outerShdw>
                </a:effectLst>
              </a:rPr>
              <a:t>一个不可分割的工作单位</a:t>
            </a:r>
          </a:p>
          <a:p>
            <a:pPr lvl="1">
              <a:lnSpc>
                <a:spcPct val="120000"/>
              </a:lnSpc>
            </a:pPr>
            <a:r>
              <a:rPr lang="zh-CN" altLang="en-US" b="1" dirty="0" smtClean="0">
                <a:solidFill>
                  <a:srgbClr val="FF3300"/>
                </a:solidFill>
              </a:rPr>
              <a:t>事务是数据库故障</a:t>
            </a:r>
            <a:r>
              <a:rPr lang="zh-CN" altLang="en-US" b="1" dirty="0" smtClean="0">
                <a:solidFill>
                  <a:srgbClr val="FF3300"/>
                </a:solidFill>
                <a:effectLst>
                  <a:outerShdw blurRad="38100" dist="38100" dir="2700000" algn="tl">
                    <a:srgbClr val="C0C0C0"/>
                  </a:outerShdw>
                </a:effectLst>
              </a:rPr>
              <a:t>恢复和并发控制的基本单位</a:t>
            </a:r>
          </a:p>
          <a:p>
            <a:pPr>
              <a:lnSpc>
                <a:spcPct val="120000"/>
              </a:lnSpc>
            </a:pPr>
            <a:r>
              <a:rPr lang="zh-CN" altLang="en-US" b="1" dirty="0" smtClean="0">
                <a:solidFill>
                  <a:srgbClr val="FF0000"/>
                </a:solidFill>
              </a:rPr>
              <a:t>事务和程序的区别与联系：</a:t>
            </a:r>
          </a:p>
          <a:p>
            <a:pPr lvl="1">
              <a:lnSpc>
                <a:spcPct val="120000"/>
              </a:lnSpc>
            </a:pPr>
            <a:r>
              <a:rPr lang="zh-CN" altLang="en-US" b="1" dirty="0" smtClean="0">
                <a:effectLst>
                  <a:outerShdw blurRad="38100" dist="38100" dir="2700000" algn="tl">
                    <a:srgbClr val="C0C0C0"/>
                  </a:outerShdw>
                </a:effectLst>
              </a:rPr>
              <a:t>在关系数据库中，一个事务可以是一条或多条</a:t>
            </a:r>
            <a:r>
              <a:rPr lang="en-US" altLang="zh-CN" b="1" dirty="0" smtClean="0">
                <a:effectLst>
                  <a:outerShdw blurRad="38100" dist="38100" dir="2700000" algn="tl">
                    <a:srgbClr val="C0C0C0"/>
                  </a:outerShdw>
                </a:effectLst>
              </a:rPr>
              <a:t>SQL</a:t>
            </a:r>
            <a:r>
              <a:rPr lang="zh-CN" altLang="en-US" b="1" dirty="0" smtClean="0">
                <a:effectLst>
                  <a:outerShdw blurRad="38100" dist="38100" dir="2700000" algn="tl">
                    <a:srgbClr val="C0C0C0"/>
                  </a:outerShdw>
                </a:effectLst>
              </a:rPr>
              <a:t>语句</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也可以包含一个或多个程序。</a:t>
            </a:r>
          </a:p>
          <a:p>
            <a:pPr lvl="1">
              <a:lnSpc>
                <a:spcPct val="120000"/>
              </a:lnSpc>
            </a:pPr>
            <a:r>
              <a:rPr lang="zh-CN" altLang="en-US" b="1" dirty="0" smtClean="0">
                <a:effectLst>
                  <a:outerShdw blurRad="38100" dist="38100" dir="2700000" algn="tl">
                    <a:srgbClr val="C0C0C0"/>
                  </a:outerShdw>
                </a:effectLst>
              </a:rPr>
              <a:t>一个程序通常包含多个事务。</a:t>
            </a:r>
            <a:endParaRPr lang="zh-CN" altLang="en-US" b="1" dirty="0">
              <a:effectLst>
                <a:outerShdw blurRad="38100" dist="38100" dir="2700000" algn="tl">
                  <a:srgbClr val="C0C0C0"/>
                </a:outerShdw>
              </a:effectLst>
            </a:endParaRPr>
          </a:p>
        </p:txBody>
      </p:sp>
    </p:spTree>
    <p:extLst>
      <p:ext uri="{BB962C8B-B14F-4D97-AF65-F5344CB8AC3E}">
        <p14:creationId xmlns:p14="http://schemas.microsoft.com/office/powerpoint/2010/main" val="53232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334" y="28299"/>
            <a:ext cx="8535997"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14.1.1</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289140" y="1098245"/>
            <a:ext cx="8457756" cy="1015663"/>
          </a:xfrm>
          <a:prstGeom prst="rect">
            <a:avLst/>
          </a:prstGeom>
        </p:spPr>
        <p:txBody>
          <a:bodyPr wrap="square">
            <a:spAutoFit/>
          </a:bodyPr>
          <a:lstStyle/>
          <a:p>
            <a:pPr indent="457200">
              <a:lnSpc>
                <a:spcPct val="125000"/>
              </a:lnSpc>
            </a:pPr>
            <a:r>
              <a:rPr lang="zh-CN" altLang="en-US" sz="2400" b="1" dirty="0" smtClean="0">
                <a:solidFill>
                  <a:srgbClr val="FF0000"/>
                </a:solidFill>
                <a:latin typeface="微软雅黑" pitchFamily="34" charset="-122"/>
                <a:ea typeface="微软雅黑" pitchFamily="34" charset="-122"/>
              </a:rPr>
              <a:t>事务</a:t>
            </a:r>
            <a:r>
              <a:rPr lang="zh-CN" altLang="en-US" sz="2400" b="1" dirty="0">
                <a:latin typeface="微软雅黑" pitchFamily="34" charset="-122"/>
                <a:ea typeface="微软雅黑" pitchFamily="34" charset="-122"/>
              </a:rPr>
              <a:t>通常包含一系列</a:t>
            </a:r>
            <a:r>
              <a:rPr lang="zh-CN" altLang="en-US" sz="2400" b="1" dirty="0">
                <a:solidFill>
                  <a:srgbClr val="0000FF"/>
                </a:solidFill>
                <a:latin typeface="微软雅黑" pitchFamily="34" charset="-122"/>
                <a:ea typeface="微软雅黑" pitchFamily="34" charset="-122"/>
              </a:rPr>
              <a:t>更新</a:t>
            </a:r>
            <a:r>
              <a:rPr lang="zh-CN" altLang="en-US" sz="2400" b="1" dirty="0">
                <a:latin typeface="微软雅黑" pitchFamily="34" charset="-122"/>
                <a:ea typeface="微软雅黑" pitchFamily="34" charset="-122"/>
              </a:rPr>
              <a:t>操作（</a:t>
            </a:r>
            <a:r>
              <a:rPr lang="en-US" altLang="zh-CN" sz="2400" b="1" dirty="0">
                <a:solidFill>
                  <a:srgbClr val="0000FF"/>
                </a:solidFill>
                <a:latin typeface="微软雅黑" pitchFamily="34" charset="-122"/>
                <a:ea typeface="微软雅黑" pitchFamily="34" charset="-122"/>
              </a:rPr>
              <a:t>update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insert</a:t>
            </a:r>
            <a:r>
              <a:rPr lang="zh-CN" altLang="en-US" sz="2400" b="1" dirty="0">
                <a:solidFill>
                  <a:srgbClr val="0000FF"/>
                </a:solidFill>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delete</a:t>
            </a:r>
            <a:r>
              <a:rPr lang="zh-CN" altLang="en-US" sz="2400" b="1" dirty="0">
                <a:solidFill>
                  <a:srgbClr val="0000FF"/>
                </a:solidFill>
                <a:latin typeface="微软雅黑" pitchFamily="34" charset="-122"/>
                <a:ea typeface="微软雅黑" pitchFamily="34" charset="-122"/>
              </a:rPr>
              <a:t>等操作语句</a:t>
            </a:r>
            <a:r>
              <a:rPr lang="zh-CN" altLang="en-US" sz="2400" b="1" dirty="0">
                <a:latin typeface="微软雅黑" pitchFamily="34" charset="-122"/>
                <a:ea typeface="微软雅黑" pitchFamily="34" charset="-122"/>
              </a:rPr>
              <a:t>），这些更新操作是</a:t>
            </a:r>
            <a:r>
              <a:rPr lang="zh-CN" altLang="en-US" sz="2400" b="1" dirty="0">
                <a:solidFill>
                  <a:srgbClr val="C00000"/>
                </a:solidFill>
                <a:latin typeface="微软雅黑" pitchFamily="34" charset="-122"/>
                <a:ea typeface="微软雅黑" pitchFamily="34" charset="-122"/>
              </a:rPr>
              <a:t>一个不可分割的逻辑工作单元</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10" name="矩形 9"/>
          <p:cNvSpPr/>
          <p:nvPr/>
        </p:nvSpPr>
        <p:spPr>
          <a:xfrm>
            <a:off x="289140" y="2192869"/>
            <a:ext cx="8457756" cy="1477328"/>
          </a:xfrm>
          <a:prstGeom prst="rect">
            <a:avLst/>
          </a:prstGeom>
        </p:spPr>
        <p:txBody>
          <a:bodyPr wrap="square">
            <a:spAutoFit/>
          </a:bodyPr>
          <a:lstStyle/>
          <a:p>
            <a:pPr indent="457200">
              <a:lnSpc>
                <a:spcPct val="125000"/>
              </a:lnSpc>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事务</a:t>
            </a:r>
            <a:r>
              <a:rPr lang="zh-CN" altLang="en-US" sz="2400" b="1" dirty="0">
                <a:solidFill>
                  <a:srgbClr val="C00000"/>
                </a:solidFill>
                <a:latin typeface="微软雅黑" pitchFamily="34" charset="-122"/>
                <a:ea typeface="微软雅黑" pitchFamily="34" charset="-122"/>
              </a:rPr>
              <a:t>成功执行</a:t>
            </a:r>
            <a:r>
              <a:rPr lang="zh-CN" altLang="en-US" sz="2400" b="1" dirty="0">
                <a:latin typeface="微软雅黑" pitchFamily="34" charset="-122"/>
                <a:ea typeface="微软雅黑" pitchFamily="34" charset="-122"/>
              </a:rPr>
              <a:t>，那么该事务等中所有的更新操作都会成功执行，并将执行结果提交到数据库文件中，成为数据库永久的组成部分。</a:t>
            </a:r>
          </a:p>
        </p:txBody>
      </p:sp>
      <p:sp>
        <p:nvSpPr>
          <p:cNvPr id="6" name="矩形 5"/>
          <p:cNvSpPr/>
          <p:nvPr/>
        </p:nvSpPr>
        <p:spPr>
          <a:xfrm>
            <a:off x="289140" y="3663668"/>
            <a:ext cx="8457756" cy="1477328"/>
          </a:xfrm>
          <a:prstGeom prst="rect">
            <a:avLst/>
          </a:prstGeom>
        </p:spPr>
        <p:txBody>
          <a:bodyPr wrap="square">
            <a:spAutoFit/>
          </a:bodyPr>
          <a:lstStyle/>
          <a:p>
            <a:pPr indent="457200">
              <a:lnSpc>
                <a:spcPct val="125000"/>
              </a:lnSpc>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事务中某个更新操作</a:t>
            </a:r>
            <a:r>
              <a:rPr lang="zh-CN" altLang="en-US" sz="2400" b="1" dirty="0">
                <a:solidFill>
                  <a:srgbClr val="C00000"/>
                </a:solidFill>
                <a:latin typeface="微软雅黑" pitchFamily="34" charset="-122"/>
                <a:ea typeface="微软雅黑" pitchFamily="34" charset="-122"/>
              </a:rPr>
              <a:t>执行失败</a:t>
            </a:r>
            <a:r>
              <a:rPr lang="zh-CN" altLang="en-US" sz="2400" b="1" dirty="0">
                <a:latin typeface="微软雅黑" pitchFamily="34" charset="-122"/>
                <a:ea typeface="微软雅黑" pitchFamily="34" charset="-122"/>
              </a:rPr>
              <a:t>，那么事务中的所有</a:t>
            </a:r>
            <a:r>
              <a:rPr lang="zh-CN" altLang="en-US" sz="2400" b="1" dirty="0">
                <a:solidFill>
                  <a:srgbClr val="0033CC"/>
                </a:solidFill>
                <a:latin typeface="微软雅黑" pitchFamily="34" charset="-122"/>
                <a:ea typeface="微软雅黑" pitchFamily="34" charset="-122"/>
              </a:rPr>
              <a:t>更新操作均被撤销</a:t>
            </a:r>
            <a:r>
              <a:rPr lang="zh-CN" altLang="en-US" sz="2400" b="1" dirty="0">
                <a:latin typeface="微软雅黑" pitchFamily="34" charset="-122"/>
                <a:ea typeface="微软雅黑" pitchFamily="34" charset="-122"/>
              </a:rPr>
              <a:t>，所有影响到的数据将返回到事务开始以前的状态。</a:t>
            </a:r>
          </a:p>
        </p:txBody>
      </p:sp>
      <p:sp>
        <p:nvSpPr>
          <p:cNvPr id="8" name="矩形 7"/>
          <p:cNvSpPr/>
          <p:nvPr/>
        </p:nvSpPr>
        <p:spPr>
          <a:xfrm>
            <a:off x="289140" y="5166589"/>
            <a:ext cx="7597238" cy="830997"/>
          </a:xfrm>
          <a:prstGeom prst="rect">
            <a:avLst/>
          </a:prstGeom>
        </p:spPr>
        <p:txBody>
          <a:bodyPr wrap="square">
            <a:spAutoFit/>
          </a:bodyPr>
          <a:lstStyle/>
          <a:p>
            <a:r>
              <a:rPr lang="zh-CN" altLang="en-US" sz="2400" b="1" dirty="0" smtClean="0">
                <a:solidFill>
                  <a:srgbClr val="C00000"/>
                </a:solidFill>
                <a:latin typeface="微软雅黑" pitchFamily="34" charset="-122"/>
                <a:ea typeface="微软雅黑" pitchFamily="34" charset="-122"/>
              </a:rPr>
              <a:t>     简言之</a:t>
            </a:r>
            <a:r>
              <a:rPr lang="zh-CN" altLang="en-US" sz="2400" b="1" dirty="0">
                <a:solidFill>
                  <a:srgbClr val="C0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事务中的更新操作要么都执行，要么都不执行，</a:t>
            </a:r>
            <a:r>
              <a:rPr lang="zh-CN" altLang="en-US" sz="2400" b="1" dirty="0" smtClean="0">
                <a:latin typeface="微软雅黑" pitchFamily="34" charset="-122"/>
                <a:ea typeface="微软雅黑" pitchFamily="34" charset="-122"/>
              </a:rPr>
              <a:t>这个特征</a:t>
            </a:r>
            <a:r>
              <a:rPr lang="zh-CN" altLang="en-US" sz="2400" b="1" dirty="0">
                <a:latin typeface="微软雅黑" pitchFamily="34" charset="-122"/>
                <a:ea typeface="微软雅黑" pitchFamily="34" charset="-122"/>
              </a:rPr>
              <a:t>叫作</a:t>
            </a:r>
            <a:r>
              <a:rPr lang="zh-CN" altLang="en-US" sz="2400" b="1" dirty="0">
                <a:solidFill>
                  <a:srgbClr val="FF0000"/>
                </a:solidFill>
                <a:latin typeface="微软雅黑" pitchFamily="34" charset="-122"/>
                <a:ea typeface="微软雅黑" pitchFamily="34" charset="-122"/>
              </a:rPr>
              <a:t>事务的原子性</a:t>
            </a:r>
            <a:r>
              <a:rPr lang="zh-CN" altLang="en-US" sz="2400" b="1" dirty="0">
                <a:solidFill>
                  <a:srgbClr val="00B050"/>
                </a:solidFill>
                <a:latin typeface="微软雅黑" pitchFamily="34" charset="-122"/>
                <a:ea typeface="微软雅黑" pitchFamily="34" charset="-122"/>
              </a:rPr>
              <a:t>。</a:t>
            </a:r>
          </a:p>
        </p:txBody>
      </p:sp>
    </p:spTree>
    <p:extLst>
      <p:ext uri="{BB962C8B-B14F-4D97-AF65-F5344CB8AC3E}">
        <p14:creationId xmlns:p14="http://schemas.microsoft.com/office/powerpoint/2010/main" val="1626943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14.1.2 </a:t>
            </a:r>
            <a:r>
              <a:rPr lang="zh-CN" altLang="en-US" sz="3600" b="1" dirty="0" smtClean="0">
                <a:solidFill>
                  <a:srgbClr val="00B050"/>
                </a:solidFill>
                <a:latin typeface="微软雅黑" pitchFamily="34" charset="-122"/>
                <a:ea typeface="微软雅黑" pitchFamily="34" charset="-122"/>
              </a:rPr>
              <a:t>事务</a:t>
            </a:r>
            <a:r>
              <a:rPr lang="zh-CN" altLang="en-US" sz="3600" b="1" dirty="0">
                <a:solidFill>
                  <a:srgbClr val="00B050"/>
                </a:solidFill>
                <a:latin typeface="微软雅黑" pitchFamily="34" charset="-122"/>
                <a:ea typeface="微软雅黑" pitchFamily="34" charset="-122"/>
              </a:rPr>
              <a:t>的</a:t>
            </a:r>
            <a:r>
              <a:rPr lang="en-US" altLang="zh-CN" sz="3600" b="1" dirty="0">
                <a:solidFill>
                  <a:srgbClr val="00B050"/>
                </a:solidFill>
                <a:latin typeface="微软雅黑" panose="020B0503020204020204" pitchFamily="34" charset="-122"/>
                <a:ea typeface="微软雅黑" panose="020B0503020204020204" pitchFamily="34" charset="-122"/>
              </a:rPr>
              <a:t>ACID</a:t>
            </a:r>
            <a:r>
              <a:rPr lang="zh-CN" altLang="en-US" sz="3600" b="1" dirty="0" smtClean="0">
                <a:solidFill>
                  <a:srgbClr val="00B050"/>
                </a:solidFill>
                <a:latin typeface="微软雅黑" pitchFamily="34" charset="-122"/>
                <a:ea typeface="微软雅黑" pitchFamily="34" charset="-122"/>
              </a:rPr>
              <a:t>特性</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226076" y="873772"/>
            <a:ext cx="8728738" cy="1015663"/>
          </a:xfrm>
          <a:prstGeom prst="rect">
            <a:avLst/>
          </a:prstGeom>
        </p:spPr>
        <p:txBody>
          <a:bodyPr wrap="square">
            <a:spAutoFit/>
          </a:bodyPr>
          <a:lstStyle/>
          <a:p>
            <a:pPr indent="457200">
              <a:lnSpc>
                <a:spcPct val="125000"/>
              </a:lnSpc>
            </a:pPr>
            <a:r>
              <a:rPr lang="zh-CN" altLang="en-US" sz="2400" b="1" dirty="0" smtClean="0">
                <a:latin typeface="微软雅黑" pitchFamily="34" charset="-122"/>
                <a:ea typeface="微软雅黑" pitchFamily="34" charset="-122"/>
              </a:rPr>
              <a:t>术语</a:t>
            </a:r>
            <a:r>
              <a:rPr lang="zh-CN" altLang="en-US" sz="2400" b="1" dirty="0">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ACID</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是一个简称，每个事务的处理必须满足</a:t>
            </a:r>
            <a:r>
              <a:rPr lang="en-US" altLang="zh-CN" sz="2400" b="1" dirty="0">
                <a:latin typeface="微软雅黑" pitchFamily="34" charset="-122"/>
                <a:ea typeface="微软雅黑" pitchFamily="34" charset="-122"/>
              </a:rPr>
              <a:t>ACID</a:t>
            </a:r>
            <a:r>
              <a:rPr lang="zh-CN" altLang="en-US" sz="2400" b="1" dirty="0">
                <a:latin typeface="微软雅黑" pitchFamily="34" charset="-122"/>
                <a:ea typeface="微软雅黑" pitchFamily="34" charset="-122"/>
              </a:rPr>
              <a:t>原则，即</a:t>
            </a:r>
            <a:r>
              <a:rPr lang="zh-CN" altLang="en-US" sz="2400" b="1" dirty="0">
                <a:solidFill>
                  <a:srgbClr val="0000FF"/>
                </a:solidFill>
                <a:latin typeface="微软雅黑" pitchFamily="34" charset="-122"/>
                <a:ea typeface="微软雅黑" pitchFamily="34" charset="-122"/>
              </a:rPr>
              <a:t>原子性</a:t>
            </a:r>
            <a:r>
              <a:rPr lang="en-US" altLang="zh-CN" sz="2400" b="1" dirty="0">
                <a:solidFill>
                  <a:srgbClr val="0000FF"/>
                </a:solidFill>
                <a:latin typeface="微软雅黑" pitchFamily="34" charset="-122"/>
                <a:ea typeface="微软雅黑" pitchFamily="34" charset="-122"/>
              </a:rPr>
              <a:t>(A)</a:t>
            </a:r>
            <a:r>
              <a:rPr lang="zh-CN" altLang="en-US" sz="2400" b="1" dirty="0">
                <a:solidFill>
                  <a:srgbClr val="0000FF"/>
                </a:solidFill>
                <a:latin typeface="微软雅黑" pitchFamily="34" charset="-122"/>
                <a:ea typeface="微软雅黑" pitchFamily="34" charset="-122"/>
              </a:rPr>
              <a:t>、一致性</a:t>
            </a:r>
            <a:r>
              <a:rPr lang="en-US" altLang="zh-CN" sz="2400" b="1" dirty="0">
                <a:solidFill>
                  <a:srgbClr val="0000FF"/>
                </a:solidFill>
                <a:latin typeface="微软雅黑" pitchFamily="34" charset="-122"/>
                <a:ea typeface="微软雅黑" pitchFamily="34" charset="-122"/>
              </a:rPr>
              <a:t>(C)</a:t>
            </a:r>
            <a:r>
              <a:rPr lang="zh-CN" altLang="en-US" sz="2400" b="1" dirty="0">
                <a:solidFill>
                  <a:srgbClr val="0000FF"/>
                </a:solidFill>
                <a:latin typeface="微软雅黑" pitchFamily="34" charset="-122"/>
                <a:ea typeface="微软雅黑" pitchFamily="34" charset="-122"/>
              </a:rPr>
              <a:t>、隔离</a:t>
            </a:r>
            <a:r>
              <a:rPr lang="zh-CN" altLang="en-US" sz="2400" b="1" dirty="0" smtClean="0">
                <a:solidFill>
                  <a:srgbClr val="0000FF"/>
                </a:solidFill>
                <a:latin typeface="微软雅黑" pitchFamily="34" charset="-122"/>
                <a:ea typeface="微软雅黑" pitchFamily="34" charset="-122"/>
              </a:rPr>
              <a:t>性</a:t>
            </a:r>
            <a:r>
              <a:rPr lang="en-US" altLang="zh-CN" sz="2400" b="1" dirty="0" smtClean="0">
                <a:solidFill>
                  <a:srgbClr val="0000FF"/>
                </a:solidFill>
                <a:latin typeface="微软雅黑" pitchFamily="34" charset="-122"/>
                <a:ea typeface="微软雅黑" pitchFamily="34" charset="-122"/>
              </a:rPr>
              <a:t>(I</a:t>
            </a:r>
            <a:r>
              <a:rPr lang="en-US" altLang="zh-CN" sz="2400" b="1" dirty="0">
                <a:solidFill>
                  <a:srgbClr val="0000FF"/>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和持久性</a:t>
            </a:r>
            <a:r>
              <a:rPr lang="en-US" altLang="zh-CN" sz="2400" b="1" dirty="0">
                <a:solidFill>
                  <a:srgbClr val="0000FF"/>
                </a:solidFill>
                <a:latin typeface="微软雅黑" pitchFamily="34" charset="-122"/>
                <a:ea typeface="微软雅黑" pitchFamily="34" charset="-122"/>
              </a:rPr>
              <a:t>(D)</a:t>
            </a:r>
            <a:r>
              <a:rPr lang="zh-CN" altLang="en-US" sz="2400" b="1" dirty="0">
                <a:solidFill>
                  <a:srgbClr val="0000FF"/>
                </a:solidFill>
                <a:latin typeface="微软雅黑" pitchFamily="34" charset="-122"/>
                <a:ea typeface="微软雅黑" pitchFamily="34" charset="-122"/>
              </a:rPr>
              <a:t>。</a:t>
            </a:r>
          </a:p>
        </p:txBody>
      </p:sp>
      <p:sp>
        <p:nvSpPr>
          <p:cNvPr id="8" name="矩形 7"/>
          <p:cNvSpPr/>
          <p:nvPr/>
        </p:nvSpPr>
        <p:spPr>
          <a:xfrm>
            <a:off x="336437" y="1999485"/>
            <a:ext cx="8600261" cy="1938992"/>
          </a:xfrm>
          <a:prstGeom prst="rect">
            <a:avLst/>
          </a:prstGeom>
        </p:spPr>
        <p:txBody>
          <a:bodyPr wrap="square">
            <a:spAutoFit/>
          </a:bodyPr>
          <a:lstStyle/>
          <a:p>
            <a:pPr marL="457200" indent="-457200">
              <a:buFont typeface="Wingdings" pitchFamily="2" charset="2"/>
              <a:buChar char="Ø"/>
            </a:pPr>
            <a:r>
              <a:rPr lang="zh-CN" altLang="en-US" sz="2400" b="1" dirty="0" smtClean="0">
                <a:solidFill>
                  <a:srgbClr val="FF0000"/>
                </a:solidFill>
                <a:latin typeface="微软雅黑" pitchFamily="34" charset="-122"/>
                <a:ea typeface="微软雅黑" pitchFamily="34" charset="-122"/>
              </a:rPr>
              <a:t>原子</a:t>
            </a:r>
            <a:r>
              <a:rPr lang="zh-CN" altLang="en-US" sz="2400" b="1" dirty="0">
                <a:solidFill>
                  <a:srgbClr val="FF0000"/>
                </a:solidFill>
                <a:latin typeface="微软雅黑" pitchFamily="34" charset="-122"/>
                <a:ea typeface="微软雅黑" pitchFamily="34" charset="-122"/>
              </a:rPr>
              <a:t>性</a:t>
            </a:r>
            <a:r>
              <a:rPr lang="en-US" altLang="zh-CN" sz="2400" b="1" dirty="0">
                <a:solidFill>
                  <a:srgbClr val="FF0000"/>
                </a:solidFill>
                <a:latin typeface="微软雅黑" pitchFamily="34" charset="-122"/>
                <a:ea typeface="微软雅黑" pitchFamily="34" charset="-122"/>
              </a:rPr>
              <a:t>(A</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Atomicity</a:t>
            </a:r>
            <a:endParaRPr lang="en-US" altLang="zh-CN" sz="2400" b="1" dirty="0">
              <a:solidFill>
                <a:srgbClr val="FF0000"/>
              </a:solidFill>
              <a:latin typeface="微软雅黑" pitchFamily="34" charset="-122"/>
              <a:ea typeface="微软雅黑" pitchFamily="34" charset="-122"/>
            </a:endParaRPr>
          </a:p>
          <a:p>
            <a:pPr indent="457200"/>
            <a:r>
              <a:rPr lang="zh-CN" altLang="en-US" sz="2400" b="1" dirty="0" smtClean="0">
                <a:solidFill>
                  <a:srgbClr val="FF0000"/>
                </a:solidFill>
                <a:latin typeface="微软雅黑" pitchFamily="34" charset="-122"/>
                <a:ea typeface="微软雅黑" pitchFamily="34" charset="-122"/>
              </a:rPr>
              <a:t>每个</a:t>
            </a:r>
            <a:r>
              <a:rPr lang="zh-CN" altLang="en-US" sz="2400" b="1" dirty="0">
                <a:solidFill>
                  <a:srgbClr val="FF0000"/>
                </a:solidFill>
                <a:latin typeface="微软雅黑" pitchFamily="34" charset="-122"/>
                <a:ea typeface="微软雅黑" pitchFamily="34" charset="-122"/>
              </a:rPr>
              <a:t>事务都</a:t>
            </a:r>
            <a:r>
              <a:rPr lang="zh-CN" altLang="en-US" sz="2400" b="1" dirty="0" smtClean="0">
                <a:solidFill>
                  <a:srgbClr val="FF0000"/>
                </a:solidFill>
                <a:latin typeface="微软雅黑" pitchFamily="34" charset="-122"/>
                <a:ea typeface="微软雅黑" pitchFamily="34" charset="-122"/>
              </a:rPr>
              <a:t>必须是</a:t>
            </a:r>
            <a:r>
              <a:rPr lang="zh-CN" altLang="en-US" sz="2400" b="1" dirty="0">
                <a:solidFill>
                  <a:srgbClr val="FF0000"/>
                </a:solidFill>
                <a:latin typeface="微软雅黑" pitchFamily="34" charset="-122"/>
                <a:ea typeface="微软雅黑" pitchFamily="34" charset="-122"/>
              </a:rPr>
              <a:t>一个不可分割的</a:t>
            </a:r>
            <a:r>
              <a:rPr lang="zh-CN" altLang="en-US" sz="2400" b="1" dirty="0" smtClean="0">
                <a:solidFill>
                  <a:srgbClr val="FF0000"/>
                </a:solidFill>
                <a:latin typeface="微软雅黑" pitchFamily="34" charset="-122"/>
                <a:ea typeface="微软雅黑" pitchFamily="34" charset="-122"/>
              </a:rPr>
              <a:t>单元</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indent="457200"/>
            <a:r>
              <a:rPr lang="zh-CN" altLang="en-US" sz="2400" b="1" dirty="0" smtClean="0">
                <a:latin typeface="微软雅黑" pitchFamily="34" charset="-122"/>
                <a:ea typeface="微软雅黑" pitchFamily="34" charset="-122"/>
              </a:rPr>
              <a:t>假设</a:t>
            </a:r>
            <a:r>
              <a:rPr lang="zh-CN" altLang="en-US" sz="2400" b="1" dirty="0">
                <a:latin typeface="微软雅黑" pitchFamily="34" charset="-122"/>
                <a:ea typeface="微软雅黑" pitchFamily="34" charset="-122"/>
              </a:rPr>
              <a:t>一个事务由两个或者多</a:t>
            </a:r>
            <a:r>
              <a:rPr lang="zh-CN" altLang="en-US" sz="2400" b="1" dirty="0" smtClean="0">
                <a:latin typeface="微软雅黑" pitchFamily="34" charset="-122"/>
                <a:ea typeface="微软雅黑" pitchFamily="34" charset="-122"/>
              </a:rPr>
              <a:t>个更新语句组成，这些语句</a:t>
            </a:r>
            <a:r>
              <a:rPr lang="zh-CN" altLang="en-US" sz="2400" b="1" dirty="0">
                <a:latin typeface="微软雅黑" pitchFamily="34" charset="-122"/>
                <a:ea typeface="微软雅黑" pitchFamily="34" charset="-122"/>
              </a:rPr>
              <a:t>必须同时成功才能认为事务是成功的。如果事务失败，系统将会返回到</a:t>
            </a:r>
            <a:r>
              <a:rPr lang="zh-CN" altLang="en-US" sz="2400" b="1" dirty="0" smtClean="0">
                <a:latin typeface="微软雅黑" pitchFamily="34" charset="-122"/>
                <a:ea typeface="微软雅黑" pitchFamily="34" charset="-122"/>
              </a:rPr>
              <a:t>事务开始以前</a:t>
            </a:r>
            <a:r>
              <a:rPr lang="zh-CN" altLang="en-US" sz="2400" b="1" dirty="0">
                <a:latin typeface="微软雅黑" pitchFamily="34" charset="-122"/>
                <a:ea typeface="微软雅黑" pitchFamily="34" charset="-122"/>
              </a:rPr>
              <a:t>的状态</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 name="矩形 6"/>
          <p:cNvSpPr/>
          <p:nvPr/>
        </p:nvSpPr>
        <p:spPr>
          <a:xfrm>
            <a:off x="336437" y="3998477"/>
            <a:ext cx="8600261" cy="2677656"/>
          </a:xfrm>
          <a:prstGeom prst="rect">
            <a:avLst/>
          </a:prstGeom>
        </p:spPr>
        <p:txBody>
          <a:bodyPr wrap="square">
            <a:spAutoFit/>
          </a:bodyPr>
          <a:lstStyle/>
          <a:p>
            <a:pPr marL="457200" indent="-457200">
              <a:buFont typeface="Wingdings" pitchFamily="2" charset="2"/>
              <a:buChar char="Ø"/>
            </a:pPr>
            <a:r>
              <a:rPr lang="zh-CN" altLang="en-US" sz="2400" b="1" dirty="0" smtClean="0">
                <a:solidFill>
                  <a:srgbClr val="FF0000"/>
                </a:solidFill>
                <a:latin typeface="微软雅黑" pitchFamily="34" charset="-122"/>
                <a:ea typeface="微软雅黑" pitchFamily="34" charset="-122"/>
              </a:rPr>
              <a:t>一致性</a:t>
            </a:r>
            <a:r>
              <a:rPr lang="en-US" altLang="zh-CN" sz="2400" b="1" dirty="0">
                <a:solidFill>
                  <a:srgbClr val="FF0000"/>
                </a:solidFill>
                <a:latin typeface="微软雅黑" pitchFamily="34" charset="-122"/>
                <a:ea typeface="微软雅黑" pitchFamily="34" charset="-122"/>
              </a:rPr>
              <a:t>(C</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Consistency</a:t>
            </a:r>
            <a:endParaRPr lang="en-US" altLang="zh-CN" sz="2400" b="1" dirty="0">
              <a:solidFill>
                <a:srgbClr val="FF0000"/>
              </a:solidFill>
              <a:latin typeface="微软雅黑" pitchFamily="34" charset="-122"/>
              <a:ea typeface="微软雅黑" pitchFamily="34" charset="-122"/>
            </a:endParaRPr>
          </a:p>
          <a:p>
            <a:pPr indent="457200"/>
            <a:r>
              <a:rPr lang="zh-CN" altLang="en-US" sz="2400" b="1" dirty="0">
                <a:solidFill>
                  <a:srgbClr val="FF0000"/>
                </a:solidFill>
                <a:latin typeface="微软雅黑" pitchFamily="34" charset="-122"/>
                <a:ea typeface="微软雅黑" pitchFamily="34" charset="-122"/>
              </a:rPr>
              <a:t>指事务的执行结果必须使数据库从一个一致性状态进入到另一个一致性状态</a:t>
            </a:r>
            <a:r>
              <a:rPr lang="zh-CN" altLang="en-US" sz="2400" b="1" dirty="0" smtClean="0">
                <a:latin typeface="微软雅黑" pitchFamily="34" charset="-122"/>
                <a:ea typeface="微软雅黑" pitchFamily="34" charset="-122"/>
              </a:rPr>
              <a:t>。即保持应用系统的数据完整性以及业务逻辑。</a:t>
            </a:r>
            <a:r>
              <a:rPr lang="zh-CN" altLang="en-US" sz="2400" b="1" dirty="0" smtClean="0">
                <a:solidFill>
                  <a:srgbClr val="0033CC"/>
                </a:solidFill>
                <a:latin typeface="楷体" panose="02010609060101010101" pitchFamily="49" charset="-122"/>
                <a:ea typeface="楷体" panose="02010609060101010101" pitchFamily="49" charset="-122"/>
              </a:rPr>
              <a:t>例如：</a:t>
            </a:r>
            <a:r>
              <a:rPr lang="zh-CN" altLang="en-US" sz="2400" b="1" dirty="0" smtClean="0">
                <a:latin typeface="楷体" panose="02010609060101010101" pitchFamily="49" charset="-122"/>
                <a:ea typeface="楷体" panose="02010609060101010101" pitchFamily="49" charset="-122"/>
              </a:rPr>
              <a:t>分布式系统中某个</a:t>
            </a:r>
            <a:r>
              <a:rPr lang="zh-CN" altLang="en-US" sz="2400" b="1" dirty="0">
                <a:latin typeface="楷体" panose="02010609060101010101" pitchFamily="49" charset="-122"/>
                <a:ea typeface="楷体" panose="02010609060101010101" pitchFamily="49" charset="-122"/>
              </a:rPr>
              <a:t>数据存在了三个服务器上，现在要更新，就必须保证三个服务器上全都更新好，如果有一个没有成功，那么其他两个也应该维持不变。</a:t>
            </a:r>
            <a:r>
              <a:rPr lang="zh-CN" altLang="en-US" sz="2400" b="1" dirty="0">
                <a:solidFill>
                  <a:srgbClr val="0033CC"/>
                </a:solidFill>
                <a:latin typeface="楷体" panose="02010609060101010101" pitchFamily="49" charset="-122"/>
                <a:ea typeface="楷体" panose="02010609060101010101" pitchFamily="49" charset="-122"/>
              </a:rPr>
              <a:t>再如</a:t>
            </a:r>
            <a:r>
              <a:rPr lang="zh-CN" altLang="en-US" sz="2400" b="1" dirty="0" smtClean="0">
                <a:solidFill>
                  <a:srgbClr val="0033CC"/>
                </a:solidFill>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银行转账：转账前转账后，相关的人的</a:t>
            </a:r>
            <a:r>
              <a:rPr lang="zh-CN" altLang="en-US" sz="2400" b="1" dirty="0">
                <a:latin typeface="楷体" panose="02010609060101010101" pitchFamily="49" charset="-122"/>
                <a:ea typeface="楷体" panose="02010609060101010101" pitchFamily="49" charset="-122"/>
              </a:rPr>
              <a:t>账号金额总数</a:t>
            </a:r>
            <a:r>
              <a:rPr lang="zh-CN" altLang="en-US" sz="2400" b="1" dirty="0" smtClean="0">
                <a:latin typeface="楷体" panose="02010609060101010101" pitchFamily="49" charset="-122"/>
                <a:ea typeface="楷体" panose="02010609060101010101" pitchFamily="49" charset="-122"/>
              </a:rPr>
              <a:t>不变。</a:t>
            </a:r>
            <a:endParaRPr lang="zh-CN" altLang="en-US"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32272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9139" y="824721"/>
            <a:ext cx="8600261" cy="2492990"/>
          </a:xfrm>
          <a:prstGeom prst="rect">
            <a:avLst/>
          </a:prstGeom>
        </p:spPr>
        <p:txBody>
          <a:bodyPr wrap="square">
            <a:spAutoFit/>
          </a:bodyPr>
          <a:lstStyle/>
          <a:p>
            <a:pPr marL="457200" indent="-457200">
              <a:lnSpc>
                <a:spcPct val="130000"/>
              </a:lnSpc>
              <a:buFont typeface="Wingdings" pitchFamily="2" charset="2"/>
              <a:buChar char="Ø"/>
            </a:pPr>
            <a:r>
              <a:rPr lang="zh-CN" altLang="en-US" sz="2400" b="1" dirty="0" smtClean="0">
                <a:solidFill>
                  <a:srgbClr val="FF0000"/>
                </a:solidFill>
                <a:latin typeface="微软雅黑" pitchFamily="34" charset="-122"/>
                <a:ea typeface="微软雅黑" pitchFamily="34" charset="-122"/>
              </a:rPr>
              <a:t>隔离</a:t>
            </a:r>
            <a:r>
              <a:rPr lang="zh-CN" altLang="en-US" sz="2400" b="1" dirty="0">
                <a:solidFill>
                  <a:srgbClr val="FF0000"/>
                </a:solidFill>
                <a:latin typeface="微软雅黑" pitchFamily="34" charset="-122"/>
                <a:ea typeface="微软雅黑" pitchFamily="34" charset="-122"/>
              </a:rPr>
              <a:t>性</a:t>
            </a:r>
            <a:r>
              <a:rPr lang="en-US" altLang="zh-CN" sz="2400" b="1" dirty="0">
                <a:solidFill>
                  <a:srgbClr val="FF0000"/>
                </a:solidFill>
                <a:latin typeface="微软雅黑" pitchFamily="34" charset="-122"/>
                <a:ea typeface="微软雅黑" pitchFamily="34" charset="-122"/>
              </a:rPr>
              <a:t>(I</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Isolation</a:t>
            </a:r>
            <a:endParaRPr lang="en-US" altLang="zh-CN" sz="2400" b="1" dirty="0">
              <a:solidFill>
                <a:srgbClr val="FF0000"/>
              </a:solidFill>
              <a:latin typeface="微软雅黑" pitchFamily="34" charset="-122"/>
              <a:ea typeface="微软雅黑" pitchFamily="34" charset="-122"/>
            </a:endParaRPr>
          </a:p>
          <a:p>
            <a:pPr indent="457200">
              <a:lnSpc>
                <a:spcPct val="130000"/>
              </a:lnSpc>
            </a:pPr>
            <a:r>
              <a:rPr lang="zh-CN" altLang="en-US" sz="2400" b="1" dirty="0">
                <a:solidFill>
                  <a:srgbClr val="FF0000"/>
                </a:solidFill>
                <a:latin typeface="微软雅黑" pitchFamily="34" charset="-122"/>
                <a:ea typeface="微软雅黑" pitchFamily="34" charset="-122"/>
              </a:rPr>
              <a:t>一个事务的执行不能被其他事务所干扰。使系统中每一事务都认为只有该事务在使用系统</a:t>
            </a:r>
            <a:r>
              <a:rPr lang="zh-CN" altLang="en-US" sz="2400" b="1" dirty="0" smtClean="0">
                <a:solidFill>
                  <a:srgbClr val="FF0000"/>
                </a:solidFill>
                <a:latin typeface="微软雅黑" pitchFamily="34" charset="-122"/>
                <a:ea typeface="微软雅黑" pitchFamily="34" charset="-122"/>
              </a:rPr>
              <a:t>。 </a:t>
            </a:r>
            <a:endParaRPr lang="en-US" altLang="zh-CN" sz="2400" b="1" dirty="0" smtClean="0">
              <a:solidFill>
                <a:srgbClr val="FF0000"/>
              </a:solidFill>
              <a:latin typeface="微软雅黑" pitchFamily="34" charset="-122"/>
              <a:ea typeface="微软雅黑" pitchFamily="34" charset="-122"/>
            </a:endParaRPr>
          </a:p>
          <a:p>
            <a:pPr indent="457200">
              <a:lnSpc>
                <a:spcPct val="130000"/>
              </a:lnSpc>
            </a:pPr>
            <a:r>
              <a:rPr lang="zh-CN" altLang="en-US" sz="2400" b="1" dirty="0" smtClean="0">
                <a:latin typeface="微软雅黑" pitchFamily="34" charset="-122"/>
                <a:ea typeface="微软雅黑" pitchFamily="34" charset="-122"/>
              </a:rPr>
              <a:t>即使在系统</a:t>
            </a:r>
            <a:r>
              <a:rPr lang="zh-CN" altLang="en-US" sz="2400" b="1" dirty="0">
                <a:latin typeface="微软雅黑" pitchFamily="34" charset="-122"/>
                <a:ea typeface="微软雅黑" pitchFamily="34" charset="-122"/>
              </a:rPr>
              <a:t>中同时发生了多个事务，隔离性原则保证某个特定事务在完全完成之前，其结果是看不见的</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 name="矩形 6"/>
          <p:cNvSpPr/>
          <p:nvPr/>
        </p:nvSpPr>
        <p:spPr>
          <a:xfrm>
            <a:off x="289139" y="3398018"/>
            <a:ext cx="8600261" cy="1532727"/>
          </a:xfrm>
          <a:prstGeom prst="rect">
            <a:avLst/>
          </a:prstGeom>
        </p:spPr>
        <p:txBody>
          <a:bodyPr wrap="square">
            <a:spAutoFit/>
          </a:bodyPr>
          <a:lstStyle/>
          <a:p>
            <a:pPr marL="457200" indent="-457200">
              <a:lnSpc>
                <a:spcPct val="130000"/>
              </a:lnSpc>
              <a:buFont typeface="Wingdings" pitchFamily="2" charset="2"/>
              <a:buChar char="Ø"/>
            </a:pPr>
            <a:r>
              <a:rPr lang="zh-CN" altLang="en-US" sz="2400" b="1" dirty="0">
                <a:solidFill>
                  <a:srgbClr val="FF0000"/>
                </a:solidFill>
                <a:latin typeface="微软雅黑" pitchFamily="34" charset="-122"/>
                <a:ea typeface="微软雅黑" pitchFamily="34" charset="-122"/>
              </a:rPr>
              <a:t>持久性</a:t>
            </a:r>
            <a:r>
              <a:rPr lang="en-US" altLang="zh-CN" sz="2400" b="1" dirty="0">
                <a:solidFill>
                  <a:srgbClr val="FF0000"/>
                </a:solidFill>
                <a:latin typeface="微软雅黑" pitchFamily="34" charset="-122"/>
                <a:ea typeface="微软雅黑" pitchFamily="34" charset="-122"/>
              </a:rPr>
              <a:t>(D</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Durability</a:t>
            </a:r>
            <a:endParaRPr lang="en-US" altLang="zh-CN" sz="2400" b="1" dirty="0">
              <a:solidFill>
                <a:srgbClr val="FF0000"/>
              </a:solidFill>
              <a:latin typeface="微软雅黑" pitchFamily="34" charset="-122"/>
              <a:ea typeface="微软雅黑" pitchFamily="34" charset="-122"/>
            </a:endParaRPr>
          </a:p>
          <a:p>
            <a:pPr indent="457200">
              <a:lnSpc>
                <a:spcPct val="130000"/>
              </a:lnSpc>
            </a:pPr>
            <a:r>
              <a:rPr lang="zh-CN" altLang="en-US" sz="2400" b="1" dirty="0">
                <a:solidFill>
                  <a:srgbClr val="FF0000"/>
                </a:solidFill>
                <a:latin typeface="微软雅黑" pitchFamily="34" charset="-122"/>
                <a:ea typeface="微软雅黑" pitchFamily="34" charset="-122"/>
              </a:rPr>
              <a:t>持久性意味着一旦事务执行成功，在系统中产生的所有变化将是永久的</a:t>
            </a:r>
            <a:r>
              <a:rPr lang="zh-CN" altLang="en-US" sz="2400" b="1" dirty="0" smtClean="0">
                <a:solidFill>
                  <a:srgbClr val="FF0000"/>
                </a:solidFill>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4" name="圆角矩形 3"/>
          <p:cNvSpPr/>
          <p:nvPr/>
        </p:nvSpPr>
        <p:spPr>
          <a:xfrm>
            <a:off x="468073" y="4930745"/>
            <a:ext cx="8225551" cy="14154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500"/>
              </a:lnSpc>
            </a:pPr>
            <a:r>
              <a:rPr lang="en-US" altLang="zh-CN" sz="2400" b="1" dirty="0" smtClean="0">
                <a:solidFill>
                  <a:schemeClr val="tx1"/>
                </a:solidFill>
                <a:latin typeface="微软雅黑" panose="020B0503020204020204" pitchFamily="34" charset="-122"/>
                <a:ea typeface="微软雅黑" panose="020B0503020204020204" pitchFamily="34" charset="-122"/>
              </a:rPr>
              <a:t>MySQL</a:t>
            </a:r>
            <a:r>
              <a:rPr lang="zh-CN" altLang="en-US" sz="2400" b="1" dirty="0" smtClean="0">
                <a:solidFill>
                  <a:schemeClr val="tx1"/>
                </a:solidFill>
                <a:latin typeface="微软雅黑" panose="020B0503020204020204" pitchFamily="34" charset="-122"/>
                <a:ea typeface="微软雅黑" panose="020B0503020204020204" pitchFamily="34" charset="-122"/>
              </a:rPr>
              <a:t>中存储</a:t>
            </a:r>
            <a:r>
              <a:rPr lang="zh-CN" altLang="en-US" sz="2400" b="1" dirty="0">
                <a:solidFill>
                  <a:schemeClr val="tx1"/>
                </a:solidFill>
                <a:latin typeface="微软雅黑" panose="020B0503020204020204" pitchFamily="34" charset="-122"/>
                <a:ea typeface="微软雅黑" panose="020B0503020204020204" pitchFamily="34" charset="-122"/>
              </a:rPr>
              <a:t>引擎对事务的支持情况：</a:t>
            </a:r>
            <a:endParaRPr lang="en-US" altLang="zh-CN" sz="2400" b="1" dirty="0">
              <a:solidFill>
                <a:schemeClr val="tx1"/>
              </a:solidFill>
              <a:latin typeface="微软雅黑" panose="020B0503020204020204" pitchFamily="34" charset="-122"/>
              <a:ea typeface="微软雅黑" panose="020B0503020204020204" pitchFamily="34" charset="-122"/>
            </a:endParaRPr>
          </a:p>
          <a:p>
            <a:pPr marL="285750" indent="-285750">
              <a:lnSpc>
                <a:spcPts val="3500"/>
              </a:lnSpc>
              <a:buFont typeface="Arial" panose="020B0604020202020204" pitchFamily="34" charset="0"/>
              <a:buChar char="•"/>
            </a:pPr>
            <a:r>
              <a:rPr lang="en-US" altLang="zh-CN" sz="2400" dirty="0" err="1">
                <a:solidFill>
                  <a:schemeClr val="tx1"/>
                </a:solidFill>
                <a:latin typeface="微软雅黑" panose="020B0503020204020204" pitchFamily="34" charset="-122"/>
                <a:ea typeface="微软雅黑" panose="020B0503020204020204" pitchFamily="34" charset="-122"/>
              </a:rPr>
              <a:t>InnoDB</a:t>
            </a:r>
            <a:r>
              <a:rPr lang="zh-CN" altLang="en-US" sz="2400" dirty="0">
                <a:solidFill>
                  <a:schemeClr val="tx1"/>
                </a:solidFill>
                <a:latin typeface="微软雅黑" panose="020B0503020204020204" pitchFamily="34" charset="-122"/>
                <a:ea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rPr>
              <a:t>BDB</a:t>
            </a:r>
            <a:r>
              <a:rPr lang="zh-CN" altLang="en-US" sz="2400" dirty="0">
                <a:solidFill>
                  <a:schemeClr val="tx1"/>
                </a:solidFill>
                <a:latin typeface="微软雅黑" panose="020B0503020204020204" pitchFamily="34" charset="-122"/>
                <a:ea typeface="微软雅黑" panose="020B0503020204020204" pitchFamily="34" charset="-122"/>
              </a:rPr>
              <a:t>支持事务</a:t>
            </a:r>
            <a:endParaRPr lang="en-US" altLang="zh-CN" sz="2400" dirty="0">
              <a:solidFill>
                <a:schemeClr val="tx1"/>
              </a:solidFill>
              <a:latin typeface="微软雅黑" panose="020B0503020204020204" pitchFamily="34" charset="-122"/>
              <a:ea typeface="微软雅黑" panose="020B0503020204020204" pitchFamily="34" charset="-122"/>
            </a:endParaRPr>
          </a:p>
          <a:p>
            <a:pPr marL="285750" indent="-285750">
              <a:lnSpc>
                <a:spcPts val="3500"/>
              </a:lnSpc>
              <a:buFont typeface="Arial" panose="020B0604020202020204" pitchFamily="34" charset="0"/>
              <a:buChar char="•"/>
            </a:pPr>
            <a:r>
              <a:rPr lang="en-US" altLang="zh-CN" sz="2400" dirty="0" err="1">
                <a:solidFill>
                  <a:schemeClr val="tx1"/>
                </a:solidFill>
                <a:latin typeface="微软雅黑" panose="020B0503020204020204" pitchFamily="34" charset="-122"/>
                <a:ea typeface="微软雅黑" panose="020B0503020204020204" pitchFamily="34" charset="-122"/>
              </a:rPr>
              <a:t>MyISAM</a:t>
            </a:r>
            <a:r>
              <a:rPr lang="zh-CN" altLang="en-US" sz="2400" dirty="0">
                <a:solidFill>
                  <a:schemeClr val="tx1"/>
                </a:solidFill>
                <a:latin typeface="微软雅黑" panose="020B0503020204020204" pitchFamily="34" charset="-122"/>
                <a:ea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rPr>
              <a:t>MEMORY</a:t>
            </a:r>
            <a:r>
              <a:rPr lang="zh-CN" altLang="en-US" sz="2400" dirty="0">
                <a:solidFill>
                  <a:schemeClr val="tx1"/>
                </a:solidFill>
                <a:latin typeface="微软雅黑" panose="020B0503020204020204" pitchFamily="34" charset="-122"/>
                <a:ea typeface="微软雅黑" panose="020B0503020204020204" pitchFamily="34" charset="-122"/>
              </a:rPr>
              <a:t>不</a:t>
            </a:r>
            <a:r>
              <a:rPr lang="zh-CN" altLang="en-US" sz="2400" dirty="0" smtClean="0">
                <a:solidFill>
                  <a:schemeClr val="tx1"/>
                </a:solidFill>
                <a:latin typeface="微软雅黑" panose="020B0503020204020204" pitchFamily="34" charset="-122"/>
                <a:ea typeface="微软雅黑" panose="020B0503020204020204" pitchFamily="34" charset="-122"/>
              </a:rPr>
              <a:t>支持</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9011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114" y="105819"/>
            <a:ext cx="8133213" cy="685752"/>
          </a:xfrm>
        </p:spPr>
        <p:txBody>
          <a:bodyPr>
            <a:normAutofit/>
          </a:bodyPr>
          <a:lstStyle/>
          <a:p>
            <a:r>
              <a:rPr lang="en-US" altLang="zh-CN" b="1" dirty="0">
                <a:solidFill>
                  <a:srgbClr val="00B050"/>
                </a:solidFill>
                <a:cs typeface="+mn-cs"/>
              </a:rPr>
              <a:t>14.1.3 </a:t>
            </a:r>
            <a:r>
              <a:rPr lang="zh-CN" altLang="en-US" b="1" dirty="0">
                <a:solidFill>
                  <a:srgbClr val="00B050"/>
                </a:solidFill>
                <a:cs typeface="+mn-cs"/>
              </a:rPr>
              <a:t>事务的</a:t>
            </a:r>
            <a:r>
              <a:rPr lang="zh-CN" altLang="en-US" b="1" dirty="0" smtClean="0">
                <a:solidFill>
                  <a:srgbClr val="00B050"/>
                </a:solidFill>
                <a:cs typeface="+mn-cs"/>
              </a:rPr>
              <a:t>分类（</a:t>
            </a:r>
            <a:r>
              <a:rPr lang="en-US" altLang="zh-CN" b="1" dirty="0" smtClean="0">
                <a:solidFill>
                  <a:srgbClr val="00B050"/>
                </a:solidFill>
                <a:cs typeface="+mn-cs"/>
              </a:rPr>
              <a:t>1</a:t>
            </a:r>
            <a:r>
              <a:rPr lang="zh-CN" altLang="en-US" b="1" dirty="0" smtClean="0">
                <a:solidFill>
                  <a:srgbClr val="00B050"/>
                </a:solidFill>
                <a:cs typeface="+mn-cs"/>
              </a:rPr>
              <a:t>）</a:t>
            </a:r>
            <a:endParaRPr lang="zh-CN" altLang="en-US" b="1" dirty="0">
              <a:solidFill>
                <a:srgbClr val="00B050"/>
              </a:solidFill>
              <a:cs typeface="+mn-cs"/>
            </a:endParaRPr>
          </a:p>
        </p:txBody>
      </p:sp>
      <p:sp>
        <p:nvSpPr>
          <p:cNvPr id="3" name="内容占位符 2"/>
          <p:cNvSpPr>
            <a:spLocks noGrp="1"/>
          </p:cNvSpPr>
          <p:nvPr>
            <p:ph idx="1"/>
          </p:nvPr>
        </p:nvSpPr>
        <p:spPr>
          <a:xfrm>
            <a:off x="286603" y="903264"/>
            <a:ext cx="8516204" cy="4132760"/>
          </a:xfrm>
        </p:spPr>
        <p:txBody>
          <a:bodyPr>
            <a:noAutofit/>
          </a:bodyPr>
          <a:lstStyle/>
          <a:p>
            <a:pPr marL="514350" indent="-285750">
              <a:lnSpc>
                <a:spcPts val="3800"/>
              </a:lnSpc>
              <a:spcBef>
                <a:spcPts val="0"/>
              </a:spcBef>
            </a:pPr>
            <a:r>
              <a:rPr lang="zh-CN" altLang="en-US" b="1" dirty="0" smtClean="0">
                <a:solidFill>
                  <a:srgbClr val="FF0000"/>
                </a:solidFill>
              </a:rPr>
              <a:t>自动提交事务</a:t>
            </a:r>
            <a:endParaRPr lang="en-US" altLang="zh-CN" b="1" dirty="0" smtClean="0"/>
          </a:p>
          <a:p>
            <a:pPr lvl="1" indent="0">
              <a:lnSpc>
                <a:spcPts val="3800"/>
              </a:lnSpc>
              <a:spcBef>
                <a:spcPts val="0"/>
              </a:spcBef>
              <a:buNone/>
            </a:pPr>
            <a:r>
              <a:rPr lang="zh-CN" altLang="en-US" b="1" dirty="0" smtClean="0"/>
              <a:t>在</a:t>
            </a:r>
            <a:r>
              <a:rPr lang="en-US" altLang="zh-CN" b="1" dirty="0" smtClean="0"/>
              <a:t>MYSQL</a:t>
            </a:r>
            <a:r>
              <a:rPr lang="zh-CN" altLang="en-US" b="1" dirty="0" smtClean="0"/>
              <a:t>命令行的默认设置下，事务都是由系统自动提交的，即一个</a:t>
            </a:r>
            <a:r>
              <a:rPr lang="en-US" altLang="zh-CN" b="1" dirty="0" smtClean="0"/>
              <a:t>SQL</a:t>
            </a:r>
            <a:r>
              <a:rPr lang="zh-CN" altLang="en-US" b="1" dirty="0" smtClean="0"/>
              <a:t>语句就是一个事务。</a:t>
            </a:r>
            <a:endParaRPr lang="en-US" altLang="zh-CN" b="1" dirty="0" smtClean="0"/>
          </a:p>
          <a:p>
            <a:pPr lvl="1" indent="0">
              <a:lnSpc>
                <a:spcPts val="3800"/>
              </a:lnSpc>
              <a:spcBef>
                <a:spcPts val="0"/>
              </a:spcBef>
              <a:buNone/>
            </a:pPr>
            <a:r>
              <a:rPr lang="zh-CN" altLang="en-US" b="1" dirty="0" smtClean="0">
                <a:solidFill>
                  <a:srgbClr val="FF0000"/>
                </a:solidFill>
              </a:rPr>
              <a:t>禁用</a:t>
            </a:r>
            <a:r>
              <a:rPr lang="zh-CN" altLang="en-US" b="1" u="sng" dirty="0">
                <a:solidFill>
                  <a:srgbClr val="FF0000"/>
                </a:solidFill>
                <a:effectLst>
                  <a:outerShdw blurRad="38100" dist="38100" dir="2700000" algn="tl">
                    <a:srgbClr val="000000">
                      <a:alpha val="43137"/>
                    </a:srgbClr>
                  </a:outerShdw>
                </a:effectLst>
              </a:rPr>
              <a:t>当前会话</a:t>
            </a:r>
            <a:r>
              <a:rPr lang="zh-CN" altLang="en-US" b="1" dirty="0">
                <a:solidFill>
                  <a:srgbClr val="FF0000"/>
                </a:solidFill>
              </a:rPr>
              <a:t>的自动提交</a:t>
            </a:r>
            <a:r>
              <a:rPr lang="zh-CN" altLang="en-US" b="1" dirty="0" smtClean="0"/>
              <a:t>：</a:t>
            </a:r>
            <a:endParaRPr lang="en-US" altLang="zh-CN" b="1" dirty="0" smtClean="0"/>
          </a:p>
          <a:p>
            <a:pPr lvl="1" indent="0">
              <a:lnSpc>
                <a:spcPts val="3800"/>
              </a:lnSpc>
              <a:spcBef>
                <a:spcPts val="0"/>
              </a:spcBef>
              <a:buNone/>
            </a:pPr>
            <a:r>
              <a:rPr lang="en-US" altLang="zh-CN" b="1" dirty="0">
                <a:solidFill>
                  <a:srgbClr val="0000FF"/>
                </a:solidFill>
              </a:rPr>
              <a:t> </a:t>
            </a:r>
            <a:r>
              <a:rPr lang="en-US" altLang="zh-CN" b="1" dirty="0" smtClean="0">
                <a:solidFill>
                  <a:srgbClr val="0000FF"/>
                </a:solidFill>
              </a:rPr>
              <a:t>          SET </a:t>
            </a:r>
            <a:r>
              <a:rPr lang="en-US" altLang="zh-CN" b="1" dirty="0">
                <a:solidFill>
                  <a:srgbClr val="0000FF"/>
                </a:solidFill>
              </a:rPr>
              <a:t>AUTOCOMMIT = 0</a:t>
            </a:r>
          </a:p>
          <a:p>
            <a:pPr marL="514350" indent="-285750">
              <a:lnSpc>
                <a:spcPts val="3800"/>
              </a:lnSpc>
              <a:spcBef>
                <a:spcPts val="0"/>
              </a:spcBef>
            </a:pPr>
            <a:r>
              <a:rPr lang="zh-CN" altLang="en-US" b="1" dirty="0" smtClean="0">
                <a:solidFill>
                  <a:srgbClr val="FF0000"/>
                </a:solidFill>
              </a:rPr>
              <a:t>显式事务</a:t>
            </a:r>
            <a:endParaRPr lang="en-US" altLang="zh-CN" b="1" dirty="0" smtClean="0"/>
          </a:p>
          <a:p>
            <a:pPr lvl="1" indent="0">
              <a:lnSpc>
                <a:spcPts val="3800"/>
              </a:lnSpc>
              <a:spcBef>
                <a:spcPts val="0"/>
              </a:spcBef>
              <a:buNone/>
            </a:pPr>
            <a:r>
              <a:rPr lang="zh-CN" altLang="en-US" b="1" dirty="0" smtClean="0"/>
              <a:t>使用</a:t>
            </a:r>
            <a:r>
              <a:rPr lang="zh-CN" altLang="en-US" b="1" dirty="0"/>
              <a:t>命令</a:t>
            </a:r>
            <a:r>
              <a:rPr lang="en-US" altLang="zh-CN" b="1" dirty="0">
                <a:solidFill>
                  <a:srgbClr val="0000CC"/>
                </a:solidFill>
              </a:rPr>
              <a:t>BEGIN</a:t>
            </a:r>
            <a:r>
              <a:rPr lang="zh-CN" altLang="en-US" b="1" dirty="0"/>
              <a:t>或</a:t>
            </a:r>
            <a:r>
              <a:rPr lang="en-US" altLang="zh-CN" b="1" dirty="0">
                <a:solidFill>
                  <a:srgbClr val="0000CC"/>
                </a:solidFill>
              </a:rPr>
              <a:t>START </a:t>
            </a:r>
            <a:r>
              <a:rPr lang="en-US" altLang="zh-CN" b="1" dirty="0" smtClean="0">
                <a:solidFill>
                  <a:srgbClr val="0000CC"/>
                </a:solidFill>
              </a:rPr>
              <a:t>TRANSACTION</a:t>
            </a:r>
            <a:r>
              <a:rPr lang="zh-CN" altLang="en-US" b="1" dirty="0" smtClean="0"/>
              <a:t>声明事务开始，用</a:t>
            </a:r>
            <a:r>
              <a:rPr lang="en-US" altLang="zh-CN" b="1" dirty="0" smtClean="0">
                <a:solidFill>
                  <a:srgbClr val="0033CC"/>
                </a:solidFill>
              </a:rPr>
              <a:t>COMMIT</a:t>
            </a:r>
            <a:r>
              <a:rPr lang="zh-CN" altLang="en-US" b="1" dirty="0" smtClean="0"/>
              <a:t>提交事务，用</a:t>
            </a:r>
            <a:r>
              <a:rPr lang="en-US" altLang="zh-CN" b="1" dirty="0" smtClean="0">
                <a:solidFill>
                  <a:srgbClr val="0033CC"/>
                </a:solidFill>
              </a:rPr>
              <a:t>ROLLBACK</a:t>
            </a:r>
            <a:r>
              <a:rPr lang="zh-CN" altLang="en-US" b="1" dirty="0" smtClean="0"/>
              <a:t>回滚事务。</a:t>
            </a:r>
            <a:endParaRPr lang="en-US" altLang="zh-CN" b="1" dirty="0" smtClean="0"/>
          </a:p>
        </p:txBody>
      </p:sp>
    </p:spTree>
    <p:extLst>
      <p:ext uri="{BB962C8B-B14F-4D97-AF65-F5344CB8AC3E}">
        <p14:creationId xmlns:p14="http://schemas.microsoft.com/office/powerpoint/2010/main" val="3628776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3023</TotalTime>
  <Words>1745</Words>
  <Application>Microsoft Office PowerPoint</Application>
  <PresentationFormat>全屏显示(4:3)</PresentationFormat>
  <Paragraphs>158</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第十四章</vt:lpstr>
      <vt:lpstr>本章内容</vt:lpstr>
      <vt:lpstr>PowerPoint 演示文稿</vt:lpstr>
      <vt:lpstr>PowerPoint 演示文稿</vt:lpstr>
      <vt:lpstr>PowerPoint 演示文稿</vt:lpstr>
      <vt:lpstr>PowerPoint 演示文稿</vt:lpstr>
      <vt:lpstr>PowerPoint 演示文稿</vt:lpstr>
      <vt:lpstr>PowerPoint 演示文稿</vt:lpstr>
      <vt:lpstr>14.1.3 事务的分类（1）</vt:lpstr>
      <vt:lpstr>14.1.3 事务的分类（2）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404</cp:revision>
  <dcterms:created xsi:type="dcterms:W3CDTF">2014-08-02T13:12:31Z</dcterms:created>
  <dcterms:modified xsi:type="dcterms:W3CDTF">2020-12-06T14:16:56Z</dcterms:modified>
</cp:coreProperties>
</file>