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36" r:id="rId3"/>
    <p:sldId id="384" r:id="rId4"/>
    <p:sldId id="411" r:id="rId5"/>
    <p:sldId id="402" r:id="rId6"/>
    <p:sldId id="398" r:id="rId7"/>
    <p:sldId id="386" r:id="rId8"/>
    <p:sldId id="412" r:id="rId9"/>
    <p:sldId id="387" r:id="rId10"/>
    <p:sldId id="413" r:id="rId11"/>
    <p:sldId id="388" r:id="rId12"/>
    <p:sldId id="414" r:id="rId13"/>
    <p:sldId id="415" r:id="rId14"/>
    <p:sldId id="416" r:id="rId15"/>
    <p:sldId id="417" r:id="rId16"/>
    <p:sldId id="418" r:id="rId17"/>
    <p:sldId id="419" r:id="rId18"/>
    <p:sldId id="389" r:id="rId19"/>
    <p:sldId id="390" r:id="rId20"/>
    <p:sldId id="391" r:id="rId21"/>
    <p:sldId id="421" r:id="rId22"/>
    <p:sldId id="392" r:id="rId23"/>
    <p:sldId id="394" r:id="rId24"/>
    <p:sldId id="395" r:id="rId25"/>
    <p:sldId id="422" r:id="rId26"/>
    <p:sldId id="420" r:id="rId27"/>
    <p:sldId id="396" r:id="rId28"/>
    <p:sldId id="397" r:id="rId29"/>
    <p:sldId id="428" r:id="rId30"/>
    <p:sldId id="401" r:id="rId31"/>
    <p:sldId id="426" r:id="rId32"/>
    <p:sldId id="429" r:id="rId33"/>
    <p:sldId id="399" r:id="rId34"/>
    <p:sldId id="400" r:id="rId35"/>
    <p:sldId id="425" r:id="rId36"/>
    <p:sldId id="423" r:id="rId37"/>
    <p:sldId id="427" r:id="rId38"/>
    <p:sldId id="43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66"/>
    <a:srgbClr val="0033CC"/>
    <a:srgbClr val="FFFF99"/>
    <a:srgbClr val="3333FF"/>
    <a:srgbClr val="0000CC"/>
    <a:srgbClr val="000000"/>
    <a:srgbClr val="3366CC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2183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6914B-F337-4EC6-81B5-C2A335C9EEA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6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8C08B-D73B-4B84-A506-521C7DE1996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412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0EC8F-CC63-4A78-98D0-76F4EC9CA5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1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9A3D4-1DA0-4D39-A19B-516CB065560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0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C4589-973D-4E08-82F0-85267B56C60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844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3E726-3667-4172-BD4F-C57CEB68FF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22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2C623-476B-4685-8D54-CB9439FBAFB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55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E2AC2-8656-480D-9465-052BA2971E1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914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229600" cy="449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75EA27-6B73-43DA-94A6-7D878DB12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4759" y="1400942"/>
            <a:ext cx="7482398" cy="1901024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第十四章</a:t>
            </a:r>
            <a:endParaRPr lang="zh-CN" altLang="en-US" sz="4800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3138" y="3987049"/>
            <a:ext cx="8085220" cy="165576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</a:rPr>
              <a:t>事务与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并发控制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957" y="245713"/>
            <a:ext cx="84379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）幻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(phantom read)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一个事务对某行执行插入或删除操作，而该行属于某个事务正在读取的行的范围时，会发生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幻读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(phantom read)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问题。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790" y="2600247"/>
            <a:ext cx="8413844" cy="350352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按一定条件从数据库中读取了某些数据记录后，事务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删除了其中部分记录，当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再次按相同条件读取数据时，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发现某些记录消失了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按一定条件从数据库中读取某些数据记录后，事务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插入了一些记录，当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再次按相同条件读取数据时，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发现多了一些记录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不可重复读有时也称为幻影现象（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Phantom Row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5051181" y="1692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并发操作带来的数据不一致性的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情形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6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69" y="28298"/>
            <a:ext cx="7637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锁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993" y="3178536"/>
            <a:ext cx="85531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锁定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防止丢失更新、脏读、不可重复读和幻读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993" y="951628"/>
            <a:ext cx="86966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用户对数据库并发访问时，为了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确保数据一致性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封锁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锁定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实现数据库并发控制的主要手段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3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D8646-E1DC-4974-A843-08E365AE51B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什么是封锁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51838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封锁就是</a:t>
            </a:r>
            <a:r>
              <a:rPr lang="zh-CN" altLang="en-US" b="1" dirty="0">
                <a:solidFill>
                  <a:schemeClr val="tx1"/>
                </a:solidFill>
              </a:rPr>
              <a:t>事务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在对某个数据对象（例如表、记录等）操作之前，先向系统发出请求，对其加锁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加锁后</a:t>
            </a:r>
            <a:r>
              <a:rPr lang="zh-CN" altLang="en-US" b="1" dirty="0">
                <a:solidFill>
                  <a:schemeClr val="tx1"/>
                </a:solidFill>
              </a:rPr>
              <a:t>事务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就对该数据对象有了一定的控制，在事务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释放它的锁之前，其它的事务不能更新此数据对象。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一个事务对某个数据对象加锁后究竟拥有什么样的控制</a:t>
            </a:r>
            <a:r>
              <a:rPr lang="zh-CN" altLang="en-US" b="1" dirty="0">
                <a:solidFill>
                  <a:schemeClr val="tx1"/>
                </a:solidFill>
              </a:rPr>
              <a:t>由封锁的类型决定。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269919" y="228618"/>
            <a:ext cx="795266" cy="639158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3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262E-4CC7-487A-B664-69CE59989E5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基本封锁类型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sz="2600" b="1" dirty="0" smtClean="0">
                <a:solidFill>
                  <a:srgbClr val="FF3300"/>
                </a:solidFill>
              </a:rPr>
              <a:t>排它锁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Exclusive Locks</a:t>
            </a:r>
            <a:r>
              <a:rPr lang="zh-CN" altLang="en-US" sz="2600" b="1" dirty="0"/>
              <a:t>，简记为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</a:rPr>
              <a:t>锁</a:t>
            </a:r>
            <a:r>
              <a:rPr lang="zh-CN" altLang="en-US" sz="2600" b="1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600" b="1" dirty="0">
                <a:solidFill>
                  <a:srgbClr val="FF3300"/>
                </a:solidFill>
              </a:rPr>
              <a:t>共享锁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Share Locks</a:t>
            </a:r>
            <a:r>
              <a:rPr lang="zh-CN" altLang="en-US" sz="2600" b="1" dirty="0"/>
              <a:t>，简记为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</a:rPr>
              <a:t>锁</a:t>
            </a:r>
            <a:r>
              <a:rPr lang="zh-CN" altLang="en-US" sz="26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00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A6DD-4EEF-463D-985C-037658BD01DE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排它锁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排它锁又称为写锁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若事务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zh-CN" altLang="en-US" b="1" dirty="0">
                <a:solidFill>
                  <a:srgbClr val="0000FF"/>
                </a:solidFill>
              </a:rPr>
              <a:t>对数据对象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b="1" dirty="0">
                <a:solidFill>
                  <a:srgbClr val="0000FF"/>
                </a:solidFill>
              </a:rPr>
              <a:t>加上</a:t>
            </a:r>
            <a:r>
              <a:rPr lang="en-US" altLang="zh-CN" b="1" dirty="0">
                <a:solidFill>
                  <a:srgbClr val="0000FF"/>
                </a:solidFill>
              </a:rPr>
              <a:t>X</a:t>
            </a:r>
            <a:r>
              <a:rPr lang="zh-CN" altLang="en-US" b="1" dirty="0">
                <a:solidFill>
                  <a:srgbClr val="0000FF"/>
                </a:solidFill>
              </a:rPr>
              <a:t>锁，</a:t>
            </a:r>
            <a:r>
              <a:rPr lang="zh-CN" altLang="en-US" b="1" dirty="0">
                <a:solidFill>
                  <a:schemeClr val="tx1"/>
                </a:solidFill>
              </a:rPr>
              <a:t>则只允许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读取和修改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其它任何事务都不能再对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b="1" dirty="0">
                <a:solidFill>
                  <a:srgbClr val="0000FF"/>
                </a:solidFill>
              </a:rPr>
              <a:t>加任何类型的锁</a:t>
            </a:r>
            <a:r>
              <a:rPr lang="zh-CN" altLang="en-US" b="1" dirty="0">
                <a:solidFill>
                  <a:schemeClr val="tx1"/>
                </a:solidFill>
              </a:rPr>
              <a:t>，直到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释放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上的锁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使用排它锁，</a:t>
            </a:r>
            <a:r>
              <a:rPr lang="zh-CN" altLang="en-US" b="1" dirty="0">
                <a:solidFill>
                  <a:schemeClr val="tx1"/>
                </a:solidFill>
              </a:rPr>
              <a:t>可以保证其他事务在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释放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上的锁之前不能再读取和修改</a:t>
            </a:r>
            <a:r>
              <a:rPr lang="en-US" altLang="zh-CN" b="1" dirty="0">
                <a:solidFill>
                  <a:schemeClr val="tx1"/>
                </a:solidFill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1206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共享锁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共享锁又称为读锁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若事务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  <a:r>
              <a:rPr lang="zh-CN" altLang="en-US" b="1" dirty="0">
                <a:solidFill>
                  <a:srgbClr val="0000FF"/>
                </a:solidFill>
              </a:rPr>
              <a:t>对数据对象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b="1" dirty="0">
                <a:solidFill>
                  <a:srgbClr val="0000FF"/>
                </a:solidFill>
              </a:rPr>
              <a:t>加上</a:t>
            </a:r>
            <a:r>
              <a:rPr lang="en-US" altLang="zh-CN" b="1" dirty="0">
                <a:solidFill>
                  <a:srgbClr val="0000FF"/>
                </a:solidFill>
              </a:rPr>
              <a:t>S</a:t>
            </a:r>
            <a:r>
              <a:rPr lang="zh-CN" altLang="en-US" b="1" dirty="0">
                <a:solidFill>
                  <a:srgbClr val="0000FF"/>
                </a:solidFill>
              </a:rPr>
              <a:t>锁，</a:t>
            </a:r>
            <a:r>
              <a:rPr lang="zh-CN" altLang="en-US" b="1" dirty="0">
                <a:solidFill>
                  <a:schemeClr val="tx1"/>
                </a:solidFill>
              </a:rPr>
              <a:t>则</a:t>
            </a:r>
            <a:r>
              <a:rPr lang="zh-CN" altLang="en-US" b="1" u="sng" dirty="0">
                <a:solidFill>
                  <a:srgbClr val="0000FF"/>
                </a:solidFill>
              </a:rPr>
              <a:t>其它事务只能再对</a:t>
            </a:r>
            <a:r>
              <a:rPr lang="en-US" altLang="zh-CN" b="1" u="sng" dirty="0">
                <a:solidFill>
                  <a:srgbClr val="0000FF"/>
                </a:solidFill>
              </a:rPr>
              <a:t>A</a:t>
            </a:r>
            <a:r>
              <a:rPr lang="zh-CN" altLang="en-US" b="1" u="sng" dirty="0">
                <a:solidFill>
                  <a:srgbClr val="0000FF"/>
                </a:solidFill>
              </a:rPr>
              <a:t>加</a:t>
            </a:r>
            <a:r>
              <a:rPr lang="en-US" altLang="zh-CN" b="1" u="sng" dirty="0">
                <a:solidFill>
                  <a:srgbClr val="0000FF"/>
                </a:solidFill>
              </a:rPr>
              <a:t>S</a:t>
            </a:r>
            <a:r>
              <a:rPr lang="zh-CN" altLang="en-US" b="1" u="sng" dirty="0">
                <a:solidFill>
                  <a:srgbClr val="0000FF"/>
                </a:solidFill>
              </a:rPr>
              <a:t>锁</a:t>
            </a:r>
            <a:r>
              <a:rPr lang="zh-CN" altLang="en-US" b="1" dirty="0">
                <a:solidFill>
                  <a:schemeClr val="tx1"/>
                </a:solidFill>
              </a:rPr>
              <a:t>，而不能加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锁，直到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释放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上的</a:t>
            </a:r>
            <a:r>
              <a:rPr lang="en-US" altLang="zh-CN" b="1" dirty="0">
                <a:solidFill>
                  <a:schemeClr val="tx1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</a:rPr>
              <a:t>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使用共享锁，</a:t>
            </a:r>
            <a:r>
              <a:rPr lang="zh-CN" altLang="en-US" b="1" dirty="0">
                <a:solidFill>
                  <a:schemeClr val="tx1"/>
                </a:solidFill>
              </a:rPr>
              <a:t>保证其他事务可以读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，但在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释放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上的</a:t>
            </a:r>
            <a:r>
              <a:rPr lang="en-US" altLang="zh-CN" b="1" dirty="0">
                <a:solidFill>
                  <a:schemeClr val="tx1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</a:rPr>
              <a:t>锁之前不能对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做任何修改</a:t>
            </a:r>
            <a:r>
              <a:rPr lang="zh-CN" altLang="en-US" b="1" dirty="0"/>
              <a:t> </a:t>
            </a:r>
          </a:p>
          <a:p>
            <a:pPr>
              <a:lnSpc>
                <a:spcPct val="12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846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6105-81C1-4D09-8882-87FF1D0E7BF1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锁的相容矩阵</a:t>
            </a:r>
          </a:p>
        </p:txBody>
      </p:sp>
      <p:sp>
        <p:nvSpPr>
          <p:cNvPr id="1388548" name="Text Box 4"/>
          <p:cNvSpPr txBox="1">
            <a:spLocks noChangeArrowheads="1"/>
          </p:cNvSpPr>
          <p:nvPr/>
        </p:nvSpPr>
        <p:spPr bwMode="auto">
          <a:xfrm>
            <a:off x="2771775" y="4581525"/>
            <a:ext cx="28114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Y=Yes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，相容的请求</a:t>
            </a:r>
            <a:endParaRPr kumimoji="1"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N=No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，不相容的请求</a:t>
            </a:r>
            <a:endParaRPr kumimoji="1"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1607784" y="1456284"/>
            <a:ext cx="103225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88550" name="Group 6"/>
          <p:cNvGrpSpPr>
            <a:grpSpLocks/>
          </p:cNvGrpSpPr>
          <p:nvPr/>
        </p:nvGrpSpPr>
        <p:grpSpPr bwMode="auto">
          <a:xfrm>
            <a:off x="1403350" y="1490663"/>
            <a:ext cx="5645150" cy="2908300"/>
            <a:chOff x="-3" y="-3"/>
            <a:chExt cx="1733" cy="1841"/>
          </a:xfrm>
        </p:grpSpPr>
        <p:grpSp>
          <p:nvGrpSpPr>
            <p:cNvPr id="1388551" name="Group 7"/>
            <p:cNvGrpSpPr>
              <a:grpSpLocks/>
            </p:cNvGrpSpPr>
            <p:nvPr/>
          </p:nvGrpSpPr>
          <p:grpSpPr bwMode="auto">
            <a:xfrm>
              <a:off x="0" y="0"/>
              <a:ext cx="1727" cy="1835"/>
              <a:chOff x="0" y="0"/>
              <a:chExt cx="1727" cy="1835"/>
            </a:xfrm>
          </p:grpSpPr>
          <p:grpSp>
            <p:nvGrpSpPr>
              <p:cNvPr id="1388552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447" cy="442"/>
                <a:chOff x="0" y="0"/>
                <a:chExt cx="447" cy="442"/>
              </a:xfrm>
            </p:grpSpPr>
            <p:sp>
              <p:nvSpPr>
                <p:cNvPr id="13885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1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55" name="Group 11"/>
              <p:cNvGrpSpPr>
                <a:grpSpLocks/>
              </p:cNvGrpSpPr>
              <p:nvPr/>
            </p:nvGrpSpPr>
            <p:grpSpPr bwMode="auto">
              <a:xfrm>
                <a:off x="447" y="0"/>
                <a:ext cx="426" cy="442"/>
                <a:chOff x="447" y="0"/>
                <a:chExt cx="426" cy="442"/>
              </a:xfrm>
            </p:grpSpPr>
            <p:sp>
              <p:nvSpPr>
                <p:cNvPr id="1388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490" y="0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kumimoji="1"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" y="0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58" name="Group 14"/>
              <p:cNvGrpSpPr>
                <a:grpSpLocks/>
              </p:cNvGrpSpPr>
              <p:nvPr/>
            </p:nvGrpSpPr>
            <p:grpSpPr bwMode="auto">
              <a:xfrm>
                <a:off x="873" y="0"/>
                <a:ext cx="426" cy="442"/>
                <a:chOff x="873" y="0"/>
                <a:chExt cx="426" cy="442"/>
              </a:xfrm>
            </p:grpSpPr>
            <p:sp>
              <p:nvSpPr>
                <p:cNvPr id="1388559" name="Rectangle 15"/>
                <p:cNvSpPr>
                  <a:spLocks noChangeArrowheads="1"/>
                </p:cNvSpPr>
                <p:nvPr/>
              </p:nvSpPr>
              <p:spPr bwMode="auto">
                <a:xfrm>
                  <a:off x="916" y="0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  <a:endParaRPr kumimoji="1" lang="en-US" altLang="zh-CN" sz="3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873" y="0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61" name="Group 17"/>
              <p:cNvGrpSpPr>
                <a:grpSpLocks/>
              </p:cNvGrpSpPr>
              <p:nvPr/>
            </p:nvGrpSpPr>
            <p:grpSpPr bwMode="auto">
              <a:xfrm>
                <a:off x="1299" y="0"/>
                <a:ext cx="428" cy="442"/>
                <a:chOff x="1299" y="0"/>
                <a:chExt cx="428" cy="442"/>
              </a:xfrm>
            </p:grpSpPr>
            <p:sp>
              <p:nvSpPr>
                <p:cNvPr id="1388562" name="Rectangle 18"/>
                <p:cNvSpPr>
                  <a:spLocks noChangeArrowheads="1"/>
                </p:cNvSpPr>
                <p:nvPr/>
              </p:nvSpPr>
              <p:spPr bwMode="auto">
                <a:xfrm>
                  <a:off x="1342" y="0"/>
                  <a:ext cx="342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</a:t>
                  </a:r>
                  <a:endParaRPr kumimoji="1" lang="en-US" altLang="zh-CN" sz="3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99" y="0"/>
                  <a:ext cx="428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64" name="Group 20"/>
              <p:cNvGrpSpPr>
                <a:grpSpLocks/>
              </p:cNvGrpSpPr>
              <p:nvPr/>
            </p:nvGrpSpPr>
            <p:grpSpPr bwMode="auto">
              <a:xfrm>
                <a:off x="0" y="442"/>
                <a:ext cx="447" cy="509"/>
                <a:chOff x="0" y="442"/>
                <a:chExt cx="447" cy="509"/>
              </a:xfrm>
            </p:grpSpPr>
            <p:sp>
              <p:nvSpPr>
                <p:cNvPr id="1388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361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kumimoji="1"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447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67" name="Group 23"/>
              <p:cNvGrpSpPr>
                <a:grpSpLocks/>
              </p:cNvGrpSpPr>
              <p:nvPr/>
            </p:nvGrpSpPr>
            <p:grpSpPr bwMode="auto">
              <a:xfrm>
                <a:off x="447" y="442"/>
                <a:ext cx="426" cy="509"/>
                <a:chOff x="447" y="442"/>
                <a:chExt cx="426" cy="509"/>
              </a:xfrm>
            </p:grpSpPr>
            <p:sp>
              <p:nvSpPr>
                <p:cNvPr id="1388568" name="Rectangle 24"/>
                <p:cNvSpPr>
                  <a:spLocks noChangeArrowheads="1"/>
                </p:cNvSpPr>
                <p:nvPr/>
              </p:nvSpPr>
              <p:spPr bwMode="auto">
                <a:xfrm>
                  <a:off x="490" y="442"/>
                  <a:ext cx="34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</a:p>
              </p:txBody>
            </p:sp>
            <p:sp>
              <p:nvSpPr>
                <p:cNvPr id="138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47" y="442"/>
                  <a:ext cx="42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70" name="Group 26"/>
              <p:cNvGrpSpPr>
                <a:grpSpLocks/>
              </p:cNvGrpSpPr>
              <p:nvPr/>
            </p:nvGrpSpPr>
            <p:grpSpPr bwMode="auto">
              <a:xfrm>
                <a:off x="873" y="442"/>
                <a:ext cx="426" cy="509"/>
                <a:chOff x="873" y="442"/>
                <a:chExt cx="426" cy="509"/>
              </a:xfrm>
            </p:grpSpPr>
            <p:sp>
              <p:nvSpPr>
                <p:cNvPr id="1388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916" y="442"/>
                  <a:ext cx="34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endParaRPr kumimoji="1" lang="en-US" altLang="zh-CN" sz="3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873" y="442"/>
                  <a:ext cx="42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73" name="Group 29"/>
              <p:cNvGrpSpPr>
                <a:grpSpLocks/>
              </p:cNvGrpSpPr>
              <p:nvPr/>
            </p:nvGrpSpPr>
            <p:grpSpPr bwMode="auto">
              <a:xfrm>
                <a:off x="1299" y="442"/>
                <a:ext cx="428" cy="509"/>
                <a:chOff x="1299" y="442"/>
                <a:chExt cx="428" cy="509"/>
              </a:xfrm>
            </p:grpSpPr>
            <p:sp>
              <p:nvSpPr>
                <p:cNvPr id="13885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342" y="442"/>
                  <a:ext cx="34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r>
                    <a:rPr kumimoji="1" lang="en-US" altLang="zh-CN" sz="2200" b="1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itchFamily="18" charset="0"/>
                    </a:rPr>
                    <a:t>Y</a:t>
                  </a:r>
                  <a:endParaRPr kumimoji="1"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99" y="442"/>
                  <a:ext cx="42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76" name="Group 32"/>
              <p:cNvGrpSpPr>
                <a:grpSpLocks/>
              </p:cNvGrpSpPr>
              <p:nvPr/>
            </p:nvGrpSpPr>
            <p:grpSpPr bwMode="auto">
              <a:xfrm>
                <a:off x="0" y="951"/>
                <a:ext cx="447" cy="442"/>
                <a:chOff x="0" y="951"/>
                <a:chExt cx="447" cy="442"/>
              </a:xfrm>
            </p:grpSpPr>
            <p:sp>
              <p:nvSpPr>
                <p:cNvPr id="138857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951"/>
                  <a:ext cx="361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1388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951"/>
                  <a:ext cx="44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79" name="Group 35"/>
              <p:cNvGrpSpPr>
                <a:grpSpLocks/>
              </p:cNvGrpSpPr>
              <p:nvPr/>
            </p:nvGrpSpPr>
            <p:grpSpPr bwMode="auto">
              <a:xfrm>
                <a:off x="447" y="951"/>
                <a:ext cx="426" cy="442"/>
                <a:chOff x="447" y="951"/>
                <a:chExt cx="426" cy="442"/>
              </a:xfrm>
            </p:grpSpPr>
            <p:sp>
              <p:nvSpPr>
                <p:cNvPr id="1388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490" y="951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</a:p>
              </p:txBody>
            </p:sp>
            <p:sp>
              <p:nvSpPr>
                <p:cNvPr id="1388581" name="Rectangle 37"/>
                <p:cNvSpPr>
                  <a:spLocks noChangeArrowheads="1"/>
                </p:cNvSpPr>
                <p:nvPr/>
              </p:nvSpPr>
              <p:spPr bwMode="auto">
                <a:xfrm>
                  <a:off x="447" y="951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82" name="Group 38"/>
              <p:cNvGrpSpPr>
                <a:grpSpLocks/>
              </p:cNvGrpSpPr>
              <p:nvPr/>
            </p:nvGrpSpPr>
            <p:grpSpPr bwMode="auto">
              <a:xfrm>
                <a:off x="873" y="951"/>
                <a:ext cx="426" cy="442"/>
                <a:chOff x="873" y="951"/>
                <a:chExt cx="426" cy="442"/>
              </a:xfrm>
            </p:grpSpPr>
            <p:sp>
              <p:nvSpPr>
                <p:cNvPr id="1388583" name="Rectangle 39"/>
                <p:cNvSpPr>
                  <a:spLocks noChangeArrowheads="1"/>
                </p:cNvSpPr>
                <p:nvPr/>
              </p:nvSpPr>
              <p:spPr bwMode="auto">
                <a:xfrm>
                  <a:off x="916" y="951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</a:p>
              </p:txBody>
            </p:sp>
            <p:sp>
              <p:nvSpPr>
                <p:cNvPr id="1388584" name="Rectangle 40"/>
                <p:cNvSpPr>
                  <a:spLocks noChangeArrowheads="1"/>
                </p:cNvSpPr>
                <p:nvPr/>
              </p:nvSpPr>
              <p:spPr bwMode="auto">
                <a:xfrm>
                  <a:off x="873" y="951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85" name="Group 41"/>
              <p:cNvGrpSpPr>
                <a:grpSpLocks/>
              </p:cNvGrpSpPr>
              <p:nvPr/>
            </p:nvGrpSpPr>
            <p:grpSpPr bwMode="auto">
              <a:xfrm>
                <a:off x="1299" y="951"/>
                <a:ext cx="428" cy="442"/>
                <a:chOff x="1299" y="951"/>
                <a:chExt cx="428" cy="442"/>
              </a:xfrm>
            </p:grpSpPr>
            <p:sp>
              <p:nvSpPr>
                <p:cNvPr id="13885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2" y="951"/>
                  <a:ext cx="342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</a:p>
              </p:txBody>
            </p:sp>
            <p:sp>
              <p:nvSpPr>
                <p:cNvPr id="13885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9" y="951"/>
                  <a:ext cx="428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88" name="Group 44"/>
              <p:cNvGrpSpPr>
                <a:grpSpLocks/>
              </p:cNvGrpSpPr>
              <p:nvPr/>
            </p:nvGrpSpPr>
            <p:grpSpPr bwMode="auto">
              <a:xfrm>
                <a:off x="0" y="1393"/>
                <a:ext cx="447" cy="442"/>
                <a:chOff x="0" y="1393"/>
                <a:chExt cx="447" cy="442"/>
              </a:xfrm>
            </p:grpSpPr>
            <p:sp>
              <p:nvSpPr>
                <p:cNvPr id="1388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393"/>
                  <a:ext cx="361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</a:t>
                  </a:r>
                  <a:endParaRPr kumimoji="1" lang="en-US" altLang="zh-CN" sz="3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859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393"/>
                  <a:ext cx="44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91" name="Group 47"/>
              <p:cNvGrpSpPr>
                <a:grpSpLocks/>
              </p:cNvGrpSpPr>
              <p:nvPr/>
            </p:nvGrpSpPr>
            <p:grpSpPr bwMode="auto">
              <a:xfrm>
                <a:off x="447" y="1393"/>
                <a:ext cx="426" cy="442"/>
                <a:chOff x="447" y="1393"/>
                <a:chExt cx="426" cy="442"/>
              </a:xfrm>
            </p:grpSpPr>
            <p:sp>
              <p:nvSpPr>
                <p:cNvPr id="1388592" name="Rectangle 48"/>
                <p:cNvSpPr>
                  <a:spLocks noChangeArrowheads="1"/>
                </p:cNvSpPr>
                <p:nvPr/>
              </p:nvSpPr>
              <p:spPr bwMode="auto">
                <a:xfrm>
                  <a:off x="490" y="1393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</a:p>
              </p:txBody>
            </p:sp>
            <p:sp>
              <p:nvSpPr>
                <p:cNvPr id="13885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47" y="1393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94" name="Group 50"/>
              <p:cNvGrpSpPr>
                <a:grpSpLocks/>
              </p:cNvGrpSpPr>
              <p:nvPr/>
            </p:nvGrpSpPr>
            <p:grpSpPr bwMode="auto">
              <a:xfrm>
                <a:off x="873" y="1393"/>
                <a:ext cx="426" cy="442"/>
                <a:chOff x="873" y="1393"/>
                <a:chExt cx="426" cy="442"/>
              </a:xfrm>
            </p:grpSpPr>
            <p:sp>
              <p:nvSpPr>
                <p:cNvPr id="1388595" name="Rectangle 51"/>
                <p:cNvSpPr>
                  <a:spLocks noChangeArrowheads="1"/>
                </p:cNvSpPr>
                <p:nvPr/>
              </p:nvSpPr>
              <p:spPr bwMode="auto">
                <a:xfrm>
                  <a:off x="916" y="1393"/>
                  <a:ext cx="34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</a:p>
              </p:txBody>
            </p:sp>
            <p:sp>
              <p:nvSpPr>
                <p:cNvPr id="1388596" name="Rectangle 52"/>
                <p:cNvSpPr>
                  <a:spLocks noChangeArrowheads="1"/>
                </p:cNvSpPr>
                <p:nvPr/>
              </p:nvSpPr>
              <p:spPr bwMode="auto">
                <a:xfrm>
                  <a:off x="873" y="1393"/>
                  <a:ext cx="42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8597" name="Group 53"/>
              <p:cNvGrpSpPr>
                <a:grpSpLocks/>
              </p:cNvGrpSpPr>
              <p:nvPr/>
            </p:nvGrpSpPr>
            <p:grpSpPr bwMode="auto">
              <a:xfrm>
                <a:off x="1299" y="1393"/>
                <a:ext cx="428" cy="442"/>
                <a:chOff x="1299" y="1393"/>
                <a:chExt cx="428" cy="442"/>
              </a:xfrm>
            </p:grpSpPr>
            <p:sp>
              <p:nvSpPr>
                <p:cNvPr id="1388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1342" y="1393"/>
                  <a:ext cx="342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</a:p>
              </p:txBody>
            </p:sp>
            <p:sp>
              <p:nvSpPr>
                <p:cNvPr id="1388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9" y="1393"/>
                  <a:ext cx="428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88600" name="Rectangle 56"/>
            <p:cNvSpPr>
              <a:spLocks noChangeArrowheads="1"/>
            </p:cNvSpPr>
            <p:nvPr/>
          </p:nvSpPr>
          <p:spPr bwMode="auto">
            <a:xfrm>
              <a:off x="-3" y="-3"/>
              <a:ext cx="1733" cy="1841"/>
            </a:xfrm>
            <a:prstGeom prst="rect">
              <a:avLst/>
            </a:prstGeom>
            <a:noFill/>
            <a:ln w="11176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endParaRPr kumimoji="0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8601" name="Line 57"/>
          <p:cNvSpPr>
            <a:spLocks noChangeShapeType="1"/>
          </p:cNvSpPr>
          <p:nvPr/>
        </p:nvSpPr>
        <p:spPr bwMode="auto">
          <a:xfrm>
            <a:off x="1403350" y="1490663"/>
            <a:ext cx="1368425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8602" name="Text Box 58"/>
          <p:cNvSpPr txBox="1">
            <a:spLocks noChangeArrowheads="1"/>
          </p:cNvSpPr>
          <p:nvPr/>
        </p:nvSpPr>
        <p:spPr bwMode="auto">
          <a:xfrm>
            <a:off x="827088" y="4941888"/>
            <a:ext cx="7632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kumimoji="0" lang="zh-CN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5972265"/>
            <a:ext cx="2133600" cy="476250"/>
          </a:xfrm>
        </p:spPr>
        <p:txBody>
          <a:bodyPr/>
          <a:lstStyle/>
          <a:p>
            <a:fld id="{197AAF34-3A50-4C27-9396-55FFE426A2D0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1853"/>
            <a:ext cx="7391400" cy="56356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使用封锁机制解决”</a:t>
            </a:r>
            <a:r>
              <a:rPr lang="zh-CN" altLang="en-US" sz="2800" b="1" dirty="0" smtClean="0"/>
              <a:t>丢失更新”</a:t>
            </a:r>
            <a:r>
              <a:rPr lang="zh-CN" altLang="en-US" sz="2800" b="1" dirty="0"/>
              <a:t>问题</a:t>
            </a:r>
          </a:p>
        </p:txBody>
      </p:sp>
      <p:graphicFrame>
        <p:nvGraphicFramePr>
          <p:cNvPr id="1392707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21400714"/>
              </p:ext>
            </p:extLst>
          </p:nvPr>
        </p:nvGraphicFramePr>
        <p:xfrm>
          <a:off x="971550" y="708115"/>
          <a:ext cx="4402138" cy="5547360"/>
        </p:xfrm>
        <a:graphic>
          <a:graphicData uri="http://schemas.openxmlformats.org/drawingml/2006/table">
            <a:tbl>
              <a:tblPr/>
              <a:tblGrid>
                <a:gridCol w="2201863"/>
                <a:gridCol w="2200275"/>
              </a:tblGrid>
              <a:tr h="3603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①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Xlock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② R(A)=16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Xlock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③ A←A-1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W(A)=15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Unlock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获得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Xlock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R(A)=15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A←A-1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W(A)=14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Unlock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703" name="Text Box 63"/>
          <p:cNvSpPr txBox="1">
            <a:spLocks noChangeArrowheads="1"/>
          </p:cNvSpPr>
          <p:nvPr/>
        </p:nvSpPr>
        <p:spPr bwMode="auto">
          <a:xfrm>
            <a:off x="395288" y="77955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sp>
        <p:nvSpPr>
          <p:cNvPr id="1392704" name="Text Box 64"/>
          <p:cNvSpPr txBox="1">
            <a:spLocks noChangeArrowheads="1"/>
          </p:cNvSpPr>
          <p:nvPr/>
        </p:nvSpPr>
        <p:spPr bwMode="auto">
          <a:xfrm>
            <a:off x="5508625" y="852578"/>
            <a:ext cx="3471602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在读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进行修改之前先对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再请求对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锁时被拒绝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只能等待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上的锁后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获得对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读到的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已经是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更新过的值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按此新的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值进行运算，并将结果值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A=14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送回到磁盘。避免了丢失</a:t>
            </a:r>
            <a:r>
              <a:rPr kumimoji="0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的更新。</a:t>
            </a:r>
          </a:p>
        </p:txBody>
      </p:sp>
      <p:sp>
        <p:nvSpPr>
          <p:cNvPr id="1392705" name="Text Box 65"/>
          <p:cNvSpPr txBox="1">
            <a:spLocks noChangeArrowheads="1"/>
          </p:cNvSpPr>
          <p:nvPr/>
        </p:nvSpPr>
        <p:spPr bwMode="auto">
          <a:xfrm>
            <a:off x="900113" y="5964328"/>
            <a:ext cx="156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没有丢失修改</a:t>
            </a:r>
          </a:p>
        </p:txBody>
      </p:sp>
    </p:spTree>
    <p:extLst>
      <p:ext uri="{BB962C8B-B14F-4D97-AF65-F5344CB8AC3E}">
        <p14:creationId xmlns:p14="http://schemas.microsoft.com/office/powerpoint/2010/main" val="3271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984" y="1071823"/>
            <a:ext cx="8581634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中，不同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的存储引擎支持不同的锁机制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存储引擎采用的是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表级锁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TABLE-LEVEL LOCKING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987" y="3193800"/>
            <a:ext cx="8364651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存储引擎既支持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行级锁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(row-level locking)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也支持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表级锁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默认情况下是采用行级锁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987" y="17628"/>
            <a:ext cx="654410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14.2.3 MySQL</a:t>
            </a:r>
            <a:r>
              <a:rPr lang="zh-CN" altLang="en-US" sz="32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的封锁类型</a:t>
            </a:r>
            <a:endParaRPr lang="zh-CN" altLang="en-US" sz="32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907" y="5509862"/>
            <a:ext cx="4190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BDB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存储引擎支持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zh-CN" altLang="en-US" sz="28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6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206" y="937554"/>
            <a:ext cx="791154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访问时，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整个表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被锁定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206" y="112319"/>
            <a:ext cx="80443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三种锁：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206" y="1611554"/>
            <a:ext cx="791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锁定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的（相邻）某些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行称为页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822" y="2362334"/>
            <a:ext cx="7843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锁定某行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132" y="3221352"/>
            <a:ext cx="6603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这是按</a:t>
            </a:r>
            <a:r>
              <a:rPr lang="zh-CN" altLang="en-US" sz="32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封锁的数据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粒度进行分类 </a:t>
            </a:r>
            <a:endParaRPr lang="zh-CN" altLang="en-US" sz="32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587701" y="3932890"/>
            <a:ext cx="5257800" cy="2389187"/>
            <a:chOff x="3447" y="9625"/>
            <a:chExt cx="3183" cy="1829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4226" y="9995"/>
              <a:ext cx="510" cy="3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4976" y="9995"/>
              <a:ext cx="645" cy="3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761" y="10680"/>
              <a:ext cx="345" cy="4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71" y="10678"/>
              <a:ext cx="330" cy="4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201" y="10704"/>
              <a:ext cx="315" cy="3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5756" y="10715"/>
              <a:ext cx="375" cy="3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515" y="9625"/>
              <a:ext cx="795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数据库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265" y="10315"/>
              <a:ext cx="81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关系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R</a:t>
              </a:r>
              <a:r>
                <a:rPr lang="en-US" altLang="zh-CN" sz="20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810" y="10315"/>
              <a:ext cx="93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关系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R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47" y="11005"/>
              <a:ext cx="63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元组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835" y="11005"/>
              <a:ext cx="79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元组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257" y="11023"/>
              <a:ext cx="63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元组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902" y="11023"/>
              <a:ext cx="63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元组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692" y="10405"/>
              <a:ext cx="1170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endPara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665" y="10330"/>
              <a:ext cx="81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……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5355" y="11020"/>
              <a:ext cx="81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  <a:ea typeface="宋体" charset="-122"/>
                </a:rPr>
                <a:t> 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840" y="11020"/>
              <a:ext cx="81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  <a:ea typeface="宋体" charset="-122"/>
                </a:rPr>
                <a:t>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……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2206" y="4116660"/>
            <a:ext cx="418576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封锁对象的大小称为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封锁粒度</a:t>
            </a:r>
          </a:p>
        </p:txBody>
      </p:sp>
    </p:spTree>
    <p:extLst>
      <p:ext uri="{BB962C8B-B14F-4D97-AF65-F5344CB8AC3E}">
        <p14:creationId xmlns:p14="http://schemas.microsoft.com/office/powerpoint/2010/main" val="12695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7795" y="687497"/>
            <a:ext cx="6840760" cy="792088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本章内容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5943" y="1654666"/>
            <a:ext cx="6264696" cy="2125763"/>
          </a:xfrm>
        </p:spPr>
        <p:txBody>
          <a:bodyPr>
            <a:normAutofit/>
          </a:bodyPr>
          <a:lstStyle/>
          <a:p>
            <a:pPr>
              <a:lnSpc>
                <a:spcPts val="53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solidFill>
                  <a:srgbClr val="0033CC"/>
                </a:solidFill>
              </a:rPr>
              <a:t>14.1 </a:t>
            </a:r>
            <a:r>
              <a:rPr lang="zh-CN" altLang="en-US" sz="3200" b="1" dirty="0" smtClean="0">
                <a:solidFill>
                  <a:srgbClr val="0033CC"/>
                </a:solidFill>
              </a:rPr>
              <a:t>事务</a:t>
            </a:r>
            <a:endParaRPr lang="en-US" altLang="zh-CN" sz="3200" b="1" dirty="0" smtClean="0">
              <a:solidFill>
                <a:srgbClr val="0033CC"/>
              </a:solidFill>
            </a:endParaRPr>
          </a:p>
          <a:p>
            <a:pPr>
              <a:lnSpc>
                <a:spcPts val="53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solidFill>
                  <a:srgbClr val="0033CC"/>
                </a:solidFill>
              </a:rPr>
              <a:t>14.2 </a:t>
            </a:r>
            <a:r>
              <a:rPr lang="en-US" altLang="zh-CN" sz="3200" b="1" dirty="0">
                <a:solidFill>
                  <a:srgbClr val="0033CC"/>
                </a:solidFill>
              </a:rPr>
              <a:t>MySQL</a:t>
            </a:r>
            <a:r>
              <a:rPr lang="zh-CN" altLang="en-US" sz="3200" b="1" dirty="0">
                <a:solidFill>
                  <a:srgbClr val="0033CC"/>
                </a:solidFill>
              </a:rPr>
              <a:t>并发控制</a:t>
            </a:r>
          </a:p>
        </p:txBody>
      </p:sp>
    </p:spTree>
    <p:extLst>
      <p:ext uri="{BB962C8B-B14F-4D97-AF65-F5344CB8AC3E}">
        <p14:creationId xmlns:p14="http://schemas.microsoft.com/office/powerpoint/2010/main" val="11520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82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err="1" smtClean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MyISAM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表的表级锁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821" y="903087"/>
            <a:ext cx="8649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在执行查询语句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select)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前，会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给涉及的所有表加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，在执行更新操作（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等）前，会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给涉及的表加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这个过程并不需要用户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干预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822" y="2644090"/>
            <a:ext cx="8649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表进行操作，会有以下情况：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表的读操作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加读锁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，不会阻塞其他进程对同一表的读请求，但会阻塞对同一表的写请求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820" y="4169784"/>
            <a:ext cx="8649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表的写操作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加写锁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，会阻塞其他进程对同一表的读和写操作，只有当写锁释放后，才会执行其他进程的读写操作。</a:t>
            </a:r>
          </a:p>
        </p:txBody>
      </p:sp>
    </p:spTree>
    <p:extLst>
      <p:ext uri="{BB962C8B-B14F-4D97-AF65-F5344CB8AC3E}">
        <p14:creationId xmlns:p14="http://schemas.microsoft.com/office/powerpoint/2010/main" val="18565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5819" y="239243"/>
            <a:ext cx="8649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表级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锁的特点：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小，加锁快；不会出现死锁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锁定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粒度大，发生锁冲突的概率最高，并发度最低。</a:t>
            </a:r>
          </a:p>
        </p:txBody>
      </p:sp>
      <p:sp>
        <p:nvSpPr>
          <p:cNvPr id="6" name="矩形 5"/>
          <p:cNvSpPr/>
          <p:nvPr/>
        </p:nvSpPr>
        <p:spPr>
          <a:xfrm>
            <a:off x="209341" y="1840771"/>
            <a:ext cx="864973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表级锁的锁模式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的表级锁有两种模式：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表共享读锁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(table read lock)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表独占写锁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tablewrite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lock)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341" y="3564804"/>
            <a:ext cx="8419806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）查询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表级锁争用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查看系统上的表锁定情况。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status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like ’table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%’ </a:t>
            </a:r>
          </a:p>
          <a:p>
            <a:pPr indent="457200">
              <a:lnSpc>
                <a:spcPts val="38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table_locks_waited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的值比较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，则说明</a:t>
            </a:r>
            <a:r>
              <a:rPr lang="zh-CN" altLang="en-US" sz="2400" b="1" dirty="0">
                <a:solidFill>
                  <a:srgbClr val="3366CC"/>
                </a:solidFill>
                <a:latin typeface="微软雅黑" pitchFamily="34" charset="-122"/>
                <a:ea typeface="微软雅黑" pitchFamily="34" charset="-122"/>
              </a:rPr>
              <a:t>存在着较严重的表级锁争用情况</a:t>
            </a:r>
            <a:r>
              <a:rPr lang="zh-CN" altLang="en-US" sz="2400" b="1" dirty="0" smtClean="0">
                <a:solidFill>
                  <a:srgbClr val="3366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3366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1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262" y="275581"/>
            <a:ext cx="8554730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）表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级锁的加锁方法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不支持事务，所以每条数据更新语句执行时，立即保存在磁盘上。在多用户环境下会产生问题（如转账可能出错）。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TABLES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语句来锁定当前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线程访问表：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tbl_name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as] alias] read[local]|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low_priority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write                                                    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[,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tbl_name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[[as] alias] read[local]|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low_priority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write]                                                   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...                                                                                                      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unlock tables  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91362"/>
            <a:ext cx="895515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err="1" smtClean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InnoDB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级锁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2384" y="3671070"/>
            <a:ext cx="8596299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）获取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行锁争用情况</a:t>
            </a:r>
          </a:p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系统上的行锁的争夺情况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status like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innodb_row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%';</a:t>
            </a:r>
          </a:p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innoDB_row_lock_waits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innoDB_row_lock_time_avg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的值比较高，则说明锁争用比较严重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815" y="698424"/>
            <a:ext cx="84828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行级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锁特点：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由于锁定粒度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很小，所以发生锁定资源争用的概率也最小，能够给予应用程序尽可能大的并发处理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缺陷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：由于锁定资源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的粒度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很小，所以每次获取锁和释放锁需要做的事情也更多，带来的消耗自然也就更大了。此外，行级锁定也最容易发生死锁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0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230" y="3129023"/>
            <a:ext cx="8592051" cy="1554272"/>
          </a:xfrm>
          <a:prstGeom prst="rect">
            <a:avLst/>
          </a:prstGeom>
          <a:solidFill>
            <a:srgbClr val="FFFF00"/>
          </a:solidFill>
          <a:ln>
            <a:solidFill>
              <a:srgbClr val="3366CC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行锁模式以及加锁方法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共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三类：共享锁，排他锁，意向锁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其中，意向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锁分为意向共享锁和意向排他锁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55630"/>
              </p:ext>
            </p:extLst>
          </p:nvPr>
        </p:nvGraphicFramePr>
        <p:xfrm>
          <a:off x="504966" y="4809313"/>
          <a:ext cx="7847464" cy="1472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7934"/>
                <a:gridCol w="950314"/>
                <a:gridCol w="1569124"/>
                <a:gridCol w="1570046"/>
                <a:gridCol w="1570046"/>
              </a:tblGrid>
              <a:tr h="608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请求锁模式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是否兼容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当前锁模式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共享锁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排他锁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意向共享锁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意向排他锁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</a:rPr>
                        <a:t>意向共享锁</a:t>
                      </a:r>
                      <a:endParaRPr lang="zh-CN" sz="1800" b="1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</a:rPr>
                        <a:t>兼容</a:t>
                      </a:r>
                      <a:endParaRPr lang="zh-CN" sz="1800" b="1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</a:rPr>
                        <a:t>冲突</a:t>
                      </a:r>
                      <a:endParaRPr lang="zh-CN" sz="1800" b="1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兼容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兼容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</a:rPr>
                        <a:t>意向排他锁</a:t>
                      </a:r>
                      <a:endParaRPr lang="zh-CN" sz="1800" b="1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00"/>
                          </a:solidFill>
                          <a:effectLst/>
                        </a:rPr>
                        <a:t>冲突</a:t>
                      </a:r>
                      <a:endParaRPr lang="zh-CN" sz="1800" b="1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冲突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兼容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</a:rPr>
                        <a:t>兼容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1230" y="58277"/>
            <a:ext cx="8649737" cy="289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行级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锁的锁模式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实现了以下两种类型的行锁。</a:t>
            </a:r>
          </a:p>
          <a:p>
            <a:pPr indent="457200">
              <a:lnSpc>
                <a:spcPts val="37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共享锁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允许一个事务去读一行，阻止其他事务获得相同数据集的排他锁。</a:t>
            </a:r>
          </a:p>
          <a:p>
            <a:pPr indent="457200">
              <a:lnSpc>
                <a:spcPts val="37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排他锁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允许获得排他事务更新数据，阻止其他事务取得相同数据集的共享读锁和排他写锁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49436" y="2332567"/>
            <a:ext cx="3133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例如：事务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对表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某个行加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锁，则要首先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锁</a:t>
            </a:r>
            <a:endParaRPr lang="en-US" altLang="zh-CN" sz="2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事务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对表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某个行加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锁，则要首先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IX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锁 </a:t>
            </a:r>
          </a:p>
        </p:txBody>
      </p:sp>
    </p:spTree>
    <p:extLst>
      <p:ext uri="{BB962C8B-B14F-4D97-AF65-F5344CB8AC3E}">
        <p14:creationId xmlns:p14="http://schemas.microsoft.com/office/powerpoint/2010/main" val="42485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822" y="290766"/>
            <a:ext cx="8482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行级锁的加锁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行锁是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通过给索引上的索引项加锁来实现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30" y="1355053"/>
            <a:ext cx="848286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这种行锁实现特点意味着：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只有通过索引条件检索数据，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InnoDB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才使用行级锁，否则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InnoDB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将使用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表级锁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530" y="4590174"/>
            <a:ext cx="8482868" cy="646331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实际应用中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自动切换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使用行锁或表锁。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056" y="2937512"/>
            <a:ext cx="868422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因为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行锁是针对索引加的锁，不是针对记录加的锁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，如果他们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相同，虽然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访问不同的记录，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但是仍需要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7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349C3-67BC-4ED9-9DB6-8D9601800FC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死锁</a:t>
            </a:r>
            <a:endParaRPr lang="zh-CN" altLang="en-US" b="1" dirty="0"/>
          </a:p>
        </p:txBody>
      </p:sp>
      <p:graphicFrame>
        <p:nvGraphicFramePr>
          <p:cNvPr id="1411115" name="Group 4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17445706"/>
              </p:ext>
            </p:extLst>
          </p:nvPr>
        </p:nvGraphicFramePr>
        <p:xfrm>
          <a:off x="2009373" y="354013"/>
          <a:ext cx="4608512" cy="4583430"/>
        </p:xfrm>
        <a:graphic>
          <a:graphicData uri="http://schemas.openxmlformats.org/drawingml/2006/table">
            <a:tbl>
              <a:tblPr/>
              <a:tblGrid>
                <a:gridCol w="2481262"/>
                <a:gridCol w="2127250"/>
              </a:tblGrid>
              <a:tr h="4079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lock 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Lock 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Lock 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Lock 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1111" name="Text Box 39"/>
          <p:cNvSpPr txBox="1">
            <a:spLocks noChangeArrowheads="1"/>
          </p:cNvSpPr>
          <p:nvPr/>
        </p:nvSpPr>
        <p:spPr bwMode="auto">
          <a:xfrm>
            <a:off x="646613" y="5209086"/>
            <a:ext cx="7071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死 锁：原因</a:t>
            </a:r>
            <a:r>
              <a:rPr kumimoji="0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不释放持有的资源，接着申请新资源</a:t>
            </a:r>
          </a:p>
        </p:txBody>
      </p:sp>
      <p:sp>
        <p:nvSpPr>
          <p:cNvPr id="1411117" name="AutoShape 45"/>
          <p:cNvSpPr>
            <a:spLocks noChangeArrowheads="1"/>
          </p:cNvSpPr>
          <p:nvPr/>
        </p:nvSpPr>
        <p:spPr bwMode="auto">
          <a:xfrm>
            <a:off x="8029860" y="5605961"/>
            <a:ext cx="431800" cy="360362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14.2.5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821" y="889234"/>
            <a:ext cx="85774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封锁了数据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封锁了数据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又请求封锁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，因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已封锁了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，于是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上的锁。接着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又申请封锁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，因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己封锁了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也只能等待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上的锁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。这样就出现了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在等待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又在等待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的局面，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两个事务永远不能结束，形成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820" y="3836412"/>
            <a:ext cx="8577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来说，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死锁都是应用设计的问题，通过调整业务流程、数据库对象设计、事务大小，以及访问数据库的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语句，绝大部分死锁都可以避免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36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402" y="32532"/>
            <a:ext cx="85459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几种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避免死锁的常用方法：</a:t>
            </a:r>
            <a:endParaRPr lang="zh-CN" altLang="en-US" sz="3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822" y="772114"/>
            <a:ext cx="8545930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应用中，如果不同的程序会并发存取多个表，应尽量约定以相同的顺序来访表，这样可以大大降低产生死锁的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822" y="1779545"/>
            <a:ext cx="8545930" cy="139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在程序以批量方式处理数据的时候，如果事先对数据排序，保证每个线程按固定的顺序来处理记录，也可以大大降低出现死锁的可能。</a:t>
            </a:r>
          </a:p>
        </p:txBody>
      </p:sp>
      <p:sp>
        <p:nvSpPr>
          <p:cNvPr id="7" name="矩形 6"/>
          <p:cNvSpPr/>
          <p:nvPr/>
        </p:nvSpPr>
        <p:spPr>
          <a:xfrm>
            <a:off x="345822" y="3249603"/>
            <a:ext cx="8545930" cy="274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在事务中，如果要更新记录，应该直接申请足够级别的锁，即排他锁，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而不应先申请共享锁，更新时再申请排他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事务更倾向于死锁，如果业务允许，将大事务拆小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同一个事务中，尽可能做到一次锁定所需要的所有资源，减少死锁概率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业务允许，将隔离级别调低也是较好的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选择。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6540" y="452505"/>
            <a:ext cx="8386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是怎么探知死锁的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方法是在两个事务相互等待时，当一个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等待时间超过设置的某一阀值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时，对其中一个事务进行回滚，另一个事务就能继续执行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仅用上述方法来检测死锁太过被动，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还提供了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wait-for graph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算法来主动进行死锁检测，每当加锁请求无法立即满足需要并进入等待时，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wait-for graph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算法都会被触发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img3.tbcdn.cn/L1/461/1/2efd7fac0ff4acd2d2c17f0496926181bfa15f9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444" y="4623154"/>
            <a:ext cx="1741464" cy="14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390" y="429882"/>
            <a:ext cx="7141699" cy="5724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14.2 MySQL</a:t>
            </a:r>
            <a:r>
              <a:rPr lang="zh-CN" altLang="en-US" sz="4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的并发控制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锁的概述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表的表级锁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表的行级锁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</a:p>
        </p:txBody>
      </p:sp>
    </p:spTree>
    <p:extLst>
      <p:ext uri="{BB962C8B-B14F-4D97-AF65-F5344CB8AC3E}">
        <p14:creationId xmlns:p14="http://schemas.microsoft.com/office/powerpoint/2010/main" val="19895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14" y="163776"/>
            <a:ext cx="87599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封锁协议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级封锁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：丢失修改，读“脏”数据以及不可重复读 带来的数据不一致性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级封锁协议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事务在修改数据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时要加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锁（排他锁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），直到事务结束才释放。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可以避免丢失修改。</a:t>
            </a:r>
            <a:endParaRPr lang="en-US" altLang="zh-CN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级封锁协议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在一级封锁协议的基础上，事务在读数据的时候，要加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锁（共享锁），读入数据后立即释放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锁（共享锁），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可以避免读“脏”数据。（外加上面一种）</a:t>
            </a:r>
            <a:endParaRPr lang="en-US" altLang="zh-CN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14" y="163776"/>
            <a:ext cx="8759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级封锁协议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在一级封锁协议的基础上，事务在读数据的时候，要加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锁，一直到事务结束后才释放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</a:t>
            </a:r>
            <a:r>
              <a:rPr lang="zh-CN" altLang="en-US" sz="24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可以避免不可重复读。（外加上面两种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两段锁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  两段锁协议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保证了并发操作的可串行化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两段锁协议约定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：事务在对数据进行读写操作前，必须先获得对数据的封锁，并且在释放一个封锁后不能再获得其他的封锁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。这就是两段锁的含义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事务分成获得加锁和解锁两个阶段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251" y="4435790"/>
            <a:ext cx="459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，加锁、释放锁的时机不同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14" y="163776"/>
            <a:ext cx="87599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级封锁协议 </a:t>
            </a:r>
            <a:r>
              <a:rPr lang="zh-CN" altLang="en-US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两段锁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三级封锁协议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的目的是保证数据的一致性。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两段锁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的目的是保证并发调度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可串行性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的，也就是保证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并发调度的正确性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两段锁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并不要求事务将要使用的数据一次全部加锁，因此两段锁协议可能发生死锁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14.1.4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事务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的隔离性级别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98" y="1104684"/>
            <a:ext cx="8096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提供了下面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种隔离级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可串行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）、可重复读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(repeatable read)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、提交读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(read committed)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、未提交读（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read uncommitted)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50" name="Picture 2" descr="http://dl.iteye.com/upload/picture/pic/72610/af5b9c1e-4517-3df2-ad62-af25d1672d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8" y="2738630"/>
            <a:ext cx="7981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5488" y="5377339"/>
            <a:ext cx="80747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MySQL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默认为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repeatable read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隔离级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这个隔离级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适用于大多数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10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356" y="190586"/>
            <a:ext cx="859179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事务隔离级别是封锁协议的应用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个隔离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级别：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1.Read 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Uncommitted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（读取未提交内容）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现象为脏读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，即可以读取到其他事务未提交的数据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没能解决事务并发操作的 脏读、不可重复读、幻读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5"/>
          <p:cNvSpPr>
            <a:spLocks noChangeArrowheads="1"/>
          </p:cNvSpPr>
          <p:nvPr/>
        </p:nvSpPr>
        <p:spPr bwMode="auto">
          <a:xfrm>
            <a:off x="550887" y="231530"/>
            <a:ext cx="431800" cy="360362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57" y="2886020"/>
            <a:ext cx="859179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2.Read 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Committed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（读取已提交内容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Read committed</a:t>
            </a:r>
            <a:r>
              <a:rPr lang="zh-CN" altLang="en-US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遵循二级封锁协议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只允许读取已经被提交的数据，反过来讲，如果一个事务修改了某行数据且尚未提交，而第二个事务要读取这行数据的话，那么是不允许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避免脏读的问题了，读不到未提交的数据了，但是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能在自身事务执行过程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中读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到这期间内其他事务已提交的数据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解决不可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重复读、幻读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32927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357" y="299769"/>
            <a:ext cx="84368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3.Repeatable Read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（可重复读）</a:t>
            </a:r>
            <a:endParaRPr lang="en-US" altLang="zh-CN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重复读的意思就是在一个事务里读同一条记录，读多少次都是一样的结果，不受其他事务干扰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Repeat </a:t>
            </a:r>
            <a:r>
              <a:rPr lang="en-US" altLang="zh-CN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级别下不允许事务读取在该事务开始后新提交的数据。即防止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了不可重复读的发生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但可以读新插入的数据，即幻读。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的默认事务隔离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级别。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4.Serializable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（串行化）</a:t>
            </a:r>
            <a:endParaRPr lang="en-US" altLang="zh-CN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所有的事务必须串行化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执行。可以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避免脏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读、不可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重复读和幻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读，并即实现事务的可串行性。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0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709" y="695564"/>
            <a:ext cx="8591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）序列化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global|session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transaction isolation level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seriaizable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707" y="2172892"/>
            <a:ext cx="8591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）可重复读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global|session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transaction isolation level repeatable read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710" y="3591839"/>
            <a:ext cx="8491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）提交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读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global|session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transaction isolation level read committed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608" y="5069167"/>
            <a:ext cx="8591797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）未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提交读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global|session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transaction isolation level read uncommitted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241" y="56901"/>
            <a:ext cx="315983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设置隔离级别：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9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244" y="504495"/>
            <a:ext cx="859179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查看当前会话隔离级别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SELECT @@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tx_isolation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查看系统当前隔离级别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SELECT @@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global.tx_isolation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SHOW VARIABLES LIKE '%isolation%';</a:t>
            </a: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设置当前会话隔离级别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SET SESSION TRANSACTION ISOLATION LEVEL REPEATABLE READ;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设置系统当前隔离级别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SET GLOBAL TRANSACTION ISOLATION LEVEL REPEATABLE READ;</a:t>
            </a:r>
          </a:p>
        </p:txBody>
      </p:sp>
      <p:sp>
        <p:nvSpPr>
          <p:cNvPr id="3" name="矩形 2"/>
          <p:cNvSpPr/>
          <p:nvPr/>
        </p:nvSpPr>
        <p:spPr>
          <a:xfrm>
            <a:off x="120241" y="56901"/>
            <a:ext cx="1723549" cy="581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244" y="504495"/>
            <a:ext cx="85917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sz="2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对数据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已经加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锁，则其他事务对数据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 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．可以加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锁，不能加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		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．不能加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锁，可以加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 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．可以加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锁，也可以加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锁		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．不能加任何锁</a:t>
            </a: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1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C7D5-995A-4233-93E3-94D398C648E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68413"/>
            <a:ext cx="6622861" cy="4495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事务</a:t>
            </a:r>
            <a:r>
              <a:rPr lang="zh-CN" altLang="en-US" sz="2800" b="1" dirty="0">
                <a:solidFill>
                  <a:srgbClr val="0000FF"/>
                </a:solidFill>
              </a:rPr>
              <a:t>串行执行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600" b="1" dirty="0"/>
              <a:t>每个时刻只有一个事务运行，其他事务必须等到这个事务结束以后方能运行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600" b="1" dirty="0"/>
              <a:t>不能充分利用系统资源，发挥数据库共享资源的特点</a:t>
            </a:r>
          </a:p>
        </p:txBody>
      </p:sp>
      <p:sp>
        <p:nvSpPr>
          <p:cNvPr id="1335300" name="Line 4"/>
          <p:cNvSpPr>
            <a:spLocks noChangeShapeType="1"/>
          </p:cNvSpPr>
          <p:nvPr/>
        </p:nvSpPr>
        <p:spPr bwMode="auto">
          <a:xfrm>
            <a:off x="7686058" y="1102747"/>
            <a:ext cx="0" cy="3024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335301" name="Line 5"/>
          <p:cNvSpPr>
            <a:spLocks noChangeShapeType="1"/>
          </p:cNvSpPr>
          <p:nvPr/>
        </p:nvSpPr>
        <p:spPr bwMode="auto">
          <a:xfrm>
            <a:off x="7686058" y="254261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335302" name="Line 6"/>
          <p:cNvSpPr>
            <a:spLocks noChangeShapeType="1"/>
          </p:cNvSpPr>
          <p:nvPr/>
        </p:nvSpPr>
        <p:spPr bwMode="auto">
          <a:xfrm>
            <a:off x="7686058" y="3479235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335303" name="Text Box 7"/>
          <p:cNvSpPr txBox="1">
            <a:spLocks noChangeArrowheads="1"/>
          </p:cNvSpPr>
          <p:nvPr/>
        </p:nvSpPr>
        <p:spPr bwMode="auto">
          <a:xfrm>
            <a:off x="7650219" y="1672660"/>
            <a:ext cx="48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000" b="1"/>
              <a:t>T1</a:t>
            </a:r>
          </a:p>
        </p:txBody>
      </p:sp>
      <p:sp>
        <p:nvSpPr>
          <p:cNvPr id="1335304" name="Text Box 8"/>
          <p:cNvSpPr txBox="1">
            <a:spLocks noChangeArrowheads="1"/>
          </p:cNvSpPr>
          <p:nvPr/>
        </p:nvSpPr>
        <p:spPr bwMode="auto">
          <a:xfrm>
            <a:off x="7669269" y="2687072"/>
            <a:ext cx="48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000" b="1"/>
              <a:t>T2</a:t>
            </a:r>
          </a:p>
        </p:txBody>
      </p:sp>
      <p:sp>
        <p:nvSpPr>
          <p:cNvPr id="1335305" name="Text Box 9"/>
          <p:cNvSpPr txBox="1">
            <a:spLocks noChangeArrowheads="1"/>
          </p:cNvSpPr>
          <p:nvPr/>
        </p:nvSpPr>
        <p:spPr bwMode="auto">
          <a:xfrm>
            <a:off x="7669269" y="3550672"/>
            <a:ext cx="48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2000" b="1"/>
              <a:t>T3</a:t>
            </a:r>
          </a:p>
        </p:txBody>
      </p:sp>
      <p:sp>
        <p:nvSpPr>
          <p:cNvPr id="1335306" name="Text Box 10"/>
          <p:cNvSpPr txBox="1">
            <a:spLocks noChangeArrowheads="1"/>
          </p:cNvSpPr>
          <p:nvPr/>
        </p:nvSpPr>
        <p:spPr bwMode="auto">
          <a:xfrm>
            <a:off x="6329163" y="4415860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2000" b="1">
                <a:solidFill>
                  <a:srgbClr val="0000FF"/>
                </a:solidFill>
              </a:rPr>
              <a:t>事务的串行执行方式</a:t>
            </a:r>
          </a:p>
        </p:txBody>
      </p:sp>
      <p:grpSp>
        <p:nvGrpSpPr>
          <p:cNvPr id="1335309" name="Group 13"/>
          <p:cNvGrpSpPr>
            <a:grpSpLocks/>
          </p:cNvGrpSpPr>
          <p:nvPr/>
        </p:nvGrpSpPr>
        <p:grpSpPr bwMode="auto">
          <a:xfrm>
            <a:off x="6792301" y="742385"/>
            <a:ext cx="700088" cy="1730375"/>
            <a:chOff x="4313" y="1207"/>
            <a:chExt cx="441" cy="1090"/>
          </a:xfrm>
        </p:grpSpPr>
        <p:sp>
          <p:nvSpPr>
            <p:cNvPr id="1335307" name="Line 11"/>
            <p:cNvSpPr>
              <a:spLocks noChangeShapeType="1"/>
            </p:cNvSpPr>
            <p:nvPr/>
          </p:nvSpPr>
          <p:spPr bwMode="auto">
            <a:xfrm>
              <a:off x="4604" y="1480"/>
              <a:ext cx="0" cy="8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1335308" name="Text Box 12"/>
            <p:cNvSpPr txBox="1">
              <a:spLocks noChangeArrowheads="1"/>
            </p:cNvSpPr>
            <p:nvPr/>
          </p:nvSpPr>
          <p:spPr bwMode="auto">
            <a:xfrm>
              <a:off x="4313" y="1207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sz="2000" b="1">
                  <a:solidFill>
                    <a:srgbClr val="0000FF"/>
                  </a:solidFill>
                </a:rPr>
                <a:t>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2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14.2.1 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并发概述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633" y="3030574"/>
            <a:ext cx="51131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多处理机系统中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，每个处理机可以运行一个事务，多个处理机可以同时运行多个事务，实现事务真正的并发运行，这种并发执行方式称为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同时并发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036" y="1059711"/>
            <a:ext cx="5617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单处理机系统中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，事务的并行执行实际上是这些并行事务轮流交叉进行，这种并行执行方式称为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交叉并发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56922" y="245659"/>
            <a:ext cx="2741622" cy="4193225"/>
            <a:chOff x="1398" y="1071"/>
            <a:chExt cx="2035" cy="293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1071"/>
              <a:ext cx="1905" cy="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98" y="3748"/>
              <a:ext cx="203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事务的交叉并发执行方式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151461" y="558717"/>
            <a:ext cx="649087" cy="1837678"/>
            <a:chOff x="4339" y="1207"/>
            <a:chExt cx="388" cy="109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04" y="1480"/>
              <a:ext cx="0" cy="8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39" y="1207"/>
              <a:ext cx="38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sz="1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14.2.1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并发概述（续）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433" y="1149824"/>
            <a:ext cx="8263720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1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事务并发执行带来的问题</a:t>
            </a:r>
          </a:p>
          <a:p>
            <a:pPr lvl="1" algn="just">
              <a:lnSpc>
                <a:spcPts val="41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会产生多个事务同时存取同一数据的情况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algn="just">
              <a:lnSpc>
                <a:spcPts val="41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可能会存取和存储不正确的数据，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破坏数据的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</a:p>
        </p:txBody>
      </p:sp>
      <p:sp>
        <p:nvSpPr>
          <p:cNvPr id="4" name="矩形 3"/>
          <p:cNvSpPr/>
          <p:nvPr/>
        </p:nvSpPr>
        <p:spPr>
          <a:xfrm>
            <a:off x="477662" y="3045177"/>
            <a:ext cx="8359262" cy="204158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不一致的原因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由于并发操作破坏了事务的隔离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并发控制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就是要用正确的方式调度并发操作，使一个用户事务的执行不受其他事务的干扰，从而避免造成数据的不一致性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062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96" y="282632"/>
            <a:ext cx="8591218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）丢失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(lost update)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当两个或多个事务选择同一行，然后基于最初选定的值更新该行时，由于每个事务都不知道其他事务的存在，就会发生丢失更新问题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最后的更新覆盖了由其他事务所做的更新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0" t="19641" r="18986" b="10396"/>
          <a:stretch/>
        </p:blipFill>
        <p:spPr bwMode="auto">
          <a:xfrm>
            <a:off x="1132764" y="2409381"/>
            <a:ext cx="7110484" cy="4210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051181" y="1692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并发操作带来的数据不一致性的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情形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4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6857" y="106924"/>
            <a:ext cx="851053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）脏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(dirty read)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个事务正在对一条记录做修改，在这个事务完成并提交前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，另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事务也来读取同一条记录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，第二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个事务读取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了更新后的数据，而第一个事务由于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某种原因被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撤销，系统将其更新过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的数据恢复原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值。导致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第二个事务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到的数据就与数据库中的数据不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一致。这种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现象被形象地叫作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“脏读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8" y="2905950"/>
            <a:ext cx="7625546" cy="3603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51181" y="1692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并发操作带来的数据不一致性的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情形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4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8533" y="310560"/>
            <a:ext cx="8437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）不可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重复读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unrepeatable read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一个事务多次访问同一行而且每次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数据，叫做不可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重复读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unrepeatable read)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5" y="2060813"/>
            <a:ext cx="7554388" cy="4148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51181" y="1692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并发操作带来的数据不一致性的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情形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4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3134</Words>
  <Application>Microsoft Office PowerPoint</Application>
  <PresentationFormat>全屏显示(4:3)</PresentationFormat>
  <Paragraphs>298</Paragraphs>
  <Slides>38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第十四章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什么是封锁</vt:lpstr>
      <vt:lpstr>基本封锁类型</vt:lpstr>
      <vt:lpstr>排它锁</vt:lpstr>
      <vt:lpstr>共享锁</vt:lpstr>
      <vt:lpstr>锁的相容矩阵</vt:lpstr>
      <vt:lpstr>使用封锁机制解决”丢失更新”问题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399</cp:revision>
  <dcterms:created xsi:type="dcterms:W3CDTF">2014-08-02T13:12:31Z</dcterms:created>
  <dcterms:modified xsi:type="dcterms:W3CDTF">2020-12-06T14:35:48Z</dcterms:modified>
</cp:coreProperties>
</file>