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6" r:id="rId3"/>
    <p:sldId id="351" r:id="rId4"/>
    <p:sldId id="350" r:id="rId5"/>
    <p:sldId id="364" r:id="rId6"/>
    <p:sldId id="381" r:id="rId7"/>
    <p:sldId id="365" r:id="rId8"/>
    <p:sldId id="382" r:id="rId9"/>
    <p:sldId id="383" r:id="rId10"/>
    <p:sldId id="384" r:id="rId11"/>
    <p:sldId id="366" r:id="rId12"/>
    <p:sldId id="367" r:id="rId13"/>
    <p:sldId id="385" r:id="rId14"/>
    <p:sldId id="369" r:id="rId15"/>
    <p:sldId id="370" r:id="rId16"/>
    <p:sldId id="375" r:id="rId17"/>
    <p:sldId id="371" r:id="rId18"/>
    <p:sldId id="377" r:id="rId19"/>
    <p:sldId id="378" r:id="rId20"/>
    <p:sldId id="379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124" autoAdjust="0"/>
  </p:normalViewPr>
  <p:slideViewPr>
    <p:cSldViewPr snapToGrid="0">
      <p:cViewPr>
        <p:scale>
          <a:sx n="70" d="100"/>
          <a:sy n="70" d="100"/>
        </p:scale>
        <p:origin x="-1386" y="-108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D8782-2DED-4538-8A8B-66BD345BDC7C}" type="datetimeFigureOut">
              <a:rPr lang="zh-CN" altLang="en-US" smtClean="0"/>
              <a:pPr/>
              <a:t>2019/10/23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68BBA-7C16-4CDD-B820-F73D7A8C0C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47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D57EA-8133-4EBA-9F4D-64D06136AE31}" type="datetimeFigureOut">
              <a:rPr lang="zh-CN" altLang="en-US" smtClean="0"/>
              <a:pPr/>
              <a:t>2019/10/23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BDFF2-EF0B-41A5-940A-DECF8E3E5E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3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63928324-9F04-4D80-8545-4FB03FB6C38A}" type="slidenum">
              <a:rPr lang="en-US" altLang="zh-CN"/>
              <a:pPr eaLnBrk="1" hangingPunct="1"/>
              <a:t>8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52ED2748-171E-402D-9F29-F8F5FB14EB4B}" type="slidenum">
              <a:rPr lang="en-US" altLang="zh-CN"/>
              <a:pPr eaLnBrk="1" hangingPunct="1"/>
              <a:t>9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52ED2748-171E-402D-9F29-F8F5FB14EB4B}" type="slidenum">
              <a:rPr lang="en-US" altLang="zh-CN"/>
              <a:pPr eaLnBrk="1" hangingPunct="1"/>
              <a:t>10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2055" y="418170"/>
            <a:ext cx="6858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838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94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19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101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1753"/>
            <a:ext cx="7886700" cy="49052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513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2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49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41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67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0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7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4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8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50732"/>
            <a:ext cx="7886700" cy="491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955F7-CBC3-4DF2-9BB0-FD39BCFE30CF}" type="datetimeFigureOut">
              <a:rPr lang="zh-CN" altLang="en-US" smtClean="0"/>
              <a:pPr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55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6394" y="1357664"/>
            <a:ext cx="7626777" cy="1901024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第十章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2888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 smtClean="0">
                <a:solidFill>
                  <a:srgbClr val="FF0000"/>
                </a:solidFill>
              </a:rPr>
              <a:t>MySQL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视图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9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E4B459E-0E08-42BA-8F5C-4782ADAEEB04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40484" y="414576"/>
            <a:ext cx="8248673" cy="541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kumimoji="0"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【</a:t>
            </a:r>
            <a:r>
              <a:rPr kumimoji="0"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补充举例</a:t>
            </a:r>
            <a:r>
              <a:rPr kumimoji="0"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】</a:t>
            </a:r>
            <a:r>
              <a:rPr kumimoji="0"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基于分组查询的视图</a:t>
            </a:r>
          </a:p>
          <a:p>
            <a:pPr>
              <a:lnSpc>
                <a:spcPct val="120000"/>
              </a:lnSpc>
              <a:defRPr/>
            </a:pP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CREATE  VIEW </a:t>
            </a:r>
            <a:r>
              <a:rPr kumimoji="0"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chengji_tongji</a:t>
            </a: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kumimoji="0"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Cno,zuigaofen,pingjunfen</a:t>
            </a: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  <a:defRPr/>
            </a:pP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AS  </a:t>
            </a:r>
          </a:p>
          <a:p>
            <a:pPr>
              <a:lnSpc>
                <a:spcPct val="120000"/>
              </a:lnSpc>
              <a:defRPr/>
            </a:pP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SELECT </a:t>
            </a:r>
            <a:r>
              <a:rPr kumimoji="0"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Cno,MAX</a:t>
            </a: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(Grade),AVG(Grade) </a:t>
            </a:r>
          </a:p>
          <a:p>
            <a:pPr>
              <a:lnSpc>
                <a:spcPct val="120000"/>
              </a:lnSpc>
              <a:defRPr/>
            </a:pP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FROM  SC</a:t>
            </a:r>
          </a:p>
          <a:p>
            <a:pPr>
              <a:lnSpc>
                <a:spcPct val="120000"/>
              </a:lnSpc>
              <a:defRPr/>
            </a:pP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</a:t>
            </a:r>
            <a:r>
              <a:rPr kumimoji="0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GROUP BY </a:t>
            </a:r>
            <a:r>
              <a:rPr kumimoji="0"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cno</a:t>
            </a:r>
            <a:r>
              <a:rPr kumimoji="0"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  <a:endParaRPr kumimoji="0"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defRPr/>
            </a:pPr>
            <a:endParaRPr kumimoji="0"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defRPr/>
            </a:pPr>
            <a:r>
              <a:rPr kumimoji="0"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-- </a:t>
            </a:r>
            <a:r>
              <a:rPr kumimoji="0"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查询该视图</a:t>
            </a:r>
          </a:p>
          <a:p>
            <a:pPr>
              <a:lnSpc>
                <a:spcPct val="120000"/>
              </a:lnSpc>
              <a:defRPr/>
            </a:pPr>
            <a:r>
              <a:rPr kumimoji="0"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SELECT </a:t>
            </a: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</a:t>
            </a:r>
          </a:p>
          <a:p>
            <a:pPr>
              <a:lnSpc>
                <a:spcPct val="120000"/>
              </a:lnSpc>
              <a:defRPr/>
            </a:pP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FROM </a:t>
            </a:r>
            <a:r>
              <a:rPr kumimoji="0"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chengji_tongji</a:t>
            </a:r>
            <a:endParaRPr kumimoji="0"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defRPr/>
            </a:pP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WHERE </a:t>
            </a:r>
            <a:r>
              <a:rPr kumimoji="0"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pingjunfen</a:t>
            </a: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&gt;=80;</a:t>
            </a:r>
            <a:endParaRPr kumimoji="0"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70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9270" y="256691"/>
            <a:ext cx="86358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视图时需要注意以下几点：</a:t>
            </a:r>
            <a:endParaRPr lang="en-US" altLang="zh-CN" sz="28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9270" y="884521"/>
            <a:ext cx="840424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6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创建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视图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的用户应该具有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创建视图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create 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权限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ts val="36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2.select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不能包含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from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子句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中的子查询。</a:t>
            </a:r>
          </a:p>
          <a:p>
            <a:pPr indent="457200">
              <a:lnSpc>
                <a:spcPts val="36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3.select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不能引用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系统或用户变量。</a:t>
            </a:r>
          </a:p>
          <a:p>
            <a:pPr indent="457200">
              <a:lnSpc>
                <a:spcPts val="36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4.select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不能引用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预处理语句参数。</a:t>
            </a:r>
          </a:p>
          <a:p>
            <a:pPr indent="457200">
              <a:lnSpc>
                <a:spcPts val="36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在存储子程序内，定义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不能引用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子程序参数或局部变量。</a:t>
            </a:r>
          </a:p>
          <a:p>
            <a:pPr indent="457200">
              <a:lnSpc>
                <a:spcPts val="36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定义中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不能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引用临时表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，不能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创建临时视图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indent="457200">
              <a:lnSpc>
                <a:spcPts val="36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7.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在视图定义中命名的表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必须已存在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indent="457200">
              <a:lnSpc>
                <a:spcPts val="36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8.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不能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将触发程序与视图关联在一起。</a:t>
            </a:r>
          </a:p>
          <a:p>
            <a:pPr indent="457200">
              <a:lnSpc>
                <a:spcPts val="3600"/>
              </a:lnSpc>
            </a:pPr>
            <a:r>
              <a:rPr lang="en-US" altLang="zh-CN" sz="2400" b="1" u="sng" dirty="0" smtClean="0">
                <a:latin typeface="微软雅黑" pitchFamily="34" charset="-122"/>
                <a:ea typeface="微软雅黑" pitchFamily="34" charset="-122"/>
              </a:rPr>
              <a:t>9.MySQL</a:t>
            </a:r>
            <a:r>
              <a:rPr lang="zh-CN" altLang="en-US" sz="2400" b="1" u="sng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400" b="1" u="sng" dirty="0">
                <a:latin typeface="微软雅黑" pitchFamily="34" charset="-122"/>
                <a:ea typeface="微软雅黑" pitchFamily="34" charset="-122"/>
              </a:rPr>
              <a:t>视图定义中</a:t>
            </a:r>
            <a:r>
              <a:rPr lang="zh-CN" altLang="en-US" sz="2400" b="1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允许使用</a:t>
            </a:r>
            <a:r>
              <a:rPr lang="en-US" altLang="zh-CN" sz="2400" b="1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order </a:t>
            </a:r>
            <a:r>
              <a:rPr lang="en-US" altLang="zh-CN" sz="2400" b="1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by</a:t>
            </a:r>
            <a:r>
              <a:rPr lang="zh-CN" altLang="en-US" sz="2400" b="1" u="sng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400" b="1" u="sng" dirty="0" smtClean="0">
                <a:latin typeface="微软雅黑" pitchFamily="34" charset="-122"/>
                <a:ea typeface="微软雅黑" pitchFamily="34" charset="-122"/>
              </a:rPr>
              <a:t>【SQL SERVER</a:t>
            </a:r>
            <a:r>
              <a:rPr lang="zh-CN" altLang="en-US" sz="2400" b="1" u="sng" dirty="0" smtClean="0">
                <a:latin typeface="微软雅黑" pitchFamily="34" charset="-122"/>
                <a:ea typeface="微软雅黑" pitchFamily="34" charset="-122"/>
              </a:rPr>
              <a:t>中不允许</a:t>
            </a:r>
            <a:r>
              <a:rPr lang="en-US" altLang="zh-CN" sz="2400" b="1" u="sng" dirty="0" smtClean="0">
                <a:latin typeface="微软雅黑" pitchFamily="34" charset="-122"/>
                <a:ea typeface="微软雅黑" pitchFamily="34" charset="-122"/>
              </a:rPr>
              <a:t>】</a:t>
            </a:r>
            <a:endParaRPr lang="zh-CN" altLang="en-US" sz="2400" b="1" u="sng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35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2"/>
            <a:ext cx="89551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10.2.2  </a:t>
            </a:r>
            <a:r>
              <a:rPr lang="zh-CN" altLang="en-US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删除视图</a:t>
            </a:r>
            <a:endParaRPr lang="en-US" altLang="zh-CN" sz="32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4472" y="1097349"/>
            <a:ext cx="86358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视图时，只能删除视图的定义，不会删除数据。其次用户必须拥有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drop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权限。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9500" y="2088317"/>
            <a:ext cx="6928781" cy="1896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格式：</a:t>
            </a:r>
          </a:p>
          <a:p>
            <a:pPr>
              <a:lnSpc>
                <a:spcPts val="36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drop view [if exists]</a:t>
            </a:r>
          </a:p>
          <a:p>
            <a:pPr>
              <a:lnSpc>
                <a:spcPts val="3600"/>
              </a:lnSpc>
            </a:pP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view_name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view_name2]…</a:t>
            </a:r>
          </a:p>
          <a:p>
            <a:pPr>
              <a:lnSpc>
                <a:spcPts val="36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restrict | cascade] 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0296" y="4174571"/>
            <a:ext cx="79149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下面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将删除视图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student_view1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74"/>
          <a:stretch/>
        </p:blipFill>
        <p:spPr bwMode="auto">
          <a:xfrm>
            <a:off x="809500" y="4897366"/>
            <a:ext cx="7665759" cy="1066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847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3470" y="266915"/>
            <a:ext cx="86416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10.2.3  </a:t>
            </a:r>
            <a:r>
              <a:rPr lang="zh-CN" altLang="en-US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查看</a:t>
            </a:r>
            <a:r>
              <a:rPr lang="zh-CN" altLang="en-US" sz="32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视图定义</a:t>
            </a:r>
            <a:endParaRPr lang="en-US" altLang="zh-CN" sz="32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9004" y="2405276"/>
            <a:ext cx="8377912" cy="4094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1)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describe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语句，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语法格式：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describe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视图名称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; 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desc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视图名称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ts val="35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show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table status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语法格式</a:t>
            </a:r>
            <a:r>
              <a:rPr lang="en-US" altLang="zh-CN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show table status like '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视图名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'</a:t>
            </a:r>
          </a:p>
          <a:p>
            <a:pPr>
              <a:lnSpc>
                <a:spcPts val="35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3)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show create view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语句，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语法格式：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show create view '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视图名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'</a:t>
            </a:r>
          </a:p>
          <a:p>
            <a:pPr>
              <a:lnSpc>
                <a:spcPts val="35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4)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查询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information_schem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数据库下的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views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表</a:t>
            </a:r>
          </a:p>
          <a:p>
            <a:pPr>
              <a:lnSpc>
                <a:spcPts val="3500"/>
              </a:lnSpc>
            </a:pPr>
            <a:r>
              <a:rPr lang="zh-CN" altLang="zh-CN" sz="2400" b="1" dirty="0" smtClean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语法格式：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from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information_schema.views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table_name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='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视图名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6853" y="2027477"/>
            <a:ext cx="86358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查看视图（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的定义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）的方法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包括以下几条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语句：</a:t>
            </a:r>
            <a:endParaRPr lang="en-US" altLang="zh-CN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4715" y="1036583"/>
            <a:ext cx="8439196" cy="830997"/>
          </a:xfrm>
          <a:prstGeom prst="rect">
            <a:avLst/>
          </a:prstGeom>
          <a:ln>
            <a:solidFill>
              <a:srgbClr val="FF0066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查看数据库中有哪些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视图：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TABLE STATUS WHERE COMMENT='view';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311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94183" y="326725"/>
            <a:ext cx="86358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查看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student_view2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视图的信息 </a:t>
            </a:r>
            <a:endParaRPr lang="en-US" altLang="zh-CN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1898" y="800248"/>
            <a:ext cx="3266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describe</a:t>
            </a: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46" y="1261912"/>
            <a:ext cx="4093502" cy="1315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246441" y="2881811"/>
            <a:ext cx="40390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show table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status</a:t>
            </a: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54" y="3786919"/>
            <a:ext cx="4093502" cy="26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4351185" y="824893"/>
            <a:ext cx="45607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show create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83344" y="2904344"/>
            <a:ext cx="51494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方式四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information_schema.views</a:t>
            </a: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660" y="1546706"/>
            <a:ext cx="3964781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435" y="3855159"/>
            <a:ext cx="4226603" cy="248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80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2"/>
            <a:ext cx="8679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10.2.4 </a:t>
            </a:r>
            <a:r>
              <a:rPr lang="zh-CN" altLang="en-US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修改视图定义</a:t>
            </a:r>
            <a:endParaRPr lang="en-US" altLang="zh-CN" sz="32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4726" y="1043622"/>
            <a:ext cx="840424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视图是指修改数据库中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已经存在表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定义。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4726" y="1624679"/>
            <a:ext cx="84042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1) create or replace view 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语句格式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create or replace 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[algorithm = {undefined | merge |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temptable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}]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	view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视图名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 {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属性清单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} ]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	as select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 with [ cascaded | local ] check option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];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901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96691" y="1039499"/>
            <a:ext cx="86358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6】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student_view2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的列名为姓名、选修课、成绩。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38"/>
          <a:stretch/>
        </p:blipFill>
        <p:spPr bwMode="auto">
          <a:xfrm>
            <a:off x="861273" y="2107358"/>
            <a:ext cx="7506648" cy="257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94726" y="250345"/>
            <a:ext cx="84042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en-US" altLang="zh-CN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alter </a:t>
            </a:r>
            <a:r>
              <a:rPr lang="zh-CN" altLang="en-US" sz="28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语句格式</a:t>
            </a:r>
          </a:p>
          <a:p>
            <a:pPr>
              <a:lnSpc>
                <a:spcPct val="125000"/>
              </a:lnSpc>
            </a:pPr>
            <a:r>
              <a:rPr lang="en-US" altLang="zh-CN" sz="2800" b="1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alter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[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algorithm = {undefined | merge |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temptable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}]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view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视图名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 {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属性清单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} ]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as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select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语句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with [ cascaded | local ] check option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];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2215" y="3382329"/>
            <a:ext cx="8129266" cy="2677656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VIEW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chengji_tongji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Cno,zuigaofen,pingjunfen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AS  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SELECT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Cno,MAX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(Grade),AVG(Grade) 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FROM  SC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GROUP BY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ORDER BY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93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9725" y="1142401"/>
            <a:ext cx="7807295" cy="906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10.3 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更新</a:t>
            </a:r>
            <a:r>
              <a:rPr lang="zh-CN" altLang="en-US" sz="4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sz="4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48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2"/>
            <a:ext cx="8955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10.3  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更新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sz="36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4726" y="1043621"/>
            <a:ext cx="8404244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视图的更新其实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就是对表的更新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更新视图是指通过视图来插入（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insert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）、更新（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）和删除（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）表中的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数据。</a:t>
            </a:r>
            <a:endParaRPr lang="zh-CN" altLang="en-US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270" y="3525249"/>
            <a:ext cx="8635813" cy="502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8】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视图对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表进行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更新。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4726" y="2443491"/>
            <a:ext cx="8404244" cy="541174"/>
          </a:xfrm>
          <a:prstGeom prst="rect">
            <a:avLst/>
          </a:prstGeom>
          <a:ln>
            <a:solidFill>
              <a:srgbClr val="FF0066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视图更新时，都是转换到基本表来更新</a:t>
            </a:r>
            <a:r>
              <a:rPr lang="zh-CN" altLang="en-US" sz="2400" b="1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 smtClean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072" y="2957178"/>
            <a:ext cx="8404244" cy="502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更新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视图时，</a:t>
            </a:r>
            <a:r>
              <a:rPr lang="zh-CN" altLang="en-US" sz="2400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只能更新权限范围内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的数据。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87"/>
          <a:stretch/>
        </p:blipFill>
        <p:spPr bwMode="auto">
          <a:xfrm>
            <a:off x="190005" y="4109264"/>
            <a:ext cx="8844809" cy="1411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554738" y="5585322"/>
            <a:ext cx="4134465" cy="54117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原则：</a:t>
            </a:r>
            <a:r>
              <a:rPr lang="zh-CN" altLang="en-US" sz="28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尽量不要更新视图</a:t>
            </a:r>
          </a:p>
        </p:txBody>
      </p:sp>
    </p:spTree>
    <p:extLst>
      <p:ext uri="{BB962C8B-B14F-4D97-AF65-F5344CB8AC3E}">
        <p14:creationId xmlns:p14="http://schemas.microsoft.com/office/powerpoint/2010/main" val="96575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32599" y="596136"/>
            <a:ext cx="4535216" cy="4264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10.1 </a:t>
            </a:r>
            <a:r>
              <a:rPr lang="zh-CN" altLang="en-US" sz="4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endParaRPr lang="en-US" altLang="zh-CN" sz="4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视图的优势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的工作机制 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08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5881" y="208650"/>
            <a:ext cx="8183844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4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以下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情况视图无法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更新：</a:t>
            </a:r>
            <a:endParaRPr lang="en-US" altLang="zh-CN" sz="2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1469" y="723829"/>
            <a:ext cx="8324086" cy="492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4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中包含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sum()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count()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等聚集函数的；</a:t>
            </a: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8189" y="3338086"/>
            <a:ext cx="8324085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4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多表视图不可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更新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，除非更新只涉及一个基表的数据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8189" y="2867112"/>
            <a:ext cx="8324085" cy="492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400"/>
              </a:lnSpc>
              <a:buFont typeface="Wingdings" pitchFamily="2" charset="2"/>
              <a:buChar char="u"/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视图中包含子查询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469" y="2026729"/>
            <a:ext cx="8324085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400"/>
              </a:lnSpc>
              <a:buFont typeface="Wingdings" pitchFamily="2" charset="2"/>
              <a:buChar char="u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常量视图，比如：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create view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view_now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as select now()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1468" y="1178770"/>
            <a:ext cx="8662532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400"/>
              </a:lnSpc>
              <a:buFont typeface="Wingdings" pitchFamily="2" charset="2"/>
              <a:buChar char="u"/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视图中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包含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union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union all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distinct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group by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having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等关键字的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1417" y="3865553"/>
            <a:ext cx="8324085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400"/>
              </a:lnSpc>
              <a:buFont typeface="Wingdings" pitchFamily="2" charset="2"/>
              <a:buChar char="u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创建视图时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algorithm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temptable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1469" y="4376692"/>
            <a:ext cx="8324085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400"/>
              </a:lnSpc>
              <a:buFont typeface="Wingdings" pitchFamily="2" charset="2"/>
              <a:buChar char="u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视图对应的表上存在没有默认值的列，而且该列没有包含在视图里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1468" y="5674010"/>
            <a:ext cx="8324085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400"/>
              </a:lnSpc>
              <a:buFont typeface="Wingdings" pitchFamily="2" charset="2"/>
              <a:buChar char="u"/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with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cascaded|local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] check option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也将决定视图是否可以更新</a:t>
            </a:r>
            <a:endParaRPr lang="en-US" altLang="zh-CN" sz="2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1467" y="5249643"/>
            <a:ext cx="8324085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400"/>
              </a:lnSpc>
              <a:buFont typeface="Wingdings" pitchFamily="2" charset="2"/>
              <a:buChar char="u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由不可更新的视图导出的视图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25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55595"/>
            <a:ext cx="8955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10.1.1 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r>
              <a:rPr lang="zh-CN" alt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1388" y="755829"/>
            <a:ext cx="833092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中，视图是一个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虚拟表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其内容由查询定义。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但可以像表一样使用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视图并不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保存数据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，所以视图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不像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表、索引那样需要占用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存储空间。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中保存的仅仅是一条</a:t>
            </a:r>
            <a:r>
              <a:rPr lang="en-US" altLang="zh-CN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，其数据源来自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于表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，或者其他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视图。</a:t>
            </a:r>
            <a:r>
              <a:rPr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当表数据发生变化时，视图的数据也会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随之变化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800" b="1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视图是数据库三级模式中的外模式。</a:t>
            </a:r>
            <a:endParaRPr lang="en-US" altLang="zh-CN" sz="2800" b="1" u="sng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32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602397"/>
            <a:ext cx="8955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10.1.2 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视图的优势</a:t>
            </a:r>
            <a:endParaRPr lang="en-US" altLang="zh-CN" sz="3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18980" y="3552228"/>
            <a:ext cx="50666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增强数据安全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性。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83031" y="2845508"/>
            <a:ext cx="55921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提高数据的逻辑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独立性。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18980" y="2121966"/>
            <a:ext cx="58956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提高灵活性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，简化查询。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068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270" y="279232"/>
            <a:ext cx="8955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10.2.1 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创建视图</a:t>
            </a:r>
            <a:endParaRPr lang="en-US" altLang="zh-CN" sz="36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5105" y="1017167"/>
            <a:ext cx="8751774" cy="2236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4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格式：</a:t>
            </a:r>
          </a:p>
          <a:p>
            <a:pPr indent="457200">
              <a:lnSpc>
                <a:spcPts val="34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create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[algorithm = {undefined | merge |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temptable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}]</a:t>
            </a:r>
          </a:p>
          <a:p>
            <a:pPr indent="457200">
              <a:lnSpc>
                <a:spcPts val="34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view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视图名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[(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视图列表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)]</a:t>
            </a:r>
          </a:p>
          <a:p>
            <a:pPr indent="457200">
              <a:lnSpc>
                <a:spcPts val="34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as 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查询语句</a:t>
            </a:r>
          </a:p>
          <a:p>
            <a:pPr indent="457200">
              <a:lnSpc>
                <a:spcPts val="34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[with [cascaded | local] check option] 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8037" y="3253805"/>
            <a:ext cx="8357622" cy="2862322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FF0066"/>
                </a:solidFill>
              </a:rPr>
              <a:t>ALGORITHM</a:t>
            </a:r>
            <a:r>
              <a:rPr lang="zh-CN" altLang="en-US" sz="2000" b="1" dirty="0">
                <a:solidFill>
                  <a:srgbClr val="FF0066"/>
                </a:solidFill>
              </a:rPr>
              <a:t>表示视图选择的算法</a:t>
            </a:r>
            <a:r>
              <a:rPr lang="zh-CN" altLang="en-US" sz="2000" b="1" dirty="0" smtClean="0">
                <a:solidFill>
                  <a:srgbClr val="FF0066"/>
                </a:solidFill>
              </a:rPr>
              <a:t>：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如果</a:t>
            </a:r>
            <a:r>
              <a:rPr lang="zh-CN" altLang="en-US" sz="2000" b="1" dirty="0">
                <a:solidFill>
                  <a:srgbClr val="00B0F0"/>
                </a:solidFill>
              </a:rPr>
              <a:t>使用临时表，则视图无法更新</a:t>
            </a:r>
            <a:endParaRPr lang="en-US" altLang="zh-CN" sz="2000" b="1" dirty="0" smtClean="0">
              <a:solidFill>
                <a:srgbClr val="00B0F0"/>
              </a:solidFill>
            </a:endParaRPr>
          </a:p>
          <a:p>
            <a:r>
              <a:rPr lang="zh-CN" altLang="en-US" sz="2000" b="1" dirty="0" smtClean="0"/>
              <a:t>   </a:t>
            </a:r>
            <a:r>
              <a:rPr lang="zh-CN" altLang="en-US" sz="2000" b="1" dirty="0"/>
              <a:t>　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UNDEFINED</a:t>
            </a:r>
            <a:r>
              <a:rPr lang="zh-CN" altLang="en-US" sz="2000" b="1" dirty="0" smtClean="0"/>
              <a:t>（默认）：</a:t>
            </a:r>
            <a:r>
              <a:rPr lang="en-US" altLang="zh-CN" sz="2000" b="1" dirty="0"/>
              <a:t>MySQL</a:t>
            </a:r>
            <a:r>
              <a:rPr lang="zh-CN" altLang="en-US" sz="2000" b="1" dirty="0"/>
              <a:t>将自动选择所要使用的算法</a:t>
            </a:r>
          </a:p>
          <a:p>
            <a:r>
              <a:rPr lang="zh-CN" altLang="en-US" sz="2000" b="1" dirty="0"/>
              <a:t>　　</a:t>
            </a:r>
            <a:r>
              <a:rPr lang="en-US" altLang="zh-CN" sz="2000" b="1" dirty="0"/>
              <a:t>MERGE</a:t>
            </a:r>
            <a:r>
              <a:rPr lang="zh-CN" altLang="en-US" sz="2000" b="1" dirty="0"/>
              <a:t>：将视图的语句与视图定义合并起来</a:t>
            </a:r>
            <a:r>
              <a:rPr lang="zh-CN" altLang="en-US" sz="2000" b="1" dirty="0" smtClean="0"/>
              <a:t>，即：将视图定义中的条件和对视图查询的条件合并）</a:t>
            </a:r>
            <a:endParaRPr lang="zh-CN" altLang="en-US" sz="2000" b="1" dirty="0"/>
          </a:p>
          <a:p>
            <a:r>
              <a:rPr lang="zh-CN" altLang="en-US" sz="2000" b="1" dirty="0"/>
              <a:t>　　</a:t>
            </a:r>
            <a:r>
              <a:rPr lang="en-US" altLang="zh-CN" sz="2000" b="1" dirty="0"/>
              <a:t>TEMPTABLE</a:t>
            </a:r>
            <a:r>
              <a:rPr lang="zh-CN" altLang="en-US" sz="2000" b="1" dirty="0"/>
              <a:t>：将视图的结果存入临时表，然后使用临时表执行语句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F0066"/>
                </a:solidFill>
              </a:rPr>
              <a:t>WITH </a:t>
            </a:r>
            <a:r>
              <a:rPr lang="en-US" altLang="zh-CN" sz="2000" b="1" dirty="0">
                <a:solidFill>
                  <a:srgbClr val="FF0066"/>
                </a:solidFill>
              </a:rPr>
              <a:t>CHECK </a:t>
            </a:r>
            <a:r>
              <a:rPr lang="en-US" altLang="zh-CN" sz="2000" b="1" dirty="0" smtClean="0">
                <a:solidFill>
                  <a:srgbClr val="FF0066"/>
                </a:solidFill>
              </a:rPr>
              <a:t>OPTION</a:t>
            </a:r>
            <a:r>
              <a:rPr lang="zh-CN" altLang="en-US" sz="2000" b="1" dirty="0" smtClean="0"/>
              <a:t>表示</a:t>
            </a:r>
            <a:r>
              <a:rPr lang="zh-CN" altLang="en-US" sz="2000" b="1" dirty="0"/>
              <a:t>更新视图</a:t>
            </a:r>
            <a:r>
              <a:rPr lang="zh-CN" altLang="en-US" sz="2000" b="1" dirty="0" smtClean="0"/>
              <a:t>时数据要满足视图定义中</a:t>
            </a:r>
            <a:r>
              <a:rPr lang="en-US" altLang="zh-CN" sz="2000" b="1" dirty="0" smtClean="0"/>
              <a:t>where</a:t>
            </a:r>
            <a:r>
              <a:rPr lang="zh-CN" altLang="en-US" sz="2000" b="1" dirty="0" smtClean="0"/>
              <a:t>条件，特别是用于基于视图</a:t>
            </a:r>
            <a:r>
              <a:rPr lang="zh-CN" altLang="en-US" sz="2000" b="1" dirty="0"/>
              <a:t>的视图。 </a:t>
            </a:r>
            <a:endParaRPr lang="en-US" altLang="zh-CN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CASCADED</a:t>
            </a:r>
            <a:r>
              <a:rPr lang="zh-CN" altLang="en-US" sz="2000" b="1" dirty="0" smtClean="0"/>
              <a:t>（默认）：</a:t>
            </a:r>
            <a:r>
              <a:rPr lang="zh-CN" altLang="en-US" sz="2000" b="1" dirty="0"/>
              <a:t>更新视图时要满足所有相关视图和表的</a:t>
            </a:r>
            <a:r>
              <a:rPr lang="zh-CN" altLang="en-US" sz="2000" b="1" dirty="0" smtClean="0"/>
              <a:t>条件，</a:t>
            </a:r>
            <a:endParaRPr lang="zh-CN" altLang="en-US" sz="2000" b="1" dirty="0"/>
          </a:p>
          <a:p>
            <a:r>
              <a:rPr lang="zh-CN" altLang="en-US" sz="2000" b="1" dirty="0"/>
              <a:t>　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LOCAL</a:t>
            </a:r>
            <a:r>
              <a:rPr lang="zh-CN" altLang="en-US" sz="2000" b="1" dirty="0"/>
              <a:t>：更新视图时，要满足该视图本身定义的条件即</a:t>
            </a:r>
            <a:r>
              <a:rPr lang="zh-CN" altLang="en-US" sz="2000" b="1" dirty="0" smtClean="0"/>
              <a:t>可。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4761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78941" y="682991"/>
            <a:ext cx="84633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下面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表上创建一个简单的视图，视图名为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student_view1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58"/>
          <a:stretch/>
        </p:blipFill>
        <p:spPr bwMode="auto">
          <a:xfrm>
            <a:off x="922579" y="1699419"/>
            <a:ext cx="7087642" cy="1788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18615" y="3551963"/>
            <a:ext cx="83524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使用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视图查询数据时，数据库系统会从原来的表中取出对应的数据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。所以表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中数据发生改变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，查询视图时，查询结果数据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会改变。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4881" y="4887145"/>
            <a:ext cx="8486163" cy="97347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需要具有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create view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的权限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，同时应该具有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查询涉及列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权限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320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8542" y="233629"/>
            <a:ext cx="80593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补充举例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学生名册视图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9559" y="891865"/>
            <a:ext cx="81613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namelist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 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sno,sname,ssex,sclass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student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VIEW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namelist_jsj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 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sno,sname,ssex,sclass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student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zno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(SELECT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zno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FROM specialty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WHERE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zname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='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计算机科学与技术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11862" y="1086026"/>
            <a:ext cx="2482850" cy="2252662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chemeClr val="accent1"/>
              </a:buClr>
              <a:buFont typeface="Wingdings" pitchFamily="2" charset="2"/>
              <a:buChar char="v"/>
              <a:defRPr/>
            </a:pPr>
            <a:r>
              <a:rPr kumimoji="0"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基于一个基表的视图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  <a:defRPr/>
            </a:pPr>
            <a:r>
              <a:rPr kumimoji="0"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基表： </a:t>
            </a:r>
            <a:r>
              <a:rPr kumimoji="0" lang="en-US" altLang="zh-CN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华文楷体" pitchFamily="2" charset="-122"/>
              </a:rPr>
              <a:t>Student</a:t>
            </a:r>
            <a:endParaRPr kumimoji="0" lang="en-US" altLang="zh-CN" sz="28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kumimoji="0" lang="en-US" altLang="zh-CN" sz="2800" b="1" dirty="0" smtClean="0">
              <a:solidFill>
                <a:srgbClr val="3333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11862" y="511680"/>
            <a:ext cx="1719617" cy="461665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>
              <a:defRPr/>
            </a:pPr>
            <a:r>
              <a:rPr kumimoji="0" lang="zh-CN" altLang="en-US" b="1" dirty="0" smtClean="0">
                <a:solidFill>
                  <a:srgbClr val="FF0000"/>
                </a:solidFill>
                <a:effectLst/>
                <a:ea typeface="华文楷体" pitchFamily="2" charset="-122"/>
              </a:rPr>
              <a:t>单表视图</a:t>
            </a:r>
            <a:endParaRPr kumimoji="0" lang="en-US" altLang="zh-CN" b="1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9559" y="2569670"/>
            <a:ext cx="49404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补充举例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学生名册视图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508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4531FF0-E866-47AB-86FB-5D3B18069D03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8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6" y="1994658"/>
            <a:ext cx="8424862" cy="3579813"/>
          </a:xfrm>
        </p:spPr>
        <p:txBody>
          <a:bodyPr/>
          <a:lstStyle/>
          <a:p>
            <a:pPr eaLnBrk="1" hangingPunct="1">
              <a:lnSpc>
                <a:spcPts val="35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cs typeface="Times New Roman" pitchFamily="18" charset="0"/>
              </a:rPr>
              <a:t>   CREATE</a:t>
            </a:r>
            <a:r>
              <a:rPr lang="en-US" altLang="zh-CN" sz="2400" b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cs typeface="Times New Roman" pitchFamily="18" charset="0"/>
              </a:rPr>
              <a:t>VIEW</a:t>
            </a:r>
            <a:r>
              <a:rPr lang="en-US" altLang="zh-CN" sz="2400" b="1" dirty="0" smtClean="0">
                <a:solidFill>
                  <a:srgbClr val="000000"/>
                </a:solidFill>
                <a:cs typeface="Times New Roman" pitchFamily="18" charset="0"/>
              </a:rPr>
              <a:t> S_C</a:t>
            </a:r>
          </a:p>
          <a:p>
            <a:pPr eaLnBrk="1" hangingPunct="1">
              <a:lnSpc>
                <a:spcPts val="35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cs typeface="Times New Roman" pitchFamily="18" charset="0"/>
              </a:rPr>
              <a:t>        </a:t>
            </a:r>
            <a:r>
              <a:rPr lang="en-US" altLang="zh-CN" sz="2400" b="1" dirty="0" smtClean="0">
                <a:solidFill>
                  <a:srgbClr val="0000FF"/>
                </a:solidFill>
                <a:cs typeface="Times New Roman" pitchFamily="18" charset="0"/>
              </a:rPr>
              <a:t>AS</a:t>
            </a:r>
            <a:r>
              <a:rPr lang="en-US" altLang="zh-CN" sz="2400" b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ts val="35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cs typeface="Times New Roman" pitchFamily="18" charset="0"/>
              </a:rPr>
              <a:t>        </a:t>
            </a:r>
            <a:r>
              <a:rPr lang="en-US" altLang="zh-CN" sz="2400" b="1" dirty="0" smtClean="0">
                <a:solidFill>
                  <a:srgbClr val="0000FF"/>
                </a:solidFill>
                <a:cs typeface="Times New Roman" pitchFamily="18" charset="0"/>
              </a:rPr>
              <a:t>SELECT</a:t>
            </a:r>
            <a:r>
              <a:rPr lang="en-US" altLang="zh-CN" sz="2400" b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000000"/>
                </a:solidFill>
                <a:cs typeface="Times New Roman" pitchFamily="18" charset="0"/>
              </a:rPr>
              <a:t>sc</a:t>
            </a:r>
            <a:r>
              <a:rPr lang="en-US" altLang="zh-CN" sz="2400" b="1" dirty="0" err="1" smtClean="0">
                <a:solidFill>
                  <a:srgbClr val="808080"/>
                </a:solidFill>
                <a:cs typeface="Times New Roman" pitchFamily="18" charset="0"/>
              </a:rPr>
              <a:t>.</a:t>
            </a:r>
            <a:r>
              <a:rPr lang="en-US" altLang="zh-CN" sz="2400" b="1" dirty="0" err="1" smtClean="0">
                <a:solidFill>
                  <a:srgbClr val="000000"/>
                </a:solidFill>
                <a:cs typeface="Times New Roman" pitchFamily="18" charset="0"/>
              </a:rPr>
              <a:t>sno</a:t>
            </a:r>
            <a:r>
              <a:rPr lang="en-US" altLang="zh-CN" sz="2400" b="1" dirty="0" err="1" smtClean="0">
                <a:solidFill>
                  <a:srgbClr val="808080"/>
                </a:solidFill>
                <a:cs typeface="Times New Roman" pitchFamily="18" charset="0"/>
              </a:rPr>
              <a:t>,</a:t>
            </a:r>
            <a:r>
              <a:rPr lang="en-US" altLang="zh-CN" sz="2400" b="1" dirty="0" err="1" smtClean="0">
                <a:solidFill>
                  <a:srgbClr val="000000"/>
                </a:solidFill>
                <a:cs typeface="Times New Roman" pitchFamily="18" charset="0"/>
              </a:rPr>
              <a:t>sname</a:t>
            </a:r>
            <a:r>
              <a:rPr lang="en-US" altLang="zh-CN" sz="2400" b="1" dirty="0" err="1" smtClean="0">
                <a:solidFill>
                  <a:srgbClr val="808080"/>
                </a:solidFill>
                <a:cs typeface="Times New Roman" pitchFamily="18" charset="0"/>
              </a:rPr>
              <a:t>,</a:t>
            </a:r>
            <a:r>
              <a:rPr lang="en-US" altLang="zh-CN" sz="2400" b="1" dirty="0" err="1" smtClean="0">
                <a:solidFill>
                  <a:srgbClr val="000000"/>
                </a:solidFill>
                <a:cs typeface="Times New Roman" pitchFamily="18" charset="0"/>
              </a:rPr>
              <a:t>sc</a:t>
            </a:r>
            <a:r>
              <a:rPr lang="en-US" altLang="zh-CN" sz="2400" b="1" dirty="0" err="1" smtClean="0">
                <a:solidFill>
                  <a:srgbClr val="808080"/>
                </a:solidFill>
                <a:cs typeface="Times New Roman" pitchFamily="18" charset="0"/>
              </a:rPr>
              <a:t>.</a:t>
            </a:r>
            <a:r>
              <a:rPr lang="en-US" altLang="zh-CN" sz="2400" b="1" dirty="0" err="1" smtClean="0">
                <a:solidFill>
                  <a:srgbClr val="000000"/>
                </a:solidFill>
                <a:cs typeface="Times New Roman" pitchFamily="18" charset="0"/>
              </a:rPr>
              <a:t>cno</a:t>
            </a:r>
            <a:r>
              <a:rPr lang="en-US" altLang="zh-CN" sz="2400" b="1" dirty="0" err="1" smtClean="0">
                <a:solidFill>
                  <a:srgbClr val="808080"/>
                </a:solidFill>
                <a:cs typeface="Times New Roman" pitchFamily="18" charset="0"/>
              </a:rPr>
              <a:t>,</a:t>
            </a:r>
            <a:r>
              <a:rPr lang="en-US" altLang="zh-CN" sz="2400" b="1" dirty="0" err="1" smtClean="0">
                <a:solidFill>
                  <a:srgbClr val="000000"/>
                </a:solidFill>
                <a:cs typeface="Times New Roman" pitchFamily="18" charset="0"/>
              </a:rPr>
              <a:t>cname</a:t>
            </a:r>
            <a:r>
              <a:rPr lang="en-US" altLang="zh-CN" sz="2400" b="1" dirty="0" err="1" smtClean="0">
                <a:solidFill>
                  <a:srgbClr val="808080"/>
                </a:solidFill>
                <a:cs typeface="Times New Roman" pitchFamily="18" charset="0"/>
              </a:rPr>
              <a:t>,</a:t>
            </a:r>
            <a:r>
              <a:rPr lang="en-US" altLang="zh-CN" sz="2400" b="1" dirty="0" err="1" smtClean="0">
                <a:solidFill>
                  <a:srgbClr val="000000"/>
                </a:solidFill>
                <a:cs typeface="Times New Roman" pitchFamily="18" charset="0"/>
              </a:rPr>
              <a:t>ccredit</a:t>
            </a:r>
            <a:r>
              <a:rPr lang="en-US" altLang="zh-CN" sz="2400" b="1" dirty="0" err="1" smtClean="0">
                <a:solidFill>
                  <a:srgbClr val="808080"/>
                </a:solidFill>
                <a:cs typeface="Times New Roman" pitchFamily="18" charset="0"/>
              </a:rPr>
              <a:t>,</a:t>
            </a:r>
            <a:r>
              <a:rPr lang="en-US" altLang="zh-CN" sz="2400" b="1" dirty="0" err="1" smtClean="0">
                <a:solidFill>
                  <a:srgbClr val="000000"/>
                </a:solidFill>
                <a:cs typeface="Times New Roman" pitchFamily="18" charset="0"/>
              </a:rPr>
              <a:t>grade</a:t>
            </a:r>
            <a:endParaRPr lang="en-US" altLang="zh-CN" sz="2400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lnSpc>
                <a:spcPts val="35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cs typeface="Times New Roman" pitchFamily="18" charset="0"/>
              </a:rPr>
              <a:t>        </a:t>
            </a:r>
            <a:r>
              <a:rPr lang="en-US" altLang="zh-CN" sz="2400" b="1" dirty="0" smtClean="0">
                <a:solidFill>
                  <a:srgbClr val="0000FF"/>
                </a:solidFill>
                <a:cs typeface="Times New Roman" pitchFamily="18" charset="0"/>
              </a:rPr>
              <a:t>FROM</a:t>
            </a:r>
            <a:r>
              <a:rPr lang="en-US" altLang="zh-CN" sz="2400" b="1" dirty="0" smtClean="0">
                <a:solidFill>
                  <a:srgbClr val="000000"/>
                </a:solidFill>
                <a:cs typeface="Times New Roman" pitchFamily="18" charset="0"/>
              </a:rPr>
              <a:t>  </a:t>
            </a:r>
            <a:r>
              <a:rPr lang="en-US" altLang="zh-CN" sz="2400" b="1" dirty="0" err="1" smtClean="0">
                <a:solidFill>
                  <a:srgbClr val="000000"/>
                </a:solidFill>
                <a:cs typeface="Times New Roman" pitchFamily="18" charset="0"/>
              </a:rPr>
              <a:t>Student</a:t>
            </a:r>
            <a:r>
              <a:rPr lang="en-US" altLang="zh-CN" sz="2400" b="1" dirty="0" err="1" smtClean="0">
                <a:solidFill>
                  <a:srgbClr val="808080"/>
                </a:solidFill>
                <a:cs typeface="Times New Roman" pitchFamily="18" charset="0"/>
              </a:rPr>
              <a:t>,</a:t>
            </a:r>
            <a:r>
              <a:rPr lang="en-US" altLang="zh-CN" sz="2400" b="1" dirty="0" err="1" smtClean="0">
                <a:solidFill>
                  <a:srgbClr val="000000"/>
                </a:solidFill>
                <a:cs typeface="Times New Roman" pitchFamily="18" charset="0"/>
              </a:rPr>
              <a:t>SC</a:t>
            </a:r>
            <a:r>
              <a:rPr lang="en-US" altLang="zh-CN" sz="2400" b="1" dirty="0" err="1" smtClean="0">
                <a:solidFill>
                  <a:srgbClr val="808080"/>
                </a:solidFill>
                <a:cs typeface="Times New Roman" pitchFamily="18" charset="0"/>
              </a:rPr>
              <a:t>,</a:t>
            </a:r>
            <a:r>
              <a:rPr lang="en-US" altLang="zh-CN" sz="2400" b="1" dirty="0" err="1" smtClean="0">
                <a:solidFill>
                  <a:srgbClr val="000000"/>
                </a:solidFill>
                <a:cs typeface="Times New Roman" pitchFamily="18" charset="0"/>
              </a:rPr>
              <a:t>course</a:t>
            </a:r>
            <a:endParaRPr lang="en-US" altLang="zh-CN" sz="2400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algn="just" eaLnBrk="1" hangingPunct="1">
              <a:lnSpc>
                <a:spcPts val="35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cs typeface="Times New Roman" pitchFamily="18" charset="0"/>
              </a:rPr>
              <a:t>        </a:t>
            </a:r>
            <a:r>
              <a:rPr lang="en-US" altLang="zh-CN" sz="2400" b="1" dirty="0" smtClean="0">
                <a:solidFill>
                  <a:srgbClr val="0000FF"/>
                </a:solidFill>
                <a:cs typeface="Times New Roman" pitchFamily="18" charset="0"/>
              </a:rPr>
              <a:t>WHERE </a:t>
            </a:r>
            <a:r>
              <a:rPr lang="en-US" altLang="zh-CN" sz="2400" b="1" dirty="0" err="1" smtClean="0">
                <a:solidFill>
                  <a:srgbClr val="000000"/>
                </a:solidFill>
                <a:cs typeface="Times New Roman" pitchFamily="18" charset="0"/>
              </a:rPr>
              <a:t>Student</a:t>
            </a:r>
            <a:r>
              <a:rPr lang="en-US" altLang="zh-CN" sz="2400" b="1" dirty="0" err="1" smtClean="0">
                <a:solidFill>
                  <a:srgbClr val="808080"/>
                </a:solidFill>
                <a:cs typeface="Times New Roman" pitchFamily="18" charset="0"/>
              </a:rPr>
              <a:t>.</a:t>
            </a:r>
            <a:r>
              <a:rPr lang="en-US" altLang="zh-CN" sz="2400" b="1" dirty="0" err="1" smtClean="0">
                <a:solidFill>
                  <a:srgbClr val="000000"/>
                </a:solidFill>
                <a:cs typeface="Times New Roman" pitchFamily="18" charset="0"/>
              </a:rPr>
              <a:t>Sno</a:t>
            </a:r>
            <a:r>
              <a:rPr lang="en-US" altLang="zh-CN" sz="2400" b="1" dirty="0" smtClean="0">
                <a:solidFill>
                  <a:srgbClr val="808080"/>
                </a:solidFill>
                <a:cs typeface="Times New Roman" pitchFamily="18" charset="0"/>
              </a:rPr>
              <a:t>=</a:t>
            </a:r>
            <a:r>
              <a:rPr lang="en-US" altLang="zh-CN" sz="2400" b="1" dirty="0" err="1" smtClean="0">
                <a:solidFill>
                  <a:srgbClr val="000000"/>
                </a:solidFill>
                <a:cs typeface="Times New Roman" pitchFamily="18" charset="0"/>
              </a:rPr>
              <a:t>SC</a:t>
            </a:r>
            <a:r>
              <a:rPr lang="en-US" altLang="zh-CN" sz="2400" b="1" dirty="0" err="1" smtClean="0">
                <a:solidFill>
                  <a:srgbClr val="808080"/>
                </a:solidFill>
                <a:cs typeface="Times New Roman" pitchFamily="18" charset="0"/>
              </a:rPr>
              <a:t>.</a:t>
            </a:r>
            <a:r>
              <a:rPr lang="en-US" altLang="zh-CN" sz="2400" b="1" dirty="0" err="1" smtClean="0">
                <a:solidFill>
                  <a:srgbClr val="000000"/>
                </a:solidFill>
                <a:cs typeface="Times New Roman" pitchFamily="18" charset="0"/>
              </a:rPr>
              <a:t>Sno</a:t>
            </a:r>
            <a:r>
              <a:rPr lang="en-US" altLang="zh-CN" sz="2400" b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808080"/>
                </a:solidFill>
                <a:cs typeface="Times New Roman" pitchFamily="18" charset="0"/>
              </a:rPr>
              <a:t>AND</a:t>
            </a:r>
            <a:r>
              <a:rPr lang="en-US" altLang="zh-CN" sz="2400" b="1" dirty="0" smtClean="0">
                <a:solidFill>
                  <a:srgbClr val="000000"/>
                </a:solidFill>
                <a:cs typeface="Times New Roman" pitchFamily="18" charset="0"/>
              </a:rPr>
              <a:t>  </a:t>
            </a:r>
            <a:r>
              <a:rPr lang="en-US" altLang="zh-CN" sz="2400" b="1" dirty="0" err="1" smtClean="0">
                <a:solidFill>
                  <a:srgbClr val="000000"/>
                </a:solidFill>
                <a:cs typeface="Times New Roman" pitchFamily="18" charset="0"/>
              </a:rPr>
              <a:t>SC</a:t>
            </a:r>
            <a:r>
              <a:rPr lang="en-US" altLang="zh-CN" sz="2400" b="1" dirty="0" err="1" smtClean="0">
                <a:solidFill>
                  <a:srgbClr val="808080"/>
                </a:solidFill>
                <a:cs typeface="Times New Roman" pitchFamily="18" charset="0"/>
              </a:rPr>
              <a:t>.</a:t>
            </a:r>
            <a:r>
              <a:rPr lang="en-US" altLang="zh-CN" sz="2400" b="1" dirty="0" err="1" smtClean="0">
                <a:solidFill>
                  <a:srgbClr val="000000"/>
                </a:solidFill>
                <a:cs typeface="Times New Roman" pitchFamily="18" charset="0"/>
              </a:rPr>
              <a:t>Cno</a:t>
            </a:r>
            <a:r>
              <a:rPr lang="en-US" altLang="zh-CN" sz="2400" b="1" dirty="0" smtClean="0">
                <a:solidFill>
                  <a:srgbClr val="808080"/>
                </a:solidFill>
                <a:cs typeface="Times New Roman" pitchFamily="18" charset="0"/>
              </a:rPr>
              <a:t>=</a:t>
            </a:r>
            <a:r>
              <a:rPr lang="en-US" altLang="zh-CN" sz="2400" b="1" dirty="0" err="1" smtClean="0">
                <a:solidFill>
                  <a:srgbClr val="000000"/>
                </a:solidFill>
                <a:cs typeface="Times New Roman" pitchFamily="18" charset="0"/>
              </a:rPr>
              <a:t>course</a:t>
            </a:r>
            <a:r>
              <a:rPr lang="en-US" altLang="zh-CN" sz="2400" b="1" dirty="0" err="1" smtClean="0">
                <a:solidFill>
                  <a:srgbClr val="808080"/>
                </a:solidFill>
                <a:cs typeface="Times New Roman" pitchFamily="18" charset="0"/>
              </a:rPr>
              <a:t>.</a:t>
            </a:r>
            <a:r>
              <a:rPr lang="en-US" altLang="zh-CN" sz="2400" b="1" dirty="0" err="1" smtClean="0">
                <a:solidFill>
                  <a:srgbClr val="000000"/>
                </a:solidFill>
                <a:cs typeface="Times New Roman" pitchFamily="18" charset="0"/>
              </a:rPr>
              <a:t>cno</a:t>
            </a:r>
            <a:r>
              <a:rPr lang="en-US" altLang="zh-CN" sz="2400" b="1" dirty="0" smtClean="0">
                <a:solidFill>
                  <a:srgbClr val="808080"/>
                </a:solidFill>
                <a:cs typeface="Times New Roman" pitchFamily="18" charset="0"/>
              </a:rPr>
              <a:t>;</a:t>
            </a:r>
          </a:p>
        </p:txBody>
      </p:sp>
      <p:sp>
        <p:nvSpPr>
          <p:cNvPr id="1024004" name="Rectangle 4"/>
          <p:cNvSpPr>
            <a:spLocks noChangeArrowheads="1"/>
          </p:cNvSpPr>
          <p:nvPr/>
        </p:nvSpPr>
        <p:spPr bwMode="auto">
          <a:xfrm>
            <a:off x="242129" y="314294"/>
            <a:ext cx="571381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chemeClr val="accent1"/>
              </a:buClr>
              <a:buFont typeface="Wingdings" pitchFamily="2" charset="2"/>
              <a:buChar char="v"/>
              <a:defRPr/>
            </a:pPr>
            <a:r>
              <a:rPr kumimoji="0"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kumimoji="0" lang="zh-CN" altLang="en-US" sz="2800" b="1" u="sng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多个基表</a:t>
            </a:r>
            <a:r>
              <a:rPr kumimoji="0"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的视图：</a:t>
            </a:r>
            <a:r>
              <a:rPr kumimoji="0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多表视图</a:t>
            </a:r>
            <a:endParaRPr kumimoji="0" lang="zh-CN" altLang="en-US" sz="2800" b="1" dirty="0" smtClean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kumimoji="0" lang="en-US" altLang="zh-CN" sz="2800" b="1" dirty="0" smtClean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005" name="Rectangle 5"/>
          <p:cNvSpPr>
            <a:spLocks noChangeArrowheads="1"/>
          </p:cNvSpPr>
          <p:nvPr/>
        </p:nvSpPr>
        <p:spPr bwMode="auto">
          <a:xfrm>
            <a:off x="441325" y="1200990"/>
            <a:ext cx="6913562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"/>
              </a:spcBef>
              <a:defRPr/>
            </a:pPr>
            <a:r>
              <a:rPr kumimoji="0" lang="en-US" altLang="zh-CN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0" lang="zh-CN" altLang="en-US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r>
              <a:rPr kumimoji="0" lang="zh-CN" altLang="en-US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0" lang="en-US" altLang="zh-CN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]  </a:t>
            </a:r>
            <a:r>
              <a:rPr kumimoji="0" lang="zh-CN" altLang="en-US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建立学生选修课程的视图。</a:t>
            </a:r>
          </a:p>
        </p:txBody>
      </p:sp>
      <p:sp>
        <p:nvSpPr>
          <p:cNvPr id="1024006" name="Rectangle 6"/>
          <p:cNvSpPr>
            <a:spLocks noChangeArrowheads="1"/>
          </p:cNvSpPr>
          <p:nvPr/>
        </p:nvSpPr>
        <p:spPr bwMode="auto">
          <a:xfrm>
            <a:off x="6481762" y="532928"/>
            <a:ext cx="2232025" cy="121285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kumimoji="0" lang="en-US" altLang="zh-CN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en-US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个基表：</a:t>
            </a:r>
            <a:r>
              <a:rPr kumimoji="0" lang="en-US" altLang="zh-CN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kumimoji="0" lang="zh-CN" altLang="en-US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kumimoji="0" lang="zh-CN" altLang="en-US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course</a:t>
            </a:r>
          </a:p>
        </p:txBody>
      </p:sp>
    </p:spTree>
    <p:extLst>
      <p:ext uri="{BB962C8B-B14F-4D97-AF65-F5344CB8AC3E}">
        <p14:creationId xmlns:p14="http://schemas.microsoft.com/office/powerpoint/2010/main" val="129137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E4B459E-0E08-42BA-8F5C-4782ADAEEB04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827088" y="1898720"/>
            <a:ext cx="69119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kumimoji="0"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CREATE</a:t>
            </a: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VIEW</a:t>
            </a: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SC90</a:t>
            </a:r>
          </a:p>
          <a:p>
            <a:pPr>
              <a:lnSpc>
                <a:spcPct val="120000"/>
              </a:lnSpc>
              <a:defRPr/>
            </a:pP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</a:t>
            </a:r>
            <a:r>
              <a:rPr kumimoji="0"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AS</a:t>
            </a:r>
            <a:endParaRPr kumimoji="0" lang="en-US" altLang="zh-CN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defRPr/>
            </a:pP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</a:t>
            </a:r>
            <a:r>
              <a:rPr kumimoji="0"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SELECT</a:t>
            </a: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Sno</a:t>
            </a:r>
            <a:r>
              <a:rPr kumimoji="0" lang="en-US" altLang="zh-CN" b="1" dirty="0" err="1" smtClean="0">
                <a:solidFill>
                  <a:srgbClr val="8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en-US" altLang="zh-CN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Cno</a:t>
            </a:r>
            <a:r>
              <a:rPr kumimoji="0" lang="en-US" altLang="zh-CN" b="1" dirty="0" err="1" smtClean="0">
                <a:solidFill>
                  <a:srgbClr val="8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en-US" altLang="zh-CN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Grade</a:t>
            </a:r>
            <a:endParaRPr kumimoji="0" lang="en-US" altLang="zh-CN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defRPr/>
            </a:pP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</a:t>
            </a:r>
            <a:r>
              <a:rPr kumimoji="0"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FROM</a:t>
            </a: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S_C</a:t>
            </a:r>
          </a:p>
          <a:p>
            <a:pPr algn="just">
              <a:lnSpc>
                <a:spcPct val="120000"/>
              </a:lnSpc>
              <a:defRPr/>
            </a:pP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</a:t>
            </a:r>
            <a:r>
              <a:rPr kumimoji="0"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WHERE</a:t>
            </a: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Grade</a:t>
            </a:r>
            <a:r>
              <a:rPr kumimoji="0" lang="en-US" altLang="zh-CN" b="1" dirty="0" smtClean="0">
                <a:solidFill>
                  <a:srgbClr val="8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&gt;=</a:t>
            </a: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90</a:t>
            </a:r>
            <a:endParaRPr kumimoji="0" lang="en-US" altLang="zh-CN" b="1" dirty="0" smtClean="0">
              <a:solidFill>
                <a:srgbClr val="8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补充</a:t>
            </a:r>
            <a:r>
              <a:rPr lang="zh-CN" altLang="en-US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 </a:t>
            </a:r>
            <a:r>
              <a:rPr lang="zh-CN" altLang="en-US" b="1" dirty="0" smtClean="0"/>
              <a:t>基于</a:t>
            </a:r>
            <a:r>
              <a:rPr lang="zh-CN" altLang="en-US" b="1" dirty="0"/>
              <a:t>视图的</a:t>
            </a:r>
            <a:r>
              <a:rPr lang="zh-CN" altLang="en-US" b="1" dirty="0" smtClean="0"/>
              <a:t>视图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5385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1055</Words>
  <Application>Microsoft Office PowerPoint</Application>
  <PresentationFormat>全屏显示(4:3)</PresentationFormat>
  <Paragraphs>147</Paragraphs>
  <Slides>20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第十章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[补充例] 基于视图的视图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李辉</dc:creator>
  <cp:lastModifiedBy>gcl</cp:lastModifiedBy>
  <cp:revision>260</cp:revision>
  <dcterms:created xsi:type="dcterms:W3CDTF">2014-08-02T13:12:31Z</dcterms:created>
  <dcterms:modified xsi:type="dcterms:W3CDTF">2019-10-23T13:02:17Z</dcterms:modified>
</cp:coreProperties>
</file>