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6" r:id="rId2"/>
    <p:sldId id="383" r:id="rId3"/>
    <p:sldId id="286" r:id="rId4"/>
    <p:sldId id="351" r:id="rId5"/>
    <p:sldId id="387" r:id="rId6"/>
    <p:sldId id="362" r:id="rId7"/>
    <p:sldId id="364" r:id="rId8"/>
    <p:sldId id="365" r:id="rId9"/>
    <p:sldId id="389" r:id="rId10"/>
    <p:sldId id="390" r:id="rId11"/>
    <p:sldId id="391" r:id="rId12"/>
    <p:sldId id="388" r:id="rId13"/>
    <p:sldId id="392" r:id="rId14"/>
    <p:sldId id="366" r:id="rId15"/>
    <p:sldId id="393" r:id="rId16"/>
    <p:sldId id="394" r:id="rId17"/>
    <p:sldId id="395" r:id="rId18"/>
    <p:sldId id="367" r:id="rId19"/>
    <p:sldId id="368" r:id="rId20"/>
    <p:sldId id="396" r:id="rId21"/>
    <p:sldId id="369" r:id="rId22"/>
    <p:sldId id="370" r:id="rId23"/>
    <p:sldId id="385" r:id="rId24"/>
    <p:sldId id="371" r:id="rId25"/>
    <p:sldId id="375" r:id="rId26"/>
    <p:sldId id="407" r:id="rId27"/>
    <p:sldId id="386" r:id="rId28"/>
    <p:sldId id="408" r:id="rId29"/>
    <p:sldId id="404" r:id="rId30"/>
    <p:sldId id="405" r:id="rId31"/>
    <p:sldId id="409" r:id="rId32"/>
    <p:sldId id="376" r:id="rId33"/>
    <p:sldId id="377" r:id="rId34"/>
    <p:sldId id="406" r:id="rId35"/>
    <p:sldId id="400" r:id="rId36"/>
    <p:sldId id="410" r:id="rId37"/>
    <p:sldId id="378" r:id="rId38"/>
    <p:sldId id="379" r:id="rId39"/>
    <p:sldId id="380" r:id="rId40"/>
    <p:sldId id="381" r:id="rId41"/>
    <p:sldId id="382" r:id="rId42"/>
    <p:sldId id="397" r:id="rId43"/>
    <p:sldId id="398" r:id="rId44"/>
    <p:sldId id="399" r:id="rId45"/>
    <p:sldId id="402" r:id="rId46"/>
    <p:sldId id="403" r:id="rId47"/>
    <p:sldId id="401" r:id="rId4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00CC"/>
    <a:srgbClr val="00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124" autoAdjust="0"/>
  </p:normalViewPr>
  <p:slideViewPr>
    <p:cSldViewPr snapToGrid="0">
      <p:cViewPr>
        <p:scale>
          <a:sx n="70" d="100"/>
          <a:sy n="70" d="100"/>
        </p:scale>
        <p:origin x="-1386" y="-108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76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D8782-2DED-4538-8A8B-66BD345BDC7C}" type="datetimeFigureOut">
              <a:rPr lang="zh-CN" altLang="en-US" smtClean="0"/>
              <a:pPr/>
              <a:t>2019/10/29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68BBA-7C16-4CDD-B820-F73D7A8C0C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947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2D57EA-8133-4EBA-9F4D-64D06136AE31}" type="datetimeFigureOut">
              <a:rPr lang="zh-CN" altLang="en-US" smtClean="0"/>
              <a:pPr/>
              <a:t>2019/10/29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BDFF2-EF0B-41A5-940A-DECF8E3E5E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31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2055" y="418170"/>
            <a:ext cx="6858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838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94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191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9101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71753"/>
            <a:ext cx="7886700" cy="490521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513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42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49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41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671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708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876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74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482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250732"/>
            <a:ext cx="7886700" cy="4918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955F7-CBC3-4DF2-9BB0-FD39BCFE30CF}" type="datetimeFigureOut">
              <a:rPr lang="zh-CN" altLang="en-US" smtClean="0"/>
              <a:pPr/>
              <a:t>2019/10/29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558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0000FF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3565" y="1428238"/>
            <a:ext cx="7578650" cy="1901024"/>
          </a:xfrm>
        </p:spPr>
        <p:txBody>
          <a:bodyPr>
            <a:normAutofit/>
          </a:bodyPr>
          <a:lstStyle/>
          <a:p>
            <a:r>
              <a:rPr lang="zh-CN" altLang="en-US" sz="4800" b="1" dirty="0" smtClean="0"/>
              <a:t>第十一章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533799"/>
            <a:ext cx="6858000" cy="228880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FF0000"/>
                </a:solidFill>
              </a:rPr>
              <a:t>MySQL</a:t>
            </a:r>
            <a:r>
              <a:rPr lang="zh-CN" altLang="en-US" sz="3600" b="1" dirty="0">
                <a:solidFill>
                  <a:srgbClr val="FF0000"/>
                </a:solidFill>
              </a:rPr>
              <a:t>存储过程与函数</a:t>
            </a:r>
          </a:p>
        </p:txBody>
      </p:sp>
    </p:spTree>
    <p:extLst>
      <p:ext uri="{BB962C8B-B14F-4D97-AF65-F5344CB8AC3E}">
        <p14:creationId xmlns:p14="http://schemas.microsoft.com/office/powerpoint/2010/main" val="67596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51048" y="316225"/>
            <a:ext cx="8324462" cy="4747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</a:pPr>
            <a:r>
              <a:rPr lang="en-US" altLang="zh-CN" sz="3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characteristic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参数有多个取值。其取值说明如下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4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300"/>
              </a:lnSpc>
            </a:pPr>
            <a:endParaRPr lang="zh-CN" altLang="en-US" sz="2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3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LANGUAGE SQL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说明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routine_body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部分是由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语言的语句组成，这也是数据库系统默认的语言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300"/>
              </a:lnSpc>
            </a:pP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300"/>
              </a:lnSpc>
            </a:pP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NOT] DETERMINISTIC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指明存储过程的执行结果是否是确定的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DETERMINISTIC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表示结果是确定的。每次执行存储过程时，相同的输入会得到相同的输出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NOT 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DETERMINISTIC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表示结果是非确定的，相同的输入可能得到不同的输出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默认</a:t>
            </a: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情况下，结果是非确定的</a:t>
            </a:r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 b="1" dirty="0">
              <a:solidFill>
                <a:srgbClr val="FF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758" y="5272144"/>
            <a:ext cx="8147042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deterministic</a:t>
            </a:r>
            <a:r>
              <a:rPr lang="zh-CN" altLang="en-US" sz="2000" b="1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：对于相同的输入参数，</a:t>
            </a:r>
            <a:r>
              <a:rPr lang="zh-CN" altLang="en-US" sz="2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每次返回的结果都是相同的，结果</a:t>
            </a:r>
            <a:r>
              <a:rPr lang="zh-CN" altLang="en-US" sz="20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集放</a:t>
            </a:r>
            <a:r>
              <a:rPr lang="zh-CN" altLang="en-US" sz="2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在内存中可以重用</a:t>
            </a:r>
            <a:r>
              <a:rPr lang="zh-CN" altLang="en-US" sz="2000" b="1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，因此可以提高运行</a:t>
            </a:r>
            <a:r>
              <a:rPr lang="zh-CN" altLang="en-US" sz="2000" b="1" dirty="0" smtClean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性能。</a:t>
            </a:r>
            <a:endParaRPr lang="zh-CN" altLang="en-US" sz="2000" b="1" dirty="0">
              <a:solidFill>
                <a:srgbClr val="7030A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68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32012" y="316225"/>
            <a:ext cx="8543498" cy="601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</a:pP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{ 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CONTAINS SQL | NO SQL | READS SQL DATA | MODIFIES SQL DATA }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指明子程序使用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语句的限制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CONTAINS 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表示子程序包含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语句，但不包含读或写数据的语句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NO 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表示子程序中不包含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语句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4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READS 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SQL DATA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表示子程序中包含读数据的语句；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MODIFIES SQL DATA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表示子程序中包含写数据的语句。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默认情况下，系统会指定为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CONTAINS SQL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3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SQL SECURITY { DEFINER | INVOKER }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指明谁有权限来执行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DEFINER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表示只有定义者自己才能够执行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INVOKER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表示调用者可以执行。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默认情况下，系统指定的权限是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DEFINER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3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COMMENT 'string'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：注释信息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254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81790" y="47017"/>
            <a:ext cx="7870640" cy="4619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800"/>
              </a:lnSpc>
            </a:pPr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存储过程举例：</a:t>
            </a:r>
            <a:r>
              <a:rPr lang="en-US" altLang="zh-CN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11-2】</a:t>
            </a:r>
            <a:endParaRPr lang="en-US" altLang="zh-CN" sz="2400" b="1" dirty="0">
              <a:solidFill>
                <a:srgbClr val="FF0066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500"/>
              </a:lnSpc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DELIMITER $$  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500"/>
              </a:lnSpc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CREATE 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PROCEDURE  </a:t>
            </a: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getnamebysno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5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(IN </a:t>
            </a: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xh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char(10),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OUT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name varchar(20)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)  </a:t>
            </a:r>
          </a:p>
          <a:p>
            <a:pPr indent="457200">
              <a:lnSpc>
                <a:spcPts val="35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BEGIN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lvl="1" indent="457200">
              <a:lnSpc>
                <a:spcPts val="3500"/>
              </a:lnSpc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SELECT  </a:t>
            </a: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sname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u="sng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INTO </a:t>
            </a:r>
            <a:r>
              <a:rPr lang="en-US" altLang="zh-CN" sz="2400" b="1" u="sng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name</a:t>
            </a:r>
            <a:r>
              <a:rPr lang="en-US" altLang="zh-CN" sz="2400" b="1" u="sng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en-US" altLang="zh-CN" sz="2400" b="1" u="sng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indent="457200">
              <a:lnSpc>
                <a:spcPts val="3500"/>
              </a:lnSpc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FROM  student  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lvl="1" indent="457200">
              <a:lnSpc>
                <a:spcPts val="3500"/>
              </a:lnSpc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WHERE  </a:t>
            </a: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sno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xh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;  </a:t>
            </a:r>
          </a:p>
          <a:p>
            <a:pPr indent="457200">
              <a:lnSpc>
                <a:spcPts val="35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END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$$ 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500"/>
              </a:lnSpc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DELIMITER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; 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1789" y="4666230"/>
            <a:ext cx="8252777" cy="1938992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关于</a:t>
            </a:r>
            <a:r>
              <a:rPr lang="en-US" altLang="zh-CN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DELIMITER 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mysql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默认以分号作为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sql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语句的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结束，在创建存储过程时，为了不让完整的存储过程语句由于分号而提前执行，需要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临时规定以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或者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$$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来作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为结束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符号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。这样的话，创建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存储过程时，中间的分号会被忽略，直到遇到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符号才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执行创建语句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1303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81790" y="968177"/>
            <a:ext cx="70677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调用</a:t>
            </a:r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存储过程语法</a:t>
            </a:r>
            <a:r>
              <a:rPr lang="zh-CN" altLang="en-US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格式：</a:t>
            </a:r>
          </a:p>
          <a:p>
            <a:pPr indent="457200"/>
            <a:r>
              <a:rPr lang="en-US" altLang="zh-CN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call </a:t>
            </a:r>
            <a:r>
              <a:rPr lang="en-US" altLang="zh-CN" sz="2800" b="1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sp_name</a:t>
            </a:r>
            <a:r>
              <a:rPr lang="en-US" altLang="zh-CN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([parameter[</a:t>
            </a:r>
            <a:r>
              <a:rPr lang="zh-CN" altLang="en-US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…]]) </a:t>
            </a:r>
            <a:endParaRPr lang="zh-CN" altLang="en-US" sz="28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1790" y="2357957"/>
            <a:ext cx="7992379" cy="1800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4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4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sp_name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为存储过程的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名称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4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要调用某个特定数据库的存储过程，则需要在前面加上该数据库的名称。</a:t>
            </a:r>
          </a:p>
        </p:txBody>
      </p:sp>
      <p:sp>
        <p:nvSpPr>
          <p:cNvPr id="3" name="矩形 2"/>
          <p:cNvSpPr/>
          <p:nvPr/>
        </p:nvSpPr>
        <p:spPr>
          <a:xfrm>
            <a:off x="551381" y="4418121"/>
            <a:ext cx="7853196" cy="1926168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indent="457200">
              <a:lnSpc>
                <a:spcPts val="3800"/>
              </a:lnSpc>
            </a:pPr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调用举例</a:t>
            </a: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11-2】</a:t>
            </a:r>
          </a:p>
          <a:p>
            <a:pPr indent="457200">
              <a:lnSpc>
                <a:spcPts val="3500"/>
              </a:lnSpc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Set @name=NULL;</a:t>
            </a:r>
          </a:p>
          <a:p>
            <a:pPr indent="457200">
              <a:lnSpc>
                <a:spcPts val="3500"/>
              </a:lnSpc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Call </a:t>
            </a: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getnamebysno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(‘1412855223’,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@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name);</a:t>
            </a:r>
          </a:p>
          <a:p>
            <a:pPr indent="457200">
              <a:lnSpc>
                <a:spcPts val="3500"/>
              </a:lnSpc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SELECT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name;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403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16642" y="481097"/>
            <a:ext cx="8486163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创建函数</a:t>
            </a:r>
            <a:endParaRPr lang="en-US" altLang="zh-CN" sz="2800" b="1" dirty="0">
              <a:solidFill>
                <a:srgbClr val="FF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4091" y="1113497"/>
            <a:ext cx="833962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创建存储</a:t>
            </a:r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函数语法</a:t>
            </a:r>
            <a:r>
              <a:rPr lang="zh-CN" altLang="en-US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格式：</a:t>
            </a:r>
          </a:p>
          <a:p>
            <a:pPr indent="457200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create 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function </a:t>
            </a:r>
            <a:r>
              <a:rPr lang="en-US" altLang="zh-CN" sz="2800" b="1" dirty="0" err="1">
                <a:latin typeface="微软雅黑" pitchFamily="34" charset="-122"/>
                <a:ea typeface="微软雅黑" pitchFamily="34" charset="-122"/>
              </a:rPr>
              <a:t>sp_name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 ([</a:t>
            </a:r>
            <a:r>
              <a:rPr lang="en-US" altLang="zh-CN" sz="2800" b="1" dirty="0" err="1">
                <a:latin typeface="微软雅黑" pitchFamily="34" charset="-122"/>
                <a:ea typeface="微软雅黑" pitchFamily="34" charset="-122"/>
              </a:rPr>
              <a:t>func_parameter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..]])                                                                      </a:t>
            </a:r>
          </a:p>
          <a:p>
            <a:pPr indent="457200"/>
            <a:r>
              <a: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returns type                                                                      </a:t>
            </a:r>
          </a:p>
          <a:p>
            <a:pPr indent="457200"/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[characteristic ..] </a:t>
            </a:r>
            <a:r>
              <a:rPr lang="en-US" altLang="zh-CN" sz="2800" b="1" dirty="0" err="1">
                <a:latin typeface="微软雅黑" pitchFamily="34" charset="-122"/>
                <a:ea typeface="微软雅黑" pitchFamily="34" charset="-122"/>
              </a:rPr>
              <a:t>routine_body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4091" y="3485846"/>
            <a:ext cx="8017798" cy="1887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： </a:t>
            </a:r>
            <a:endParaRPr lang="en-US" altLang="zh-CN" sz="24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5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中，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存储函数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（即用户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自己定义函数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）的使用方法与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内部函数的使用方法是一样的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5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      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349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24091" y="688055"/>
            <a:ext cx="8017798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例如： 将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11-2】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改成函数来做</a:t>
            </a:r>
          </a:p>
          <a:p>
            <a:pPr>
              <a:lnSpc>
                <a:spcPts val="35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DELIMITER $$  </a:t>
            </a:r>
          </a:p>
          <a:p>
            <a:pPr>
              <a:lnSpc>
                <a:spcPts val="35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CREATE  FUNCTION  getnamebysno2</a:t>
            </a:r>
          </a:p>
          <a:p>
            <a:pPr>
              <a:lnSpc>
                <a:spcPts val="35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xh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CHAR(10))     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参数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前不要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，不能有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out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参数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RETURNS 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VARCHAR(20)  </a:t>
            </a:r>
          </a:p>
          <a:p>
            <a:pPr>
              <a:lnSpc>
                <a:spcPts val="35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BEGIN  </a:t>
            </a:r>
          </a:p>
          <a:p>
            <a:pPr>
              <a:lnSpc>
                <a:spcPts val="35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RETURN(SELECT 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sname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FROM  student  WHERE 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sno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xh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);  </a:t>
            </a:r>
          </a:p>
          <a:p>
            <a:pPr>
              <a:lnSpc>
                <a:spcPts val="35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END $$ </a:t>
            </a:r>
          </a:p>
          <a:p>
            <a:pPr>
              <a:lnSpc>
                <a:spcPts val="35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DELIMITER ; </a:t>
            </a:r>
          </a:p>
          <a:p>
            <a:pPr>
              <a:lnSpc>
                <a:spcPts val="3500"/>
              </a:lnSpc>
            </a:pP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调用</a:t>
            </a:r>
          </a:p>
          <a:p>
            <a:pPr>
              <a:lnSpc>
                <a:spcPts val="35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SELECT  getnamebysno2('1412855223');      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39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24091" y="688055"/>
            <a:ext cx="8017798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例如： 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类似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11-3】</a:t>
            </a:r>
          </a:p>
          <a:p>
            <a:pPr>
              <a:lnSpc>
                <a:spcPts val="35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注意：无参的函数，括号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  )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不能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省略</a:t>
            </a:r>
            <a:endParaRPr lang="en-US" altLang="zh-CN" sz="2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500"/>
              </a:lnSpc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DELIMITER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$$  </a:t>
            </a:r>
          </a:p>
          <a:p>
            <a:pPr>
              <a:lnSpc>
                <a:spcPts val="35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CREATE  FUNCTION 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num_of_student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5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( )     </a:t>
            </a:r>
          </a:p>
          <a:p>
            <a:pPr>
              <a:lnSpc>
                <a:spcPts val="35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RETURNS  INT</a:t>
            </a:r>
          </a:p>
          <a:p>
            <a:pPr>
              <a:lnSpc>
                <a:spcPts val="35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BEGIN  </a:t>
            </a:r>
          </a:p>
          <a:p>
            <a:pPr>
              <a:lnSpc>
                <a:spcPts val="35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RETURN(SELECT  COUNT(*) FROM  student );  </a:t>
            </a:r>
          </a:p>
          <a:p>
            <a:pPr>
              <a:lnSpc>
                <a:spcPts val="35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END $$ </a:t>
            </a:r>
          </a:p>
          <a:p>
            <a:pPr>
              <a:lnSpc>
                <a:spcPts val="35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DELIMITER ; </a:t>
            </a:r>
          </a:p>
          <a:p>
            <a:pPr>
              <a:lnSpc>
                <a:spcPts val="3500"/>
              </a:lnSpc>
            </a:pP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调用</a:t>
            </a:r>
          </a:p>
          <a:p>
            <a:pPr>
              <a:lnSpc>
                <a:spcPts val="35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SELECT 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num_of_student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(  ); 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845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24091" y="155793"/>
            <a:ext cx="8017798" cy="6376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补充举例：求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1+2+……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之和</a:t>
            </a:r>
            <a:endParaRPr lang="en-US" altLang="zh-CN" sz="2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500"/>
              </a:lnSpc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CREATE 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FUNCTION 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sum_of_number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5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(n INT )     </a:t>
            </a:r>
          </a:p>
          <a:p>
            <a:pPr>
              <a:lnSpc>
                <a:spcPts val="35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RETURNS  INT</a:t>
            </a:r>
          </a:p>
          <a:p>
            <a:pPr>
              <a:lnSpc>
                <a:spcPts val="35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BEGIN  </a:t>
            </a:r>
          </a:p>
          <a:p>
            <a:pPr lvl="1">
              <a:lnSpc>
                <a:spcPts val="35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DECLARE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s,i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INT;</a:t>
            </a:r>
          </a:p>
          <a:p>
            <a:pPr lvl="1">
              <a:lnSpc>
                <a:spcPts val="35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SET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=0,s=0;</a:t>
            </a:r>
          </a:p>
          <a:p>
            <a:pPr lvl="1">
              <a:lnSpc>
                <a:spcPts val="35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WHILE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&lt;=n DO</a:t>
            </a:r>
          </a:p>
          <a:p>
            <a:pPr lvl="1">
              <a:lnSpc>
                <a:spcPts val="35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SET s=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s+i,i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=i+1;</a:t>
            </a:r>
          </a:p>
          <a:p>
            <a:pPr lvl="1">
              <a:lnSpc>
                <a:spcPts val="35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END WHILE;</a:t>
            </a:r>
          </a:p>
          <a:p>
            <a:pPr lvl="1">
              <a:lnSpc>
                <a:spcPts val="35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RETURN (s);  </a:t>
            </a:r>
          </a:p>
          <a:p>
            <a:pPr>
              <a:lnSpc>
                <a:spcPts val="35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END $$ </a:t>
            </a:r>
          </a:p>
          <a:p>
            <a:pPr>
              <a:lnSpc>
                <a:spcPts val="35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DELIMITER ; </a:t>
            </a:r>
          </a:p>
          <a:p>
            <a:pPr>
              <a:lnSpc>
                <a:spcPts val="35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调用 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SELECT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sum_of_number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(10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); </a:t>
            </a:r>
            <a:endParaRPr lang="zh-CN" altLang="en-US" sz="2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080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87434" y="545055"/>
            <a:ext cx="8486163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en-US" altLang="zh-CN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3. delimiter</a:t>
            </a:r>
            <a:r>
              <a:rPr lang="zh-CN" altLang="en-US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endParaRPr lang="en-US" altLang="zh-CN" sz="2800" b="1" dirty="0">
              <a:solidFill>
                <a:srgbClr val="FF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9807" y="1938600"/>
            <a:ext cx="70677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语法</a:t>
            </a: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格式</a:t>
            </a:r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delimiter $$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7715" y="2530675"/>
            <a:ext cx="8090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$$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是用户定义的结束符，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通常使用一些特殊的符号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7" name="矩形 6"/>
          <p:cNvSpPr/>
          <p:nvPr/>
        </p:nvSpPr>
        <p:spPr>
          <a:xfrm>
            <a:off x="369805" y="1281018"/>
            <a:ext cx="837840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可以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MySQL delimiter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来改变默认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的语句结束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标志。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4380" y="3215752"/>
            <a:ext cx="80593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1】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把结束符改为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##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，执行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select 1+1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##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132"/>
          <a:stretch/>
        </p:blipFill>
        <p:spPr bwMode="auto">
          <a:xfrm>
            <a:off x="888072" y="3888151"/>
            <a:ext cx="6959391" cy="273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580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2" grpId="0"/>
      <p:bldP spid="7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79232"/>
            <a:ext cx="8955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11.2.2 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变量</a:t>
            </a:r>
            <a:endParaRPr lang="en-US" altLang="zh-CN" sz="36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892" y="986064"/>
            <a:ext cx="8486163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en-US" altLang="zh-CN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1. declare </a:t>
            </a:r>
            <a:r>
              <a:rPr lang="zh-CN" altLang="en-US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语句申明局部变量</a:t>
            </a:r>
            <a:endParaRPr lang="en-US" altLang="zh-CN" sz="2800" b="1" dirty="0">
              <a:solidFill>
                <a:srgbClr val="FF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4111" y="2515184"/>
            <a:ext cx="856517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declare</a:t>
            </a:r>
            <a:r>
              <a:rPr lang="zh-CN" altLang="en-US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语法格式</a:t>
            </a:r>
            <a:r>
              <a:rPr lang="en-US" altLang="zh-CN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indent="457200"/>
            <a:r>
              <a:rPr lang="en-US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declare var_name1 [,var_name2] . . . type [ default value ]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8467" y="1661777"/>
            <a:ext cx="82152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4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存储过程和函数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可以定义和使用变量，它们可以用来存储临时结果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40960" y="4883245"/>
            <a:ext cx="27655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DECLARE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s,i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INT;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8468" y="4070458"/>
            <a:ext cx="7933588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例如：</a:t>
            </a:r>
            <a:endParaRPr lang="en-US" altLang="zh-CN" sz="2800" b="1" dirty="0">
              <a:solidFill>
                <a:srgbClr val="FF006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709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2489" y="619890"/>
            <a:ext cx="4038285" cy="41857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11.3 </a:t>
            </a:r>
            <a:r>
              <a:rPr lang="zh-CN" altLang="en-US" sz="4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系统函数</a:t>
            </a:r>
            <a:endParaRPr lang="en-US" altLang="zh-CN" sz="44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lnSpc>
                <a:spcPct val="125000"/>
              </a:lnSpc>
              <a:buFont typeface="+mj-lt"/>
              <a:buAutoNum type="arabicPeriod"/>
            </a:pP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数学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函数</a:t>
            </a:r>
          </a:p>
          <a:p>
            <a:pPr marL="971550" lvl="1" indent="-514350">
              <a:lnSpc>
                <a:spcPct val="125000"/>
              </a:lnSpc>
              <a:buFont typeface="+mj-lt"/>
              <a:buAutoNum type="arabicPeriod"/>
            </a:pP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字符串函数</a:t>
            </a:r>
          </a:p>
          <a:p>
            <a:pPr marL="971550" lvl="1" indent="-514350">
              <a:lnSpc>
                <a:spcPct val="125000"/>
              </a:lnSpc>
              <a:buFont typeface="+mj-lt"/>
              <a:buAutoNum type="arabicPeriod"/>
            </a:pP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日期和时间函数</a:t>
            </a:r>
          </a:p>
          <a:p>
            <a:pPr marL="971550" lvl="1" indent="-514350">
              <a:lnSpc>
                <a:spcPct val="125000"/>
              </a:lnSpc>
              <a:buFont typeface="+mj-lt"/>
              <a:buAutoNum type="arabicPeriod"/>
            </a:pP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系统信息函数</a:t>
            </a:r>
          </a:p>
          <a:p>
            <a:pPr marL="971550" lvl="1" indent="-514350">
              <a:lnSpc>
                <a:spcPct val="125000"/>
              </a:lnSpc>
              <a:buFont typeface="+mj-lt"/>
              <a:buAutoNum type="arabicPeriod"/>
            </a:pP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加密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函数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左箭头标注 2"/>
          <p:cNvSpPr/>
          <p:nvPr/>
        </p:nvSpPr>
        <p:spPr>
          <a:xfrm>
            <a:off x="4925114" y="1746914"/>
            <a:ext cx="3754862" cy="2210937"/>
          </a:xfrm>
          <a:prstGeom prst="leftArrowCallout">
            <a:avLst>
              <a:gd name="adj1" fmla="val 27469"/>
              <a:gd name="adj2" fmla="val 25000"/>
              <a:gd name="adj3" fmla="val 25000"/>
              <a:gd name="adj4" fmla="val 6497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 具体有哪些函数见教材；</a:t>
            </a:r>
            <a:endParaRPr lang="en-US" altLang="zh-CN" sz="2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 函数用法举例见“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脚本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章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endParaRPr lang="zh-CN" altLang="en-US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339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35287" y="454333"/>
            <a:ext cx="8486163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en-US" altLang="zh-CN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set</a:t>
            </a:r>
            <a:r>
              <a:rPr lang="zh-CN" altLang="en-US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语句给变量赋值</a:t>
            </a:r>
            <a:endParaRPr lang="en-US" altLang="zh-CN" sz="2800" b="1" dirty="0">
              <a:solidFill>
                <a:srgbClr val="FF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44434" y="1237095"/>
            <a:ext cx="80988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set</a:t>
            </a:r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语法</a:t>
            </a:r>
            <a:r>
              <a:rPr lang="zh-CN" altLang="en-US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格式</a:t>
            </a:r>
            <a:r>
              <a:rPr lang="en-US" altLang="zh-CN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indent="457200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set </a:t>
            </a:r>
            <a:r>
              <a:rPr lang="en-US" altLang="zh-CN" sz="2800" b="1" dirty="0" err="1">
                <a:latin typeface="微软雅黑" pitchFamily="34" charset="-122"/>
                <a:ea typeface="微软雅黑" pitchFamily="34" charset="-122"/>
              </a:rPr>
              <a:t>var_name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800" b="1" dirty="0" err="1">
                <a:latin typeface="微软雅黑" pitchFamily="34" charset="-122"/>
                <a:ea typeface="微软雅黑" pitchFamily="34" charset="-122"/>
              </a:rPr>
              <a:t>exper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[,</a:t>
            </a:r>
            <a:r>
              <a:rPr lang="en-US" altLang="zh-CN" sz="2800" b="1" dirty="0" err="1">
                <a:latin typeface="微软雅黑" pitchFamily="34" charset="-122"/>
                <a:ea typeface="微软雅黑" pitchFamily="34" charset="-122"/>
              </a:rPr>
              <a:t>var_name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800" b="1" dirty="0" err="1">
                <a:latin typeface="微软雅黑" pitchFamily="34" charset="-122"/>
                <a:ea typeface="微软雅黑" pitchFamily="34" charset="-122"/>
              </a:rPr>
              <a:t>exper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5286" y="3493529"/>
            <a:ext cx="846963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说明：</a:t>
            </a:r>
            <a:endParaRPr lang="en-US" altLang="zh-CN" sz="28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/>
            <a:r>
              <a:rPr lang="en-US" altLang="zh-CN" sz="28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declare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定义的变量的作用范围是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begin … end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块内，只能在块中使用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。是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局部变量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/>
            <a:r>
              <a:rPr lang="en-US" altLang="zh-CN" sz="28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set </a:t>
            </a:r>
            <a:r>
              <a:rPr lang="zh-CN" altLang="en-US" sz="28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除赋值外，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也可以定义变量，并赋值。</a:t>
            </a:r>
            <a:r>
              <a:rPr lang="en-US" altLang="zh-CN" sz="28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set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变量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用户变量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。例如：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86870" y="2762251"/>
            <a:ext cx="20994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=0,s=0;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8468" y="2191202"/>
            <a:ext cx="7933588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例如：</a:t>
            </a:r>
            <a:endParaRPr lang="en-US" altLang="zh-CN" sz="2800" b="1" dirty="0">
              <a:solidFill>
                <a:srgbClr val="FF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51779" y="5508286"/>
            <a:ext cx="3104866" cy="83099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da-DK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 </a:t>
            </a:r>
            <a:r>
              <a:rPr lang="da-DK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@x=1,@y=2;</a:t>
            </a:r>
          </a:p>
          <a:p>
            <a:r>
              <a:rPr lang="da-DK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@x+@y;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916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72107" y="377416"/>
            <a:ext cx="8486163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en-US" altLang="zh-CN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select</a:t>
            </a:r>
            <a:r>
              <a:rPr lang="zh-CN" altLang="en-US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语句给变量赋值</a:t>
            </a:r>
            <a:endParaRPr lang="en-US" altLang="zh-CN" sz="2800" b="1" dirty="0">
              <a:solidFill>
                <a:srgbClr val="FF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2107" y="980511"/>
            <a:ext cx="902201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8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select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语法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格式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indent="457200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select </a:t>
            </a:r>
            <a:r>
              <a:rPr lang="en-US" altLang="zh-CN" sz="2800" b="1" dirty="0" err="1">
                <a:latin typeface="微软雅黑" pitchFamily="34" charset="-122"/>
                <a:ea typeface="微软雅黑" pitchFamily="34" charset="-122"/>
              </a:rPr>
              <a:t>col_name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[,. . . ] into </a:t>
            </a:r>
            <a:r>
              <a:rPr lang="en-US" altLang="zh-CN" sz="2800" b="1" dirty="0" err="1">
                <a:latin typeface="微软雅黑" pitchFamily="34" charset="-122"/>
                <a:ea typeface="微软雅黑" pitchFamily="34" charset="-122"/>
              </a:rPr>
              <a:t>var_name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[, . . .] </a:t>
            </a:r>
            <a:r>
              <a:rPr lang="en-US" altLang="zh-CN" sz="2800" b="1" dirty="0" err="1">
                <a:latin typeface="微软雅黑" pitchFamily="34" charset="-122"/>
                <a:ea typeface="微软雅黑" pitchFamily="34" charset="-122"/>
              </a:rPr>
              <a:t>table_expr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5985" y="2747531"/>
            <a:ext cx="77537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</a:t>
            </a:r>
            <a:r>
              <a:rPr lang="en-US" altLang="zh-CN" sz="24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=0,s=0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改为：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0,0 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INTO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i,s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88172" y="3413128"/>
            <a:ext cx="67004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</a:t>
            </a:r>
            <a:r>
              <a:rPr lang="en-US" altLang="zh-CN" sz="24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=i+1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可改为：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s+i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INTO s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79246" y="4214691"/>
            <a:ext cx="609997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</a:rPr>
              <a:t>SELECT  </a:t>
            </a:r>
            <a:r>
              <a:rPr lang="en-US" altLang="zh-CN" sz="2800" b="1" u="sng" dirty="0" err="1" smtClean="0">
                <a:solidFill>
                  <a:srgbClr val="0000FF"/>
                </a:solidFill>
              </a:rPr>
              <a:t>sname,ssex</a:t>
            </a:r>
            <a:r>
              <a:rPr lang="en-US" altLang="zh-CN" sz="2800" b="1" u="sng" dirty="0" smtClean="0">
                <a:solidFill>
                  <a:srgbClr val="0000FF"/>
                </a:solidFill>
              </a:rPr>
              <a:t> </a:t>
            </a:r>
            <a:r>
              <a:rPr lang="en-US" altLang="zh-CN" sz="2800" b="1" u="sng" dirty="0">
                <a:solidFill>
                  <a:srgbClr val="0000FF"/>
                </a:solidFill>
              </a:rPr>
              <a:t>INTO </a:t>
            </a:r>
            <a:r>
              <a:rPr lang="en-US" altLang="zh-CN" sz="2800" b="1" u="sng" dirty="0" err="1" smtClean="0">
                <a:solidFill>
                  <a:srgbClr val="0000FF"/>
                </a:solidFill>
              </a:rPr>
              <a:t>xm,xb</a:t>
            </a:r>
            <a:r>
              <a:rPr lang="en-US" altLang="zh-CN" sz="2800" b="1" u="sng" dirty="0" smtClean="0">
                <a:solidFill>
                  <a:srgbClr val="0000FF"/>
                </a:solidFill>
              </a:rPr>
              <a:t>  </a:t>
            </a:r>
            <a:endParaRPr lang="en-US" altLang="zh-CN" sz="2800" b="1" u="sng" dirty="0">
              <a:solidFill>
                <a:srgbClr val="0000FF"/>
              </a:solidFill>
            </a:endParaRPr>
          </a:p>
          <a:p>
            <a:r>
              <a:rPr lang="en-US" altLang="zh-CN" sz="2800" b="1" dirty="0">
                <a:solidFill>
                  <a:srgbClr val="0000FF"/>
                </a:solidFill>
              </a:rPr>
              <a:t>FROM  student  </a:t>
            </a:r>
            <a:endParaRPr lang="en-US" altLang="zh-CN" sz="2800" b="1" dirty="0" smtClean="0">
              <a:solidFill>
                <a:srgbClr val="0000FF"/>
              </a:solidFill>
            </a:endParaRPr>
          </a:p>
          <a:p>
            <a:r>
              <a:rPr lang="en-US" altLang="zh-CN" sz="2800" b="1" dirty="0" smtClean="0">
                <a:solidFill>
                  <a:srgbClr val="0000FF"/>
                </a:solidFill>
              </a:rPr>
              <a:t>WHERE  </a:t>
            </a:r>
            <a:r>
              <a:rPr lang="en-US" altLang="zh-CN" sz="2800" b="1" dirty="0" err="1">
                <a:solidFill>
                  <a:srgbClr val="0000FF"/>
                </a:solidFill>
              </a:rPr>
              <a:t>sno</a:t>
            </a:r>
            <a:r>
              <a:rPr lang="en-US" altLang="zh-CN" sz="2800" b="1" dirty="0">
                <a:solidFill>
                  <a:srgbClr val="0000FF"/>
                </a:solidFill>
              </a:rPr>
              <a:t>=</a:t>
            </a:r>
            <a:r>
              <a:rPr lang="en-US" altLang="zh-CN" sz="2800" b="1" dirty="0" err="1">
                <a:solidFill>
                  <a:srgbClr val="0000FF"/>
                </a:solidFill>
              </a:rPr>
              <a:t>xh</a:t>
            </a:r>
            <a:r>
              <a:rPr lang="en-US" altLang="zh-CN" sz="2800" b="1" dirty="0">
                <a:solidFill>
                  <a:srgbClr val="0000FF"/>
                </a:solidFill>
              </a:rPr>
              <a:t> ; 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44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79231"/>
            <a:ext cx="895515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11.2.3 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定义</a:t>
            </a:r>
            <a:r>
              <a:rPr lang="zh-CN" altLang="en-US" sz="36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条件和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处理</a:t>
            </a:r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略</a:t>
            </a:r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endParaRPr lang="zh-CN" altLang="en-US" sz="36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/>
            <a:endParaRPr lang="zh-CN" altLang="en-US" sz="32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/>
            <a:endParaRPr lang="en-US" altLang="zh-CN" sz="32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892" y="986064"/>
            <a:ext cx="8486163" cy="581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）定义</a:t>
            </a:r>
            <a:r>
              <a:rPr lang="zh-CN" altLang="en-US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条件</a:t>
            </a:r>
            <a:endParaRPr lang="en-US" altLang="zh-CN" sz="2800" b="1" dirty="0">
              <a:solidFill>
                <a:srgbClr val="FF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3176" y="1673576"/>
            <a:ext cx="7875605" cy="3380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700"/>
              </a:lnSpc>
            </a:pPr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语法</a:t>
            </a:r>
            <a:r>
              <a:rPr lang="zh-CN" altLang="en-US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格式：</a:t>
            </a:r>
          </a:p>
          <a:p>
            <a:pPr indent="457200">
              <a:lnSpc>
                <a:spcPts val="3700"/>
              </a:lnSpc>
            </a:pP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declare </a:t>
            </a:r>
            <a:r>
              <a:rPr lang="en-US" altLang="zh-CN" sz="2800" b="1" dirty="0" err="1">
                <a:latin typeface="微软雅黑" pitchFamily="34" charset="-122"/>
                <a:ea typeface="微软雅黑" pitchFamily="34" charset="-122"/>
              </a:rPr>
              <a:t>condition_name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 condition for </a:t>
            </a:r>
            <a:r>
              <a:rPr lang="en-US" altLang="zh-CN" sz="2800" b="1" dirty="0" err="1">
                <a:latin typeface="微软雅黑" pitchFamily="34" charset="-122"/>
                <a:ea typeface="微软雅黑" pitchFamily="34" charset="-122"/>
              </a:rPr>
              <a:t>condition_value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700"/>
              </a:lnSpc>
            </a:pPr>
            <a:r>
              <a:rPr lang="en-US" altLang="zh-CN" sz="2800" b="1" dirty="0" err="1">
                <a:latin typeface="微软雅黑" pitchFamily="34" charset="-122"/>
                <a:ea typeface="微软雅黑" pitchFamily="34" charset="-122"/>
              </a:rPr>
              <a:t>condition_value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700"/>
              </a:lnSpc>
            </a:pPr>
            <a:r>
              <a:rPr lang="en-US" altLang="zh-CN" sz="2800" b="1" dirty="0" err="1">
                <a:latin typeface="微软雅黑" pitchFamily="34" charset="-122"/>
                <a:ea typeface="微软雅黑" pitchFamily="34" charset="-122"/>
              </a:rPr>
              <a:t>SQLstate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[value] </a:t>
            </a:r>
            <a:r>
              <a:rPr lang="en-US" altLang="zh-CN" sz="2800" b="1" dirty="0" err="1">
                <a:latin typeface="微软雅黑" pitchFamily="34" charset="-122"/>
                <a:ea typeface="微软雅黑" pitchFamily="34" charset="-122"/>
              </a:rPr>
              <a:t>SQLstate_value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700"/>
              </a:lnSpc>
            </a:pP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| </a:t>
            </a:r>
            <a:r>
              <a:rPr lang="en-US" altLang="zh-CN" sz="2800" b="1" dirty="0" err="1">
                <a:latin typeface="微软雅黑" pitchFamily="34" charset="-122"/>
                <a:ea typeface="微软雅黑" pitchFamily="34" charset="-122"/>
              </a:rPr>
              <a:t>MySQL_error_code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700"/>
              </a:lnSpc>
            </a:pP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664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58711" y="1866040"/>
            <a:ext cx="82031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一：使用</a:t>
            </a:r>
            <a:r>
              <a:rPr lang="en-US" altLang="zh-CN" sz="2400" b="1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SQLstate_value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</a:t>
            </a:r>
          </a:p>
          <a:p>
            <a:pPr indent="457200"/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declare 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can_not_find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 condition  for 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SQLstate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 '13d12' ;  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5465" y="734524"/>
            <a:ext cx="89985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5】 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下面定义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"error 1111 (13d12)"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这个错误，名称为</a:t>
            </a:r>
            <a:r>
              <a:rPr lang="en-US" altLang="zh-CN" sz="24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can_not_find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0597" y="3381577"/>
            <a:ext cx="79847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二：使用</a:t>
            </a:r>
            <a:r>
              <a:rPr lang="en-US" altLang="zh-CN" sz="2400" b="1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MySQL_error_code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</a:t>
            </a:r>
          </a:p>
          <a:p>
            <a:pPr indent="457200"/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declare 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can_not_find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 condition  for  1111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;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5465" y="211304"/>
            <a:ext cx="1569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/>
            <a:r>
              <a:rPr lang="en-US" altLang="zh-CN" sz="24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略</a:t>
            </a:r>
            <a:r>
              <a:rPr lang="en-US" altLang="zh-CN" sz="24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endParaRPr lang="zh-CN" altLang="en-US" sz="24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649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5892" y="590272"/>
            <a:ext cx="8486163" cy="581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）定义</a:t>
            </a:r>
            <a:r>
              <a:rPr lang="zh-CN" altLang="en-US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处理程序</a:t>
            </a:r>
            <a:endParaRPr lang="en-US" altLang="zh-CN" sz="2800" b="1" dirty="0">
              <a:solidFill>
                <a:srgbClr val="FF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1194" y="1325284"/>
            <a:ext cx="836607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语法</a:t>
            </a: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格式：</a:t>
            </a:r>
          </a:p>
          <a:p>
            <a:pPr indent="457200">
              <a:lnSpc>
                <a:spcPct val="125000"/>
              </a:lnSpc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declare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handler_type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handler for </a:t>
            </a:r>
          </a:p>
          <a:p>
            <a:pPr indent="457200">
              <a:lnSpc>
                <a:spcPct val="125000"/>
              </a:lnSpc>
            </a:pP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condition_value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[,...]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sp_statement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 </a:t>
            </a:r>
          </a:p>
          <a:p>
            <a:pPr indent="457200">
              <a:lnSpc>
                <a:spcPct val="125000"/>
              </a:lnSpc>
            </a:pP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handler_type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:  </a:t>
            </a:r>
          </a:p>
          <a:p>
            <a:pPr indent="457200">
              <a:lnSpc>
                <a:spcPct val="1250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   continue | exit | undo  </a:t>
            </a:r>
          </a:p>
          <a:p>
            <a:pPr indent="457200">
              <a:lnSpc>
                <a:spcPct val="125000"/>
              </a:lnSpc>
            </a:pP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condition_value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:  </a:t>
            </a:r>
          </a:p>
          <a:p>
            <a:pPr indent="457200">
              <a:lnSpc>
                <a:spcPct val="1250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SQLstate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[value]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SQLstate_value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|</a:t>
            </a:r>
          </a:p>
          <a:p>
            <a:pPr indent="457200">
              <a:lnSpc>
                <a:spcPct val="125000"/>
              </a:lnSpc>
            </a:pP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condition_name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 |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SQLwarning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 </a:t>
            </a:r>
          </a:p>
          <a:p>
            <a:pPr indent="457200">
              <a:lnSpc>
                <a:spcPct val="1250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      | not found  |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SQLexception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 |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MySQL_error_code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25000"/>
              </a:lnSpc>
            </a:pP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5465" y="211304"/>
            <a:ext cx="1569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/>
            <a:r>
              <a:rPr lang="en-US" altLang="zh-CN" sz="24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略</a:t>
            </a:r>
            <a:r>
              <a:rPr lang="en-US" altLang="zh-CN" sz="24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endParaRPr lang="zh-CN" altLang="en-US" sz="24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562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147898"/>
            <a:ext cx="8955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36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11.2</a:t>
            </a:r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. 5 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流程</a:t>
            </a:r>
            <a:r>
              <a:rPr lang="zh-CN" altLang="en-US" sz="36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的控制</a:t>
            </a:r>
            <a:endParaRPr lang="en-US" altLang="zh-CN" sz="36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4345" y="2151505"/>
            <a:ext cx="7630173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en-US" altLang="zh-CN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1. if</a:t>
            </a:r>
            <a:r>
              <a:rPr lang="zh-CN" altLang="en-US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  <a:endParaRPr lang="en-US" altLang="zh-CN" sz="2800" b="1" dirty="0">
              <a:solidFill>
                <a:srgbClr val="FF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4345" y="2733267"/>
            <a:ext cx="8219682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5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语法形式：</a:t>
            </a:r>
            <a:endParaRPr lang="zh-CN" altLang="en-US" sz="2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500"/>
              </a:lnSpc>
            </a:pP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search_condition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then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statement_list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5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sz="2400" b="1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elseif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search_condition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then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statement_list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]</a:t>
            </a:r>
          </a:p>
          <a:p>
            <a:pPr indent="457200">
              <a:lnSpc>
                <a:spcPts val="35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…</a:t>
            </a:r>
          </a:p>
          <a:p>
            <a:pPr indent="457200">
              <a:lnSpc>
                <a:spcPts val="35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[else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search_condition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then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statement_list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]</a:t>
            </a:r>
          </a:p>
          <a:p>
            <a:pPr indent="457200">
              <a:lnSpc>
                <a:spcPts val="35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end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if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4345" y="940149"/>
            <a:ext cx="82196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0000FF"/>
                </a:solidFill>
                <a:ea typeface="微软雅黑" pitchFamily="34" charset="-122"/>
              </a:rPr>
              <a:t>存储过程和函数中可以使用流程控制语句来控制语句的执行。</a:t>
            </a:r>
          </a:p>
        </p:txBody>
      </p:sp>
    </p:spTree>
    <p:extLst>
      <p:ext uri="{BB962C8B-B14F-4D97-AF65-F5344CB8AC3E}">
        <p14:creationId xmlns:p14="http://schemas.microsoft.com/office/powerpoint/2010/main" val="367726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74345" y="222078"/>
            <a:ext cx="8219682" cy="6376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500"/>
              </a:lnSpc>
            </a:pP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应用举例：</a:t>
            </a:r>
            <a:endParaRPr lang="en-US" altLang="zh-CN" sz="2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5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DELIMITER //</a:t>
            </a:r>
            <a:r>
              <a:rPr lang="en-US" altLang="zh-CN" sz="24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-- </a:t>
            </a:r>
            <a:r>
              <a:rPr lang="zh-CN" altLang="en-US" sz="24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分界符</a:t>
            </a:r>
          </a:p>
          <a:p>
            <a:pPr indent="457200">
              <a:lnSpc>
                <a:spcPts val="35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CREATE PROCEDURE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test_if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(IN X INT)</a:t>
            </a:r>
          </a:p>
          <a:p>
            <a:pPr indent="457200">
              <a:lnSpc>
                <a:spcPts val="35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BEGIN</a:t>
            </a:r>
          </a:p>
          <a:p>
            <a:pPr indent="457200">
              <a:lnSpc>
                <a:spcPts val="35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X=1 </a:t>
            </a:r>
            <a:r>
              <a:rPr lang="en-US" altLang="zh-CN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THEN</a:t>
            </a:r>
          </a:p>
          <a:p>
            <a:pPr indent="457200">
              <a:lnSpc>
                <a:spcPts val="35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	SELECT 'OK';</a:t>
            </a:r>
          </a:p>
          <a:p>
            <a:pPr indent="457200">
              <a:lnSpc>
                <a:spcPts val="35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ELSEIF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X=0 </a:t>
            </a:r>
            <a:r>
              <a:rPr lang="en-US" altLang="zh-CN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THEN</a:t>
            </a:r>
          </a:p>
          <a:p>
            <a:pPr indent="457200">
              <a:lnSpc>
                <a:spcPts val="35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	SELECT 'No';</a:t>
            </a:r>
          </a:p>
          <a:p>
            <a:pPr indent="457200">
              <a:lnSpc>
                <a:spcPts val="35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ELSE </a:t>
            </a:r>
          </a:p>
          <a:p>
            <a:pPr indent="457200">
              <a:lnSpc>
                <a:spcPts val="35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	SELECT 'good';</a:t>
            </a:r>
          </a:p>
          <a:p>
            <a:pPr indent="457200">
              <a:lnSpc>
                <a:spcPts val="35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END IF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indent="457200">
              <a:lnSpc>
                <a:spcPts val="35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END //</a:t>
            </a:r>
          </a:p>
          <a:p>
            <a:pPr indent="457200">
              <a:lnSpc>
                <a:spcPts val="35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DELIMITER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;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5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CALL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test_if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(0);</a:t>
            </a:r>
          </a:p>
        </p:txBody>
      </p:sp>
    </p:spTree>
    <p:extLst>
      <p:ext uri="{BB962C8B-B14F-4D97-AF65-F5344CB8AC3E}">
        <p14:creationId xmlns:p14="http://schemas.microsoft.com/office/powerpoint/2010/main" val="398933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53767" y="812708"/>
            <a:ext cx="3075233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en-US" altLang="zh-CN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2. case</a:t>
            </a:r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  <a:endParaRPr lang="en-US" altLang="zh-CN" sz="2800" b="1" dirty="0">
              <a:solidFill>
                <a:srgbClr val="FF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53767" y="1613126"/>
            <a:ext cx="8219682" cy="3234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5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语法形式：</a:t>
            </a:r>
            <a:endParaRPr lang="zh-CN" altLang="en-US" sz="28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500"/>
              </a:lnSpc>
            </a:pPr>
            <a:r>
              <a:rPr lang="en-US" altLang="zh-CN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case </a:t>
            </a:r>
            <a:r>
              <a:rPr lang="en-US" altLang="zh-CN" sz="2800" b="1" dirty="0" err="1">
                <a:latin typeface="微软雅黑" pitchFamily="34" charset="-122"/>
                <a:ea typeface="微软雅黑" pitchFamily="34" charset="-122"/>
              </a:rPr>
              <a:t>case_value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500"/>
              </a:lnSpc>
            </a:pP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when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1" dirty="0" err="1">
                <a:latin typeface="微软雅黑" pitchFamily="34" charset="-122"/>
                <a:ea typeface="微软雅黑" pitchFamily="34" charset="-122"/>
              </a:rPr>
              <a:t>when_value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then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1" dirty="0" err="1">
                <a:latin typeface="微软雅黑" pitchFamily="34" charset="-122"/>
                <a:ea typeface="微软雅黑" pitchFamily="34" charset="-122"/>
              </a:rPr>
              <a:t>statement_list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500"/>
              </a:lnSpc>
            </a:pP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	[</a:t>
            </a:r>
            <a:r>
              <a:rPr lang="en-US" altLang="zh-CN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when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1" dirty="0" err="1">
                <a:latin typeface="微软雅黑" pitchFamily="34" charset="-122"/>
                <a:ea typeface="微软雅黑" pitchFamily="34" charset="-122"/>
              </a:rPr>
              <a:t>when_value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then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1" dirty="0" err="1">
                <a:latin typeface="微软雅黑" pitchFamily="34" charset="-122"/>
                <a:ea typeface="微软雅黑" pitchFamily="34" charset="-122"/>
              </a:rPr>
              <a:t>statement_list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]</a:t>
            </a:r>
          </a:p>
          <a:p>
            <a:pPr indent="457200">
              <a:lnSpc>
                <a:spcPts val="3500"/>
              </a:lnSpc>
            </a:pP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	…</a:t>
            </a:r>
          </a:p>
          <a:p>
            <a:pPr indent="457200">
              <a:lnSpc>
                <a:spcPts val="3500"/>
              </a:lnSpc>
            </a:pP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	[</a:t>
            </a:r>
            <a:r>
              <a:rPr lang="en-US" altLang="zh-CN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else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1" dirty="0" err="1">
                <a:latin typeface="微软雅黑" pitchFamily="34" charset="-122"/>
                <a:ea typeface="微软雅黑" pitchFamily="34" charset="-122"/>
              </a:rPr>
              <a:t>statement_list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]</a:t>
            </a:r>
          </a:p>
          <a:p>
            <a:pPr indent="457200">
              <a:lnSpc>
                <a:spcPts val="35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end case</a:t>
            </a:r>
          </a:p>
        </p:txBody>
      </p:sp>
    </p:spTree>
    <p:extLst>
      <p:ext uri="{BB962C8B-B14F-4D97-AF65-F5344CB8AC3E}">
        <p14:creationId xmlns:p14="http://schemas.microsoft.com/office/powerpoint/2010/main" val="111940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74345" y="222078"/>
            <a:ext cx="8219682" cy="5927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5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CASE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应用举例：</a:t>
            </a:r>
            <a:endParaRPr lang="en-US" altLang="zh-CN" sz="2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5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DELIMITER //</a:t>
            </a:r>
          </a:p>
          <a:p>
            <a:pPr indent="457200">
              <a:lnSpc>
                <a:spcPts val="35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CREATE PROCEDURE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test_case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(IN X INT)</a:t>
            </a:r>
          </a:p>
          <a:p>
            <a:pPr indent="457200">
              <a:lnSpc>
                <a:spcPts val="35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BEGIN</a:t>
            </a:r>
          </a:p>
          <a:p>
            <a:pPr indent="457200">
              <a:lnSpc>
                <a:spcPts val="35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CASE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X</a:t>
            </a:r>
          </a:p>
          <a:p>
            <a:pPr indent="457200">
              <a:lnSpc>
                <a:spcPts val="35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WHEN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1 </a:t>
            </a:r>
            <a:r>
              <a:rPr lang="en-US" altLang="zh-CN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THEN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SELECT 'OK';</a:t>
            </a:r>
          </a:p>
          <a:p>
            <a:pPr indent="457200">
              <a:lnSpc>
                <a:spcPts val="35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WHEN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0 </a:t>
            </a:r>
            <a:r>
              <a:rPr lang="en-US" altLang="zh-CN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THEN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SELECT 'No';</a:t>
            </a:r>
          </a:p>
          <a:p>
            <a:pPr indent="457200">
              <a:lnSpc>
                <a:spcPts val="35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ELSE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SELECT 'good';</a:t>
            </a:r>
          </a:p>
          <a:p>
            <a:pPr indent="457200">
              <a:lnSpc>
                <a:spcPts val="35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END CASE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indent="457200">
              <a:lnSpc>
                <a:spcPts val="35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END //</a:t>
            </a:r>
          </a:p>
          <a:p>
            <a:pPr indent="457200">
              <a:lnSpc>
                <a:spcPts val="35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DELIMITER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;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500"/>
              </a:lnSpc>
            </a:pP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5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CALL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test_case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(9);</a:t>
            </a:r>
          </a:p>
        </p:txBody>
      </p:sp>
    </p:spTree>
    <p:extLst>
      <p:ext uri="{BB962C8B-B14F-4D97-AF65-F5344CB8AC3E}">
        <p14:creationId xmlns:p14="http://schemas.microsoft.com/office/powerpoint/2010/main" val="197058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53767" y="812708"/>
            <a:ext cx="3075233" cy="581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en-US" altLang="zh-CN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2. case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</a:p>
        </p:txBody>
      </p:sp>
      <p:sp>
        <p:nvSpPr>
          <p:cNvPr id="18" name="矩形 17"/>
          <p:cNvSpPr/>
          <p:nvPr/>
        </p:nvSpPr>
        <p:spPr>
          <a:xfrm>
            <a:off x="353767" y="1613126"/>
            <a:ext cx="8219682" cy="3772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5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语法形式：</a:t>
            </a:r>
            <a:endParaRPr lang="zh-CN" altLang="en-US" sz="2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36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）简单 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CASE 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24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3600"/>
              </a:lnSpc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CASE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input_expression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36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WHEN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when_expression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THEN</a:t>
            </a:r>
          </a:p>
          <a:p>
            <a:pPr lvl="1">
              <a:lnSpc>
                <a:spcPts val="3600"/>
              </a:lnSpc>
            </a:pP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result_expression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[...n ] [</a:t>
            </a:r>
          </a:p>
          <a:p>
            <a:pPr lvl="1">
              <a:lnSpc>
                <a:spcPts val="36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</a:p>
          <a:p>
            <a:pPr lvl="1">
              <a:lnSpc>
                <a:spcPts val="3600"/>
              </a:lnSpc>
            </a:pP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else_result_expression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36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7531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69908" y="1096306"/>
            <a:ext cx="6046848" cy="32921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3">
              <a:lnSpc>
                <a:spcPct val="150000"/>
              </a:lnSpc>
            </a:pPr>
            <a:r>
              <a:rPr lang="en-US" altLang="zh-CN" sz="4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11.1 </a:t>
            </a:r>
            <a:r>
              <a:rPr lang="zh-CN" altLang="en-US" sz="4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存储</a:t>
            </a:r>
            <a:r>
              <a:rPr lang="zh-CN" altLang="en-US" sz="4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过程与</a:t>
            </a:r>
            <a:r>
              <a:rPr lang="zh-CN" altLang="en-US" sz="4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函数简介</a:t>
            </a:r>
            <a:endParaRPr lang="en-US" altLang="zh-CN" sz="40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en-US" altLang="zh-CN" sz="3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过程和函数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区别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008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53767" y="812708"/>
            <a:ext cx="3075233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en-US" altLang="zh-CN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2. case</a:t>
            </a:r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  <a:endParaRPr lang="en-US" altLang="zh-CN" sz="2800" b="1" dirty="0">
              <a:solidFill>
                <a:srgbClr val="FF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53767" y="1613126"/>
            <a:ext cx="8219682" cy="3772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5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语法形式：</a:t>
            </a:r>
            <a:endParaRPr lang="zh-CN" altLang="en-US" sz="2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3600"/>
              </a:lnSpc>
            </a:pP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CASE 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36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CASE</a:t>
            </a:r>
          </a:p>
          <a:p>
            <a:pPr lvl="1">
              <a:lnSpc>
                <a:spcPts val="36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WHEN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Boolean_expression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THEN</a:t>
            </a:r>
          </a:p>
          <a:p>
            <a:pPr lvl="1">
              <a:lnSpc>
                <a:spcPts val="36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result_expression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[...n ] [</a:t>
            </a:r>
          </a:p>
          <a:p>
            <a:pPr lvl="1">
              <a:lnSpc>
                <a:spcPts val="36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</a:p>
          <a:p>
            <a:pPr lvl="1">
              <a:lnSpc>
                <a:spcPts val="36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else_result_expression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36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0764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74345" y="222078"/>
            <a:ext cx="8219682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500"/>
              </a:lnSpc>
            </a:pP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CASE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语句举例：</a:t>
            </a:r>
            <a:endParaRPr lang="en-US" altLang="zh-CN" sz="2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500"/>
              </a:lnSpc>
            </a:pPr>
            <a:r>
              <a:rPr lang="en-US" altLang="zh-CN" sz="24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zh-CN" altLang="en-US" sz="24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补充举例</a:t>
            </a:r>
          </a:p>
          <a:p>
            <a:pPr indent="457200">
              <a:lnSpc>
                <a:spcPts val="3500"/>
              </a:lnSpc>
            </a:pPr>
            <a:r>
              <a:rPr lang="en-US" altLang="zh-CN" sz="24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-- CASE</a:t>
            </a:r>
            <a:r>
              <a:rPr lang="zh-CN" altLang="en-US" sz="24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用在</a:t>
            </a:r>
            <a:r>
              <a:rPr lang="en-US" altLang="zh-CN" sz="24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SELECT </a:t>
            </a:r>
            <a:r>
              <a:rPr lang="zh-CN" altLang="en-US" sz="24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语句中</a:t>
            </a:r>
          </a:p>
          <a:p>
            <a:pPr indent="457200">
              <a:lnSpc>
                <a:spcPts val="35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SELECT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sno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AS '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学号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',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cno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AS '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课程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',</a:t>
            </a:r>
          </a:p>
          <a:p>
            <a:pPr indent="457200">
              <a:lnSpc>
                <a:spcPts val="3500"/>
              </a:lnSpc>
            </a:pPr>
            <a:r>
              <a:rPr lang="en-US" altLang="zh-CN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    CASE </a:t>
            </a:r>
          </a:p>
          <a:p>
            <a:pPr indent="457200">
              <a:lnSpc>
                <a:spcPts val="35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 WHEN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grade&gt;=90 </a:t>
            </a:r>
            <a:r>
              <a:rPr lang="en-US" altLang="zh-CN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THEN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'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优秀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'</a:t>
            </a:r>
          </a:p>
          <a:p>
            <a:pPr indent="457200">
              <a:lnSpc>
                <a:spcPts val="35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WHEN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grade&gt;=80 </a:t>
            </a:r>
            <a:r>
              <a:rPr lang="en-US" altLang="zh-CN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THEN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'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良好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'</a:t>
            </a:r>
          </a:p>
          <a:p>
            <a:pPr indent="457200">
              <a:lnSpc>
                <a:spcPts val="35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 WHEN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grade&gt;=70 </a:t>
            </a:r>
            <a:r>
              <a:rPr lang="en-US" altLang="zh-CN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THEN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'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中等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'</a:t>
            </a:r>
          </a:p>
          <a:p>
            <a:pPr indent="457200">
              <a:lnSpc>
                <a:spcPts val="35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WHEN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grade&gt;=60 </a:t>
            </a:r>
            <a:r>
              <a:rPr lang="en-US" altLang="zh-CN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THEN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'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及格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'</a:t>
            </a:r>
          </a:p>
          <a:p>
            <a:pPr indent="457200">
              <a:lnSpc>
                <a:spcPts val="35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 ELSE 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'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不及格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'</a:t>
            </a:r>
          </a:p>
          <a:p>
            <a:pPr indent="457200">
              <a:lnSpc>
                <a:spcPts val="35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END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4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zh-CN" altLang="en-US" sz="24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不要写</a:t>
            </a:r>
            <a:r>
              <a:rPr lang="en-US" altLang="zh-CN" sz="24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CASE</a:t>
            </a:r>
            <a:r>
              <a:rPr lang="zh-CN" altLang="en-US" sz="24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，否则会出错</a:t>
            </a:r>
          </a:p>
          <a:p>
            <a:pPr indent="457200">
              <a:lnSpc>
                <a:spcPts val="35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FROM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sc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966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22830" y="427590"/>
            <a:ext cx="8857397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en-US" altLang="zh-CN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3. loop</a:t>
            </a:r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  <a:endParaRPr lang="en-US" altLang="zh-CN" sz="2800" b="1" dirty="0" smtClean="0">
              <a:solidFill>
                <a:srgbClr val="FF0066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25000"/>
              </a:lnSpc>
            </a:pPr>
            <a:r>
              <a:rPr lang="en-US" altLang="zh-CN" sz="2400" b="1" dirty="0">
                <a:ea typeface="微软雅黑" pitchFamily="34" charset="-122"/>
              </a:rPr>
              <a:t>loop</a:t>
            </a:r>
            <a:r>
              <a:rPr lang="zh-CN" altLang="en-US" sz="2400" b="1" dirty="0">
                <a:ea typeface="微软雅黑" pitchFamily="34" charset="-122"/>
              </a:rPr>
              <a:t>语句可以使用某些特定的语句重复执行，实现简单的循环。</a:t>
            </a:r>
          </a:p>
          <a:p>
            <a:pPr indent="457200">
              <a:lnSpc>
                <a:spcPct val="125000"/>
              </a:lnSpc>
            </a:pPr>
            <a:endParaRPr lang="en-US" altLang="zh-CN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8635" y="1557100"/>
            <a:ext cx="70677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语法形式：</a:t>
            </a:r>
            <a:endParaRPr lang="zh-CN" altLang="en-US" sz="2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begin_label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:] loop</a:t>
            </a:r>
          </a:p>
          <a:p>
            <a:pPr indent="457200"/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statement_list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indent="457200"/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end loop [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end_label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69628" y="3249589"/>
            <a:ext cx="6595195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en-US" altLang="zh-CN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en-US" altLang="zh-CN" sz="2800" b="1" dirty="0" smtClean="0">
                <a:ea typeface="微软雅黑" pitchFamily="34" charset="-122"/>
              </a:rPr>
              <a:t> </a:t>
            </a:r>
            <a:r>
              <a:rPr lang="en-US" altLang="zh-CN" sz="2800" b="1" dirty="0">
                <a:ea typeface="微软雅黑" pitchFamily="34" charset="-122"/>
              </a:rPr>
              <a:t>leave</a:t>
            </a:r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  <a:endParaRPr lang="en-US" altLang="zh-CN" sz="2800" b="1" dirty="0" smtClean="0">
              <a:solidFill>
                <a:srgbClr val="FF0066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25000"/>
              </a:lnSpc>
            </a:pPr>
            <a:r>
              <a:rPr lang="en-US" altLang="zh-CN" sz="2400" b="1" dirty="0">
                <a:ea typeface="微软雅黑" pitchFamily="34" charset="-122"/>
              </a:rPr>
              <a:t>leave</a:t>
            </a:r>
            <a:r>
              <a:rPr lang="zh-CN" altLang="en-US" sz="2400" b="1" dirty="0">
                <a:ea typeface="微软雅黑" pitchFamily="34" charset="-122"/>
              </a:rPr>
              <a:t>语句主要用于跳出循环。</a:t>
            </a:r>
          </a:p>
          <a:p>
            <a:pPr indent="457200">
              <a:lnSpc>
                <a:spcPct val="125000"/>
              </a:lnSpc>
            </a:pPr>
            <a:endParaRPr lang="en-US" altLang="zh-CN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71465" y="4311420"/>
            <a:ext cx="70677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语法形式：</a:t>
            </a:r>
            <a:endParaRPr lang="zh-CN" altLang="en-US" sz="2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level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label</a:t>
            </a:r>
          </a:p>
        </p:txBody>
      </p:sp>
      <p:sp>
        <p:nvSpPr>
          <p:cNvPr id="7" name="矩形 6"/>
          <p:cNvSpPr/>
          <p:nvPr/>
        </p:nvSpPr>
        <p:spPr>
          <a:xfrm>
            <a:off x="7352649" y="196757"/>
            <a:ext cx="17235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/>
            <a:r>
              <a:rPr lang="en-US" altLang="zh-CN" sz="28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8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略</a:t>
            </a:r>
            <a:r>
              <a:rPr lang="en-US" altLang="zh-CN" sz="28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endParaRPr lang="zh-CN" altLang="en-US" sz="28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614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3" grpId="0"/>
      <p:bldP spid="1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05427" y="190360"/>
            <a:ext cx="765121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7.while</a:t>
            </a:r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  <a:r>
              <a:rPr lang="en-US" altLang="zh-CN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循环语句</a:t>
            </a:r>
            <a:endParaRPr lang="en-US" altLang="zh-CN" sz="2400" b="1" dirty="0">
              <a:solidFill>
                <a:srgbClr val="FF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6854" y="744358"/>
            <a:ext cx="7560859" cy="4105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5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 ... 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 end while 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500"/>
              </a:lnSpc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5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>
              <a:lnSpc>
                <a:spcPts val="3500"/>
              </a:lnSpc>
            </a:pPr>
            <a:endParaRPr lang="en-US" altLang="zh-CN" sz="28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500"/>
              </a:lnSpc>
            </a:pPr>
            <a:r>
              <a:rPr lang="en-US" altLang="zh-CN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8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begin_label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:] 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 </a:t>
            </a:r>
            <a:r>
              <a:rPr lang="en-US" altLang="zh-CN" sz="28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search_condition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DO</a:t>
            </a:r>
          </a:p>
          <a:p>
            <a:pPr>
              <a:lnSpc>
                <a:spcPts val="3500"/>
              </a:lnSpc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8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statement_list</a:t>
            </a:r>
            <a:endParaRPr lang="en-US" altLang="zh-CN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500"/>
              </a:lnSpc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 WHILE 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8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end_label</a:t>
            </a:r>
            <a:r>
              <a:rPr lang="en-US" altLang="zh-CN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en-US" altLang="zh-CN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372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05427" y="190360"/>
            <a:ext cx="7651219" cy="511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7.while</a:t>
            </a:r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  <a:endParaRPr lang="en-US" altLang="zh-CN" sz="2400" b="1" dirty="0">
              <a:solidFill>
                <a:srgbClr val="FF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64776" y="744358"/>
            <a:ext cx="678293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举例：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DELIMITER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PROCEDURE P()</a:t>
            </a: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BEGIN</a:t>
            </a: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DECLARE I INT ;</a:t>
            </a: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 I=0;</a:t>
            </a: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:WHILE I&lt;10 DO </a:t>
            </a: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SET I=I+1;</a:t>
            </a: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SELECT CONCAT("--&gt;",I);</a:t>
            </a: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IF I=5 THEN</a:t>
            </a: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LEAVE 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   --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没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LEAVE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，就不必要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END IF;</a:t>
            </a: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END WHILE;</a:t>
            </a: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END //</a:t>
            </a: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DELIMITER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CALL P;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194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06050" y="442010"/>
            <a:ext cx="4311455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en-US" altLang="zh-CN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5. </a:t>
            </a:r>
            <a:r>
              <a:rPr lang="en-US" altLang="zh-CN" sz="2800" b="1" dirty="0" err="1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itebate</a:t>
            </a:r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  <a:endParaRPr lang="en-US" altLang="zh-CN" sz="2800" b="1" dirty="0">
              <a:solidFill>
                <a:srgbClr val="FF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4744" y="1758374"/>
            <a:ext cx="70677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语法形式：</a:t>
            </a:r>
            <a:endParaRPr lang="zh-CN" altLang="en-US" sz="2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/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itebate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label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30927" y="1309700"/>
            <a:ext cx="81468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ea typeface="微软雅黑" pitchFamily="34" charset="-122"/>
              </a:rPr>
              <a:t>itebate</a:t>
            </a:r>
            <a:r>
              <a:rPr lang="zh-CN" altLang="en-US" sz="2400" b="1" dirty="0">
                <a:ea typeface="微软雅黑" pitchFamily="34" charset="-122"/>
              </a:rPr>
              <a:t>语句主要用于跳出本次循环，然后进入下一轮</a:t>
            </a:r>
            <a:r>
              <a:rPr lang="zh-CN" altLang="en-US" sz="2400" b="1" dirty="0" smtClean="0">
                <a:ea typeface="微软雅黑" pitchFamily="34" charset="-122"/>
              </a:rPr>
              <a:t>循环。</a:t>
            </a:r>
            <a:endParaRPr lang="zh-CN" altLang="en-US" sz="2400" b="1" dirty="0"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5677" y="2589370"/>
            <a:ext cx="5781475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en-US" altLang="zh-CN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6. </a:t>
            </a:r>
            <a:r>
              <a:rPr lang="en-US" altLang="zh-CN" sz="2800" b="1" dirty="0" err="1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repate</a:t>
            </a:r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  <a:endParaRPr lang="en-US" altLang="zh-CN" sz="2800" b="1" dirty="0">
              <a:solidFill>
                <a:srgbClr val="FF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31819" y="3959688"/>
            <a:ext cx="75843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语法形式：</a:t>
            </a:r>
            <a:endParaRPr lang="zh-CN" altLang="en-US" sz="2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begin_label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:] repeat</a:t>
            </a:r>
          </a:p>
          <a:p>
            <a:pPr indent="457200"/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statement_list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indent="457200"/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	until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search_confition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indent="457200"/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end repeat [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end_label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]</a:t>
            </a:r>
          </a:p>
          <a:p>
            <a:pPr indent="457200"/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31820" y="3275243"/>
            <a:ext cx="61857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err="1" smtClean="0">
                <a:solidFill>
                  <a:srgbClr val="0000FF"/>
                </a:solidFill>
                <a:ea typeface="微软雅黑" pitchFamily="34" charset="-122"/>
              </a:rPr>
              <a:t>repate</a:t>
            </a:r>
            <a:r>
              <a:rPr lang="zh-CN" altLang="en-US" sz="2800" b="1" dirty="0">
                <a:solidFill>
                  <a:srgbClr val="0000FF"/>
                </a:solidFill>
                <a:ea typeface="微软雅黑" pitchFamily="34" charset="-122"/>
              </a:rPr>
              <a:t>语句是有条件控制的循环语句</a:t>
            </a:r>
            <a:r>
              <a:rPr lang="zh-CN" altLang="en-US" sz="2800" b="1" dirty="0" smtClean="0">
                <a:solidFill>
                  <a:srgbClr val="0000FF"/>
                </a:solidFill>
                <a:ea typeface="微软雅黑" pitchFamily="34" charset="-122"/>
              </a:rPr>
              <a:t>。</a:t>
            </a:r>
            <a:endParaRPr lang="zh-CN" altLang="en-US" sz="2800" b="1" dirty="0">
              <a:solidFill>
                <a:srgbClr val="0000FF"/>
              </a:solidFill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18699" y="442010"/>
            <a:ext cx="17235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/>
            <a:r>
              <a:rPr lang="en-US" altLang="zh-CN" sz="28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8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略</a:t>
            </a:r>
            <a:r>
              <a:rPr lang="en-US" altLang="zh-CN" sz="28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endParaRPr lang="zh-CN" altLang="en-US" sz="28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579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2" grpId="0"/>
      <p:bldP spid="13" grpId="0"/>
      <p:bldP spid="18" grpId="0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06050" y="151129"/>
            <a:ext cx="4311455" cy="581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en-US" altLang="zh-CN" sz="2800" b="1" dirty="0" err="1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repate</a:t>
            </a:r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语句举例</a:t>
            </a:r>
            <a:endParaRPr lang="en-US" altLang="zh-CN" sz="2800" b="1" dirty="0">
              <a:solidFill>
                <a:srgbClr val="FF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2687" y="746054"/>
            <a:ext cx="782175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ea typeface="微软雅黑" pitchFamily="34" charset="-122"/>
              </a:rPr>
              <a:t>DELIMITER </a:t>
            </a:r>
            <a:r>
              <a:rPr lang="en-US" altLang="zh-CN" sz="2400" b="1" dirty="0">
                <a:ea typeface="微软雅黑" pitchFamily="34" charset="-122"/>
              </a:rPr>
              <a:t>//</a:t>
            </a:r>
          </a:p>
          <a:p>
            <a:r>
              <a:rPr lang="en-US" altLang="zh-CN" sz="2400" b="1" dirty="0">
                <a:ea typeface="微软雅黑" pitchFamily="34" charset="-122"/>
              </a:rPr>
              <a:t>CREATE PROCEDURE </a:t>
            </a:r>
            <a:r>
              <a:rPr lang="en-US" altLang="zh-CN" sz="2400" b="1" dirty="0" err="1">
                <a:ea typeface="微软雅黑" pitchFamily="34" charset="-122"/>
              </a:rPr>
              <a:t>test_repeat</a:t>
            </a:r>
            <a:r>
              <a:rPr lang="en-US" altLang="zh-CN" sz="2400" b="1" dirty="0">
                <a:ea typeface="微软雅黑" pitchFamily="34" charset="-122"/>
              </a:rPr>
              <a:t>(OUT SUM INT)</a:t>
            </a:r>
          </a:p>
          <a:p>
            <a:r>
              <a:rPr lang="en-US" altLang="zh-CN" sz="2400" b="1" dirty="0">
                <a:ea typeface="微软雅黑" pitchFamily="34" charset="-122"/>
              </a:rPr>
              <a:t>BEGIN</a:t>
            </a:r>
          </a:p>
          <a:p>
            <a:r>
              <a:rPr lang="en-US" altLang="zh-CN" sz="2400" b="1" dirty="0">
                <a:ea typeface="微软雅黑" pitchFamily="34" charset="-122"/>
              </a:rPr>
              <a:t>DECLARE </a:t>
            </a:r>
            <a:r>
              <a:rPr lang="en-US" altLang="zh-CN" sz="2400" b="1" dirty="0" err="1">
                <a:ea typeface="微软雅黑" pitchFamily="34" charset="-122"/>
              </a:rPr>
              <a:t>i</a:t>
            </a:r>
            <a:r>
              <a:rPr lang="en-US" altLang="zh-CN" sz="2400" b="1" dirty="0">
                <a:ea typeface="微软雅黑" pitchFamily="34" charset="-122"/>
              </a:rPr>
              <a:t> INT DEFAULT 1;</a:t>
            </a:r>
          </a:p>
          <a:p>
            <a:r>
              <a:rPr lang="en-US" altLang="zh-CN" sz="2400" b="1" dirty="0">
                <a:ea typeface="微软雅黑" pitchFamily="34" charset="-122"/>
              </a:rPr>
              <a:t>DECLARE s INT DEFAULT 0;</a:t>
            </a:r>
          </a:p>
          <a:p>
            <a:r>
              <a:rPr lang="en-US" altLang="zh-CN" sz="2400" b="1" dirty="0">
                <a:ea typeface="微软雅黑" pitchFamily="34" charset="-122"/>
              </a:rPr>
              <a:t>	</a:t>
            </a:r>
            <a:r>
              <a:rPr lang="en-US" altLang="zh-CN" sz="2400" b="1" dirty="0">
                <a:solidFill>
                  <a:srgbClr val="FF0000"/>
                </a:solidFill>
                <a:ea typeface="微软雅黑" pitchFamily="34" charset="-122"/>
              </a:rPr>
              <a:t>REPEAT</a:t>
            </a:r>
          </a:p>
          <a:p>
            <a:r>
              <a:rPr lang="en-US" altLang="zh-CN" sz="2400" b="1" dirty="0">
                <a:ea typeface="微软雅黑" pitchFamily="34" charset="-122"/>
              </a:rPr>
              <a:t>	SET s = </a:t>
            </a:r>
            <a:r>
              <a:rPr lang="en-US" altLang="zh-CN" sz="2400" b="1" dirty="0" err="1">
                <a:ea typeface="微软雅黑" pitchFamily="34" charset="-122"/>
              </a:rPr>
              <a:t>s+i</a:t>
            </a:r>
            <a:r>
              <a:rPr lang="en-US" altLang="zh-CN" sz="2400" b="1" dirty="0">
                <a:ea typeface="微软雅黑" pitchFamily="34" charset="-122"/>
              </a:rPr>
              <a:t>;</a:t>
            </a:r>
          </a:p>
          <a:p>
            <a:r>
              <a:rPr lang="en-US" altLang="zh-CN" sz="2400" b="1" dirty="0">
                <a:ea typeface="微软雅黑" pitchFamily="34" charset="-122"/>
              </a:rPr>
              <a:t>	SET </a:t>
            </a:r>
            <a:r>
              <a:rPr lang="en-US" altLang="zh-CN" sz="2400" b="1" dirty="0" err="1">
                <a:ea typeface="微软雅黑" pitchFamily="34" charset="-122"/>
              </a:rPr>
              <a:t>i</a:t>
            </a:r>
            <a:r>
              <a:rPr lang="en-US" altLang="zh-CN" sz="2400" b="1" dirty="0">
                <a:ea typeface="微软雅黑" pitchFamily="34" charset="-122"/>
              </a:rPr>
              <a:t> = i+1;</a:t>
            </a:r>
          </a:p>
          <a:p>
            <a:r>
              <a:rPr lang="en-US" altLang="zh-CN" sz="2400" b="1" dirty="0">
                <a:ea typeface="微软雅黑" pitchFamily="34" charset="-122"/>
              </a:rPr>
              <a:t>	</a:t>
            </a:r>
            <a:r>
              <a:rPr lang="en-US" altLang="zh-CN" sz="2400" b="1" dirty="0">
                <a:solidFill>
                  <a:srgbClr val="FF0000"/>
                </a:solidFill>
                <a:ea typeface="微软雅黑" pitchFamily="34" charset="-122"/>
              </a:rPr>
              <a:t>UNTIL</a:t>
            </a:r>
            <a:r>
              <a:rPr lang="en-US" altLang="zh-CN" sz="2400" b="1" dirty="0">
                <a:ea typeface="微软雅黑" pitchFamily="34" charset="-122"/>
              </a:rPr>
              <a:t> </a:t>
            </a:r>
            <a:r>
              <a:rPr lang="en-US" altLang="zh-CN" sz="2400" b="1" dirty="0" err="1">
                <a:ea typeface="微软雅黑" pitchFamily="34" charset="-122"/>
              </a:rPr>
              <a:t>i</a:t>
            </a:r>
            <a:r>
              <a:rPr lang="en-US" altLang="zh-CN" sz="2400" b="1" dirty="0">
                <a:ea typeface="微软雅黑" pitchFamily="34" charset="-122"/>
              </a:rPr>
              <a:t>&gt;10 -- </a:t>
            </a:r>
            <a:r>
              <a:rPr lang="zh-CN" altLang="en-US" sz="2400" b="1" dirty="0">
                <a:ea typeface="微软雅黑" pitchFamily="34" charset="-122"/>
              </a:rPr>
              <a:t>此处不能有分号</a:t>
            </a:r>
          </a:p>
          <a:p>
            <a:r>
              <a:rPr lang="zh-CN" altLang="en-US" sz="2400" b="1" dirty="0">
                <a:ea typeface="微软雅黑" pitchFamily="34" charset="-122"/>
              </a:rPr>
              <a:t>	</a:t>
            </a:r>
            <a:r>
              <a:rPr lang="en-US" altLang="zh-CN" sz="2400" b="1" dirty="0">
                <a:solidFill>
                  <a:srgbClr val="FF0000"/>
                </a:solidFill>
                <a:ea typeface="微软雅黑" pitchFamily="34" charset="-122"/>
              </a:rPr>
              <a:t>END REPEAT</a:t>
            </a:r>
            <a:r>
              <a:rPr lang="en-US" altLang="zh-CN" sz="2400" b="1" dirty="0">
                <a:ea typeface="微软雅黑" pitchFamily="34" charset="-122"/>
              </a:rPr>
              <a:t>;</a:t>
            </a:r>
          </a:p>
          <a:p>
            <a:r>
              <a:rPr lang="en-US" altLang="zh-CN" sz="2400" b="1" dirty="0">
                <a:ea typeface="微软雅黑" pitchFamily="34" charset="-122"/>
              </a:rPr>
              <a:t>SET SUM = s;</a:t>
            </a:r>
          </a:p>
          <a:p>
            <a:r>
              <a:rPr lang="en-US" altLang="zh-CN" sz="2400" b="1" dirty="0">
                <a:ea typeface="微软雅黑" pitchFamily="34" charset="-122"/>
              </a:rPr>
              <a:t>END;</a:t>
            </a:r>
          </a:p>
          <a:p>
            <a:r>
              <a:rPr lang="en-US" altLang="zh-CN" sz="2400" b="1" dirty="0">
                <a:ea typeface="微软雅黑" pitchFamily="34" charset="-122"/>
              </a:rPr>
              <a:t>// DELIMITER </a:t>
            </a:r>
            <a:r>
              <a:rPr lang="en-US" altLang="zh-CN" sz="2400" b="1" dirty="0" smtClean="0">
                <a:ea typeface="微软雅黑" pitchFamily="34" charset="-122"/>
              </a:rPr>
              <a:t>;</a:t>
            </a:r>
            <a:endParaRPr lang="en-US" altLang="zh-CN" sz="2400" b="1" dirty="0">
              <a:ea typeface="微软雅黑" pitchFamily="34" charset="-122"/>
            </a:endParaRPr>
          </a:p>
          <a:p>
            <a:r>
              <a:rPr lang="en-US" altLang="zh-CN" sz="2400" b="1" dirty="0">
                <a:ea typeface="微软雅黑" pitchFamily="34" charset="-122"/>
              </a:rPr>
              <a:t>CALL </a:t>
            </a:r>
            <a:r>
              <a:rPr lang="en-US" altLang="zh-CN" sz="2400" b="1" dirty="0" err="1">
                <a:ea typeface="微软雅黑" pitchFamily="34" charset="-122"/>
              </a:rPr>
              <a:t>test_repeat</a:t>
            </a:r>
            <a:r>
              <a:rPr lang="en-US" altLang="zh-CN" sz="2400" b="1" dirty="0">
                <a:ea typeface="微软雅黑" pitchFamily="34" charset="-122"/>
              </a:rPr>
              <a:t>(@s);</a:t>
            </a:r>
          </a:p>
          <a:p>
            <a:r>
              <a:rPr lang="en-US" altLang="zh-CN" sz="2400" b="1" dirty="0">
                <a:ea typeface="微软雅黑" pitchFamily="34" charset="-122"/>
              </a:rPr>
              <a:t>SELECT @s;</a:t>
            </a:r>
            <a:r>
              <a:rPr lang="zh-CN" altLang="en-US" sz="2400" b="1" dirty="0" smtClean="0">
                <a:ea typeface="微软雅黑" pitchFamily="34" charset="-122"/>
              </a:rPr>
              <a:t>。</a:t>
            </a:r>
            <a:endParaRPr lang="zh-CN" altLang="en-US" sz="2400" b="1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592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9184" y="106416"/>
            <a:ext cx="8955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11.2.6 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查看</a:t>
            </a:r>
            <a:r>
              <a:rPr lang="zh-CN" altLang="en-US" sz="36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存储过程或函数</a:t>
            </a:r>
            <a:endParaRPr lang="en-US" altLang="zh-CN" sz="36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143" y="2815432"/>
            <a:ext cx="86358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14】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查看</a:t>
            </a:r>
            <a:r>
              <a:rPr lang="en-US" altLang="zh-CN" sz="24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studentcount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存储过程的状态</a:t>
            </a:r>
            <a:endParaRPr lang="en-US" altLang="zh-CN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0325" y="711803"/>
            <a:ext cx="768650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查看</a:t>
            </a:r>
            <a:r>
              <a:rPr lang="zh-CN" altLang="en-US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存储过程或函数的状态</a:t>
            </a:r>
          </a:p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查看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存储状态时需要通过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show status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语句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143" y="2010229"/>
            <a:ext cx="87728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语法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格式：</a:t>
            </a:r>
          </a:p>
          <a:p>
            <a:pPr indent="457200"/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show{procedure | function} status [like  ‘pattern’];   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64" y="3277097"/>
            <a:ext cx="6816316" cy="3287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469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6413" y="2756157"/>
            <a:ext cx="86358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15】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查看</a:t>
            </a:r>
            <a:r>
              <a:rPr lang="en-US" altLang="zh-CN" sz="24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numofstudent</a:t>
            </a:r>
            <a:r>
              <a:rPr lang="en-US" altLang="zh-CN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自定义函数的具体信息，包含函数的名称、定义、字符集等信息。</a:t>
            </a:r>
            <a:endParaRPr lang="en-US" altLang="zh-CN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9944" y="240666"/>
            <a:ext cx="8582043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(2) </a:t>
            </a:r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查看</a:t>
            </a:r>
            <a:r>
              <a:rPr lang="zh-CN" altLang="en-US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存储过程或函数的具体信息</a:t>
            </a:r>
          </a:p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要查看存储过程或函数的详细信息，要使用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show create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语句</a:t>
            </a:r>
          </a:p>
        </p:txBody>
      </p:sp>
      <p:sp>
        <p:nvSpPr>
          <p:cNvPr id="7" name="矩形 6"/>
          <p:cNvSpPr/>
          <p:nvPr/>
        </p:nvSpPr>
        <p:spPr>
          <a:xfrm>
            <a:off x="166413" y="1925160"/>
            <a:ext cx="85820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语法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格式：</a:t>
            </a:r>
          </a:p>
          <a:p>
            <a:pPr indent="457200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show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create { procedure | function}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sp_name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;   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955" y="3587153"/>
            <a:ext cx="6500958" cy="31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4365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6413" y="2637340"/>
            <a:ext cx="36959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select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语句查询出存储过程</a:t>
            </a:r>
            <a:r>
              <a:rPr lang="en-US" altLang="zh-CN" sz="24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studentcount</a:t>
            </a:r>
            <a:r>
              <a:rPr lang="en-US" altLang="zh-CN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的信息</a:t>
            </a:r>
            <a:endParaRPr lang="en-US" altLang="zh-CN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1066" y="363878"/>
            <a:ext cx="7686506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(3) </a:t>
            </a:r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查看</a:t>
            </a:r>
            <a:r>
              <a:rPr lang="zh-CN" altLang="en-US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所有的存储</a:t>
            </a:r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过程</a:t>
            </a:r>
            <a:endParaRPr lang="zh-CN" altLang="en-US" sz="2800" b="1" dirty="0">
              <a:solidFill>
                <a:srgbClr val="FF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1194" y="1005676"/>
            <a:ext cx="86732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语法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格式：</a:t>
            </a:r>
          </a:p>
          <a:p>
            <a:pPr indent="457200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select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* from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information_schema.routines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[where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routine_name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= '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名称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'];    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384" y="1967800"/>
            <a:ext cx="4753955" cy="4671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922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8299"/>
            <a:ext cx="89551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概念</a:t>
            </a:r>
            <a:endParaRPr lang="en-US" altLang="zh-CN" sz="36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8113" y="1043962"/>
            <a:ext cx="8453750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9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存储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过程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是一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个程序，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数据库中创建并保存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9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它由</a:t>
            </a:r>
            <a:r>
              <a:rPr lang="en-US" altLang="zh-CN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和流程控制语句组成</a:t>
            </a:r>
            <a:r>
              <a:rPr lang="zh-CN" altLang="en-US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4" name="矩形 3"/>
          <p:cNvSpPr/>
          <p:nvPr/>
        </p:nvSpPr>
        <p:spPr>
          <a:xfrm>
            <a:off x="378582" y="2603806"/>
            <a:ext cx="8453750" cy="270843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342900" indent="-342900">
              <a:lnSpc>
                <a:spcPts val="34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 5.0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版本开始支持存储过程。</a:t>
            </a:r>
          </a:p>
          <a:p>
            <a:pPr marL="342900" indent="-342900">
              <a:lnSpc>
                <a:spcPts val="34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过程（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Stored Procedure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）是一种在数据库中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存储的程序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，以便外部程序调用的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一种数据库对象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342900" indent="-342900">
              <a:lnSpc>
                <a:spcPts val="34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过程是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为了完成特定功能的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语句集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编译后保存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在数据库中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用户可通过指定存储过程的名字并给定参数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需要时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来调用执行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232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115456"/>
            <a:ext cx="8955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11.2.7 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修改</a:t>
            </a:r>
            <a:r>
              <a:rPr lang="zh-CN" altLang="en-US" sz="36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存储过程或函数</a:t>
            </a:r>
            <a:endParaRPr lang="en-US" altLang="zh-CN" sz="36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8941" y="4593837"/>
            <a:ext cx="86358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17】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修改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存储过程</a:t>
            </a:r>
            <a:r>
              <a:rPr lang="en-US" altLang="zh-CN" sz="24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studentcount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的定义。</a:t>
            </a:r>
            <a:endParaRPr lang="en-US" altLang="zh-CN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79778" y="756338"/>
            <a:ext cx="8278205" cy="88742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indent="457200">
              <a:lnSpc>
                <a:spcPts val="31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修改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存储过程或函数是指修改已经定义好的存储过程和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函数的特性。</a:t>
            </a:r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不能修改其过程体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7881" y="1761801"/>
            <a:ext cx="756794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语法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格式：</a:t>
            </a:r>
          </a:p>
          <a:p>
            <a:pPr indent="457200"/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alter 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procedure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sp_name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[characteristic ..]                                                                      </a:t>
            </a:r>
          </a:p>
          <a:p>
            <a:pPr indent="457200"/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characteristic:                                                                      </a:t>
            </a:r>
          </a:p>
          <a:p>
            <a:pPr indent="457200"/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{ contains SQL | no SQL | reads SQL data | modifies SQL data }                                                                       </a:t>
            </a:r>
          </a:p>
          <a:p>
            <a:pPr indent="457200"/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| SQL security { definer | invoker }                                                                       </a:t>
            </a:r>
          </a:p>
          <a:p>
            <a:pPr indent="457200"/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| comment 'string'   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70" name="图片 1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94"/>
          <a:stretch/>
        </p:blipFill>
        <p:spPr bwMode="auto">
          <a:xfrm>
            <a:off x="911484" y="5055502"/>
            <a:ext cx="6758568" cy="1309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701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79232"/>
            <a:ext cx="8955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3600" b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11.2.8 </a:t>
            </a:r>
            <a:r>
              <a:rPr lang="zh-CN" altLang="en-US" sz="3600" b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删除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存储</a:t>
            </a:r>
            <a:r>
              <a:rPr lang="zh-CN" altLang="en-US" sz="36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过程或函数</a:t>
            </a:r>
            <a:endParaRPr lang="en-US" altLang="zh-CN" sz="36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8942" y="3993152"/>
            <a:ext cx="86358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19】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删除存储过程</a:t>
            </a:r>
            <a:r>
              <a:rPr lang="en-US" altLang="zh-CN" sz="24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studentcount</a:t>
            </a:r>
            <a:endParaRPr lang="en-US" altLang="zh-CN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0003" y="1109177"/>
            <a:ext cx="827368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存储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过程创建后需要删除时使用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drop procedure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语句。在此之前，必须确认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该存储过程没有任何依赖关系，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否则会导致其他与之管理的存储过程无法运行。</a:t>
            </a:r>
          </a:p>
        </p:txBody>
      </p:sp>
      <p:sp>
        <p:nvSpPr>
          <p:cNvPr id="7" name="矩形 6"/>
          <p:cNvSpPr/>
          <p:nvPr/>
        </p:nvSpPr>
        <p:spPr>
          <a:xfrm>
            <a:off x="542413" y="3068088"/>
            <a:ext cx="70677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语法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格式：</a:t>
            </a:r>
          </a:p>
          <a:p>
            <a:pPr indent="457200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drop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procedure [if exists]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sp_name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; 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194" name="图片 1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350"/>
          <a:stretch/>
        </p:blipFill>
        <p:spPr bwMode="auto">
          <a:xfrm>
            <a:off x="542413" y="4676139"/>
            <a:ext cx="7850960" cy="1192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335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79232"/>
            <a:ext cx="8955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36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11.2.4</a:t>
            </a:r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游标的使用</a:t>
            </a:r>
            <a:endParaRPr lang="en-US" altLang="zh-CN" sz="36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0680" y="1157098"/>
            <a:ext cx="8312333" cy="1364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4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我们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可以认为游标就是一个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cursor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，就是一个标识，用来标识数据取到什么地方了。你也可以把它理解成数组中的下标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0681" y="2658180"/>
            <a:ext cx="8312333" cy="2272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4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游标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(cursor)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具有以下特性： </a:t>
            </a:r>
          </a:p>
          <a:p>
            <a:pPr indent="457200">
              <a:lnSpc>
                <a:spcPts val="3400"/>
              </a:lnSpc>
            </a:pP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）只读的，不能更新</a:t>
            </a:r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endParaRPr lang="zh-CN" altLang="en-US" sz="2400" b="1" dirty="0">
              <a:solidFill>
                <a:srgbClr val="FF0066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400"/>
              </a:lnSpc>
            </a:pP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）不滚动的</a:t>
            </a:r>
          </a:p>
          <a:p>
            <a:pPr indent="457200">
              <a:lnSpc>
                <a:spcPts val="3400"/>
              </a:lnSpc>
            </a:pP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）不敏感的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，意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为服务器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可以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不可以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复制它的结果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表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3176" y="4844024"/>
            <a:ext cx="8312333" cy="928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4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说明：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游标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(cursor)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必须在声明处理程序之前被声明，并且变量和条件必须在声明游标或处理程序之前被声明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494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1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53767" y="65774"/>
            <a:ext cx="8486163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）游标</a:t>
            </a:r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的声明</a:t>
            </a:r>
            <a:endParaRPr lang="en-US" altLang="zh-CN" sz="2800" b="1" dirty="0">
              <a:solidFill>
                <a:srgbClr val="FF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8959" y="622659"/>
            <a:ext cx="76506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语法</a:t>
            </a: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格式</a:t>
            </a:r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declare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cursorname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cursor for select _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statement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1519" y="1454746"/>
            <a:ext cx="70677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注意：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这里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select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子句不能有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into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子句。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1519" y="2540300"/>
            <a:ext cx="70677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语法</a:t>
            </a: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格式</a:t>
            </a:r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Open cursor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_ name 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82914" y="1835932"/>
            <a:ext cx="5125501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）打开游标</a:t>
            </a:r>
            <a:endParaRPr lang="en-US" altLang="zh-CN" sz="2800" b="1" dirty="0">
              <a:solidFill>
                <a:srgbClr val="FF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53767" y="3094069"/>
            <a:ext cx="515686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）读取游标</a:t>
            </a:r>
            <a:endParaRPr lang="en-US" altLang="zh-CN" sz="2800" b="1" dirty="0">
              <a:solidFill>
                <a:srgbClr val="FF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78959" y="3725011"/>
            <a:ext cx="82609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语法</a:t>
            </a: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格式</a:t>
            </a:r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b="1" dirty="0" smtClean="0">
                <a:ea typeface="微软雅黑" pitchFamily="34" charset="-122"/>
              </a:rPr>
              <a:t>fetch  </a:t>
            </a: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cursor_name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into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_ name [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var_name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] …  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3767" y="4562931"/>
            <a:ext cx="70677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说明：</a:t>
            </a: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var_name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是存放数据的变量名。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2914" y="4915550"/>
            <a:ext cx="83834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关闭</a:t>
            </a: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游标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       游标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使用完以后，要及时关闭。关闭游标使用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close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语句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78960" y="6027004"/>
            <a:ext cx="70677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语法</a:t>
            </a: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格式</a:t>
            </a:r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close </a:t>
            </a: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cursorname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174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  <p:bldP spid="14" grpId="0"/>
      <p:bldP spid="15" grpId="0"/>
      <p:bldP spid="16" grpId="0"/>
      <p:bldP spid="17" grpId="0"/>
      <p:bldP spid="11" grpId="0"/>
      <p:bldP spid="1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98783" y="347502"/>
            <a:ext cx="87814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补充举例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给专业表增加一列：人数（本专业人数）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。利用存储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过程和游标，实现对每个专业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，到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学生表中统计中相应人数来替换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member_count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值。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881" y="1708205"/>
            <a:ext cx="83895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-- </a:t>
            </a:r>
            <a:r>
              <a:rPr lang="zh-CN" altLang="en-US" sz="2400" b="1" dirty="0"/>
              <a:t>给专业表增加一列：人数（本专业人数）</a:t>
            </a:r>
          </a:p>
          <a:p>
            <a:endParaRPr lang="zh-CN" altLang="en-US" sz="2400" b="1" dirty="0"/>
          </a:p>
          <a:p>
            <a:r>
              <a:rPr lang="en-US" altLang="zh-CN" sz="2400" b="1" dirty="0"/>
              <a:t>ALTER </a:t>
            </a:r>
            <a:r>
              <a:rPr lang="en-US" altLang="zh-CN" sz="2400" b="1" dirty="0" err="1"/>
              <a:t>TABLE`specialty</a:t>
            </a:r>
            <a:r>
              <a:rPr lang="en-US" altLang="zh-CN" sz="2400" b="1" dirty="0"/>
              <a:t>` </a:t>
            </a:r>
          </a:p>
          <a:p>
            <a:r>
              <a:rPr lang="en-US" altLang="zh-CN" sz="2400" b="1" dirty="0"/>
              <a:t>ADD COLUMN </a:t>
            </a:r>
            <a:r>
              <a:rPr lang="en-US" altLang="zh-CN" sz="2400" b="1" dirty="0" err="1"/>
              <a:t>member_count</a:t>
            </a:r>
            <a:r>
              <a:rPr lang="en-US" altLang="zh-CN" sz="2400" b="1" dirty="0"/>
              <a:t> SMALLINT ;</a:t>
            </a:r>
          </a:p>
          <a:p>
            <a:endParaRPr lang="en-US" altLang="zh-CN" sz="2400" b="1" dirty="0"/>
          </a:p>
          <a:p>
            <a:r>
              <a:rPr lang="en-US" altLang="zh-CN" sz="2400" b="1" dirty="0"/>
              <a:t>SELECT 	* FROM specialty;</a:t>
            </a:r>
          </a:p>
          <a:p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354222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8616" y="343430"/>
            <a:ext cx="8243248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</a:rPr>
              <a:t>-- </a:t>
            </a:r>
            <a:r>
              <a:rPr lang="zh-CN" altLang="en-US" sz="2000" b="1" dirty="0">
                <a:solidFill>
                  <a:srgbClr val="0000FF"/>
                </a:solidFill>
              </a:rPr>
              <a:t>下面用存储过程和游标，实现对每个专业，</a:t>
            </a:r>
          </a:p>
          <a:p>
            <a:r>
              <a:rPr lang="en-US" altLang="zh-CN" sz="2000" b="1" dirty="0">
                <a:solidFill>
                  <a:srgbClr val="0000FF"/>
                </a:solidFill>
              </a:rPr>
              <a:t>-- </a:t>
            </a:r>
            <a:r>
              <a:rPr lang="zh-CN" altLang="en-US" sz="2000" b="1" dirty="0">
                <a:solidFill>
                  <a:srgbClr val="0000FF"/>
                </a:solidFill>
              </a:rPr>
              <a:t>到学生表中统计中相应人数来替换</a:t>
            </a:r>
            <a:r>
              <a:rPr lang="en-US" altLang="zh-CN" sz="2000" b="1" dirty="0" err="1">
                <a:solidFill>
                  <a:srgbClr val="0000FF"/>
                </a:solidFill>
              </a:rPr>
              <a:t>member_count</a:t>
            </a:r>
            <a:r>
              <a:rPr lang="zh-CN" altLang="en-US" sz="2000" b="1" dirty="0">
                <a:solidFill>
                  <a:srgbClr val="0000FF"/>
                </a:solidFill>
              </a:rPr>
              <a:t>的值</a:t>
            </a:r>
          </a:p>
          <a:p>
            <a:endParaRPr lang="zh-CN" altLang="en-US" sz="2000" b="1" dirty="0" smtClean="0"/>
          </a:p>
          <a:p>
            <a:r>
              <a:rPr lang="en-US" altLang="zh-CN" sz="2000" b="1" dirty="0" smtClean="0"/>
              <a:t>DELIMITER </a:t>
            </a:r>
            <a:r>
              <a:rPr lang="en-US" altLang="zh-CN" sz="2000" b="1" dirty="0"/>
              <a:t>$$</a:t>
            </a:r>
          </a:p>
          <a:p>
            <a:r>
              <a:rPr lang="en-US" altLang="zh-CN" sz="2000" b="1" dirty="0"/>
              <a:t>CREATE PROCEDURE </a:t>
            </a:r>
            <a:r>
              <a:rPr lang="en-US" altLang="zh-CN" sz="2000" b="1" dirty="0" err="1"/>
              <a:t>count_member</a:t>
            </a:r>
            <a:r>
              <a:rPr lang="en-US" altLang="zh-CN" sz="2000" b="1" dirty="0"/>
              <a:t>( )</a:t>
            </a:r>
          </a:p>
          <a:p>
            <a:r>
              <a:rPr lang="en-US" altLang="zh-CN" sz="2000" b="1" dirty="0"/>
              <a:t>BEGIN  </a:t>
            </a:r>
            <a:endParaRPr lang="en-US" altLang="zh-CN" sz="2000" b="1" dirty="0" smtClean="0"/>
          </a:p>
          <a:p>
            <a:endParaRPr lang="en-US" altLang="zh-CN" sz="2000" b="1" dirty="0" smtClean="0"/>
          </a:p>
          <a:p>
            <a:r>
              <a:rPr lang="en-US" altLang="zh-CN" sz="2000" b="1" dirty="0" smtClean="0"/>
              <a:t>DECLARE </a:t>
            </a:r>
            <a:r>
              <a:rPr lang="en-US" altLang="zh-CN" sz="2000" b="1" dirty="0"/>
              <a:t>c SMALLINT;   </a:t>
            </a:r>
          </a:p>
          <a:p>
            <a:r>
              <a:rPr lang="en-US" altLang="zh-CN" sz="2000" b="1" dirty="0"/>
              <a:t>DECLARE </a:t>
            </a:r>
            <a:r>
              <a:rPr lang="en-US" altLang="zh-CN" sz="2000" b="1" dirty="0" err="1"/>
              <a:t>zid</a:t>
            </a:r>
            <a:r>
              <a:rPr lang="en-US" altLang="zh-CN" sz="2000" b="1" dirty="0"/>
              <a:t> VARCHAR(4); </a:t>
            </a:r>
          </a:p>
          <a:p>
            <a:r>
              <a:rPr lang="en-US" altLang="zh-CN" sz="2000" b="1" dirty="0"/>
              <a:t>DECLARE done SMALLINT DEFAULT 0</a:t>
            </a:r>
            <a:r>
              <a:rPr lang="en-US" altLang="zh-CN" sz="2000" b="1" dirty="0" smtClean="0"/>
              <a:t>;</a:t>
            </a:r>
          </a:p>
          <a:p>
            <a:endParaRPr lang="en-US" altLang="zh-CN" sz="2000" b="1" dirty="0" smtClean="0"/>
          </a:p>
          <a:p>
            <a:r>
              <a:rPr lang="en-US" altLang="zh-CN" sz="2000" b="1" dirty="0" smtClean="0"/>
              <a:t>DECLARE </a:t>
            </a:r>
            <a:r>
              <a:rPr lang="en-US" altLang="zh-CN" sz="2000" b="1" dirty="0"/>
              <a:t>cur CURSOR FOR </a:t>
            </a:r>
          </a:p>
          <a:p>
            <a:r>
              <a:rPr lang="en-US" altLang="zh-CN" sz="2000" b="1" dirty="0"/>
              <a:t>SELECT </a:t>
            </a:r>
            <a:r>
              <a:rPr lang="en-US" altLang="zh-CN" sz="2000" b="1" dirty="0" err="1"/>
              <a:t>zno</a:t>
            </a:r>
            <a:r>
              <a:rPr lang="en-US" altLang="zh-CN" sz="2000" b="1" dirty="0"/>
              <a:t> FROM specialty; -- </a:t>
            </a:r>
            <a:r>
              <a:rPr lang="zh-CN" altLang="en-US" sz="2000" b="1" dirty="0"/>
              <a:t>创建游标</a:t>
            </a:r>
          </a:p>
          <a:p>
            <a:endParaRPr lang="zh-CN" altLang="en-US" sz="2000" b="1" dirty="0"/>
          </a:p>
          <a:p>
            <a:r>
              <a:rPr lang="en-US" altLang="zh-CN" sz="2000" b="1" dirty="0">
                <a:solidFill>
                  <a:srgbClr val="0000FF"/>
                </a:solidFill>
              </a:rPr>
              <a:t>DECLARE CONTINUE HANDLER </a:t>
            </a:r>
          </a:p>
          <a:p>
            <a:r>
              <a:rPr lang="en-US" altLang="zh-CN" sz="2000" b="1" dirty="0">
                <a:solidFill>
                  <a:srgbClr val="0000FF"/>
                </a:solidFill>
              </a:rPr>
              <a:t>FOR NOT FOUND SET done = 1;-- </a:t>
            </a:r>
            <a:r>
              <a:rPr lang="zh-CN" altLang="en-US" sz="2000" b="1" dirty="0">
                <a:solidFill>
                  <a:srgbClr val="0000FF"/>
                </a:solidFill>
              </a:rPr>
              <a:t>出现溢出则赋值为</a:t>
            </a:r>
            <a:r>
              <a:rPr lang="en-US" altLang="zh-CN" sz="2000" b="1" dirty="0">
                <a:solidFill>
                  <a:srgbClr val="0000FF"/>
                </a:solidFill>
              </a:rPr>
              <a:t>1</a:t>
            </a:r>
            <a:r>
              <a:rPr lang="zh-CN" altLang="en-US" sz="2000" b="1" dirty="0">
                <a:solidFill>
                  <a:srgbClr val="0000FF"/>
                </a:solidFill>
              </a:rPr>
              <a:t>，作为跳出循环的判断</a:t>
            </a:r>
          </a:p>
          <a:p>
            <a:endParaRPr lang="zh-CN" altLang="en-US" sz="2000" b="1" dirty="0"/>
          </a:p>
          <a:p>
            <a:r>
              <a:rPr lang="en-US" altLang="zh-CN" sz="2000" b="1" dirty="0"/>
              <a:t>OPEN cur;     -- </a:t>
            </a:r>
            <a:r>
              <a:rPr lang="zh-CN" altLang="en-US" sz="2000" b="1" dirty="0"/>
              <a:t>打开</a:t>
            </a:r>
            <a:r>
              <a:rPr lang="zh-CN" altLang="en-US" sz="2000" b="1" dirty="0" smtClean="0"/>
              <a:t>游标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9704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41446" y="354848"/>
            <a:ext cx="8243248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err="1" smtClean="0"/>
              <a:t>pos:WHILE</a:t>
            </a:r>
            <a:r>
              <a:rPr lang="en-US" altLang="zh-CN" sz="2000" b="1" dirty="0" smtClean="0"/>
              <a:t>  </a:t>
            </a:r>
            <a:r>
              <a:rPr lang="en-US" altLang="zh-CN" sz="2000" b="1" dirty="0"/>
              <a:t>done = 0 </a:t>
            </a:r>
            <a:r>
              <a:rPr lang="en-US" altLang="zh-CN" sz="2000" b="1" dirty="0">
                <a:solidFill>
                  <a:srgbClr val="0000FF"/>
                </a:solidFill>
              </a:rPr>
              <a:t>DO              -- </a:t>
            </a:r>
            <a:r>
              <a:rPr lang="zh-CN" altLang="en-US" sz="2000" b="1" dirty="0">
                <a:solidFill>
                  <a:srgbClr val="0000FF"/>
                </a:solidFill>
              </a:rPr>
              <a:t>判断是否结束循环</a:t>
            </a:r>
          </a:p>
          <a:p>
            <a:r>
              <a:rPr lang="zh-CN" altLang="en-US" sz="2000" b="1" dirty="0"/>
              <a:t>      </a:t>
            </a:r>
            <a:r>
              <a:rPr lang="en-US" altLang="zh-CN" sz="2000" b="1" dirty="0"/>
              <a:t>FETCH cur INTO </a:t>
            </a:r>
            <a:r>
              <a:rPr lang="en-US" altLang="zh-CN" sz="2000" b="1" dirty="0" err="1"/>
              <a:t>zid</a:t>
            </a:r>
            <a:r>
              <a:rPr lang="en-US" altLang="zh-CN" sz="2000" b="1" dirty="0"/>
              <a:t>;  </a:t>
            </a:r>
          </a:p>
          <a:p>
            <a:r>
              <a:rPr lang="en-US" altLang="zh-CN" sz="2000" b="1" dirty="0"/>
              <a:t>      IF done=1 THEN  </a:t>
            </a:r>
          </a:p>
          <a:p>
            <a:r>
              <a:rPr lang="en-US" altLang="zh-CN" sz="2000" b="1" dirty="0"/>
              <a:t>         LEAVE </a:t>
            </a:r>
            <a:r>
              <a:rPr lang="en-US" altLang="zh-CN" sz="2000" b="1" dirty="0" err="1"/>
              <a:t>pos</a:t>
            </a:r>
            <a:r>
              <a:rPr lang="en-US" altLang="zh-CN" sz="2000" b="1" dirty="0"/>
              <a:t>;</a:t>
            </a:r>
          </a:p>
          <a:p>
            <a:r>
              <a:rPr lang="en-US" altLang="zh-CN" sz="2000" b="1" dirty="0"/>
              <a:t>      END IF; </a:t>
            </a:r>
          </a:p>
          <a:p>
            <a:r>
              <a:rPr lang="en-US" altLang="zh-CN" sz="2000" b="1" dirty="0"/>
              <a:t>         SELECT COUNT(*) INTO c </a:t>
            </a:r>
            <a:r>
              <a:rPr lang="en-US" altLang="zh-CN" sz="2000" b="1" dirty="0" smtClean="0"/>
              <a:t>    </a:t>
            </a:r>
            <a:r>
              <a:rPr lang="en-US" altLang="zh-CN" sz="2000" b="1" dirty="0"/>
              <a:t>FROM student </a:t>
            </a:r>
          </a:p>
          <a:p>
            <a:r>
              <a:rPr lang="en-US" altLang="zh-CN" sz="2000" b="1" dirty="0"/>
              <a:t>         WHERE </a:t>
            </a:r>
            <a:r>
              <a:rPr lang="en-US" altLang="zh-CN" sz="2000" b="1" dirty="0" err="1"/>
              <a:t>zno</a:t>
            </a:r>
            <a:r>
              <a:rPr lang="en-US" altLang="zh-CN" sz="2000" b="1" dirty="0"/>
              <a:t>=</a:t>
            </a:r>
            <a:r>
              <a:rPr lang="en-US" altLang="zh-CN" sz="2000" b="1" dirty="0" err="1"/>
              <a:t>zid</a:t>
            </a:r>
            <a:r>
              <a:rPr lang="en-US" altLang="zh-CN" sz="2000" b="1" dirty="0"/>
              <a:t>;</a:t>
            </a:r>
          </a:p>
          <a:p>
            <a:r>
              <a:rPr lang="en-US" altLang="zh-CN" sz="2000" b="1" dirty="0"/>
              <a:t>         </a:t>
            </a:r>
          </a:p>
          <a:p>
            <a:r>
              <a:rPr lang="en-US" altLang="zh-CN" sz="2000" b="1" dirty="0"/>
              <a:t>         UPDATE specialty </a:t>
            </a:r>
            <a:r>
              <a:rPr lang="en-US" altLang="zh-CN" sz="2000" b="1" dirty="0" smtClean="0"/>
              <a:t> </a:t>
            </a:r>
            <a:endParaRPr lang="en-US" altLang="zh-CN" sz="2000" b="1" dirty="0"/>
          </a:p>
          <a:p>
            <a:r>
              <a:rPr lang="en-US" altLang="zh-CN" sz="2000" b="1" dirty="0"/>
              <a:t>         SET </a:t>
            </a:r>
            <a:r>
              <a:rPr lang="en-US" altLang="zh-CN" sz="2000" b="1" dirty="0" err="1"/>
              <a:t>member_count</a:t>
            </a:r>
            <a:r>
              <a:rPr lang="en-US" altLang="zh-CN" sz="2000" b="1" dirty="0"/>
              <a:t>=c </a:t>
            </a:r>
            <a:r>
              <a:rPr lang="en-US" altLang="zh-CN" sz="2000" b="1" dirty="0" smtClean="0"/>
              <a:t>          </a:t>
            </a:r>
            <a:r>
              <a:rPr lang="en-US" altLang="zh-CN" sz="2000" b="1" dirty="0"/>
              <a:t>WHERE </a:t>
            </a:r>
            <a:r>
              <a:rPr lang="en-US" altLang="zh-CN" sz="2000" b="1" dirty="0" err="1"/>
              <a:t>zno</a:t>
            </a:r>
            <a:r>
              <a:rPr lang="en-US" altLang="zh-CN" sz="2000" b="1" dirty="0"/>
              <a:t>=</a:t>
            </a:r>
            <a:r>
              <a:rPr lang="en-US" altLang="zh-CN" sz="2000" b="1" dirty="0" err="1"/>
              <a:t>zid</a:t>
            </a:r>
            <a:r>
              <a:rPr lang="en-US" altLang="zh-CN" sz="2000" b="1" dirty="0"/>
              <a:t>;         </a:t>
            </a:r>
          </a:p>
          <a:p>
            <a:endParaRPr lang="en-US" altLang="zh-CN" sz="2000" b="1" dirty="0"/>
          </a:p>
          <a:p>
            <a:r>
              <a:rPr lang="en-US" altLang="zh-CN" sz="2000" b="1" dirty="0"/>
              <a:t>      END WHILE ;</a:t>
            </a:r>
          </a:p>
          <a:p>
            <a:r>
              <a:rPr lang="en-US" altLang="zh-CN" sz="2000" b="1" dirty="0"/>
              <a:t>CLOSE cur;</a:t>
            </a:r>
          </a:p>
          <a:p>
            <a:r>
              <a:rPr lang="en-US" altLang="zh-CN" sz="2000" b="1" dirty="0"/>
              <a:t>END $$</a:t>
            </a:r>
          </a:p>
          <a:p>
            <a:r>
              <a:rPr lang="en-US" altLang="zh-CN" sz="2000" b="1" dirty="0"/>
              <a:t>DELIMITER;</a:t>
            </a:r>
          </a:p>
          <a:p>
            <a:endParaRPr lang="en-US" altLang="zh-CN" sz="2000" b="1" dirty="0"/>
          </a:p>
          <a:p>
            <a:r>
              <a:rPr lang="en-US" altLang="zh-CN" sz="2000" b="1" dirty="0"/>
              <a:t>CALL </a:t>
            </a:r>
            <a:r>
              <a:rPr lang="en-US" altLang="zh-CN" sz="2000" b="1" dirty="0" err="1"/>
              <a:t>count_member</a:t>
            </a:r>
            <a:r>
              <a:rPr lang="en-US" altLang="zh-CN" sz="2000" b="1" dirty="0"/>
              <a:t>;</a:t>
            </a:r>
          </a:p>
          <a:p>
            <a:r>
              <a:rPr lang="en-US" altLang="zh-CN" sz="2000" b="1" dirty="0" smtClean="0"/>
              <a:t>     </a:t>
            </a:r>
            <a:r>
              <a:rPr lang="en-US" altLang="zh-CN" sz="2000" b="1" dirty="0"/>
              <a:t>	</a:t>
            </a:r>
          </a:p>
          <a:p>
            <a:r>
              <a:rPr lang="en-US" altLang="zh-CN" sz="2000" b="1" dirty="0"/>
              <a:t>SELECT 	* FROM specialty;     	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9239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98783" y="347502"/>
            <a:ext cx="87814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6】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利用游标读取</a:t>
            </a:r>
            <a:r>
              <a:rPr lang="en-US" altLang="zh-CN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student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表中总人数，此功能可以直接使用</a:t>
            </a:r>
            <a:r>
              <a:rPr lang="en-US" altLang="zh-CN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count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函数直接完成，此实例主要为演示游标的使用方法。</a:t>
            </a:r>
            <a:endParaRPr lang="en-US" altLang="zh-CN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76" y="1178499"/>
            <a:ext cx="7780273" cy="5495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340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8114" y="864175"/>
            <a:ext cx="8044316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存储</a:t>
            </a:r>
            <a:r>
              <a:rPr lang="zh-CN" altLang="en-US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过程的</a:t>
            </a:r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优点：</a:t>
            </a:r>
            <a:endParaRPr lang="en-US" altLang="zh-CN" sz="28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3344" y="3274924"/>
            <a:ext cx="65546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存储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过程能过减少网络流量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3343" y="2530133"/>
            <a:ext cx="67951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存储</a:t>
            </a:r>
            <a:r>
              <a:rPr lang="zh-CN" altLang="en-US" sz="24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过程能实现较快的执行速度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3343" y="1838533"/>
            <a:ext cx="63052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存储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过程增强了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语言的功能和灵活性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3343" y="4011416"/>
            <a:ext cx="73463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存储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过程可被作为一种安全机制来充分利用。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75563" y="4619768"/>
            <a:ext cx="8031707" cy="1384995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存储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过程：</a:t>
            </a:r>
            <a:r>
              <a:rPr lang="zh-CN" altLang="en-US" sz="28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就是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把经常使用的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SQL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语句或业务逻辑封装起来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预编译保存在数据库中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当需要的时候从数据库中直接调用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省去了编译的过程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zh-CN" altLang="en-US" sz="28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892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8299"/>
            <a:ext cx="8955156" cy="1482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2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32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32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存储</a:t>
            </a:r>
            <a:r>
              <a:rPr lang="zh-CN" altLang="en-US" sz="32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过程和函数区别</a:t>
            </a:r>
          </a:p>
          <a:p>
            <a:pPr indent="457200">
              <a:lnSpc>
                <a:spcPct val="150000"/>
              </a:lnSpc>
            </a:pPr>
            <a:endParaRPr lang="en-US" altLang="zh-CN" sz="28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2092" y="2037043"/>
            <a:ext cx="7809645" cy="99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3500"/>
              </a:lnSpc>
              <a:buFont typeface="Wingdings" pitchFamily="2" charset="2"/>
              <a:buChar char="u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对于存储过程来说</a:t>
            </a:r>
            <a:r>
              <a:rPr lang="zh-CN" altLang="en-US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可以返回参数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，如记录集，而</a:t>
            </a:r>
            <a:r>
              <a:rPr lang="zh-CN" altLang="en-US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函数只能返回值或者表对象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8811" y="841062"/>
            <a:ext cx="7782926" cy="99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3500"/>
              </a:lnSpc>
              <a:buFont typeface="Wingdings" pitchFamily="2" charset="2"/>
              <a:buChar char="u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一般来说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，存储过程实现的功能要复杂一点，而函数的实现的功能针对性比较强。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4277" y="3183556"/>
            <a:ext cx="8104400" cy="1412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3500"/>
              </a:lnSpc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存储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过程一般是作为一个独立的部分来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执行（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call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，而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函数可以作为查询语句的一个部分来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调用。 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323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82296" y="370509"/>
            <a:ext cx="7770134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11.2 </a:t>
            </a:r>
            <a:r>
              <a:rPr lang="zh-CN" altLang="en-US" sz="4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存储</a:t>
            </a:r>
            <a:r>
              <a:rPr lang="zh-CN" altLang="en-US" sz="4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过程与函数操作</a:t>
            </a:r>
            <a:endParaRPr lang="en-US" altLang="zh-CN" sz="40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lnSpc>
                <a:spcPct val="125000"/>
              </a:lnSpc>
              <a:buFont typeface="+mj-lt"/>
              <a:buAutoNum type="arabicPeriod"/>
            </a:pP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和使用存储过程或函数</a:t>
            </a:r>
          </a:p>
          <a:p>
            <a:pPr marL="971550" lvl="1" indent="-514350">
              <a:lnSpc>
                <a:spcPct val="125000"/>
              </a:lnSpc>
              <a:buFont typeface="+mj-lt"/>
              <a:buAutoNum type="arabicPeriod"/>
            </a:pP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变量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lnSpc>
                <a:spcPct val="125000"/>
              </a:lnSpc>
              <a:buFont typeface="+mj-lt"/>
              <a:buAutoNum type="arabicPeriod"/>
            </a:pP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定义条件和处理</a:t>
            </a:r>
          </a:p>
          <a:p>
            <a:pPr marL="971550" lvl="1" indent="-514350">
              <a:lnSpc>
                <a:spcPct val="125000"/>
              </a:lnSpc>
              <a:buFont typeface="+mj-lt"/>
              <a:buAutoNum type="arabicPeriod"/>
            </a:pP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游标的使用</a:t>
            </a:r>
          </a:p>
          <a:p>
            <a:pPr marL="971550" lvl="1" indent="-514350">
              <a:lnSpc>
                <a:spcPct val="125000"/>
              </a:lnSpc>
              <a:buFont typeface="+mj-lt"/>
              <a:buAutoNum type="arabicPeriod"/>
            </a:pP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流程的控制</a:t>
            </a:r>
          </a:p>
          <a:p>
            <a:pPr marL="971550" lvl="1" indent="-514350">
              <a:lnSpc>
                <a:spcPct val="125000"/>
              </a:lnSpc>
              <a:buFont typeface="+mj-lt"/>
              <a:buAutoNum type="arabicPeriod"/>
            </a:pP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查看存储过程或函数</a:t>
            </a:r>
          </a:p>
          <a:p>
            <a:pPr marL="971550" lvl="1" indent="-514350">
              <a:lnSpc>
                <a:spcPct val="125000"/>
              </a:lnSpc>
              <a:buFont typeface="+mj-lt"/>
              <a:buAutoNum type="arabicPeriod"/>
            </a:pP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修改存储过程或函数</a:t>
            </a:r>
          </a:p>
          <a:p>
            <a:pPr marL="971550" lvl="1" indent="-514350">
              <a:lnSpc>
                <a:spcPct val="125000"/>
              </a:lnSpc>
              <a:buFont typeface="+mj-lt"/>
              <a:buAutoNum type="arabicPeriod"/>
            </a:pP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删除存储过程或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函数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423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79232"/>
            <a:ext cx="8955156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11.2.1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 创建</a:t>
            </a:r>
            <a:r>
              <a:rPr lang="zh-CN" altLang="en-US" sz="36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和使用存储过程或函数</a:t>
            </a:r>
          </a:p>
          <a:p>
            <a:pPr indent="457200"/>
            <a:endParaRPr lang="en-US" altLang="zh-CN" sz="32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1223" y="1006282"/>
            <a:ext cx="8486163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en-US" altLang="zh-CN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存储</a:t>
            </a:r>
            <a:r>
              <a:rPr lang="zh-CN" altLang="en-US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过程</a:t>
            </a:r>
            <a:endParaRPr lang="en-US" altLang="zh-CN" sz="2800" b="1" dirty="0">
              <a:solidFill>
                <a:srgbClr val="FF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1223" y="1617006"/>
            <a:ext cx="861124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创建存储过程</a:t>
            </a:r>
            <a:r>
              <a:rPr lang="zh-CN" altLang="en-US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语法</a:t>
            </a:r>
            <a:r>
              <a:rPr lang="zh-CN" altLang="en-US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格式：</a:t>
            </a:r>
          </a:p>
          <a:p>
            <a:pPr indent="457200"/>
            <a:r>
              <a:rPr lang="en-US" altLang="zh-CN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create </a:t>
            </a:r>
            <a:r>
              <a:rPr lang="en-US" altLang="zh-CN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procedure </a:t>
            </a:r>
            <a:r>
              <a:rPr lang="en-US" altLang="zh-CN" sz="2800" b="1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sp_name</a:t>
            </a:r>
            <a:r>
              <a:rPr lang="en-US" altLang="zh-CN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([</a:t>
            </a:r>
            <a:r>
              <a:rPr lang="en-US" altLang="zh-CN" sz="2800" b="1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proc_parameter</a:t>
            </a:r>
            <a:r>
              <a:rPr lang="en-US" altLang="zh-CN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zh-CN" altLang="en-US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..]])</a:t>
            </a:r>
          </a:p>
          <a:p>
            <a:pPr indent="457200"/>
            <a:r>
              <a:rPr lang="en-US" altLang="zh-CN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[characteristic ..] 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routine_body</a:t>
            </a:r>
            <a:r>
              <a:rPr lang="en-US" altLang="zh-CN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8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25436" y="3496284"/>
            <a:ext cx="8251950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4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sp_name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：是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存储过程的名称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proc_parameter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：表示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存储过程的参数列表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characteristic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：参数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指定存储过程的特性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routine_body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：是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代码的内容，可以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BEGIN … END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来标志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代码的开始和结束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96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64024" y="576698"/>
            <a:ext cx="8379725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</a:pPr>
            <a:r>
              <a:rPr lang="en-US" altLang="zh-CN" sz="3600" b="1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proc_parameter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的每个参数由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部分组成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3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部分分别是输入输出类型、参数名称和参数类型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300"/>
              </a:lnSpc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3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形式如下：</a:t>
            </a:r>
          </a:p>
          <a:p>
            <a:pPr>
              <a:lnSpc>
                <a:spcPts val="33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 IN | OUT | INOUT ] </a:t>
            </a:r>
            <a:r>
              <a:rPr lang="en-US" altLang="zh-CN" sz="24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param_name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type </a:t>
            </a:r>
            <a:endParaRPr lang="en-US" altLang="zh-CN" sz="24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3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其中，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输入参数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输出参数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；在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存储过程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参数的值，并将其更改后新值传递回调用程序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INOUT 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既可以是输入，也可以是输出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INOUT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参数是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参数的组合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。这意味着调用程序用它可以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传递参数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，存储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过程可以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修改它的值并传递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回调用程序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752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1887</TotalTime>
  <Words>2572</Words>
  <Application>Microsoft Office PowerPoint</Application>
  <PresentationFormat>全屏显示(4:3)</PresentationFormat>
  <Paragraphs>422</Paragraphs>
  <Slides>47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48" baseType="lpstr">
      <vt:lpstr>Office 主题</vt:lpstr>
      <vt:lpstr>第十一章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李辉</dc:creator>
  <cp:lastModifiedBy>gcl</cp:lastModifiedBy>
  <cp:revision>288</cp:revision>
  <dcterms:created xsi:type="dcterms:W3CDTF">2014-08-02T13:12:31Z</dcterms:created>
  <dcterms:modified xsi:type="dcterms:W3CDTF">2019-10-29T15:14:23Z</dcterms:modified>
</cp:coreProperties>
</file>