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367" r:id="rId3"/>
    <p:sldId id="375" r:id="rId4"/>
    <p:sldId id="286" r:id="rId5"/>
    <p:sldId id="351" r:id="rId6"/>
    <p:sldId id="368" r:id="rId7"/>
    <p:sldId id="479" r:id="rId8"/>
    <p:sldId id="369" r:id="rId9"/>
    <p:sldId id="478" r:id="rId10"/>
    <p:sldId id="370" r:id="rId11"/>
    <p:sldId id="376" r:id="rId12"/>
    <p:sldId id="371" r:id="rId13"/>
    <p:sldId id="373" r:id="rId14"/>
    <p:sldId id="374" r:id="rId15"/>
    <p:sldId id="378" r:id="rId16"/>
    <p:sldId id="379" r:id="rId17"/>
    <p:sldId id="380" r:id="rId18"/>
    <p:sldId id="381" r:id="rId19"/>
    <p:sldId id="397" r:id="rId20"/>
    <p:sldId id="398" r:id="rId21"/>
    <p:sldId id="382" r:id="rId22"/>
    <p:sldId id="383" r:id="rId23"/>
    <p:sldId id="387" r:id="rId24"/>
    <p:sldId id="384" r:id="rId25"/>
    <p:sldId id="385" r:id="rId26"/>
    <p:sldId id="389" r:id="rId27"/>
    <p:sldId id="399" r:id="rId28"/>
    <p:sldId id="400" r:id="rId29"/>
    <p:sldId id="401" r:id="rId30"/>
    <p:sldId id="390" r:id="rId31"/>
    <p:sldId id="391" r:id="rId32"/>
    <p:sldId id="392" r:id="rId33"/>
    <p:sldId id="395" r:id="rId34"/>
    <p:sldId id="393" r:id="rId35"/>
    <p:sldId id="396" r:id="rId36"/>
    <p:sldId id="402" r:id="rId37"/>
    <p:sldId id="403"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80" r:id="rId56"/>
    <p:sldId id="481" r:id="rId57"/>
    <p:sldId id="424" r:id="rId58"/>
    <p:sldId id="425" r:id="rId59"/>
    <p:sldId id="426" r:id="rId60"/>
    <p:sldId id="427" r:id="rId61"/>
    <p:sldId id="428" r:id="rId62"/>
    <p:sldId id="429" r:id="rId63"/>
    <p:sldId id="430" r:id="rId64"/>
    <p:sldId id="431" r:id="rId65"/>
    <p:sldId id="432" r:id="rId66"/>
    <p:sldId id="433" r:id="rId67"/>
    <p:sldId id="434" r:id="rId68"/>
    <p:sldId id="437" r:id="rId69"/>
    <p:sldId id="446" r:id="rId70"/>
    <p:sldId id="452" r:id="rId71"/>
    <p:sldId id="453" r:id="rId72"/>
    <p:sldId id="454" r:id="rId73"/>
    <p:sldId id="455" r:id="rId74"/>
    <p:sldId id="456" r:id="rId75"/>
    <p:sldId id="457" r:id="rId76"/>
    <p:sldId id="458" r:id="rId77"/>
    <p:sldId id="459" r:id="rId78"/>
    <p:sldId id="462" r:id="rId79"/>
    <p:sldId id="464" r:id="rId80"/>
    <p:sldId id="467" r:id="rId81"/>
    <p:sldId id="468" r:id="rId82"/>
    <p:sldId id="469" r:id="rId83"/>
    <p:sldId id="477"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0000CC"/>
    <a:srgbClr val="990099"/>
    <a:srgbClr val="000000"/>
    <a:srgbClr val="CC0000"/>
    <a:srgbClr val="FFFF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5" autoAdjust="0"/>
    <p:restoredTop sz="96788" autoAdjust="0"/>
  </p:normalViewPr>
  <p:slideViewPr>
    <p:cSldViewPr snapToGrid="0">
      <p:cViewPr>
        <p:scale>
          <a:sx n="70" d="100"/>
          <a:sy n="70" d="100"/>
        </p:scale>
        <p:origin x="-1212" y="-72"/>
      </p:cViewPr>
      <p:guideLst>
        <p:guide orient="horz" pos="2183"/>
        <p:guide pos="2880"/>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pPr/>
              <a:t>2019/11/3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pPr/>
              <a:t>‹#›</a:t>
            </a:fld>
            <a:endParaRPr lang="zh-CN" altLang="en-US"/>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D57EA-8133-4EBA-9F4D-64D06136AE31}" type="datetimeFigureOut">
              <a:rPr lang="zh-CN" altLang="en-US" smtClean="0"/>
              <a:pPr/>
              <a:t>2019/11/3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BDFF2-EF0B-41A5-940A-DECF8E3E5ED8}" type="slidenum">
              <a:rPr lang="zh-CN" altLang="en-US" smtClean="0"/>
              <a:pPr/>
              <a:t>‹#›</a:t>
            </a:fld>
            <a:endParaRPr lang="zh-CN" altLang="en-US"/>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389ACE90-B303-4CE3-987F-706476C5DC58}" type="slidenum">
              <a:rPr lang="en-US" altLang="zh-CN" smtClean="0"/>
              <a:pPr algn="r" eaLnBrk="1" hangingPunct="1">
                <a:spcBef>
                  <a:spcPct val="0"/>
                </a:spcBef>
              </a:pPr>
              <a:t>36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90303690-4139-437E-9AB5-F7C9BFC5F750}" type="slidenum">
              <a:rPr lang="en-US" altLang="zh-CN" smtClean="0"/>
              <a:pPr algn="r" eaLnBrk="1" hangingPunct="1">
                <a:spcBef>
                  <a:spcPct val="0"/>
                </a:spcBef>
              </a:pPr>
              <a:t>45</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EF59F12B-97C0-49A3-B9CC-2D36F95F3470}" type="slidenum">
              <a:rPr lang="en-US" altLang="zh-CN" smtClean="0"/>
              <a:pPr algn="r" eaLnBrk="1" hangingPunct="1">
                <a:spcBef>
                  <a:spcPct val="0"/>
                </a:spcBef>
              </a:pPr>
              <a:t>46</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83A38968-0B15-4BEF-8FEA-A3F35EAD29DC}" type="slidenum">
              <a:rPr lang="en-US" altLang="zh-CN" smtClean="0"/>
              <a:pPr algn="r" eaLnBrk="1" hangingPunct="1">
                <a:spcBef>
                  <a:spcPct val="0"/>
                </a:spcBef>
              </a:pPr>
              <a:t>47</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5C0837DC-4AF4-463A-BBEB-09110BAA3874}" type="slidenum">
              <a:rPr lang="en-US" altLang="zh-CN" smtClean="0"/>
              <a:pPr algn="r" eaLnBrk="1" hangingPunct="1">
                <a:spcBef>
                  <a:spcPct val="0"/>
                </a:spcBef>
              </a:pPr>
              <a:t>48</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BC3A1243-0CE9-4D2D-AF07-BE865FFE78DE}" type="slidenum">
              <a:rPr lang="en-US" altLang="zh-CN" smtClean="0"/>
              <a:pPr algn="r" eaLnBrk="1" hangingPunct="1">
                <a:spcBef>
                  <a:spcPct val="0"/>
                </a:spcBef>
              </a:pPr>
              <a:t>49</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1230BA65-E40B-45FB-A5A5-FA7BDD3CF71B}" type="slidenum">
              <a:rPr lang="en-US" altLang="zh-CN" smtClean="0"/>
              <a:pPr algn="r" eaLnBrk="1" hangingPunct="1">
                <a:spcBef>
                  <a:spcPct val="0"/>
                </a:spcBef>
              </a:pPr>
              <a:t>50</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5A82BE19-DC91-49E9-BB11-482A9A5A2F70}" type="slidenum">
              <a:rPr lang="en-US" altLang="zh-CN" smtClean="0"/>
              <a:pPr algn="r" eaLnBrk="1" hangingPunct="1">
                <a:spcBef>
                  <a:spcPct val="0"/>
                </a:spcBef>
              </a:pPr>
              <a:t>51</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388B0CB-74E1-4DBD-AB20-E481831349C4}" type="slidenum">
              <a:rPr lang="en-US" altLang="zh-CN" smtClean="0"/>
              <a:pPr algn="r" eaLnBrk="1" hangingPunct="1">
                <a:spcBef>
                  <a:spcPct val="0"/>
                </a:spcBef>
              </a:pPr>
              <a:t>52</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43F32457-9326-4EA8-A08A-E25D09C29639}" type="slidenum">
              <a:rPr lang="en-US" altLang="zh-CN" smtClean="0"/>
              <a:pPr algn="r" eaLnBrk="1" hangingPunct="1">
                <a:spcBef>
                  <a:spcPct val="0"/>
                </a:spcBef>
              </a:pPr>
              <a:t>53</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B2623AC-3530-40CB-A5E4-92FDB7C2FD6F}" type="slidenum">
              <a:rPr lang="en-US" altLang="zh-CN" smtClean="0"/>
              <a:pPr algn="r" eaLnBrk="1" hangingPunct="1">
                <a:spcBef>
                  <a:spcPct val="0"/>
                </a:spcBef>
              </a:pPr>
              <a:t>54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0D40F899-7B2E-4441-AE02-6967D4AF97EA}" type="slidenum">
              <a:rPr lang="en-US" altLang="zh-CN" smtClean="0"/>
              <a:pPr algn="r" eaLnBrk="1" hangingPunct="1">
                <a:spcBef>
                  <a:spcPct val="0"/>
                </a:spcBef>
              </a:pPr>
              <a:t>37</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B2623AC-3530-40CB-A5E4-92FDB7C2FD6F}" type="slidenum">
              <a:rPr lang="en-US" altLang="zh-CN" smtClean="0"/>
              <a:pPr algn="r" eaLnBrk="1" hangingPunct="1">
                <a:spcBef>
                  <a:spcPct val="0"/>
                </a:spcBef>
              </a:pPr>
              <a:t>55</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B2623AC-3530-40CB-A5E4-92FDB7C2FD6F}" type="slidenum">
              <a:rPr lang="en-US" altLang="zh-CN" smtClean="0"/>
              <a:pPr algn="r" eaLnBrk="1" hangingPunct="1">
                <a:spcBef>
                  <a:spcPct val="0"/>
                </a:spcBef>
              </a:pPr>
              <a:t>56</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EBC0CCF5-12DD-4998-8811-B4072C406AF4}" type="slidenum">
              <a:rPr lang="en-US" altLang="zh-CN" smtClean="0"/>
              <a:pPr algn="r" eaLnBrk="1" hangingPunct="1">
                <a:spcBef>
                  <a:spcPct val="0"/>
                </a:spcBef>
              </a:pPr>
              <a:t>57</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1DB67D11-BE99-43DE-9067-EAA369CFD652}" type="slidenum">
              <a:rPr lang="en-US" altLang="zh-CN" smtClean="0"/>
              <a:pPr algn="r" eaLnBrk="1" hangingPunct="1">
                <a:spcBef>
                  <a:spcPct val="0"/>
                </a:spcBef>
              </a:pPr>
              <a:t>58</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74F19129-5574-4482-A777-CE5F7D8A116B}" type="slidenum">
              <a:rPr lang="en-US" altLang="zh-CN" smtClean="0"/>
              <a:pPr algn="r" eaLnBrk="1" hangingPunct="1">
                <a:spcBef>
                  <a:spcPct val="0"/>
                </a:spcBef>
              </a:pPr>
              <a:t>59</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C28ACC35-7317-474B-B3B2-D2A362C50C73}" type="slidenum">
              <a:rPr lang="en-US" altLang="zh-CN" smtClean="0"/>
              <a:pPr algn="r" eaLnBrk="1" hangingPunct="1">
                <a:spcBef>
                  <a:spcPct val="0"/>
                </a:spcBef>
              </a:pPr>
              <a:t>62</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9DD8C6E8-9F68-4599-AECA-EE19F02E0BCD}" type="slidenum">
              <a:rPr lang="en-US" altLang="zh-CN" smtClean="0"/>
              <a:pPr algn="r" eaLnBrk="1" hangingPunct="1">
                <a:spcBef>
                  <a:spcPct val="0"/>
                </a:spcBef>
              </a:pPr>
              <a:t>64</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6A0F48C0-8C00-475F-880C-F7B4DC8BE389}" type="slidenum">
              <a:rPr lang="en-US" altLang="zh-CN" smtClean="0"/>
              <a:pPr algn="r" eaLnBrk="1" hangingPunct="1">
                <a:spcBef>
                  <a:spcPct val="0"/>
                </a:spcBef>
              </a:pPr>
              <a:t>65</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0EC0CDB1-86BB-4105-843E-44AD97BF8A5A}" type="slidenum">
              <a:rPr lang="en-US" altLang="zh-CN" smtClean="0"/>
              <a:pPr algn="r" eaLnBrk="1" hangingPunct="1">
                <a:spcBef>
                  <a:spcPct val="0"/>
                </a:spcBef>
              </a:pPr>
              <a:t>66</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C860474-F900-41F5-9D09-8F5F5740D706}" type="slidenum">
              <a:rPr lang="en-US" altLang="zh-CN" smtClean="0"/>
              <a:pPr algn="r" eaLnBrk="1" hangingPunct="1">
                <a:spcBef>
                  <a:spcPct val="0"/>
                </a:spcBef>
              </a:pPr>
              <a:t>67</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C314763-6D34-4F47-A187-EE1CB1246512}" type="slidenum">
              <a:rPr lang="en-US" altLang="zh-CN" smtClean="0"/>
              <a:pPr algn="r" eaLnBrk="1" hangingPunct="1">
                <a:spcBef>
                  <a:spcPct val="0"/>
                </a:spcBef>
              </a:pPr>
              <a:t>38</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05A377CB-DA0F-435A-8E3C-85D0B163306F}" type="slidenum">
              <a:rPr lang="en-US" altLang="zh-CN" smtClean="0"/>
              <a:pPr algn="r" eaLnBrk="1" hangingPunct="1">
                <a:spcBef>
                  <a:spcPct val="0"/>
                </a:spcBef>
              </a:pPr>
              <a:t>68</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1D3D903-F2B4-4DAE-8587-E688638BE6D5}" type="slidenum">
              <a:rPr lang="en-US" altLang="zh-CN" smtClean="0"/>
              <a:pPr algn="r" eaLnBrk="1" hangingPunct="1">
                <a:spcBef>
                  <a:spcPct val="0"/>
                </a:spcBef>
              </a:pPr>
              <a:t>69</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12B6A89-1ACB-4E94-9051-6C4035ED3861}" type="slidenum">
              <a:rPr lang="en-US" altLang="zh-CN" smtClean="0"/>
              <a:pPr algn="r" eaLnBrk="1" hangingPunct="1">
                <a:spcBef>
                  <a:spcPct val="0"/>
                </a:spcBef>
              </a:pPr>
              <a:t>70</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844520FA-0479-4350-951E-D513D00E33EC}" type="slidenum">
              <a:rPr lang="en-US" altLang="zh-CN" smtClean="0"/>
              <a:pPr algn="r" eaLnBrk="1" hangingPunct="1">
                <a:spcBef>
                  <a:spcPct val="0"/>
                </a:spcBef>
              </a:pPr>
              <a:t>71</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8765F03F-BAC7-4472-8DE2-FDD48C434C0C}" type="slidenum">
              <a:rPr lang="en-US" altLang="zh-CN" smtClean="0"/>
              <a:pPr algn="r" eaLnBrk="1" hangingPunct="1">
                <a:spcBef>
                  <a:spcPct val="0"/>
                </a:spcBef>
              </a:pPr>
              <a:t>72</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64F74B8-8A96-4FC5-8B05-6C5C41275010}" type="slidenum">
              <a:rPr lang="en-US" altLang="zh-CN" smtClean="0"/>
              <a:pPr algn="r" eaLnBrk="1" hangingPunct="1">
                <a:spcBef>
                  <a:spcPct val="0"/>
                </a:spcBef>
              </a:pPr>
              <a:t>73</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BAD0A638-36F8-4DBA-AFC4-F64FA970DAF7}" type="slidenum">
              <a:rPr lang="en-US" altLang="zh-CN" smtClean="0"/>
              <a:pPr algn="r" eaLnBrk="1" hangingPunct="1">
                <a:spcBef>
                  <a:spcPct val="0"/>
                </a:spcBef>
              </a:pPr>
              <a:t>74</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735C4B0-EC93-4749-AEF8-2FEF923B1790}" type="slidenum">
              <a:rPr lang="en-US" altLang="zh-CN" smtClean="0"/>
              <a:pPr algn="r" eaLnBrk="1" hangingPunct="1">
                <a:spcBef>
                  <a:spcPct val="0"/>
                </a:spcBef>
              </a:pPr>
              <a:t>75</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C6E7BA98-A4E3-4877-A7DB-CE04BC894C24}" type="slidenum">
              <a:rPr lang="en-US" altLang="zh-CN" smtClean="0"/>
              <a:pPr algn="r" eaLnBrk="1" hangingPunct="1">
                <a:spcBef>
                  <a:spcPct val="0"/>
                </a:spcBef>
              </a:pPr>
              <a:t>76</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B744A1D5-96F9-46D3-9E93-920875497904}" type="slidenum">
              <a:rPr lang="en-US" altLang="zh-CN" smtClean="0"/>
              <a:pPr algn="r" eaLnBrk="1" hangingPunct="1">
                <a:spcBef>
                  <a:spcPct val="0"/>
                </a:spcBef>
              </a:pPr>
              <a:t>77</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4BDB4BFB-80E6-4B4F-82EB-60D973720CE1}" type="slidenum">
              <a:rPr lang="en-US" altLang="zh-CN" smtClean="0"/>
              <a:pPr algn="r" eaLnBrk="1" hangingPunct="1">
                <a:spcBef>
                  <a:spcPct val="0"/>
                </a:spcBef>
              </a:pPr>
              <a:t>39</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00E3C80-5659-4513-A208-C28A2B80FC61}" type="slidenum">
              <a:rPr lang="en-US" altLang="zh-CN" smtClean="0"/>
              <a:pPr algn="r" eaLnBrk="1" hangingPunct="1">
                <a:spcBef>
                  <a:spcPct val="0"/>
                </a:spcBef>
              </a:pPr>
              <a:t>78</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37A74BB7-5C5E-4ED1-B27E-1F5FFB3CB821}" type="slidenum">
              <a:rPr lang="en-US" altLang="zh-CN" smtClean="0"/>
              <a:pPr algn="r" eaLnBrk="1" hangingPunct="1">
                <a:spcBef>
                  <a:spcPct val="0"/>
                </a:spcBef>
              </a:pPr>
              <a:t>79</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287EB93-039C-41D1-A948-A560BF741A48}" type="slidenum">
              <a:rPr lang="en-US" altLang="zh-CN" smtClean="0"/>
              <a:pPr algn="r" eaLnBrk="1" hangingPunct="1">
                <a:spcBef>
                  <a:spcPct val="0"/>
                </a:spcBef>
              </a:pPr>
              <a:t>80</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421BDAFB-CD24-4ED7-ABF8-D581B1EAE450}" type="slidenum">
              <a:rPr lang="en-US" altLang="zh-CN" smtClean="0"/>
              <a:pPr algn="r" eaLnBrk="1" hangingPunct="1">
                <a:spcBef>
                  <a:spcPct val="0"/>
                </a:spcBef>
              </a:pPr>
              <a:t>81</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5BA385CE-C21B-4AB5-83C8-A6F87542DE6C}" type="slidenum">
              <a:rPr lang="en-US" altLang="zh-CN" smtClean="0"/>
              <a:pPr algn="r" eaLnBrk="1" hangingPunct="1">
                <a:spcBef>
                  <a:spcPct val="0"/>
                </a:spcBef>
              </a:pPr>
              <a:t>40</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0E5B619C-57A7-4D7A-9215-96592561DADD}" type="slidenum">
              <a:rPr lang="en-US" altLang="zh-CN" smtClean="0"/>
              <a:pPr algn="r" eaLnBrk="1" hangingPunct="1">
                <a:spcBef>
                  <a:spcPct val="0"/>
                </a:spcBef>
              </a:pPr>
              <a:t>41</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8BB82EF6-F688-4C99-8B0F-AFDD86C90421}" type="slidenum">
              <a:rPr lang="en-US" altLang="zh-CN" smtClean="0"/>
              <a:pPr algn="r" eaLnBrk="1" hangingPunct="1">
                <a:spcBef>
                  <a:spcPct val="0"/>
                </a:spcBef>
              </a:pPr>
              <a:t>42</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A56F3663-94C6-4B87-93AE-5C77EE5F4766}" type="slidenum">
              <a:rPr lang="en-US" altLang="zh-CN" smtClean="0"/>
              <a:pPr algn="r" eaLnBrk="1" hangingPunct="1">
                <a:spcBef>
                  <a:spcPct val="0"/>
                </a:spcBef>
              </a:pPr>
              <a:t>43</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3334CCA2-C2B7-4B46-BDE9-F1C087EAF5E1}" type="slidenum">
              <a:rPr lang="en-US" altLang="zh-CN" smtClean="0"/>
              <a:pPr algn="r" eaLnBrk="1" hangingPunct="1">
                <a:spcBef>
                  <a:spcPct val="0"/>
                </a:spcBef>
              </a:pPr>
              <a:t>44</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2684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14850" y="12684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2"/>
          <p:cNvSpPr>
            <a:spLocks noGrp="1" noChangeArrowheads="1"/>
          </p:cNvSpPr>
          <p:nvPr>
            <p:ph type="sldNum" sz="quarter" idx="10"/>
          </p:nvPr>
        </p:nvSpPr>
        <p:spPr>
          <a:ln/>
        </p:spPr>
        <p:txBody>
          <a:bodyPr/>
          <a:lstStyle>
            <a:lvl1pPr>
              <a:defRPr/>
            </a:lvl1pPr>
          </a:lstStyle>
          <a:p>
            <a:pPr>
              <a:defRPr/>
            </a:pPr>
            <a:fld id="{761F514E-76BA-493A-8AC2-4FF899635A81}" type="slidenum">
              <a:rPr lang="en-US" altLang="zh-CN"/>
              <a:pPr>
                <a:defRPr/>
              </a:pPr>
              <a:t>‹#›</a:t>
            </a:fld>
            <a:endParaRPr lang="en-US" altLang="zh-CN"/>
          </a:p>
        </p:txBody>
      </p:sp>
    </p:spTree>
    <p:extLst>
      <p:ext uri="{BB962C8B-B14F-4D97-AF65-F5344CB8AC3E}">
        <p14:creationId xmlns:p14="http://schemas.microsoft.com/office/powerpoint/2010/main" val="15681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955F7-CBC3-4DF2-9BB0-FD39BCFE30CF}" type="datetimeFigureOut">
              <a:rPr lang="zh-CN" altLang="en-US" smtClean="0"/>
              <a:pPr/>
              <a:t>2019/11/3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7351" y="1783080"/>
            <a:ext cx="7506461" cy="1901024"/>
          </a:xfrm>
        </p:spPr>
        <p:txBody>
          <a:bodyPr>
            <a:normAutofit/>
          </a:bodyPr>
          <a:lstStyle/>
          <a:p>
            <a:r>
              <a:rPr lang="zh-CN" altLang="en-US" sz="4800" b="1" dirty="0" smtClean="0"/>
              <a:t>第十三章</a:t>
            </a:r>
            <a:endParaRPr lang="zh-CN" altLang="en-US" b="1" dirty="0"/>
          </a:p>
        </p:txBody>
      </p:sp>
      <p:sp>
        <p:nvSpPr>
          <p:cNvPr id="6" name="矩形 5"/>
          <p:cNvSpPr/>
          <p:nvPr/>
        </p:nvSpPr>
        <p:spPr>
          <a:xfrm>
            <a:off x="2534220" y="3942166"/>
            <a:ext cx="4996881" cy="923330"/>
          </a:xfrm>
          <a:prstGeom prst="rect">
            <a:avLst/>
          </a:prstGeom>
        </p:spPr>
        <p:txBody>
          <a:bodyPr wrap="none">
            <a:spAutoFit/>
          </a:bodyPr>
          <a:lstStyle/>
          <a:p>
            <a:r>
              <a:rPr lang="en-US" altLang="zh-CN" sz="5400" b="1" dirty="0">
                <a:solidFill>
                  <a:srgbClr val="FF0000"/>
                </a:solidFill>
              </a:rPr>
              <a:t>MySQL</a:t>
            </a:r>
            <a:r>
              <a:rPr lang="zh-CN" altLang="en-US" sz="5400" b="1" dirty="0">
                <a:solidFill>
                  <a:srgbClr val="FF0000"/>
                </a:solidFill>
              </a:rPr>
              <a:t>权限管理</a:t>
            </a: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75" y="103595"/>
            <a:ext cx="8754151" cy="1517338"/>
          </a:xfrm>
          <a:prstGeom prst="rect">
            <a:avLst/>
          </a:prstGeom>
        </p:spPr>
        <p:txBody>
          <a:bodyPr wrap="square">
            <a:spAutoFit/>
          </a:bodyPr>
          <a:lstStyle/>
          <a:p>
            <a:pPr indent="457200">
              <a:lnSpc>
                <a:spcPct val="125000"/>
              </a:lnSpc>
              <a:spcBef>
                <a:spcPts val="600"/>
              </a:spcBef>
              <a:spcAft>
                <a:spcPts val="600"/>
              </a:spcAft>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3</a:t>
            </a:r>
            <a:r>
              <a:rPr lang="zh-CN" altLang="en-US" sz="2400" b="1" dirty="0">
                <a:solidFill>
                  <a:srgbClr val="FF0066"/>
                </a:solidFill>
                <a:latin typeface="微软雅黑" pitchFamily="34" charset="-122"/>
                <a:ea typeface="微软雅黑" pitchFamily="34" charset="-122"/>
              </a:rPr>
              <a:t>）安全</a:t>
            </a:r>
            <a:r>
              <a:rPr lang="zh-CN" altLang="en-US" sz="2400" b="1" dirty="0" smtClean="0">
                <a:solidFill>
                  <a:srgbClr val="FF0066"/>
                </a:solidFill>
                <a:latin typeface="微软雅黑" pitchFamily="34" charset="-122"/>
                <a:ea typeface="微软雅黑" pitchFamily="34" charset="-122"/>
              </a:rPr>
              <a:t>字段</a:t>
            </a:r>
            <a:endParaRPr lang="en-US" altLang="zh-CN" sz="2400" b="1" dirty="0" smtClean="0">
              <a:solidFill>
                <a:srgbClr val="FF0066"/>
              </a:solidFill>
              <a:latin typeface="微软雅黑" pitchFamily="34" charset="-122"/>
              <a:ea typeface="微软雅黑" pitchFamily="34" charset="-122"/>
            </a:endParaRPr>
          </a:p>
          <a:p>
            <a:pPr indent="457200">
              <a:lnSpc>
                <a:spcPct val="120000"/>
              </a:lnSpc>
            </a:pPr>
            <a:r>
              <a:rPr lang="zh-CN" altLang="en-US" sz="2400" b="1" dirty="0" smtClean="0">
                <a:latin typeface="微软雅黑" pitchFamily="34" charset="-122"/>
                <a:ea typeface="微软雅黑" pitchFamily="34" charset="-122"/>
              </a:rPr>
              <a:t>安全</a:t>
            </a:r>
            <a:r>
              <a:rPr lang="zh-CN" altLang="en-US" sz="2400" b="1" dirty="0">
                <a:latin typeface="微软雅黑" pitchFamily="34" charset="-122"/>
                <a:ea typeface="微软雅黑" pitchFamily="34" charset="-122"/>
              </a:rPr>
              <a:t>列只有</a:t>
            </a:r>
            <a:r>
              <a:rPr lang="en-US" altLang="zh-CN" sz="2400" b="1" dirty="0">
                <a:latin typeface="微软雅黑" pitchFamily="34" charset="-122"/>
                <a:ea typeface="微软雅黑" pitchFamily="34" charset="-122"/>
              </a:rPr>
              <a:t>6</a:t>
            </a:r>
            <a:r>
              <a:rPr lang="zh-CN" altLang="en-US" sz="2400" b="1" dirty="0">
                <a:latin typeface="微软雅黑" pitchFamily="34" charset="-122"/>
                <a:ea typeface="微软雅黑" pitchFamily="34" charset="-122"/>
              </a:rPr>
              <a:t>个</a:t>
            </a:r>
            <a:r>
              <a:rPr lang="zh-CN" altLang="en-US" sz="2400" b="1" dirty="0" smtClean="0">
                <a:latin typeface="微软雅黑" pitchFamily="34" charset="-122"/>
                <a:ea typeface="微软雅黑" pitchFamily="34" charset="-122"/>
              </a:rPr>
              <a:t>字段：</a:t>
            </a:r>
            <a:r>
              <a:rPr lang="en-US" altLang="zh-CN" sz="2400" b="1" dirty="0" err="1" smtClean="0">
                <a:latin typeface="微软雅黑" pitchFamily="34" charset="-122"/>
                <a:ea typeface="微软雅黑" pitchFamily="34" charset="-122"/>
              </a:rPr>
              <a:t>ssl</a:t>
            </a:r>
            <a:r>
              <a:rPr lang="zh-CN" altLang="en-US" sz="2400" b="1" dirty="0" smtClean="0">
                <a:latin typeface="微软雅黑" pitchFamily="34" charset="-122"/>
                <a:ea typeface="微软雅黑" pitchFamily="34" charset="-122"/>
              </a:rPr>
              <a:t>用于加密；</a:t>
            </a:r>
            <a:r>
              <a:rPr lang="en-US" altLang="zh-CN" sz="2400" b="1" dirty="0" smtClean="0">
                <a:latin typeface="微软雅黑" pitchFamily="34" charset="-122"/>
                <a:ea typeface="微软雅黑" pitchFamily="34" charset="-122"/>
              </a:rPr>
              <a:t>x509</a:t>
            </a:r>
            <a:r>
              <a:rPr lang="zh-CN" altLang="en-US" sz="2400" b="1" dirty="0" smtClean="0">
                <a:latin typeface="微软雅黑" pitchFamily="34" charset="-122"/>
                <a:ea typeface="微软雅黑" pitchFamily="34" charset="-122"/>
              </a:rPr>
              <a:t>标准可以用来标识用户。</a:t>
            </a:r>
            <a:r>
              <a:rPr lang="zh-CN" altLang="en-US" sz="2400" b="1" dirty="0" smtClean="0">
                <a:solidFill>
                  <a:srgbClr val="0000FF"/>
                </a:solidFill>
                <a:latin typeface="微软雅黑" pitchFamily="34" charset="-122"/>
                <a:ea typeface="微软雅黑" pitchFamily="34" charset="-122"/>
              </a:rPr>
              <a:t>普通的发行版都没有加密功能</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p:txBody>
      </p:sp>
      <p:sp>
        <p:nvSpPr>
          <p:cNvPr id="7" name="矩形 6"/>
          <p:cNvSpPr/>
          <p:nvPr/>
        </p:nvSpPr>
        <p:spPr>
          <a:xfrm>
            <a:off x="144188" y="1817765"/>
            <a:ext cx="8836038" cy="830997"/>
          </a:xfrm>
          <a:prstGeom prst="rect">
            <a:avLst/>
          </a:prstGeom>
        </p:spPr>
        <p:txBody>
          <a:bodyPr wrap="square">
            <a:spAutoFit/>
          </a:bodyPr>
          <a:lstStyle/>
          <a:p>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3】</a:t>
            </a:r>
            <a:r>
              <a:rPr lang="zh-CN" altLang="en-US" sz="2400" b="1" dirty="0">
                <a:solidFill>
                  <a:srgbClr val="C00000"/>
                </a:solidFill>
                <a:latin typeface="微软雅黑" pitchFamily="34" charset="-122"/>
                <a:ea typeface="微软雅黑" pitchFamily="34" charset="-122"/>
              </a:rPr>
              <a:t>可用</a:t>
            </a:r>
            <a:r>
              <a:rPr lang="en-US" altLang="zh-CN" sz="2400" b="1" dirty="0">
                <a:solidFill>
                  <a:srgbClr val="C00000"/>
                </a:solidFill>
                <a:latin typeface="微软雅黑" pitchFamily="34" charset="-122"/>
                <a:ea typeface="微软雅黑" pitchFamily="34" charset="-122"/>
              </a:rPr>
              <a:t>show variables like </a:t>
            </a:r>
            <a:r>
              <a:rPr lang="en-US" altLang="zh-CN" sz="2400" b="1" dirty="0" smtClean="0">
                <a:solidFill>
                  <a:srgbClr val="C00000"/>
                </a:solidFill>
                <a:latin typeface="微软雅黑" pitchFamily="34" charset="-122"/>
                <a:ea typeface="微软雅黑" pitchFamily="34" charset="-122"/>
              </a:rPr>
              <a:t>‘</a:t>
            </a:r>
            <a:r>
              <a:rPr lang="en-US" altLang="zh-CN" sz="2400" b="1" dirty="0" err="1" smtClean="0">
                <a:solidFill>
                  <a:srgbClr val="C00000"/>
                </a:solidFill>
                <a:latin typeface="微软雅黑" pitchFamily="34" charset="-122"/>
                <a:ea typeface="微软雅黑" pitchFamily="34" charset="-122"/>
              </a:rPr>
              <a:t>have_openssl</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语句查看</a:t>
            </a:r>
            <a:r>
              <a:rPr lang="zh-CN" altLang="en-US" sz="2400" b="1" dirty="0">
                <a:solidFill>
                  <a:srgbClr val="C00000"/>
                </a:solidFill>
                <a:latin typeface="微软雅黑" pitchFamily="34" charset="-122"/>
                <a:ea typeface="微软雅黑" pitchFamily="34" charset="-122"/>
              </a:rPr>
              <a:t>是否具有</a:t>
            </a:r>
            <a:r>
              <a:rPr lang="en-US" altLang="zh-CN" sz="2400" b="1" dirty="0" err="1">
                <a:solidFill>
                  <a:srgbClr val="C00000"/>
                </a:solidFill>
                <a:latin typeface="微软雅黑" pitchFamily="34" charset="-122"/>
                <a:ea typeface="微软雅黑" pitchFamily="34" charset="-122"/>
              </a:rPr>
              <a:t>ssl</a:t>
            </a:r>
            <a:r>
              <a:rPr lang="zh-CN" altLang="en-US" sz="2400" b="1" dirty="0">
                <a:solidFill>
                  <a:srgbClr val="C00000"/>
                </a:solidFill>
                <a:latin typeface="微软雅黑" pitchFamily="34" charset="-122"/>
                <a:ea typeface="微软雅黑" pitchFamily="34" charset="-122"/>
              </a:rPr>
              <a:t>功能。如果取值为</a:t>
            </a:r>
            <a:r>
              <a:rPr lang="en-US" altLang="zh-CN" sz="2400" b="1" dirty="0">
                <a:solidFill>
                  <a:srgbClr val="C00000"/>
                </a:solidFill>
                <a:latin typeface="微软雅黑" pitchFamily="34" charset="-122"/>
                <a:ea typeface="微软雅黑" pitchFamily="34" charset="-122"/>
              </a:rPr>
              <a:t>DISABLED</a:t>
            </a:r>
            <a:r>
              <a:rPr lang="zh-CN" altLang="en-US" sz="2400" b="1" dirty="0" smtClean="0">
                <a:solidFill>
                  <a:srgbClr val="C00000"/>
                </a:solidFill>
                <a:latin typeface="微软雅黑" pitchFamily="34" charset="-122"/>
                <a:ea typeface="微软雅黑" pitchFamily="34" charset="-122"/>
              </a:rPr>
              <a:t>，则</a:t>
            </a:r>
            <a:r>
              <a:rPr lang="zh-CN" altLang="en-US" sz="2400" b="1" dirty="0">
                <a:solidFill>
                  <a:srgbClr val="C00000"/>
                </a:solidFill>
                <a:latin typeface="微软雅黑" pitchFamily="34" charset="-122"/>
                <a:ea typeface="微软雅黑" pitchFamily="34" charset="-122"/>
              </a:rPr>
              <a:t>没有</a:t>
            </a:r>
            <a:r>
              <a:rPr lang="en-US" altLang="zh-CN" sz="2400" b="1" dirty="0" err="1">
                <a:solidFill>
                  <a:srgbClr val="C00000"/>
                </a:solidFill>
                <a:latin typeface="微软雅黑" pitchFamily="34" charset="-122"/>
                <a:ea typeface="微软雅黑" pitchFamily="34" charset="-122"/>
              </a:rPr>
              <a:t>ssl</a:t>
            </a:r>
            <a:r>
              <a:rPr lang="zh-CN" altLang="en-US" sz="2400" b="1" dirty="0">
                <a:solidFill>
                  <a:srgbClr val="C00000"/>
                </a:solidFill>
                <a:latin typeface="微软雅黑" pitchFamily="34" charset="-122"/>
                <a:ea typeface="微软雅黑" pitchFamily="34" charset="-122"/>
              </a:rPr>
              <a:t>加密功能</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3914"/>
          <a:stretch/>
        </p:blipFill>
        <p:spPr bwMode="auto">
          <a:xfrm>
            <a:off x="1115305" y="2813377"/>
            <a:ext cx="6893803" cy="30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34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8372" y="1078214"/>
            <a:ext cx="8198069" cy="4362733"/>
          </a:xfrm>
          <a:prstGeom prst="rect">
            <a:avLst/>
          </a:prstGeom>
        </p:spPr>
        <p:txBody>
          <a:bodyPr wrap="square">
            <a:spAutoFit/>
          </a:bodyPr>
          <a:lstStyle/>
          <a:p>
            <a:pPr indent="457200">
              <a:lnSpc>
                <a:spcPts val="37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4</a:t>
            </a:r>
            <a:r>
              <a:rPr lang="zh-CN" altLang="en-US" sz="2400" b="1" dirty="0">
                <a:solidFill>
                  <a:srgbClr val="FF0066"/>
                </a:solidFill>
                <a:latin typeface="微软雅黑" pitchFamily="34" charset="-122"/>
                <a:ea typeface="微软雅黑" pitchFamily="34" charset="-122"/>
              </a:rPr>
              <a:t>）资源控制列</a:t>
            </a:r>
            <a:endParaRPr lang="en-US" altLang="zh-CN" sz="2400" b="1" dirty="0" smtClean="0">
              <a:solidFill>
                <a:srgbClr val="FF0066"/>
              </a:solidFill>
              <a:latin typeface="微软雅黑" pitchFamily="34" charset="-122"/>
              <a:ea typeface="微软雅黑" pitchFamily="34" charset="-122"/>
            </a:endParaRPr>
          </a:p>
          <a:p>
            <a:pPr indent="457200">
              <a:lnSpc>
                <a:spcPts val="3700"/>
              </a:lnSpc>
            </a:pPr>
            <a:r>
              <a:rPr lang="zh-CN" altLang="en-US" sz="2400" b="1" dirty="0" smtClean="0">
                <a:solidFill>
                  <a:srgbClr val="FF0066"/>
                </a:solidFill>
                <a:latin typeface="微软雅黑" pitchFamily="34" charset="-122"/>
                <a:ea typeface="微软雅黑" pitchFamily="34" charset="-122"/>
              </a:rPr>
              <a:t>资源</a:t>
            </a:r>
            <a:r>
              <a:rPr lang="zh-CN" altLang="en-US" sz="2400" b="1" dirty="0">
                <a:solidFill>
                  <a:srgbClr val="FF0066"/>
                </a:solidFill>
                <a:latin typeface="微软雅黑" pitchFamily="34" charset="-122"/>
                <a:ea typeface="微软雅黑" pitchFamily="34" charset="-122"/>
              </a:rPr>
              <a:t>控制列的字段用来限制用户使用的资源</a:t>
            </a:r>
            <a:r>
              <a:rPr lang="zh-CN" altLang="en-US" sz="2400" b="1" dirty="0">
                <a:latin typeface="微软雅黑" pitchFamily="34" charset="-122"/>
                <a:ea typeface="微软雅黑" pitchFamily="34" charset="-122"/>
              </a:rPr>
              <a:t>，包含</a:t>
            </a: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个字段，分别为：</a:t>
            </a:r>
          </a:p>
          <a:p>
            <a:pPr indent="457200">
              <a:lnSpc>
                <a:spcPts val="3700"/>
              </a:lnSpc>
            </a:pPr>
            <a:r>
              <a:rPr lang="en-US" altLang="zh-CN" sz="2400" b="1" dirty="0" err="1" smtClean="0">
                <a:solidFill>
                  <a:srgbClr val="0000FF"/>
                </a:solidFill>
                <a:latin typeface="微软雅黑" pitchFamily="34" charset="-122"/>
                <a:ea typeface="微软雅黑" pitchFamily="34" charset="-122"/>
              </a:rPr>
              <a:t>max_questions</a:t>
            </a:r>
            <a:r>
              <a:rPr lang="zh-CN" altLang="en-US" sz="2400" b="1" dirty="0">
                <a:solidFill>
                  <a:srgbClr val="0000FF"/>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每小时可以允许执行多少次查询；</a:t>
            </a:r>
          </a:p>
          <a:p>
            <a:pPr indent="457200">
              <a:lnSpc>
                <a:spcPts val="3700"/>
              </a:lnSpc>
            </a:pPr>
            <a:r>
              <a:rPr lang="en-US" altLang="zh-CN" sz="2400" b="1" dirty="0" err="1">
                <a:solidFill>
                  <a:srgbClr val="0000FF"/>
                </a:solidFill>
                <a:latin typeface="微软雅黑" pitchFamily="34" charset="-122"/>
                <a:ea typeface="微软雅黑" pitchFamily="34" charset="-122"/>
              </a:rPr>
              <a:t>max_updates</a:t>
            </a:r>
            <a:r>
              <a:rPr lang="zh-CN" altLang="en-US" sz="2400" b="1" dirty="0">
                <a:solidFill>
                  <a:srgbClr val="0000FF"/>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每小时可以允许执行多少次更新；</a:t>
            </a:r>
          </a:p>
          <a:p>
            <a:pPr indent="457200">
              <a:lnSpc>
                <a:spcPts val="3700"/>
              </a:lnSpc>
            </a:pPr>
            <a:r>
              <a:rPr lang="en-US" altLang="zh-CN" sz="2400" b="1" dirty="0" err="1">
                <a:solidFill>
                  <a:srgbClr val="0000FF"/>
                </a:solidFill>
                <a:latin typeface="微软雅黑" pitchFamily="34" charset="-122"/>
                <a:ea typeface="微软雅黑" pitchFamily="34" charset="-122"/>
              </a:rPr>
              <a:t>max_connections</a:t>
            </a:r>
            <a:r>
              <a:rPr lang="zh-CN" altLang="en-US" sz="2400" b="1" dirty="0">
                <a:solidFill>
                  <a:srgbClr val="0000FF"/>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每小时可以建立多少连接</a:t>
            </a:r>
            <a:r>
              <a:rPr lang="zh-CN" altLang="en-US" sz="2400" b="1" dirty="0" smtClean="0">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0</a:t>
            </a:r>
            <a:r>
              <a:rPr lang="zh-CN" altLang="en-US" sz="2400" b="1" dirty="0" smtClean="0">
                <a:solidFill>
                  <a:srgbClr val="0000FF"/>
                </a:solidFill>
                <a:latin typeface="微软雅黑" pitchFamily="34" charset="-122"/>
                <a:ea typeface="微软雅黑" pitchFamily="34" charset="-122"/>
              </a:rPr>
              <a:t>表示不限制</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a:p>
            <a:pPr indent="457200">
              <a:lnSpc>
                <a:spcPts val="3700"/>
              </a:lnSpc>
            </a:pPr>
            <a:r>
              <a:rPr lang="en-US" altLang="zh-CN" sz="2400" b="1" dirty="0" err="1" smtClean="0">
                <a:solidFill>
                  <a:srgbClr val="0000FF"/>
                </a:solidFill>
                <a:latin typeface="微软雅黑" pitchFamily="34" charset="-122"/>
                <a:ea typeface="微软雅黑" pitchFamily="34" charset="-122"/>
              </a:rPr>
              <a:t>max_user_connections</a:t>
            </a:r>
            <a:r>
              <a:rPr lang="zh-CN" altLang="en-US" sz="2400" b="1" dirty="0">
                <a:solidFill>
                  <a:srgbClr val="0000FF"/>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单个用户可以同时具有的连接数。</a:t>
            </a:r>
          </a:p>
        </p:txBody>
      </p:sp>
    </p:spTree>
    <p:extLst>
      <p:ext uri="{BB962C8B-B14F-4D97-AF65-F5344CB8AC3E}">
        <p14:creationId xmlns:p14="http://schemas.microsoft.com/office/powerpoint/2010/main" val="114021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154426"/>
            <a:ext cx="8425640" cy="738664"/>
          </a:xfrm>
          <a:prstGeom prst="rect">
            <a:avLst/>
          </a:prstGeom>
        </p:spPr>
        <p:txBody>
          <a:bodyPr wrap="square">
            <a:spAutoFit/>
          </a:bodyPr>
          <a:lstStyle/>
          <a:p>
            <a:pPr indent="457200">
              <a:lnSpc>
                <a:spcPct val="150000"/>
              </a:lnSpc>
            </a:pPr>
            <a:r>
              <a:rPr lang="en-US" altLang="zh-CN" sz="2800" b="1" dirty="0">
                <a:solidFill>
                  <a:srgbClr val="FF0000"/>
                </a:solidFill>
                <a:latin typeface="微软雅黑" pitchFamily="34" charset="-122"/>
                <a:ea typeface="微软雅黑" pitchFamily="34" charset="-122"/>
              </a:rPr>
              <a:t>2</a:t>
            </a:r>
            <a:r>
              <a:rPr lang="en-US" altLang="zh-CN" sz="2800" b="1" dirty="0" smtClean="0">
                <a:solidFill>
                  <a:srgbClr val="FF0000"/>
                </a:solidFill>
                <a:latin typeface="微软雅黑" pitchFamily="34" charset="-122"/>
                <a:ea typeface="微软雅黑" pitchFamily="34" charset="-122"/>
              </a:rPr>
              <a:t>.</a:t>
            </a:r>
            <a:r>
              <a:rPr lang="zh-CN" altLang="en-US" sz="2800" b="1" dirty="0" smtClean="0">
                <a:solidFill>
                  <a:srgbClr val="FF0000"/>
                </a:solidFill>
                <a:latin typeface="微软雅黑" pitchFamily="34" charset="-122"/>
                <a:ea typeface="微软雅黑" pitchFamily="34" charset="-122"/>
              </a:rPr>
              <a:t> </a:t>
            </a:r>
            <a:r>
              <a:rPr lang="en-US" altLang="zh-CN" sz="2800" b="1" dirty="0" err="1" smtClean="0">
                <a:solidFill>
                  <a:srgbClr val="FF0000"/>
                </a:solidFill>
                <a:latin typeface="Meiryo UI" pitchFamily="34" charset="-128"/>
                <a:ea typeface="Meiryo UI" pitchFamily="34" charset="-128"/>
                <a:cs typeface="Meiryo UI" pitchFamily="34" charset="-128"/>
              </a:rPr>
              <a:t>db</a:t>
            </a:r>
            <a:r>
              <a:rPr lang="zh-CN" altLang="en-US" sz="2800" b="1" dirty="0" smtClean="0">
                <a:solidFill>
                  <a:srgbClr val="FF0000"/>
                </a:solidFill>
                <a:latin typeface="微软雅黑" pitchFamily="34" charset="-122"/>
                <a:ea typeface="微软雅黑" pitchFamily="34" charset="-122"/>
              </a:rPr>
              <a:t>表</a:t>
            </a:r>
            <a:endParaRPr lang="en-US" altLang="zh-CN" sz="2800" b="1" dirty="0" smtClean="0">
              <a:solidFill>
                <a:srgbClr val="FF0000"/>
              </a:solidFill>
              <a:latin typeface="微软雅黑" pitchFamily="34" charset="-122"/>
              <a:ea typeface="微软雅黑" pitchFamily="34" charset="-122"/>
            </a:endParaRPr>
          </a:p>
        </p:txBody>
      </p:sp>
      <p:sp>
        <p:nvSpPr>
          <p:cNvPr id="2" name="矩形 1"/>
          <p:cNvSpPr/>
          <p:nvPr/>
        </p:nvSpPr>
        <p:spPr>
          <a:xfrm>
            <a:off x="367970" y="880992"/>
            <a:ext cx="8457756" cy="592470"/>
          </a:xfrm>
          <a:prstGeom prst="rect">
            <a:avLst/>
          </a:prstGeom>
        </p:spPr>
        <p:txBody>
          <a:bodyPr wrap="square">
            <a:spAutoFit/>
          </a:bodyPr>
          <a:lstStyle/>
          <a:p>
            <a:pPr indent="457200">
              <a:lnSpc>
                <a:spcPts val="3900"/>
              </a:lnSpc>
            </a:pPr>
            <a:r>
              <a:rPr lang="en-US" altLang="zh-CN" sz="2800" b="1" dirty="0" err="1" smtClean="0">
                <a:latin typeface="微软雅黑" pitchFamily="34" charset="-122"/>
                <a:ea typeface="微软雅黑" pitchFamily="34" charset="-122"/>
              </a:rPr>
              <a:t>db</a:t>
            </a:r>
            <a:r>
              <a:rPr lang="zh-CN" altLang="en-US" sz="2800" b="1" dirty="0">
                <a:latin typeface="微软雅黑" pitchFamily="34" charset="-122"/>
                <a:ea typeface="微软雅黑" pitchFamily="34" charset="-122"/>
              </a:rPr>
              <a:t>表存储了</a:t>
            </a:r>
            <a:r>
              <a:rPr lang="zh-CN" altLang="en-US" sz="2800" b="1" dirty="0">
                <a:solidFill>
                  <a:srgbClr val="0000FF"/>
                </a:solidFill>
                <a:latin typeface="微软雅黑" pitchFamily="34" charset="-122"/>
                <a:ea typeface="微软雅黑" pitchFamily="34" charset="-122"/>
              </a:rPr>
              <a:t>用户对</a:t>
            </a:r>
            <a:r>
              <a:rPr lang="zh-CN" altLang="en-US" sz="2800" b="1" dirty="0">
                <a:solidFill>
                  <a:srgbClr val="FF0000"/>
                </a:solidFill>
                <a:latin typeface="微软雅黑" pitchFamily="34" charset="-122"/>
                <a:ea typeface="微软雅黑" pitchFamily="34" charset="-122"/>
              </a:rPr>
              <a:t>某个</a:t>
            </a:r>
            <a:r>
              <a:rPr lang="zh-CN" altLang="en-US" sz="2800" b="1" dirty="0">
                <a:solidFill>
                  <a:srgbClr val="0000FF"/>
                </a:solidFill>
                <a:latin typeface="微软雅黑" pitchFamily="34" charset="-122"/>
                <a:ea typeface="微软雅黑" pitchFamily="34" charset="-122"/>
              </a:rPr>
              <a:t>数据库的操作</a:t>
            </a:r>
            <a:r>
              <a:rPr lang="zh-CN" altLang="en-US" sz="2800" b="1" dirty="0" smtClean="0">
                <a:solidFill>
                  <a:srgbClr val="0000FF"/>
                </a:solidFill>
                <a:latin typeface="微软雅黑" pitchFamily="34" charset="-122"/>
                <a:ea typeface="微软雅黑" pitchFamily="34" charset="-122"/>
              </a:rPr>
              <a:t>权限。</a:t>
            </a:r>
            <a:endParaRPr lang="zh-CN" altLang="en-US" sz="2800" b="1" dirty="0">
              <a:latin typeface="微软雅黑" pitchFamily="34" charset="-122"/>
              <a:ea typeface="微软雅黑" pitchFamily="34" charset="-122"/>
            </a:endParaRPr>
          </a:p>
        </p:txBody>
      </p:sp>
      <p:sp>
        <p:nvSpPr>
          <p:cNvPr id="6" name="矩形 5"/>
          <p:cNvSpPr/>
          <p:nvPr/>
        </p:nvSpPr>
        <p:spPr>
          <a:xfrm>
            <a:off x="367970" y="1520537"/>
            <a:ext cx="8457756" cy="1053045"/>
          </a:xfrm>
          <a:prstGeom prst="rect">
            <a:avLst/>
          </a:prstGeom>
        </p:spPr>
        <p:txBody>
          <a:bodyPr wrap="square">
            <a:spAutoFit/>
          </a:bodyPr>
          <a:lstStyle/>
          <a:p>
            <a:pPr indent="457200">
              <a:lnSpc>
                <a:spcPts val="3900"/>
              </a:lnSpc>
            </a:pPr>
            <a:r>
              <a:rPr lang="zh-CN" altLang="en-US" sz="2800" b="1" dirty="0" smtClean="0">
                <a:latin typeface="微软雅黑" pitchFamily="34" charset="-122"/>
                <a:ea typeface="微软雅黑" pitchFamily="34" charset="-122"/>
              </a:rPr>
              <a:t>可以</a:t>
            </a:r>
            <a:r>
              <a:rPr lang="zh-CN" altLang="en-US" sz="2800" b="1" dirty="0">
                <a:latin typeface="微软雅黑" pitchFamily="34" charset="-122"/>
                <a:ea typeface="微软雅黑" pitchFamily="34" charset="-122"/>
              </a:rPr>
              <a:t>使用</a:t>
            </a:r>
            <a:r>
              <a:rPr lang="en-US" altLang="zh-CN" sz="2800" b="1" dirty="0" err="1">
                <a:latin typeface="微软雅黑" pitchFamily="34" charset="-122"/>
                <a:ea typeface="微软雅黑" pitchFamily="34" charset="-122"/>
              </a:rPr>
              <a:t>desc</a:t>
            </a:r>
            <a:r>
              <a:rPr lang="zh-CN" altLang="en-US" sz="2800" b="1" dirty="0">
                <a:latin typeface="微软雅黑" pitchFamily="34" charset="-122"/>
                <a:ea typeface="微软雅黑" pitchFamily="34" charset="-122"/>
              </a:rPr>
              <a:t>语句来</a:t>
            </a:r>
            <a:r>
              <a:rPr lang="zh-CN" altLang="en-US" sz="2800" b="1" dirty="0" smtClean="0">
                <a:latin typeface="微软雅黑" pitchFamily="34" charset="-122"/>
                <a:ea typeface="微软雅黑" pitchFamily="34" charset="-122"/>
              </a:rPr>
              <a:t>查看表</a:t>
            </a:r>
            <a:r>
              <a:rPr lang="zh-CN" altLang="en-US" sz="2800" b="1" dirty="0">
                <a:latin typeface="微软雅黑" pitchFamily="34" charset="-122"/>
                <a:ea typeface="微软雅黑" pitchFamily="34" charset="-122"/>
              </a:rPr>
              <a:t>的基本结构</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indent="457200">
              <a:lnSpc>
                <a:spcPts val="3900"/>
              </a:lnSpc>
            </a:pPr>
            <a:r>
              <a:rPr lang="zh-CN" altLang="en-US" sz="2800" b="1" dirty="0" smtClean="0">
                <a:latin typeface="微软雅黑" pitchFamily="34" charset="-122"/>
                <a:ea typeface="微软雅黑" pitchFamily="34" charset="-122"/>
              </a:rPr>
              <a:t>字段</a:t>
            </a:r>
            <a:r>
              <a:rPr lang="zh-CN" altLang="en-US" sz="2800" b="1" dirty="0">
                <a:latin typeface="微软雅黑" pitchFamily="34" charset="-122"/>
                <a:ea typeface="微软雅黑" pitchFamily="34" charset="-122"/>
              </a:rPr>
              <a:t>大致可以分为两类：</a:t>
            </a:r>
            <a:r>
              <a:rPr lang="zh-CN" altLang="en-US" sz="2800" b="1" dirty="0">
                <a:solidFill>
                  <a:srgbClr val="C00000"/>
                </a:solidFill>
                <a:latin typeface="微软雅黑" pitchFamily="34" charset="-122"/>
                <a:ea typeface="微软雅黑" pitchFamily="34" charset="-122"/>
              </a:rPr>
              <a:t>用户列</a:t>
            </a:r>
            <a:r>
              <a:rPr lang="zh-CN" altLang="en-US" sz="2800" b="1" dirty="0">
                <a:latin typeface="微软雅黑" pitchFamily="34" charset="-122"/>
                <a:ea typeface="微软雅黑" pitchFamily="34" charset="-122"/>
              </a:rPr>
              <a:t>和</a:t>
            </a:r>
            <a:r>
              <a:rPr lang="zh-CN" altLang="en-US" sz="2800" b="1" dirty="0">
                <a:solidFill>
                  <a:srgbClr val="C00000"/>
                </a:solidFill>
                <a:latin typeface="微软雅黑" pitchFamily="34" charset="-122"/>
                <a:ea typeface="微软雅黑" pitchFamily="34" charset="-122"/>
              </a:rPr>
              <a:t>权限列</a:t>
            </a:r>
            <a:r>
              <a:rPr lang="zh-CN" altLang="en-US" sz="2800" b="1" dirty="0">
                <a:latin typeface="微软雅黑" pitchFamily="34" charset="-122"/>
                <a:ea typeface="微软雅黑" pitchFamily="34" charset="-122"/>
              </a:rPr>
              <a:t>。</a:t>
            </a:r>
          </a:p>
        </p:txBody>
      </p:sp>
      <p:sp>
        <p:nvSpPr>
          <p:cNvPr id="5" name="矩形 4"/>
          <p:cNvSpPr/>
          <p:nvPr/>
        </p:nvSpPr>
        <p:spPr>
          <a:xfrm>
            <a:off x="383736" y="2694569"/>
            <a:ext cx="8457756" cy="1515800"/>
          </a:xfrm>
          <a:prstGeom prst="rect">
            <a:avLst/>
          </a:prstGeom>
        </p:spPr>
        <p:txBody>
          <a:bodyPr wrap="square">
            <a:spAutoFit/>
          </a:bodyPr>
          <a:lstStyle/>
          <a:p>
            <a:pPr indent="457200">
              <a:lnSpc>
                <a:spcPts val="37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1</a:t>
            </a:r>
            <a:r>
              <a:rPr lang="zh-CN" altLang="en-US" sz="2400" b="1" dirty="0" smtClean="0">
                <a:solidFill>
                  <a:srgbClr val="FF0000"/>
                </a:solidFill>
                <a:latin typeface="微软雅黑" pitchFamily="34" charset="-122"/>
                <a:ea typeface="微软雅黑" pitchFamily="34" charset="-122"/>
              </a:rPr>
              <a:t>）用户</a:t>
            </a:r>
            <a:r>
              <a:rPr lang="zh-CN" altLang="en-US" sz="2400" b="1" dirty="0">
                <a:solidFill>
                  <a:srgbClr val="FF0000"/>
                </a:solidFill>
                <a:latin typeface="微软雅黑" pitchFamily="34" charset="-122"/>
                <a:ea typeface="微软雅黑" pitchFamily="34" charset="-122"/>
              </a:rPr>
              <a:t>列</a:t>
            </a:r>
          </a:p>
          <a:p>
            <a:pPr indent="457200">
              <a:lnSpc>
                <a:spcPts val="3700"/>
              </a:lnSpc>
            </a:pPr>
            <a:r>
              <a:rPr lang="en-US" altLang="zh-CN" sz="2400" b="1" dirty="0" err="1">
                <a:latin typeface="微软雅黑" pitchFamily="34" charset="-122"/>
                <a:ea typeface="微软雅黑" pitchFamily="34" charset="-122"/>
              </a:rPr>
              <a:t>db</a:t>
            </a:r>
            <a:r>
              <a:rPr lang="zh-CN" altLang="en-US" sz="2400" b="1" dirty="0">
                <a:latin typeface="微软雅黑" pitchFamily="34" charset="-122"/>
                <a:ea typeface="微软雅黑" pitchFamily="34" charset="-122"/>
              </a:rPr>
              <a:t>表的用户列有</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个字段：</a:t>
            </a:r>
            <a:r>
              <a:rPr lang="en-US" altLang="zh-CN" sz="2400" b="1" dirty="0">
                <a:solidFill>
                  <a:srgbClr val="0000FF"/>
                </a:solidFill>
                <a:latin typeface="微软雅黑" pitchFamily="34" charset="-122"/>
                <a:ea typeface="微软雅黑" pitchFamily="34" charset="-122"/>
              </a:rPr>
              <a:t>host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db</a:t>
            </a:r>
            <a:r>
              <a:rPr lang="zh-CN" altLang="en-US" sz="2400" b="1" dirty="0">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user</a:t>
            </a:r>
            <a:r>
              <a:rPr lang="zh-CN" altLang="en-US" sz="2400" b="1" dirty="0">
                <a:latin typeface="微软雅黑" pitchFamily="34" charset="-122"/>
                <a:ea typeface="微软雅黑" pitchFamily="34" charset="-122"/>
              </a:rPr>
              <a:t>。这</a:t>
            </a: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个字段分别表示主机名、数据库名和用户名</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p:txBody>
      </p:sp>
      <p:sp>
        <p:nvSpPr>
          <p:cNvPr id="7" name="矩形 6"/>
          <p:cNvSpPr/>
          <p:nvPr/>
        </p:nvSpPr>
        <p:spPr>
          <a:xfrm>
            <a:off x="383736" y="4259435"/>
            <a:ext cx="8457756" cy="1990288"/>
          </a:xfrm>
          <a:prstGeom prst="rect">
            <a:avLst/>
          </a:prstGeom>
        </p:spPr>
        <p:txBody>
          <a:bodyPr wrap="square">
            <a:spAutoFit/>
          </a:bodyPr>
          <a:lstStyle/>
          <a:p>
            <a:pPr indent="457200">
              <a:lnSpc>
                <a:spcPts val="37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2</a:t>
            </a: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权限列</a:t>
            </a:r>
          </a:p>
          <a:p>
            <a:pPr indent="457200">
              <a:lnSpc>
                <a:spcPts val="3700"/>
              </a:lnSpc>
            </a:pPr>
            <a:r>
              <a:rPr lang="zh-CN" altLang="en-US" sz="2400" b="1" dirty="0" smtClean="0">
                <a:latin typeface="微软雅黑" pitchFamily="34" charset="-122"/>
                <a:ea typeface="微软雅黑" pitchFamily="34" charset="-122"/>
              </a:rPr>
              <a:t>例如：</a:t>
            </a:r>
            <a:r>
              <a:rPr lang="en-US" altLang="zh-CN" sz="2400" b="1" dirty="0" err="1" smtClean="0">
                <a:latin typeface="微软雅黑" pitchFamily="34" charset="-122"/>
                <a:ea typeface="微软雅黑" pitchFamily="34" charset="-122"/>
              </a:rPr>
              <a:t>db</a:t>
            </a:r>
            <a:r>
              <a:rPr lang="zh-CN" altLang="en-US" sz="2400" b="1" dirty="0" smtClean="0">
                <a:latin typeface="微软雅黑" pitchFamily="34" charset="-122"/>
                <a:ea typeface="微软雅黑" pitchFamily="34" charset="-122"/>
              </a:rPr>
              <a:t>表</a:t>
            </a:r>
            <a:r>
              <a:rPr lang="zh-CN" altLang="en-US" sz="2400" b="1" dirty="0" smtClean="0">
                <a:latin typeface="微软雅黑" pitchFamily="34" charset="-122"/>
                <a:ea typeface="微软雅黑" pitchFamily="34" charset="-122"/>
              </a:rPr>
              <a:t>中的</a:t>
            </a:r>
            <a:r>
              <a:rPr lang="en-US" altLang="zh-CN" sz="2400" b="1" dirty="0" err="1" smtClean="0">
                <a:latin typeface="微软雅黑" pitchFamily="34" charset="-122"/>
                <a:ea typeface="微软雅黑" pitchFamily="34" charset="-122"/>
              </a:rPr>
              <a:t>create_routine_priv</a:t>
            </a:r>
            <a:r>
              <a:rPr lang="zh-CN" altLang="en-US" sz="2400" b="1" dirty="0">
                <a:latin typeface="微软雅黑" pitchFamily="34" charset="-122"/>
                <a:ea typeface="微软雅黑" pitchFamily="34" charset="-122"/>
              </a:rPr>
              <a:t>和</a:t>
            </a:r>
            <a:r>
              <a:rPr lang="en-US" altLang="zh-CN" sz="2400" b="1" dirty="0" err="1" smtClean="0">
                <a:latin typeface="微软雅黑" pitchFamily="34" charset="-122"/>
                <a:ea typeface="微软雅黑" pitchFamily="34" charset="-122"/>
              </a:rPr>
              <a:t>alter_routine_priv</a:t>
            </a:r>
            <a:r>
              <a:rPr lang="zh-CN" altLang="en-US" sz="2400" b="1" dirty="0" smtClean="0">
                <a:latin typeface="微软雅黑" pitchFamily="34" charset="-122"/>
                <a:ea typeface="微软雅黑" pitchFamily="34" charset="-122"/>
              </a:rPr>
              <a:t>表明</a:t>
            </a:r>
            <a:r>
              <a:rPr lang="zh-CN" altLang="en-US" sz="2400" b="1" dirty="0">
                <a:latin typeface="微软雅黑" pitchFamily="34" charset="-122"/>
                <a:ea typeface="微软雅黑" pitchFamily="34" charset="-122"/>
              </a:rPr>
              <a:t>用户是否有创建和修改存储过程的权限</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68469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145990"/>
            <a:ext cx="8955156" cy="662554"/>
          </a:xfrm>
          <a:prstGeom prst="rect">
            <a:avLst/>
          </a:prstGeom>
        </p:spPr>
        <p:txBody>
          <a:bodyPr wrap="square">
            <a:spAutoFit/>
          </a:bodyPr>
          <a:lstStyle/>
          <a:p>
            <a:pPr indent="457200">
              <a:lnSpc>
                <a:spcPct val="150000"/>
              </a:lnSpc>
            </a:pPr>
            <a:r>
              <a:rPr lang="en-US" altLang="zh-CN" sz="2800" b="1" dirty="0" smtClean="0">
                <a:solidFill>
                  <a:srgbClr val="FF0000"/>
                </a:solidFill>
                <a:latin typeface="微软雅黑" pitchFamily="34" charset="-122"/>
                <a:ea typeface="微软雅黑" pitchFamily="34" charset="-122"/>
              </a:rPr>
              <a:t>3.</a:t>
            </a:r>
            <a:r>
              <a:rPr lang="zh-CN" altLang="en-US" sz="2800" b="1" dirty="0" smtClean="0">
                <a:solidFill>
                  <a:srgbClr val="FF0000"/>
                </a:solidFill>
                <a:latin typeface="微软雅黑" pitchFamily="34" charset="-122"/>
                <a:ea typeface="微软雅黑" pitchFamily="34" charset="-122"/>
              </a:rPr>
              <a:t> </a:t>
            </a:r>
            <a:r>
              <a:rPr lang="en-US" altLang="zh-CN" sz="2800" b="1" dirty="0" err="1" smtClean="0">
                <a:solidFill>
                  <a:srgbClr val="FF0000"/>
                </a:solidFill>
                <a:latin typeface="微软雅黑" pitchFamily="34" charset="-122"/>
                <a:ea typeface="微软雅黑" pitchFamily="34" charset="-122"/>
                <a:cs typeface="Meiryo UI" pitchFamily="34" charset="-128"/>
              </a:rPr>
              <a:t>tables_priv</a:t>
            </a:r>
            <a:r>
              <a:rPr lang="zh-CN" altLang="en-US" sz="2800" b="1" dirty="0" smtClean="0">
                <a:solidFill>
                  <a:srgbClr val="FF0000"/>
                </a:solidFill>
                <a:latin typeface="微软雅黑" pitchFamily="34" charset="-122"/>
                <a:ea typeface="微软雅黑" pitchFamily="34" charset="-122"/>
              </a:rPr>
              <a:t>表</a:t>
            </a:r>
            <a:endParaRPr lang="en-US" altLang="zh-CN" sz="2800" b="1" dirty="0" smtClean="0">
              <a:solidFill>
                <a:srgbClr val="FF0000"/>
              </a:solidFill>
              <a:latin typeface="微软雅黑" pitchFamily="34" charset="-122"/>
              <a:ea typeface="微软雅黑" pitchFamily="34" charset="-122"/>
            </a:endParaRPr>
          </a:p>
        </p:txBody>
      </p:sp>
      <p:sp>
        <p:nvSpPr>
          <p:cNvPr id="2" name="矩形 1"/>
          <p:cNvSpPr/>
          <p:nvPr/>
        </p:nvSpPr>
        <p:spPr>
          <a:xfrm>
            <a:off x="226076" y="795604"/>
            <a:ext cx="8457756" cy="2400657"/>
          </a:xfrm>
          <a:prstGeom prst="rect">
            <a:avLst/>
          </a:prstGeom>
        </p:spPr>
        <p:txBody>
          <a:bodyPr wrap="square">
            <a:spAutoFit/>
          </a:bodyPr>
          <a:lstStyle/>
          <a:p>
            <a:pPr indent="457200">
              <a:lnSpc>
                <a:spcPct val="125000"/>
              </a:lnSpc>
            </a:pPr>
            <a:r>
              <a:rPr lang="en-US" altLang="zh-CN" sz="2400" b="1" dirty="0" err="1" smtClean="0">
                <a:solidFill>
                  <a:srgbClr val="FF0000"/>
                </a:solidFill>
                <a:latin typeface="微软雅黑" pitchFamily="34" charset="-122"/>
                <a:ea typeface="微软雅黑" pitchFamily="34" charset="-122"/>
              </a:rPr>
              <a:t>tables_priv</a:t>
            </a:r>
            <a:r>
              <a:rPr lang="zh-CN" altLang="en-US" sz="2400" b="1" dirty="0">
                <a:latin typeface="微软雅黑" pitchFamily="34" charset="-122"/>
                <a:ea typeface="微软雅黑" pitchFamily="34" charset="-122"/>
              </a:rPr>
              <a:t>表</a:t>
            </a:r>
            <a:r>
              <a:rPr lang="zh-CN" altLang="en-US" sz="2400" b="1" dirty="0">
                <a:solidFill>
                  <a:srgbClr val="C00000"/>
                </a:solidFill>
                <a:latin typeface="微软雅黑" pitchFamily="34" charset="-122"/>
                <a:ea typeface="微软雅黑" pitchFamily="34" charset="-122"/>
              </a:rPr>
              <a:t>可以对单个表进行权限设置 </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用来指定</a:t>
            </a:r>
            <a:r>
              <a:rPr lang="zh-CN" altLang="en-US" sz="2400" b="1" dirty="0">
                <a:solidFill>
                  <a:srgbClr val="C00000"/>
                </a:solidFill>
                <a:latin typeface="微软雅黑" pitchFamily="34" charset="-122"/>
                <a:ea typeface="微软雅黑" pitchFamily="34" charset="-122"/>
              </a:rPr>
              <a:t>表级权限</a:t>
            </a:r>
            <a:r>
              <a:rPr lang="zh-CN" altLang="en-US" sz="2400" b="1" dirty="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这里指定的权限适用于一个表的所有列</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r>
              <a:rPr lang="en-US" altLang="zh-CN" sz="2400" b="1" dirty="0" err="1" smtClean="0">
                <a:solidFill>
                  <a:srgbClr val="FF0000"/>
                </a:solidFill>
                <a:latin typeface="微软雅黑" pitchFamily="34" charset="-122"/>
                <a:ea typeface="微软雅黑" pitchFamily="34" charset="-122"/>
              </a:rPr>
              <a:t>tables_priv</a:t>
            </a:r>
            <a:r>
              <a:rPr lang="zh-CN" altLang="en-US" sz="2400" b="1" dirty="0">
                <a:latin typeface="微软雅黑" pitchFamily="34" charset="-122"/>
                <a:ea typeface="微软雅黑" pitchFamily="34" charset="-122"/>
              </a:rPr>
              <a:t>表有</a:t>
            </a:r>
            <a:r>
              <a:rPr lang="en-US" altLang="zh-CN" sz="2400" b="1" dirty="0">
                <a:latin typeface="微软雅黑" pitchFamily="34" charset="-122"/>
                <a:ea typeface="微软雅黑" pitchFamily="34" charset="-122"/>
              </a:rPr>
              <a:t>8</a:t>
            </a:r>
            <a:r>
              <a:rPr lang="zh-CN" altLang="en-US" sz="2400" b="1" dirty="0">
                <a:latin typeface="微软雅黑" pitchFamily="34" charset="-122"/>
                <a:ea typeface="微软雅黑" pitchFamily="34" charset="-122"/>
              </a:rPr>
              <a:t>个字段：</a:t>
            </a:r>
            <a:r>
              <a:rPr lang="en-US" altLang="zh-CN" sz="2400" b="1" dirty="0">
                <a:solidFill>
                  <a:srgbClr val="C00000"/>
                </a:solidFill>
                <a:latin typeface="微软雅黑" pitchFamily="34" charset="-122"/>
                <a:ea typeface="微软雅黑" pitchFamily="34" charset="-122"/>
              </a:rPr>
              <a:t>host</a:t>
            </a:r>
            <a:r>
              <a:rPr lang="zh-CN" altLang="en-US" sz="2400" b="1" dirty="0">
                <a:solidFill>
                  <a:srgbClr val="C00000"/>
                </a:solidFill>
                <a:latin typeface="微软雅黑" pitchFamily="34" charset="-122"/>
                <a:ea typeface="微软雅黑" pitchFamily="34" charset="-122"/>
              </a:rPr>
              <a:t>、</a:t>
            </a:r>
            <a:r>
              <a:rPr lang="en-US" altLang="zh-CN" sz="2400" b="1" dirty="0" err="1">
                <a:solidFill>
                  <a:srgbClr val="C00000"/>
                </a:solidFill>
                <a:latin typeface="微软雅黑" pitchFamily="34" charset="-122"/>
                <a:ea typeface="微软雅黑" pitchFamily="34" charset="-122"/>
              </a:rPr>
              <a:t>db</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user</a:t>
            </a:r>
            <a:r>
              <a:rPr lang="zh-CN" altLang="en-US" sz="2400" b="1" dirty="0">
                <a:solidFill>
                  <a:srgbClr val="C00000"/>
                </a:solidFill>
                <a:latin typeface="微软雅黑" pitchFamily="34" charset="-122"/>
                <a:ea typeface="微软雅黑" pitchFamily="34" charset="-122"/>
              </a:rPr>
              <a:t>、</a:t>
            </a:r>
            <a:r>
              <a:rPr lang="en-US" altLang="zh-CN" sz="2400" b="1" dirty="0" err="1">
                <a:solidFill>
                  <a:srgbClr val="C00000"/>
                </a:solidFill>
                <a:latin typeface="微软雅黑" pitchFamily="34" charset="-122"/>
                <a:ea typeface="微软雅黑" pitchFamily="34" charset="-122"/>
              </a:rPr>
              <a:t>table_name</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grantor</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timestamp</a:t>
            </a:r>
            <a:r>
              <a:rPr lang="zh-CN" altLang="en-US" sz="2400" b="1" dirty="0">
                <a:solidFill>
                  <a:srgbClr val="C00000"/>
                </a:solidFill>
                <a:latin typeface="微软雅黑" pitchFamily="34" charset="-122"/>
                <a:ea typeface="微软雅黑" pitchFamily="34" charset="-122"/>
              </a:rPr>
              <a:t>、</a:t>
            </a:r>
            <a:r>
              <a:rPr lang="en-US" altLang="zh-CN" sz="2400" b="1" dirty="0" err="1">
                <a:solidFill>
                  <a:srgbClr val="C00000"/>
                </a:solidFill>
                <a:latin typeface="微软雅黑" pitchFamily="34" charset="-122"/>
                <a:ea typeface="微软雅黑" pitchFamily="34" charset="-122"/>
              </a:rPr>
              <a:t>table_priv</a:t>
            </a:r>
            <a:r>
              <a:rPr lang="zh-CN" altLang="en-US" sz="2400" b="1" dirty="0">
                <a:latin typeface="微软雅黑" pitchFamily="34" charset="-122"/>
                <a:ea typeface="微软雅黑" pitchFamily="34" charset="-122"/>
              </a:rPr>
              <a:t>和</a:t>
            </a:r>
            <a:r>
              <a:rPr lang="en-US" altLang="zh-CN" sz="2400" b="1" dirty="0" err="1">
                <a:solidFill>
                  <a:srgbClr val="C00000"/>
                </a:solidFill>
                <a:latin typeface="微软雅黑" pitchFamily="34" charset="-122"/>
                <a:ea typeface="微软雅黑" pitchFamily="34" charset="-122"/>
              </a:rPr>
              <a:t>column_priv</a:t>
            </a:r>
            <a:r>
              <a:rPr lang="zh-CN" altLang="en-US" sz="2400" b="1" dirty="0" smtClean="0">
                <a:latin typeface="微软雅黑" pitchFamily="34" charset="-122"/>
                <a:ea typeface="微软雅黑" pitchFamily="34" charset="-122"/>
              </a:rPr>
              <a:t>。</a:t>
            </a:r>
            <a:endParaRPr lang="zh-CN" altLang="en-US" sz="2400" b="1" dirty="0">
              <a:solidFill>
                <a:srgbClr val="FF0066"/>
              </a:solidFill>
              <a:latin typeface="微软雅黑" pitchFamily="34" charset="-122"/>
              <a:ea typeface="微软雅黑" pitchFamily="34" charset="-122"/>
            </a:endParaRPr>
          </a:p>
        </p:txBody>
      </p:sp>
      <p:sp>
        <p:nvSpPr>
          <p:cNvPr id="7" name="矩形 6"/>
          <p:cNvSpPr/>
          <p:nvPr/>
        </p:nvSpPr>
        <p:spPr>
          <a:xfrm>
            <a:off x="421016" y="3196261"/>
            <a:ext cx="8351664" cy="3141053"/>
          </a:xfrm>
          <a:prstGeom prst="rect">
            <a:avLst/>
          </a:prstGeom>
          <a:ln>
            <a:solidFill>
              <a:srgbClr val="0033CC"/>
            </a:solidFill>
          </a:ln>
        </p:spPr>
        <p:txBody>
          <a:bodyPr wrap="square">
            <a:spAutoFit/>
          </a:bodyPr>
          <a:lstStyle/>
          <a:p>
            <a:pPr>
              <a:lnSpc>
                <a:spcPts val="3000"/>
              </a:lnSpc>
            </a:pPr>
            <a:r>
              <a:rPr lang="zh-CN" altLang="en-US" sz="2200" b="1" dirty="0">
                <a:latin typeface="微软雅黑" pitchFamily="34" charset="-122"/>
                <a:ea typeface="微软雅黑" pitchFamily="34" charset="-122"/>
              </a:rPr>
              <a:t>    </a:t>
            </a:r>
            <a:r>
              <a:rPr lang="en-US" altLang="zh-CN" sz="2200" b="1" dirty="0">
                <a:solidFill>
                  <a:srgbClr val="990099"/>
                </a:solidFill>
                <a:latin typeface="微软雅黑" pitchFamily="34" charset="-122"/>
                <a:ea typeface="微软雅黑" pitchFamily="34" charset="-122"/>
              </a:rPr>
              <a:t>Host</a:t>
            </a:r>
            <a:r>
              <a:rPr lang="zh-CN" altLang="en-US" sz="2200" b="1" dirty="0">
                <a:solidFill>
                  <a:srgbClr val="990099"/>
                </a:solidFill>
                <a:latin typeface="微软雅黑" pitchFamily="34" charset="-122"/>
                <a:ea typeface="微软雅黑" pitchFamily="34" charset="-122"/>
              </a:rPr>
              <a:t>、</a:t>
            </a:r>
            <a:r>
              <a:rPr lang="en-US" altLang="zh-CN" sz="2200" b="1" dirty="0">
                <a:solidFill>
                  <a:srgbClr val="990099"/>
                </a:solidFill>
                <a:latin typeface="微软雅黑" pitchFamily="34" charset="-122"/>
                <a:ea typeface="微软雅黑" pitchFamily="34" charset="-122"/>
              </a:rPr>
              <a:t>Db</a:t>
            </a:r>
            <a:r>
              <a:rPr lang="zh-CN" altLang="en-US" sz="2200" b="1" dirty="0">
                <a:solidFill>
                  <a:srgbClr val="990099"/>
                </a:solidFill>
                <a:latin typeface="微软雅黑" pitchFamily="34" charset="-122"/>
                <a:ea typeface="微软雅黑" pitchFamily="34" charset="-122"/>
              </a:rPr>
              <a:t>、</a:t>
            </a:r>
            <a:r>
              <a:rPr lang="en-US" altLang="zh-CN" sz="2200" b="1" dirty="0">
                <a:solidFill>
                  <a:srgbClr val="990099"/>
                </a:solidFill>
                <a:latin typeface="微软雅黑" pitchFamily="34" charset="-122"/>
                <a:ea typeface="微软雅黑" pitchFamily="34" charset="-122"/>
              </a:rPr>
              <a:t>User</a:t>
            </a:r>
            <a:r>
              <a:rPr lang="zh-CN" altLang="en-US" sz="2200" b="1" dirty="0">
                <a:solidFill>
                  <a:srgbClr val="990099"/>
                </a:solidFill>
                <a:latin typeface="微软雅黑" pitchFamily="34" charset="-122"/>
                <a:ea typeface="微软雅黑" pitchFamily="34" charset="-122"/>
              </a:rPr>
              <a:t>和</a:t>
            </a:r>
            <a:r>
              <a:rPr lang="en-US" altLang="zh-CN" sz="2200" b="1" dirty="0">
                <a:solidFill>
                  <a:srgbClr val="990099"/>
                </a:solidFill>
                <a:latin typeface="微软雅黑" pitchFamily="34" charset="-122"/>
                <a:ea typeface="微软雅黑" pitchFamily="34" charset="-122"/>
              </a:rPr>
              <a:t>Table_name</a:t>
            </a:r>
            <a:r>
              <a:rPr lang="en-US" altLang="zh-CN" sz="2200" b="1" dirty="0">
                <a:latin typeface="微软雅黑" pitchFamily="34" charset="-122"/>
                <a:ea typeface="微软雅黑" pitchFamily="34" charset="-122"/>
              </a:rPr>
              <a:t>4</a:t>
            </a:r>
            <a:r>
              <a:rPr lang="zh-CN" altLang="en-US" sz="2200" b="1" dirty="0">
                <a:latin typeface="微软雅黑" pitchFamily="34" charset="-122"/>
                <a:ea typeface="微软雅黑" pitchFamily="34" charset="-122"/>
              </a:rPr>
              <a:t>个字段分别表示主机名、数据库名、用户名和表名。</a:t>
            </a:r>
          </a:p>
          <a:p>
            <a:pPr>
              <a:lnSpc>
                <a:spcPts val="3000"/>
              </a:lnSpc>
            </a:pPr>
            <a:r>
              <a:rPr lang="zh-CN" altLang="en-US" sz="2200" b="1" dirty="0">
                <a:latin typeface="微软雅黑" pitchFamily="34" charset="-122"/>
                <a:ea typeface="微软雅黑" pitchFamily="34" charset="-122"/>
              </a:rPr>
              <a:t>    </a:t>
            </a:r>
            <a:r>
              <a:rPr lang="en-US" altLang="zh-CN" sz="2200" b="1" dirty="0">
                <a:solidFill>
                  <a:srgbClr val="990099"/>
                </a:solidFill>
                <a:latin typeface="微软雅黑" pitchFamily="34" charset="-122"/>
                <a:ea typeface="微软雅黑" pitchFamily="34" charset="-122"/>
              </a:rPr>
              <a:t>Grantor</a:t>
            </a:r>
            <a:r>
              <a:rPr lang="zh-CN" altLang="en-US" sz="2200" b="1" dirty="0">
                <a:latin typeface="微软雅黑" pitchFamily="34" charset="-122"/>
                <a:ea typeface="微软雅黑" pitchFamily="34" charset="-122"/>
              </a:rPr>
              <a:t>表示修改该记录的用户</a:t>
            </a:r>
            <a:r>
              <a:rPr lang="zh-CN" altLang="en-US" sz="2200" b="1" dirty="0" smtClean="0">
                <a:latin typeface="微软雅黑" pitchFamily="34" charset="-122"/>
                <a:ea typeface="微软雅黑" pitchFamily="34" charset="-122"/>
              </a:rPr>
              <a:t>。即谁授权的这一行。</a:t>
            </a:r>
            <a:endParaRPr lang="zh-CN" altLang="en-US" sz="2200" b="1" dirty="0">
              <a:latin typeface="微软雅黑" pitchFamily="34" charset="-122"/>
              <a:ea typeface="微软雅黑" pitchFamily="34" charset="-122"/>
            </a:endParaRPr>
          </a:p>
          <a:p>
            <a:pPr>
              <a:lnSpc>
                <a:spcPts val="3000"/>
              </a:lnSpc>
            </a:pPr>
            <a:r>
              <a:rPr lang="zh-CN" altLang="en-US" sz="2200" b="1" dirty="0">
                <a:latin typeface="微软雅黑" pitchFamily="34" charset="-122"/>
                <a:ea typeface="微软雅黑" pitchFamily="34" charset="-122"/>
              </a:rPr>
              <a:t>   </a:t>
            </a:r>
            <a:r>
              <a:rPr lang="zh-CN" altLang="en-US" sz="2200" b="1" dirty="0">
                <a:solidFill>
                  <a:srgbClr val="990099"/>
                </a:solidFill>
                <a:latin typeface="微软雅黑" pitchFamily="34" charset="-122"/>
                <a:ea typeface="微软雅黑" pitchFamily="34" charset="-122"/>
              </a:rPr>
              <a:t> </a:t>
            </a:r>
            <a:r>
              <a:rPr lang="en-US" altLang="zh-CN" sz="2200" b="1" dirty="0">
                <a:solidFill>
                  <a:srgbClr val="990099"/>
                </a:solidFill>
                <a:latin typeface="微软雅黑" pitchFamily="34" charset="-122"/>
                <a:ea typeface="微软雅黑" pitchFamily="34" charset="-122"/>
              </a:rPr>
              <a:t>Timestamp</a:t>
            </a:r>
            <a:r>
              <a:rPr lang="zh-CN" altLang="en-US" sz="2200" b="1" dirty="0">
                <a:latin typeface="微软雅黑" pitchFamily="34" charset="-122"/>
                <a:ea typeface="微软雅黑" pitchFamily="34" charset="-122"/>
              </a:rPr>
              <a:t>字段表示修改该记录的时间。</a:t>
            </a:r>
          </a:p>
          <a:p>
            <a:pPr>
              <a:lnSpc>
                <a:spcPts val="3000"/>
              </a:lnSpc>
            </a:pPr>
            <a:r>
              <a:rPr lang="zh-CN" altLang="en-US" sz="2200" b="1" dirty="0">
                <a:latin typeface="微软雅黑" pitchFamily="34" charset="-122"/>
                <a:ea typeface="微软雅黑" pitchFamily="34" charset="-122"/>
              </a:rPr>
              <a:t>   </a:t>
            </a:r>
            <a:r>
              <a:rPr lang="zh-CN" altLang="en-US" sz="2200" b="1" dirty="0">
                <a:solidFill>
                  <a:srgbClr val="990099"/>
                </a:solidFill>
                <a:latin typeface="微软雅黑" pitchFamily="34" charset="-122"/>
                <a:ea typeface="微软雅黑" pitchFamily="34" charset="-122"/>
              </a:rPr>
              <a:t> </a:t>
            </a:r>
            <a:r>
              <a:rPr lang="en-US" altLang="zh-CN" sz="2200" b="1" dirty="0" err="1">
                <a:solidFill>
                  <a:srgbClr val="990099"/>
                </a:solidFill>
                <a:latin typeface="微软雅黑" pitchFamily="34" charset="-122"/>
                <a:ea typeface="微软雅黑" pitchFamily="34" charset="-122"/>
              </a:rPr>
              <a:t>Table_priv</a:t>
            </a:r>
            <a:r>
              <a:rPr lang="zh-CN" altLang="en-US" sz="2200" b="1" dirty="0">
                <a:latin typeface="微软雅黑" pitchFamily="34" charset="-122"/>
                <a:ea typeface="微软雅黑" pitchFamily="34" charset="-122"/>
              </a:rPr>
              <a:t>表示对表的操作权限包括</a:t>
            </a:r>
            <a:r>
              <a:rPr lang="en-US" altLang="zh-CN" sz="2200" b="1" dirty="0">
                <a:latin typeface="微软雅黑" pitchFamily="34" charset="-122"/>
                <a:ea typeface="微软雅黑" pitchFamily="34" charset="-122"/>
              </a:rPr>
              <a:t>Select</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Insert</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Update</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Delete</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Create</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Drop</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Grant</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References</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Index</a:t>
            </a:r>
            <a:r>
              <a:rPr lang="zh-CN" altLang="en-US" sz="2200" b="1" dirty="0">
                <a:latin typeface="微软雅黑" pitchFamily="34" charset="-122"/>
                <a:ea typeface="微软雅黑" pitchFamily="34" charset="-122"/>
              </a:rPr>
              <a:t>和</a:t>
            </a:r>
            <a:r>
              <a:rPr lang="en-US" altLang="zh-CN" sz="2200" b="1" dirty="0">
                <a:latin typeface="微软雅黑" pitchFamily="34" charset="-122"/>
                <a:ea typeface="微软雅黑" pitchFamily="34" charset="-122"/>
              </a:rPr>
              <a:t>Alter</a:t>
            </a:r>
            <a:r>
              <a:rPr lang="zh-CN" altLang="en-US" sz="2200" b="1" dirty="0">
                <a:latin typeface="微软雅黑" pitchFamily="34" charset="-122"/>
                <a:ea typeface="微软雅黑" pitchFamily="34" charset="-122"/>
              </a:rPr>
              <a:t>。</a:t>
            </a:r>
          </a:p>
          <a:p>
            <a:pPr>
              <a:lnSpc>
                <a:spcPts val="3000"/>
              </a:lnSpc>
            </a:pPr>
            <a:r>
              <a:rPr lang="zh-CN" altLang="en-US" sz="2200" b="1" dirty="0">
                <a:latin typeface="微软雅黑" pitchFamily="34" charset="-122"/>
                <a:ea typeface="微软雅黑" pitchFamily="34" charset="-122"/>
              </a:rPr>
              <a:t>   </a:t>
            </a:r>
            <a:r>
              <a:rPr lang="zh-CN" altLang="en-US" sz="2200" b="1" dirty="0">
                <a:solidFill>
                  <a:srgbClr val="990099"/>
                </a:solidFill>
                <a:latin typeface="微软雅黑" pitchFamily="34" charset="-122"/>
                <a:ea typeface="微软雅黑" pitchFamily="34" charset="-122"/>
              </a:rPr>
              <a:t> </a:t>
            </a:r>
            <a:r>
              <a:rPr lang="en-US" altLang="zh-CN" sz="2200" b="1" dirty="0" err="1">
                <a:solidFill>
                  <a:srgbClr val="990099"/>
                </a:solidFill>
                <a:latin typeface="微软雅黑" pitchFamily="34" charset="-122"/>
                <a:ea typeface="微软雅黑" pitchFamily="34" charset="-122"/>
              </a:rPr>
              <a:t>Columns_priv</a:t>
            </a:r>
            <a:r>
              <a:rPr lang="zh-CN" altLang="en-US" sz="2200" b="1" dirty="0">
                <a:latin typeface="微软雅黑" pitchFamily="34" charset="-122"/>
                <a:ea typeface="微软雅黑" pitchFamily="34" charset="-122"/>
              </a:rPr>
              <a:t>字段表示对表中的列的操作权限，包括</a:t>
            </a:r>
            <a:r>
              <a:rPr lang="en-US" altLang="zh-CN" sz="2200" b="1" dirty="0">
                <a:latin typeface="微软雅黑" pitchFamily="34" charset="-122"/>
                <a:ea typeface="微软雅黑" pitchFamily="34" charset="-122"/>
              </a:rPr>
              <a:t>Select</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Insert</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Update</a:t>
            </a:r>
            <a:r>
              <a:rPr lang="zh-CN" altLang="en-US" sz="2200" b="1" dirty="0">
                <a:latin typeface="微软雅黑" pitchFamily="34" charset="-122"/>
                <a:ea typeface="微软雅黑" pitchFamily="34" charset="-122"/>
              </a:rPr>
              <a:t>和</a:t>
            </a:r>
            <a:r>
              <a:rPr lang="en-US" altLang="zh-CN" sz="2200" b="1" dirty="0">
                <a:latin typeface="微软雅黑" pitchFamily="34" charset="-122"/>
                <a:ea typeface="微软雅黑" pitchFamily="34" charset="-122"/>
              </a:rPr>
              <a:t>References</a:t>
            </a:r>
            <a:r>
              <a:rPr lang="zh-CN" altLang="en-US" sz="2200" b="1" dirty="0">
                <a:latin typeface="微软雅黑" pitchFamily="34" charset="-122"/>
                <a:ea typeface="微软雅黑" pitchFamily="34" charset="-122"/>
              </a:rPr>
              <a:t>。</a:t>
            </a:r>
            <a:endParaRPr lang="zh-CN" altLang="en-US" sz="2200" b="1" dirty="0">
              <a:latin typeface="微软雅黑" pitchFamily="34" charset="-122"/>
              <a:ea typeface="微软雅黑" pitchFamily="34" charset="-122"/>
            </a:endParaRPr>
          </a:p>
        </p:txBody>
      </p:sp>
    </p:spTree>
    <p:extLst>
      <p:ext uri="{BB962C8B-B14F-4D97-AF65-F5344CB8AC3E}">
        <p14:creationId xmlns:p14="http://schemas.microsoft.com/office/powerpoint/2010/main" val="38399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806" y="55594"/>
            <a:ext cx="8564562" cy="669863"/>
          </a:xfrm>
          <a:prstGeom prst="rect">
            <a:avLst/>
          </a:prstGeom>
        </p:spPr>
        <p:txBody>
          <a:bodyPr wrap="square">
            <a:spAutoFit/>
          </a:bodyPr>
          <a:lstStyle/>
          <a:p>
            <a:pPr indent="457200">
              <a:lnSpc>
                <a:spcPct val="150000"/>
              </a:lnSpc>
            </a:pPr>
            <a:r>
              <a:rPr lang="en-US" altLang="zh-CN"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4.</a:t>
            </a:r>
            <a:r>
              <a:rPr lang="zh-CN" altLang="en-US"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2800" b="1" dirty="0" err="1" smtClean="0">
                <a:solidFill>
                  <a:srgbClr val="FF0000"/>
                </a:solidFill>
                <a:effectLst>
                  <a:outerShdw blurRad="38100" dist="38100" dir="2700000" algn="tl">
                    <a:srgbClr val="000000">
                      <a:alpha val="43137"/>
                    </a:srgbClr>
                  </a:outerShdw>
                </a:effectLst>
                <a:latin typeface="+mj-lt"/>
                <a:ea typeface="Meiryo UI" pitchFamily="34" charset="-128"/>
                <a:cs typeface="Meiryo UI" pitchFamily="34" charset="-128"/>
              </a:rPr>
              <a:t>columns_priv</a:t>
            </a:r>
            <a:r>
              <a:rPr lang="zh-CN" altLang="en-US"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表</a:t>
            </a:r>
            <a:endParaRPr lang="en-US" altLang="zh-CN"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矩形 1"/>
          <p:cNvSpPr/>
          <p:nvPr/>
        </p:nvSpPr>
        <p:spPr>
          <a:xfrm>
            <a:off x="321612" y="803135"/>
            <a:ext cx="8457756" cy="1938992"/>
          </a:xfrm>
          <a:prstGeom prst="rect">
            <a:avLst/>
          </a:prstGeom>
        </p:spPr>
        <p:txBody>
          <a:bodyPr wrap="square">
            <a:spAutoFit/>
          </a:bodyPr>
          <a:lstStyle/>
          <a:p>
            <a:pPr indent="457200">
              <a:lnSpc>
                <a:spcPct val="125000"/>
              </a:lnSpc>
            </a:pPr>
            <a:r>
              <a:rPr lang="en-US" altLang="zh-CN" sz="2400" b="1" dirty="0" err="1" smtClean="0">
                <a:solidFill>
                  <a:srgbClr val="FF0000"/>
                </a:solidFill>
                <a:latin typeface="微软雅黑" pitchFamily="34" charset="-122"/>
                <a:ea typeface="微软雅黑" pitchFamily="34" charset="-122"/>
              </a:rPr>
              <a:t>columns_priv</a:t>
            </a:r>
            <a:r>
              <a:rPr lang="zh-CN" altLang="en-US" sz="2400" b="1" dirty="0">
                <a:latin typeface="微软雅黑" pitchFamily="34" charset="-122"/>
                <a:ea typeface="微软雅黑" pitchFamily="34" charset="-122"/>
              </a:rPr>
              <a:t>表</a:t>
            </a:r>
            <a:r>
              <a:rPr lang="zh-CN" altLang="en-US" sz="2400" b="1" dirty="0">
                <a:solidFill>
                  <a:srgbClr val="FF0000"/>
                </a:solidFill>
                <a:latin typeface="微软雅黑" panose="020B0503020204020204" pitchFamily="34" charset="-122"/>
                <a:ea typeface="微软雅黑" panose="020B0503020204020204" pitchFamily="34" charset="-122"/>
              </a:rPr>
              <a:t>可以对表中的某一列进行权限设置</a:t>
            </a:r>
          </a:p>
          <a:p>
            <a:pPr indent="457200">
              <a:lnSpc>
                <a:spcPct val="125000"/>
              </a:lnSpc>
            </a:pPr>
            <a:r>
              <a:rPr lang="en-US" altLang="zh-CN" sz="2400" b="1" dirty="0" err="1">
                <a:solidFill>
                  <a:srgbClr val="FF0000"/>
                </a:solidFill>
                <a:latin typeface="微软雅黑" pitchFamily="34" charset="-122"/>
                <a:ea typeface="微软雅黑" pitchFamily="34" charset="-122"/>
              </a:rPr>
              <a:t>columns_priv</a:t>
            </a:r>
            <a:r>
              <a:rPr lang="zh-CN" altLang="en-US" sz="2400" b="1" dirty="0">
                <a:latin typeface="微软雅黑" pitchFamily="34" charset="-122"/>
                <a:ea typeface="微软雅黑" pitchFamily="34" charset="-122"/>
              </a:rPr>
              <a:t>表只有</a:t>
            </a:r>
            <a:r>
              <a:rPr lang="en-US" altLang="zh-CN" sz="2400" b="1" dirty="0">
                <a:latin typeface="微软雅黑" pitchFamily="34" charset="-122"/>
                <a:ea typeface="微软雅黑" pitchFamily="34" charset="-122"/>
              </a:rPr>
              <a:t>7</a:t>
            </a:r>
            <a:r>
              <a:rPr lang="zh-CN" altLang="en-US" sz="2400" b="1" dirty="0">
                <a:latin typeface="微软雅黑" pitchFamily="34" charset="-122"/>
                <a:ea typeface="微软雅黑" pitchFamily="34" charset="-122"/>
              </a:rPr>
              <a:t>个字段，分别是</a:t>
            </a:r>
            <a:r>
              <a:rPr lang="en-US" altLang="zh-CN" sz="2400" b="1" dirty="0">
                <a:solidFill>
                  <a:srgbClr val="0000FF"/>
                </a:solidFill>
                <a:latin typeface="微软雅黑" pitchFamily="34" charset="-122"/>
                <a:ea typeface="微软雅黑" pitchFamily="34" charset="-122"/>
              </a:rPr>
              <a:t>host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db</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user</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table_name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column_name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timestamp</a:t>
            </a:r>
            <a:r>
              <a:rPr lang="zh-CN" altLang="en-US" sz="2400" b="1" dirty="0">
                <a:latin typeface="微软雅黑" pitchFamily="34" charset="-122"/>
                <a:ea typeface="微软雅黑" pitchFamily="34" charset="-122"/>
              </a:rPr>
              <a:t>和</a:t>
            </a:r>
            <a:r>
              <a:rPr lang="en-US" altLang="zh-CN" sz="2400" b="1" dirty="0" err="1">
                <a:solidFill>
                  <a:srgbClr val="0000FF"/>
                </a:solidFill>
                <a:latin typeface="微软雅黑" pitchFamily="34" charset="-122"/>
                <a:ea typeface="微软雅黑" pitchFamily="34" charset="-122"/>
              </a:rPr>
              <a:t>column_priv</a:t>
            </a:r>
            <a:r>
              <a:rPr lang="zh-CN" altLang="en-US" sz="2400" b="1" dirty="0" smtClean="0">
                <a:latin typeface="微软雅黑" pitchFamily="34" charset="-122"/>
                <a:ea typeface="微软雅黑" pitchFamily="34" charset="-122"/>
              </a:rPr>
              <a:t>。</a:t>
            </a:r>
            <a:endParaRPr lang="zh-CN" altLang="en-US" sz="2400" b="1" dirty="0">
              <a:solidFill>
                <a:srgbClr val="FF0066"/>
              </a:solidFill>
              <a:latin typeface="微软雅黑" pitchFamily="34" charset="-122"/>
              <a:ea typeface="微软雅黑" pitchFamily="34" charset="-122"/>
            </a:endParaRPr>
          </a:p>
        </p:txBody>
      </p:sp>
      <p:sp>
        <p:nvSpPr>
          <p:cNvPr id="6" name="矩形 5"/>
          <p:cNvSpPr/>
          <p:nvPr/>
        </p:nvSpPr>
        <p:spPr>
          <a:xfrm>
            <a:off x="321611" y="3661337"/>
            <a:ext cx="8658615" cy="1938992"/>
          </a:xfrm>
          <a:prstGeom prst="rect">
            <a:avLst/>
          </a:prstGeom>
        </p:spPr>
        <p:txBody>
          <a:bodyPr wrap="square">
            <a:spAutoFit/>
          </a:bodyPr>
          <a:lstStyle/>
          <a:p>
            <a:pPr indent="457200">
              <a:lnSpc>
                <a:spcPct val="125000"/>
              </a:lnSpc>
            </a:pPr>
            <a:r>
              <a:rPr lang="en-US" altLang="zh-CN" sz="2400" b="1" dirty="0" err="1" smtClean="0">
                <a:solidFill>
                  <a:srgbClr val="FF0000"/>
                </a:solidFill>
                <a:latin typeface="微软雅黑" pitchFamily="34" charset="-122"/>
                <a:ea typeface="微软雅黑" pitchFamily="34" charset="-122"/>
              </a:rPr>
              <a:t>procs_priv</a:t>
            </a:r>
            <a:r>
              <a:rPr lang="zh-CN" altLang="en-US" sz="2400" b="1" dirty="0">
                <a:latin typeface="微软雅黑" pitchFamily="34" charset="-122"/>
                <a:ea typeface="微软雅黑" pitchFamily="34" charset="-122"/>
              </a:rPr>
              <a:t>表可以</a:t>
            </a:r>
            <a:r>
              <a:rPr lang="zh-CN" altLang="en-US" sz="2400" b="1" dirty="0">
                <a:solidFill>
                  <a:srgbClr val="FF0000"/>
                </a:solidFill>
                <a:latin typeface="微软雅黑" panose="020B0503020204020204" pitchFamily="34" charset="-122"/>
                <a:ea typeface="微软雅黑" panose="020B0503020204020204" pitchFamily="34" charset="-122"/>
              </a:rPr>
              <a:t>对存储过程和存储函数进行权限设置</a:t>
            </a:r>
            <a:r>
              <a:rPr lang="zh-CN" altLang="en-US" sz="2400" b="1" dirty="0">
                <a:latin typeface="微软雅黑" pitchFamily="34" charset="-122"/>
                <a:ea typeface="微软雅黑" pitchFamily="34" charset="-122"/>
              </a:rPr>
              <a:t>。</a:t>
            </a:r>
          </a:p>
          <a:p>
            <a:pPr indent="457200">
              <a:lnSpc>
                <a:spcPct val="125000"/>
              </a:lnSpc>
            </a:pPr>
            <a:r>
              <a:rPr lang="en-US" altLang="zh-CN" sz="2400" b="1" dirty="0" err="1" smtClean="0">
                <a:solidFill>
                  <a:srgbClr val="FF0000"/>
                </a:solidFill>
                <a:latin typeface="微软雅黑" pitchFamily="34" charset="-122"/>
                <a:ea typeface="微软雅黑" pitchFamily="34" charset="-122"/>
              </a:rPr>
              <a:t>procs_priv</a:t>
            </a:r>
            <a:r>
              <a:rPr lang="zh-CN" altLang="en-US" sz="2400" b="1" dirty="0">
                <a:latin typeface="微软雅黑" pitchFamily="34" charset="-122"/>
                <a:ea typeface="微软雅黑" pitchFamily="34" charset="-122"/>
              </a:rPr>
              <a:t>表包含</a:t>
            </a:r>
            <a:r>
              <a:rPr lang="en-US" altLang="zh-CN" sz="2400" b="1" dirty="0">
                <a:latin typeface="微软雅黑" pitchFamily="34" charset="-122"/>
                <a:ea typeface="微软雅黑" pitchFamily="34" charset="-122"/>
              </a:rPr>
              <a:t>8</a:t>
            </a:r>
            <a:r>
              <a:rPr lang="zh-CN" altLang="en-US" sz="2400" b="1" dirty="0">
                <a:latin typeface="微软雅黑" pitchFamily="34" charset="-122"/>
                <a:ea typeface="微软雅黑" pitchFamily="34" charset="-122"/>
              </a:rPr>
              <a:t>个字段：</a:t>
            </a:r>
            <a:r>
              <a:rPr lang="en-US" altLang="zh-CN" sz="2400" b="1" dirty="0">
                <a:solidFill>
                  <a:srgbClr val="0000FF"/>
                </a:solidFill>
                <a:latin typeface="微软雅黑" pitchFamily="34" charset="-122"/>
                <a:ea typeface="微软雅黑" pitchFamily="34" charset="-122"/>
              </a:rPr>
              <a:t>host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db</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user</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routine_name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routine_type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grantor</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proc_priv</a:t>
            </a:r>
            <a:r>
              <a:rPr lang="zh-CN" altLang="en-US" sz="2400" b="1" dirty="0">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timestamp</a:t>
            </a:r>
            <a:r>
              <a:rPr lang="zh-CN" altLang="en-US" sz="2400" b="1" dirty="0">
                <a:latin typeface="微软雅黑" pitchFamily="34" charset="-122"/>
                <a:ea typeface="微软雅黑" pitchFamily="34" charset="-122"/>
              </a:rPr>
              <a:t>等。</a:t>
            </a:r>
            <a:endParaRPr lang="zh-CN" altLang="en-US" sz="2400" b="1" dirty="0">
              <a:solidFill>
                <a:srgbClr val="FF0066"/>
              </a:solidFill>
              <a:latin typeface="微软雅黑" pitchFamily="34" charset="-122"/>
              <a:ea typeface="微软雅黑" pitchFamily="34" charset="-122"/>
            </a:endParaRPr>
          </a:p>
        </p:txBody>
      </p:sp>
      <p:sp>
        <p:nvSpPr>
          <p:cNvPr id="8" name="矩形 7"/>
          <p:cNvSpPr/>
          <p:nvPr/>
        </p:nvSpPr>
        <p:spPr>
          <a:xfrm>
            <a:off x="249593" y="2929216"/>
            <a:ext cx="8494988" cy="669863"/>
          </a:xfrm>
          <a:prstGeom prst="rect">
            <a:avLst/>
          </a:prstGeom>
        </p:spPr>
        <p:txBody>
          <a:bodyPr wrap="square">
            <a:spAutoFit/>
          </a:bodyPr>
          <a:lstStyle/>
          <a:p>
            <a:pPr indent="457200">
              <a:lnSpc>
                <a:spcPct val="150000"/>
              </a:lnSpc>
            </a:pPr>
            <a:r>
              <a:rPr lang="en-US" altLang="zh-CN"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5.</a:t>
            </a:r>
            <a:r>
              <a:rPr lang="zh-CN" altLang="en-US"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2800" b="1" dirty="0" err="1" smtClean="0">
                <a:solidFill>
                  <a:srgbClr val="FF0000"/>
                </a:solidFill>
                <a:effectLst>
                  <a:outerShdw blurRad="38100" dist="38100" dir="2700000" algn="tl">
                    <a:srgbClr val="000000">
                      <a:alpha val="43137"/>
                    </a:srgbClr>
                  </a:outerShdw>
                </a:effectLst>
                <a:latin typeface="+mj-lt"/>
                <a:ea typeface="Meiryo UI" pitchFamily="34" charset="-128"/>
                <a:cs typeface="Meiryo UI" pitchFamily="34" charset="-128"/>
              </a:rPr>
              <a:t>procs_priv</a:t>
            </a:r>
            <a:r>
              <a:rPr lang="zh-CN" altLang="en-US"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表</a:t>
            </a:r>
            <a:endParaRPr lang="en-US" altLang="zh-CN" sz="2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9916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859" y="429882"/>
            <a:ext cx="5176417" cy="5724644"/>
          </a:xfrm>
          <a:prstGeom prst="rect">
            <a:avLst/>
          </a:prstGeom>
        </p:spPr>
        <p:txBody>
          <a:bodyPr wrap="none">
            <a:spAutoFit/>
          </a:bodyPr>
          <a:lstStyle/>
          <a:p>
            <a:pPr marL="1371600" lvl="6" algn="ctr">
              <a:lnSpc>
                <a:spcPct val="150000"/>
              </a:lnSpc>
            </a:pPr>
            <a:r>
              <a:rPr lang="en-US" altLang="zh-CN" sz="4400" b="1" dirty="0" smtClean="0">
                <a:solidFill>
                  <a:srgbClr val="0000FF"/>
                </a:solidFill>
                <a:latin typeface="微软雅黑" pitchFamily="34" charset="-122"/>
                <a:ea typeface="微软雅黑" pitchFamily="34" charset="-122"/>
              </a:rPr>
              <a:t>13.3 </a:t>
            </a:r>
            <a:r>
              <a:rPr lang="zh-CN" altLang="en-US" sz="4400" b="1" dirty="0" smtClean="0">
                <a:solidFill>
                  <a:srgbClr val="0000FF"/>
                </a:solidFill>
                <a:latin typeface="微软雅黑" pitchFamily="34" charset="-122"/>
                <a:ea typeface="微软雅黑" pitchFamily="34" charset="-122"/>
              </a:rPr>
              <a:t>用户</a:t>
            </a:r>
            <a:r>
              <a:rPr lang="zh-CN" altLang="en-US" sz="4400" b="1" dirty="0">
                <a:solidFill>
                  <a:srgbClr val="0000FF"/>
                </a:solidFill>
                <a:latin typeface="微软雅黑" pitchFamily="34" charset="-122"/>
                <a:ea typeface="微软雅黑" pitchFamily="34" charset="-122"/>
              </a:rPr>
              <a:t>管理</a:t>
            </a:r>
            <a:endParaRPr lang="en-US" altLang="zh-CN" sz="4400" b="1" dirty="0" smtClean="0">
              <a:solidFill>
                <a:srgbClr val="0000FF"/>
              </a:solidFill>
              <a:latin typeface="微软雅黑" pitchFamily="34" charset="-122"/>
              <a:ea typeface="微软雅黑" pitchFamily="34" charset="-122"/>
            </a:endParaRPr>
          </a:p>
          <a:p>
            <a:pPr marL="1885950" lvl="3" indent="-514350">
              <a:lnSpc>
                <a:spcPct val="150000"/>
              </a:lnSpc>
              <a:buFont typeface="+mj-lt"/>
              <a:buAutoNum type="arabicPeriod"/>
            </a:pPr>
            <a:r>
              <a:rPr lang="zh-CN" altLang="en-US" sz="4000" b="1" dirty="0" smtClean="0">
                <a:latin typeface="微软雅黑" panose="020B0503020204020204" pitchFamily="34" charset="-122"/>
                <a:ea typeface="微软雅黑" panose="020B0503020204020204" pitchFamily="34" charset="-122"/>
              </a:rPr>
              <a:t>添加</a:t>
            </a:r>
            <a:r>
              <a:rPr lang="zh-CN" altLang="en-US" sz="4000" b="1" dirty="0">
                <a:latin typeface="微软雅黑" panose="020B0503020204020204" pitchFamily="34" charset="-122"/>
                <a:ea typeface="微软雅黑" panose="020B0503020204020204" pitchFamily="34" charset="-122"/>
              </a:rPr>
              <a:t>用户</a:t>
            </a: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查看用户</a:t>
            </a: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修改用户账号</a:t>
            </a: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修改用户口令</a:t>
            </a: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删除</a:t>
            </a:r>
            <a:r>
              <a:rPr lang="zh-CN" altLang="en-US" sz="4000" b="1" dirty="0" smtClean="0">
                <a:latin typeface="微软雅黑" panose="020B0503020204020204" pitchFamily="34" charset="-122"/>
                <a:ea typeface="微软雅黑" panose="020B0503020204020204" pitchFamily="34" charset="-122"/>
              </a:rPr>
              <a:t>用户</a:t>
            </a: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0196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9"/>
            <a:ext cx="8955156" cy="825419"/>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a:t>
            </a:r>
            <a:r>
              <a:rPr lang="zh-CN" altLang="en-US" sz="3600" b="1" dirty="0" smtClean="0">
                <a:solidFill>
                  <a:srgbClr val="00B050"/>
                </a:solidFill>
                <a:latin typeface="微软雅黑" pitchFamily="34" charset="-122"/>
                <a:ea typeface="微软雅黑" pitchFamily="34" charset="-122"/>
              </a:rPr>
              <a:t> 添加用户</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467378" y="3245895"/>
            <a:ext cx="8044317" cy="1754326"/>
          </a:xfrm>
          <a:prstGeom prst="rect">
            <a:avLst/>
          </a:prstGeom>
        </p:spPr>
        <p:txBody>
          <a:bodyPr wrap="square">
            <a:spAutoFit/>
          </a:bodyPr>
          <a:lstStyle/>
          <a:p>
            <a:pPr indent="457200">
              <a:lnSpc>
                <a:spcPct val="150000"/>
              </a:lnSpc>
            </a:pPr>
            <a:r>
              <a:rPr lang="zh-CN" altLang="en-US" sz="2400" b="1" dirty="0" smtClean="0">
                <a:solidFill>
                  <a:srgbClr val="FF0066"/>
                </a:solidFill>
                <a:latin typeface="微软雅黑" pitchFamily="34" charset="-122"/>
                <a:ea typeface="微软雅黑" pitchFamily="34" charset="-122"/>
              </a:rPr>
              <a:t>为了</a:t>
            </a:r>
            <a:r>
              <a:rPr lang="zh-CN" altLang="en-US" sz="2400" b="1" dirty="0">
                <a:solidFill>
                  <a:srgbClr val="FF0066"/>
                </a:solidFill>
                <a:latin typeface="微软雅黑" pitchFamily="34" charset="-122"/>
                <a:ea typeface="微软雅黑" pitchFamily="34" charset="-122"/>
              </a:rPr>
              <a:t>避免恶意用户冒名使用</a:t>
            </a:r>
            <a:r>
              <a:rPr lang="en-US" altLang="zh-CN" sz="2400" b="1" dirty="0">
                <a:solidFill>
                  <a:srgbClr val="FF0066"/>
                </a:solidFill>
                <a:latin typeface="微软雅黑" pitchFamily="34" charset="-122"/>
                <a:ea typeface="微软雅黑" pitchFamily="34" charset="-122"/>
              </a:rPr>
              <a:t>root</a:t>
            </a:r>
            <a:r>
              <a:rPr lang="zh-CN" altLang="en-US" sz="2400" b="1" dirty="0">
                <a:solidFill>
                  <a:srgbClr val="FF0066"/>
                </a:solidFill>
                <a:latin typeface="微软雅黑" pitchFamily="34" charset="-122"/>
                <a:ea typeface="微软雅黑" pitchFamily="34" charset="-122"/>
              </a:rPr>
              <a:t>账号操控数据库</a:t>
            </a:r>
            <a:r>
              <a:rPr lang="zh-CN" altLang="en-US" sz="2400" b="1" dirty="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通常需要创建一系列具备适当权限的账号，而尽可能地不用或少用</a:t>
            </a:r>
            <a:r>
              <a:rPr lang="en-US" altLang="zh-CN" sz="2400" b="1" dirty="0">
                <a:solidFill>
                  <a:srgbClr val="0000FF"/>
                </a:solidFill>
                <a:latin typeface="微软雅黑" pitchFamily="34" charset="-122"/>
                <a:ea typeface="微软雅黑" pitchFamily="34" charset="-122"/>
              </a:rPr>
              <a:t>root</a:t>
            </a:r>
            <a:r>
              <a:rPr lang="zh-CN" altLang="en-US" sz="2400" b="1" dirty="0">
                <a:solidFill>
                  <a:srgbClr val="0000FF"/>
                </a:solidFill>
                <a:latin typeface="微软雅黑" pitchFamily="34" charset="-122"/>
                <a:ea typeface="微软雅黑" pitchFamily="34" charset="-122"/>
              </a:rPr>
              <a:t>账号登录</a:t>
            </a:r>
            <a:r>
              <a:rPr lang="zh-CN" altLang="en-US" sz="2400" b="1" dirty="0" smtClean="0">
                <a:solidFill>
                  <a:srgbClr val="0000FF"/>
                </a:solidFill>
                <a:latin typeface="微软雅黑" pitchFamily="34" charset="-122"/>
                <a:ea typeface="微软雅黑" pitchFamily="34" charset="-122"/>
              </a:rPr>
              <a:t>系统</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以此来确保数据的安全访问。 </a:t>
            </a:r>
          </a:p>
        </p:txBody>
      </p:sp>
      <p:sp>
        <p:nvSpPr>
          <p:cNvPr id="4" name="矩形 3"/>
          <p:cNvSpPr/>
          <p:nvPr/>
        </p:nvSpPr>
        <p:spPr>
          <a:xfrm>
            <a:off x="467380" y="1088019"/>
            <a:ext cx="8044316" cy="1754326"/>
          </a:xfrm>
          <a:prstGeom prst="rect">
            <a:avLst/>
          </a:prstGeom>
          <a:ln>
            <a:solidFill>
              <a:srgbClr val="00B0F0"/>
            </a:solidFill>
          </a:ln>
        </p:spPr>
        <p:txBody>
          <a:bodyPr wrap="square">
            <a:spAutoFit/>
          </a:bodyPr>
          <a:lstStyle/>
          <a:p>
            <a:pPr indent="457200">
              <a:lnSpc>
                <a:spcPct val="150000"/>
              </a:lnSpc>
            </a:pPr>
            <a:r>
              <a:rPr lang="zh-CN" altLang="en-US" sz="2400" b="1" dirty="0" smtClean="0">
                <a:latin typeface="微软雅黑" pitchFamily="34" charset="-122"/>
                <a:ea typeface="微软雅黑" pitchFamily="34" charset="-122"/>
              </a:rPr>
              <a:t>一</a:t>
            </a:r>
            <a:r>
              <a:rPr lang="zh-CN" altLang="en-US" sz="2400" b="1" dirty="0">
                <a:latin typeface="微软雅黑" pitchFamily="34" charset="-122"/>
                <a:ea typeface="微软雅黑" pitchFamily="34" charset="-122"/>
              </a:rPr>
              <a:t>个新安装的系统</a:t>
            </a:r>
            <a:r>
              <a:rPr lang="zh-CN" altLang="en-US" sz="2400" b="1" dirty="0" smtClean="0">
                <a:latin typeface="微软雅黑" pitchFamily="34" charset="-122"/>
                <a:ea typeface="微软雅黑" pitchFamily="34" charset="-122"/>
              </a:rPr>
              <a:t>，则只有</a:t>
            </a:r>
            <a:r>
              <a:rPr lang="zh-CN" altLang="en-US" sz="2400" b="1" dirty="0">
                <a:latin typeface="微软雅黑" pitchFamily="34" charset="-122"/>
                <a:ea typeface="微软雅黑" pitchFamily="34" charset="-122"/>
              </a:rPr>
              <a:t>一个名为</a:t>
            </a:r>
            <a:r>
              <a:rPr lang="en-US" altLang="zh-CN" sz="2400" b="1" dirty="0">
                <a:solidFill>
                  <a:srgbClr val="FF0000"/>
                </a:solidFill>
                <a:latin typeface="微软雅黑" pitchFamily="34" charset="-122"/>
                <a:ea typeface="微软雅黑" pitchFamily="34" charset="-122"/>
              </a:rPr>
              <a:t>root</a:t>
            </a:r>
            <a:r>
              <a:rPr lang="zh-CN" altLang="en-US" sz="2400" b="1" dirty="0">
                <a:solidFill>
                  <a:srgbClr val="FF0000"/>
                </a:solidFill>
                <a:latin typeface="微软雅黑" pitchFamily="34" charset="-122"/>
                <a:ea typeface="微软雅黑" pitchFamily="34" charset="-122"/>
              </a:rPr>
              <a:t>的用户</a:t>
            </a:r>
            <a:r>
              <a:rPr lang="zh-CN" altLang="en-US" sz="2400" b="1" dirty="0">
                <a:latin typeface="微软雅黑" pitchFamily="34" charset="-122"/>
                <a:ea typeface="微软雅黑" pitchFamily="34" charset="-122"/>
              </a:rPr>
              <a:t>。这个用户是在成功安装</a:t>
            </a:r>
            <a:r>
              <a:rPr lang="en-US" altLang="zh-CN" sz="2400" b="1" dirty="0" err="1">
                <a:latin typeface="微软雅黑" pitchFamily="34" charset="-122"/>
                <a:ea typeface="微软雅黑" pitchFamily="34" charset="-122"/>
              </a:rPr>
              <a:t>mysql</a:t>
            </a:r>
            <a:r>
              <a:rPr lang="zh-CN" altLang="en-US" sz="2400" b="1" dirty="0">
                <a:latin typeface="微软雅黑" pitchFamily="34" charset="-122"/>
                <a:ea typeface="微软雅黑" pitchFamily="34" charset="-122"/>
              </a:rPr>
              <a:t>服务器后，由</a:t>
            </a:r>
            <a:r>
              <a:rPr lang="zh-CN" altLang="en-US" sz="2400" b="1" dirty="0">
                <a:solidFill>
                  <a:srgbClr val="FF0000"/>
                </a:solidFill>
                <a:latin typeface="微软雅黑" pitchFamily="34" charset="-122"/>
                <a:ea typeface="微软雅黑" pitchFamily="34" charset="-122"/>
              </a:rPr>
              <a:t>系统创建</a:t>
            </a:r>
            <a:r>
              <a:rPr lang="zh-CN" altLang="en-US" sz="2400" b="1" dirty="0">
                <a:latin typeface="微软雅黑" pitchFamily="34" charset="-122"/>
                <a:ea typeface="微软雅黑" pitchFamily="34" charset="-122"/>
              </a:rPr>
              <a:t>的，并且</a:t>
            </a:r>
            <a:r>
              <a:rPr lang="zh-CN" altLang="en-US" sz="2400" b="1" dirty="0">
                <a:solidFill>
                  <a:srgbClr val="FF0000"/>
                </a:solidFill>
                <a:latin typeface="微软雅黑" pitchFamily="34" charset="-122"/>
                <a:ea typeface="微软雅黑" pitchFamily="34" charset="-122"/>
              </a:rPr>
              <a:t>被赋予了操作和管理</a:t>
            </a:r>
            <a:r>
              <a:rPr lang="en-US" altLang="zh-CN" sz="2400" b="1" dirty="0" err="1">
                <a:solidFill>
                  <a:srgbClr val="FF0000"/>
                </a:solidFill>
                <a:latin typeface="微软雅黑" pitchFamily="34" charset="-122"/>
                <a:ea typeface="微软雅黑" pitchFamily="34" charset="-122"/>
              </a:rPr>
              <a:t>mysql</a:t>
            </a:r>
            <a:r>
              <a:rPr lang="zh-CN" altLang="en-US" sz="2400" b="1" dirty="0">
                <a:solidFill>
                  <a:srgbClr val="FF0000"/>
                </a:solidFill>
                <a:latin typeface="微软雅黑" pitchFamily="34" charset="-122"/>
                <a:ea typeface="微软雅黑" pitchFamily="34" charset="-122"/>
              </a:rPr>
              <a:t>的所有权限</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253556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2248" y="187017"/>
            <a:ext cx="8242773" cy="2923877"/>
          </a:xfrm>
          <a:prstGeom prst="rect">
            <a:avLst/>
          </a:prstGeom>
        </p:spPr>
        <p:txBody>
          <a:bodyPr wrap="square">
            <a:spAutoFit/>
          </a:bodyPr>
          <a:lstStyle/>
          <a:p>
            <a:pPr indent="457200">
              <a:lnSpc>
                <a:spcPct val="150000"/>
              </a:lnSpc>
              <a:spcAft>
                <a:spcPts val="1200"/>
              </a:spcAft>
            </a:pPr>
            <a:r>
              <a:rPr lang="zh-CN" altLang="en-US" sz="2800" b="1" dirty="0" smtClean="0">
                <a:solidFill>
                  <a:srgbClr val="0000FF"/>
                </a:solidFill>
                <a:latin typeface="微软雅黑" pitchFamily="34" charset="-122"/>
                <a:ea typeface="微软雅黑" pitchFamily="34" charset="-122"/>
              </a:rPr>
              <a:t>（</a:t>
            </a:r>
            <a:r>
              <a:rPr lang="en-US" altLang="zh-CN" sz="2800" b="1" dirty="0" smtClean="0">
                <a:solidFill>
                  <a:srgbClr val="0000FF"/>
                </a:solidFill>
                <a:latin typeface="微软雅黑" pitchFamily="34" charset="-122"/>
                <a:ea typeface="微软雅黑" pitchFamily="34" charset="-122"/>
              </a:rPr>
              <a:t>1</a:t>
            </a:r>
            <a:r>
              <a:rPr lang="zh-CN" altLang="en-US" sz="2800" b="1" dirty="0" smtClean="0">
                <a:solidFill>
                  <a:srgbClr val="0000FF"/>
                </a:solidFill>
                <a:latin typeface="微软雅黑" pitchFamily="34" charset="-122"/>
                <a:ea typeface="微软雅黑" pitchFamily="34" charset="-122"/>
              </a:rPr>
              <a:t>）使用</a:t>
            </a:r>
            <a:r>
              <a:rPr lang="en-US" altLang="zh-CN" sz="2800" b="1" dirty="0">
                <a:solidFill>
                  <a:srgbClr val="0000FF"/>
                </a:solidFill>
                <a:latin typeface="微软雅黑" pitchFamily="34" charset="-122"/>
                <a:ea typeface="微软雅黑" pitchFamily="34" charset="-122"/>
              </a:rPr>
              <a:t>create </a:t>
            </a:r>
            <a:r>
              <a:rPr lang="en-US" altLang="zh-CN" sz="2800" b="1" dirty="0" smtClean="0">
                <a:solidFill>
                  <a:srgbClr val="0000FF"/>
                </a:solidFill>
                <a:latin typeface="微软雅黑" pitchFamily="34" charset="-122"/>
                <a:ea typeface="微软雅黑" pitchFamily="34" charset="-122"/>
              </a:rPr>
              <a:t>user</a:t>
            </a:r>
            <a:r>
              <a:rPr lang="zh-CN" altLang="en-US" sz="2800" b="1" dirty="0" smtClean="0">
                <a:solidFill>
                  <a:srgbClr val="0000FF"/>
                </a:solidFill>
                <a:latin typeface="微软雅黑" pitchFamily="34" charset="-122"/>
                <a:ea typeface="微软雅黑" pitchFamily="34" charset="-122"/>
              </a:rPr>
              <a:t>创建</a:t>
            </a:r>
            <a:r>
              <a:rPr lang="zh-CN" altLang="en-US" sz="2800" b="1" dirty="0">
                <a:solidFill>
                  <a:srgbClr val="0000FF"/>
                </a:solidFill>
                <a:latin typeface="微软雅黑" pitchFamily="34" charset="-122"/>
                <a:ea typeface="微软雅黑" pitchFamily="34" charset="-122"/>
              </a:rPr>
              <a:t>用户</a:t>
            </a:r>
            <a:r>
              <a:rPr lang="zh-CN" altLang="en-US" sz="2800" b="1" dirty="0" smtClean="0">
                <a:solidFill>
                  <a:srgbClr val="0000FF"/>
                </a:solidFill>
                <a:latin typeface="微软雅黑" pitchFamily="34" charset="-122"/>
                <a:ea typeface="微软雅黑" pitchFamily="34" charset="-122"/>
              </a:rPr>
              <a:t>账号</a:t>
            </a:r>
            <a:endParaRPr lang="en-US" altLang="zh-CN" sz="2800" b="1" dirty="0" smtClean="0">
              <a:solidFill>
                <a:srgbClr val="0000FF"/>
              </a:solidFill>
              <a:latin typeface="微软雅黑" pitchFamily="34" charset="-122"/>
              <a:ea typeface="微软雅黑" pitchFamily="34" charset="-122"/>
            </a:endParaRPr>
          </a:p>
          <a:p>
            <a:pPr indent="457200"/>
            <a:r>
              <a:rPr lang="zh-CN" altLang="en-US" sz="2400" b="1" dirty="0">
                <a:solidFill>
                  <a:srgbClr val="FF0066"/>
                </a:solidFill>
                <a:latin typeface="微软雅黑" pitchFamily="34" charset="-122"/>
                <a:ea typeface="微软雅黑" pitchFamily="34" charset="-122"/>
              </a:rPr>
              <a:t>语法格式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create </a:t>
            </a:r>
            <a:r>
              <a:rPr lang="en-US" altLang="zh-CN" sz="2400" b="1" dirty="0">
                <a:latin typeface="微软雅黑" pitchFamily="34" charset="-122"/>
                <a:ea typeface="微软雅黑" pitchFamily="34" charset="-122"/>
              </a:rPr>
              <a:t>user </a:t>
            </a:r>
            <a:r>
              <a:rPr lang="en-US" altLang="zh-CN" sz="2400" b="1" dirty="0" smtClean="0">
                <a:latin typeface="微软雅黑" pitchFamily="34" charset="-122"/>
                <a:ea typeface="微软雅黑" pitchFamily="34" charset="-122"/>
              </a:rPr>
              <a:t>‘</a:t>
            </a:r>
            <a:r>
              <a:rPr lang="en-US" altLang="zh-CN" sz="2400" b="1" dirty="0" err="1">
                <a:latin typeface="微软雅黑" pitchFamily="34" charset="-122"/>
                <a:ea typeface="微软雅黑" pitchFamily="34" charset="-122"/>
              </a:rPr>
              <a:t>username’@’hostname</a:t>
            </a:r>
            <a:r>
              <a:rPr lang="en-US"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identified by [password] 'password' </a:t>
            </a:r>
            <a:endParaRPr lang="en-US" altLang="zh-CN" sz="2400" b="1" dirty="0">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[,user identified by [password] 'password'] … </a:t>
            </a:r>
          </a:p>
        </p:txBody>
      </p:sp>
      <p:sp>
        <p:nvSpPr>
          <p:cNvPr id="9" name="矩形 8"/>
          <p:cNvSpPr/>
          <p:nvPr/>
        </p:nvSpPr>
        <p:spPr>
          <a:xfrm>
            <a:off x="413192" y="4025272"/>
            <a:ext cx="8059310" cy="941155"/>
          </a:xfrm>
          <a:prstGeom prst="rect">
            <a:avLst/>
          </a:prstGeom>
        </p:spPr>
        <p:txBody>
          <a:bodyPr wrap="square">
            <a:spAutoFit/>
          </a:bodyPr>
          <a:lstStyle/>
          <a:p>
            <a:pPr indent="457200">
              <a:lnSpc>
                <a:spcPct val="120000"/>
              </a:lnSpc>
            </a:pPr>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5</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添加</a:t>
            </a:r>
            <a:r>
              <a:rPr lang="zh-CN" altLang="en-US" sz="2400" b="1" dirty="0">
                <a:solidFill>
                  <a:srgbClr val="C00000"/>
                </a:solidFill>
                <a:latin typeface="微软雅黑" pitchFamily="34" charset="-122"/>
                <a:ea typeface="微软雅黑" pitchFamily="34" charset="-122"/>
              </a:rPr>
              <a:t>新的用户，其用户名分别为</a:t>
            </a:r>
            <a:r>
              <a:rPr lang="en-US" altLang="zh-CN" sz="2400" b="1" dirty="0" err="1">
                <a:solidFill>
                  <a:srgbClr val="C00000"/>
                </a:solidFill>
                <a:latin typeface="微软雅黑" pitchFamily="34" charset="-122"/>
                <a:ea typeface="微软雅黑" pitchFamily="34" charset="-122"/>
              </a:rPr>
              <a:t>zhangmei</a:t>
            </a:r>
            <a:r>
              <a:rPr lang="zh-CN" altLang="en-US" sz="2400" b="1" dirty="0">
                <a:solidFill>
                  <a:srgbClr val="C00000"/>
                </a:solidFill>
                <a:latin typeface="微软雅黑" pitchFamily="34" charset="-122"/>
                <a:ea typeface="微软雅黑" pitchFamily="34" charset="-122"/>
              </a:rPr>
              <a:t>主机名为</a:t>
            </a:r>
            <a:r>
              <a:rPr lang="en-US" altLang="zh-CN" sz="2400" b="1" dirty="0" err="1">
                <a:solidFill>
                  <a:srgbClr val="C00000"/>
                </a:solidFill>
                <a:latin typeface="微软雅黑" pitchFamily="34" charset="-122"/>
                <a:ea typeface="微软雅黑" pitchFamily="34" charset="-122"/>
              </a:rPr>
              <a:t>localhost</a:t>
            </a:r>
            <a:r>
              <a:rPr lang="zh-CN" altLang="en-US" sz="2400" b="1" dirty="0">
                <a:solidFill>
                  <a:srgbClr val="C00000"/>
                </a:solidFill>
                <a:latin typeface="微软雅黑" pitchFamily="34" charset="-122"/>
                <a:ea typeface="微软雅黑" pitchFamily="34" charset="-122"/>
              </a:rPr>
              <a:t>，口令设置</a:t>
            </a:r>
            <a:r>
              <a:rPr lang="zh-CN" altLang="en-US" sz="2400" b="1" dirty="0" smtClean="0">
                <a:solidFill>
                  <a:srgbClr val="C00000"/>
                </a:solidFill>
                <a:latin typeface="微软雅黑" pitchFamily="34" charset="-122"/>
                <a:ea typeface="微软雅黑" pitchFamily="34" charset="-122"/>
              </a:rPr>
              <a:t>为</a:t>
            </a:r>
            <a:r>
              <a:rPr lang="en-US" altLang="zh-CN" sz="2400" b="1" dirty="0">
                <a:solidFill>
                  <a:srgbClr val="C00000"/>
                </a:solidFill>
                <a:latin typeface="微软雅黑" pitchFamily="34" charset="-122"/>
                <a:ea typeface="微软雅黑" pitchFamily="34" charset="-122"/>
              </a:rPr>
              <a:t>123 </a:t>
            </a:r>
            <a:r>
              <a:rPr lang="en-US" altLang="zh-CN" sz="2400" b="1" dirty="0">
                <a:solidFill>
                  <a:srgbClr val="00B050"/>
                </a:solidFill>
                <a:latin typeface="微软雅黑" pitchFamily="34" charset="-122"/>
                <a:ea typeface="微软雅黑" pitchFamily="34" charset="-122"/>
              </a:rPr>
              <a:t>-- </a:t>
            </a:r>
            <a:r>
              <a:rPr lang="zh-CN" altLang="en-US" sz="2400" b="1" dirty="0">
                <a:solidFill>
                  <a:srgbClr val="00B050"/>
                </a:solidFill>
                <a:latin typeface="微软雅黑" pitchFamily="34" charset="-122"/>
                <a:ea typeface="微软雅黑" pitchFamily="34" charset="-122"/>
              </a:rPr>
              <a:t>系统自动加密</a:t>
            </a:r>
            <a:endParaRPr lang="en-US" altLang="zh-CN" sz="2400" b="1" dirty="0">
              <a:solidFill>
                <a:srgbClr val="00B050"/>
              </a:solidFill>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2383"/>
          <a:stretch/>
        </p:blipFill>
        <p:spPr bwMode="auto">
          <a:xfrm>
            <a:off x="271303" y="5125256"/>
            <a:ext cx="8627038" cy="106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01304" y="3157828"/>
            <a:ext cx="8485148" cy="707886"/>
          </a:xfrm>
          <a:prstGeom prst="rect">
            <a:avLst/>
          </a:prstGeom>
          <a:solidFill>
            <a:srgbClr val="FFFF99"/>
          </a:solidFill>
        </p:spPr>
        <p:txBody>
          <a:bodyPr wrap="square">
            <a:spAutoFit/>
          </a:bodyPr>
          <a:lstStyle/>
          <a:p>
            <a:r>
              <a:rPr lang="en-US" altLang="zh-CN" sz="2000" b="1" dirty="0" smtClean="0">
                <a:solidFill>
                  <a:srgbClr val="0000CC"/>
                </a:solidFill>
                <a:latin typeface="微软雅黑" panose="020B0503020204020204" pitchFamily="34" charset="-122"/>
                <a:ea typeface="微软雅黑" panose="020B0503020204020204" pitchFamily="34" charset="-122"/>
              </a:rPr>
              <a:t>hostname</a:t>
            </a:r>
            <a:r>
              <a:rPr lang="zh-CN" altLang="en-US" sz="2000" b="1" dirty="0">
                <a:solidFill>
                  <a:srgbClr val="0000CC"/>
                </a:solidFill>
                <a:latin typeface="微软雅黑" panose="020B0503020204020204" pitchFamily="34" charset="-122"/>
                <a:ea typeface="微软雅黑" panose="020B0503020204020204" pitchFamily="34" charset="-122"/>
              </a:rPr>
              <a:t>为</a:t>
            </a:r>
            <a:r>
              <a:rPr lang="zh-CN" altLang="en-US" sz="2000" b="1" dirty="0">
                <a:latin typeface="微软雅黑" panose="020B0503020204020204" pitchFamily="34" charset="-122"/>
                <a:ea typeface="微软雅黑" panose="020B0503020204020204" pitchFamily="34" charset="-122"/>
              </a:rPr>
              <a:t>主机，</a:t>
            </a:r>
            <a:r>
              <a:rPr lang="en-US" altLang="zh-CN" sz="2000" b="1" dirty="0">
                <a:latin typeface="微软雅黑" panose="020B0503020204020204" pitchFamily="34" charset="-122"/>
                <a:ea typeface="微软雅黑" panose="020B0503020204020204" pitchFamily="34" charset="-122"/>
              </a:rPr>
              <a:t>localhost</a:t>
            </a:r>
            <a:r>
              <a:rPr lang="zh-CN" altLang="en-US" sz="2000" b="1" dirty="0">
                <a:latin typeface="微软雅黑" panose="020B0503020204020204" pitchFamily="34" charset="-122"/>
                <a:ea typeface="微软雅黑" panose="020B0503020204020204" pitchFamily="34" charset="-122"/>
              </a:rPr>
              <a:t>指本地用户，通配符</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指可以从远程主机登陆用户，</a:t>
            </a:r>
            <a:r>
              <a:rPr lang="zh-CN" altLang="en-US" sz="2000" b="1" dirty="0">
                <a:solidFill>
                  <a:srgbClr val="0000CC"/>
                </a:solidFill>
                <a:latin typeface="微软雅黑" panose="020B0503020204020204" pitchFamily="34" charset="-122"/>
                <a:ea typeface="微软雅黑" panose="020B0503020204020204" pitchFamily="34" charset="-122"/>
              </a:rPr>
              <a:t>如果不指定</a:t>
            </a:r>
            <a:r>
              <a:rPr lang="en-US" altLang="zh-CN" sz="2000" b="1" dirty="0">
                <a:solidFill>
                  <a:srgbClr val="0000CC"/>
                </a:solidFill>
                <a:latin typeface="微软雅黑" panose="020B0503020204020204" pitchFamily="34" charset="-122"/>
                <a:ea typeface="微软雅黑" panose="020B0503020204020204" pitchFamily="34" charset="-122"/>
              </a:rPr>
              <a:t>host</a:t>
            </a:r>
            <a:r>
              <a:rPr lang="zh-CN" altLang="en-US" sz="2000" b="1" dirty="0">
                <a:solidFill>
                  <a:srgbClr val="0000CC"/>
                </a:solidFill>
                <a:latin typeface="微软雅黑" panose="020B0503020204020204" pitchFamily="34" charset="-122"/>
                <a:ea typeface="微软雅黑" panose="020B0503020204020204" pitchFamily="34" charset="-122"/>
              </a:rPr>
              <a:t>，则默认为</a:t>
            </a:r>
            <a:r>
              <a:rPr lang="en-US" altLang="zh-CN" sz="2000" b="1" dirty="0">
                <a:solidFill>
                  <a:srgbClr val="0000CC"/>
                </a:solidFill>
                <a:latin typeface="微软雅黑" panose="020B0503020204020204" pitchFamily="34" charset="-122"/>
                <a:ea typeface="微软雅黑" panose="020B0503020204020204" pitchFamily="34" charset="-122"/>
              </a:rPr>
              <a:t>%</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9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86463" y="151288"/>
            <a:ext cx="8242773" cy="662554"/>
          </a:xfrm>
          <a:prstGeom prst="rect">
            <a:avLst/>
          </a:prstGeom>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a:t>
            </a:r>
            <a:r>
              <a:rPr lang="en-US" altLang="zh-CN" sz="2800" b="1" dirty="0" smtClean="0">
                <a:solidFill>
                  <a:srgbClr val="0000FF"/>
                </a:solidFill>
                <a:latin typeface="微软雅黑" pitchFamily="34" charset="-122"/>
                <a:ea typeface="微软雅黑" pitchFamily="34" charset="-122"/>
              </a:rPr>
              <a:t>2</a:t>
            </a:r>
            <a:r>
              <a:rPr lang="zh-CN" altLang="en-US" sz="2800" b="1" dirty="0" smtClean="0">
                <a:solidFill>
                  <a:srgbClr val="0000FF"/>
                </a:solidFill>
                <a:latin typeface="微软雅黑" pitchFamily="34" charset="-122"/>
                <a:ea typeface="微软雅黑" pitchFamily="34" charset="-122"/>
              </a:rPr>
              <a:t>）使用</a:t>
            </a:r>
            <a:r>
              <a:rPr lang="en-US" altLang="zh-CN" sz="2800" b="1" dirty="0">
                <a:solidFill>
                  <a:srgbClr val="0000FF"/>
                </a:solidFill>
                <a:latin typeface="微软雅黑" pitchFamily="34" charset="-122"/>
                <a:ea typeface="微软雅黑" pitchFamily="34" charset="-122"/>
              </a:rPr>
              <a:t>Insert</a:t>
            </a:r>
            <a:r>
              <a:rPr lang="zh-CN" altLang="en-US" sz="2800" b="1" dirty="0">
                <a:solidFill>
                  <a:srgbClr val="0000FF"/>
                </a:solidFill>
                <a:latin typeface="微软雅黑" pitchFamily="34" charset="-122"/>
                <a:ea typeface="微软雅黑" pitchFamily="34" charset="-122"/>
              </a:rPr>
              <a:t>语句新建普通</a:t>
            </a:r>
            <a:r>
              <a:rPr lang="zh-CN" altLang="en-US" sz="2800" b="1" dirty="0" smtClean="0">
                <a:solidFill>
                  <a:srgbClr val="0000FF"/>
                </a:solidFill>
                <a:latin typeface="微软雅黑" pitchFamily="34" charset="-122"/>
                <a:ea typeface="微软雅黑" pitchFamily="34" charset="-122"/>
              </a:rPr>
              <a:t>用户</a:t>
            </a:r>
            <a:endParaRPr lang="en-US" altLang="zh-CN" sz="2800" b="1" dirty="0" smtClean="0">
              <a:solidFill>
                <a:srgbClr val="0000FF"/>
              </a:solidFill>
              <a:latin typeface="微软雅黑" pitchFamily="34" charset="-122"/>
              <a:ea typeface="微软雅黑" pitchFamily="34" charset="-122"/>
            </a:endParaRPr>
          </a:p>
        </p:txBody>
      </p:sp>
      <p:sp>
        <p:nvSpPr>
          <p:cNvPr id="9" name="矩形 8"/>
          <p:cNvSpPr/>
          <p:nvPr/>
        </p:nvSpPr>
        <p:spPr>
          <a:xfrm>
            <a:off x="440487" y="4270915"/>
            <a:ext cx="8472207" cy="830997"/>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6】</a:t>
            </a:r>
            <a:r>
              <a:rPr lang="zh-CN" altLang="en-US" sz="2400" b="1" dirty="0">
                <a:solidFill>
                  <a:srgbClr val="C00000"/>
                </a:solidFill>
                <a:latin typeface="微软雅黑" pitchFamily="34" charset="-122"/>
                <a:ea typeface="微软雅黑" pitchFamily="34" charset="-122"/>
              </a:rPr>
              <a:t>插入</a:t>
            </a:r>
            <a:r>
              <a:rPr lang="en-US" altLang="zh-CN" sz="2400" b="1" dirty="0" err="1">
                <a:solidFill>
                  <a:srgbClr val="C00000"/>
                </a:solidFill>
                <a:latin typeface="微软雅黑" pitchFamily="34" charset="-122"/>
                <a:ea typeface="微软雅黑" pitchFamily="34" charset="-122"/>
              </a:rPr>
              <a:t>xiaohong</a:t>
            </a:r>
            <a:r>
              <a:rPr lang="zh-CN" altLang="en-US" sz="2400" b="1" dirty="0">
                <a:solidFill>
                  <a:srgbClr val="C00000"/>
                </a:solidFill>
                <a:latin typeface="微软雅黑" pitchFamily="34" charset="-122"/>
                <a:ea typeface="微软雅黑" pitchFamily="34" charset="-122"/>
              </a:rPr>
              <a:t>用户，主机名为</a:t>
            </a:r>
            <a:r>
              <a:rPr lang="en-US" altLang="zh-CN" sz="2400" b="1" dirty="0" err="1">
                <a:solidFill>
                  <a:srgbClr val="C00000"/>
                </a:solidFill>
                <a:latin typeface="微软雅黑" pitchFamily="34" charset="-122"/>
                <a:ea typeface="微软雅黑" pitchFamily="34" charset="-122"/>
              </a:rPr>
              <a:t>localhost</a:t>
            </a:r>
            <a:r>
              <a:rPr lang="zh-CN" altLang="en-US" sz="2400" b="1" dirty="0">
                <a:solidFill>
                  <a:srgbClr val="C00000"/>
                </a:solidFill>
                <a:latin typeface="微软雅黑" pitchFamily="34" charset="-122"/>
                <a:ea typeface="微软雅黑" pitchFamily="34" charset="-122"/>
              </a:rPr>
              <a:t>，密码是 </a:t>
            </a:r>
            <a:r>
              <a:rPr lang="en-US" altLang="zh-CN" sz="2400" b="1" dirty="0">
                <a:solidFill>
                  <a:srgbClr val="C00000"/>
                </a:solidFill>
                <a:latin typeface="微软雅黑" pitchFamily="34" charset="-122"/>
                <a:ea typeface="微软雅黑" pitchFamily="34" charset="-122"/>
              </a:rPr>
              <a:t>password(123)</a:t>
            </a:r>
          </a:p>
        </p:txBody>
      </p:sp>
      <p:pic>
        <p:nvPicPr>
          <p:cNvPr id="2050"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4" y="5284635"/>
            <a:ext cx="8719141" cy="125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4172" y="857216"/>
            <a:ext cx="8253138" cy="1015663"/>
          </a:xfrm>
          <a:prstGeom prst="rect">
            <a:avLst/>
          </a:prstGeom>
          <a:ln>
            <a:solidFill>
              <a:srgbClr val="0000FF"/>
            </a:solidFill>
          </a:ln>
        </p:spPr>
        <p:txBody>
          <a:bodyPr wrap="square">
            <a:spAutoFit/>
          </a:bodyPr>
          <a:lstStyle/>
          <a:p>
            <a:pPr marL="342900" indent="-342900">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MySQL</a:t>
            </a:r>
            <a:r>
              <a:rPr lang="zh-CN" altLang="en-US" sz="2000" b="1" dirty="0">
                <a:latin typeface="微软雅黑" panose="020B0503020204020204" pitchFamily="34" charset="-122"/>
                <a:ea typeface="微软雅黑" panose="020B0503020204020204" pitchFamily="34" charset="-122"/>
              </a:rPr>
              <a:t>中，不管是</a:t>
            </a:r>
            <a:r>
              <a:rPr lang="en-US" altLang="zh-CN" sz="2000" b="1" dirty="0">
                <a:latin typeface="微软雅黑" panose="020B0503020204020204" pitchFamily="34" charset="-122"/>
                <a:ea typeface="微软雅黑" panose="020B0503020204020204" pitchFamily="34" charset="-122"/>
              </a:rPr>
              <a:t>CREATE USER</a:t>
            </a:r>
            <a:r>
              <a:rPr lang="zh-CN" altLang="en-US" sz="2000" b="1" dirty="0">
                <a:latin typeface="微软雅黑" panose="020B0503020204020204" pitchFamily="34" charset="-122"/>
                <a:ea typeface="微软雅黑" panose="020B0503020204020204" pitchFamily="34" charset="-122"/>
              </a:rPr>
              <a:t>还是</a:t>
            </a:r>
            <a:r>
              <a:rPr lang="en-US" altLang="zh-CN" sz="2000" b="1" dirty="0">
                <a:latin typeface="微软雅黑" panose="020B0503020204020204" pitchFamily="34" charset="-122"/>
                <a:ea typeface="微软雅黑" panose="020B0503020204020204" pitchFamily="34" charset="-122"/>
              </a:rPr>
              <a:t>GRANT</a:t>
            </a:r>
            <a:r>
              <a:rPr lang="zh-CN" altLang="en-US" sz="2000" b="1" dirty="0">
                <a:latin typeface="微软雅黑" panose="020B0503020204020204" pitchFamily="34" charset="-122"/>
                <a:ea typeface="微软雅黑" panose="020B0503020204020204" pitchFamily="34" charset="-122"/>
              </a:rPr>
              <a:t>语句，在创建用户时，实际上都是在</a:t>
            </a:r>
            <a:r>
              <a:rPr lang="en-US" altLang="zh-CN" sz="2000" b="1" dirty="0">
                <a:latin typeface="微软雅黑" panose="020B0503020204020204" pitchFamily="34" charset="-122"/>
                <a:ea typeface="微软雅黑" panose="020B0503020204020204" pitchFamily="34" charset="-122"/>
              </a:rPr>
              <a:t>user</a:t>
            </a:r>
            <a:r>
              <a:rPr lang="zh-CN" altLang="en-US" sz="2000" b="1" dirty="0">
                <a:latin typeface="微软雅黑" panose="020B0503020204020204" pitchFamily="34" charset="-122"/>
                <a:ea typeface="微软雅黑" panose="020B0503020204020204" pitchFamily="34" charset="-122"/>
              </a:rPr>
              <a:t>表中，添加一条新的记录 </a:t>
            </a:r>
          </a:p>
          <a:p>
            <a:r>
              <a:rPr lang="zh-CN" altLang="en-US" sz="2000" b="1" dirty="0">
                <a:latin typeface="微软雅黑" panose="020B0503020204020204" pitchFamily="34" charset="-122"/>
                <a:ea typeface="微软雅黑" panose="020B0503020204020204" pitchFamily="34" charset="-122"/>
              </a:rPr>
              <a:t>因此，可以使用</a:t>
            </a:r>
            <a:r>
              <a:rPr lang="en-US" altLang="zh-CN" sz="2000" b="1" dirty="0">
                <a:latin typeface="微软雅黑" panose="020B0503020204020204" pitchFamily="34" charset="-122"/>
                <a:ea typeface="微软雅黑" panose="020B0503020204020204" pitchFamily="34" charset="-122"/>
              </a:rPr>
              <a:t>INSERT</a:t>
            </a:r>
            <a:r>
              <a:rPr lang="zh-CN" altLang="en-US" sz="2000" b="1" dirty="0">
                <a:latin typeface="微软雅黑" panose="020B0503020204020204" pitchFamily="34" charset="-122"/>
                <a:ea typeface="微软雅黑" panose="020B0503020204020204" pitchFamily="34" charset="-122"/>
              </a:rPr>
              <a:t>语句，直接在该表中添加一个用户</a:t>
            </a:r>
          </a:p>
        </p:txBody>
      </p:sp>
      <p:sp>
        <p:nvSpPr>
          <p:cNvPr id="3" name="矩形 2"/>
          <p:cNvSpPr/>
          <p:nvPr/>
        </p:nvSpPr>
        <p:spPr>
          <a:xfrm>
            <a:off x="372246" y="2024408"/>
            <a:ext cx="8356989" cy="1938992"/>
          </a:xfrm>
          <a:prstGeom prst="rect">
            <a:avLst/>
          </a:prstGeom>
          <a:ln>
            <a:solidFill>
              <a:srgbClr val="0000FF"/>
            </a:solidFill>
          </a:ln>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语法格式</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INSERT </a:t>
            </a:r>
            <a:r>
              <a:rPr lang="en-US" altLang="zh-CN" sz="2400" b="1" dirty="0">
                <a:latin typeface="微软雅黑" panose="020B0503020204020204" pitchFamily="34" charset="-122"/>
                <a:ea typeface="微软雅黑" panose="020B0503020204020204" pitchFamily="34" charset="-122"/>
              </a:rPr>
              <a:t>INTO </a:t>
            </a:r>
            <a:r>
              <a:rPr lang="en-US" altLang="zh-CN" sz="2400" b="1" dirty="0" smtClean="0">
                <a:latin typeface="微软雅黑" panose="020B0503020204020204" pitchFamily="34" charset="-122"/>
                <a:ea typeface="微软雅黑" panose="020B0503020204020204" pitchFamily="34" charset="-122"/>
              </a:rPr>
              <a:t> </a:t>
            </a:r>
            <a:r>
              <a:rPr lang="en-US" altLang="zh-CN" sz="2400" b="1" dirty="0" err="1" smtClean="0">
                <a:latin typeface="微软雅黑" panose="020B0503020204020204" pitchFamily="34" charset="-122"/>
                <a:ea typeface="微软雅黑" panose="020B0503020204020204" pitchFamily="34" charset="-122"/>
              </a:rPr>
              <a:t>mysql.user</a:t>
            </a:r>
            <a:r>
              <a:rPr lang="en-US" altLang="zh-CN" sz="2400" b="1" dirty="0" smtClean="0">
                <a:latin typeface="微软雅黑" panose="020B0503020204020204" pitchFamily="34" charset="-122"/>
                <a:ea typeface="微软雅黑" panose="020B0503020204020204" pitchFamily="34" charset="-122"/>
              </a:rPr>
              <a:t>(Host,User,Password,ss1_cipher,x509_issuer,x509_subject</a:t>
            </a:r>
            <a:r>
              <a:rPr lang="en-US" altLang="zh-CN" sz="2400" b="1" dirty="0">
                <a:latin typeface="微软雅黑" panose="020B0503020204020204" pitchFamily="34" charset="-122"/>
                <a:ea typeface="微软雅黑" panose="020B0503020204020204" pitchFamily="34" charset="-122"/>
              </a:rPr>
              <a:t>) </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VALUES </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hostname’,’username’,PASSWORD</a:t>
            </a:r>
            <a:r>
              <a:rPr lang="en-US" altLang="zh-CN" sz="2400" b="1" dirty="0">
                <a:latin typeface="微软雅黑" panose="020B0503020204020204" pitchFamily="34" charset="-122"/>
                <a:ea typeface="微软雅黑" panose="020B0503020204020204" pitchFamily="34" charset="-122"/>
              </a:rPr>
              <a:t> (‘password’), ”, ”, </a:t>
            </a:r>
            <a:r>
              <a:rPr lang="en-US" altLang="zh-CN"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878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arn(inVertical)">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8987" y="920215"/>
            <a:ext cx="8473817" cy="2308324"/>
          </a:xfrm>
          <a:prstGeom prst="rect">
            <a:avLst/>
          </a:prstGeom>
          <a:ln>
            <a:solidFill>
              <a:srgbClr val="0000FF"/>
            </a:solidFill>
          </a:ln>
        </p:spPr>
        <p:txBody>
          <a:bodyPr wrap="square">
            <a:spAutoFit/>
          </a:bodyPr>
          <a:lstStyle/>
          <a:p>
            <a:pPr marL="342900" indent="-342900">
              <a:buFont typeface="Arial" panose="020B0604020202020204" pitchFamily="34" charset="0"/>
              <a:buChar char="•"/>
            </a:pPr>
            <a:r>
              <a:rPr lang="en-US" altLang="zh-CN" sz="2400" b="1" dirty="0">
                <a:solidFill>
                  <a:srgbClr val="0000FF"/>
                </a:solidFill>
                <a:latin typeface="微软雅黑" panose="020B0503020204020204" pitchFamily="34" charset="-122"/>
                <a:ea typeface="微软雅黑" panose="020B0503020204020204" pitchFamily="34" charset="-122"/>
              </a:rPr>
              <a:t>PASSWORD()</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是一个加密函数，用于给密码</a:t>
            </a:r>
            <a:r>
              <a:rPr lang="zh-CN" altLang="en-US" sz="2400" b="1" dirty="0" smtClean="0">
                <a:solidFill>
                  <a:srgbClr val="0000FF"/>
                </a:solidFill>
                <a:latin typeface="微软雅黑" panose="020B0503020204020204" pitchFamily="34" charset="-122"/>
                <a:ea typeface="微软雅黑" panose="020B0503020204020204" pitchFamily="34" charset="-122"/>
              </a:rPr>
              <a:t>加密</a:t>
            </a:r>
            <a:endParaRPr lang="en-US" altLang="zh-CN" sz="2400" b="1" dirty="0" smtClean="0">
              <a:solidFill>
                <a:srgbClr val="0000FF"/>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smtClean="0">
                <a:solidFill>
                  <a:srgbClr val="0000FF"/>
                </a:solidFill>
                <a:latin typeface="微软雅黑" panose="020B0503020204020204" pitchFamily="34" charset="-122"/>
                <a:ea typeface="微软雅黑" panose="020B0503020204020204" pitchFamily="34" charset="-122"/>
              </a:rPr>
              <a:t>注意</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语句创建用户时，只需添加</a:t>
            </a:r>
            <a:r>
              <a:rPr lang="en-US" altLang="zh-CN" sz="2400" b="1" dirty="0">
                <a:latin typeface="微软雅黑" panose="020B0503020204020204" pitchFamily="34" charset="-122"/>
                <a:ea typeface="微软雅黑" panose="020B0503020204020204" pitchFamily="34" charset="-122"/>
              </a:rPr>
              <a:t>Host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User</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Password</a:t>
            </a:r>
            <a:r>
              <a:rPr lang="zh-CN" altLang="en-US" sz="2400" b="1" dirty="0">
                <a:latin typeface="微软雅黑" panose="020B0503020204020204" pitchFamily="34" charset="-122"/>
                <a:ea typeface="微软雅黑" panose="020B0503020204020204" pitchFamily="34" charset="-122"/>
              </a:rPr>
              <a:t>这三个</a:t>
            </a:r>
            <a:r>
              <a:rPr lang="zh-CN" altLang="en-US" sz="2400" b="1" dirty="0" smtClean="0">
                <a:latin typeface="微软雅黑" panose="020B0503020204020204" pitchFamily="34" charset="-122"/>
                <a:ea typeface="微软雅黑" panose="020B0503020204020204" pitchFamily="34" charset="-122"/>
              </a:rPr>
              <a:t>字段即</a:t>
            </a:r>
            <a:r>
              <a:rPr lang="zh-CN" altLang="en-US" sz="2400" b="1" dirty="0">
                <a:latin typeface="微软雅黑" panose="020B0503020204020204" pitchFamily="34" charset="-122"/>
                <a:ea typeface="微软雅黑" panose="020B0503020204020204" pitchFamily="34" charset="-122"/>
              </a:rPr>
              <a:t>可，其他的字段取其默认值 但是，由于</a:t>
            </a:r>
            <a:r>
              <a:rPr lang="en-US" altLang="zh-CN" sz="2400" b="1" dirty="0" err="1">
                <a:latin typeface="微软雅黑" panose="020B0503020204020204" pitchFamily="34" charset="-122"/>
                <a:ea typeface="微软雅黑" panose="020B0503020204020204" pitchFamily="34" charset="-122"/>
              </a:rPr>
              <a:t>ssl_cipher</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x509_issuer</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x509_subject</a:t>
            </a:r>
            <a:r>
              <a:rPr lang="zh-CN" altLang="en-US" sz="2400" b="1" dirty="0">
                <a:latin typeface="微软雅黑" panose="020B0503020204020204" pitchFamily="34" charset="-122"/>
                <a:ea typeface="微软雅黑" panose="020B0503020204020204" pitchFamily="34" charset="-122"/>
              </a:rPr>
              <a:t>字段是没有默认值的，因此，</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语句创建用户时，还需要为这几个字段</a:t>
            </a:r>
            <a:r>
              <a:rPr lang="zh-CN" altLang="en-US" sz="2400" b="1" dirty="0" smtClean="0">
                <a:latin typeface="微软雅黑" panose="020B0503020204020204" pitchFamily="34" charset="-122"/>
                <a:ea typeface="微软雅黑" panose="020B0503020204020204" pitchFamily="34" charset="-122"/>
              </a:rPr>
              <a:t>设置初始值</a:t>
            </a:r>
            <a:endParaRPr lang="zh-CN" altLang="en-US"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328985" y="3404290"/>
            <a:ext cx="8242773" cy="662554"/>
          </a:xfrm>
          <a:prstGeom prst="rect">
            <a:avLst/>
          </a:prstGeom>
        </p:spPr>
        <p:txBody>
          <a:bodyPr wrap="square">
            <a:spAutoFit/>
          </a:bodyPr>
          <a:lstStyle/>
          <a:p>
            <a:pPr indent="457200">
              <a:lnSpc>
                <a:spcPct val="150000"/>
              </a:lnSpc>
            </a:pPr>
            <a:r>
              <a:rPr lang="zh-CN" altLang="en-US" sz="2800" b="1" dirty="0">
                <a:solidFill>
                  <a:srgbClr val="0000FF"/>
                </a:solidFill>
                <a:latin typeface="微软雅黑" pitchFamily="34" charset="-122"/>
                <a:ea typeface="微软雅黑" pitchFamily="34" charset="-122"/>
              </a:rPr>
              <a:t>（</a:t>
            </a:r>
            <a:r>
              <a:rPr lang="en-US" altLang="zh-CN" sz="2800" b="1" dirty="0">
                <a:solidFill>
                  <a:srgbClr val="0000FF"/>
                </a:solidFill>
                <a:latin typeface="微软雅黑" pitchFamily="34" charset="-122"/>
                <a:ea typeface="微软雅黑" pitchFamily="34" charset="-122"/>
              </a:rPr>
              <a:t>3</a:t>
            </a:r>
            <a:r>
              <a:rPr lang="zh-CN" altLang="en-US" sz="2800" b="1" dirty="0">
                <a:solidFill>
                  <a:srgbClr val="0000FF"/>
                </a:solidFill>
                <a:latin typeface="微软雅黑" pitchFamily="34" charset="-122"/>
                <a:ea typeface="微软雅黑" pitchFamily="34" charset="-122"/>
              </a:rPr>
              <a:t>）使用</a:t>
            </a:r>
            <a:r>
              <a:rPr lang="en-US" altLang="zh-CN" sz="2800" b="1" dirty="0">
                <a:solidFill>
                  <a:srgbClr val="0000FF"/>
                </a:solidFill>
                <a:latin typeface="微软雅黑" pitchFamily="34" charset="-122"/>
                <a:ea typeface="微软雅黑" pitchFamily="34" charset="-122"/>
              </a:rPr>
              <a:t>grant</a:t>
            </a:r>
            <a:r>
              <a:rPr lang="zh-CN" altLang="en-US" sz="2800" b="1" dirty="0">
                <a:solidFill>
                  <a:srgbClr val="0000FF"/>
                </a:solidFill>
                <a:latin typeface="微软雅黑" pitchFamily="34" charset="-122"/>
                <a:ea typeface="微软雅黑" pitchFamily="34" charset="-122"/>
              </a:rPr>
              <a:t>语句来新建普通用户</a:t>
            </a:r>
            <a:endParaRPr lang="en-US" altLang="zh-CN" sz="2800" b="1" dirty="0">
              <a:solidFill>
                <a:srgbClr val="0000FF"/>
              </a:solidFill>
              <a:latin typeface="微软雅黑" pitchFamily="34" charset="-122"/>
              <a:ea typeface="微软雅黑" pitchFamily="34" charset="-122"/>
            </a:endParaRPr>
          </a:p>
        </p:txBody>
      </p:sp>
      <p:sp>
        <p:nvSpPr>
          <p:cNvPr id="12" name="矩形 11"/>
          <p:cNvSpPr/>
          <p:nvPr/>
        </p:nvSpPr>
        <p:spPr>
          <a:xfrm>
            <a:off x="328986" y="4070696"/>
            <a:ext cx="8657538" cy="1438855"/>
          </a:xfrm>
          <a:prstGeom prst="rect">
            <a:avLst/>
          </a:prstGeom>
        </p:spPr>
        <p:txBody>
          <a:bodyPr wrap="square">
            <a:spAutoFit/>
          </a:bodyPr>
          <a:lstStyle/>
          <a:p>
            <a:pPr indent="457200">
              <a:lnSpc>
                <a:spcPts val="3500"/>
              </a:lnSpc>
            </a:pPr>
            <a:r>
              <a:rPr lang="zh-CN" altLang="en-US" sz="2400" b="1" dirty="0">
                <a:solidFill>
                  <a:srgbClr val="FF0000"/>
                </a:solidFill>
                <a:latin typeface="微软雅黑" pitchFamily="34" charset="-122"/>
                <a:ea typeface="微软雅黑" pitchFamily="34" charset="-122"/>
              </a:rPr>
              <a:t>可以使用</a:t>
            </a:r>
            <a:r>
              <a:rPr lang="en-US" altLang="zh-CN" sz="2400" b="1" dirty="0">
                <a:solidFill>
                  <a:srgbClr val="FF0000"/>
                </a:solidFill>
                <a:latin typeface="微软雅黑" pitchFamily="34" charset="-122"/>
                <a:ea typeface="微软雅黑" pitchFamily="34" charset="-122"/>
              </a:rPr>
              <a:t>grant</a:t>
            </a:r>
            <a:r>
              <a:rPr lang="zh-CN" altLang="en-US" sz="2400" b="1" dirty="0">
                <a:solidFill>
                  <a:srgbClr val="FF0000"/>
                </a:solidFill>
                <a:latin typeface="微软雅黑" pitchFamily="34" charset="-122"/>
                <a:ea typeface="微软雅黑" pitchFamily="34" charset="-122"/>
              </a:rPr>
              <a:t>语句来创建新的用户</a:t>
            </a:r>
            <a:r>
              <a:rPr lang="zh-CN" altLang="en-US" sz="2400" b="1" dirty="0" smtClean="0">
                <a:latin typeface="微软雅黑" pitchFamily="34" charset="-122"/>
                <a:ea typeface="微软雅黑" pitchFamily="34" charset="-122"/>
              </a:rPr>
              <a:t>，并在</a:t>
            </a:r>
            <a:r>
              <a:rPr lang="zh-CN" altLang="en-US" sz="2400" b="1" dirty="0">
                <a:latin typeface="微软雅黑" pitchFamily="34" charset="-122"/>
                <a:ea typeface="微软雅黑" pitchFamily="34" charset="-122"/>
              </a:rPr>
              <a:t>创建用户时可以为用户授权</a:t>
            </a:r>
            <a:r>
              <a:rPr lang="zh-CN" altLang="en-US" sz="2400" b="1" dirty="0" smtClean="0">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grant</a:t>
            </a:r>
            <a:r>
              <a:rPr lang="zh-CN" altLang="en-US" sz="2400" b="1" dirty="0" smtClean="0">
                <a:solidFill>
                  <a:srgbClr val="0000FF"/>
                </a:solidFill>
                <a:latin typeface="微软雅黑" pitchFamily="34" charset="-122"/>
                <a:ea typeface="微软雅黑" pitchFamily="34" charset="-122"/>
              </a:rPr>
              <a:t>语句不仅</a:t>
            </a:r>
            <a:r>
              <a:rPr lang="zh-CN" altLang="en-US" sz="2400" b="1" dirty="0">
                <a:solidFill>
                  <a:srgbClr val="0000FF"/>
                </a:solidFill>
                <a:latin typeface="微软雅黑" pitchFamily="34" charset="-122"/>
                <a:ea typeface="微软雅黑" pitchFamily="34" charset="-122"/>
              </a:rPr>
              <a:t>可以创建用户、授予权限、还可以修改密码</a:t>
            </a:r>
            <a:r>
              <a:rPr lang="zh-CN" altLang="en-US" sz="2400" b="1" dirty="0">
                <a:latin typeface="微软雅黑" pitchFamily="34" charset="-122"/>
                <a:ea typeface="微软雅黑" pitchFamily="34" charset="-122"/>
              </a:rPr>
              <a:t>。</a:t>
            </a:r>
          </a:p>
        </p:txBody>
      </p:sp>
    </p:spTree>
    <p:extLst>
      <p:ext uri="{BB962C8B-B14F-4D97-AF65-F5344CB8AC3E}">
        <p14:creationId xmlns:p14="http://schemas.microsoft.com/office/powerpoint/2010/main" val="31070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395" y="40170"/>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13.1 </a:t>
            </a:r>
            <a:r>
              <a:rPr lang="zh-CN" altLang="en-US" sz="3600" b="1" dirty="0" smtClean="0">
                <a:solidFill>
                  <a:srgbClr val="00B050"/>
                </a:solidFill>
                <a:latin typeface="微软雅黑" pitchFamily="34" charset="-122"/>
                <a:ea typeface="微软雅黑" pitchFamily="34" charset="-122"/>
              </a:rPr>
              <a:t>访问</a:t>
            </a:r>
            <a:r>
              <a:rPr lang="zh-CN" altLang="en-US" sz="3600" b="1" dirty="0">
                <a:solidFill>
                  <a:srgbClr val="00B050"/>
                </a:solidFill>
                <a:latin typeface="微软雅黑" pitchFamily="34" charset="-122"/>
                <a:ea typeface="微软雅黑" pitchFamily="34" charset="-122"/>
              </a:rPr>
              <a:t>控制</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404204" y="770670"/>
            <a:ext cx="8550609" cy="1200329"/>
          </a:xfrm>
          <a:prstGeom prst="rect">
            <a:avLst/>
          </a:prstGeom>
        </p:spPr>
        <p:txBody>
          <a:bodyPr wrap="square">
            <a:spAutoFit/>
          </a:bodyPr>
          <a:lstStyle/>
          <a:p>
            <a:pPr indent="457200">
              <a:lnSpc>
                <a:spcPct val="150000"/>
              </a:lnSpc>
            </a:pPr>
            <a:r>
              <a:rPr lang="en-US" altLang="zh-CN" sz="2400" b="1" dirty="0" err="1"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提供了</a:t>
            </a:r>
            <a:r>
              <a:rPr lang="zh-CN" altLang="en-US" sz="2400" b="1" dirty="0">
                <a:solidFill>
                  <a:srgbClr val="FF0000"/>
                </a:solidFill>
                <a:latin typeface="微软雅黑" pitchFamily="34" charset="-122"/>
                <a:ea typeface="微软雅黑" pitchFamily="34" charset="-122"/>
              </a:rPr>
              <a:t>访问控制</a:t>
            </a:r>
            <a:r>
              <a:rPr lang="zh-CN" altLang="en-US" sz="2400" b="1" dirty="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以此来确保</a:t>
            </a:r>
            <a:r>
              <a:rPr lang="en-US" altLang="zh-CN" sz="2400" b="1" dirty="0" err="1">
                <a:solidFill>
                  <a:srgbClr val="0000FF"/>
                </a:solidFill>
                <a:latin typeface="微软雅黑" pitchFamily="34" charset="-122"/>
                <a:ea typeface="微软雅黑" pitchFamily="34" charset="-122"/>
              </a:rPr>
              <a:t>mysql</a:t>
            </a:r>
            <a:r>
              <a:rPr lang="zh-CN" altLang="en-US" sz="2400" b="1" dirty="0">
                <a:solidFill>
                  <a:srgbClr val="0000FF"/>
                </a:solidFill>
                <a:latin typeface="微软雅黑" pitchFamily="34" charset="-122"/>
                <a:ea typeface="微软雅黑" pitchFamily="34" charset="-122"/>
              </a:rPr>
              <a:t>服务器的安全访问</a:t>
            </a:r>
            <a:r>
              <a:rPr lang="zh-CN" altLang="en-US" sz="2400" b="1" dirty="0">
                <a:latin typeface="微软雅黑" pitchFamily="34" charset="-122"/>
                <a:ea typeface="微软雅黑" pitchFamily="34" charset="-122"/>
              </a:rPr>
              <a:t>，即</a:t>
            </a:r>
            <a:r>
              <a:rPr lang="zh-CN" altLang="en-US" sz="2400" b="1" dirty="0">
                <a:solidFill>
                  <a:srgbClr val="FF0000"/>
                </a:solidFill>
                <a:latin typeface="微软雅黑" pitchFamily="34" charset="-122"/>
                <a:ea typeface="微软雅黑" pitchFamily="34" charset="-122"/>
              </a:rPr>
              <a:t>用户</a:t>
            </a:r>
            <a:r>
              <a:rPr lang="zh-CN" altLang="en-US" sz="2400" b="1" dirty="0">
                <a:latin typeface="微软雅黑" pitchFamily="34" charset="-122"/>
                <a:ea typeface="微软雅黑" pitchFamily="34" charset="-122"/>
              </a:rPr>
              <a:t>应该对他们需要的数据具有</a:t>
            </a:r>
            <a:r>
              <a:rPr lang="zh-CN" altLang="en-US" sz="2400" b="1" dirty="0">
                <a:solidFill>
                  <a:srgbClr val="FF0000"/>
                </a:solidFill>
                <a:latin typeface="微软雅黑" pitchFamily="34" charset="-122"/>
                <a:ea typeface="微软雅黑" pitchFamily="34" charset="-122"/>
              </a:rPr>
              <a:t>适当的</a:t>
            </a:r>
            <a:r>
              <a:rPr lang="zh-CN" altLang="en-US" sz="2400" b="1" dirty="0" smtClean="0">
                <a:solidFill>
                  <a:srgbClr val="FF0000"/>
                </a:solidFill>
                <a:latin typeface="微软雅黑" pitchFamily="34" charset="-122"/>
                <a:ea typeface="微软雅黑" pitchFamily="34" charset="-122"/>
              </a:rPr>
              <a:t>访问权</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4" name="矩形 3"/>
          <p:cNvSpPr/>
          <p:nvPr/>
        </p:nvSpPr>
        <p:spPr>
          <a:xfrm>
            <a:off x="296259" y="2002174"/>
            <a:ext cx="8044316" cy="581057"/>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用户与访问权举例：</a:t>
            </a:r>
            <a:endParaRPr lang="en-US" altLang="zh-CN" sz="2400" b="1" dirty="0" smtClean="0">
              <a:solidFill>
                <a:srgbClr val="0000FF"/>
              </a:solidFill>
              <a:latin typeface="微软雅黑" pitchFamily="34" charset="-122"/>
              <a:ea typeface="微软雅黑" pitchFamily="34" charset="-122"/>
            </a:endParaRPr>
          </a:p>
        </p:txBody>
      </p:sp>
      <p:sp>
        <p:nvSpPr>
          <p:cNvPr id="5" name="矩形 4"/>
          <p:cNvSpPr/>
          <p:nvPr/>
        </p:nvSpPr>
        <p:spPr>
          <a:xfrm>
            <a:off x="294954" y="2664420"/>
            <a:ext cx="8612073" cy="461665"/>
          </a:xfrm>
          <a:prstGeom prst="rect">
            <a:avLst/>
          </a:prstGeom>
        </p:spPr>
        <p:txBody>
          <a:bodyPr wrap="square">
            <a:spAutoFit/>
          </a:bodyPr>
          <a:lstStyle/>
          <a:p>
            <a:pPr marL="457200" indent="-457200">
              <a:buFont typeface="Wingdings" pitchFamily="2" charset="2"/>
              <a:buChar char="u"/>
            </a:pPr>
            <a:r>
              <a:rPr lang="zh-CN" altLang="en-US" sz="2400" b="1" dirty="0" smtClean="0">
                <a:latin typeface="微软雅黑" pitchFamily="34" charset="-122"/>
                <a:ea typeface="微软雅黑" pitchFamily="34" charset="-122"/>
              </a:rPr>
              <a:t>允许多数用户对</a:t>
            </a:r>
            <a:r>
              <a:rPr lang="zh-CN" altLang="en-US" sz="2400" b="1" dirty="0">
                <a:latin typeface="微软雅黑" pitchFamily="34" charset="-122"/>
                <a:ea typeface="微软雅黑" pitchFamily="34" charset="-122"/>
              </a:rPr>
              <a:t>表进行读和</a:t>
            </a:r>
            <a:r>
              <a:rPr lang="zh-CN" altLang="en-US" sz="2400" b="1" dirty="0" smtClean="0">
                <a:latin typeface="微软雅黑" pitchFamily="34" charset="-122"/>
                <a:ea typeface="微软雅黑" pitchFamily="34" charset="-122"/>
              </a:rPr>
              <a:t>写，少数用户能</a:t>
            </a:r>
            <a:r>
              <a:rPr lang="zh-CN" altLang="en-US" sz="2400" b="1" dirty="0">
                <a:latin typeface="微软雅黑" pitchFamily="34" charset="-122"/>
                <a:ea typeface="微软雅黑" pitchFamily="34" charset="-122"/>
              </a:rPr>
              <a:t>创建和删除表；</a:t>
            </a:r>
            <a:endParaRPr lang="en-US" altLang="zh-CN" sz="2400" b="1" dirty="0">
              <a:latin typeface="微软雅黑" pitchFamily="34" charset="-122"/>
              <a:ea typeface="微软雅黑" pitchFamily="34" charset="-122"/>
            </a:endParaRPr>
          </a:p>
        </p:txBody>
      </p:sp>
      <p:sp>
        <p:nvSpPr>
          <p:cNvPr id="6" name="矩形 5"/>
          <p:cNvSpPr/>
          <p:nvPr/>
        </p:nvSpPr>
        <p:spPr>
          <a:xfrm>
            <a:off x="282543" y="3785974"/>
            <a:ext cx="8237996" cy="461665"/>
          </a:xfrm>
          <a:prstGeom prst="rect">
            <a:avLst/>
          </a:prstGeom>
        </p:spPr>
        <p:txBody>
          <a:bodyPr wrap="square">
            <a:spAutoFit/>
          </a:bodyPr>
          <a:lstStyle/>
          <a:p>
            <a:pPr marL="457200" indent="-457200">
              <a:buFont typeface="Wingdings" pitchFamily="2" charset="2"/>
              <a:buChar char="u"/>
            </a:pPr>
            <a:r>
              <a:rPr lang="zh-CN" altLang="en-US" sz="2400" b="1" dirty="0" smtClean="0">
                <a:latin typeface="微软雅黑" pitchFamily="34" charset="-122"/>
                <a:ea typeface="微软雅黑" pitchFamily="34" charset="-122"/>
              </a:rPr>
              <a:t>允许某些用户</a:t>
            </a:r>
            <a:r>
              <a:rPr lang="zh-CN" altLang="en-US" sz="2400" b="1" dirty="0">
                <a:latin typeface="微软雅黑" pitchFamily="34" charset="-122"/>
                <a:ea typeface="微软雅黑" pitchFamily="34" charset="-122"/>
              </a:rPr>
              <a:t>添加数据，但不允许他们删除数据； </a:t>
            </a:r>
            <a:endParaRPr lang="en-US" altLang="zh-CN" sz="2400" b="1" dirty="0">
              <a:latin typeface="微软雅黑" pitchFamily="34" charset="-122"/>
              <a:ea typeface="微软雅黑" pitchFamily="34" charset="-122"/>
            </a:endParaRPr>
          </a:p>
        </p:txBody>
      </p:sp>
      <p:sp>
        <p:nvSpPr>
          <p:cNvPr id="7" name="矩形 6"/>
          <p:cNvSpPr/>
          <p:nvPr/>
        </p:nvSpPr>
        <p:spPr>
          <a:xfrm>
            <a:off x="294955" y="3244399"/>
            <a:ext cx="8503147" cy="461665"/>
          </a:xfrm>
          <a:prstGeom prst="rect">
            <a:avLst/>
          </a:prstGeom>
        </p:spPr>
        <p:txBody>
          <a:bodyPr wrap="square">
            <a:spAutoFit/>
          </a:bodyPr>
          <a:lstStyle/>
          <a:p>
            <a:pPr marL="457200" indent="-457200">
              <a:buFont typeface="Wingdings" pitchFamily="2" charset="2"/>
              <a:buChar char="u"/>
            </a:pPr>
            <a:r>
              <a:rPr lang="zh-CN" altLang="en-US" sz="2400" b="1" dirty="0" smtClean="0">
                <a:latin typeface="微软雅黑" pitchFamily="34" charset="-122"/>
                <a:ea typeface="微软雅黑" pitchFamily="34" charset="-122"/>
              </a:rPr>
              <a:t>某些用户可以读</a:t>
            </a:r>
            <a:r>
              <a:rPr lang="zh-CN" altLang="en-US" sz="2400" b="1" dirty="0">
                <a:latin typeface="微软雅黑" pitchFamily="34" charset="-122"/>
                <a:ea typeface="微软雅黑" pitchFamily="34" charset="-122"/>
              </a:rPr>
              <a:t>表，</a:t>
            </a:r>
            <a:r>
              <a:rPr lang="zh-CN" altLang="en-US" sz="2400" b="1" dirty="0" smtClean="0">
                <a:latin typeface="微软雅黑" pitchFamily="34" charset="-122"/>
                <a:ea typeface="微软雅黑" pitchFamily="34" charset="-122"/>
              </a:rPr>
              <a:t>但不能更新</a:t>
            </a:r>
            <a:r>
              <a:rPr lang="zh-CN" altLang="en-US" sz="2400" b="1" dirty="0">
                <a:latin typeface="微软雅黑" pitchFamily="34" charset="-122"/>
                <a:ea typeface="微软雅黑" pitchFamily="34" charset="-122"/>
              </a:rPr>
              <a:t>表；</a:t>
            </a:r>
            <a:endParaRPr lang="en-US" altLang="zh-CN" sz="2400" b="1" dirty="0">
              <a:latin typeface="微软雅黑" pitchFamily="34" charset="-122"/>
              <a:ea typeface="微软雅黑" pitchFamily="34" charset="-122"/>
            </a:endParaRPr>
          </a:p>
        </p:txBody>
      </p:sp>
      <p:sp>
        <p:nvSpPr>
          <p:cNvPr id="9" name="矩形 8"/>
          <p:cNvSpPr/>
          <p:nvPr/>
        </p:nvSpPr>
        <p:spPr>
          <a:xfrm>
            <a:off x="296260" y="4329147"/>
            <a:ext cx="8515232" cy="461665"/>
          </a:xfrm>
          <a:prstGeom prst="rect">
            <a:avLst/>
          </a:prstGeom>
        </p:spPr>
        <p:txBody>
          <a:bodyPr wrap="square">
            <a:spAutoFit/>
          </a:bodyPr>
          <a:lstStyle/>
          <a:p>
            <a:pPr marL="457200" indent="-457200">
              <a:buFont typeface="Wingdings" pitchFamily="2" charset="2"/>
              <a:buChar char="u"/>
            </a:pPr>
            <a:r>
              <a:rPr lang="zh-CN" altLang="en-US" sz="2400" b="1" dirty="0" smtClean="0">
                <a:latin typeface="微软雅黑" pitchFamily="34" charset="-122"/>
                <a:ea typeface="微软雅黑" pitchFamily="34" charset="-122"/>
              </a:rPr>
              <a:t>某些</a:t>
            </a:r>
            <a:r>
              <a:rPr lang="zh-CN" altLang="en-US" sz="2400" b="1" dirty="0">
                <a:latin typeface="微软雅黑" pitchFamily="34" charset="-122"/>
                <a:ea typeface="微软雅黑" pitchFamily="34" charset="-122"/>
              </a:rPr>
              <a:t>用户（管理员</a:t>
            </a:r>
            <a:r>
              <a:rPr lang="zh-CN" altLang="en-US" sz="2400" b="1" dirty="0" smtClean="0">
                <a:latin typeface="微软雅黑" pitchFamily="34" charset="-122"/>
                <a:ea typeface="微软雅黑" pitchFamily="34" charset="-122"/>
              </a:rPr>
              <a:t>）可以管理授权；</a:t>
            </a:r>
            <a:endParaRPr lang="en-US" altLang="zh-CN" sz="2400" b="1" dirty="0">
              <a:latin typeface="微软雅黑" pitchFamily="34" charset="-122"/>
              <a:ea typeface="微软雅黑" pitchFamily="34" charset="-122"/>
            </a:endParaRPr>
          </a:p>
        </p:txBody>
      </p:sp>
      <p:sp>
        <p:nvSpPr>
          <p:cNvPr id="10" name="矩形 9"/>
          <p:cNvSpPr/>
          <p:nvPr/>
        </p:nvSpPr>
        <p:spPr>
          <a:xfrm>
            <a:off x="336743" y="4873539"/>
            <a:ext cx="8618070" cy="461665"/>
          </a:xfrm>
          <a:prstGeom prst="rect">
            <a:avLst/>
          </a:prstGeom>
        </p:spPr>
        <p:txBody>
          <a:bodyPr wrap="square">
            <a:spAutoFit/>
          </a:bodyPr>
          <a:lstStyle/>
          <a:p>
            <a:pPr marL="457200" indent="-457200">
              <a:buFont typeface="Wingdings" pitchFamily="2" charset="2"/>
              <a:buChar char="u"/>
            </a:pPr>
            <a:r>
              <a:rPr lang="zh-CN" altLang="en-US" sz="2400" b="1" dirty="0" smtClean="0">
                <a:latin typeface="微软雅黑" pitchFamily="34" charset="-122"/>
                <a:ea typeface="微软雅黑" pitchFamily="34" charset="-122"/>
              </a:rPr>
              <a:t>让</a:t>
            </a:r>
            <a:r>
              <a:rPr lang="zh-CN" altLang="en-US" sz="2400" b="1" dirty="0">
                <a:latin typeface="微软雅黑" pitchFamily="34" charset="-122"/>
                <a:ea typeface="微软雅黑" pitchFamily="34" charset="-122"/>
              </a:rPr>
              <a:t>用户通过存储过程访问数据，但不允许他们直接访问数据；</a:t>
            </a:r>
            <a:endParaRPr lang="en-US" altLang="zh-CN" sz="2400" b="1" dirty="0">
              <a:latin typeface="微软雅黑" pitchFamily="34" charset="-122"/>
              <a:ea typeface="微软雅黑" pitchFamily="34" charset="-122"/>
            </a:endParaRPr>
          </a:p>
        </p:txBody>
      </p:sp>
      <p:sp>
        <p:nvSpPr>
          <p:cNvPr id="11" name="矩形 10"/>
          <p:cNvSpPr/>
          <p:nvPr/>
        </p:nvSpPr>
        <p:spPr>
          <a:xfrm>
            <a:off x="310943" y="5404877"/>
            <a:ext cx="8307133" cy="553998"/>
          </a:xfrm>
          <a:prstGeom prst="rect">
            <a:avLst/>
          </a:prstGeom>
        </p:spPr>
        <p:txBody>
          <a:bodyPr wrap="square">
            <a:spAutoFit/>
          </a:bodyPr>
          <a:lstStyle/>
          <a:p>
            <a:pPr marL="457200" indent="-457200">
              <a:lnSpc>
                <a:spcPts val="3600"/>
              </a:lnSpc>
              <a:buFont typeface="Wingdings" pitchFamily="2" charset="2"/>
              <a:buChar char="u"/>
            </a:pPr>
            <a:r>
              <a:rPr lang="zh-CN" altLang="en-US" sz="2400" b="1" dirty="0" smtClean="0">
                <a:latin typeface="微软雅黑" pitchFamily="34" charset="-122"/>
                <a:ea typeface="微软雅黑" pitchFamily="34" charset="-122"/>
              </a:rPr>
              <a:t>根据</a:t>
            </a:r>
            <a:r>
              <a:rPr lang="zh-CN" altLang="en-US" sz="2400" b="1" dirty="0">
                <a:latin typeface="微软雅黑" pitchFamily="34" charset="-122"/>
                <a:ea typeface="微软雅黑" pitchFamily="34" charset="-122"/>
              </a:rPr>
              <a:t>用户登录的地点</a:t>
            </a:r>
            <a:r>
              <a:rPr lang="zh-CN" altLang="en-US" sz="2400" b="1" dirty="0" smtClean="0">
                <a:latin typeface="微软雅黑" pitchFamily="34" charset="-122"/>
                <a:ea typeface="微软雅黑" pitchFamily="34" charset="-122"/>
              </a:rPr>
              <a:t>限制该用户对</a:t>
            </a:r>
            <a:r>
              <a:rPr lang="zh-CN" altLang="en-US" sz="2400" b="1" dirty="0">
                <a:latin typeface="微软雅黑" pitchFamily="34" charset="-122"/>
                <a:ea typeface="微软雅黑" pitchFamily="34" charset="-122"/>
              </a:rPr>
              <a:t>某些功能的访问。</a:t>
            </a:r>
            <a:endParaRPr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123611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8985" y="499537"/>
            <a:ext cx="8542060" cy="5724772"/>
          </a:xfrm>
          <a:prstGeom prst="rect">
            <a:avLst/>
          </a:prstGeom>
        </p:spPr>
        <p:txBody>
          <a:bodyPr wrap="square">
            <a:spAutoFit/>
          </a:bodyPr>
          <a:lstStyle/>
          <a:p>
            <a:pPr>
              <a:lnSpc>
                <a:spcPts val="3400"/>
              </a:lnSpc>
            </a:pPr>
            <a:r>
              <a:rPr lang="zh-CN" altLang="en-US" sz="2400" b="1"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语法</a:t>
            </a:r>
            <a:r>
              <a:rPr lang="zh-CN" altLang="en-US" sz="2400" b="1" dirty="0" smtClean="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格式</a:t>
            </a:r>
            <a:r>
              <a:rPr lang="en-US" altLang="zh-CN" sz="2400" b="1"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a:lnSpc>
                <a:spcPts val="3400"/>
              </a:lnSpc>
            </a:pPr>
            <a:r>
              <a:rPr lang="en-US" altLang="zh-CN" sz="2400" b="1" dirty="0" smtClean="0">
                <a:latin typeface="微软雅黑" panose="020B0503020204020204" pitchFamily="34" charset="-122"/>
                <a:ea typeface="微软雅黑" panose="020B0503020204020204" pitchFamily="34" charset="-122"/>
              </a:rPr>
              <a:t>GRANT </a:t>
            </a:r>
            <a:r>
              <a:rPr lang="en-US" altLang="zh-CN" sz="2400" b="1" dirty="0">
                <a:latin typeface="微软雅黑" panose="020B0503020204020204" pitchFamily="34" charset="-122"/>
                <a:ea typeface="微软雅黑" panose="020B0503020204020204" pitchFamily="34" charset="-122"/>
              </a:rPr>
              <a:t>privileges ON </a:t>
            </a:r>
            <a:r>
              <a:rPr lang="en-US" altLang="zh-CN" sz="2400" b="1" dirty="0" err="1">
                <a:latin typeface="微软雅黑" panose="020B0503020204020204" pitchFamily="34" charset="-122"/>
                <a:ea typeface="微软雅黑" panose="020B0503020204020204" pitchFamily="34" charset="-122"/>
              </a:rPr>
              <a:t>database.table</a:t>
            </a:r>
            <a:r>
              <a:rPr lang="en-US" altLang="zh-CN" sz="2400" b="1" dirty="0">
                <a:latin typeface="微软雅黑" panose="020B0503020204020204" pitchFamily="34" charset="-122"/>
                <a:ea typeface="微软雅黑" panose="020B0503020204020204" pitchFamily="34" charset="-122"/>
              </a:rPr>
              <a:t> TO ‘username’ @’hostname’ [IDENTIFIED BY [PASSWORD] ‘password’] [,’username’ @’hostname’ [IDENTIFIED BY [PASSWORD] ‘password</a:t>
            </a:r>
            <a:r>
              <a:rPr lang="en-US" altLang="zh-CN" sz="2400" b="1" dirty="0" smtClean="0">
                <a:latin typeface="微软雅黑" panose="020B0503020204020204" pitchFamily="34" charset="-122"/>
                <a:ea typeface="微软雅黑" panose="020B0503020204020204" pitchFamily="34" charset="-122"/>
              </a:rPr>
              <a:t>’]]……</a:t>
            </a:r>
          </a:p>
          <a:p>
            <a:pPr>
              <a:lnSpc>
                <a:spcPts val="3400"/>
              </a:lnSpc>
            </a:pPr>
            <a:r>
              <a:rPr lang="zh-CN" altLang="en-US" sz="2400" b="1"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参数说明</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privileges</a:t>
            </a:r>
            <a:r>
              <a:rPr lang="zh-CN" altLang="en-US" sz="2400" b="1" dirty="0">
                <a:latin typeface="微软雅黑" panose="020B0503020204020204" pitchFamily="34" charset="-122"/>
                <a:ea typeface="微软雅黑" panose="020B0503020204020204" pitchFamily="34" charset="-122"/>
              </a:rPr>
              <a:t>，表示该用户，具有的权限信息 </a:t>
            </a:r>
            <a:r>
              <a:rPr lang="en-US" altLang="zh-CN" sz="2400" b="1" dirty="0" err="1">
                <a:latin typeface="微软雅黑" panose="020B0503020204020204" pitchFamily="34" charset="-122"/>
                <a:ea typeface="微软雅黑" panose="020B0503020204020204" pitchFamily="34" charset="-122"/>
              </a:rPr>
              <a:t>Database.table</a:t>
            </a:r>
            <a:r>
              <a:rPr lang="zh-CN" altLang="en-US" sz="2400" b="1" dirty="0">
                <a:latin typeface="微软雅黑" panose="020B0503020204020204" pitchFamily="34" charset="-122"/>
                <a:ea typeface="微软雅黑" panose="020B0503020204020204" pitchFamily="34" charset="-122"/>
              </a:rPr>
              <a:t>，表示新用户的权限范围表，可以在指定的数据库、表上使用自己的权限 </a:t>
            </a:r>
            <a:r>
              <a:rPr lang="en-US" altLang="zh-CN" sz="2400" b="1" dirty="0">
                <a:latin typeface="微软雅黑" panose="020B0503020204020204" pitchFamily="34" charset="-122"/>
                <a:ea typeface="微软雅黑" panose="020B0503020204020204" pitchFamily="34" charset="-122"/>
              </a:rPr>
              <a:t>username</a:t>
            </a:r>
            <a:r>
              <a:rPr lang="zh-CN" altLang="en-US" sz="2400" b="1" dirty="0">
                <a:latin typeface="微软雅黑" panose="020B0503020204020204" pitchFamily="34" charset="-122"/>
                <a:ea typeface="微软雅黑" panose="020B0503020204020204" pitchFamily="34" charset="-122"/>
              </a:rPr>
              <a:t>，是新用户的名称 </a:t>
            </a:r>
            <a:r>
              <a:rPr lang="en-US" altLang="zh-CN" sz="2400" b="1" dirty="0">
                <a:latin typeface="微软雅黑" panose="020B0503020204020204" pitchFamily="34" charset="-122"/>
                <a:ea typeface="微软雅黑" panose="020B0503020204020204" pitchFamily="34" charset="-122"/>
              </a:rPr>
              <a:t>hostname</a:t>
            </a:r>
            <a:r>
              <a:rPr lang="zh-CN" altLang="en-US" sz="2400" b="1" dirty="0">
                <a:latin typeface="微软雅黑" panose="020B0503020204020204" pitchFamily="34" charset="-122"/>
                <a:ea typeface="微软雅黑" panose="020B0503020204020204" pitchFamily="34" charset="-122"/>
              </a:rPr>
              <a:t>，是主机名 </a:t>
            </a:r>
            <a:r>
              <a:rPr lang="en-US" altLang="zh-CN" sz="2400" b="1" dirty="0">
                <a:latin typeface="微软雅黑" panose="020B0503020204020204" pitchFamily="34" charset="-122"/>
                <a:ea typeface="微软雅黑" panose="020B0503020204020204" pitchFamily="34" charset="-122"/>
              </a:rPr>
              <a:t>password</a:t>
            </a:r>
            <a:r>
              <a:rPr lang="zh-CN" altLang="en-US" sz="2400" b="1" dirty="0">
                <a:latin typeface="微软雅黑" panose="020B0503020204020204" pitchFamily="34" charset="-122"/>
                <a:ea typeface="微软雅黑" panose="020B0503020204020204" pitchFamily="34" charset="-122"/>
              </a:rPr>
              <a:t>，是新用户的</a:t>
            </a:r>
            <a:r>
              <a:rPr lang="zh-CN" altLang="en-US" sz="2400" b="1" dirty="0" smtClean="0">
                <a:latin typeface="微软雅黑" panose="020B0503020204020204" pitchFamily="34" charset="-122"/>
                <a:ea typeface="微软雅黑" panose="020B0503020204020204" pitchFamily="34" charset="-122"/>
              </a:rPr>
              <a:t>密码</a:t>
            </a:r>
            <a:endParaRPr lang="en-US" altLang="zh-CN" sz="2400" b="1" dirty="0" smtClean="0">
              <a:latin typeface="微软雅黑" panose="020B0503020204020204" pitchFamily="34" charset="-122"/>
              <a:ea typeface="微软雅黑" panose="020B0503020204020204" pitchFamily="34" charset="-122"/>
            </a:endParaRPr>
          </a:p>
          <a:p>
            <a:pPr>
              <a:lnSpc>
                <a:spcPts val="3400"/>
              </a:lnSpc>
            </a:pPr>
            <a:r>
              <a:rPr lang="zh-CN" altLang="en-US" sz="2400" b="1"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例如：</a:t>
            </a:r>
            <a:r>
              <a:rPr lang="zh-CN" altLang="en-US" sz="2400" b="1" dirty="0" smtClean="0">
                <a:solidFill>
                  <a:srgbClr val="FF0066"/>
                </a:solidFill>
                <a:latin typeface="微软雅黑" panose="020B0503020204020204" pitchFamily="34" charset="-122"/>
                <a:ea typeface="微软雅黑" panose="020B0503020204020204" pitchFamily="34" charset="-122"/>
              </a:rPr>
              <a:t>使用</a:t>
            </a:r>
            <a:r>
              <a:rPr lang="en-US" altLang="zh-CN" sz="2400" b="1" dirty="0">
                <a:solidFill>
                  <a:srgbClr val="FF0066"/>
                </a:solidFill>
                <a:latin typeface="微软雅黑" panose="020B0503020204020204" pitchFamily="34" charset="-122"/>
                <a:ea typeface="微软雅黑" panose="020B0503020204020204" pitchFamily="34" charset="-122"/>
              </a:rPr>
              <a:t>GRANT</a:t>
            </a:r>
            <a:r>
              <a:rPr lang="zh-CN" altLang="en-US" sz="2400" b="1" dirty="0">
                <a:solidFill>
                  <a:srgbClr val="FF0066"/>
                </a:solidFill>
                <a:latin typeface="微软雅黑" panose="020B0503020204020204" pitchFamily="34" charset="-122"/>
                <a:ea typeface="微软雅黑" panose="020B0503020204020204" pitchFamily="34" charset="-122"/>
              </a:rPr>
              <a:t>语句，创建一个新用户，用户名</a:t>
            </a:r>
            <a:r>
              <a:rPr lang="zh-CN" altLang="en-US" sz="2400" b="1" dirty="0" smtClean="0">
                <a:solidFill>
                  <a:srgbClr val="FF0066"/>
                </a:solidFill>
                <a:latin typeface="微软雅黑" panose="020B0503020204020204" pitchFamily="34" charset="-122"/>
                <a:ea typeface="微软雅黑" panose="020B0503020204020204" pitchFamily="34" charset="-122"/>
              </a:rPr>
              <a:t>为</a:t>
            </a:r>
            <a:r>
              <a:rPr lang="en-US" altLang="zh-CN" sz="2400" b="1" dirty="0" err="1" smtClean="0">
                <a:solidFill>
                  <a:srgbClr val="FF0066"/>
                </a:solidFill>
                <a:latin typeface="微软雅黑" panose="020B0503020204020204" pitchFamily="34" charset="-122"/>
                <a:ea typeface="微软雅黑" panose="020B0503020204020204" pitchFamily="34" charset="-122"/>
              </a:rPr>
              <a:t>wang</a:t>
            </a:r>
            <a:r>
              <a:rPr lang="zh-CN" altLang="en-US" sz="2400" b="1" dirty="0" smtClean="0">
                <a:solidFill>
                  <a:srgbClr val="FF0066"/>
                </a:solidFill>
                <a:latin typeface="微软雅黑" panose="020B0503020204020204" pitchFamily="34" charset="-122"/>
                <a:ea typeface="微软雅黑" panose="020B0503020204020204" pitchFamily="34" charset="-122"/>
              </a:rPr>
              <a:t>、</a:t>
            </a:r>
            <a:r>
              <a:rPr lang="zh-CN" altLang="en-US" sz="2400" b="1" dirty="0">
                <a:solidFill>
                  <a:srgbClr val="FF0066"/>
                </a:solidFill>
                <a:latin typeface="微软雅黑" panose="020B0503020204020204" pitchFamily="34" charset="-122"/>
                <a:ea typeface="微软雅黑" panose="020B0503020204020204" pitchFamily="34" charset="-122"/>
              </a:rPr>
              <a:t>密码为</a:t>
            </a:r>
            <a:r>
              <a:rPr lang="en-US" altLang="zh-CN" sz="2400" b="1" dirty="0">
                <a:solidFill>
                  <a:srgbClr val="FF0066"/>
                </a:solidFill>
                <a:latin typeface="微软雅黑" panose="020B0503020204020204" pitchFamily="34" charset="-122"/>
                <a:ea typeface="微软雅黑" panose="020B0503020204020204" pitchFamily="34" charset="-122"/>
              </a:rPr>
              <a:t>123</a:t>
            </a:r>
            <a:r>
              <a:rPr lang="zh-CN" altLang="en-US" sz="2400" b="1" dirty="0">
                <a:solidFill>
                  <a:srgbClr val="FF0066"/>
                </a:solidFill>
                <a:latin typeface="微软雅黑" panose="020B0503020204020204" pitchFamily="34" charset="-122"/>
                <a:ea typeface="微软雅黑" panose="020B0503020204020204" pitchFamily="34" charset="-122"/>
              </a:rPr>
              <a:t>，并授予该</a:t>
            </a:r>
            <a:r>
              <a:rPr lang="zh-CN" altLang="en-US" sz="2400" b="1" dirty="0" smtClean="0">
                <a:solidFill>
                  <a:srgbClr val="FF0066"/>
                </a:solidFill>
                <a:latin typeface="微软雅黑" panose="020B0503020204020204" pitchFamily="34" charset="-122"/>
                <a:ea typeface="微软雅黑" panose="020B0503020204020204" pitchFamily="34" charset="-122"/>
              </a:rPr>
              <a:t>用户</a:t>
            </a:r>
            <a:r>
              <a:rPr lang="en-US" altLang="zh-CN" sz="2400" b="1" dirty="0" err="1" smtClean="0">
                <a:solidFill>
                  <a:srgbClr val="FF0066"/>
                </a:solidFill>
                <a:latin typeface="微软雅黑" panose="020B0503020204020204" pitchFamily="34" charset="-122"/>
                <a:ea typeface="微软雅黑" panose="020B0503020204020204" pitchFamily="34" charset="-122"/>
              </a:rPr>
              <a:t>cjgl.student</a:t>
            </a:r>
            <a:r>
              <a:rPr lang="zh-CN" altLang="en-US" sz="2400" b="1" dirty="0">
                <a:solidFill>
                  <a:srgbClr val="FF0066"/>
                </a:solidFill>
                <a:latin typeface="微软雅黑" panose="020B0503020204020204" pitchFamily="34" charset="-122"/>
                <a:ea typeface="微软雅黑" panose="020B0503020204020204" pitchFamily="34" charset="-122"/>
              </a:rPr>
              <a:t>表的查询权限 </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ts val="3400"/>
              </a:lnSpc>
            </a:pPr>
            <a:r>
              <a:rPr lang="en-US" altLang="zh-CN" sz="2400" b="1" dirty="0">
                <a:solidFill>
                  <a:srgbClr val="0000FF"/>
                </a:solidFill>
                <a:latin typeface="微软雅黑" panose="020B0503020204020204" pitchFamily="34" charset="-122"/>
                <a:ea typeface="微软雅黑" panose="020B0503020204020204" pitchFamily="34" charset="-122"/>
              </a:rPr>
              <a:t>GRANT SELECT ON </a:t>
            </a:r>
            <a:r>
              <a:rPr lang="en-US" altLang="zh-CN" sz="2400" b="1" dirty="0" err="1">
                <a:solidFill>
                  <a:srgbClr val="0000FF"/>
                </a:solidFill>
                <a:latin typeface="微软雅黑" panose="020B0503020204020204" pitchFamily="34" charset="-122"/>
                <a:ea typeface="微软雅黑" panose="020B0503020204020204" pitchFamily="34" charset="-122"/>
              </a:rPr>
              <a:t>cjgl.student</a:t>
            </a:r>
            <a:r>
              <a:rPr lang="en-US" altLang="zh-CN" sz="2400" b="1" dirty="0">
                <a:solidFill>
                  <a:srgbClr val="0000FF"/>
                </a:solidFill>
                <a:latin typeface="微软雅黑" panose="020B0503020204020204" pitchFamily="34" charset="-122"/>
                <a:ea typeface="微软雅黑" panose="020B0503020204020204" pitchFamily="34" charset="-122"/>
              </a:rPr>
              <a:t> TO '</a:t>
            </a:r>
            <a:r>
              <a:rPr lang="en-US" altLang="zh-CN" sz="2400" b="1" dirty="0" err="1">
                <a:solidFill>
                  <a:srgbClr val="0000FF"/>
                </a:solidFill>
                <a:latin typeface="微软雅黑" panose="020B0503020204020204" pitchFamily="34" charset="-122"/>
                <a:ea typeface="微软雅黑" panose="020B0503020204020204" pitchFamily="34" charset="-122"/>
              </a:rPr>
              <a:t>wang</a:t>
            </a:r>
            <a:r>
              <a:rPr lang="en-US" altLang="zh-CN" sz="2400" b="1" dirty="0">
                <a:solidFill>
                  <a:srgbClr val="0000FF"/>
                </a:solidFill>
                <a:latin typeface="微软雅黑" panose="020B0503020204020204" pitchFamily="34" charset="-122"/>
                <a:ea typeface="微软雅黑" panose="020B0503020204020204" pitchFamily="34" charset="-122"/>
              </a:rPr>
              <a:t>'@'localhost' IDENTIFIED BY '123';</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5002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2</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查看用户</a:t>
            </a:r>
            <a:endParaRPr lang="en-US" altLang="zh-CN" sz="3600" b="1" dirty="0" smtClean="0">
              <a:solidFill>
                <a:srgbClr val="00B050"/>
              </a:solidFill>
              <a:latin typeface="微软雅黑" pitchFamily="34" charset="-122"/>
              <a:ea typeface="微软雅黑" pitchFamily="34" charset="-122"/>
            </a:endParaRPr>
          </a:p>
          <a:p>
            <a:pPr indent="457200"/>
            <a:endParaRPr lang="zh-CN" altLang="en-US" sz="3600" b="1" dirty="0">
              <a:solidFill>
                <a:srgbClr val="00B050"/>
              </a:solidFill>
              <a:latin typeface="微软雅黑" pitchFamily="34" charset="-122"/>
              <a:ea typeface="微软雅黑" pitchFamily="34" charset="-122"/>
            </a:endParaRPr>
          </a:p>
          <a:p>
            <a:pPr indent="457200"/>
            <a:endParaRPr lang="en-US" altLang="zh-CN" sz="3600" b="1" dirty="0">
              <a:solidFill>
                <a:srgbClr val="00B050"/>
              </a:solidFill>
              <a:latin typeface="微软雅黑" pitchFamily="34" charset="-122"/>
              <a:ea typeface="微软雅黑" pitchFamily="34" charset="-122"/>
            </a:endParaRPr>
          </a:p>
        </p:txBody>
      </p:sp>
      <p:sp>
        <p:nvSpPr>
          <p:cNvPr id="8" name="矩形 7"/>
          <p:cNvSpPr/>
          <p:nvPr/>
        </p:nvSpPr>
        <p:spPr>
          <a:xfrm>
            <a:off x="372248" y="950902"/>
            <a:ext cx="8587963" cy="1569660"/>
          </a:xfrm>
          <a:prstGeom prst="rect">
            <a:avLst/>
          </a:prstGeom>
        </p:spPr>
        <p:txBody>
          <a:bodyPr wrap="square">
            <a:spAutoFit/>
          </a:bodyPr>
          <a:lstStyle/>
          <a:p>
            <a:pPr indent="457200"/>
            <a:r>
              <a:rPr lang="zh-CN" altLang="en-US" sz="2400" b="1" dirty="0" smtClean="0">
                <a:solidFill>
                  <a:srgbClr val="FF0066"/>
                </a:solidFill>
                <a:latin typeface="微软雅黑" pitchFamily="34" charset="-122"/>
                <a:ea typeface="微软雅黑" pitchFamily="34" charset="-122"/>
              </a:rPr>
              <a:t>语法</a:t>
            </a:r>
            <a:r>
              <a:rPr lang="zh-CN" altLang="en-US" sz="2400" b="1" dirty="0">
                <a:solidFill>
                  <a:srgbClr val="FF0066"/>
                </a:solidFill>
                <a:latin typeface="微软雅黑" pitchFamily="34" charset="-122"/>
                <a:ea typeface="微软雅黑" pitchFamily="34" charset="-122"/>
              </a:rPr>
              <a:t>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select </a:t>
            </a:r>
            <a:r>
              <a:rPr lang="en-US" altLang="zh-CN" sz="2400" b="1" dirty="0">
                <a:latin typeface="微软雅黑" pitchFamily="34" charset="-122"/>
                <a:ea typeface="微软雅黑" pitchFamily="34" charset="-122"/>
              </a:rPr>
              <a:t>* from  </a:t>
            </a:r>
            <a:r>
              <a:rPr lang="en-US" altLang="zh-CN" sz="2400" b="1" dirty="0" err="1">
                <a:latin typeface="微软雅黑" pitchFamily="34" charset="-122"/>
                <a:ea typeface="微软雅黑" pitchFamily="34" charset="-122"/>
              </a:rPr>
              <a:t>mysql.user</a:t>
            </a:r>
            <a:r>
              <a:rPr lang="en-US" altLang="zh-CN" sz="2400" b="1" dirty="0">
                <a:latin typeface="微软雅黑" pitchFamily="34" charset="-122"/>
                <a:ea typeface="微软雅黑" pitchFamily="34" charset="-122"/>
              </a:rPr>
              <a:t>                                                                               </a:t>
            </a:r>
          </a:p>
          <a:p>
            <a:pPr indent="457200">
              <a:lnSpc>
                <a:spcPct val="150000"/>
              </a:lnSpc>
            </a:pPr>
            <a:r>
              <a:rPr lang="en-US" altLang="zh-CN" sz="2400" b="1" dirty="0">
                <a:latin typeface="微软雅黑" pitchFamily="34" charset="-122"/>
                <a:ea typeface="微软雅黑" pitchFamily="34" charset="-122"/>
              </a:rPr>
              <a:t>where host=’</a:t>
            </a:r>
            <a:r>
              <a:rPr lang="en-US" altLang="zh-CN" sz="2400" b="1" dirty="0" err="1">
                <a:latin typeface="微软雅黑" pitchFamily="34" charset="-122"/>
                <a:ea typeface="微软雅黑" pitchFamily="34" charset="-122"/>
              </a:rPr>
              <a:t>host_name</a:t>
            </a:r>
            <a:r>
              <a:rPr lang="en-US" altLang="zh-CN" sz="2400" b="1" dirty="0">
                <a:latin typeface="微软雅黑" pitchFamily="34" charset="-122"/>
                <a:ea typeface="微软雅黑" pitchFamily="34" charset="-122"/>
              </a:rPr>
              <a:t>’ and user=‘</a:t>
            </a:r>
            <a:r>
              <a:rPr lang="en-US" altLang="zh-CN" sz="2400" b="1" dirty="0" err="1">
                <a:latin typeface="微软雅黑" pitchFamily="34" charset="-122"/>
                <a:ea typeface="微软雅黑" pitchFamily="34" charset="-122"/>
              </a:rPr>
              <a:t>user_name</a:t>
            </a:r>
            <a:r>
              <a:rPr lang="en-US" altLang="zh-CN" sz="2400" b="1" dirty="0">
                <a:latin typeface="微软雅黑" pitchFamily="34" charset="-122"/>
                <a:ea typeface="微软雅黑" pitchFamily="34" charset="-122"/>
              </a:rPr>
              <a:t>’ </a:t>
            </a:r>
          </a:p>
        </p:txBody>
      </p:sp>
      <p:sp>
        <p:nvSpPr>
          <p:cNvPr id="9" name="矩形 8"/>
          <p:cNvSpPr/>
          <p:nvPr/>
        </p:nvSpPr>
        <p:spPr>
          <a:xfrm>
            <a:off x="372248" y="2520562"/>
            <a:ext cx="8059310" cy="461665"/>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7】  </a:t>
            </a:r>
            <a:r>
              <a:rPr lang="zh-CN" altLang="en-US" sz="2400" b="1" dirty="0">
                <a:solidFill>
                  <a:srgbClr val="C00000"/>
                </a:solidFill>
                <a:latin typeface="微软雅黑" pitchFamily="34" charset="-122"/>
                <a:ea typeface="微软雅黑" pitchFamily="34" charset="-122"/>
              </a:rPr>
              <a:t>查看本地主机上的所有用户名。</a:t>
            </a:r>
            <a:endParaRPr lang="en-US" altLang="zh-CN" sz="2400" b="1" dirty="0">
              <a:solidFill>
                <a:srgbClr val="C00000"/>
              </a:solidFill>
              <a:latin typeface="微软雅黑" pitchFamily="34" charset="-122"/>
              <a:ea typeface="微软雅黑" pitchFamily="34" charset="-122"/>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0883"/>
          <a:stretch/>
        </p:blipFill>
        <p:spPr bwMode="auto">
          <a:xfrm>
            <a:off x="749100" y="3076823"/>
            <a:ext cx="7874638" cy="358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44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22551"/>
            <a:ext cx="8955156" cy="646331"/>
          </a:xfrm>
          <a:prstGeom prst="rect">
            <a:avLst/>
          </a:prstGeom>
        </p:spPr>
        <p:txBody>
          <a:bodyPr wrap="square">
            <a:spAutoFit/>
          </a:bodyPr>
          <a:lstStyle/>
          <a:p>
            <a:pPr indent="457200"/>
            <a:r>
              <a:rPr lang="en-US" altLang="zh-CN" sz="3600" b="1" dirty="0" smtClean="0">
                <a:solidFill>
                  <a:srgbClr val="00B050"/>
                </a:solidFill>
                <a:latin typeface="微软雅黑" pitchFamily="34" charset="-122"/>
                <a:ea typeface="微软雅黑" pitchFamily="34" charset="-122"/>
              </a:rPr>
              <a:t>3. </a:t>
            </a:r>
            <a:r>
              <a:rPr lang="zh-CN" altLang="en-US" sz="3600" b="1" dirty="0" smtClean="0">
                <a:solidFill>
                  <a:srgbClr val="00B050"/>
                </a:solidFill>
                <a:latin typeface="微软雅黑" pitchFamily="34" charset="-122"/>
                <a:ea typeface="微软雅黑" pitchFamily="34" charset="-122"/>
              </a:rPr>
              <a:t>修改</a:t>
            </a:r>
            <a:r>
              <a:rPr lang="zh-CN" altLang="en-US" sz="3600" b="1" dirty="0">
                <a:solidFill>
                  <a:srgbClr val="00B050"/>
                </a:solidFill>
                <a:latin typeface="微软雅黑" pitchFamily="34" charset="-122"/>
                <a:ea typeface="微软雅黑" pitchFamily="34" charset="-122"/>
              </a:rPr>
              <a:t>用户</a:t>
            </a:r>
            <a:r>
              <a:rPr lang="zh-CN" altLang="en-US" sz="3600" b="1" dirty="0" smtClean="0">
                <a:solidFill>
                  <a:srgbClr val="00B050"/>
                </a:solidFill>
                <a:latin typeface="微软雅黑" pitchFamily="34" charset="-122"/>
                <a:ea typeface="微软雅黑" pitchFamily="34" charset="-122"/>
              </a:rPr>
              <a:t>账号</a:t>
            </a:r>
            <a:endParaRPr lang="en-US" altLang="zh-CN" sz="3600" b="1" dirty="0">
              <a:solidFill>
                <a:srgbClr val="00B050"/>
              </a:solidFill>
              <a:latin typeface="微软雅黑" pitchFamily="34" charset="-122"/>
              <a:ea typeface="微软雅黑" pitchFamily="34" charset="-122"/>
            </a:endParaRPr>
          </a:p>
        </p:txBody>
      </p:sp>
      <p:sp>
        <p:nvSpPr>
          <p:cNvPr id="8" name="矩形 7"/>
          <p:cNvSpPr/>
          <p:nvPr/>
        </p:nvSpPr>
        <p:spPr>
          <a:xfrm>
            <a:off x="372245" y="2348625"/>
            <a:ext cx="8362322" cy="1329338"/>
          </a:xfrm>
          <a:prstGeom prst="rect">
            <a:avLst/>
          </a:prstGeom>
          <a:ln>
            <a:solidFill>
              <a:srgbClr val="0000FF"/>
            </a:solidFill>
          </a:ln>
        </p:spPr>
        <p:txBody>
          <a:bodyPr wrap="square">
            <a:spAutoFit/>
          </a:bodyPr>
          <a:lstStyle/>
          <a:p>
            <a:pPr indent="457200">
              <a:lnSpc>
                <a:spcPts val="3300"/>
              </a:lnSpc>
            </a:pPr>
            <a:r>
              <a:rPr lang="zh-CN" altLang="en-US" sz="2400" b="1" dirty="0" smtClean="0">
                <a:solidFill>
                  <a:srgbClr val="FF0066"/>
                </a:solidFill>
                <a:latin typeface="微软雅黑" pitchFamily="34" charset="-122"/>
                <a:ea typeface="微软雅黑" pitchFamily="34" charset="-122"/>
              </a:rPr>
              <a:t>语法</a:t>
            </a:r>
            <a:r>
              <a:rPr lang="zh-CN" altLang="en-US" sz="2400" b="1" dirty="0">
                <a:solidFill>
                  <a:srgbClr val="FF0066"/>
                </a:solidFill>
                <a:latin typeface="微软雅黑" pitchFamily="34" charset="-122"/>
                <a:ea typeface="微软雅黑" pitchFamily="34" charset="-122"/>
              </a:rPr>
              <a:t>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ts val="3300"/>
              </a:lnSpc>
            </a:pPr>
            <a:r>
              <a:rPr lang="en-US" altLang="zh-CN" sz="2400" b="1" dirty="0" smtClean="0">
                <a:latin typeface="微软雅黑" pitchFamily="34" charset="-122"/>
                <a:ea typeface="微软雅黑" pitchFamily="34" charset="-122"/>
              </a:rPr>
              <a:t>rename user </a:t>
            </a:r>
            <a:r>
              <a:rPr lang="en-US" altLang="zh-CN" sz="2400" b="1" dirty="0" err="1">
                <a:latin typeface="微软雅黑" pitchFamily="34" charset="-122"/>
                <a:ea typeface="微软雅黑" pitchFamily="34" charset="-122"/>
              </a:rPr>
              <a:t>old_user</a:t>
            </a:r>
            <a:r>
              <a:rPr lang="en-US" altLang="zh-CN" sz="2400" b="1" dirty="0">
                <a:latin typeface="微软雅黑" pitchFamily="34" charset="-122"/>
                <a:ea typeface="微软雅黑" pitchFamily="34" charset="-122"/>
              </a:rPr>
              <a:t> to </a:t>
            </a:r>
            <a:r>
              <a:rPr lang="en-US" altLang="zh-CN" sz="2400" b="1" dirty="0" err="1">
                <a:latin typeface="微软雅黑" pitchFamily="34" charset="-122"/>
                <a:ea typeface="微软雅黑" pitchFamily="34" charset="-122"/>
              </a:rPr>
              <a:t>new_user</a:t>
            </a: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old_user</a:t>
            </a:r>
            <a:r>
              <a:rPr lang="en-US" altLang="zh-CN" sz="2400" b="1" dirty="0">
                <a:latin typeface="微软雅黑" pitchFamily="34" charset="-122"/>
                <a:ea typeface="微软雅黑" pitchFamily="34" charset="-122"/>
              </a:rPr>
              <a:t> to </a:t>
            </a:r>
            <a:r>
              <a:rPr lang="en-US" altLang="zh-CN" sz="2400" b="1" dirty="0" err="1">
                <a:latin typeface="微软雅黑" pitchFamily="34" charset="-122"/>
                <a:ea typeface="微软雅黑" pitchFamily="34" charset="-122"/>
              </a:rPr>
              <a:t>new_user</a:t>
            </a:r>
            <a:r>
              <a:rPr lang="en-US" altLang="zh-CN" sz="2400" b="1" dirty="0">
                <a:latin typeface="微软雅黑" pitchFamily="34" charset="-122"/>
                <a:ea typeface="微软雅黑" pitchFamily="34" charset="-122"/>
              </a:rPr>
              <a:t>]                                                                                </a:t>
            </a:r>
          </a:p>
        </p:txBody>
      </p:sp>
      <p:sp>
        <p:nvSpPr>
          <p:cNvPr id="9" name="矩形 8"/>
          <p:cNvSpPr/>
          <p:nvPr/>
        </p:nvSpPr>
        <p:spPr>
          <a:xfrm>
            <a:off x="132775" y="4174952"/>
            <a:ext cx="8941651" cy="461665"/>
          </a:xfrm>
          <a:prstGeom prst="rect">
            <a:avLst/>
          </a:prstGeom>
        </p:spPr>
        <p:txBody>
          <a:bodyPr wrap="square">
            <a:spAutoFit/>
          </a:bodyPr>
          <a:lstStyle/>
          <a:p>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8】</a:t>
            </a:r>
            <a:r>
              <a:rPr lang="zh-CN" altLang="en-US" sz="2400" b="1" dirty="0">
                <a:solidFill>
                  <a:srgbClr val="C00000"/>
                </a:solidFill>
                <a:latin typeface="微软雅黑" pitchFamily="34" charset="-122"/>
                <a:ea typeface="微软雅黑" pitchFamily="34" charset="-122"/>
              </a:rPr>
              <a:t>将前面例子中用户</a:t>
            </a:r>
            <a:r>
              <a:rPr lang="en-US" altLang="zh-CN" sz="2400" b="1" dirty="0" err="1">
                <a:solidFill>
                  <a:srgbClr val="C00000"/>
                </a:solidFill>
                <a:latin typeface="微软雅黑" pitchFamily="34" charset="-122"/>
                <a:ea typeface="微软雅黑" pitchFamily="34" charset="-122"/>
              </a:rPr>
              <a:t>zhangmei</a:t>
            </a:r>
            <a:r>
              <a:rPr lang="zh-CN" altLang="en-US" sz="2400" b="1" dirty="0">
                <a:solidFill>
                  <a:srgbClr val="C00000"/>
                </a:solidFill>
                <a:latin typeface="微软雅黑" pitchFamily="34" charset="-122"/>
                <a:ea typeface="微软雅黑" pitchFamily="34" charset="-122"/>
              </a:rPr>
              <a:t>的</a:t>
            </a:r>
            <a:r>
              <a:rPr lang="zh-CN" altLang="en-US" sz="2400" b="1" dirty="0">
                <a:solidFill>
                  <a:srgbClr val="0000FF"/>
                </a:solidFill>
                <a:latin typeface="微软雅黑" pitchFamily="34" charset="-122"/>
                <a:ea typeface="微软雅黑" pitchFamily="34" charset="-122"/>
              </a:rPr>
              <a:t>名字修改</a:t>
            </a:r>
            <a:r>
              <a:rPr lang="zh-CN" altLang="en-US" sz="2400" b="1" dirty="0">
                <a:solidFill>
                  <a:srgbClr val="C00000"/>
                </a:solidFill>
                <a:latin typeface="微软雅黑" pitchFamily="34" charset="-122"/>
                <a:ea typeface="微软雅黑" pitchFamily="34" charset="-122"/>
              </a:rPr>
              <a:t>成</a:t>
            </a:r>
            <a:r>
              <a:rPr lang="en-US" altLang="zh-CN" sz="2400" b="1" dirty="0" err="1">
                <a:solidFill>
                  <a:srgbClr val="C00000"/>
                </a:solidFill>
                <a:latin typeface="微软雅黑" pitchFamily="34" charset="-122"/>
                <a:ea typeface="微软雅黑" pitchFamily="34" charset="-122"/>
              </a:rPr>
              <a:t>wangwu</a:t>
            </a:r>
            <a:r>
              <a:rPr lang="zh-CN" altLang="en-US" sz="2400" b="1" dirty="0">
                <a:solidFill>
                  <a:srgbClr val="C00000"/>
                </a:solidFill>
                <a:latin typeface="微软雅黑" pitchFamily="34" charset="-122"/>
                <a:ea typeface="微软雅黑" pitchFamily="34" charset="-122"/>
              </a:rPr>
              <a:t>。</a:t>
            </a:r>
            <a:endParaRPr lang="en-US" altLang="zh-CN" sz="2400" b="1" dirty="0">
              <a:solidFill>
                <a:srgbClr val="C00000"/>
              </a:solidFill>
              <a:latin typeface="微软雅黑" pitchFamily="34" charset="-122"/>
              <a:ea typeface="微软雅黑" pitchFamily="34" charset="-122"/>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96" r="15392" b="3996"/>
          <a:stretch/>
        </p:blipFill>
        <p:spPr bwMode="auto">
          <a:xfrm>
            <a:off x="304004" y="4825659"/>
            <a:ext cx="8702181" cy="88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56941" y="852013"/>
            <a:ext cx="8582567" cy="1399870"/>
          </a:xfrm>
          <a:prstGeom prst="rect">
            <a:avLst/>
          </a:prstGeom>
        </p:spPr>
        <p:txBody>
          <a:bodyPr wrap="square">
            <a:spAutoFit/>
          </a:bodyPr>
          <a:lstStyle/>
          <a:p>
            <a:pPr indent="457200">
              <a:lnSpc>
                <a:spcPts val="3500"/>
              </a:lnSpc>
            </a:pPr>
            <a:r>
              <a:rPr lang="en-US" altLang="zh-CN" sz="2400" b="1" dirty="0" smtClean="0">
                <a:latin typeface="微软雅黑" pitchFamily="34" charset="-122"/>
                <a:ea typeface="微软雅黑" pitchFamily="34" charset="-122"/>
              </a:rPr>
              <a:t>rename </a:t>
            </a:r>
            <a:r>
              <a:rPr lang="en-US" altLang="zh-CN" sz="2400" b="1" dirty="0">
                <a:latin typeface="微软雅黑" pitchFamily="34" charset="-122"/>
                <a:ea typeface="微软雅黑" pitchFamily="34" charset="-122"/>
              </a:rPr>
              <a:t>user</a:t>
            </a:r>
            <a:r>
              <a:rPr lang="zh-CN" altLang="en-US" sz="2400" b="1" dirty="0" smtClean="0">
                <a:latin typeface="微软雅黑" pitchFamily="34" charset="-122"/>
                <a:ea typeface="微软雅黑" pitchFamily="34" charset="-122"/>
              </a:rPr>
              <a:t>语句可以修改</a:t>
            </a:r>
            <a:r>
              <a:rPr lang="zh-CN" altLang="en-US" sz="2400" b="1" dirty="0">
                <a:latin typeface="微软雅黑" pitchFamily="34" charset="-122"/>
                <a:ea typeface="微软雅黑" pitchFamily="34" charset="-122"/>
              </a:rPr>
              <a:t>一个或多个已经存在的</a:t>
            </a:r>
            <a:r>
              <a:rPr lang="en-US" altLang="zh-CN" sz="2400" b="1" dirty="0" err="1">
                <a:latin typeface="微软雅黑" pitchFamily="34" charset="-122"/>
                <a:ea typeface="微软雅黑" pitchFamily="34" charset="-122"/>
              </a:rPr>
              <a:t>mysql</a:t>
            </a:r>
            <a:r>
              <a:rPr lang="zh-CN" altLang="en-US" sz="2400" b="1" dirty="0">
                <a:latin typeface="微软雅黑" pitchFamily="34" charset="-122"/>
                <a:ea typeface="微软雅黑" pitchFamily="34" charset="-122"/>
              </a:rPr>
              <a:t>用户账号</a:t>
            </a:r>
            <a:r>
              <a:rPr lang="zh-CN" altLang="en-US" sz="2400" b="1" dirty="0" smtClean="0">
                <a:latin typeface="微软雅黑" pitchFamily="34" charset="-122"/>
                <a:ea typeface="微软雅黑" pitchFamily="34" charset="-122"/>
              </a:rPr>
              <a:t>。要</a:t>
            </a:r>
            <a:r>
              <a:rPr lang="zh-CN" altLang="en-US" sz="2400" b="1" dirty="0">
                <a:latin typeface="微软雅黑" pitchFamily="34" charset="-122"/>
                <a:ea typeface="微软雅黑" pitchFamily="34" charset="-122"/>
              </a:rPr>
              <a:t>使用</a:t>
            </a:r>
            <a:r>
              <a:rPr lang="en-US" altLang="zh-CN" sz="2400" b="1" dirty="0">
                <a:latin typeface="微软雅黑" pitchFamily="34" charset="-122"/>
                <a:ea typeface="微软雅黑" pitchFamily="34" charset="-122"/>
              </a:rPr>
              <a:t>rename user</a:t>
            </a:r>
            <a:r>
              <a:rPr lang="zh-CN" altLang="en-US" sz="2400" b="1" dirty="0">
                <a:latin typeface="微软雅黑" pitchFamily="34" charset="-122"/>
                <a:ea typeface="微软雅黑" pitchFamily="34" charset="-122"/>
              </a:rPr>
              <a:t>语句，必须</a:t>
            </a:r>
            <a:r>
              <a:rPr lang="zh-CN" altLang="en-US" sz="2400" b="1" dirty="0" smtClean="0">
                <a:latin typeface="微软雅黑" pitchFamily="34" charset="-122"/>
                <a:ea typeface="微软雅黑" pitchFamily="34" charset="-122"/>
              </a:rPr>
              <a:t>拥有</a:t>
            </a:r>
            <a:r>
              <a:rPr lang="en-US" altLang="zh-CN" sz="2400" b="1" dirty="0" err="1"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数据库的</a:t>
            </a:r>
            <a:r>
              <a:rPr lang="en-US" altLang="zh-CN" sz="2400" b="1" dirty="0">
                <a:latin typeface="微软雅黑" pitchFamily="34" charset="-122"/>
                <a:ea typeface="微软雅黑" pitchFamily="34" charset="-122"/>
              </a:rPr>
              <a:t>update</a:t>
            </a:r>
            <a:r>
              <a:rPr lang="zh-CN" altLang="en-US" sz="2400" b="1" dirty="0">
                <a:latin typeface="微软雅黑" pitchFamily="34" charset="-122"/>
                <a:ea typeface="微软雅黑" pitchFamily="34" charset="-122"/>
              </a:rPr>
              <a:t>权限或全局</a:t>
            </a:r>
            <a:r>
              <a:rPr lang="en-US" altLang="zh-CN" sz="2400" b="1" dirty="0">
                <a:latin typeface="微软雅黑" pitchFamily="34" charset="-122"/>
                <a:ea typeface="微软雅黑" pitchFamily="34" charset="-122"/>
              </a:rPr>
              <a:t>create user</a:t>
            </a:r>
            <a:r>
              <a:rPr lang="zh-CN" altLang="en-US" sz="2400" b="1" dirty="0">
                <a:latin typeface="微软雅黑" pitchFamily="34" charset="-122"/>
                <a:ea typeface="微软雅黑" pitchFamily="34" charset="-122"/>
              </a:rPr>
              <a:t>权限。</a:t>
            </a:r>
            <a:r>
              <a:rPr lang="en-US" altLang="zh-CN" sz="2400" b="1" dirty="0" smtClean="0">
                <a:latin typeface="微软雅黑" pitchFamily="34" charset="-122"/>
                <a:ea typeface="微软雅黑" pitchFamily="34" charset="-122"/>
              </a:rPr>
              <a:t>                                                                                </a:t>
            </a:r>
            <a:endParaRPr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126188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down)">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113106"/>
            <a:ext cx="8955156" cy="646331"/>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4</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修改</a:t>
            </a:r>
            <a:r>
              <a:rPr lang="zh-CN" altLang="en-US" sz="3600" b="1" dirty="0">
                <a:solidFill>
                  <a:srgbClr val="00B050"/>
                </a:solidFill>
                <a:latin typeface="微软雅黑" pitchFamily="34" charset="-122"/>
                <a:ea typeface="微软雅黑" pitchFamily="34" charset="-122"/>
              </a:rPr>
              <a:t>用户</a:t>
            </a:r>
            <a:r>
              <a:rPr lang="zh-CN" altLang="en-US" sz="3600" b="1" dirty="0" smtClean="0">
                <a:solidFill>
                  <a:srgbClr val="00B050"/>
                </a:solidFill>
                <a:latin typeface="微软雅黑" pitchFamily="34" charset="-122"/>
                <a:ea typeface="微软雅黑" pitchFamily="34" charset="-122"/>
              </a:rPr>
              <a:t>口令</a:t>
            </a:r>
            <a:endParaRPr lang="en-US" altLang="zh-CN" sz="3600" b="1" dirty="0">
              <a:solidFill>
                <a:srgbClr val="00B050"/>
              </a:solidFill>
              <a:latin typeface="微软雅黑" pitchFamily="34" charset="-122"/>
              <a:ea typeface="微软雅黑" pitchFamily="34" charset="-122"/>
            </a:endParaRPr>
          </a:p>
        </p:txBody>
      </p:sp>
      <p:sp>
        <p:nvSpPr>
          <p:cNvPr id="8" name="矩形 7"/>
          <p:cNvSpPr/>
          <p:nvPr/>
        </p:nvSpPr>
        <p:spPr>
          <a:xfrm>
            <a:off x="475462" y="729154"/>
            <a:ext cx="8242773" cy="1661993"/>
          </a:xfrm>
          <a:prstGeom prst="rect">
            <a:avLst/>
          </a:prstGeom>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a:t>
            </a:r>
            <a:r>
              <a:rPr lang="en-US" altLang="zh-CN" sz="2800" b="1" dirty="0" smtClean="0">
                <a:solidFill>
                  <a:srgbClr val="0000FF"/>
                </a:solidFill>
                <a:latin typeface="微软雅黑" pitchFamily="34" charset="-122"/>
                <a:ea typeface="微软雅黑" pitchFamily="34" charset="-122"/>
              </a:rPr>
              <a:t>1</a:t>
            </a:r>
            <a:r>
              <a:rPr lang="zh-CN" altLang="en-US" sz="2800" b="1" dirty="0" smtClean="0">
                <a:solidFill>
                  <a:srgbClr val="0000FF"/>
                </a:solidFill>
                <a:latin typeface="微软雅黑" pitchFamily="34" charset="-122"/>
                <a:ea typeface="微软雅黑" pitchFamily="34" charset="-122"/>
              </a:rPr>
              <a:t>）使用</a:t>
            </a:r>
            <a:r>
              <a:rPr lang="en-US" altLang="zh-CN" sz="2800" b="1" dirty="0" err="1">
                <a:solidFill>
                  <a:srgbClr val="0000FF"/>
                </a:solidFill>
                <a:latin typeface="微软雅黑" pitchFamily="34" charset="-122"/>
                <a:ea typeface="微软雅黑" pitchFamily="34" charset="-122"/>
              </a:rPr>
              <a:t>mysqladmin</a:t>
            </a:r>
            <a:r>
              <a:rPr lang="zh-CN" altLang="en-US" sz="2800" b="1" dirty="0">
                <a:solidFill>
                  <a:srgbClr val="0000FF"/>
                </a:solidFill>
                <a:latin typeface="微软雅黑" pitchFamily="34" charset="-122"/>
                <a:ea typeface="微软雅黑" pitchFamily="34" charset="-122"/>
              </a:rPr>
              <a:t>命令来修改密码</a:t>
            </a:r>
            <a:endParaRPr lang="en-US" altLang="zh-CN" sz="2800" b="1" dirty="0" smtClean="0">
              <a:solidFill>
                <a:srgbClr val="0000FF"/>
              </a:solidFill>
              <a:latin typeface="微软雅黑" pitchFamily="34" charset="-122"/>
              <a:ea typeface="微软雅黑" pitchFamily="34" charset="-122"/>
            </a:endParaRPr>
          </a:p>
          <a:p>
            <a:pPr indent="457200"/>
            <a:r>
              <a:rPr lang="zh-CN" altLang="en-US" sz="2400" b="1" dirty="0">
                <a:solidFill>
                  <a:srgbClr val="FF0066"/>
                </a:solidFill>
                <a:latin typeface="微软雅黑" pitchFamily="34" charset="-122"/>
                <a:ea typeface="微软雅黑" pitchFamily="34" charset="-122"/>
              </a:rPr>
              <a:t>语法格式</a:t>
            </a: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a:t>
            </a:r>
            <a:r>
              <a:rPr lang="zh-CN" altLang="en-US" sz="2400" b="1" dirty="0" smtClean="0">
                <a:solidFill>
                  <a:srgbClr val="FF0066"/>
                </a:solidFill>
                <a:latin typeface="微软雅黑" pitchFamily="34" charset="-122"/>
                <a:ea typeface="微软雅黑" pitchFamily="34" charset="-122"/>
              </a:rPr>
              <a:t>在</a:t>
            </a:r>
            <a:r>
              <a:rPr lang="en-US" altLang="zh-CN" sz="2400" b="1" dirty="0" smtClean="0">
                <a:solidFill>
                  <a:srgbClr val="FF0066"/>
                </a:solidFill>
                <a:latin typeface="微软雅黑" pitchFamily="34" charset="-122"/>
                <a:ea typeface="微软雅黑" pitchFamily="34" charset="-122"/>
              </a:rPr>
              <a:t>dos</a:t>
            </a:r>
            <a:r>
              <a:rPr lang="zh-CN" altLang="en-US" sz="2400" b="1" dirty="0" smtClean="0">
                <a:solidFill>
                  <a:srgbClr val="FF0066"/>
                </a:solidFill>
                <a:latin typeface="微软雅黑" pitchFamily="34" charset="-122"/>
                <a:ea typeface="微软雅黑" pitchFamily="34" charset="-122"/>
              </a:rPr>
              <a:t>中使用该命令</a:t>
            </a:r>
            <a:r>
              <a:rPr lang="en-US" altLang="zh-CN"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ct val="150000"/>
              </a:lnSpc>
            </a:pPr>
            <a:r>
              <a:rPr lang="en-US" altLang="zh-CN" sz="2400" b="1" dirty="0" err="1" smtClean="0">
                <a:latin typeface="微软雅黑" pitchFamily="34" charset="-122"/>
                <a:ea typeface="微软雅黑" pitchFamily="34" charset="-122"/>
              </a:rPr>
              <a:t>mysqladmin</a:t>
            </a:r>
            <a:r>
              <a:rPr lang="en-US" altLang="zh-CN" sz="2400" b="1" dirty="0" smtClean="0">
                <a:latin typeface="微软雅黑" pitchFamily="34" charset="-122"/>
                <a:ea typeface="微软雅黑" pitchFamily="34" charset="-122"/>
              </a:rPr>
              <a:t> </a:t>
            </a:r>
            <a:r>
              <a:rPr lang="en-US" altLang="zh-CN" sz="2400" b="1" dirty="0">
                <a:latin typeface="微软雅黑" pitchFamily="34" charset="-122"/>
                <a:ea typeface="微软雅黑" pitchFamily="34" charset="-122"/>
              </a:rPr>
              <a:t>–u username p password </a:t>
            </a:r>
          </a:p>
        </p:txBody>
      </p:sp>
      <p:sp>
        <p:nvSpPr>
          <p:cNvPr id="9" name="矩形 8"/>
          <p:cNvSpPr/>
          <p:nvPr/>
        </p:nvSpPr>
        <p:spPr>
          <a:xfrm>
            <a:off x="372247" y="2621979"/>
            <a:ext cx="8059310" cy="461665"/>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9】</a:t>
            </a:r>
            <a:r>
              <a:rPr lang="zh-CN" altLang="en-US" sz="2400" b="1" dirty="0">
                <a:solidFill>
                  <a:srgbClr val="C00000"/>
                </a:solidFill>
                <a:latin typeface="微软雅黑" pitchFamily="34" charset="-122"/>
                <a:ea typeface="微软雅黑" pitchFamily="34" charset="-122"/>
              </a:rPr>
              <a:t>修改</a:t>
            </a:r>
            <a:r>
              <a:rPr lang="en-US" altLang="zh-CN" sz="2400" b="1" dirty="0">
                <a:solidFill>
                  <a:srgbClr val="C00000"/>
                </a:solidFill>
                <a:latin typeface="微软雅黑" pitchFamily="34" charset="-122"/>
                <a:ea typeface="微软雅黑" pitchFamily="34" charset="-122"/>
              </a:rPr>
              <a:t>root</a:t>
            </a:r>
            <a:r>
              <a:rPr lang="zh-CN" altLang="en-US" sz="2400" b="1" dirty="0">
                <a:solidFill>
                  <a:srgbClr val="C00000"/>
                </a:solidFill>
                <a:latin typeface="微软雅黑" pitchFamily="34" charset="-122"/>
                <a:ea typeface="微软雅黑" pitchFamily="34" charset="-122"/>
              </a:rPr>
              <a:t>密码为 “</a:t>
            </a:r>
            <a:r>
              <a:rPr lang="en-US" altLang="zh-CN" sz="2400" b="1" dirty="0">
                <a:solidFill>
                  <a:srgbClr val="C00000"/>
                </a:solidFill>
                <a:latin typeface="微软雅黑" pitchFamily="34" charset="-122"/>
                <a:ea typeface="微软雅黑" pitchFamily="34" charset="-122"/>
              </a:rPr>
              <a:t>123456“; </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898"/>
          <a:stretch/>
        </p:blipFill>
        <p:spPr bwMode="auto">
          <a:xfrm>
            <a:off x="475462" y="3308504"/>
            <a:ext cx="8416290" cy="198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9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58514"/>
            <a:ext cx="8955156" cy="646331"/>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4</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修改</a:t>
            </a:r>
            <a:r>
              <a:rPr lang="zh-CN" altLang="en-US" sz="3600" b="1" dirty="0">
                <a:solidFill>
                  <a:srgbClr val="00B050"/>
                </a:solidFill>
                <a:latin typeface="微软雅黑" pitchFamily="34" charset="-122"/>
                <a:ea typeface="微软雅黑" pitchFamily="34" charset="-122"/>
              </a:rPr>
              <a:t>用户</a:t>
            </a:r>
            <a:r>
              <a:rPr lang="zh-CN" altLang="en-US" sz="3600" b="1" dirty="0" smtClean="0">
                <a:solidFill>
                  <a:srgbClr val="00B050"/>
                </a:solidFill>
                <a:latin typeface="微软雅黑" pitchFamily="34" charset="-122"/>
                <a:ea typeface="微软雅黑" pitchFamily="34" charset="-122"/>
              </a:rPr>
              <a:t>口令</a:t>
            </a:r>
            <a:endParaRPr lang="en-US" altLang="zh-CN" sz="3600" b="1" dirty="0">
              <a:solidFill>
                <a:srgbClr val="00B050"/>
              </a:solidFill>
              <a:latin typeface="微软雅黑" pitchFamily="34" charset="-122"/>
              <a:ea typeface="微软雅黑" pitchFamily="34" charset="-122"/>
            </a:endParaRPr>
          </a:p>
        </p:txBody>
      </p:sp>
      <p:sp>
        <p:nvSpPr>
          <p:cNvPr id="7" name="矩形 6"/>
          <p:cNvSpPr/>
          <p:nvPr/>
        </p:nvSpPr>
        <p:spPr>
          <a:xfrm>
            <a:off x="275942" y="829120"/>
            <a:ext cx="8458155" cy="2769989"/>
          </a:xfrm>
          <a:prstGeom prst="rect">
            <a:avLst/>
          </a:prstGeom>
        </p:spPr>
        <p:txBody>
          <a:bodyPr wrap="square">
            <a:spAutoFit/>
          </a:bodyPr>
          <a:lstStyle/>
          <a:p>
            <a:pPr indent="457200">
              <a:lnSpc>
                <a:spcPct val="150000"/>
              </a:lnSpc>
            </a:pPr>
            <a:r>
              <a:rPr lang="zh-CN" altLang="en-US" sz="2800" b="1" dirty="0">
                <a:solidFill>
                  <a:srgbClr val="0000FF"/>
                </a:solidFill>
                <a:latin typeface="微软雅黑" pitchFamily="34" charset="-122"/>
                <a:ea typeface="微软雅黑" pitchFamily="34" charset="-122"/>
              </a:rPr>
              <a:t>（</a:t>
            </a:r>
            <a:r>
              <a:rPr lang="en-US" altLang="zh-CN" sz="2800" b="1" dirty="0" smtClean="0">
                <a:solidFill>
                  <a:srgbClr val="0000FF"/>
                </a:solidFill>
                <a:latin typeface="微软雅黑" pitchFamily="34" charset="-122"/>
                <a:ea typeface="微软雅黑" pitchFamily="34" charset="-122"/>
              </a:rPr>
              <a:t>2</a:t>
            </a:r>
            <a:r>
              <a:rPr lang="zh-CN" altLang="en-US" sz="2800" b="1" dirty="0" smtClean="0">
                <a:solidFill>
                  <a:srgbClr val="0000FF"/>
                </a:solidFill>
                <a:latin typeface="微软雅黑" pitchFamily="34" charset="-122"/>
                <a:ea typeface="微软雅黑" pitchFamily="34" charset="-122"/>
              </a:rPr>
              <a:t>）使用</a:t>
            </a:r>
            <a:r>
              <a:rPr lang="en-US" altLang="zh-CN" sz="2800" b="1" dirty="0">
                <a:solidFill>
                  <a:srgbClr val="0000FF"/>
                </a:solidFill>
                <a:latin typeface="微软雅黑" pitchFamily="34" charset="-122"/>
                <a:ea typeface="微软雅黑" pitchFamily="34" charset="-122"/>
              </a:rPr>
              <a:t>set</a:t>
            </a:r>
            <a:r>
              <a:rPr lang="zh-CN" altLang="en-US" sz="2800" b="1" dirty="0">
                <a:solidFill>
                  <a:srgbClr val="0000FF"/>
                </a:solidFill>
                <a:latin typeface="微软雅黑" pitchFamily="34" charset="-122"/>
                <a:ea typeface="微软雅黑" pitchFamily="34" charset="-122"/>
              </a:rPr>
              <a:t>语句来修改密码</a:t>
            </a:r>
            <a:endParaRPr lang="en-US" altLang="zh-CN" sz="2800" b="1" dirty="0">
              <a:solidFill>
                <a:srgbClr val="0000FF"/>
              </a:solidFill>
              <a:latin typeface="微软雅黑" pitchFamily="34" charset="-122"/>
              <a:ea typeface="微软雅黑" pitchFamily="34" charset="-122"/>
            </a:endParaRPr>
          </a:p>
          <a:p>
            <a:pPr indent="457200"/>
            <a:r>
              <a:rPr lang="zh-CN" altLang="en-US" sz="2400" b="1" dirty="0">
                <a:solidFill>
                  <a:srgbClr val="FF0066"/>
                </a:solidFill>
                <a:latin typeface="微软雅黑" pitchFamily="34" charset="-122"/>
                <a:ea typeface="微软雅黑" pitchFamily="34" charset="-122"/>
              </a:rPr>
              <a:t>语法格式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set </a:t>
            </a:r>
            <a:r>
              <a:rPr lang="en-US" altLang="zh-CN" sz="2400" b="1" dirty="0">
                <a:latin typeface="微软雅黑" pitchFamily="34" charset="-122"/>
                <a:ea typeface="微软雅黑" pitchFamily="34" charset="-122"/>
              </a:rPr>
              <a:t>password [for '</a:t>
            </a:r>
            <a:r>
              <a:rPr lang="en-US" altLang="zh-CN" sz="2400" b="1" dirty="0" err="1">
                <a:latin typeface="微软雅黑" pitchFamily="34" charset="-122"/>
                <a:ea typeface="微软雅黑" pitchFamily="34" charset="-122"/>
              </a:rPr>
              <a:t>username'@'hostname</a:t>
            </a:r>
            <a:r>
              <a:rPr lang="en-US" altLang="zh-CN" sz="2400" b="1" dirty="0">
                <a:latin typeface="微软雅黑" pitchFamily="34" charset="-122"/>
                <a:ea typeface="微软雅黑" pitchFamily="34" charset="-122"/>
              </a:rPr>
              <a:t>'] =password('</a:t>
            </a:r>
            <a:r>
              <a:rPr lang="en-US" altLang="zh-CN" sz="2400" b="1" dirty="0" err="1">
                <a:latin typeface="微软雅黑" pitchFamily="34" charset="-122"/>
                <a:ea typeface="微软雅黑" pitchFamily="34" charset="-122"/>
              </a:rPr>
              <a:t>new_password</a:t>
            </a:r>
            <a:r>
              <a:rPr lang="en-US" altLang="zh-CN" sz="2400" b="1" dirty="0">
                <a:latin typeface="微软雅黑" pitchFamily="34" charset="-122"/>
                <a:ea typeface="微软雅黑" pitchFamily="34" charset="-122"/>
              </a:rPr>
              <a:t>');</a:t>
            </a:r>
          </a:p>
          <a:p>
            <a:pPr indent="457200">
              <a:lnSpc>
                <a:spcPct val="150000"/>
              </a:lnSpc>
            </a:pPr>
            <a:endParaRPr lang="en-US" altLang="zh-CN" sz="2400" b="1" dirty="0">
              <a:latin typeface="微软雅黑" pitchFamily="34" charset="-122"/>
              <a:ea typeface="微软雅黑" pitchFamily="34" charset="-122"/>
            </a:endParaRPr>
          </a:p>
        </p:txBody>
      </p:sp>
      <p:sp>
        <p:nvSpPr>
          <p:cNvPr id="10" name="矩形 9"/>
          <p:cNvSpPr/>
          <p:nvPr/>
        </p:nvSpPr>
        <p:spPr>
          <a:xfrm>
            <a:off x="254549" y="3431340"/>
            <a:ext cx="8059310" cy="461665"/>
          </a:xfrm>
          <a:prstGeom prst="rect">
            <a:avLst/>
          </a:prstGeom>
        </p:spPr>
        <p:txBody>
          <a:bodyPr wrap="square">
            <a:spAutoFit/>
          </a:bodyPr>
          <a:lstStyle/>
          <a:p>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10】</a:t>
            </a:r>
            <a:r>
              <a:rPr lang="zh-CN" altLang="en-US" sz="2400" b="1" dirty="0">
                <a:solidFill>
                  <a:srgbClr val="C00000"/>
                </a:solidFill>
                <a:latin typeface="微软雅黑" pitchFamily="34" charset="-122"/>
                <a:ea typeface="微软雅黑" pitchFamily="34" charset="-122"/>
              </a:rPr>
              <a:t>修改</a:t>
            </a:r>
            <a:r>
              <a:rPr lang="en-US" altLang="zh-CN" sz="2400" b="1" dirty="0" err="1">
                <a:solidFill>
                  <a:srgbClr val="C00000"/>
                </a:solidFill>
                <a:latin typeface="微软雅黑" pitchFamily="34" charset="-122"/>
                <a:ea typeface="微软雅黑" pitchFamily="34" charset="-122"/>
              </a:rPr>
              <a:t>xiaohong</a:t>
            </a:r>
            <a:r>
              <a:rPr lang="zh-CN" altLang="en-US" sz="2400" b="1" dirty="0">
                <a:solidFill>
                  <a:srgbClr val="C00000"/>
                </a:solidFill>
                <a:latin typeface="微软雅黑" pitchFamily="34" charset="-122"/>
                <a:ea typeface="微软雅黑" pitchFamily="34" charset="-122"/>
              </a:rPr>
              <a:t>密码为</a:t>
            </a:r>
            <a:r>
              <a:rPr lang="en-US" altLang="zh-CN" sz="2400" b="1" dirty="0">
                <a:solidFill>
                  <a:srgbClr val="C00000"/>
                </a:solidFill>
                <a:latin typeface="微软雅黑" pitchFamily="34" charset="-122"/>
                <a:ea typeface="微软雅黑" pitchFamily="34" charset="-122"/>
              </a:rPr>
              <a:t>'123' </a:t>
            </a:r>
          </a:p>
        </p:txBody>
      </p:sp>
      <p:pic>
        <p:nvPicPr>
          <p:cNvPr id="5123" name="图片 16"/>
          <p:cNvPicPr>
            <a:picLocks noChangeAspect="1" noChangeArrowheads="1"/>
          </p:cNvPicPr>
          <p:nvPr/>
        </p:nvPicPr>
        <p:blipFill rotWithShape="1">
          <a:blip r:embed="rId2">
            <a:extLst>
              <a:ext uri="{28A0092B-C50C-407E-A947-70E740481C1C}">
                <a14:useLocalDpi xmlns:a14="http://schemas.microsoft.com/office/drawing/2010/main" val="0"/>
              </a:ext>
            </a:extLst>
          </a:blip>
          <a:srcRect r="17518"/>
          <a:stretch/>
        </p:blipFill>
        <p:spPr bwMode="auto">
          <a:xfrm>
            <a:off x="197112" y="4119269"/>
            <a:ext cx="8868058" cy="81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90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wipe(down)">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smtClean="0">
                <a:solidFill>
                  <a:srgbClr val="00B050"/>
                </a:solidFill>
                <a:latin typeface="微软雅黑" pitchFamily="34" charset="-122"/>
                <a:ea typeface="微软雅黑" pitchFamily="34" charset="-122"/>
              </a:rPr>
              <a:t>5. </a:t>
            </a:r>
            <a:r>
              <a:rPr lang="zh-CN" altLang="en-US" sz="3600" b="1" dirty="0" smtClean="0">
                <a:solidFill>
                  <a:srgbClr val="00B050"/>
                </a:solidFill>
                <a:latin typeface="微软雅黑" pitchFamily="34" charset="-122"/>
                <a:ea typeface="微软雅黑" pitchFamily="34" charset="-122"/>
              </a:rPr>
              <a:t>删除</a:t>
            </a:r>
            <a:r>
              <a:rPr lang="zh-CN" altLang="en-US" sz="3600" b="1" dirty="0">
                <a:solidFill>
                  <a:srgbClr val="00B050"/>
                </a:solidFill>
                <a:latin typeface="微软雅黑" pitchFamily="34" charset="-122"/>
                <a:ea typeface="微软雅黑" pitchFamily="34" charset="-122"/>
              </a:rPr>
              <a:t>用户</a:t>
            </a:r>
            <a:endParaRPr lang="en-US" altLang="zh-CN" sz="3600" b="1" dirty="0" smtClean="0">
              <a:solidFill>
                <a:srgbClr val="00B050"/>
              </a:solidFill>
              <a:latin typeface="微软雅黑" pitchFamily="34" charset="-122"/>
              <a:ea typeface="微软雅黑" pitchFamily="34" charset="-122"/>
            </a:endParaRPr>
          </a:p>
          <a:p>
            <a:pPr indent="457200"/>
            <a:endParaRPr lang="zh-CN" altLang="en-US" sz="4000" b="1" dirty="0">
              <a:solidFill>
                <a:srgbClr val="0000FF"/>
              </a:solidFill>
              <a:latin typeface="微软雅黑" pitchFamily="34" charset="-122"/>
              <a:ea typeface="微软雅黑" pitchFamily="34" charset="-122"/>
            </a:endParaRPr>
          </a:p>
          <a:p>
            <a:pPr indent="457200"/>
            <a:endParaRPr lang="en-US" altLang="zh-CN" sz="2800" b="1" dirty="0">
              <a:solidFill>
                <a:srgbClr val="FF0000"/>
              </a:solidFill>
              <a:latin typeface="微软雅黑" pitchFamily="34" charset="-122"/>
              <a:ea typeface="微软雅黑" pitchFamily="34" charset="-122"/>
            </a:endParaRPr>
          </a:p>
        </p:txBody>
      </p:sp>
      <p:sp>
        <p:nvSpPr>
          <p:cNvPr id="8" name="矩形 7"/>
          <p:cNvSpPr/>
          <p:nvPr/>
        </p:nvSpPr>
        <p:spPr>
          <a:xfrm>
            <a:off x="486463" y="939588"/>
            <a:ext cx="8242773" cy="1569660"/>
          </a:xfrm>
          <a:prstGeom prst="rect">
            <a:avLst/>
          </a:prstGeom>
          <a:ln>
            <a:solidFill>
              <a:srgbClr val="0033CC"/>
            </a:solidFill>
          </a:ln>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1</a:t>
            </a:r>
            <a:r>
              <a:rPr lang="zh-CN" altLang="en-US" sz="2400" b="1" dirty="0" smtClean="0">
                <a:solidFill>
                  <a:srgbClr val="0000FF"/>
                </a:solidFill>
                <a:latin typeface="微软雅黑" pitchFamily="34" charset="-122"/>
                <a:ea typeface="微软雅黑" pitchFamily="34" charset="-122"/>
              </a:rPr>
              <a:t>）用</a:t>
            </a:r>
            <a:r>
              <a:rPr lang="en-US" altLang="zh-CN" sz="2400" b="1" dirty="0">
                <a:solidFill>
                  <a:srgbClr val="0000FF"/>
                </a:solidFill>
                <a:latin typeface="微软雅黑" pitchFamily="34" charset="-122"/>
                <a:ea typeface="微软雅黑" pitchFamily="34" charset="-122"/>
              </a:rPr>
              <a:t>drop user</a:t>
            </a:r>
            <a:r>
              <a:rPr lang="zh-CN" altLang="en-US" sz="2400" b="1" dirty="0">
                <a:solidFill>
                  <a:srgbClr val="0000FF"/>
                </a:solidFill>
                <a:latin typeface="微软雅黑" pitchFamily="34" charset="-122"/>
                <a:ea typeface="微软雅黑" pitchFamily="34" charset="-122"/>
              </a:rPr>
              <a:t>语句来删除普通用户</a:t>
            </a:r>
            <a:endParaRPr lang="en-US" altLang="zh-CN" sz="2400" b="1" dirty="0" smtClean="0">
              <a:solidFill>
                <a:srgbClr val="0000FF"/>
              </a:solidFill>
              <a:latin typeface="微软雅黑" pitchFamily="34" charset="-122"/>
              <a:ea typeface="微软雅黑" pitchFamily="34" charset="-122"/>
            </a:endParaRPr>
          </a:p>
          <a:p>
            <a:pPr indent="457200"/>
            <a:r>
              <a:rPr lang="zh-CN" altLang="en-US" sz="2400" b="1" dirty="0">
                <a:solidFill>
                  <a:srgbClr val="FF0066"/>
                </a:solidFill>
                <a:latin typeface="微软雅黑" pitchFamily="34" charset="-122"/>
                <a:ea typeface="微软雅黑" pitchFamily="34" charset="-122"/>
              </a:rPr>
              <a:t>语法格式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drop </a:t>
            </a:r>
            <a:r>
              <a:rPr lang="en-US" altLang="zh-CN" sz="2400" b="1" dirty="0">
                <a:latin typeface="微软雅黑" pitchFamily="34" charset="-122"/>
                <a:ea typeface="微软雅黑" pitchFamily="34" charset="-122"/>
              </a:rPr>
              <a:t>user user[,user]…</a:t>
            </a:r>
          </a:p>
        </p:txBody>
      </p:sp>
      <p:sp>
        <p:nvSpPr>
          <p:cNvPr id="9" name="矩形 8"/>
          <p:cNvSpPr/>
          <p:nvPr/>
        </p:nvSpPr>
        <p:spPr>
          <a:xfrm>
            <a:off x="372247" y="2500331"/>
            <a:ext cx="8059310" cy="461665"/>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12】</a:t>
            </a:r>
            <a:r>
              <a:rPr lang="zh-CN" altLang="en-US" sz="2400" b="1" dirty="0">
                <a:solidFill>
                  <a:srgbClr val="C00000"/>
                </a:solidFill>
                <a:latin typeface="微软雅黑" pitchFamily="34" charset="-122"/>
                <a:ea typeface="微软雅黑" pitchFamily="34" charset="-122"/>
              </a:rPr>
              <a:t>删除</a:t>
            </a:r>
            <a:r>
              <a:rPr lang="en-US" altLang="zh-CN" sz="2400" b="1" dirty="0" err="1">
                <a:solidFill>
                  <a:srgbClr val="C00000"/>
                </a:solidFill>
                <a:latin typeface="微软雅黑" pitchFamily="34" charset="-122"/>
                <a:ea typeface="微软雅黑" pitchFamily="34" charset="-122"/>
              </a:rPr>
              <a:t>xiaohong</a:t>
            </a:r>
            <a:r>
              <a:rPr lang="zh-CN" altLang="en-US" sz="2400" b="1" dirty="0">
                <a:solidFill>
                  <a:srgbClr val="C00000"/>
                </a:solidFill>
                <a:latin typeface="微软雅黑" pitchFamily="34" charset="-122"/>
                <a:ea typeface="微软雅黑" pitchFamily="34" charset="-122"/>
              </a:rPr>
              <a:t>用户，其</a:t>
            </a:r>
            <a:r>
              <a:rPr lang="en-US" altLang="zh-CN" sz="2400" b="1" dirty="0" smtClean="0">
                <a:solidFill>
                  <a:srgbClr val="C00000"/>
                </a:solidFill>
                <a:latin typeface="微软雅黑" pitchFamily="34" charset="-122"/>
                <a:ea typeface="微软雅黑" pitchFamily="34" charset="-122"/>
              </a:rPr>
              <a:t>host</a:t>
            </a:r>
            <a:r>
              <a:rPr lang="zh-CN" altLang="en-US" sz="2400" b="1" dirty="0" smtClean="0">
                <a:solidFill>
                  <a:srgbClr val="C00000"/>
                </a:solidFill>
                <a:latin typeface="微软雅黑" pitchFamily="34" charset="-122"/>
                <a:ea typeface="微软雅黑" pitchFamily="34" charset="-122"/>
              </a:rPr>
              <a:t>为</a:t>
            </a:r>
            <a:r>
              <a:rPr lang="en-US" altLang="zh-CN" sz="2400" b="1" dirty="0" err="1">
                <a:solidFill>
                  <a:srgbClr val="C00000"/>
                </a:solidFill>
                <a:latin typeface="微软雅黑" pitchFamily="34" charset="-122"/>
                <a:ea typeface="微软雅黑" pitchFamily="34" charset="-122"/>
              </a:rPr>
              <a:t>localhost</a:t>
            </a:r>
            <a:endParaRPr lang="en-US" altLang="zh-CN" sz="2400" b="1" dirty="0">
              <a:solidFill>
                <a:srgbClr val="C00000"/>
              </a:solidFill>
              <a:latin typeface="微软雅黑" pitchFamily="34" charset="-122"/>
              <a:ea typeface="微软雅黑" pitchFamily="34" charset="-122"/>
            </a:endParaRPr>
          </a:p>
        </p:txBody>
      </p:sp>
      <p:sp>
        <p:nvSpPr>
          <p:cNvPr id="7" name="矩形 6"/>
          <p:cNvSpPr/>
          <p:nvPr/>
        </p:nvSpPr>
        <p:spPr>
          <a:xfrm>
            <a:off x="475462" y="3911239"/>
            <a:ext cx="8242773" cy="646331"/>
          </a:xfrm>
          <a:prstGeom prst="rect">
            <a:avLst/>
          </a:prstGeom>
          <a:ln>
            <a:solidFill>
              <a:srgbClr val="0033CC"/>
            </a:solidFill>
          </a:ln>
        </p:spPr>
        <p:txBody>
          <a:bodyPr wrap="square">
            <a:spAutoFit/>
          </a:bodyPr>
          <a:lstStyle/>
          <a:p>
            <a:pPr indent="457200">
              <a:lnSpc>
                <a:spcPct val="150000"/>
              </a:lnSpc>
            </a:pPr>
            <a:r>
              <a:rPr lang="zh-CN" altLang="en-US" sz="2400" b="1" dirty="0">
                <a:solidFill>
                  <a:srgbClr val="0000FF"/>
                </a:solidFill>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2</a:t>
            </a:r>
            <a:r>
              <a:rPr lang="zh-CN" altLang="en-US" sz="2400" b="1" dirty="0" smtClean="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使用</a:t>
            </a:r>
            <a:r>
              <a:rPr lang="en-US" altLang="zh-CN" sz="2400" b="1" dirty="0">
                <a:solidFill>
                  <a:srgbClr val="0000FF"/>
                </a:solidFill>
                <a:latin typeface="微软雅黑" pitchFamily="34" charset="-122"/>
                <a:ea typeface="微软雅黑" pitchFamily="34" charset="-122"/>
              </a:rPr>
              <a:t>delete</a:t>
            </a:r>
            <a:r>
              <a:rPr lang="zh-CN" altLang="en-US" sz="2400" b="1" dirty="0">
                <a:solidFill>
                  <a:srgbClr val="0000FF"/>
                </a:solidFill>
                <a:latin typeface="微软雅黑" pitchFamily="34" charset="-122"/>
                <a:ea typeface="微软雅黑" pitchFamily="34" charset="-122"/>
              </a:rPr>
              <a:t>语句来删除普通用户</a:t>
            </a:r>
            <a:endParaRPr lang="en-US" altLang="zh-CN" sz="2400" b="1" dirty="0">
              <a:solidFill>
                <a:srgbClr val="0000FF"/>
              </a:solidFill>
              <a:latin typeface="微软雅黑" pitchFamily="34" charset="-122"/>
              <a:ea typeface="微软雅黑" pitchFamily="34" charset="-122"/>
            </a:endParaRPr>
          </a:p>
        </p:txBody>
      </p:sp>
      <p:sp>
        <p:nvSpPr>
          <p:cNvPr id="10" name="矩形 9"/>
          <p:cNvSpPr/>
          <p:nvPr/>
        </p:nvSpPr>
        <p:spPr>
          <a:xfrm>
            <a:off x="427363" y="4566638"/>
            <a:ext cx="8059310" cy="461665"/>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13】</a:t>
            </a:r>
            <a:r>
              <a:rPr lang="zh-CN" altLang="en-US" sz="2400" b="1" dirty="0">
                <a:solidFill>
                  <a:srgbClr val="C00000"/>
                </a:solidFill>
                <a:latin typeface="微软雅黑" pitchFamily="34" charset="-122"/>
                <a:ea typeface="微软雅黑" pitchFamily="34" charset="-122"/>
              </a:rPr>
              <a:t>删除</a:t>
            </a:r>
            <a:r>
              <a:rPr lang="en-US" altLang="zh-CN" sz="2400" b="1" dirty="0" err="1">
                <a:solidFill>
                  <a:srgbClr val="C00000"/>
                </a:solidFill>
                <a:latin typeface="微软雅黑" pitchFamily="34" charset="-122"/>
                <a:ea typeface="微软雅黑" pitchFamily="34" charset="-122"/>
              </a:rPr>
              <a:t>xiaohong</a:t>
            </a:r>
            <a:r>
              <a:rPr lang="zh-CN" altLang="en-US" sz="2400" b="1" dirty="0">
                <a:solidFill>
                  <a:srgbClr val="C00000"/>
                </a:solidFill>
                <a:latin typeface="微软雅黑" pitchFamily="34" charset="-122"/>
                <a:ea typeface="微软雅黑" pitchFamily="34" charset="-122"/>
              </a:rPr>
              <a:t>用户，主机名为</a:t>
            </a:r>
            <a:r>
              <a:rPr lang="en-US" altLang="zh-CN" sz="2400" b="1" dirty="0" err="1">
                <a:solidFill>
                  <a:srgbClr val="C00000"/>
                </a:solidFill>
                <a:latin typeface="微软雅黑" pitchFamily="34" charset="-122"/>
                <a:ea typeface="微软雅黑" pitchFamily="34" charset="-122"/>
              </a:rPr>
              <a:t>localhost</a:t>
            </a:r>
            <a:r>
              <a:rPr lang="en-US" altLang="zh-CN" sz="2400" b="1" dirty="0">
                <a:solidFill>
                  <a:srgbClr val="C00000"/>
                </a:solidFill>
                <a:latin typeface="微软雅黑" pitchFamily="34" charset="-122"/>
                <a:ea typeface="微软雅黑" pitchFamily="34" charset="-122"/>
              </a:rPr>
              <a:t> </a:t>
            </a:r>
          </a:p>
        </p:txBody>
      </p:sp>
      <p:pic>
        <p:nvPicPr>
          <p:cNvPr id="6146" name="图片 17"/>
          <p:cNvPicPr>
            <a:picLocks noChangeAspect="1" noChangeArrowheads="1"/>
          </p:cNvPicPr>
          <p:nvPr/>
        </p:nvPicPr>
        <p:blipFill rotWithShape="1">
          <a:blip r:embed="rId2">
            <a:extLst>
              <a:ext uri="{28A0092B-C50C-407E-A947-70E740481C1C}">
                <a14:useLocalDpi xmlns:a14="http://schemas.microsoft.com/office/drawing/2010/main" val="0"/>
              </a:ext>
            </a:extLst>
          </a:blip>
          <a:srcRect r="45081"/>
          <a:stretch/>
        </p:blipFill>
        <p:spPr bwMode="auto">
          <a:xfrm>
            <a:off x="789237" y="3067369"/>
            <a:ext cx="5989935" cy="88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1"/>
          <p:cNvPicPr>
            <a:picLocks noChangeAspect="1" noChangeArrowheads="1"/>
          </p:cNvPicPr>
          <p:nvPr/>
        </p:nvPicPr>
        <p:blipFill rotWithShape="1">
          <a:blip r:embed="rId3">
            <a:extLst>
              <a:ext uri="{28A0092B-C50C-407E-A947-70E740481C1C}">
                <a14:useLocalDpi xmlns:a14="http://schemas.microsoft.com/office/drawing/2010/main" val="0"/>
              </a:ext>
            </a:extLst>
          </a:blip>
          <a:srcRect r="7611"/>
          <a:stretch/>
        </p:blipFill>
        <p:spPr bwMode="auto">
          <a:xfrm>
            <a:off x="119270" y="5240522"/>
            <a:ext cx="8804013"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38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ipe(down)">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147"/>
                                        </p:tgtEl>
                                        <p:attrNameLst>
                                          <p:attrName>style.visibility</p:attrName>
                                        </p:attrNameLst>
                                      </p:cBhvr>
                                      <p:to>
                                        <p:strVal val="visible"/>
                                      </p:to>
                                    </p:set>
                                    <p:animEffect transition="in" filter="wipe(down)">
                                      <p:cBhvr>
                                        <p:cTn id="3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7"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0422" y="429882"/>
            <a:ext cx="7447744" cy="4801314"/>
          </a:xfrm>
          <a:prstGeom prst="rect">
            <a:avLst/>
          </a:prstGeom>
        </p:spPr>
        <p:txBody>
          <a:bodyPr wrap="square">
            <a:spAutoFit/>
          </a:bodyPr>
          <a:lstStyle/>
          <a:p>
            <a:pPr marL="1371600" lvl="6">
              <a:lnSpc>
                <a:spcPct val="150000"/>
              </a:lnSpc>
            </a:pPr>
            <a:r>
              <a:rPr lang="en-US" altLang="zh-CN" sz="4400" b="1" dirty="0" smtClean="0">
                <a:solidFill>
                  <a:srgbClr val="0000FF"/>
                </a:solidFill>
                <a:latin typeface="微软雅黑" pitchFamily="34" charset="-122"/>
                <a:ea typeface="微软雅黑" pitchFamily="34" charset="-122"/>
              </a:rPr>
              <a:t>13.4  </a:t>
            </a:r>
            <a:r>
              <a:rPr lang="zh-CN" altLang="en-US" sz="4400" b="1" dirty="0" smtClean="0">
                <a:solidFill>
                  <a:srgbClr val="0000FF"/>
                </a:solidFill>
                <a:latin typeface="微软雅黑" pitchFamily="34" charset="-122"/>
                <a:ea typeface="微软雅黑" pitchFamily="34" charset="-122"/>
              </a:rPr>
              <a:t>账户</a:t>
            </a:r>
            <a:r>
              <a:rPr lang="zh-CN" altLang="en-US" sz="4400" b="1" dirty="0">
                <a:solidFill>
                  <a:srgbClr val="0000FF"/>
                </a:solidFill>
                <a:latin typeface="微软雅黑" pitchFamily="34" charset="-122"/>
                <a:ea typeface="微软雅黑" pitchFamily="34" charset="-122"/>
              </a:rPr>
              <a:t>权限管理</a:t>
            </a:r>
          </a:p>
          <a:p>
            <a:pPr marL="1885950" lvl="3" indent="-514350">
              <a:lnSpc>
                <a:spcPct val="150000"/>
              </a:lnSpc>
              <a:buFont typeface="+mj-lt"/>
              <a:buAutoNum type="arabicPeriod"/>
            </a:pPr>
            <a:r>
              <a:rPr lang="zh-CN" altLang="en-US" sz="4000" b="1" dirty="0" smtClean="0">
                <a:latin typeface="微软雅黑" panose="020B0503020204020204" pitchFamily="34" charset="-122"/>
                <a:ea typeface="微软雅黑" panose="020B0503020204020204" pitchFamily="34" charset="-122"/>
              </a:rPr>
              <a:t>权限</a:t>
            </a:r>
            <a:r>
              <a:rPr lang="zh-CN" altLang="en-US" sz="4000" b="1" dirty="0">
                <a:latin typeface="微软雅黑" panose="020B0503020204020204" pitchFamily="34" charset="-122"/>
                <a:ea typeface="微软雅黑" panose="020B0503020204020204" pitchFamily="34" charset="-122"/>
              </a:rPr>
              <a:t>授予</a:t>
            </a:r>
          </a:p>
          <a:p>
            <a:pPr marL="1885950" lvl="3" indent="-514350">
              <a:lnSpc>
                <a:spcPct val="150000"/>
              </a:lnSpc>
              <a:buFont typeface="+mj-lt"/>
              <a:buAutoNum type="arabicPeriod"/>
            </a:pPr>
            <a:r>
              <a:rPr lang="zh-CN" altLang="en-US" sz="4000" b="1" dirty="0" smtClean="0">
                <a:latin typeface="微软雅黑" panose="020B0503020204020204" pitchFamily="34" charset="-122"/>
                <a:ea typeface="微软雅黑" panose="020B0503020204020204" pitchFamily="34" charset="-122"/>
              </a:rPr>
              <a:t>权限</a:t>
            </a:r>
            <a:r>
              <a:rPr lang="zh-CN" altLang="en-US" sz="4000" b="1" dirty="0">
                <a:latin typeface="微软雅黑" panose="020B0503020204020204" pitchFamily="34" charset="-122"/>
                <a:ea typeface="微软雅黑" panose="020B0503020204020204" pitchFamily="34" charset="-122"/>
              </a:rPr>
              <a:t>的转移和</a:t>
            </a:r>
            <a:r>
              <a:rPr lang="zh-CN" altLang="en-US" sz="4000" b="1" dirty="0" smtClean="0">
                <a:latin typeface="微软雅黑" panose="020B0503020204020204" pitchFamily="34" charset="-122"/>
                <a:ea typeface="微软雅黑" panose="020B0503020204020204" pitchFamily="34" charset="-122"/>
              </a:rPr>
              <a:t>限制</a:t>
            </a:r>
            <a:endParaRPr lang="en-US" altLang="zh-CN" sz="4000" b="1" dirty="0" smtClean="0">
              <a:latin typeface="微软雅黑" panose="020B0503020204020204" pitchFamily="34" charset="-122"/>
              <a:ea typeface="微软雅黑" panose="020B0503020204020204" pitchFamily="34" charset="-122"/>
            </a:endParaRP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权限的</a:t>
            </a:r>
            <a:r>
              <a:rPr lang="zh-CN" altLang="en-US" sz="4000" b="1" dirty="0" smtClean="0">
                <a:latin typeface="微软雅黑" panose="020B0503020204020204" pitchFamily="34" charset="-122"/>
                <a:ea typeface="微软雅黑" panose="020B0503020204020204" pitchFamily="34" charset="-122"/>
              </a:rPr>
              <a:t>撤销</a:t>
            </a:r>
            <a:endParaRPr lang="zh-CN" altLang="en-US" sz="4000" b="1" dirty="0">
              <a:latin typeface="微软雅黑" panose="020B0503020204020204" pitchFamily="34" charset="-122"/>
              <a:ea typeface="微软雅黑" panose="020B0503020204020204" pitchFamily="34" charset="-122"/>
            </a:endParaRPr>
          </a:p>
          <a:p>
            <a:pPr marL="1885950" lvl="3" indent="-514350">
              <a:lnSpc>
                <a:spcPct val="150000"/>
              </a:lnSpc>
              <a:buFont typeface="+mj-lt"/>
              <a:buAutoNum type="arabicPeriod"/>
            </a:pP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278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533" y="134801"/>
            <a:ext cx="7447744" cy="425758"/>
          </a:xfrm>
          <a:prstGeom prst="rect">
            <a:avLst/>
          </a:prstGeom>
        </p:spPr>
        <p:txBody>
          <a:bodyPr wrap="square">
            <a:spAutoFit/>
          </a:bodyPr>
          <a:lstStyle/>
          <a:p>
            <a:pPr marL="0" lvl="3">
              <a:lnSpc>
                <a:spcPts val="2600"/>
              </a:lnSpc>
            </a:pPr>
            <a:r>
              <a:rPr lang="en-US" altLang="zh-CN" sz="2800" b="1" dirty="0">
                <a:solidFill>
                  <a:srgbClr val="CC0000"/>
                </a:solidFill>
                <a:latin typeface="微软雅黑" pitchFamily="34" charset="-122"/>
                <a:ea typeface="微软雅黑" pitchFamily="34" charset="-122"/>
              </a:rPr>
              <a:t>MYSQL</a:t>
            </a:r>
            <a:r>
              <a:rPr lang="zh-CN" altLang="en-US" sz="2800" b="1" dirty="0">
                <a:solidFill>
                  <a:srgbClr val="CC0000"/>
                </a:solidFill>
                <a:latin typeface="微软雅黑" pitchFamily="34" charset="-122"/>
                <a:ea typeface="微软雅黑" pitchFamily="34" charset="-122"/>
              </a:rPr>
              <a:t>中的各种</a:t>
            </a:r>
            <a:r>
              <a:rPr lang="zh-CN" altLang="en-US" sz="2800" b="1" dirty="0" smtClean="0">
                <a:solidFill>
                  <a:srgbClr val="CC0000"/>
                </a:solidFill>
                <a:latin typeface="微软雅黑" pitchFamily="34" charset="-122"/>
                <a:ea typeface="微软雅黑" pitchFamily="34" charset="-122"/>
              </a:rPr>
              <a:t>权限</a:t>
            </a:r>
            <a:r>
              <a:rPr lang="zh-CN" altLang="en-US" sz="2800" b="1" dirty="0">
                <a:solidFill>
                  <a:srgbClr val="CC0000"/>
                </a:solidFill>
                <a:latin typeface="微软雅黑" pitchFamily="34" charset="-122"/>
                <a:ea typeface="微软雅黑" pitchFamily="34" charset="-122"/>
                <a:sym typeface="Wingdings" panose="05000000000000000000" pitchFamily="2" charset="2"/>
              </a:rPr>
              <a:t>（权限	</a:t>
            </a:r>
            <a:r>
              <a:rPr lang="zh-CN" altLang="en-US" sz="2800" b="1" dirty="0" smtClean="0">
                <a:solidFill>
                  <a:srgbClr val="CC0000"/>
                </a:solidFill>
                <a:latin typeface="微软雅黑" pitchFamily="34" charset="-122"/>
                <a:ea typeface="微软雅黑" pitchFamily="34" charset="-122"/>
                <a:sym typeface="Wingdings" panose="05000000000000000000" pitchFamily="2" charset="2"/>
              </a:rPr>
              <a:t>意义）</a:t>
            </a:r>
            <a:endParaRPr lang="zh-CN" altLang="en-US" sz="2400" b="1" dirty="0">
              <a:solidFill>
                <a:srgbClr val="CC0000"/>
              </a:solidFill>
              <a:latin typeface="微软雅黑" panose="020B0503020204020204" pitchFamily="34" charset="-122"/>
              <a:ea typeface="微软雅黑" panose="020B0503020204020204" pitchFamily="34" charset="-122"/>
            </a:endParaRPr>
          </a:p>
        </p:txBody>
      </p:sp>
      <p:sp>
        <p:nvSpPr>
          <p:cNvPr id="5" name="矩形 4"/>
          <p:cNvSpPr/>
          <p:nvPr/>
        </p:nvSpPr>
        <p:spPr>
          <a:xfrm>
            <a:off x="190295" y="765275"/>
            <a:ext cx="8803579" cy="5298886"/>
          </a:xfrm>
          <a:prstGeom prst="rect">
            <a:avLst/>
          </a:prstGeom>
        </p:spPr>
        <p:txBody>
          <a:bodyPr wrap="square">
            <a:spAutoFit/>
          </a:bodyPr>
          <a:lstStyle/>
          <a:p>
            <a:pPr>
              <a:lnSpc>
                <a:spcPts val="2900"/>
              </a:lnSpc>
            </a:pPr>
            <a:r>
              <a:rPr lang="en-US" altLang="zh-CN" sz="2400" b="1" dirty="0">
                <a:solidFill>
                  <a:srgbClr val="990099"/>
                </a:solidFill>
                <a:effectLst>
                  <a:outerShdw blurRad="38100" dist="38100" dir="2700000" algn="tl">
                    <a:srgbClr val="000000">
                      <a:alpha val="43137"/>
                    </a:srgbClr>
                  </a:outerShdw>
                </a:effectLst>
              </a:rPr>
              <a:t>ALL [PRIVILEGES]</a:t>
            </a:r>
            <a:r>
              <a:rPr lang="zh-CN" altLang="en-US" sz="2400" b="1" dirty="0" smtClean="0">
                <a:solidFill>
                  <a:srgbClr val="0000FF"/>
                </a:solidFill>
              </a:rPr>
              <a:t>：</a:t>
            </a:r>
            <a:r>
              <a:rPr lang="zh-CN" altLang="en-US" sz="2400" b="1" dirty="0" smtClean="0"/>
              <a:t>设置</a:t>
            </a:r>
            <a:r>
              <a:rPr lang="zh-CN" altLang="en-US" sz="2400" b="1" dirty="0"/>
              <a:t>除</a:t>
            </a:r>
            <a:r>
              <a:rPr lang="en-US" altLang="zh-CN" sz="2400" b="1" dirty="0"/>
              <a:t>GRANT OPTION</a:t>
            </a:r>
            <a:r>
              <a:rPr lang="zh-CN" altLang="en-US" sz="2400" b="1" dirty="0"/>
              <a:t>之外的所有简单权限</a:t>
            </a:r>
          </a:p>
          <a:p>
            <a:pPr>
              <a:lnSpc>
                <a:spcPts val="2900"/>
              </a:lnSpc>
            </a:pPr>
            <a:r>
              <a:rPr lang="en-US" altLang="zh-CN" sz="2400" b="1" dirty="0">
                <a:solidFill>
                  <a:srgbClr val="FF0000"/>
                </a:solidFill>
              </a:rPr>
              <a:t>CREATE</a:t>
            </a:r>
            <a:r>
              <a:rPr lang="zh-CN" altLang="en-US" sz="2400" b="1" dirty="0">
                <a:solidFill>
                  <a:srgbClr val="0000FF"/>
                </a:solidFill>
              </a:rPr>
              <a:t>：</a:t>
            </a:r>
            <a:r>
              <a:rPr lang="zh-CN" altLang="en-US" sz="2400" b="1" dirty="0"/>
              <a:t>允许创建新的数据库和表</a:t>
            </a:r>
            <a:endParaRPr lang="en-US" altLang="zh-CN" sz="2400" b="1" dirty="0"/>
          </a:p>
          <a:p>
            <a:pPr>
              <a:lnSpc>
                <a:spcPts val="2900"/>
              </a:lnSpc>
            </a:pPr>
            <a:r>
              <a:rPr lang="en-US" altLang="zh-CN" sz="2400" b="1" dirty="0" smtClean="0">
                <a:solidFill>
                  <a:srgbClr val="FF0000"/>
                </a:solidFill>
              </a:rPr>
              <a:t>ALTER</a:t>
            </a:r>
            <a:r>
              <a:rPr lang="zh-CN" altLang="en-US" sz="2400" b="1" dirty="0" smtClean="0">
                <a:solidFill>
                  <a:srgbClr val="0000FF"/>
                </a:solidFill>
              </a:rPr>
              <a:t>：</a:t>
            </a:r>
            <a:r>
              <a:rPr lang="zh-CN" altLang="en-US" sz="2400" b="1" dirty="0" smtClean="0"/>
              <a:t>允许</a:t>
            </a:r>
            <a:r>
              <a:rPr lang="zh-CN" altLang="en-US" sz="2400" b="1" dirty="0"/>
              <a:t>使用</a:t>
            </a:r>
            <a:r>
              <a:rPr lang="en-US" altLang="zh-CN" sz="2400" b="1" dirty="0"/>
              <a:t>ALTER </a:t>
            </a:r>
            <a:r>
              <a:rPr lang="en-US" altLang="zh-CN" sz="2400" b="1" dirty="0" smtClean="0"/>
              <a:t>TABLE</a:t>
            </a:r>
            <a:r>
              <a:rPr lang="zh-CN" altLang="en-US" sz="2400" b="1" dirty="0" smtClean="0"/>
              <a:t>，</a:t>
            </a:r>
            <a:r>
              <a:rPr lang="zh-CN" altLang="en-US" sz="2400" b="1" dirty="0"/>
              <a:t>但</a:t>
            </a:r>
            <a:r>
              <a:rPr lang="zh-CN" altLang="en-US" sz="2400" b="1" dirty="0" smtClean="0"/>
              <a:t>必须有</a:t>
            </a:r>
            <a:r>
              <a:rPr lang="en-US" altLang="zh-CN" sz="2400" b="1" dirty="0"/>
              <a:t>create</a:t>
            </a:r>
            <a:r>
              <a:rPr lang="zh-CN" altLang="en-US" sz="2400" b="1" dirty="0"/>
              <a:t>和</a:t>
            </a:r>
            <a:r>
              <a:rPr lang="en-US" altLang="zh-CN" sz="2400" b="1" dirty="0"/>
              <a:t>insert</a:t>
            </a:r>
            <a:r>
              <a:rPr lang="zh-CN" altLang="en-US" sz="2400" b="1" dirty="0" smtClean="0"/>
              <a:t>权限配合</a:t>
            </a:r>
            <a:r>
              <a:rPr lang="zh-CN" altLang="en-US" sz="2000" b="1" dirty="0" smtClean="0"/>
              <a:t>如果</a:t>
            </a:r>
            <a:r>
              <a:rPr lang="zh-CN" altLang="en-US" sz="2000" b="1" dirty="0"/>
              <a:t>是</a:t>
            </a:r>
            <a:r>
              <a:rPr lang="en-US" altLang="zh-CN" sz="2000" b="1" dirty="0"/>
              <a:t>rename</a:t>
            </a:r>
            <a:r>
              <a:rPr lang="zh-CN" altLang="en-US" sz="2000" b="1" dirty="0" smtClean="0"/>
              <a:t>表，</a:t>
            </a:r>
            <a:r>
              <a:rPr lang="zh-CN" altLang="en-US" sz="2000" b="1" dirty="0"/>
              <a:t>则要求有</a:t>
            </a:r>
            <a:r>
              <a:rPr lang="en-US" altLang="zh-CN" sz="2000" b="1" dirty="0"/>
              <a:t>alter</a:t>
            </a:r>
            <a:r>
              <a:rPr lang="zh-CN" altLang="en-US" sz="2000" b="1" dirty="0"/>
              <a:t>和</a:t>
            </a:r>
            <a:r>
              <a:rPr lang="en-US" altLang="zh-CN" sz="2000" b="1" dirty="0"/>
              <a:t>drop</a:t>
            </a:r>
            <a:r>
              <a:rPr lang="zh-CN" altLang="en-US" sz="2000" b="1" dirty="0"/>
              <a:t>原表，</a:t>
            </a:r>
            <a:r>
              <a:rPr lang="en-US" altLang="zh-CN" sz="2000" b="1" dirty="0"/>
              <a:t>create</a:t>
            </a:r>
            <a:r>
              <a:rPr lang="zh-CN" altLang="en-US" sz="2000" b="1" dirty="0"/>
              <a:t>和 </a:t>
            </a:r>
            <a:r>
              <a:rPr lang="en-US" altLang="zh-CN" sz="2000" b="1" dirty="0"/>
              <a:t>insert</a:t>
            </a:r>
            <a:r>
              <a:rPr lang="zh-CN" altLang="en-US" sz="2000" b="1" dirty="0"/>
              <a:t>新表的</a:t>
            </a:r>
            <a:r>
              <a:rPr lang="zh-CN" altLang="en-US" sz="2000" b="1" dirty="0" smtClean="0"/>
              <a:t>权限。</a:t>
            </a:r>
            <a:endParaRPr lang="en-US" altLang="zh-CN" sz="2000" b="1" dirty="0"/>
          </a:p>
          <a:p>
            <a:pPr>
              <a:lnSpc>
                <a:spcPts val="2900"/>
              </a:lnSpc>
            </a:pPr>
            <a:r>
              <a:rPr lang="en-US" altLang="zh-CN" sz="2400" b="1" dirty="0">
                <a:solidFill>
                  <a:srgbClr val="FF0000"/>
                </a:solidFill>
              </a:rPr>
              <a:t>DROP</a:t>
            </a:r>
            <a:r>
              <a:rPr lang="zh-CN" altLang="en-US" sz="2400" b="1" dirty="0">
                <a:solidFill>
                  <a:srgbClr val="0000FF"/>
                </a:solidFill>
              </a:rPr>
              <a:t>：</a:t>
            </a:r>
            <a:r>
              <a:rPr lang="zh-CN" altLang="en-US" sz="2400" b="1" dirty="0"/>
              <a:t>允许使用</a:t>
            </a:r>
            <a:r>
              <a:rPr lang="en-US" altLang="zh-CN" sz="2400" b="1" dirty="0"/>
              <a:t>DROP TABLE</a:t>
            </a:r>
          </a:p>
          <a:p>
            <a:pPr>
              <a:lnSpc>
                <a:spcPts val="2900"/>
              </a:lnSpc>
            </a:pPr>
            <a:r>
              <a:rPr lang="en-US" altLang="zh-CN" sz="2400" b="1" dirty="0" smtClean="0">
                <a:solidFill>
                  <a:srgbClr val="FF0000"/>
                </a:solidFill>
              </a:rPr>
              <a:t>CREATE </a:t>
            </a:r>
            <a:r>
              <a:rPr lang="en-US" altLang="zh-CN" sz="2400" b="1" dirty="0">
                <a:solidFill>
                  <a:srgbClr val="FF0000"/>
                </a:solidFill>
              </a:rPr>
              <a:t>ROUTINE</a:t>
            </a:r>
            <a:r>
              <a:rPr lang="zh-CN" altLang="en-US" sz="2400" b="1" dirty="0">
                <a:solidFill>
                  <a:srgbClr val="0000FF"/>
                </a:solidFill>
              </a:rPr>
              <a:t>：</a:t>
            </a:r>
            <a:r>
              <a:rPr lang="zh-CN" altLang="en-US" sz="2400" b="1" dirty="0"/>
              <a:t>创建已存储的子程序</a:t>
            </a:r>
            <a:endParaRPr lang="en-US" altLang="zh-CN" sz="2400" b="1" dirty="0"/>
          </a:p>
          <a:p>
            <a:pPr>
              <a:lnSpc>
                <a:spcPts val="2900"/>
              </a:lnSpc>
            </a:pPr>
            <a:r>
              <a:rPr lang="en-US" altLang="zh-CN" sz="2400" b="1" dirty="0" smtClean="0">
                <a:solidFill>
                  <a:srgbClr val="FF0000"/>
                </a:solidFill>
              </a:rPr>
              <a:t>ALTER ROUTINE</a:t>
            </a:r>
            <a:r>
              <a:rPr lang="zh-CN" altLang="en-US" sz="2400" b="1" dirty="0" smtClean="0">
                <a:solidFill>
                  <a:srgbClr val="0000FF"/>
                </a:solidFill>
              </a:rPr>
              <a:t>：</a:t>
            </a:r>
            <a:r>
              <a:rPr lang="zh-CN" altLang="en-US" sz="2400" b="1" dirty="0" smtClean="0"/>
              <a:t>更改或取消已存储的程序</a:t>
            </a:r>
          </a:p>
          <a:p>
            <a:pPr>
              <a:lnSpc>
                <a:spcPts val="2900"/>
              </a:lnSpc>
            </a:pPr>
            <a:r>
              <a:rPr lang="en-US" altLang="zh-CN" sz="2400" b="1" dirty="0" smtClean="0">
                <a:solidFill>
                  <a:srgbClr val="FF0000"/>
                </a:solidFill>
              </a:rPr>
              <a:t>EXECUTE</a:t>
            </a:r>
            <a:r>
              <a:rPr lang="zh-CN" altLang="en-US" sz="2400" b="1" dirty="0">
                <a:solidFill>
                  <a:srgbClr val="0000FF"/>
                </a:solidFill>
              </a:rPr>
              <a:t>：</a:t>
            </a:r>
            <a:r>
              <a:rPr lang="zh-CN" altLang="en-US" sz="2400" b="1" dirty="0"/>
              <a:t>允许用户运行已存储的子程序</a:t>
            </a:r>
          </a:p>
          <a:p>
            <a:pPr>
              <a:lnSpc>
                <a:spcPts val="2900"/>
              </a:lnSpc>
            </a:pPr>
            <a:r>
              <a:rPr lang="en-US" altLang="zh-CN" sz="2400" b="1" dirty="0" smtClean="0">
                <a:solidFill>
                  <a:srgbClr val="FF0000"/>
                </a:solidFill>
              </a:rPr>
              <a:t>CREATE </a:t>
            </a:r>
            <a:r>
              <a:rPr lang="en-US" altLang="zh-CN" sz="2400" b="1" dirty="0" smtClean="0">
                <a:solidFill>
                  <a:srgbClr val="FF0000"/>
                </a:solidFill>
              </a:rPr>
              <a:t>TABLESPACE</a:t>
            </a:r>
            <a:r>
              <a:rPr lang="zh-CN" altLang="en-US" sz="2400" b="1" dirty="0" smtClean="0"/>
              <a:t>：允许</a:t>
            </a:r>
            <a:r>
              <a:rPr lang="zh-CN" altLang="en-US" sz="2400" b="1" dirty="0"/>
              <a:t>创建、修改、删除表空间和日志组</a:t>
            </a:r>
          </a:p>
          <a:p>
            <a:pPr>
              <a:lnSpc>
                <a:spcPts val="2900"/>
              </a:lnSpc>
            </a:pPr>
            <a:r>
              <a:rPr lang="en-US" altLang="zh-CN" sz="2400" b="1" dirty="0">
                <a:solidFill>
                  <a:srgbClr val="0000FF"/>
                </a:solidFill>
              </a:rPr>
              <a:t>CREATE TEMPORARY </a:t>
            </a:r>
            <a:r>
              <a:rPr lang="en-US" altLang="zh-CN" sz="2400" b="1" dirty="0" smtClean="0">
                <a:solidFill>
                  <a:srgbClr val="0000FF"/>
                </a:solidFill>
              </a:rPr>
              <a:t>TABLES</a:t>
            </a:r>
            <a:r>
              <a:rPr lang="zh-CN" altLang="en-US" sz="2400" b="1" dirty="0" smtClean="0">
                <a:solidFill>
                  <a:srgbClr val="0000FF"/>
                </a:solidFill>
              </a:rPr>
              <a:t>：</a:t>
            </a:r>
            <a:r>
              <a:rPr lang="zh-CN" altLang="en-US" sz="2400" b="1" dirty="0" smtClean="0"/>
              <a:t>允许</a:t>
            </a:r>
            <a:r>
              <a:rPr lang="zh-CN" altLang="en-US" sz="2400" b="1" dirty="0"/>
              <a:t>使用</a:t>
            </a:r>
            <a:r>
              <a:rPr lang="en-US" altLang="zh-CN" sz="2400" b="1" dirty="0"/>
              <a:t>CREATE TEMPORARY TABLE</a:t>
            </a:r>
          </a:p>
          <a:p>
            <a:pPr>
              <a:lnSpc>
                <a:spcPts val="2900"/>
              </a:lnSpc>
            </a:pPr>
            <a:r>
              <a:rPr lang="en-US" altLang="zh-CN" sz="2400" b="1" dirty="0">
                <a:solidFill>
                  <a:srgbClr val="990099"/>
                </a:solidFill>
                <a:effectLst>
                  <a:outerShdw blurRad="38100" dist="38100" dir="2700000" algn="tl">
                    <a:srgbClr val="000000">
                      <a:alpha val="43137"/>
                    </a:srgbClr>
                  </a:outerShdw>
                </a:effectLst>
              </a:rPr>
              <a:t>CREATE </a:t>
            </a:r>
            <a:r>
              <a:rPr lang="en-US" altLang="zh-CN" sz="2400" b="1" dirty="0" smtClean="0">
                <a:solidFill>
                  <a:srgbClr val="990099"/>
                </a:solidFill>
                <a:effectLst>
                  <a:outerShdw blurRad="38100" dist="38100" dir="2700000" algn="tl">
                    <a:srgbClr val="000000">
                      <a:alpha val="43137"/>
                    </a:srgbClr>
                  </a:outerShdw>
                </a:effectLst>
              </a:rPr>
              <a:t>USER</a:t>
            </a:r>
            <a:r>
              <a:rPr lang="zh-CN" altLang="en-US" sz="2400" b="1" dirty="0" smtClean="0">
                <a:solidFill>
                  <a:srgbClr val="0000FF"/>
                </a:solidFill>
              </a:rPr>
              <a:t>：</a:t>
            </a:r>
            <a:r>
              <a:rPr lang="zh-CN" altLang="en-US" sz="2400" b="1" dirty="0" smtClean="0"/>
              <a:t>允许使用用户管理语句和</a:t>
            </a:r>
            <a:r>
              <a:rPr lang="en-US" altLang="zh-CN" sz="2400" b="1" dirty="0"/>
              <a:t>REVOKE ALL PRIVILEGES</a:t>
            </a:r>
            <a:r>
              <a:rPr lang="zh-CN" altLang="en-US" sz="2400" b="1" dirty="0" smtClean="0"/>
              <a:t>。</a:t>
            </a:r>
            <a:endParaRPr lang="en-US" altLang="zh-CN" sz="2400" b="1" dirty="0" smtClean="0"/>
          </a:p>
          <a:p>
            <a:pPr>
              <a:lnSpc>
                <a:spcPts val="2900"/>
              </a:lnSpc>
            </a:pPr>
            <a:r>
              <a:rPr lang="en-US" altLang="zh-CN" sz="2400" b="1" dirty="0">
                <a:solidFill>
                  <a:srgbClr val="FF0000"/>
                </a:solidFill>
              </a:rPr>
              <a:t>CREATE VIEW</a:t>
            </a:r>
            <a:r>
              <a:rPr lang="zh-CN" altLang="en-US" sz="2400" b="1" dirty="0" smtClean="0">
                <a:solidFill>
                  <a:srgbClr val="0000FF"/>
                </a:solidFill>
              </a:rPr>
              <a:t>：</a:t>
            </a:r>
            <a:r>
              <a:rPr lang="zh-CN" altLang="en-US" sz="2400" b="1" dirty="0" smtClean="0"/>
              <a:t>允许</a:t>
            </a:r>
            <a:r>
              <a:rPr lang="zh-CN" altLang="en-US" sz="2400" b="1" dirty="0"/>
              <a:t>使用</a:t>
            </a:r>
            <a:r>
              <a:rPr lang="en-US" altLang="zh-CN" sz="2400" b="1" dirty="0"/>
              <a:t>CREATE VIEW</a:t>
            </a:r>
          </a:p>
          <a:p>
            <a:pPr>
              <a:lnSpc>
                <a:spcPts val="2900"/>
              </a:lnSpc>
            </a:pPr>
            <a:r>
              <a:rPr lang="en-US" altLang="zh-CN" sz="2400" b="1" dirty="0">
                <a:solidFill>
                  <a:srgbClr val="FF0000"/>
                </a:solidFill>
              </a:rPr>
              <a:t>DELETE</a:t>
            </a:r>
            <a:r>
              <a:rPr lang="zh-CN" altLang="en-US" sz="2400" b="1" dirty="0" smtClean="0">
                <a:solidFill>
                  <a:srgbClr val="0000FF"/>
                </a:solidFill>
              </a:rPr>
              <a:t>：</a:t>
            </a:r>
            <a:r>
              <a:rPr lang="zh-CN" altLang="en-US" sz="2400" b="1" dirty="0" smtClean="0"/>
              <a:t>允许</a:t>
            </a:r>
            <a:r>
              <a:rPr lang="zh-CN" altLang="en-US" sz="2400" b="1" dirty="0"/>
              <a:t>使用</a:t>
            </a:r>
            <a:r>
              <a:rPr lang="en-US" altLang="zh-CN" sz="2400" b="1" dirty="0"/>
              <a:t>DELETE</a:t>
            </a:r>
          </a:p>
          <a:p>
            <a:pPr>
              <a:lnSpc>
                <a:spcPts val="2900"/>
              </a:lnSpc>
            </a:pPr>
            <a:r>
              <a:rPr lang="en-US" altLang="zh-CN" sz="2400" b="1" dirty="0" smtClean="0">
                <a:solidFill>
                  <a:srgbClr val="FF0000"/>
                </a:solidFill>
              </a:rPr>
              <a:t>INDEX</a:t>
            </a:r>
            <a:r>
              <a:rPr lang="zh-CN" altLang="en-US" sz="2400" b="1" dirty="0" smtClean="0">
                <a:solidFill>
                  <a:srgbClr val="0000FF"/>
                </a:solidFill>
              </a:rPr>
              <a:t>：</a:t>
            </a:r>
            <a:r>
              <a:rPr lang="zh-CN" altLang="en-US" sz="2400" b="1" dirty="0" smtClean="0"/>
              <a:t>允许使用</a:t>
            </a:r>
            <a:r>
              <a:rPr lang="en-US" altLang="zh-CN" sz="2400" b="1" dirty="0" smtClean="0"/>
              <a:t>CREATE INDEX</a:t>
            </a:r>
            <a:r>
              <a:rPr lang="zh-CN" altLang="en-US" sz="2400" b="1" dirty="0" smtClean="0"/>
              <a:t>和</a:t>
            </a:r>
            <a:r>
              <a:rPr lang="en-US" altLang="zh-CN" sz="2400" b="1" dirty="0" smtClean="0"/>
              <a:t>DROP INDEX</a:t>
            </a:r>
            <a:endParaRPr lang="en-US" altLang="zh-CN" sz="2400" b="1" dirty="0" smtClean="0"/>
          </a:p>
        </p:txBody>
      </p:sp>
    </p:spTree>
    <p:extLst>
      <p:ext uri="{BB962C8B-B14F-4D97-AF65-F5344CB8AC3E}">
        <p14:creationId xmlns:p14="http://schemas.microsoft.com/office/powerpoint/2010/main" val="2879248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534" y="261443"/>
            <a:ext cx="7447744" cy="389402"/>
          </a:xfrm>
          <a:prstGeom prst="rect">
            <a:avLst/>
          </a:prstGeom>
        </p:spPr>
        <p:txBody>
          <a:bodyPr wrap="square">
            <a:spAutoFit/>
          </a:bodyPr>
          <a:lstStyle/>
          <a:p>
            <a:pPr marL="0" lvl="3">
              <a:lnSpc>
                <a:spcPts val="2200"/>
              </a:lnSpc>
            </a:pPr>
            <a:r>
              <a:rPr lang="en-US" altLang="zh-CN" sz="2800" b="1" dirty="0">
                <a:solidFill>
                  <a:srgbClr val="CC0000"/>
                </a:solidFill>
                <a:latin typeface="微软雅黑" pitchFamily="34" charset="-122"/>
                <a:ea typeface="微软雅黑" pitchFamily="34" charset="-122"/>
              </a:rPr>
              <a:t>MYSQL</a:t>
            </a:r>
            <a:r>
              <a:rPr lang="zh-CN" altLang="en-US" sz="2800" b="1" dirty="0">
                <a:solidFill>
                  <a:srgbClr val="CC0000"/>
                </a:solidFill>
                <a:latin typeface="微软雅黑" pitchFamily="34" charset="-122"/>
                <a:ea typeface="微软雅黑" pitchFamily="34" charset="-122"/>
              </a:rPr>
              <a:t>中的各种</a:t>
            </a:r>
            <a:r>
              <a:rPr lang="zh-CN" altLang="en-US" sz="2800" b="1" dirty="0" smtClean="0">
                <a:solidFill>
                  <a:srgbClr val="CC0000"/>
                </a:solidFill>
                <a:latin typeface="微软雅黑" pitchFamily="34" charset="-122"/>
                <a:ea typeface="微软雅黑" pitchFamily="34" charset="-122"/>
              </a:rPr>
              <a:t>权限（续）</a:t>
            </a:r>
            <a:endParaRPr lang="zh-CN" altLang="en-US" sz="2800" b="1" dirty="0">
              <a:solidFill>
                <a:srgbClr val="CC0000"/>
              </a:solidFill>
              <a:latin typeface="微软雅黑" panose="020B0503020204020204" pitchFamily="34" charset="-122"/>
              <a:ea typeface="微软雅黑" panose="020B0503020204020204" pitchFamily="34" charset="-122"/>
            </a:endParaRPr>
          </a:p>
        </p:txBody>
      </p:sp>
      <p:sp>
        <p:nvSpPr>
          <p:cNvPr id="5" name="矩形 4"/>
          <p:cNvSpPr/>
          <p:nvPr/>
        </p:nvSpPr>
        <p:spPr>
          <a:xfrm>
            <a:off x="258534" y="810343"/>
            <a:ext cx="8598090" cy="5262979"/>
          </a:xfrm>
          <a:prstGeom prst="rect">
            <a:avLst/>
          </a:prstGeom>
        </p:spPr>
        <p:txBody>
          <a:bodyPr wrap="square">
            <a:spAutoFit/>
          </a:bodyPr>
          <a:lstStyle/>
          <a:p>
            <a:r>
              <a:rPr lang="en-US" altLang="zh-CN" sz="2400" b="1" dirty="0">
                <a:solidFill>
                  <a:srgbClr val="FF0000"/>
                </a:solidFill>
              </a:rPr>
              <a:t>INSERT</a:t>
            </a:r>
            <a:r>
              <a:rPr lang="zh-CN" altLang="en-US" sz="2400" b="1" dirty="0">
                <a:solidFill>
                  <a:srgbClr val="0000FF"/>
                </a:solidFill>
              </a:rPr>
              <a:t> ：</a:t>
            </a:r>
            <a:r>
              <a:rPr lang="zh-CN" altLang="en-US" sz="2400" b="1" dirty="0"/>
              <a:t>允许使用</a:t>
            </a:r>
            <a:r>
              <a:rPr lang="en-US" altLang="zh-CN" sz="2400" b="1" dirty="0"/>
              <a:t>INSERT</a:t>
            </a:r>
          </a:p>
          <a:p>
            <a:r>
              <a:rPr lang="en-US" altLang="zh-CN" sz="2400" b="1" dirty="0">
                <a:solidFill>
                  <a:srgbClr val="FF0000"/>
                </a:solidFill>
              </a:rPr>
              <a:t>UPDATE</a:t>
            </a:r>
            <a:r>
              <a:rPr lang="zh-CN" altLang="en-US" sz="2400" b="1" dirty="0">
                <a:solidFill>
                  <a:srgbClr val="0000FF"/>
                </a:solidFill>
              </a:rPr>
              <a:t> ：</a:t>
            </a:r>
            <a:r>
              <a:rPr lang="zh-CN" altLang="en-US" sz="2400" b="1" dirty="0"/>
              <a:t>允许使用</a:t>
            </a:r>
            <a:r>
              <a:rPr lang="en-US" altLang="zh-CN" sz="2400" b="1" dirty="0"/>
              <a:t>UPDATE</a:t>
            </a:r>
          </a:p>
          <a:p>
            <a:r>
              <a:rPr lang="en-US" altLang="zh-CN" sz="2400" b="1" dirty="0" smtClean="0">
                <a:solidFill>
                  <a:srgbClr val="FF0000"/>
                </a:solidFill>
              </a:rPr>
              <a:t>SELECT</a:t>
            </a:r>
            <a:r>
              <a:rPr lang="zh-CN" altLang="en-US" sz="2400" b="1" dirty="0" smtClean="0">
                <a:solidFill>
                  <a:srgbClr val="FF0000"/>
                </a:solidFill>
              </a:rPr>
              <a:t> </a:t>
            </a:r>
            <a:r>
              <a:rPr lang="zh-CN" altLang="en-US" sz="2400" b="1" dirty="0" smtClean="0">
                <a:solidFill>
                  <a:srgbClr val="0000FF"/>
                </a:solidFill>
              </a:rPr>
              <a:t>：</a:t>
            </a:r>
            <a:r>
              <a:rPr lang="zh-CN" altLang="en-US" sz="2400" b="1" dirty="0" smtClean="0"/>
              <a:t>允许使用</a:t>
            </a:r>
            <a:r>
              <a:rPr lang="en-US" altLang="zh-CN" sz="2400" b="1" dirty="0" smtClean="0"/>
              <a:t>SELECT</a:t>
            </a:r>
          </a:p>
          <a:p>
            <a:r>
              <a:rPr lang="en-US" altLang="zh-CN" sz="2400" b="1" dirty="0" smtClean="0">
                <a:solidFill>
                  <a:srgbClr val="FF0000"/>
                </a:solidFill>
              </a:rPr>
              <a:t>SHOW </a:t>
            </a:r>
            <a:r>
              <a:rPr lang="en-US" altLang="zh-CN" sz="2400" b="1" dirty="0">
                <a:solidFill>
                  <a:srgbClr val="FF0000"/>
                </a:solidFill>
              </a:rPr>
              <a:t>DATABASES</a:t>
            </a:r>
            <a:r>
              <a:rPr lang="zh-CN" altLang="en-US" sz="2400" b="1" dirty="0">
                <a:solidFill>
                  <a:srgbClr val="FF0000"/>
                </a:solidFill>
              </a:rPr>
              <a:t> </a:t>
            </a:r>
            <a:r>
              <a:rPr lang="zh-CN" altLang="en-US" sz="2400" b="1" dirty="0">
                <a:solidFill>
                  <a:srgbClr val="0000FF"/>
                </a:solidFill>
              </a:rPr>
              <a:t>： </a:t>
            </a:r>
            <a:r>
              <a:rPr lang="en-US" altLang="zh-CN" sz="2400" b="1" dirty="0"/>
              <a:t>SHOW DATABASES</a:t>
            </a:r>
            <a:r>
              <a:rPr lang="zh-CN" altLang="en-US" sz="2400" b="1" dirty="0"/>
              <a:t>显示所有数据库</a:t>
            </a:r>
          </a:p>
          <a:p>
            <a:r>
              <a:rPr lang="en-US" altLang="zh-CN" sz="2400" b="1" dirty="0">
                <a:solidFill>
                  <a:srgbClr val="FF0000"/>
                </a:solidFill>
              </a:rPr>
              <a:t>SHOW VIEW</a:t>
            </a:r>
            <a:r>
              <a:rPr lang="zh-CN" altLang="en-US" sz="2400" b="1" dirty="0">
                <a:solidFill>
                  <a:srgbClr val="FF0000"/>
                </a:solidFill>
              </a:rPr>
              <a:t> </a:t>
            </a:r>
            <a:r>
              <a:rPr lang="zh-CN" altLang="en-US" sz="2400" b="1" dirty="0">
                <a:solidFill>
                  <a:srgbClr val="0000FF"/>
                </a:solidFill>
              </a:rPr>
              <a:t>：</a:t>
            </a:r>
            <a:r>
              <a:rPr lang="zh-CN" altLang="en-US" sz="2400" b="1" dirty="0"/>
              <a:t>允许使用</a:t>
            </a:r>
            <a:r>
              <a:rPr lang="en-US" altLang="zh-CN" sz="2400" b="1" dirty="0"/>
              <a:t>SHOW CREATE </a:t>
            </a:r>
            <a:r>
              <a:rPr lang="en-US" altLang="zh-CN" sz="2400" b="1" dirty="0" smtClean="0"/>
              <a:t>VIEW</a:t>
            </a:r>
          </a:p>
          <a:p>
            <a:r>
              <a:rPr lang="en-US" altLang="zh-CN" sz="2400" b="1" dirty="0" smtClean="0">
                <a:solidFill>
                  <a:srgbClr val="FF0000"/>
                </a:solidFill>
              </a:rPr>
              <a:t>Trigger</a:t>
            </a:r>
            <a:r>
              <a:rPr lang="zh-CN" altLang="en-US" sz="2400" b="1" dirty="0" smtClean="0">
                <a:solidFill>
                  <a:srgbClr val="FF0000"/>
                </a:solidFill>
              </a:rPr>
              <a:t>：</a:t>
            </a:r>
            <a:r>
              <a:rPr lang="zh-CN" altLang="en-US" sz="2400" b="1" dirty="0" smtClean="0"/>
              <a:t>允许</a:t>
            </a:r>
            <a:r>
              <a:rPr lang="zh-CN" altLang="en-US" sz="2400" b="1" dirty="0"/>
              <a:t>创建，删除，执行，显示触发器的权限</a:t>
            </a:r>
            <a:endParaRPr lang="en-US" altLang="zh-CN" sz="2400" b="1" dirty="0"/>
          </a:p>
          <a:p>
            <a:r>
              <a:rPr lang="en-US" altLang="zh-CN" sz="2400" b="1" dirty="0" smtClean="0">
                <a:solidFill>
                  <a:srgbClr val="0000FF"/>
                </a:solidFill>
              </a:rPr>
              <a:t>RELOAD</a:t>
            </a:r>
            <a:r>
              <a:rPr lang="zh-CN" altLang="en-US" sz="2400" b="1" dirty="0" smtClean="0">
                <a:solidFill>
                  <a:srgbClr val="0000FF"/>
                </a:solidFill>
              </a:rPr>
              <a:t> </a:t>
            </a:r>
            <a:r>
              <a:rPr lang="zh-CN" altLang="en-US" sz="2400" b="1" dirty="0">
                <a:solidFill>
                  <a:srgbClr val="0000FF"/>
                </a:solidFill>
              </a:rPr>
              <a:t>： </a:t>
            </a:r>
            <a:r>
              <a:rPr lang="zh-CN" altLang="en-US" sz="2400" b="1" dirty="0" smtClean="0"/>
              <a:t>允许</a:t>
            </a:r>
            <a:r>
              <a:rPr lang="zh-CN" altLang="en-US" sz="2400" b="1" dirty="0"/>
              <a:t>使用</a:t>
            </a:r>
            <a:r>
              <a:rPr lang="en-US" altLang="zh-CN" sz="2400" b="1" dirty="0" smtClean="0"/>
              <a:t>FLUSH</a:t>
            </a:r>
            <a:r>
              <a:rPr lang="zh-CN" altLang="en-US" sz="2400" b="1" dirty="0" smtClean="0"/>
              <a:t>，重新</a:t>
            </a:r>
            <a:r>
              <a:rPr lang="zh-CN" altLang="en-US" sz="2400" b="1" dirty="0"/>
              <a:t>加载权限表到系统内存</a:t>
            </a:r>
            <a:r>
              <a:rPr lang="zh-CN" altLang="en-US" sz="2400" b="1" dirty="0" smtClean="0"/>
              <a:t>中。</a:t>
            </a:r>
            <a:endParaRPr lang="en-US" altLang="zh-CN" sz="2400" b="1" dirty="0"/>
          </a:p>
          <a:p>
            <a:r>
              <a:rPr lang="en-US" altLang="zh-CN" sz="2400" b="1" dirty="0" smtClean="0">
                <a:solidFill>
                  <a:srgbClr val="0000FF"/>
                </a:solidFill>
              </a:rPr>
              <a:t>SHUTDOWN</a:t>
            </a:r>
            <a:r>
              <a:rPr lang="zh-CN" altLang="en-US" sz="2400" b="1" dirty="0" smtClean="0">
                <a:solidFill>
                  <a:srgbClr val="0000FF"/>
                </a:solidFill>
              </a:rPr>
              <a:t> </a:t>
            </a:r>
            <a:r>
              <a:rPr lang="zh-CN" altLang="en-US" sz="2400" b="1" dirty="0">
                <a:solidFill>
                  <a:srgbClr val="0000FF"/>
                </a:solidFill>
              </a:rPr>
              <a:t>：</a:t>
            </a:r>
            <a:r>
              <a:rPr lang="zh-CN" altLang="en-US" sz="2400" b="1" dirty="0" smtClean="0"/>
              <a:t>允许</a:t>
            </a:r>
            <a:r>
              <a:rPr lang="zh-CN" altLang="en-US" sz="2400" b="1" dirty="0"/>
              <a:t>使用</a:t>
            </a:r>
            <a:r>
              <a:rPr lang="en-US" altLang="zh-CN" sz="2400" b="1" dirty="0" err="1"/>
              <a:t>mysqladmin</a:t>
            </a:r>
            <a:r>
              <a:rPr lang="en-US" altLang="zh-CN" sz="2400" b="1" dirty="0"/>
              <a:t> shutdown</a:t>
            </a:r>
          </a:p>
          <a:p>
            <a:r>
              <a:rPr lang="en-US" altLang="zh-CN" sz="2400" b="1" dirty="0" smtClean="0">
                <a:solidFill>
                  <a:srgbClr val="0000FF"/>
                </a:solidFill>
              </a:rPr>
              <a:t>SUPER</a:t>
            </a:r>
            <a:r>
              <a:rPr lang="zh-CN" altLang="en-US" sz="2400" b="1" dirty="0">
                <a:solidFill>
                  <a:srgbClr val="0000FF"/>
                </a:solidFill>
              </a:rPr>
              <a:t> </a:t>
            </a:r>
            <a:r>
              <a:rPr lang="zh-CN" altLang="en-US" sz="2400" b="1" dirty="0" smtClean="0">
                <a:solidFill>
                  <a:srgbClr val="0000FF"/>
                </a:solidFill>
              </a:rPr>
              <a:t>：</a:t>
            </a:r>
            <a:r>
              <a:rPr lang="zh-CN" altLang="en-US" sz="2400" b="1" dirty="0" smtClean="0"/>
              <a:t>允许</a:t>
            </a:r>
            <a:r>
              <a:rPr lang="zh-CN" altLang="en-US" sz="2400" b="1" dirty="0"/>
              <a:t>执行一系列数据库管理命令，包括</a:t>
            </a:r>
            <a:r>
              <a:rPr lang="en-US" altLang="zh-CN" sz="2400" b="1" dirty="0"/>
              <a:t>kill</a:t>
            </a:r>
            <a:r>
              <a:rPr lang="zh-CN" altLang="en-US" sz="2400" b="1" dirty="0"/>
              <a:t>强制关闭某个连接 命令，</a:t>
            </a:r>
            <a:r>
              <a:rPr lang="en-US" altLang="zh-CN" sz="2400" b="1" dirty="0"/>
              <a:t>change master to</a:t>
            </a:r>
            <a:r>
              <a:rPr lang="zh-CN" altLang="en-US" sz="2400" b="1" dirty="0"/>
              <a:t>创建复制关系命令，以及</a:t>
            </a:r>
            <a:r>
              <a:rPr lang="en-US" altLang="zh-CN" sz="2400" b="1" dirty="0"/>
              <a:t>create</a:t>
            </a:r>
            <a:r>
              <a:rPr lang="en-US" altLang="zh-CN" sz="2400" b="1" dirty="0" smtClean="0"/>
              <a:t>/ alter/drop </a:t>
            </a:r>
            <a:r>
              <a:rPr lang="en-US" altLang="zh-CN" sz="2400" b="1" dirty="0"/>
              <a:t>server</a:t>
            </a:r>
            <a:r>
              <a:rPr lang="zh-CN" altLang="en-US" sz="2400" b="1" dirty="0"/>
              <a:t>等命 令。</a:t>
            </a:r>
          </a:p>
          <a:p>
            <a:r>
              <a:rPr lang="en-US" altLang="zh-CN" sz="2400" b="1" dirty="0" smtClean="0">
                <a:solidFill>
                  <a:srgbClr val="990099"/>
                </a:solidFill>
              </a:rPr>
              <a:t>USAGE</a:t>
            </a:r>
            <a:r>
              <a:rPr lang="en-US" altLang="zh-CN" sz="2400" b="1" dirty="0">
                <a:solidFill>
                  <a:srgbClr val="990099"/>
                </a:solidFill>
              </a:rPr>
              <a:t>	</a:t>
            </a:r>
            <a:r>
              <a:rPr lang="zh-CN" altLang="en-US" sz="2400" b="1" dirty="0">
                <a:solidFill>
                  <a:srgbClr val="990099"/>
                </a:solidFill>
              </a:rPr>
              <a:t> </a:t>
            </a:r>
            <a:r>
              <a:rPr lang="zh-CN" altLang="en-US" sz="2400" b="1" dirty="0" smtClean="0">
                <a:solidFill>
                  <a:srgbClr val="990099"/>
                </a:solidFill>
              </a:rPr>
              <a:t>：</a:t>
            </a:r>
            <a:r>
              <a:rPr lang="zh-CN" altLang="en-US" sz="2400" b="1" dirty="0"/>
              <a:t>是创建一个用户之后的默认权限，其本身代表连接登录</a:t>
            </a:r>
            <a:r>
              <a:rPr lang="zh-CN" altLang="en-US" sz="2400" b="1" dirty="0" smtClean="0"/>
              <a:t>权限</a:t>
            </a:r>
            <a:endParaRPr lang="en-US" altLang="zh-CN" sz="2400" b="1" dirty="0" smtClean="0"/>
          </a:p>
          <a:p>
            <a:r>
              <a:rPr lang="en-US" altLang="zh-CN" sz="2400" b="1" dirty="0" smtClean="0">
                <a:solidFill>
                  <a:srgbClr val="990099"/>
                </a:solidFill>
                <a:effectLst>
                  <a:outerShdw blurRad="38100" dist="38100" dir="2700000" algn="tl">
                    <a:srgbClr val="000000">
                      <a:alpha val="43137"/>
                    </a:srgbClr>
                  </a:outerShdw>
                </a:effectLst>
              </a:rPr>
              <a:t>GRANT </a:t>
            </a:r>
            <a:r>
              <a:rPr lang="en-US" altLang="zh-CN" sz="2400" b="1" dirty="0">
                <a:solidFill>
                  <a:srgbClr val="990099"/>
                </a:solidFill>
                <a:effectLst>
                  <a:outerShdw blurRad="38100" dist="38100" dir="2700000" algn="tl">
                    <a:srgbClr val="000000">
                      <a:alpha val="43137"/>
                    </a:srgbClr>
                  </a:outerShdw>
                </a:effectLst>
              </a:rPr>
              <a:t>OPTION</a:t>
            </a:r>
            <a:r>
              <a:rPr lang="zh-CN" altLang="en-US" sz="2400" b="1" dirty="0">
                <a:solidFill>
                  <a:srgbClr val="990099"/>
                </a:solidFill>
                <a:effectLst>
                  <a:outerShdw blurRad="38100" dist="38100" dir="2700000" algn="tl">
                    <a:srgbClr val="000000">
                      <a:alpha val="43137"/>
                    </a:srgbClr>
                  </a:outerShdw>
                </a:effectLst>
              </a:rPr>
              <a:t>：</a:t>
            </a:r>
            <a:r>
              <a:rPr lang="zh-CN" altLang="en-US" sz="2400" b="1" dirty="0" smtClean="0">
                <a:solidFill>
                  <a:srgbClr val="FF0000"/>
                </a:solidFill>
                <a:effectLst>
                  <a:outerShdw blurRad="38100" dist="38100" dir="2700000" algn="tl">
                    <a:srgbClr val="000000">
                      <a:alpha val="43137"/>
                    </a:srgbClr>
                  </a:outerShdw>
                </a:effectLst>
              </a:rPr>
              <a:t>允许将自己的权限转授给其他用户</a:t>
            </a:r>
            <a:endParaRPr lang="zh-CN" alt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8073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534" y="196195"/>
            <a:ext cx="7447744" cy="389402"/>
          </a:xfrm>
          <a:prstGeom prst="rect">
            <a:avLst/>
          </a:prstGeom>
        </p:spPr>
        <p:txBody>
          <a:bodyPr wrap="square">
            <a:spAutoFit/>
          </a:bodyPr>
          <a:lstStyle/>
          <a:p>
            <a:pPr marL="0" lvl="3">
              <a:lnSpc>
                <a:spcPts val="2200"/>
              </a:lnSpc>
            </a:pPr>
            <a:r>
              <a:rPr lang="en-US" altLang="zh-CN" sz="2800" b="1" dirty="0">
                <a:solidFill>
                  <a:srgbClr val="CC0000"/>
                </a:solidFill>
                <a:latin typeface="微软雅黑" pitchFamily="34" charset="-122"/>
                <a:ea typeface="微软雅黑" pitchFamily="34" charset="-122"/>
              </a:rPr>
              <a:t>MYSQL</a:t>
            </a:r>
            <a:r>
              <a:rPr lang="zh-CN" altLang="en-US" sz="2800" b="1" dirty="0">
                <a:solidFill>
                  <a:srgbClr val="CC0000"/>
                </a:solidFill>
                <a:latin typeface="微软雅黑" pitchFamily="34" charset="-122"/>
                <a:ea typeface="微软雅黑" pitchFamily="34" charset="-122"/>
              </a:rPr>
              <a:t>中的各种</a:t>
            </a:r>
            <a:r>
              <a:rPr lang="zh-CN" altLang="en-US" sz="2800" b="1" dirty="0" smtClean="0">
                <a:solidFill>
                  <a:srgbClr val="CC0000"/>
                </a:solidFill>
                <a:latin typeface="微软雅黑" pitchFamily="34" charset="-122"/>
                <a:ea typeface="微软雅黑" pitchFamily="34" charset="-122"/>
              </a:rPr>
              <a:t>权限（续）</a:t>
            </a:r>
            <a:endParaRPr lang="zh-CN" altLang="en-US" sz="2800" b="1" dirty="0">
              <a:solidFill>
                <a:srgbClr val="CC0000"/>
              </a:solidFill>
              <a:latin typeface="微软雅黑" panose="020B0503020204020204" pitchFamily="34" charset="-122"/>
              <a:ea typeface="微软雅黑" panose="020B0503020204020204" pitchFamily="34" charset="-122"/>
            </a:endParaRPr>
          </a:p>
        </p:txBody>
      </p:sp>
      <p:sp>
        <p:nvSpPr>
          <p:cNvPr id="5" name="矩形 4"/>
          <p:cNvSpPr/>
          <p:nvPr/>
        </p:nvSpPr>
        <p:spPr>
          <a:xfrm>
            <a:off x="218364" y="632923"/>
            <a:ext cx="8598090" cy="5632311"/>
          </a:xfrm>
          <a:prstGeom prst="rect">
            <a:avLst/>
          </a:prstGeom>
        </p:spPr>
        <p:txBody>
          <a:bodyPr wrap="square">
            <a:spAutoFit/>
          </a:bodyPr>
          <a:lstStyle/>
          <a:p>
            <a:r>
              <a:rPr lang="en-US" altLang="zh-CN" sz="2400" b="1" dirty="0" smtClean="0">
                <a:solidFill>
                  <a:srgbClr val="0000FF"/>
                </a:solidFill>
              </a:rPr>
              <a:t>File</a:t>
            </a:r>
            <a:r>
              <a:rPr lang="zh-CN" altLang="en-US" sz="2400" b="1" dirty="0" smtClean="0">
                <a:solidFill>
                  <a:srgbClr val="0000FF"/>
                </a:solidFill>
              </a:rPr>
              <a:t>：</a:t>
            </a:r>
            <a:r>
              <a:rPr lang="zh-CN" altLang="en-US" sz="2400" b="1" dirty="0" smtClean="0"/>
              <a:t>允许</a:t>
            </a:r>
            <a:r>
              <a:rPr lang="zh-CN" altLang="en-US" sz="2400" b="1" dirty="0"/>
              <a:t>在</a:t>
            </a:r>
            <a:r>
              <a:rPr lang="en-US" altLang="zh-CN" sz="2400" b="1" dirty="0"/>
              <a:t>MySQL</a:t>
            </a:r>
            <a:r>
              <a:rPr lang="zh-CN" altLang="en-US" sz="2400" b="1" dirty="0"/>
              <a:t>可以访问的目录进行读写磁盘文件操作，可使用 的命令包括</a:t>
            </a:r>
            <a:r>
              <a:rPr lang="en-US" altLang="zh-CN" sz="2400" b="1" dirty="0"/>
              <a:t>load data </a:t>
            </a:r>
            <a:r>
              <a:rPr lang="en-US" altLang="zh-CN" sz="2400" b="1" dirty="0" err="1"/>
              <a:t>infile,select</a:t>
            </a:r>
            <a:r>
              <a:rPr lang="en-US" altLang="zh-CN" sz="2400" b="1" dirty="0"/>
              <a:t> ... into </a:t>
            </a:r>
            <a:r>
              <a:rPr lang="en-US" altLang="zh-CN" sz="2400" b="1" dirty="0" err="1"/>
              <a:t>outfile,load</a:t>
            </a:r>
            <a:r>
              <a:rPr lang="en-US" altLang="zh-CN" sz="2400" b="1" dirty="0"/>
              <a:t> file()</a:t>
            </a:r>
            <a:r>
              <a:rPr lang="zh-CN" altLang="en-US" sz="2400" b="1" dirty="0" smtClean="0"/>
              <a:t>函数</a:t>
            </a:r>
            <a:endParaRPr lang="en-US" altLang="zh-CN" sz="2400" b="1" dirty="0" smtClean="0"/>
          </a:p>
          <a:p>
            <a:r>
              <a:rPr lang="en-US" altLang="zh-CN" sz="2400" b="1" dirty="0" smtClean="0">
                <a:solidFill>
                  <a:srgbClr val="0000FF"/>
                </a:solidFill>
              </a:rPr>
              <a:t>Lock</a:t>
            </a:r>
            <a:r>
              <a:rPr lang="zh-CN" altLang="en-US" sz="2400" b="1" dirty="0" smtClean="0">
                <a:solidFill>
                  <a:srgbClr val="0000FF"/>
                </a:solidFill>
              </a:rPr>
              <a:t>：</a:t>
            </a:r>
            <a:r>
              <a:rPr lang="zh-CN" altLang="en-US" sz="2400" b="1" dirty="0" smtClean="0"/>
              <a:t>允许</a:t>
            </a:r>
            <a:r>
              <a:rPr lang="zh-CN" altLang="en-US" sz="2400" b="1" dirty="0"/>
              <a:t>对拥有</a:t>
            </a:r>
            <a:r>
              <a:rPr lang="en-US" altLang="zh-CN" sz="2400" b="1" dirty="0"/>
              <a:t>select</a:t>
            </a:r>
            <a:r>
              <a:rPr lang="zh-CN" altLang="en-US" sz="2400" b="1" dirty="0"/>
              <a:t>权限的表进行</a:t>
            </a:r>
            <a:r>
              <a:rPr lang="zh-CN" altLang="en-US" sz="2400" b="1" dirty="0" smtClean="0"/>
              <a:t>锁定（</a:t>
            </a:r>
            <a:r>
              <a:rPr lang="zh-CN" altLang="en-US" sz="2400" b="1" dirty="0"/>
              <a:t>使用</a:t>
            </a:r>
            <a:r>
              <a:rPr lang="en-US" altLang="zh-CN" sz="2400" b="1" dirty="0"/>
              <a:t>LOCK TABLES</a:t>
            </a:r>
          </a:p>
          <a:p>
            <a:r>
              <a:rPr lang="zh-CN" altLang="en-US" sz="2400" b="1" dirty="0" smtClean="0"/>
              <a:t>），</a:t>
            </a:r>
            <a:r>
              <a:rPr lang="zh-CN" altLang="en-US" sz="2400" b="1" dirty="0"/>
              <a:t>以防止其他链接对此表 的读或</a:t>
            </a:r>
            <a:r>
              <a:rPr lang="zh-CN" altLang="en-US" sz="2400" b="1" dirty="0" smtClean="0"/>
              <a:t>写。</a:t>
            </a:r>
            <a:endParaRPr lang="en-US" altLang="zh-CN" sz="2400" b="1" dirty="0" smtClean="0"/>
          </a:p>
          <a:p>
            <a:r>
              <a:rPr lang="en-US" altLang="zh-CN" sz="2400" b="1" dirty="0" smtClean="0">
                <a:solidFill>
                  <a:srgbClr val="0000FF"/>
                </a:solidFill>
              </a:rPr>
              <a:t>Process</a:t>
            </a:r>
            <a:r>
              <a:rPr lang="zh-CN" altLang="en-US" sz="2400" b="1" dirty="0" smtClean="0"/>
              <a:t>：允许</a:t>
            </a:r>
            <a:r>
              <a:rPr lang="zh-CN" altLang="en-US" sz="2400" b="1" dirty="0"/>
              <a:t>查看</a:t>
            </a:r>
            <a:r>
              <a:rPr lang="en-US" altLang="zh-CN" sz="2400" b="1" dirty="0"/>
              <a:t>MySQL</a:t>
            </a:r>
            <a:r>
              <a:rPr lang="zh-CN" altLang="en-US" sz="2400" b="1" dirty="0"/>
              <a:t>中的进程信息，比如执行</a:t>
            </a:r>
            <a:r>
              <a:rPr lang="en-US" altLang="zh-CN" sz="2400" b="1" dirty="0" err="1" smtClean="0"/>
              <a:t>showprocesslist</a:t>
            </a:r>
            <a:endParaRPr lang="en-US" altLang="zh-CN" sz="2400" b="1" dirty="0"/>
          </a:p>
          <a:p>
            <a:r>
              <a:rPr lang="en-US" altLang="zh-CN" sz="2400" b="1" dirty="0" smtClean="0">
                <a:solidFill>
                  <a:srgbClr val="0000FF"/>
                </a:solidFill>
              </a:rPr>
              <a:t>Reference</a:t>
            </a:r>
            <a:r>
              <a:rPr lang="zh-CN" altLang="en-US" sz="2400" b="1" dirty="0" smtClean="0"/>
              <a:t>：是</a:t>
            </a:r>
            <a:r>
              <a:rPr lang="zh-CN" altLang="en-US" sz="2400" b="1" dirty="0"/>
              <a:t>在</a:t>
            </a:r>
            <a:r>
              <a:rPr lang="en-US" altLang="zh-CN" sz="2400" b="1" dirty="0"/>
              <a:t>5.7.6</a:t>
            </a:r>
            <a:r>
              <a:rPr lang="zh-CN" altLang="en-US" sz="2400" b="1" dirty="0"/>
              <a:t>版本之后引入，代表是否允许创建外键</a:t>
            </a:r>
          </a:p>
          <a:p>
            <a:r>
              <a:rPr lang="en-US" altLang="zh-CN" sz="2400" b="1" dirty="0">
                <a:solidFill>
                  <a:srgbClr val="0000FF"/>
                </a:solidFill>
              </a:rPr>
              <a:t>REPLICATION CLIENT</a:t>
            </a:r>
            <a:r>
              <a:rPr lang="zh-CN" altLang="en-US" sz="2400" b="1" dirty="0">
                <a:solidFill>
                  <a:srgbClr val="0000FF"/>
                </a:solidFill>
              </a:rPr>
              <a:t> ：</a:t>
            </a:r>
            <a:r>
              <a:rPr lang="zh-CN" altLang="en-US" sz="2400" b="1" dirty="0"/>
              <a:t>允许用户询问从属服务器或主服务器的地址，允许执行</a:t>
            </a:r>
            <a:r>
              <a:rPr lang="en-US" altLang="zh-CN" sz="2400" b="1" dirty="0"/>
              <a:t>show master </a:t>
            </a:r>
            <a:r>
              <a:rPr lang="en-US" altLang="zh-CN" sz="2400" b="1" dirty="0" err="1"/>
              <a:t>status,show</a:t>
            </a:r>
            <a:r>
              <a:rPr lang="en-US" altLang="zh-CN" sz="2400" b="1" dirty="0"/>
              <a:t> slave </a:t>
            </a:r>
            <a:r>
              <a:rPr lang="en-US" altLang="zh-CN" sz="2400" b="1" dirty="0" err="1"/>
              <a:t>status,show</a:t>
            </a:r>
            <a:r>
              <a:rPr lang="en-US" altLang="zh-CN" sz="2400" b="1" dirty="0"/>
              <a:t> binary logs</a:t>
            </a:r>
            <a:r>
              <a:rPr lang="zh-CN" altLang="en-US" sz="2400" b="1" dirty="0" smtClean="0"/>
              <a:t>命令。</a:t>
            </a:r>
            <a:endParaRPr lang="en-US" altLang="zh-CN" sz="2400" b="1" dirty="0" smtClean="0"/>
          </a:p>
          <a:p>
            <a:r>
              <a:rPr lang="en-US" altLang="zh-CN" sz="2400" b="1" dirty="0" smtClean="0">
                <a:solidFill>
                  <a:srgbClr val="0000FF"/>
                </a:solidFill>
              </a:rPr>
              <a:t>REPLICATION </a:t>
            </a:r>
            <a:r>
              <a:rPr lang="en-US" altLang="zh-CN" sz="2400" b="1" dirty="0">
                <a:solidFill>
                  <a:srgbClr val="0000FF"/>
                </a:solidFill>
              </a:rPr>
              <a:t>SLAVE</a:t>
            </a:r>
            <a:r>
              <a:rPr lang="zh-CN" altLang="en-US" sz="2400" b="1" dirty="0">
                <a:solidFill>
                  <a:srgbClr val="0000FF"/>
                </a:solidFill>
              </a:rPr>
              <a:t> </a:t>
            </a:r>
            <a:r>
              <a:rPr lang="zh-CN" altLang="en-US" sz="2400" b="1" dirty="0" smtClean="0">
                <a:solidFill>
                  <a:srgbClr val="0000FF"/>
                </a:solidFill>
              </a:rPr>
              <a:t>：</a:t>
            </a:r>
            <a:r>
              <a:rPr lang="zh-CN" altLang="en-US" sz="2400" b="1" dirty="0"/>
              <a:t>允许</a:t>
            </a:r>
            <a:r>
              <a:rPr lang="en-US" altLang="zh-CN" sz="2400" b="1" dirty="0"/>
              <a:t>slave</a:t>
            </a:r>
            <a:r>
              <a:rPr lang="zh-CN" altLang="en-US" sz="2400" b="1" dirty="0"/>
              <a:t>主机通过此用户连接</a:t>
            </a:r>
            <a:r>
              <a:rPr lang="en-US" altLang="zh-CN" sz="2400" b="1" dirty="0"/>
              <a:t>master</a:t>
            </a:r>
            <a:r>
              <a:rPr lang="zh-CN" altLang="en-US" sz="2400" b="1" dirty="0"/>
              <a:t>以便建立主从 复制</a:t>
            </a:r>
            <a:r>
              <a:rPr lang="zh-CN" altLang="en-US" sz="2400" b="1" dirty="0" smtClean="0"/>
              <a:t>关系。</a:t>
            </a:r>
            <a:endParaRPr lang="en-US" altLang="zh-CN" sz="2400" b="1" dirty="0" smtClean="0"/>
          </a:p>
          <a:p>
            <a:r>
              <a:rPr lang="en-US" altLang="zh-CN" sz="2400" b="1" dirty="0" smtClean="0">
                <a:solidFill>
                  <a:srgbClr val="0000FF"/>
                </a:solidFill>
              </a:rPr>
              <a:t>EVENT</a:t>
            </a:r>
            <a:r>
              <a:rPr lang="zh-CN" altLang="en-US" sz="2400" b="1" dirty="0" smtClean="0">
                <a:solidFill>
                  <a:srgbClr val="0000FF"/>
                </a:solidFill>
              </a:rPr>
              <a:t>：</a:t>
            </a:r>
            <a:r>
              <a:rPr lang="zh-CN" altLang="en-US" sz="2400" b="1" dirty="0"/>
              <a:t>允许创建、修改、</a:t>
            </a:r>
            <a:r>
              <a:rPr lang="zh-CN" altLang="en-US" sz="2400" b="1" dirty="0" smtClean="0"/>
              <a:t>删除事件</a:t>
            </a:r>
            <a:endParaRPr lang="en-US" altLang="zh-CN" sz="2400" b="1" dirty="0" smtClean="0">
              <a:solidFill>
                <a:srgbClr val="0000FF"/>
              </a:solidFill>
            </a:endParaRPr>
          </a:p>
          <a:p>
            <a:endParaRPr lang="en-US" altLang="zh-CN" sz="2400" b="1" dirty="0"/>
          </a:p>
        </p:txBody>
      </p:sp>
    </p:spTree>
    <p:extLst>
      <p:ext uri="{BB962C8B-B14F-4D97-AF65-F5344CB8AC3E}">
        <p14:creationId xmlns:p14="http://schemas.microsoft.com/office/powerpoint/2010/main" val="893862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9"/>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13.1 </a:t>
            </a:r>
            <a:r>
              <a:rPr lang="zh-CN" altLang="en-US" sz="3600" b="1" dirty="0" smtClean="0">
                <a:solidFill>
                  <a:srgbClr val="00B050"/>
                </a:solidFill>
                <a:latin typeface="微软雅黑" pitchFamily="34" charset="-122"/>
                <a:ea typeface="微软雅黑" pitchFamily="34" charset="-122"/>
              </a:rPr>
              <a:t>访问</a:t>
            </a:r>
            <a:r>
              <a:rPr lang="zh-CN" altLang="en-US" sz="3600" b="1" dirty="0">
                <a:solidFill>
                  <a:srgbClr val="00B050"/>
                </a:solidFill>
                <a:latin typeface="微软雅黑" pitchFamily="34" charset="-122"/>
                <a:ea typeface="微软雅黑" pitchFamily="34" charset="-122"/>
              </a:rPr>
              <a:t>控制</a:t>
            </a:r>
            <a:endParaRPr lang="en-US" altLang="zh-CN" sz="3600" b="1" dirty="0" smtClean="0">
              <a:solidFill>
                <a:srgbClr val="00B050"/>
              </a:solidFill>
              <a:latin typeface="微软雅黑" pitchFamily="34" charset="-122"/>
              <a:ea typeface="微软雅黑" pitchFamily="34" charset="-122"/>
            </a:endParaRPr>
          </a:p>
        </p:txBody>
      </p:sp>
      <p:sp>
        <p:nvSpPr>
          <p:cNvPr id="8" name="矩形 7"/>
          <p:cNvSpPr/>
          <p:nvPr/>
        </p:nvSpPr>
        <p:spPr>
          <a:xfrm>
            <a:off x="509184" y="1238519"/>
            <a:ext cx="8116334" cy="2400657"/>
          </a:xfrm>
          <a:prstGeom prst="rect">
            <a:avLst/>
          </a:prstGeom>
        </p:spPr>
        <p:txBody>
          <a:bodyPr wrap="square">
            <a:spAutoFit/>
          </a:bodyPr>
          <a:lstStyle/>
          <a:p>
            <a:pPr>
              <a:lnSpc>
                <a:spcPts val="3600"/>
              </a:lnSpc>
            </a:pPr>
            <a:r>
              <a:rPr lang="zh-CN" altLang="en-US" sz="2800" b="1" dirty="0">
                <a:solidFill>
                  <a:srgbClr val="FF0000"/>
                </a:solidFill>
                <a:latin typeface="微软雅黑" panose="020B0503020204020204" pitchFamily="34" charset="-122"/>
                <a:ea typeface="微软雅黑" panose="020B0503020204020204" pitchFamily="34" charset="-122"/>
              </a:rPr>
              <a:t>特别提醒</a:t>
            </a:r>
            <a:r>
              <a:rPr lang="zh-CN" altLang="en-US" sz="2800" b="1" dirty="0" smtClean="0">
                <a:solidFill>
                  <a:srgbClr val="FF0000"/>
                </a:solidFill>
                <a:latin typeface="微软雅黑" panose="020B0503020204020204" pitchFamily="34" charset="-122"/>
                <a:ea typeface="微软雅黑" panose="020B0503020204020204" pitchFamily="34" charset="-122"/>
              </a:rPr>
              <a:t>：</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lnSpc>
                <a:spcPts val="3600"/>
              </a:lnSpc>
            </a:pPr>
            <a:r>
              <a:rPr lang="zh-CN" altLang="en-US" sz="2800" b="1" dirty="0" smtClean="0">
                <a:latin typeface="微软雅黑" pitchFamily="34" charset="-122"/>
                <a:ea typeface="微软雅黑" pitchFamily="34" charset="-122"/>
              </a:rPr>
              <a:t>       在</a:t>
            </a:r>
            <a:r>
              <a:rPr lang="zh-CN" altLang="en-US" sz="2800" b="1" dirty="0">
                <a:latin typeface="微软雅黑" pitchFamily="34" charset="-122"/>
                <a:ea typeface="微软雅黑" pitchFamily="34" charset="-122"/>
              </a:rPr>
              <a:t>执行数据库操作时，需要登录</a:t>
            </a:r>
            <a:r>
              <a:rPr lang="en-US" altLang="zh-CN" sz="2800" b="1" dirty="0" err="1">
                <a:latin typeface="微软雅黑" panose="020B0503020204020204" pitchFamily="34" charset="-122"/>
                <a:ea typeface="微软雅黑" panose="020B0503020204020204" pitchFamily="34" charset="-122"/>
              </a:rPr>
              <a:t>mysql</a:t>
            </a:r>
            <a:r>
              <a:rPr lang="zh-CN" altLang="en-US" sz="2800" b="1" dirty="0">
                <a:latin typeface="微软雅黑" pitchFamily="34" charset="-122"/>
                <a:ea typeface="微软雅黑" pitchFamily="34" charset="-122"/>
              </a:rPr>
              <a:t>，会通过</a:t>
            </a:r>
            <a:r>
              <a:rPr lang="en-US" altLang="zh-CN" sz="2800" b="1" dirty="0">
                <a:latin typeface="微软雅黑" panose="020B0503020204020204" pitchFamily="34" charset="-122"/>
                <a:ea typeface="微软雅黑" panose="020B0503020204020204" pitchFamily="34" charset="-122"/>
              </a:rPr>
              <a:t>root</a:t>
            </a:r>
            <a:r>
              <a:rPr lang="zh-CN" altLang="en-US" sz="2800" b="1" dirty="0">
                <a:latin typeface="微软雅黑" pitchFamily="34" charset="-122"/>
                <a:ea typeface="微软雅黑" pitchFamily="34" charset="-122"/>
              </a:rPr>
              <a:t>的用户账号，对整个</a:t>
            </a:r>
            <a:r>
              <a:rPr lang="en-US" altLang="zh-CN" sz="2800" b="1" dirty="0" err="1">
                <a:latin typeface="微软雅黑" panose="020B0503020204020204" pitchFamily="34" charset="-122"/>
                <a:ea typeface="微软雅黑" panose="020B0503020204020204" pitchFamily="34" charset="-122"/>
              </a:rPr>
              <a:t>mysql</a:t>
            </a:r>
            <a:r>
              <a:rPr lang="zh-CN" altLang="en-US" sz="2800" b="1" dirty="0">
                <a:latin typeface="微软雅黑" pitchFamily="34" charset="-122"/>
                <a:ea typeface="微软雅黑" pitchFamily="34" charset="-122"/>
              </a:rPr>
              <a:t>服务器具有完全控制</a:t>
            </a:r>
            <a:r>
              <a:rPr lang="zh-CN" altLang="en-US" sz="2800" b="1" dirty="0" smtClean="0">
                <a:latin typeface="微软雅黑" pitchFamily="34" charset="-122"/>
                <a:ea typeface="微软雅黑" pitchFamily="34" charset="-122"/>
              </a:rPr>
              <a:t>。</a:t>
            </a:r>
            <a:endParaRPr lang="en-US" altLang="zh-CN" sz="2800" b="1" dirty="0" smtClean="0">
              <a:latin typeface="微软雅黑" pitchFamily="34" charset="-122"/>
              <a:ea typeface="微软雅黑" pitchFamily="34" charset="-122"/>
            </a:endParaRPr>
          </a:p>
          <a:p>
            <a:pPr>
              <a:lnSpc>
                <a:spcPts val="3600"/>
              </a:lnSpc>
            </a:pPr>
            <a:r>
              <a:rPr lang="en-US" altLang="zh-CN" sz="2800" b="1" dirty="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      </a:t>
            </a:r>
            <a:r>
              <a:rPr lang="zh-CN" altLang="en-US" sz="2800" b="1" dirty="0" smtClean="0">
                <a:solidFill>
                  <a:srgbClr val="FF0000"/>
                </a:solidFill>
                <a:latin typeface="微软雅黑" pitchFamily="34" charset="-122"/>
                <a:ea typeface="微软雅黑" pitchFamily="34" charset="-122"/>
              </a:rPr>
              <a:t>建议</a:t>
            </a:r>
            <a:r>
              <a:rPr lang="zh-CN" altLang="en-US" sz="2800" b="1" dirty="0">
                <a:solidFill>
                  <a:srgbClr val="FF0000"/>
                </a:solidFill>
                <a:latin typeface="微软雅黑" pitchFamily="34" charset="-122"/>
                <a:ea typeface="微软雅黑" pitchFamily="34" charset="-122"/>
              </a:rPr>
              <a:t>应该严肃对待</a:t>
            </a:r>
            <a:r>
              <a:rPr lang="en-US" altLang="zh-CN" sz="2800" b="1" dirty="0" smtClean="0">
                <a:solidFill>
                  <a:srgbClr val="FF0000"/>
                </a:solidFill>
                <a:latin typeface="微软雅黑" panose="020B0503020204020204" pitchFamily="34" charset="-122"/>
                <a:ea typeface="微软雅黑" panose="020B0503020204020204" pitchFamily="34" charset="-122"/>
              </a:rPr>
              <a:t>root</a:t>
            </a:r>
            <a:r>
              <a:rPr lang="zh-CN" altLang="en-US" sz="2800" b="1" dirty="0" smtClean="0">
                <a:solidFill>
                  <a:srgbClr val="FF0000"/>
                </a:solidFill>
                <a:latin typeface="微软雅黑" pitchFamily="34" charset="-122"/>
                <a:ea typeface="微软雅黑" pitchFamily="34" charset="-122"/>
              </a:rPr>
              <a:t>账户的</a:t>
            </a:r>
            <a:r>
              <a:rPr lang="zh-CN" altLang="en-US" sz="2800" b="1" dirty="0">
                <a:solidFill>
                  <a:srgbClr val="FF0000"/>
                </a:solidFill>
                <a:latin typeface="微软雅黑" pitchFamily="34" charset="-122"/>
                <a:ea typeface="微软雅黑" pitchFamily="34" charset="-122"/>
              </a:rPr>
              <a:t>使用</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2" name="椭圆 1"/>
          <p:cNvSpPr/>
          <p:nvPr/>
        </p:nvSpPr>
        <p:spPr>
          <a:xfrm>
            <a:off x="1856105" y="4565176"/>
            <a:ext cx="2101755" cy="14330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用户</a:t>
            </a:r>
            <a:endParaRPr lang="zh-CN" altLang="en-US" sz="2800" b="1" dirty="0">
              <a:solidFill>
                <a:srgbClr val="FF0000"/>
              </a:solidFill>
            </a:endParaRPr>
          </a:p>
        </p:txBody>
      </p:sp>
      <p:sp>
        <p:nvSpPr>
          <p:cNvPr id="6" name="椭圆 5"/>
          <p:cNvSpPr/>
          <p:nvPr/>
        </p:nvSpPr>
        <p:spPr>
          <a:xfrm>
            <a:off x="4942772" y="4616354"/>
            <a:ext cx="2154071" cy="13306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权限</a:t>
            </a:r>
            <a:endParaRPr lang="zh-CN" altLang="en-US" sz="2800" b="1" dirty="0">
              <a:solidFill>
                <a:srgbClr val="FF0000"/>
              </a:solidFill>
            </a:endParaRPr>
          </a:p>
        </p:txBody>
      </p:sp>
      <p:sp>
        <p:nvSpPr>
          <p:cNvPr id="5" name="加号 4"/>
          <p:cNvSpPr/>
          <p:nvPr/>
        </p:nvSpPr>
        <p:spPr>
          <a:xfrm>
            <a:off x="4053394" y="4995081"/>
            <a:ext cx="777923" cy="5424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51138" y="3916907"/>
            <a:ext cx="6414447" cy="257942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155384" y="3987741"/>
            <a:ext cx="2082621" cy="662554"/>
          </a:xfrm>
          <a:prstGeom prst="rect">
            <a:avLst/>
          </a:prstGeom>
        </p:spPr>
        <p:txBody>
          <a:bodyPr wrap="none">
            <a:spAutoFit/>
          </a:bodyPr>
          <a:lstStyle/>
          <a:p>
            <a:pPr indent="457200" algn="ctr">
              <a:lnSpc>
                <a:spcPct val="150000"/>
              </a:lnSpc>
            </a:pPr>
            <a:r>
              <a:rPr lang="zh-CN" altLang="en-US" sz="2800" b="1" dirty="0">
                <a:solidFill>
                  <a:srgbClr val="00B050"/>
                </a:solidFill>
                <a:latin typeface="微软雅黑" pitchFamily="34" charset="-122"/>
                <a:ea typeface="微软雅黑" pitchFamily="34" charset="-122"/>
              </a:rPr>
              <a:t>访问控制</a:t>
            </a:r>
            <a:endParaRPr lang="en-US" altLang="zh-CN" sz="28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35739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smtClean="0">
                <a:solidFill>
                  <a:srgbClr val="00B050"/>
                </a:solidFill>
                <a:latin typeface="微软雅黑" pitchFamily="34" charset="-122"/>
                <a:ea typeface="微软雅黑" pitchFamily="34" charset="-122"/>
              </a:rPr>
              <a:t>1.</a:t>
            </a:r>
            <a:r>
              <a:rPr lang="zh-CN" altLang="en-US" sz="3600" b="1" dirty="0">
                <a:solidFill>
                  <a:srgbClr val="00B050"/>
                </a:solidFill>
                <a:latin typeface="微软雅黑" pitchFamily="34" charset="-122"/>
                <a:ea typeface="微软雅黑" pitchFamily="34" charset="-122"/>
              </a:rPr>
              <a:t>权限授予</a:t>
            </a:r>
          </a:p>
          <a:p>
            <a:pPr indent="457200"/>
            <a:endParaRPr lang="zh-CN" altLang="en-US" sz="4000" b="1" dirty="0">
              <a:solidFill>
                <a:srgbClr val="0000FF"/>
              </a:solidFill>
              <a:latin typeface="微软雅黑" pitchFamily="34" charset="-122"/>
              <a:ea typeface="微软雅黑" pitchFamily="34" charset="-122"/>
            </a:endParaRPr>
          </a:p>
          <a:p>
            <a:pPr indent="457200"/>
            <a:endParaRPr lang="en-US" altLang="zh-CN" sz="2800" b="1" dirty="0">
              <a:solidFill>
                <a:srgbClr val="FF0000"/>
              </a:solidFill>
              <a:latin typeface="微软雅黑" pitchFamily="34" charset="-122"/>
              <a:ea typeface="微软雅黑" pitchFamily="34" charset="-122"/>
            </a:endParaRPr>
          </a:p>
        </p:txBody>
      </p:sp>
      <p:sp>
        <p:nvSpPr>
          <p:cNvPr id="8" name="矩形 7"/>
          <p:cNvSpPr/>
          <p:nvPr/>
        </p:nvSpPr>
        <p:spPr>
          <a:xfrm>
            <a:off x="475461" y="911459"/>
            <a:ext cx="8242773" cy="3195234"/>
          </a:xfrm>
          <a:prstGeom prst="rect">
            <a:avLst/>
          </a:prstGeom>
        </p:spPr>
        <p:txBody>
          <a:bodyPr wrap="square">
            <a:spAutoFit/>
          </a:bodyPr>
          <a:lstStyle/>
          <a:p>
            <a:pPr indent="457200">
              <a:lnSpc>
                <a:spcPts val="3500"/>
              </a:lnSpc>
            </a:pPr>
            <a:r>
              <a:rPr lang="zh-CN" altLang="en-US" sz="2400" b="1" dirty="0" smtClean="0">
                <a:solidFill>
                  <a:srgbClr val="FF0066"/>
                </a:solidFill>
                <a:latin typeface="微软雅黑" pitchFamily="34" charset="-122"/>
                <a:ea typeface="微软雅黑" pitchFamily="34" charset="-122"/>
              </a:rPr>
              <a:t>语法</a:t>
            </a:r>
            <a:r>
              <a:rPr lang="zh-CN" altLang="en-US" sz="2400" b="1" dirty="0">
                <a:solidFill>
                  <a:srgbClr val="FF0066"/>
                </a:solidFill>
                <a:latin typeface="微软雅黑" pitchFamily="34" charset="-122"/>
                <a:ea typeface="微软雅黑" pitchFamily="34" charset="-122"/>
              </a:rPr>
              <a:t>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ts val="3500"/>
              </a:lnSpc>
            </a:pPr>
            <a:r>
              <a:rPr lang="en-US" altLang="zh-CN" sz="2400" b="1" dirty="0" smtClean="0">
                <a:solidFill>
                  <a:srgbClr val="990099"/>
                </a:solidFill>
                <a:latin typeface="微软雅黑" pitchFamily="34" charset="-122"/>
                <a:ea typeface="微软雅黑" pitchFamily="34" charset="-122"/>
              </a:rPr>
              <a:t>grant </a:t>
            </a:r>
            <a:r>
              <a:rPr lang="en-US" altLang="zh-CN" sz="2400" b="1" dirty="0" smtClean="0">
                <a:latin typeface="微软雅黑" pitchFamily="34" charset="-122"/>
                <a:ea typeface="微软雅黑" pitchFamily="34" charset="-122"/>
              </a:rPr>
              <a:t>                                                                                                                                                           </a:t>
            </a:r>
            <a:endParaRPr lang="en-US" altLang="zh-CN" sz="2400" b="1" dirty="0">
              <a:latin typeface="微软雅黑" pitchFamily="34" charset="-122"/>
              <a:ea typeface="微软雅黑" pitchFamily="34" charset="-122"/>
            </a:endParaRPr>
          </a:p>
          <a:p>
            <a:pPr indent="457200">
              <a:lnSpc>
                <a:spcPts val="3500"/>
              </a:lnSpc>
            </a:pPr>
            <a:r>
              <a:rPr lang="en-US" altLang="zh-CN" sz="2400" b="1" dirty="0" err="1">
                <a:solidFill>
                  <a:srgbClr val="990099"/>
                </a:solidFill>
                <a:latin typeface="微软雅黑" pitchFamily="34" charset="-122"/>
                <a:ea typeface="微软雅黑" pitchFamily="34" charset="-122"/>
              </a:rPr>
              <a:t>priv_type</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column_list</a:t>
            </a: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priv_type</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column_list</a:t>
            </a:r>
            <a:r>
              <a:rPr lang="en-US" altLang="zh-CN" sz="2400" b="1" dirty="0">
                <a:latin typeface="微软雅黑" pitchFamily="34" charset="-122"/>
                <a:ea typeface="微软雅黑" pitchFamily="34" charset="-122"/>
              </a:rPr>
              <a:t>)]]…                                                                              </a:t>
            </a:r>
          </a:p>
          <a:p>
            <a:pPr indent="457200">
              <a:lnSpc>
                <a:spcPts val="3500"/>
              </a:lnSpc>
            </a:pPr>
            <a:r>
              <a:rPr lang="en-US" altLang="zh-CN" sz="2400" b="1" dirty="0">
                <a:solidFill>
                  <a:srgbClr val="990099"/>
                </a:solidFill>
                <a:latin typeface="微软雅黑" pitchFamily="34" charset="-122"/>
                <a:ea typeface="微软雅黑" pitchFamily="34" charset="-122"/>
              </a:rPr>
              <a:t>on</a:t>
            </a:r>
            <a:r>
              <a:rPr lang="en-US" altLang="zh-CN" sz="2400" b="1" dirty="0">
                <a:latin typeface="微软雅黑" pitchFamily="34" charset="-122"/>
                <a:ea typeface="微软雅黑" pitchFamily="34" charset="-122"/>
              </a:rPr>
              <a:t> [</a:t>
            </a:r>
            <a:r>
              <a:rPr lang="en-US" altLang="zh-CN" sz="2400" b="1" dirty="0" err="1">
                <a:latin typeface="微软雅黑" pitchFamily="34" charset="-122"/>
                <a:ea typeface="微软雅黑" pitchFamily="34" charset="-122"/>
              </a:rPr>
              <a:t>object_type</a:t>
            </a:r>
            <a:r>
              <a:rPr lang="en-US" altLang="zh-CN" sz="2400" b="1" dirty="0">
                <a:latin typeface="微软雅黑" pitchFamily="34" charset="-122"/>
                <a:ea typeface="微软雅黑" pitchFamily="34" charset="-122"/>
              </a:rPr>
              <a:t>] </a:t>
            </a:r>
            <a:r>
              <a:rPr lang="en-US" altLang="zh-CN" sz="2400" b="1" dirty="0" err="1">
                <a:latin typeface="微软雅黑" pitchFamily="34" charset="-122"/>
                <a:ea typeface="微软雅黑" pitchFamily="34" charset="-122"/>
              </a:rPr>
              <a:t>priv_level</a:t>
            </a:r>
            <a:r>
              <a:rPr lang="en-US" altLang="zh-CN" sz="2400" b="1" dirty="0">
                <a:latin typeface="微软雅黑" pitchFamily="34" charset="-122"/>
                <a:ea typeface="微软雅黑" pitchFamily="34" charset="-122"/>
              </a:rPr>
              <a:t>                                                                              </a:t>
            </a:r>
          </a:p>
          <a:p>
            <a:pPr indent="457200">
              <a:lnSpc>
                <a:spcPts val="3500"/>
              </a:lnSpc>
            </a:pPr>
            <a:r>
              <a:rPr lang="en-US" altLang="zh-CN" sz="2400" b="1" dirty="0">
                <a:solidFill>
                  <a:srgbClr val="990099"/>
                </a:solidFill>
                <a:latin typeface="微软雅黑" pitchFamily="34" charset="-122"/>
                <a:ea typeface="微软雅黑" pitchFamily="34" charset="-122"/>
              </a:rPr>
              <a:t>to</a:t>
            </a:r>
            <a:r>
              <a:rPr lang="en-US" altLang="zh-CN" sz="2400" b="1" dirty="0">
                <a:latin typeface="微软雅黑" pitchFamily="34" charset="-122"/>
                <a:ea typeface="微软雅黑" pitchFamily="34" charset="-122"/>
              </a:rPr>
              <a:t> </a:t>
            </a:r>
            <a:r>
              <a:rPr lang="en-US" altLang="zh-CN" sz="2400" b="1" dirty="0" err="1">
                <a:latin typeface="微软雅黑" pitchFamily="34" charset="-122"/>
                <a:ea typeface="微软雅黑" pitchFamily="34" charset="-122"/>
              </a:rPr>
              <a:t>user_specification</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user_specification</a:t>
            </a:r>
            <a:r>
              <a:rPr lang="en-US" altLang="zh-CN" sz="2400" b="1" dirty="0">
                <a:latin typeface="微软雅黑" pitchFamily="34" charset="-122"/>
                <a:ea typeface="微软雅黑" pitchFamily="34" charset="-122"/>
              </a:rPr>
              <a:t>]…                                                                              </a:t>
            </a:r>
          </a:p>
          <a:p>
            <a:pPr indent="457200">
              <a:lnSpc>
                <a:spcPts val="3500"/>
              </a:lnSpc>
            </a:pPr>
            <a:r>
              <a:rPr lang="en-US" altLang="zh-CN" sz="2400" b="1" dirty="0">
                <a:latin typeface="微软雅黑" pitchFamily="34" charset="-122"/>
                <a:ea typeface="微软雅黑" pitchFamily="34" charset="-122"/>
              </a:rPr>
              <a:t> [with  {GRANT OPTION | </a:t>
            </a:r>
            <a:r>
              <a:rPr lang="en-US" altLang="zh-CN" sz="2400" b="1" dirty="0" err="1">
                <a:latin typeface="微软雅黑" pitchFamily="34" charset="-122"/>
                <a:ea typeface="微软雅黑" pitchFamily="34" charset="-122"/>
              </a:rPr>
              <a:t>resource_option</a:t>
            </a:r>
            <a:r>
              <a:rPr lang="en-US" altLang="zh-CN" sz="2400" b="1" dirty="0">
                <a:latin typeface="微软雅黑" pitchFamily="34" charset="-122"/>
                <a:ea typeface="微软雅黑" pitchFamily="34" charset="-122"/>
              </a:rPr>
              <a:t>}] </a:t>
            </a:r>
          </a:p>
        </p:txBody>
      </p:sp>
      <p:sp>
        <p:nvSpPr>
          <p:cNvPr id="9" name="矩形 8"/>
          <p:cNvSpPr/>
          <p:nvPr/>
        </p:nvSpPr>
        <p:spPr>
          <a:xfrm>
            <a:off x="167290" y="4346678"/>
            <a:ext cx="8771758" cy="830997"/>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14】</a:t>
            </a:r>
            <a:r>
              <a:rPr lang="zh-CN" altLang="en-US" sz="2400" b="1" dirty="0">
                <a:solidFill>
                  <a:srgbClr val="C00000"/>
                </a:solidFill>
                <a:latin typeface="微软雅黑" pitchFamily="34" charset="-122"/>
                <a:ea typeface="微软雅黑" pitchFamily="34" charset="-122"/>
              </a:rPr>
              <a:t>授予用户</a:t>
            </a:r>
            <a:r>
              <a:rPr lang="en-US" altLang="zh-CN" sz="2400" b="1" dirty="0" err="1">
                <a:solidFill>
                  <a:srgbClr val="C00000"/>
                </a:solidFill>
                <a:latin typeface="微软雅黑" pitchFamily="34" charset="-122"/>
                <a:ea typeface="微软雅黑" pitchFamily="34" charset="-122"/>
              </a:rPr>
              <a:t>lili</a:t>
            </a:r>
            <a:r>
              <a:rPr lang="zh-CN" altLang="en-US" sz="2400" b="1" dirty="0">
                <a:solidFill>
                  <a:srgbClr val="C00000"/>
                </a:solidFill>
                <a:latin typeface="微软雅黑" pitchFamily="34" charset="-122"/>
                <a:ea typeface="微软雅黑" pitchFamily="34" charset="-122"/>
              </a:rPr>
              <a:t>在数据库</a:t>
            </a:r>
            <a:r>
              <a:rPr lang="en-US" altLang="zh-CN" sz="2400" b="1" dirty="0" err="1">
                <a:solidFill>
                  <a:srgbClr val="C00000"/>
                </a:solidFill>
                <a:latin typeface="微软雅黑" pitchFamily="34" charset="-122"/>
                <a:ea typeface="微软雅黑" pitchFamily="34" charset="-122"/>
              </a:rPr>
              <a:t>studentinfo</a:t>
            </a:r>
            <a:r>
              <a:rPr lang="zh-CN" altLang="en-US" sz="2400" b="1" dirty="0">
                <a:solidFill>
                  <a:srgbClr val="C00000"/>
                </a:solidFill>
                <a:latin typeface="微软雅黑" pitchFamily="34" charset="-122"/>
                <a:ea typeface="微软雅黑" pitchFamily="34" charset="-122"/>
              </a:rPr>
              <a:t>的表</a:t>
            </a:r>
            <a:r>
              <a:rPr lang="en-US" altLang="zh-CN" sz="2400" b="1" dirty="0">
                <a:solidFill>
                  <a:srgbClr val="C00000"/>
                </a:solidFill>
                <a:latin typeface="微软雅黑" pitchFamily="34" charset="-122"/>
                <a:ea typeface="微软雅黑" pitchFamily="34" charset="-122"/>
              </a:rPr>
              <a:t>student</a:t>
            </a:r>
            <a:r>
              <a:rPr lang="zh-CN" altLang="en-US" sz="2400" b="1" dirty="0">
                <a:solidFill>
                  <a:srgbClr val="C00000"/>
                </a:solidFill>
                <a:latin typeface="微软雅黑" pitchFamily="34" charset="-122"/>
                <a:ea typeface="微软雅黑" pitchFamily="34" charset="-122"/>
              </a:rPr>
              <a:t>上拥有对列</a:t>
            </a:r>
            <a:r>
              <a:rPr lang="en-US" altLang="zh-CN" sz="2400" b="1" dirty="0" err="1">
                <a:solidFill>
                  <a:srgbClr val="C00000"/>
                </a:solidFill>
                <a:latin typeface="微软雅黑" pitchFamily="34" charset="-122"/>
                <a:ea typeface="微软雅黑" pitchFamily="34" charset="-122"/>
              </a:rPr>
              <a:t>sno</a:t>
            </a:r>
            <a:r>
              <a:rPr lang="zh-CN" altLang="en-US" sz="2400" b="1" dirty="0">
                <a:solidFill>
                  <a:srgbClr val="C00000"/>
                </a:solidFill>
                <a:latin typeface="微软雅黑" pitchFamily="34" charset="-122"/>
                <a:ea typeface="微软雅黑" pitchFamily="34" charset="-122"/>
              </a:rPr>
              <a:t>和列</a:t>
            </a:r>
            <a:r>
              <a:rPr lang="en-US" altLang="zh-CN" sz="2400" b="1" dirty="0" err="1">
                <a:solidFill>
                  <a:srgbClr val="C00000"/>
                </a:solidFill>
                <a:latin typeface="微软雅黑" pitchFamily="34" charset="-122"/>
                <a:ea typeface="微软雅黑" pitchFamily="34" charset="-122"/>
              </a:rPr>
              <a:t>sname</a:t>
            </a:r>
            <a:r>
              <a:rPr lang="zh-CN" altLang="en-US" sz="2400" b="1" dirty="0">
                <a:solidFill>
                  <a:srgbClr val="C00000"/>
                </a:solidFill>
                <a:latin typeface="微软雅黑" pitchFamily="34" charset="-122"/>
                <a:ea typeface="微软雅黑" pitchFamily="34" charset="-122"/>
              </a:rPr>
              <a:t>的</a:t>
            </a:r>
            <a:r>
              <a:rPr lang="en-US" altLang="zh-CN" sz="2400" b="1" dirty="0">
                <a:solidFill>
                  <a:srgbClr val="C00000"/>
                </a:solidFill>
                <a:latin typeface="微软雅黑" pitchFamily="34" charset="-122"/>
                <a:ea typeface="微软雅黑" pitchFamily="34" charset="-122"/>
              </a:rPr>
              <a:t>select</a:t>
            </a:r>
            <a:r>
              <a:rPr lang="zh-CN" altLang="en-US" sz="2400" b="1" dirty="0">
                <a:solidFill>
                  <a:srgbClr val="C00000"/>
                </a:solidFill>
                <a:latin typeface="微软雅黑" pitchFamily="34" charset="-122"/>
                <a:ea typeface="微软雅黑" pitchFamily="34" charset="-122"/>
              </a:rPr>
              <a:t>权限。</a:t>
            </a:r>
            <a:endParaRPr lang="en-US" altLang="zh-CN" sz="2400" b="1" dirty="0">
              <a:solidFill>
                <a:srgbClr val="C00000"/>
              </a:solidFill>
              <a:latin typeface="微软雅黑" pitchFamily="34" charset="-122"/>
              <a:ea typeface="微软雅黑" pitchFamily="34" charset="-122"/>
            </a:endParaRPr>
          </a:p>
        </p:txBody>
      </p:sp>
      <p:pic>
        <p:nvPicPr>
          <p:cNvPr id="2" name="图片 18"/>
          <p:cNvPicPr>
            <a:picLocks noChangeAspect="1" noChangeArrowheads="1"/>
          </p:cNvPicPr>
          <p:nvPr/>
        </p:nvPicPr>
        <p:blipFill rotWithShape="1">
          <a:blip r:embed="rId2">
            <a:extLst>
              <a:ext uri="{28A0092B-C50C-407E-A947-70E740481C1C}">
                <a14:useLocalDpi xmlns:a14="http://schemas.microsoft.com/office/drawing/2010/main" val="0"/>
              </a:ext>
            </a:extLst>
          </a:blip>
          <a:srcRect r="19824"/>
          <a:stretch/>
        </p:blipFill>
        <p:spPr bwMode="auto">
          <a:xfrm>
            <a:off x="210971" y="5233462"/>
            <a:ext cx="8771753" cy="86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46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2247" y="266424"/>
            <a:ext cx="8487974" cy="1569660"/>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15】</a:t>
            </a:r>
            <a:r>
              <a:rPr lang="zh-CN" altLang="en-US" sz="2400" b="1" dirty="0">
                <a:solidFill>
                  <a:srgbClr val="C00000"/>
                </a:solidFill>
                <a:latin typeface="微软雅黑" pitchFamily="34" charset="-122"/>
                <a:ea typeface="微软雅黑" pitchFamily="34" charset="-122"/>
              </a:rPr>
              <a:t>当前系统中不存在用户</a:t>
            </a:r>
            <a:r>
              <a:rPr lang="en-US" altLang="zh-CN" sz="2400" b="1" dirty="0">
                <a:solidFill>
                  <a:srgbClr val="C00000"/>
                </a:solidFill>
                <a:latin typeface="微软雅黑" pitchFamily="34" charset="-122"/>
                <a:ea typeface="微软雅黑" pitchFamily="34" charset="-122"/>
              </a:rPr>
              <a:t>liming</a:t>
            </a:r>
            <a:r>
              <a:rPr lang="zh-CN" altLang="en-US" sz="2400" b="1" dirty="0">
                <a:solidFill>
                  <a:srgbClr val="C00000"/>
                </a:solidFill>
                <a:latin typeface="微软雅黑" pitchFamily="34" charset="-122"/>
                <a:ea typeface="微软雅黑" pitchFamily="34" charset="-122"/>
              </a:rPr>
              <a:t>和用户</a:t>
            </a:r>
            <a:r>
              <a:rPr lang="en-US" altLang="zh-CN" sz="2400" b="1" dirty="0" err="1">
                <a:solidFill>
                  <a:srgbClr val="C00000"/>
                </a:solidFill>
                <a:latin typeface="微软雅黑" pitchFamily="34" charset="-122"/>
                <a:ea typeface="微软雅黑" pitchFamily="34" charset="-122"/>
              </a:rPr>
              <a:t>huang</a:t>
            </a:r>
            <a:r>
              <a:rPr lang="zh-CN" altLang="en-US" sz="2400" b="1" dirty="0">
                <a:solidFill>
                  <a:srgbClr val="C00000"/>
                </a:solidFill>
                <a:latin typeface="微软雅黑" pitchFamily="34" charset="-122"/>
                <a:ea typeface="微软雅黑" pitchFamily="34" charset="-122"/>
              </a:rPr>
              <a:t>，要求创建这两个用户，并设置对应的系统登录口令，同时授予他们在数据库</a:t>
            </a:r>
            <a:r>
              <a:rPr lang="en-US" altLang="zh-CN" sz="2400" b="1" dirty="0" err="1">
                <a:solidFill>
                  <a:srgbClr val="C00000"/>
                </a:solidFill>
                <a:latin typeface="微软雅黑" pitchFamily="34" charset="-122"/>
                <a:ea typeface="微软雅黑" pitchFamily="34" charset="-122"/>
              </a:rPr>
              <a:t>studentinfo</a:t>
            </a:r>
            <a:r>
              <a:rPr lang="zh-CN" altLang="en-US" sz="2400" b="1" dirty="0">
                <a:solidFill>
                  <a:srgbClr val="C00000"/>
                </a:solidFill>
                <a:latin typeface="微软雅黑" pitchFamily="34" charset="-122"/>
                <a:ea typeface="微软雅黑" pitchFamily="34" charset="-122"/>
              </a:rPr>
              <a:t>的表</a:t>
            </a:r>
            <a:r>
              <a:rPr lang="en-US" altLang="zh-CN" sz="2400" b="1" dirty="0">
                <a:solidFill>
                  <a:srgbClr val="C00000"/>
                </a:solidFill>
                <a:latin typeface="微软雅黑" pitchFamily="34" charset="-122"/>
                <a:ea typeface="微软雅黑" pitchFamily="34" charset="-122"/>
              </a:rPr>
              <a:t>student</a:t>
            </a:r>
            <a:r>
              <a:rPr lang="zh-CN" altLang="en-US" sz="2400" b="1" dirty="0">
                <a:solidFill>
                  <a:srgbClr val="C00000"/>
                </a:solidFill>
                <a:latin typeface="微软雅黑" pitchFamily="34" charset="-122"/>
                <a:ea typeface="微软雅黑" pitchFamily="34" charset="-122"/>
              </a:rPr>
              <a:t>上拥有</a:t>
            </a:r>
            <a:r>
              <a:rPr lang="en-US" altLang="zh-CN" sz="2400" b="1" dirty="0">
                <a:solidFill>
                  <a:srgbClr val="C00000"/>
                </a:solidFill>
                <a:latin typeface="微软雅黑" pitchFamily="34" charset="-122"/>
                <a:ea typeface="微软雅黑" pitchFamily="34" charset="-122"/>
              </a:rPr>
              <a:t>select</a:t>
            </a:r>
            <a:r>
              <a:rPr lang="zh-CN" altLang="en-US" sz="2400" b="1" dirty="0">
                <a:solidFill>
                  <a:srgbClr val="C00000"/>
                </a:solidFill>
                <a:latin typeface="微软雅黑" pitchFamily="34" charset="-122"/>
                <a:ea typeface="微软雅黑" pitchFamily="34" charset="-122"/>
              </a:rPr>
              <a:t>和</a:t>
            </a:r>
            <a:r>
              <a:rPr lang="en-US" altLang="zh-CN" sz="2400" b="1" dirty="0">
                <a:solidFill>
                  <a:srgbClr val="C00000"/>
                </a:solidFill>
                <a:latin typeface="微软雅黑" pitchFamily="34" charset="-122"/>
                <a:ea typeface="微软雅黑" pitchFamily="34" charset="-122"/>
              </a:rPr>
              <a:t>update</a:t>
            </a:r>
            <a:r>
              <a:rPr lang="zh-CN" altLang="en-US" sz="2400" b="1" dirty="0">
                <a:solidFill>
                  <a:srgbClr val="C00000"/>
                </a:solidFill>
                <a:latin typeface="微软雅黑" pitchFamily="34" charset="-122"/>
                <a:ea typeface="微软雅黑" pitchFamily="34" charset="-122"/>
              </a:rPr>
              <a:t>的权限。</a:t>
            </a:r>
            <a:endParaRPr lang="en-US" altLang="zh-CN" sz="2400" b="1" dirty="0">
              <a:solidFill>
                <a:srgbClr val="C00000"/>
              </a:solidFill>
              <a:latin typeface="微软雅黑" pitchFamily="34" charset="-122"/>
              <a:ea typeface="微软雅黑" pitchFamily="34" charset="-122"/>
            </a:endParaRPr>
          </a:p>
        </p:txBody>
      </p:sp>
      <p:sp>
        <p:nvSpPr>
          <p:cNvPr id="11" name="矩形 10"/>
          <p:cNvSpPr/>
          <p:nvPr/>
        </p:nvSpPr>
        <p:spPr>
          <a:xfrm>
            <a:off x="230358" y="3918486"/>
            <a:ext cx="8771753" cy="830997"/>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16】</a:t>
            </a:r>
            <a:r>
              <a:rPr lang="zh-CN" altLang="en-US" sz="2400" b="1" dirty="0">
                <a:solidFill>
                  <a:srgbClr val="C00000"/>
                </a:solidFill>
                <a:latin typeface="微软雅黑" pitchFamily="34" charset="-122"/>
                <a:ea typeface="微软雅黑" pitchFamily="34" charset="-122"/>
              </a:rPr>
              <a:t>授予系统中已存在用户</a:t>
            </a:r>
            <a:r>
              <a:rPr lang="en-US" altLang="zh-CN" sz="2400" b="1" dirty="0" err="1">
                <a:solidFill>
                  <a:srgbClr val="C00000"/>
                </a:solidFill>
                <a:latin typeface="微软雅黑" pitchFamily="34" charset="-122"/>
                <a:ea typeface="微软雅黑" pitchFamily="34" charset="-122"/>
              </a:rPr>
              <a:t>lili</a:t>
            </a:r>
            <a:r>
              <a:rPr lang="zh-CN" altLang="en-US" sz="2400" b="1" dirty="0">
                <a:solidFill>
                  <a:srgbClr val="C00000"/>
                </a:solidFill>
                <a:latin typeface="微软雅黑" pitchFamily="34" charset="-122"/>
                <a:ea typeface="微软雅黑" pitchFamily="34" charset="-122"/>
              </a:rPr>
              <a:t>可以在数据库</a:t>
            </a:r>
            <a:r>
              <a:rPr lang="en-US" altLang="zh-CN" sz="2400" b="1" dirty="0" err="1">
                <a:solidFill>
                  <a:srgbClr val="C00000"/>
                </a:solidFill>
                <a:latin typeface="微软雅黑" pitchFamily="34" charset="-122"/>
                <a:ea typeface="微软雅黑" pitchFamily="34" charset="-122"/>
              </a:rPr>
              <a:t>studentinfo</a:t>
            </a:r>
            <a:r>
              <a:rPr lang="zh-CN" altLang="en-US" sz="2400" b="1" dirty="0">
                <a:solidFill>
                  <a:srgbClr val="C00000"/>
                </a:solidFill>
                <a:latin typeface="微软雅黑" pitchFamily="34" charset="-122"/>
                <a:ea typeface="微软雅黑" pitchFamily="34" charset="-122"/>
              </a:rPr>
              <a:t>中执行所有数据库操作的权限。</a:t>
            </a:r>
            <a:endParaRPr lang="en-US" altLang="zh-CN" sz="2400" b="1" dirty="0">
              <a:solidFill>
                <a:srgbClr val="C00000"/>
              </a:solidFill>
              <a:latin typeface="微软雅黑" pitchFamily="34" charset="-122"/>
              <a:ea typeface="微软雅黑" pitchFamily="34" charset="-122"/>
            </a:endParaRPr>
          </a:p>
        </p:txBody>
      </p:sp>
      <p:pic>
        <p:nvPicPr>
          <p:cNvPr id="2" name="图片 19"/>
          <p:cNvPicPr>
            <a:picLocks noChangeAspect="1" noChangeArrowheads="1"/>
          </p:cNvPicPr>
          <p:nvPr/>
        </p:nvPicPr>
        <p:blipFill rotWithShape="1">
          <a:blip r:embed="rId2">
            <a:extLst>
              <a:ext uri="{28A0092B-C50C-407E-A947-70E740481C1C}">
                <a14:useLocalDpi xmlns:a14="http://schemas.microsoft.com/office/drawing/2010/main" val="0"/>
              </a:ext>
            </a:extLst>
          </a:blip>
          <a:srcRect r="33169"/>
          <a:stretch/>
        </p:blipFill>
        <p:spPr bwMode="auto">
          <a:xfrm>
            <a:off x="668231" y="1867616"/>
            <a:ext cx="7896008" cy="1616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20"/>
          <p:cNvPicPr>
            <a:picLocks noChangeAspect="1" noChangeArrowheads="1"/>
          </p:cNvPicPr>
          <p:nvPr/>
        </p:nvPicPr>
        <p:blipFill rotWithShape="1">
          <a:blip r:embed="rId3">
            <a:extLst>
              <a:ext uri="{28A0092B-C50C-407E-A947-70E740481C1C}">
                <a14:useLocalDpi xmlns:a14="http://schemas.microsoft.com/office/drawing/2010/main" val="0"/>
              </a:ext>
            </a:extLst>
          </a:blip>
          <a:srcRect r="29883"/>
          <a:stretch/>
        </p:blipFill>
        <p:spPr bwMode="auto">
          <a:xfrm>
            <a:off x="372248" y="5009902"/>
            <a:ext cx="8487974" cy="85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5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ipe(down)">
                                      <p:cBhvr>
                                        <p:cTn id="2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2</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权限</a:t>
            </a:r>
            <a:r>
              <a:rPr lang="zh-CN" altLang="en-US" sz="3600" b="1" dirty="0">
                <a:solidFill>
                  <a:srgbClr val="00B050"/>
                </a:solidFill>
                <a:latin typeface="微软雅黑" pitchFamily="34" charset="-122"/>
                <a:ea typeface="微软雅黑" pitchFamily="34" charset="-122"/>
              </a:rPr>
              <a:t>的转移和限制</a:t>
            </a:r>
            <a:endParaRPr lang="en-US" altLang="zh-CN" sz="3600" b="1" dirty="0" smtClean="0">
              <a:solidFill>
                <a:srgbClr val="00B050"/>
              </a:solidFill>
              <a:latin typeface="微软雅黑" pitchFamily="34" charset="-122"/>
              <a:ea typeface="微软雅黑" pitchFamily="34" charset="-122"/>
            </a:endParaRPr>
          </a:p>
          <a:p>
            <a:pPr indent="457200"/>
            <a:endParaRPr lang="zh-CN" altLang="en-US" sz="4000" b="1" dirty="0">
              <a:solidFill>
                <a:srgbClr val="0000FF"/>
              </a:solidFill>
              <a:latin typeface="微软雅黑" pitchFamily="34" charset="-122"/>
              <a:ea typeface="微软雅黑" pitchFamily="34" charset="-122"/>
            </a:endParaRPr>
          </a:p>
          <a:p>
            <a:pPr indent="457200"/>
            <a:endParaRPr lang="en-US" altLang="zh-CN" sz="2800" b="1" dirty="0">
              <a:solidFill>
                <a:srgbClr val="FF0000"/>
              </a:solidFill>
              <a:latin typeface="微软雅黑" pitchFamily="34" charset="-122"/>
              <a:ea typeface="微软雅黑" pitchFamily="34" charset="-122"/>
            </a:endParaRPr>
          </a:p>
        </p:txBody>
      </p:sp>
      <p:sp>
        <p:nvSpPr>
          <p:cNvPr id="8" name="矩形 7"/>
          <p:cNvSpPr/>
          <p:nvPr/>
        </p:nvSpPr>
        <p:spPr>
          <a:xfrm>
            <a:off x="486463" y="787062"/>
            <a:ext cx="8242773" cy="662554"/>
          </a:xfrm>
          <a:prstGeom prst="rect">
            <a:avLst/>
          </a:prstGeom>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a:t>
            </a:r>
            <a:r>
              <a:rPr lang="en-US" altLang="zh-CN" sz="2800" b="1" dirty="0" smtClean="0">
                <a:solidFill>
                  <a:srgbClr val="0000FF"/>
                </a:solidFill>
                <a:latin typeface="微软雅黑" pitchFamily="34" charset="-122"/>
                <a:ea typeface="微软雅黑" pitchFamily="34" charset="-122"/>
              </a:rPr>
              <a:t>1</a:t>
            </a:r>
            <a:r>
              <a:rPr lang="zh-CN" altLang="en-US" sz="2800" b="1" dirty="0" smtClean="0">
                <a:solidFill>
                  <a:srgbClr val="0000FF"/>
                </a:solidFill>
                <a:latin typeface="微软雅黑" pitchFamily="34" charset="-122"/>
                <a:ea typeface="微软雅黑" pitchFamily="34" charset="-122"/>
              </a:rPr>
              <a:t>）转移权限</a:t>
            </a:r>
            <a:endParaRPr lang="en-US" altLang="zh-CN" sz="2800" b="1" dirty="0" smtClean="0">
              <a:solidFill>
                <a:srgbClr val="0000FF"/>
              </a:solidFill>
              <a:latin typeface="微软雅黑" pitchFamily="34" charset="-122"/>
              <a:ea typeface="微软雅黑" pitchFamily="34" charset="-122"/>
            </a:endParaRPr>
          </a:p>
        </p:txBody>
      </p:sp>
      <p:sp>
        <p:nvSpPr>
          <p:cNvPr id="9" name="矩形 8"/>
          <p:cNvSpPr/>
          <p:nvPr/>
        </p:nvSpPr>
        <p:spPr>
          <a:xfrm>
            <a:off x="427363" y="1474203"/>
            <a:ext cx="8059310" cy="1200329"/>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17】</a:t>
            </a:r>
            <a:r>
              <a:rPr lang="zh-CN" altLang="en-US" sz="2400" b="1" dirty="0">
                <a:solidFill>
                  <a:srgbClr val="C00000"/>
                </a:solidFill>
                <a:latin typeface="微软雅黑" pitchFamily="34" charset="-122"/>
                <a:ea typeface="微软雅黑" pitchFamily="34" charset="-122"/>
              </a:rPr>
              <a:t>授予当前系统中一个不存在的用户</a:t>
            </a:r>
            <a:r>
              <a:rPr lang="en-US" altLang="zh-CN" sz="2400" b="1" dirty="0" err="1">
                <a:solidFill>
                  <a:srgbClr val="C00000"/>
                </a:solidFill>
                <a:latin typeface="微软雅黑" pitchFamily="34" charset="-122"/>
                <a:ea typeface="微软雅黑" pitchFamily="34" charset="-122"/>
              </a:rPr>
              <a:t>zhou</a:t>
            </a:r>
            <a:r>
              <a:rPr lang="zh-CN" altLang="en-US" sz="2400" b="1" dirty="0">
                <a:solidFill>
                  <a:srgbClr val="C00000"/>
                </a:solidFill>
                <a:latin typeface="微软雅黑" pitchFamily="34" charset="-122"/>
                <a:ea typeface="微软雅黑" pitchFamily="34" charset="-122"/>
              </a:rPr>
              <a:t>在数据库</a:t>
            </a:r>
            <a:r>
              <a:rPr lang="en-US" altLang="zh-CN" sz="2400" b="1" dirty="0" err="1">
                <a:solidFill>
                  <a:srgbClr val="C00000"/>
                </a:solidFill>
                <a:latin typeface="微软雅黑" pitchFamily="34" charset="-122"/>
                <a:ea typeface="微软雅黑" pitchFamily="34" charset="-122"/>
              </a:rPr>
              <a:t>studentinfo</a:t>
            </a:r>
            <a:r>
              <a:rPr lang="zh-CN" altLang="en-US" sz="2400" b="1" dirty="0">
                <a:solidFill>
                  <a:srgbClr val="C00000"/>
                </a:solidFill>
                <a:latin typeface="微软雅黑" pitchFamily="34" charset="-122"/>
                <a:ea typeface="微软雅黑" pitchFamily="34" charset="-122"/>
              </a:rPr>
              <a:t>的表</a:t>
            </a:r>
            <a:r>
              <a:rPr lang="en-US" altLang="zh-CN" sz="2400" b="1" dirty="0">
                <a:solidFill>
                  <a:srgbClr val="C00000"/>
                </a:solidFill>
                <a:latin typeface="微软雅黑" pitchFamily="34" charset="-122"/>
                <a:ea typeface="微软雅黑" pitchFamily="34" charset="-122"/>
              </a:rPr>
              <a:t>student</a:t>
            </a:r>
            <a:r>
              <a:rPr lang="zh-CN" altLang="en-US" sz="2400" b="1" dirty="0">
                <a:solidFill>
                  <a:srgbClr val="C00000"/>
                </a:solidFill>
                <a:latin typeface="微软雅黑" pitchFamily="34" charset="-122"/>
                <a:ea typeface="微软雅黑" pitchFamily="34" charset="-122"/>
              </a:rPr>
              <a:t>上拥有</a:t>
            </a:r>
            <a:r>
              <a:rPr lang="en-US" altLang="zh-CN" sz="2400" b="1" dirty="0">
                <a:solidFill>
                  <a:srgbClr val="C00000"/>
                </a:solidFill>
                <a:latin typeface="微软雅黑" pitchFamily="34" charset="-122"/>
                <a:ea typeface="微软雅黑" pitchFamily="34" charset="-122"/>
              </a:rPr>
              <a:t>select</a:t>
            </a:r>
            <a:r>
              <a:rPr lang="zh-CN" altLang="en-US" sz="2400" b="1" dirty="0">
                <a:solidFill>
                  <a:srgbClr val="C00000"/>
                </a:solidFill>
                <a:latin typeface="微软雅黑" pitchFamily="34" charset="-122"/>
                <a:ea typeface="微软雅黑" pitchFamily="34" charset="-122"/>
              </a:rPr>
              <a:t>和</a:t>
            </a:r>
            <a:r>
              <a:rPr lang="en-US" altLang="zh-CN" sz="2400" b="1" dirty="0">
                <a:solidFill>
                  <a:srgbClr val="C00000"/>
                </a:solidFill>
                <a:latin typeface="微软雅黑" pitchFamily="34" charset="-122"/>
                <a:ea typeface="微软雅黑" pitchFamily="34" charset="-122"/>
              </a:rPr>
              <a:t>update</a:t>
            </a:r>
            <a:r>
              <a:rPr lang="zh-CN" altLang="en-US" sz="2400" b="1" dirty="0">
                <a:solidFill>
                  <a:srgbClr val="C00000"/>
                </a:solidFill>
                <a:latin typeface="微软雅黑" pitchFamily="34" charset="-122"/>
                <a:ea typeface="微软雅黑" pitchFamily="34" charset="-122"/>
              </a:rPr>
              <a:t>的权限，并允许其可以将自身的这个权限授予其他用户。</a:t>
            </a:r>
            <a:r>
              <a:rPr lang="en-US" altLang="zh-CN" sz="2400" b="1" dirty="0" smtClean="0">
                <a:solidFill>
                  <a:srgbClr val="C00000"/>
                </a:solidFill>
                <a:latin typeface="微软雅黑" pitchFamily="34" charset="-122"/>
                <a:ea typeface="微软雅黑" pitchFamily="34" charset="-122"/>
              </a:rPr>
              <a:t> </a:t>
            </a:r>
            <a:endParaRPr lang="en-US" altLang="zh-CN" sz="2400" b="1" dirty="0">
              <a:solidFill>
                <a:srgbClr val="C00000"/>
              </a:solidFill>
              <a:latin typeface="微软雅黑" pitchFamily="34" charset="-122"/>
              <a:ea typeface="微软雅黑" pitchFamily="34" charset="-122"/>
            </a:endParaRPr>
          </a:p>
        </p:txBody>
      </p:sp>
      <p:pic>
        <p:nvPicPr>
          <p:cNvPr id="3074" name="图片 21"/>
          <p:cNvPicPr>
            <a:picLocks noChangeAspect="1" noChangeArrowheads="1"/>
          </p:cNvPicPr>
          <p:nvPr/>
        </p:nvPicPr>
        <p:blipFill rotWithShape="1">
          <a:blip r:embed="rId2">
            <a:extLst>
              <a:ext uri="{28A0092B-C50C-407E-A947-70E740481C1C}">
                <a14:useLocalDpi xmlns:a14="http://schemas.microsoft.com/office/drawing/2010/main" val="0"/>
              </a:ext>
            </a:extLst>
          </a:blip>
          <a:srcRect r="37172"/>
          <a:stretch/>
        </p:blipFill>
        <p:spPr bwMode="auto">
          <a:xfrm>
            <a:off x="804195" y="2896058"/>
            <a:ext cx="7803778" cy="22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a:xfrm>
            <a:off x="1760561" y="4135272"/>
            <a:ext cx="3138985" cy="477671"/>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505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2</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权限</a:t>
            </a:r>
            <a:r>
              <a:rPr lang="zh-CN" altLang="en-US" sz="3600" b="1" dirty="0">
                <a:solidFill>
                  <a:srgbClr val="00B050"/>
                </a:solidFill>
                <a:latin typeface="微软雅黑" pitchFamily="34" charset="-122"/>
                <a:ea typeface="微软雅黑" pitchFamily="34" charset="-122"/>
              </a:rPr>
              <a:t>的转移和限制</a:t>
            </a:r>
            <a:endParaRPr lang="en-US" altLang="zh-CN" sz="3600" b="1" dirty="0" smtClean="0">
              <a:solidFill>
                <a:srgbClr val="00B050"/>
              </a:solidFill>
              <a:latin typeface="微软雅黑" pitchFamily="34" charset="-122"/>
              <a:ea typeface="微软雅黑" pitchFamily="34" charset="-122"/>
            </a:endParaRPr>
          </a:p>
          <a:p>
            <a:pPr indent="457200"/>
            <a:endParaRPr lang="zh-CN" altLang="en-US" sz="4000" b="1" dirty="0">
              <a:solidFill>
                <a:srgbClr val="0000FF"/>
              </a:solidFill>
              <a:latin typeface="微软雅黑" pitchFamily="34" charset="-122"/>
              <a:ea typeface="微软雅黑" pitchFamily="34" charset="-122"/>
            </a:endParaRPr>
          </a:p>
          <a:p>
            <a:pPr indent="457200"/>
            <a:endParaRPr lang="en-US" altLang="zh-CN" sz="2800" b="1" dirty="0">
              <a:solidFill>
                <a:srgbClr val="FF0000"/>
              </a:solidFill>
              <a:latin typeface="微软雅黑" pitchFamily="34" charset="-122"/>
              <a:ea typeface="微软雅黑" pitchFamily="34" charset="-122"/>
            </a:endParaRPr>
          </a:p>
        </p:txBody>
      </p:sp>
      <p:sp>
        <p:nvSpPr>
          <p:cNvPr id="7" name="矩形 6"/>
          <p:cNvSpPr/>
          <p:nvPr/>
        </p:nvSpPr>
        <p:spPr>
          <a:xfrm>
            <a:off x="335630" y="856840"/>
            <a:ext cx="8242773" cy="662554"/>
          </a:xfrm>
          <a:prstGeom prst="rect">
            <a:avLst/>
          </a:prstGeom>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a:t>
            </a:r>
            <a:r>
              <a:rPr lang="en-US" altLang="zh-CN" sz="2800" b="1" dirty="0" smtClean="0">
                <a:solidFill>
                  <a:srgbClr val="0000FF"/>
                </a:solidFill>
                <a:latin typeface="微软雅黑" pitchFamily="34" charset="-122"/>
                <a:ea typeface="微软雅黑" pitchFamily="34" charset="-122"/>
              </a:rPr>
              <a:t>2)</a:t>
            </a:r>
            <a:r>
              <a:rPr lang="zh-CN" altLang="en-US" sz="2800" b="1" dirty="0" smtClean="0">
                <a:solidFill>
                  <a:srgbClr val="0000FF"/>
                </a:solidFill>
                <a:latin typeface="微软雅黑" pitchFamily="34" charset="-122"/>
                <a:ea typeface="微软雅黑" pitchFamily="34" charset="-122"/>
              </a:rPr>
              <a:t> 限制权限</a:t>
            </a:r>
            <a:endParaRPr lang="en-US" altLang="zh-CN" sz="2800" b="1" dirty="0" smtClean="0">
              <a:solidFill>
                <a:srgbClr val="0000FF"/>
              </a:solidFill>
              <a:latin typeface="微软雅黑" pitchFamily="34" charset="-122"/>
              <a:ea typeface="微软雅黑" pitchFamily="34" charset="-122"/>
            </a:endParaRPr>
          </a:p>
        </p:txBody>
      </p:sp>
      <p:sp>
        <p:nvSpPr>
          <p:cNvPr id="10" name="矩形 9"/>
          <p:cNvSpPr/>
          <p:nvPr/>
        </p:nvSpPr>
        <p:spPr>
          <a:xfrm>
            <a:off x="287529" y="1773892"/>
            <a:ext cx="8524317" cy="830997"/>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18】</a:t>
            </a:r>
            <a:r>
              <a:rPr lang="zh-CN" altLang="en-US" sz="2400" b="1" dirty="0">
                <a:solidFill>
                  <a:srgbClr val="C00000"/>
                </a:solidFill>
                <a:latin typeface="微软雅黑" pitchFamily="34" charset="-122"/>
                <a:ea typeface="微软雅黑" pitchFamily="34" charset="-122"/>
              </a:rPr>
              <a:t>授予系统中的用户</a:t>
            </a:r>
            <a:r>
              <a:rPr lang="en-US" altLang="zh-CN" sz="2400" b="1" dirty="0" err="1">
                <a:solidFill>
                  <a:srgbClr val="C00000"/>
                </a:solidFill>
                <a:latin typeface="微软雅黑" pitchFamily="34" charset="-122"/>
                <a:ea typeface="微软雅黑" pitchFamily="34" charset="-122"/>
              </a:rPr>
              <a:t>huang</a:t>
            </a:r>
            <a:r>
              <a:rPr lang="zh-CN" altLang="en-US" sz="2400" b="1" dirty="0">
                <a:solidFill>
                  <a:srgbClr val="C00000"/>
                </a:solidFill>
                <a:latin typeface="微软雅黑" pitchFamily="34" charset="-122"/>
                <a:ea typeface="微软雅黑" pitchFamily="34" charset="-122"/>
              </a:rPr>
              <a:t>在数据库</a:t>
            </a:r>
            <a:r>
              <a:rPr lang="en-US" altLang="zh-CN" sz="2400" b="1" dirty="0" err="1">
                <a:solidFill>
                  <a:srgbClr val="C00000"/>
                </a:solidFill>
                <a:latin typeface="微软雅黑" pitchFamily="34" charset="-122"/>
                <a:ea typeface="微软雅黑" pitchFamily="34" charset="-122"/>
              </a:rPr>
              <a:t>studentinfo</a:t>
            </a:r>
            <a:r>
              <a:rPr lang="zh-CN" altLang="en-US" sz="2400" b="1" dirty="0">
                <a:solidFill>
                  <a:srgbClr val="C00000"/>
                </a:solidFill>
                <a:latin typeface="微软雅黑" pitchFamily="34" charset="-122"/>
                <a:ea typeface="微软雅黑" pitchFamily="34" charset="-122"/>
              </a:rPr>
              <a:t>的表</a:t>
            </a:r>
            <a:r>
              <a:rPr lang="en-US" altLang="zh-CN" sz="2400" b="1" dirty="0">
                <a:solidFill>
                  <a:srgbClr val="C00000"/>
                </a:solidFill>
                <a:latin typeface="微软雅黑" pitchFamily="34" charset="-122"/>
                <a:ea typeface="微软雅黑" pitchFamily="34" charset="-122"/>
              </a:rPr>
              <a:t>student</a:t>
            </a:r>
            <a:r>
              <a:rPr lang="zh-CN" altLang="en-US" sz="2400" b="1" dirty="0">
                <a:solidFill>
                  <a:srgbClr val="C00000"/>
                </a:solidFill>
                <a:latin typeface="微软雅黑" pitchFamily="34" charset="-122"/>
                <a:ea typeface="微软雅黑" pitchFamily="34" charset="-122"/>
              </a:rPr>
              <a:t>上每小时只能处理一条</a:t>
            </a:r>
            <a:r>
              <a:rPr lang="en-US" altLang="zh-CN" sz="2400" b="1" dirty="0">
                <a:solidFill>
                  <a:srgbClr val="C00000"/>
                </a:solidFill>
                <a:latin typeface="微软雅黑" pitchFamily="34" charset="-122"/>
                <a:ea typeface="微软雅黑" pitchFamily="34" charset="-122"/>
              </a:rPr>
              <a:t>delete</a:t>
            </a:r>
            <a:r>
              <a:rPr lang="zh-CN" altLang="en-US" sz="2400" b="1" dirty="0">
                <a:solidFill>
                  <a:srgbClr val="C00000"/>
                </a:solidFill>
                <a:latin typeface="微软雅黑" pitchFamily="34" charset="-122"/>
                <a:ea typeface="微软雅黑" pitchFamily="34" charset="-122"/>
              </a:rPr>
              <a:t>语句的权限。</a:t>
            </a:r>
            <a:endParaRPr lang="en-US" altLang="zh-CN" sz="2400" b="1" dirty="0">
              <a:solidFill>
                <a:srgbClr val="C00000"/>
              </a:solidFill>
              <a:latin typeface="微软雅黑" pitchFamily="34" charset="-122"/>
              <a:ea typeface="微软雅黑" pitchFamily="34" charset="-122"/>
            </a:endParaRPr>
          </a:p>
        </p:txBody>
      </p:sp>
      <p:pic>
        <p:nvPicPr>
          <p:cNvPr id="3075" name="图片 22"/>
          <p:cNvPicPr>
            <a:picLocks noChangeAspect="1" noChangeArrowheads="1"/>
          </p:cNvPicPr>
          <p:nvPr/>
        </p:nvPicPr>
        <p:blipFill rotWithShape="1">
          <a:blip r:embed="rId2">
            <a:extLst>
              <a:ext uri="{28A0092B-C50C-407E-A947-70E740481C1C}">
                <a14:useLocalDpi xmlns:a14="http://schemas.microsoft.com/office/drawing/2010/main" val="0"/>
              </a:ext>
            </a:extLst>
          </a:blip>
          <a:srcRect r="16930"/>
          <a:stretch/>
        </p:blipFill>
        <p:spPr bwMode="auto">
          <a:xfrm>
            <a:off x="381849" y="2872360"/>
            <a:ext cx="8429998" cy="125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85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wipe(down)">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3</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权限</a:t>
            </a:r>
            <a:r>
              <a:rPr lang="zh-CN" altLang="en-US" sz="3600" b="1" dirty="0">
                <a:solidFill>
                  <a:srgbClr val="00B050"/>
                </a:solidFill>
                <a:latin typeface="微软雅黑" pitchFamily="34" charset="-122"/>
                <a:ea typeface="微软雅黑" pitchFamily="34" charset="-122"/>
              </a:rPr>
              <a:t>的撤销</a:t>
            </a:r>
            <a:endParaRPr lang="en-US" altLang="zh-CN" sz="3600" b="1" dirty="0" smtClean="0">
              <a:solidFill>
                <a:srgbClr val="00B050"/>
              </a:solidFill>
              <a:latin typeface="微软雅黑" pitchFamily="34" charset="-122"/>
              <a:ea typeface="微软雅黑" pitchFamily="34" charset="-122"/>
            </a:endParaRPr>
          </a:p>
          <a:p>
            <a:pPr indent="457200"/>
            <a:endParaRPr lang="zh-CN" altLang="en-US" sz="4000" b="1" dirty="0">
              <a:solidFill>
                <a:srgbClr val="0000FF"/>
              </a:solidFill>
              <a:latin typeface="微软雅黑" pitchFamily="34" charset="-122"/>
              <a:ea typeface="微软雅黑" pitchFamily="34" charset="-122"/>
            </a:endParaRPr>
          </a:p>
          <a:p>
            <a:pPr indent="457200"/>
            <a:endParaRPr lang="en-US" altLang="zh-CN" sz="2800" b="1" dirty="0">
              <a:solidFill>
                <a:srgbClr val="FF0000"/>
              </a:solidFill>
              <a:latin typeface="微软雅黑" pitchFamily="34" charset="-122"/>
              <a:ea typeface="微软雅黑" pitchFamily="34" charset="-122"/>
            </a:endParaRPr>
          </a:p>
        </p:txBody>
      </p:sp>
      <p:sp>
        <p:nvSpPr>
          <p:cNvPr id="8" name="矩形 7"/>
          <p:cNvSpPr/>
          <p:nvPr/>
        </p:nvSpPr>
        <p:spPr>
          <a:xfrm>
            <a:off x="486463" y="1037422"/>
            <a:ext cx="8242773" cy="3785652"/>
          </a:xfrm>
          <a:prstGeom prst="rect">
            <a:avLst/>
          </a:prstGeom>
        </p:spPr>
        <p:txBody>
          <a:bodyPr wrap="square">
            <a:spAutoFit/>
          </a:bodyPr>
          <a:lstStyle/>
          <a:p>
            <a:pPr indent="457200"/>
            <a:r>
              <a:rPr lang="zh-CN" altLang="en-US" sz="2400" b="1" dirty="0" smtClean="0">
                <a:solidFill>
                  <a:srgbClr val="FF0066"/>
                </a:solidFill>
                <a:latin typeface="微软雅黑" pitchFamily="34" charset="-122"/>
                <a:ea typeface="微软雅黑" pitchFamily="34" charset="-122"/>
              </a:rPr>
              <a:t>语法</a:t>
            </a:r>
            <a:r>
              <a:rPr lang="zh-CN" altLang="en-US" sz="2400" b="1" dirty="0">
                <a:solidFill>
                  <a:srgbClr val="FF0066"/>
                </a:solidFill>
                <a:latin typeface="微软雅黑" pitchFamily="34" charset="-122"/>
                <a:ea typeface="微软雅黑" pitchFamily="34" charset="-122"/>
              </a:rPr>
              <a:t>格式</a:t>
            </a:r>
            <a:r>
              <a:rPr lang="zh-CN" altLang="en-US" sz="2400" b="1" dirty="0" smtClean="0">
                <a:solidFill>
                  <a:srgbClr val="FF0066"/>
                </a:solidFill>
                <a:latin typeface="微软雅黑" pitchFamily="34" charset="-122"/>
                <a:ea typeface="微软雅黑" pitchFamily="34" charset="-122"/>
              </a:rPr>
              <a:t>：</a:t>
            </a:r>
            <a:endParaRPr lang="en-US" altLang="zh-CN" sz="2400" b="1" dirty="0" smtClean="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revoke </a:t>
            </a:r>
            <a:r>
              <a:rPr lang="en-US" altLang="zh-CN" sz="2400" b="1" dirty="0" err="1">
                <a:latin typeface="微软雅黑" pitchFamily="34" charset="-122"/>
                <a:ea typeface="微软雅黑" pitchFamily="34" charset="-122"/>
              </a:rPr>
              <a:t>priv_type</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column_list</a:t>
            </a: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priv_type</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column_list</a:t>
            </a:r>
            <a:r>
              <a:rPr lang="en-US" altLang="zh-CN" sz="2400" b="1" dirty="0">
                <a:latin typeface="微软雅黑" pitchFamily="34" charset="-122"/>
                <a:ea typeface="微软雅黑" pitchFamily="34" charset="-122"/>
              </a:rPr>
              <a:t>)]]…                                                                              </a:t>
            </a:r>
          </a:p>
          <a:p>
            <a:pPr indent="457200">
              <a:lnSpc>
                <a:spcPct val="150000"/>
              </a:lnSpc>
            </a:pPr>
            <a:r>
              <a:rPr lang="en-US" altLang="zh-CN" sz="2400" b="1" dirty="0">
                <a:latin typeface="微软雅黑" pitchFamily="34" charset="-122"/>
                <a:ea typeface="微软雅黑" pitchFamily="34" charset="-122"/>
              </a:rPr>
              <a:t>on[</a:t>
            </a:r>
            <a:r>
              <a:rPr lang="en-US" altLang="zh-CN" sz="2400" b="1" dirty="0" err="1">
                <a:latin typeface="微软雅黑" pitchFamily="34" charset="-122"/>
                <a:ea typeface="微软雅黑" pitchFamily="34" charset="-122"/>
              </a:rPr>
              <a:t>object_type</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priv_level</a:t>
            </a:r>
            <a:r>
              <a:rPr lang="en-US" altLang="zh-CN" sz="2400" b="1" dirty="0">
                <a:latin typeface="微软雅黑" pitchFamily="34" charset="-122"/>
                <a:ea typeface="微软雅黑" pitchFamily="34" charset="-122"/>
              </a:rPr>
              <a:t>                                                                              </a:t>
            </a:r>
          </a:p>
          <a:p>
            <a:pPr indent="457200">
              <a:lnSpc>
                <a:spcPct val="150000"/>
              </a:lnSpc>
            </a:pPr>
            <a:r>
              <a:rPr lang="en-US" altLang="zh-CN" sz="2400" b="1" dirty="0">
                <a:latin typeface="微软雅黑" pitchFamily="34" charset="-122"/>
                <a:ea typeface="微软雅黑" pitchFamily="34" charset="-122"/>
              </a:rPr>
              <a:t>from user[</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user]…                                                                              </a:t>
            </a:r>
          </a:p>
          <a:p>
            <a:pPr indent="457200">
              <a:lnSpc>
                <a:spcPct val="150000"/>
              </a:lnSpc>
            </a:pPr>
            <a:r>
              <a:rPr lang="en-US" altLang="zh-CN" sz="2400" b="1" dirty="0">
                <a:latin typeface="微软雅黑" pitchFamily="34" charset="-122"/>
                <a:ea typeface="微软雅黑" pitchFamily="34" charset="-122"/>
              </a:rPr>
              <a:t>revoke all privileges</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grant option                                                                              </a:t>
            </a:r>
          </a:p>
          <a:p>
            <a:pPr indent="457200">
              <a:lnSpc>
                <a:spcPct val="150000"/>
              </a:lnSpc>
            </a:pPr>
            <a:r>
              <a:rPr lang="en-US" altLang="zh-CN" sz="2400" b="1" dirty="0">
                <a:latin typeface="微软雅黑" pitchFamily="34" charset="-122"/>
                <a:ea typeface="微软雅黑" pitchFamily="34" charset="-122"/>
              </a:rPr>
              <a:t>from user[</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user]… </a:t>
            </a:r>
          </a:p>
        </p:txBody>
      </p:sp>
    </p:spTree>
    <p:extLst>
      <p:ext uri="{BB962C8B-B14F-4D97-AF65-F5344CB8AC3E}">
        <p14:creationId xmlns:p14="http://schemas.microsoft.com/office/powerpoint/2010/main" val="27350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79231"/>
            <a:ext cx="8955156" cy="1754326"/>
          </a:xfrm>
          <a:prstGeom prst="rect">
            <a:avLst/>
          </a:prstGeom>
        </p:spPr>
        <p:txBody>
          <a:bodyPr wrap="square">
            <a:spAutoFit/>
          </a:bodyPr>
          <a:lstStyle/>
          <a:p>
            <a:pPr indent="457200"/>
            <a:r>
              <a:rPr lang="en-US" altLang="zh-CN" sz="3600" b="1" dirty="0">
                <a:solidFill>
                  <a:srgbClr val="00B050"/>
                </a:solidFill>
                <a:latin typeface="微软雅黑" pitchFamily="34" charset="-122"/>
                <a:ea typeface="微软雅黑" pitchFamily="34" charset="-122"/>
              </a:rPr>
              <a:t>3</a:t>
            </a:r>
            <a:r>
              <a:rPr lang="en-US" altLang="zh-CN" sz="3600" b="1" dirty="0" smtClean="0">
                <a:solidFill>
                  <a:srgbClr val="00B050"/>
                </a:solidFill>
                <a:latin typeface="微软雅黑" pitchFamily="34" charset="-122"/>
                <a:ea typeface="微软雅黑" pitchFamily="34" charset="-122"/>
              </a:rPr>
              <a:t>. </a:t>
            </a:r>
            <a:r>
              <a:rPr lang="zh-CN" altLang="en-US" sz="3600" b="1" dirty="0" smtClean="0">
                <a:solidFill>
                  <a:srgbClr val="00B050"/>
                </a:solidFill>
                <a:latin typeface="微软雅黑" pitchFamily="34" charset="-122"/>
                <a:ea typeface="微软雅黑" pitchFamily="34" charset="-122"/>
              </a:rPr>
              <a:t>权限</a:t>
            </a:r>
            <a:r>
              <a:rPr lang="zh-CN" altLang="en-US" sz="3600" b="1" dirty="0">
                <a:solidFill>
                  <a:srgbClr val="00B050"/>
                </a:solidFill>
                <a:latin typeface="微软雅黑" pitchFamily="34" charset="-122"/>
                <a:ea typeface="微软雅黑" pitchFamily="34" charset="-122"/>
              </a:rPr>
              <a:t>的撤销</a:t>
            </a:r>
            <a:endParaRPr lang="en-US" altLang="zh-CN" sz="3600" b="1" dirty="0" smtClean="0">
              <a:solidFill>
                <a:srgbClr val="00B050"/>
              </a:solidFill>
              <a:latin typeface="微软雅黑" pitchFamily="34" charset="-122"/>
              <a:ea typeface="微软雅黑" pitchFamily="34" charset="-122"/>
            </a:endParaRPr>
          </a:p>
          <a:p>
            <a:pPr indent="457200"/>
            <a:endParaRPr lang="zh-CN" altLang="en-US" sz="4000" b="1" dirty="0">
              <a:solidFill>
                <a:srgbClr val="0000FF"/>
              </a:solidFill>
              <a:latin typeface="微软雅黑" pitchFamily="34" charset="-122"/>
              <a:ea typeface="微软雅黑" pitchFamily="34" charset="-122"/>
            </a:endParaRPr>
          </a:p>
          <a:p>
            <a:pPr indent="457200"/>
            <a:endParaRPr lang="en-US" altLang="zh-CN" sz="2800" b="1" dirty="0">
              <a:solidFill>
                <a:srgbClr val="FF0000"/>
              </a:solidFill>
              <a:latin typeface="微软雅黑" pitchFamily="34" charset="-122"/>
              <a:ea typeface="微软雅黑" pitchFamily="34" charset="-122"/>
            </a:endParaRPr>
          </a:p>
        </p:txBody>
      </p:sp>
      <p:sp>
        <p:nvSpPr>
          <p:cNvPr id="9" name="矩形 8"/>
          <p:cNvSpPr/>
          <p:nvPr/>
        </p:nvSpPr>
        <p:spPr>
          <a:xfrm>
            <a:off x="372247" y="1222890"/>
            <a:ext cx="8059310" cy="830997"/>
          </a:xfrm>
          <a:prstGeom prst="rect">
            <a:avLst/>
          </a:prstGeom>
        </p:spPr>
        <p:txBody>
          <a:bodyPr wrap="square">
            <a:spAutoFit/>
          </a:bodyPr>
          <a:lstStyle/>
          <a:p>
            <a:pPr indent="457200"/>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19】</a:t>
            </a:r>
            <a:r>
              <a:rPr lang="zh-CN" altLang="en-US" sz="2400" b="1" dirty="0">
                <a:solidFill>
                  <a:srgbClr val="C00000"/>
                </a:solidFill>
                <a:latin typeface="微软雅黑" pitchFamily="34" charset="-122"/>
                <a:ea typeface="微软雅黑" pitchFamily="34" charset="-122"/>
              </a:rPr>
              <a:t>回收系统中已存在的用户</a:t>
            </a:r>
            <a:r>
              <a:rPr lang="en-US" altLang="zh-CN" sz="2400" b="1" dirty="0" err="1">
                <a:solidFill>
                  <a:srgbClr val="C00000"/>
                </a:solidFill>
                <a:latin typeface="微软雅黑" pitchFamily="34" charset="-122"/>
                <a:ea typeface="微软雅黑" pitchFamily="34" charset="-122"/>
              </a:rPr>
              <a:t>zhou</a:t>
            </a:r>
            <a:r>
              <a:rPr lang="zh-CN" altLang="en-US" sz="2400" b="1" dirty="0">
                <a:solidFill>
                  <a:srgbClr val="C00000"/>
                </a:solidFill>
                <a:latin typeface="微软雅黑" pitchFamily="34" charset="-122"/>
                <a:ea typeface="微软雅黑" pitchFamily="34" charset="-122"/>
              </a:rPr>
              <a:t>在数据库</a:t>
            </a:r>
            <a:r>
              <a:rPr lang="en-US" altLang="zh-CN" sz="2400" b="1" dirty="0" err="1">
                <a:solidFill>
                  <a:srgbClr val="C00000"/>
                </a:solidFill>
                <a:latin typeface="微软雅黑" pitchFamily="34" charset="-122"/>
                <a:ea typeface="微软雅黑" pitchFamily="34" charset="-122"/>
              </a:rPr>
              <a:t>studentinfo</a:t>
            </a:r>
            <a:r>
              <a:rPr lang="zh-CN" altLang="en-US" sz="2400" b="1" dirty="0">
                <a:solidFill>
                  <a:srgbClr val="C00000"/>
                </a:solidFill>
                <a:latin typeface="微软雅黑" pitchFamily="34" charset="-122"/>
                <a:ea typeface="微软雅黑" pitchFamily="34" charset="-122"/>
              </a:rPr>
              <a:t>的表</a:t>
            </a:r>
            <a:r>
              <a:rPr lang="en-US" altLang="zh-CN" sz="2400" b="1" dirty="0">
                <a:solidFill>
                  <a:srgbClr val="C00000"/>
                </a:solidFill>
                <a:latin typeface="微软雅黑" pitchFamily="34" charset="-122"/>
                <a:ea typeface="微软雅黑" pitchFamily="34" charset="-122"/>
              </a:rPr>
              <a:t>student</a:t>
            </a:r>
            <a:r>
              <a:rPr lang="zh-CN" altLang="en-US" sz="2400" b="1" dirty="0">
                <a:solidFill>
                  <a:srgbClr val="C00000"/>
                </a:solidFill>
                <a:latin typeface="微软雅黑" pitchFamily="34" charset="-122"/>
                <a:ea typeface="微软雅黑" pitchFamily="34" charset="-122"/>
              </a:rPr>
              <a:t>上的</a:t>
            </a:r>
            <a:r>
              <a:rPr lang="en-US" altLang="zh-CN" sz="2400" b="1" dirty="0">
                <a:solidFill>
                  <a:srgbClr val="C00000"/>
                </a:solidFill>
                <a:latin typeface="微软雅黑" pitchFamily="34" charset="-122"/>
                <a:ea typeface="微软雅黑" pitchFamily="34" charset="-122"/>
              </a:rPr>
              <a:t>select</a:t>
            </a:r>
            <a:r>
              <a:rPr lang="zh-CN" altLang="en-US" sz="2400" b="1" dirty="0">
                <a:solidFill>
                  <a:srgbClr val="C00000"/>
                </a:solidFill>
                <a:latin typeface="微软雅黑" pitchFamily="34" charset="-122"/>
                <a:ea typeface="微软雅黑" pitchFamily="34" charset="-122"/>
              </a:rPr>
              <a:t>权限。</a:t>
            </a:r>
            <a:endParaRPr lang="en-US" altLang="zh-CN" sz="2400" b="1" dirty="0">
              <a:solidFill>
                <a:srgbClr val="C00000"/>
              </a:solidFill>
              <a:latin typeface="微软雅黑" pitchFamily="34" charset="-122"/>
              <a:ea typeface="微软雅黑" pitchFamily="34" charset="-122"/>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346"/>
          <a:stretch/>
        </p:blipFill>
        <p:spPr bwMode="auto">
          <a:xfrm>
            <a:off x="818306" y="2286205"/>
            <a:ext cx="7613252" cy="193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95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down)">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684213" y="1196975"/>
            <a:ext cx="79248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kumimoji="1" lang="en-US" altLang="zh-CN" sz="4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eaLnBrk="1" hangingPunct="1">
              <a:spcBef>
                <a:spcPct val="0"/>
              </a:spcBef>
              <a:buClrTx/>
              <a:buFontTx/>
              <a:buNone/>
            </a:pPr>
            <a:r>
              <a:rPr kumimoji="1" lang="zh-CN" altLang="en-US" sz="4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数据库系统概论</a:t>
            </a:r>
          </a:p>
          <a:p>
            <a:pPr algn="ctr" eaLnBrk="1" hangingPunct="1">
              <a:spcBef>
                <a:spcPct val="0"/>
              </a:spcBef>
              <a:buClrTx/>
              <a:buFontTx/>
              <a:buNone/>
            </a:pPr>
            <a:r>
              <a:rPr kumimoji="1" lang="zh-CN" altLang="en-US" sz="4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kumimoji="1" lang="en-US" altLang="zh-CN" sz="4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kumimoji="1" lang="zh-CN" altLang="en-US" sz="4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版</a:t>
            </a:r>
            <a:endParaRPr kumimoji="1" lang="en-US" altLang="zh-CN" sz="4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eaLnBrk="1" hangingPunct="1">
              <a:spcBef>
                <a:spcPct val="0"/>
              </a:spcBef>
              <a:buClrTx/>
              <a:buFontTx/>
              <a:buNone/>
            </a:pPr>
            <a:r>
              <a:rPr kumimoji="1" lang="zh-CN" altLang="en-US" sz="440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数据库安全性</a:t>
            </a:r>
          </a:p>
        </p:txBody>
      </p:sp>
      <p:sp>
        <p:nvSpPr>
          <p:cNvPr id="330756" name="Rectangle 4"/>
          <p:cNvSpPr>
            <a:spLocks noGrp="1" noChangeArrowheads="1"/>
          </p:cNvSpPr>
          <p:nvPr>
            <p:ph type="title"/>
          </p:nvPr>
        </p:nvSpPr>
        <p:spPr/>
        <p:txBody>
          <a:bodyPr/>
          <a:lstStyle/>
          <a:p>
            <a:pPr eaLnBrk="1" hangingPunct="1">
              <a:defRPr/>
            </a:pPr>
            <a:r>
              <a:rPr lang="zh-CN" altLang="en-US" b="1" dirty="0" smtClean="0">
                <a:solidFill>
                  <a:srgbClr val="FF0000"/>
                </a:solidFill>
                <a:effectLst>
                  <a:outerShdw blurRad="38100" dist="38100" dir="2700000" algn="tl">
                    <a:srgbClr val="000000">
                      <a:alpha val="43137"/>
                    </a:srgbClr>
                  </a:outerShdw>
                </a:effectLst>
              </a:rPr>
              <a:t>补充：</a:t>
            </a:r>
            <a:endParaRPr lang="zh-CN" altLang="zh-CN" b="1" dirty="0" smtClean="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0006516"/>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FE476AB7-FD14-4561-99D2-D48609B51DC2}"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37</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335874" name="Rectangle 2"/>
          <p:cNvSpPr>
            <a:spLocks noGrp="1" noChangeArrowheads="1"/>
          </p:cNvSpPr>
          <p:nvPr>
            <p:ph type="title"/>
          </p:nvPr>
        </p:nvSpPr>
        <p:spPr/>
        <p:txBody>
          <a:bodyPr/>
          <a:lstStyle/>
          <a:p>
            <a:pPr eaLnBrk="1" hangingPunct="1">
              <a:defRPr/>
            </a:pPr>
            <a:r>
              <a:rPr lang="en-US" altLang="zh-CN" b="1" smtClean="0"/>
              <a:t> </a:t>
            </a:r>
            <a:r>
              <a:rPr lang="zh-CN" altLang="en-US" b="1" smtClean="0"/>
              <a:t>数据库安全性</a:t>
            </a:r>
          </a:p>
        </p:txBody>
      </p:sp>
      <p:sp>
        <p:nvSpPr>
          <p:cNvPr id="335875" name="Rectangle 3"/>
          <p:cNvSpPr>
            <a:spLocks noGrp="1" noChangeArrowheads="1"/>
          </p:cNvSpPr>
          <p:nvPr>
            <p:ph type="body" idx="1"/>
          </p:nvPr>
        </p:nvSpPr>
        <p:spPr>
          <a:xfrm>
            <a:off x="395288" y="1268413"/>
            <a:ext cx="8353425" cy="4608512"/>
          </a:xfrm>
        </p:spPr>
        <p:txBody>
          <a:bodyPr/>
          <a:lstStyle/>
          <a:p>
            <a:pPr algn="just" eaLnBrk="1" hangingPunct="1">
              <a:lnSpc>
                <a:spcPct val="110000"/>
              </a:lnSpc>
              <a:defRPr/>
            </a:pPr>
            <a:r>
              <a:rPr lang="en-US" altLang="zh-CN" sz="2400" b="1" smtClean="0"/>
              <a:t> </a:t>
            </a:r>
            <a:r>
              <a:rPr lang="zh-CN" altLang="en-US" b="1" smtClean="0"/>
              <a:t>问题的提出</a:t>
            </a:r>
          </a:p>
          <a:p>
            <a:pPr lvl="1" algn="just" eaLnBrk="1" hangingPunct="1">
              <a:lnSpc>
                <a:spcPct val="110000"/>
              </a:lnSpc>
              <a:defRPr/>
            </a:pPr>
            <a:r>
              <a:rPr lang="zh-CN" altLang="en-US" b="1" smtClean="0"/>
              <a:t>数据库的一大特点是数据可以共享</a:t>
            </a:r>
          </a:p>
          <a:p>
            <a:pPr lvl="1" algn="just" eaLnBrk="1" hangingPunct="1">
              <a:lnSpc>
                <a:spcPct val="110000"/>
              </a:lnSpc>
              <a:defRPr/>
            </a:pPr>
            <a:r>
              <a:rPr lang="zh-CN" altLang="en-US" b="1" smtClean="0"/>
              <a:t>数据共享必然带来数据库的安全性问题</a:t>
            </a:r>
          </a:p>
          <a:p>
            <a:pPr lvl="1" algn="just" eaLnBrk="1" hangingPunct="1">
              <a:lnSpc>
                <a:spcPct val="110000"/>
              </a:lnSpc>
              <a:defRPr/>
            </a:pPr>
            <a:r>
              <a:rPr lang="zh-CN" altLang="en-US" b="1" smtClean="0"/>
              <a:t>数据库系统中的数据共享不能是无条件的共享</a:t>
            </a:r>
          </a:p>
          <a:p>
            <a:pPr lvl="1" algn="just" eaLnBrk="1" hangingPunct="1">
              <a:lnSpc>
                <a:spcPct val="110000"/>
              </a:lnSpc>
              <a:buFont typeface="Wingdings" pitchFamily="2" charset="2"/>
              <a:buNone/>
              <a:defRPr/>
            </a:pPr>
            <a:r>
              <a:rPr lang="zh-CN" altLang="en-US" b="1" smtClean="0">
                <a:solidFill>
                  <a:srgbClr val="008000"/>
                </a:solidFill>
              </a:rPr>
              <a:t>例： </a:t>
            </a:r>
            <a:r>
              <a:rPr lang="zh-CN" altLang="en-US" sz="2200" b="1" smtClean="0">
                <a:solidFill>
                  <a:srgbClr val="008000"/>
                </a:solidFill>
              </a:rPr>
              <a:t>军事秘密、国家机密、新产品实验数据、    市场需求分析、市场营销策略、销售计划、医疗档案、银行储蓄数据等</a:t>
            </a:r>
          </a:p>
          <a:p>
            <a:pPr lvl="1" algn="just" eaLnBrk="1" hangingPunct="1">
              <a:lnSpc>
                <a:spcPct val="110000"/>
              </a:lnSpc>
              <a:buFont typeface="Wingdings" pitchFamily="2" charset="2"/>
              <a:buNone/>
              <a:defRPr/>
            </a:pPr>
            <a:endParaRPr lang="en-US" altLang="zh-CN" sz="2200" b="1" smtClean="0">
              <a:solidFill>
                <a:srgbClr val="008000"/>
              </a:solidFill>
            </a:endParaRPr>
          </a:p>
        </p:txBody>
      </p:sp>
      <p:grpSp>
        <p:nvGrpSpPr>
          <p:cNvPr id="4101" name="Group 6"/>
          <p:cNvGrpSpPr>
            <a:grpSpLocks/>
          </p:cNvGrpSpPr>
          <p:nvPr/>
        </p:nvGrpSpPr>
        <p:grpSpPr bwMode="auto">
          <a:xfrm>
            <a:off x="2987675" y="1268413"/>
            <a:ext cx="4968875" cy="576262"/>
            <a:chOff x="1202" y="3385"/>
            <a:chExt cx="3130" cy="363"/>
          </a:xfrm>
        </p:grpSpPr>
        <p:sp>
          <p:nvSpPr>
            <p:cNvPr id="4103" name="AutoShape 4"/>
            <p:cNvSpPr>
              <a:spLocks noChangeArrowheads="1"/>
            </p:cNvSpPr>
            <p:nvPr/>
          </p:nvSpPr>
          <p:spPr bwMode="auto">
            <a:xfrm>
              <a:off x="1202" y="3475"/>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4104" name="Rectangle 5"/>
            <p:cNvSpPr>
              <a:spLocks noChangeArrowheads="1"/>
            </p:cNvSpPr>
            <p:nvPr/>
          </p:nvSpPr>
          <p:spPr bwMode="auto">
            <a:xfrm>
              <a:off x="2608" y="3385"/>
              <a:ext cx="17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zh-CN" altLang="en-US">
                  <a:solidFill>
                    <a:srgbClr val="FF3300"/>
                  </a:solidFill>
                  <a:latin typeface="微软雅黑" panose="020B0503020204020204" pitchFamily="34" charset="-122"/>
                  <a:ea typeface="微软雅黑" panose="020B0503020204020204" pitchFamily="34" charset="-122"/>
                </a:rPr>
                <a:t>数据库安全性</a:t>
              </a:r>
            </a:p>
          </p:txBody>
        </p:sp>
      </p:grpSp>
      <p:sp>
        <p:nvSpPr>
          <p:cNvPr id="335879" name="Rectangle 7"/>
          <p:cNvSpPr>
            <a:spLocks noChangeArrowheads="1"/>
          </p:cNvSpPr>
          <p:nvPr/>
        </p:nvSpPr>
        <p:spPr bwMode="auto">
          <a:xfrm>
            <a:off x="611188" y="4221163"/>
            <a:ext cx="8064500" cy="1450975"/>
          </a:xfrm>
          <a:prstGeom prst="rect">
            <a:avLst/>
          </a:prstGeom>
          <a:noFill/>
          <a:ln w="25400">
            <a:solidFill>
              <a:srgbClr val="FF33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spcBef>
                <a:spcPct val="5000"/>
              </a:spcBef>
              <a:defRPr/>
            </a:pPr>
            <a:r>
              <a:rPr kumimoji="0" lang="zh-CN" altLang="en-US" b="1" smtClean="0">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什么是数据库的安全性（保护）？</a:t>
            </a:r>
          </a:p>
          <a:p>
            <a:pPr>
              <a:lnSpc>
                <a:spcPct val="120000"/>
              </a:lnSpc>
              <a:spcBef>
                <a:spcPct val="5000"/>
              </a:spcBef>
              <a:defRPr/>
            </a:pPr>
            <a:r>
              <a:rPr kumimoji="0" lang="zh-CN" altLang="en-US" b="1" smtClean="0">
                <a:solidFill>
                  <a:srgbClr val="0033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数据库的安全性是指保护数据库，防止因用户非法使用数据库造成数据泄露、更改或破坏。</a:t>
            </a:r>
          </a:p>
        </p:txBody>
      </p:sp>
    </p:spTree>
    <p:extLst>
      <p:ext uri="{BB962C8B-B14F-4D97-AF65-F5344CB8AC3E}">
        <p14:creationId xmlns:p14="http://schemas.microsoft.com/office/powerpoint/2010/main" val="253097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hangingPunct="1">
              <a:defRPr/>
            </a:pPr>
            <a:r>
              <a:rPr lang="en-US" altLang="zh-CN" sz="3200" b="1" dirty="0" smtClean="0"/>
              <a:t>4.1.2  </a:t>
            </a:r>
            <a:r>
              <a:rPr lang="zh-CN" altLang="en-US" sz="3200" b="1" dirty="0" smtClean="0"/>
              <a:t>安全标准简介</a:t>
            </a:r>
          </a:p>
        </p:txBody>
      </p:sp>
      <p:sp>
        <p:nvSpPr>
          <p:cNvPr id="351235" name="Rectangle 3"/>
          <p:cNvSpPr>
            <a:spLocks noGrp="1" noChangeArrowheads="1"/>
          </p:cNvSpPr>
          <p:nvPr>
            <p:ph type="body" idx="1"/>
          </p:nvPr>
        </p:nvSpPr>
        <p:spPr>
          <a:xfrm>
            <a:off x="250825" y="1341438"/>
            <a:ext cx="8497888" cy="4897437"/>
          </a:xfrm>
        </p:spPr>
        <p:txBody>
          <a:bodyPr/>
          <a:lstStyle/>
          <a:p>
            <a:pPr eaLnBrk="1" hangingPunct="1">
              <a:lnSpc>
                <a:spcPct val="120000"/>
              </a:lnSpc>
              <a:defRPr/>
            </a:pPr>
            <a:r>
              <a:rPr lang="zh-CN" altLang="en-US" b="1" smtClean="0">
                <a:solidFill>
                  <a:srgbClr val="0033CC"/>
                </a:solidFill>
              </a:rPr>
              <a:t>计算机及信息技术安全标准</a:t>
            </a:r>
            <a:r>
              <a:rPr lang="en-US" altLang="zh-CN" b="1" smtClean="0">
                <a:solidFill>
                  <a:srgbClr val="0033CC"/>
                </a:solidFill>
              </a:rPr>
              <a:t>-</a:t>
            </a:r>
            <a:r>
              <a:rPr lang="zh-CN" altLang="en-US" b="1" smtClean="0">
                <a:solidFill>
                  <a:srgbClr val="0033CC"/>
                </a:solidFill>
              </a:rPr>
              <a:t>最有影响的</a:t>
            </a:r>
            <a:r>
              <a:rPr lang="en-US" altLang="zh-CN" b="1" smtClean="0">
                <a:solidFill>
                  <a:srgbClr val="0033CC"/>
                </a:solidFill>
              </a:rPr>
              <a:t>2</a:t>
            </a:r>
            <a:r>
              <a:rPr lang="zh-CN" altLang="en-US" b="1" smtClean="0">
                <a:solidFill>
                  <a:srgbClr val="0033CC"/>
                </a:solidFill>
              </a:rPr>
              <a:t>个标准：</a:t>
            </a:r>
          </a:p>
          <a:p>
            <a:pPr lvl="1" eaLnBrk="1" hangingPunct="1">
              <a:lnSpc>
                <a:spcPct val="120000"/>
              </a:lnSpc>
              <a:defRPr/>
            </a:pPr>
            <a:r>
              <a:rPr lang="en-US" altLang="zh-CN" b="1" smtClean="0">
                <a:solidFill>
                  <a:srgbClr val="0033CC"/>
                </a:solidFill>
              </a:rPr>
              <a:t>TCSEC</a:t>
            </a:r>
            <a:r>
              <a:rPr lang="zh-CN" altLang="en-US" b="1" smtClean="0">
                <a:solidFill>
                  <a:srgbClr val="0033CC"/>
                </a:solidFill>
              </a:rPr>
              <a:t>标准：</a:t>
            </a:r>
            <a:r>
              <a:rPr lang="zh-CN" altLang="en-US" b="1" smtClean="0"/>
              <a:t>（</a:t>
            </a:r>
            <a:r>
              <a:rPr lang="en-US" altLang="en-US" b="1" smtClean="0"/>
              <a:t> Trusted Computer System Evaluation Criteria</a:t>
            </a:r>
            <a:r>
              <a:rPr lang="zh-CN" altLang="en-US" b="1" smtClean="0"/>
              <a:t>，</a:t>
            </a:r>
            <a:r>
              <a:rPr lang="en-US" altLang="en-US" b="1" smtClean="0"/>
              <a:t>美国可信计算机评价标准</a:t>
            </a:r>
            <a:r>
              <a:rPr lang="zh-CN" altLang="en-US" b="1" smtClean="0"/>
              <a:t>）。</a:t>
            </a:r>
          </a:p>
          <a:p>
            <a:pPr lvl="1" eaLnBrk="1" hangingPunct="1">
              <a:lnSpc>
                <a:spcPct val="120000"/>
              </a:lnSpc>
              <a:defRPr/>
            </a:pPr>
            <a:r>
              <a:rPr lang="en-US" altLang="zh-CN" b="1" smtClean="0">
                <a:solidFill>
                  <a:srgbClr val="0033CC"/>
                </a:solidFill>
              </a:rPr>
              <a:t>CC</a:t>
            </a:r>
            <a:r>
              <a:rPr lang="zh-CN" altLang="en-US" b="1" smtClean="0">
                <a:solidFill>
                  <a:srgbClr val="0033CC"/>
                </a:solidFill>
              </a:rPr>
              <a:t>标准</a:t>
            </a:r>
            <a:r>
              <a:rPr lang="zh-CN" altLang="en-US" b="1" smtClean="0"/>
              <a:t>： “信息技术安全评价通用准则（</a:t>
            </a:r>
            <a:r>
              <a:rPr lang="en-US" altLang="zh-CN" b="1" smtClean="0"/>
              <a:t>The Common Criteria for Information Technology security Evaluation</a:t>
            </a:r>
            <a:r>
              <a:rPr lang="zh-CN" altLang="en-US" b="1" smtClean="0"/>
              <a:t>，</a:t>
            </a:r>
            <a:r>
              <a:rPr lang="en-US" altLang="zh-CN" b="1" smtClean="0"/>
              <a:t>CC </a:t>
            </a:r>
            <a:r>
              <a:rPr lang="zh-CN" altLang="en-US" b="1" smtClean="0"/>
              <a:t>）”，简称</a:t>
            </a:r>
            <a:r>
              <a:rPr lang="en-US" altLang="zh-CN" b="1" smtClean="0"/>
              <a:t>CC</a:t>
            </a:r>
            <a:r>
              <a:rPr lang="zh-CN" altLang="en-US" b="1" smtClean="0"/>
              <a:t>标准。</a:t>
            </a:r>
          </a:p>
        </p:txBody>
      </p:sp>
    </p:spTree>
    <p:extLst>
      <p:ext uri="{BB962C8B-B14F-4D97-AF65-F5344CB8AC3E}">
        <p14:creationId xmlns:p14="http://schemas.microsoft.com/office/powerpoint/2010/main" val="3747154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81149FD4-D68E-46EA-8141-DFBDFCC40FBF}" type="slidenum">
              <a:rPr lang="en-US" altLang="zh-CN" sz="1400" smtClean="0">
                <a:solidFill>
                  <a:schemeClr val="tx1"/>
                </a:solidFill>
                <a:effectLst>
                  <a:outerShdw blurRad="38100" dist="38100" dir="2700000" algn="tl">
                    <a:srgbClr val="000000">
                      <a:alpha val="43137"/>
                    </a:srgbClr>
                  </a:outerShdw>
                </a:effectLst>
                <a:latin typeface="Times New Roman" pitchFamily="18" charset="0"/>
                <a:ea typeface="宋体" charset="-122"/>
              </a:rPr>
              <a:pPr algn="r" eaLnBrk="1" hangingPunct="1">
                <a:spcBef>
                  <a:spcPct val="0"/>
                </a:spcBef>
                <a:buClrTx/>
                <a:buFontTx/>
                <a:buNone/>
              </a:pPr>
              <a:t>39</a:t>
            </a:fld>
            <a:endParaRPr lang="en-US" altLang="zh-CN" sz="1400" smtClean="0">
              <a:solidFill>
                <a:schemeClr val="tx1"/>
              </a:solidFill>
              <a:effectLst>
                <a:outerShdw blurRad="38100" dist="38100" dir="2700000" algn="tl">
                  <a:srgbClr val="000000">
                    <a:alpha val="43137"/>
                  </a:srgbClr>
                </a:outerShdw>
              </a:effectLst>
              <a:latin typeface="Times New Roman" pitchFamily="18" charset="0"/>
              <a:ea typeface="宋体" charset="-122"/>
            </a:endParaRPr>
          </a:p>
        </p:txBody>
      </p:sp>
      <p:sp>
        <p:nvSpPr>
          <p:cNvPr id="484354" name="Rectangle 2"/>
          <p:cNvSpPr>
            <a:spLocks noGrp="1" noChangeArrowheads="1"/>
          </p:cNvSpPr>
          <p:nvPr>
            <p:ph type="title"/>
          </p:nvPr>
        </p:nvSpPr>
        <p:spPr/>
        <p:txBody>
          <a:bodyPr/>
          <a:lstStyle/>
          <a:p>
            <a:pPr algn="l" eaLnBrk="1" hangingPunct="1">
              <a:defRPr/>
            </a:pPr>
            <a:r>
              <a:rPr lang="zh-CN" altLang="en-US" sz="3200" b="1" dirty="0" smtClean="0">
                <a:effectLst>
                  <a:outerShdw blurRad="38100" dist="38100" dir="2700000" algn="tl">
                    <a:srgbClr val="000000">
                      <a:alpha val="43137"/>
                    </a:srgbClr>
                  </a:outerShdw>
                </a:effectLst>
                <a:ea typeface="宋体" pitchFamily="2" charset="-122"/>
              </a:rPr>
              <a:t>安全标准简介（续）</a:t>
            </a:r>
          </a:p>
        </p:txBody>
      </p:sp>
      <p:sp>
        <p:nvSpPr>
          <p:cNvPr id="484357" name="Rectangle 5"/>
          <p:cNvSpPr>
            <a:spLocks noChangeArrowheads="1"/>
          </p:cNvSpPr>
          <p:nvPr/>
        </p:nvSpPr>
        <p:spPr bwMode="auto">
          <a:xfrm>
            <a:off x="468313" y="1125538"/>
            <a:ext cx="4175125" cy="5191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kumimoji="1" lang="zh-CN" altLang="en-US" sz="2800" b="1" u="sng" dirty="0">
                <a:solidFill>
                  <a:srgbClr val="3333FF"/>
                </a:solidFill>
                <a:effectLst>
                  <a:outerShdw blurRad="38100" dist="38100" dir="2700000" algn="tl">
                    <a:srgbClr val="000000">
                      <a:alpha val="43137"/>
                    </a:srgbClr>
                  </a:outerShdw>
                </a:effectLst>
                <a:ea typeface="宋体" pitchFamily="2" charset="-122"/>
              </a:rPr>
              <a:t>信息安全</a:t>
            </a:r>
            <a:r>
              <a:rPr kumimoji="1" lang="zh-CN" altLang="en-US" sz="2800" b="1" dirty="0">
                <a:solidFill>
                  <a:srgbClr val="3333FF"/>
                </a:solidFill>
                <a:effectLst>
                  <a:outerShdw blurRad="38100" dist="38100" dir="2700000" algn="tl">
                    <a:srgbClr val="000000">
                      <a:alpha val="43137"/>
                    </a:srgbClr>
                  </a:outerShdw>
                </a:effectLst>
                <a:ea typeface="宋体" pitchFamily="2" charset="-122"/>
              </a:rPr>
              <a:t>标准的发展历史 </a:t>
            </a:r>
          </a:p>
        </p:txBody>
      </p:sp>
      <p:grpSp>
        <p:nvGrpSpPr>
          <p:cNvPr id="9221" name="Group 30"/>
          <p:cNvGrpSpPr>
            <a:grpSpLocks/>
          </p:cNvGrpSpPr>
          <p:nvPr/>
        </p:nvGrpSpPr>
        <p:grpSpPr bwMode="auto">
          <a:xfrm>
            <a:off x="250825" y="1773238"/>
            <a:ext cx="8712200" cy="4605337"/>
            <a:chOff x="113" y="754"/>
            <a:chExt cx="5488" cy="2901"/>
          </a:xfrm>
        </p:grpSpPr>
        <p:pic>
          <p:nvPicPr>
            <p:cNvPr id="9223" name="Picture 7" descr="41"/>
            <p:cNvPicPr>
              <a:picLocks noChangeAspect="1" noChangeArrowheads="1"/>
            </p:cNvPicPr>
            <p:nvPr/>
          </p:nvPicPr>
          <p:blipFill>
            <a:blip r:embed="rId3" cstate="print">
              <a:extLst>
                <a:ext uri="{28A0092B-C50C-407E-A947-70E740481C1C}">
                  <a14:useLocalDpi xmlns:a14="http://schemas.microsoft.com/office/drawing/2010/main" val="0"/>
                </a:ext>
              </a:extLst>
            </a:blip>
            <a:srcRect t="35579" r="81413" b="36281"/>
            <a:stretch>
              <a:fillRect/>
            </a:stretch>
          </p:blipFill>
          <p:spPr bwMode="auto">
            <a:xfrm>
              <a:off x="113" y="1766"/>
              <a:ext cx="1270"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41"/>
            <p:cNvPicPr>
              <a:picLocks noChangeAspect="1" noChangeArrowheads="1"/>
            </p:cNvPicPr>
            <p:nvPr/>
          </p:nvPicPr>
          <p:blipFill>
            <a:blip r:embed="rId3" cstate="print">
              <a:extLst>
                <a:ext uri="{28A0092B-C50C-407E-A947-70E740481C1C}">
                  <a14:useLocalDpi xmlns:a14="http://schemas.microsoft.com/office/drawing/2010/main" val="0"/>
                </a:ext>
              </a:extLst>
            </a:blip>
            <a:srcRect l="27647" r="52626" b="71710"/>
            <a:stretch>
              <a:fillRect/>
            </a:stretch>
          </p:blipFill>
          <p:spPr bwMode="auto">
            <a:xfrm>
              <a:off x="1474" y="754"/>
              <a:ext cx="1361"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descr="41"/>
            <p:cNvPicPr>
              <a:picLocks noChangeAspect="1" noChangeArrowheads="1"/>
            </p:cNvPicPr>
            <p:nvPr/>
          </p:nvPicPr>
          <p:blipFill>
            <a:blip r:embed="rId3" cstate="print">
              <a:extLst>
                <a:ext uri="{28A0092B-C50C-407E-A947-70E740481C1C}">
                  <a14:useLocalDpi xmlns:a14="http://schemas.microsoft.com/office/drawing/2010/main" val="0"/>
                </a:ext>
              </a:extLst>
            </a:blip>
            <a:srcRect l="27647" t="71678" r="53264" b="-1448"/>
            <a:stretch>
              <a:fillRect/>
            </a:stretch>
          </p:blipFill>
          <p:spPr bwMode="auto">
            <a:xfrm>
              <a:off x="1474" y="2750"/>
              <a:ext cx="1316"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descr="41"/>
            <p:cNvPicPr>
              <a:picLocks noChangeAspect="1" noChangeArrowheads="1"/>
            </p:cNvPicPr>
            <p:nvPr/>
          </p:nvPicPr>
          <p:blipFill>
            <a:blip r:embed="rId3" cstate="print">
              <a:extLst>
                <a:ext uri="{28A0092B-C50C-407E-A947-70E740481C1C}">
                  <a14:useLocalDpi xmlns:a14="http://schemas.microsoft.com/office/drawing/2010/main" val="0"/>
                </a:ext>
              </a:extLst>
            </a:blip>
            <a:srcRect l="27618" t="35789" r="52626" b="34343"/>
            <a:stretch>
              <a:fillRect/>
            </a:stretch>
          </p:blipFill>
          <p:spPr bwMode="auto">
            <a:xfrm>
              <a:off x="1474" y="1752"/>
              <a:ext cx="1406" cy="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descr="41"/>
            <p:cNvPicPr>
              <a:picLocks noChangeAspect="1" noChangeArrowheads="1"/>
            </p:cNvPicPr>
            <p:nvPr/>
          </p:nvPicPr>
          <p:blipFill>
            <a:blip r:embed="rId3" cstate="print">
              <a:extLst>
                <a:ext uri="{28A0092B-C50C-407E-A947-70E740481C1C}">
                  <a14:useLocalDpi xmlns:a14="http://schemas.microsoft.com/office/drawing/2010/main" val="0"/>
                </a:ext>
              </a:extLst>
            </a:blip>
            <a:srcRect l="53931" t="29869" r="26312" b="31381"/>
            <a:stretch>
              <a:fillRect/>
            </a:stretch>
          </p:blipFill>
          <p:spPr bwMode="auto">
            <a:xfrm>
              <a:off x="2925" y="1645"/>
              <a:ext cx="1224"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2" descr="41"/>
            <p:cNvPicPr>
              <a:picLocks noChangeAspect="1" noChangeArrowheads="1"/>
            </p:cNvPicPr>
            <p:nvPr/>
          </p:nvPicPr>
          <p:blipFill>
            <a:blip r:embed="rId3" cstate="print">
              <a:extLst>
                <a:ext uri="{28A0092B-C50C-407E-A947-70E740481C1C}">
                  <a14:useLocalDpi xmlns:a14="http://schemas.microsoft.com/office/drawing/2010/main" val="0"/>
                </a:ext>
              </a:extLst>
            </a:blip>
            <a:srcRect l="80273" t="32829" b="34341"/>
            <a:stretch>
              <a:fillRect/>
            </a:stretch>
          </p:blipFill>
          <p:spPr bwMode="auto">
            <a:xfrm>
              <a:off x="4195" y="1627"/>
              <a:ext cx="1406"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17"/>
            <p:cNvSpPr>
              <a:spLocks noChangeShapeType="1"/>
            </p:cNvSpPr>
            <p:nvPr/>
          </p:nvSpPr>
          <p:spPr bwMode="auto">
            <a:xfrm>
              <a:off x="1338" y="2205"/>
              <a:ext cx="181"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0" name="Line 18"/>
            <p:cNvSpPr>
              <a:spLocks noChangeShapeType="1"/>
            </p:cNvSpPr>
            <p:nvPr/>
          </p:nvSpPr>
          <p:spPr bwMode="auto">
            <a:xfrm flipH="1">
              <a:off x="748" y="2568"/>
              <a:ext cx="0" cy="635"/>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1" name="Line 19"/>
            <p:cNvSpPr>
              <a:spLocks noChangeShapeType="1"/>
            </p:cNvSpPr>
            <p:nvPr/>
          </p:nvSpPr>
          <p:spPr bwMode="auto">
            <a:xfrm>
              <a:off x="2154" y="2614"/>
              <a:ext cx="0" cy="181"/>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2" name="Line 20"/>
            <p:cNvSpPr>
              <a:spLocks noChangeShapeType="1"/>
            </p:cNvSpPr>
            <p:nvPr/>
          </p:nvSpPr>
          <p:spPr bwMode="auto">
            <a:xfrm flipV="1">
              <a:off x="2154" y="1570"/>
              <a:ext cx="0" cy="181"/>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3" name="Line 21"/>
            <p:cNvSpPr>
              <a:spLocks noChangeShapeType="1"/>
            </p:cNvSpPr>
            <p:nvPr/>
          </p:nvSpPr>
          <p:spPr bwMode="auto">
            <a:xfrm>
              <a:off x="2835" y="2205"/>
              <a:ext cx="181"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4" name="Line 22"/>
            <p:cNvSpPr>
              <a:spLocks noChangeShapeType="1"/>
            </p:cNvSpPr>
            <p:nvPr/>
          </p:nvSpPr>
          <p:spPr bwMode="auto">
            <a:xfrm>
              <a:off x="4105" y="2160"/>
              <a:ext cx="181"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5" name="Line 23"/>
            <p:cNvSpPr>
              <a:spLocks noChangeShapeType="1"/>
            </p:cNvSpPr>
            <p:nvPr/>
          </p:nvSpPr>
          <p:spPr bwMode="auto">
            <a:xfrm flipV="1">
              <a:off x="748" y="3203"/>
              <a:ext cx="771"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6" name="Line 24"/>
            <p:cNvSpPr>
              <a:spLocks noChangeShapeType="1"/>
            </p:cNvSpPr>
            <p:nvPr/>
          </p:nvSpPr>
          <p:spPr bwMode="auto">
            <a:xfrm flipH="1">
              <a:off x="748" y="1207"/>
              <a:ext cx="0" cy="59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7" name="Line 25"/>
            <p:cNvSpPr>
              <a:spLocks noChangeShapeType="1"/>
            </p:cNvSpPr>
            <p:nvPr/>
          </p:nvSpPr>
          <p:spPr bwMode="auto">
            <a:xfrm>
              <a:off x="748" y="1207"/>
              <a:ext cx="771"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8" name="Line 26"/>
            <p:cNvSpPr>
              <a:spLocks noChangeShapeType="1"/>
            </p:cNvSpPr>
            <p:nvPr/>
          </p:nvSpPr>
          <p:spPr bwMode="auto">
            <a:xfrm>
              <a:off x="2744" y="1162"/>
              <a:ext cx="81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39" name="Line 27"/>
            <p:cNvSpPr>
              <a:spLocks noChangeShapeType="1"/>
            </p:cNvSpPr>
            <p:nvPr/>
          </p:nvSpPr>
          <p:spPr bwMode="auto">
            <a:xfrm>
              <a:off x="2744" y="3203"/>
              <a:ext cx="771"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40" name="Line 28"/>
            <p:cNvSpPr>
              <a:spLocks noChangeShapeType="1"/>
            </p:cNvSpPr>
            <p:nvPr/>
          </p:nvSpPr>
          <p:spPr bwMode="auto">
            <a:xfrm flipV="1">
              <a:off x="3515" y="2614"/>
              <a:ext cx="0" cy="589"/>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9241" name="Line 29"/>
            <p:cNvSpPr>
              <a:spLocks noChangeShapeType="1"/>
            </p:cNvSpPr>
            <p:nvPr/>
          </p:nvSpPr>
          <p:spPr bwMode="auto">
            <a:xfrm>
              <a:off x="3560" y="1162"/>
              <a:ext cx="0" cy="635"/>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grpSp>
      <p:sp>
        <p:nvSpPr>
          <p:cNvPr id="484383" name="Rectangle 31"/>
          <p:cNvSpPr>
            <a:spLocks noChangeArrowheads="1"/>
          </p:cNvSpPr>
          <p:nvPr/>
        </p:nvSpPr>
        <p:spPr bwMode="auto">
          <a:xfrm>
            <a:off x="6084888" y="1268413"/>
            <a:ext cx="2649537" cy="1704975"/>
          </a:xfrm>
          <a:prstGeom prst="rect">
            <a:avLst/>
          </a:prstGeom>
          <a:solidFill>
            <a:srgbClr val="CCFFFF"/>
          </a:solidFill>
          <a:ln w="254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lvl="1">
              <a:lnSpc>
                <a:spcPct val="130000"/>
              </a:lnSpc>
              <a:spcBef>
                <a:spcPct val="10000"/>
              </a:spcBef>
              <a:buFont typeface="Tahoma" pitchFamily="34" charset="0"/>
              <a:buNone/>
              <a:defRPr/>
            </a:pPr>
            <a:r>
              <a:rPr kumimoji="0" lang="zh-CN" altLang="en-US" sz="2000" b="1" smtClean="0">
                <a:effectLst>
                  <a:outerShdw blurRad="38100" dist="38100" dir="2700000" algn="tl">
                    <a:srgbClr val="000000">
                      <a:alpha val="43137"/>
                    </a:srgbClr>
                  </a:outerShdw>
                </a:effectLst>
                <a:latin typeface="宋体" pitchFamily="2" charset="-122"/>
              </a:rPr>
              <a:t>目前，</a:t>
            </a:r>
            <a:r>
              <a:rPr kumimoji="0" lang="en-US" altLang="zh-CN" sz="2000" b="1" smtClean="0">
                <a:effectLst>
                  <a:outerShdw blurRad="38100" dist="38100" dir="2700000" algn="tl">
                    <a:srgbClr val="000000">
                      <a:alpha val="43137"/>
                    </a:srgbClr>
                  </a:outerShdw>
                </a:effectLst>
                <a:latin typeface="宋体" pitchFamily="2" charset="-122"/>
              </a:rPr>
              <a:t>CC</a:t>
            </a:r>
            <a:r>
              <a:rPr kumimoji="0" lang="zh-CN" altLang="en-US" sz="2000" b="1" smtClean="0">
                <a:effectLst>
                  <a:outerShdw blurRad="38100" dist="38100" dir="2700000" algn="tl">
                    <a:srgbClr val="000000">
                      <a:alpha val="43137"/>
                    </a:srgbClr>
                  </a:outerShdw>
                </a:effectLst>
                <a:latin typeface="宋体" pitchFamily="2" charset="-122"/>
              </a:rPr>
              <a:t>已取代了</a:t>
            </a:r>
            <a:r>
              <a:rPr kumimoji="0" lang="en-US" altLang="zh-CN" sz="2000" b="1" smtClean="0">
                <a:effectLst>
                  <a:outerShdw blurRad="38100" dist="38100" dir="2700000" algn="tl">
                    <a:srgbClr val="000000">
                      <a:alpha val="43137"/>
                    </a:srgbClr>
                  </a:outerShdw>
                </a:effectLst>
                <a:latin typeface="宋体" pitchFamily="2" charset="-122"/>
              </a:rPr>
              <a:t>TCSEC</a:t>
            </a:r>
            <a:r>
              <a:rPr kumimoji="0" lang="zh-CN" altLang="en-US" sz="2000" b="1" smtClean="0">
                <a:effectLst>
                  <a:outerShdw blurRad="38100" dist="38100" dir="2700000" algn="tl">
                    <a:srgbClr val="000000">
                      <a:alpha val="43137"/>
                    </a:srgbClr>
                  </a:outerShdw>
                </a:effectLst>
                <a:latin typeface="宋体" pitchFamily="2" charset="-122"/>
              </a:rPr>
              <a:t>，成为评估信息产品安全的主要标准。</a:t>
            </a:r>
          </a:p>
        </p:txBody>
      </p:sp>
    </p:spTree>
    <p:extLst>
      <p:ext uri="{BB962C8B-B14F-4D97-AF65-F5344CB8AC3E}">
        <p14:creationId xmlns:p14="http://schemas.microsoft.com/office/powerpoint/2010/main" val="121540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469" y="197866"/>
            <a:ext cx="3912866" cy="4154984"/>
          </a:xfrm>
          <a:prstGeom prst="rect">
            <a:avLst/>
          </a:prstGeom>
        </p:spPr>
        <p:txBody>
          <a:bodyPr wrap="none">
            <a:spAutoFit/>
          </a:bodyPr>
          <a:lstStyle/>
          <a:p>
            <a:pPr indent="-1371600">
              <a:lnSpc>
                <a:spcPct val="150000"/>
              </a:lnSpc>
            </a:pPr>
            <a:r>
              <a:rPr lang="en-US" altLang="zh-CN" sz="3600" b="1" dirty="0" smtClean="0">
                <a:solidFill>
                  <a:srgbClr val="00B050"/>
                </a:solidFill>
                <a:latin typeface="微软雅黑" pitchFamily="34" charset="-122"/>
                <a:ea typeface="微软雅黑" pitchFamily="34" charset="-122"/>
              </a:rPr>
              <a:t>13.2 </a:t>
            </a:r>
            <a:r>
              <a:rPr lang="zh-CN" altLang="en-US" sz="3600" b="1" dirty="0" smtClean="0">
                <a:solidFill>
                  <a:srgbClr val="00B050"/>
                </a:solidFill>
                <a:latin typeface="微软雅黑" pitchFamily="34" charset="-122"/>
                <a:ea typeface="微软雅黑" pitchFamily="34" charset="-122"/>
              </a:rPr>
              <a:t>权限表：</a:t>
            </a:r>
            <a:endParaRPr lang="zh-CN" altLang="en-US" sz="3600" b="1" dirty="0">
              <a:solidFill>
                <a:srgbClr val="00B050"/>
              </a:solidFill>
              <a:latin typeface="微软雅黑" pitchFamily="34" charset="-122"/>
              <a:ea typeface="微软雅黑" pitchFamily="34" charset="-122"/>
            </a:endParaRPr>
          </a:p>
          <a:p>
            <a:pPr marL="971550" lvl="1" indent="-514350">
              <a:lnSpc>
                <a:spcPct val="150000"/>
              </a:lnSpc>
              <a:buFont typeface="+mj-lt"/>
              <a:buAutoNum type="arabicPeriod"/>
            </a:pPr>
            <a:r>
              <a:rPr lang="en-US" altLang="zh-CN" sz="2800" b="1" dirty="0" smtClean="0">
                <a:latin typeface="微软雅黑" panose="020B0503020204020204" pitchFamily="34" charset="-122"/>
                <a:ea typeface="微软雅黑" panose="020B0503020204020204" pitchFamily="34" charset="-122"/>
              </a:rPr>
              <a:t>user</a:t>
            </a:r>
            <a:r>
              <a:rPr lang="zh-CN" altLang="en-US" sz="2800" b="1" dirty="0">
                <a:latin typeface="微软雅黑" panose="020B0503020204020204" pitchFamily="34" charset="-122"/>
                <a:ea typeface="微软雅黑" panose="020B0503020204020204" pitchFamily="34" charset="-122"/>
              </a:rPr>
              <a:t>表</a:t>
            </a:r>
          </a:p>
          <a:p>
            <a:pPr marL="971550" lvl="1" indent="-514350">
              <a:lnSpc>
                <a:spcPct val="150000"/>
              </a:lnSpc>
              <a:buFont typeface="+mj-lt"/>
              <a:buAutoNum type="arabicPeriod"/>
            </a:pPr>
            <a:r>
              <a:rPr lang="en-US" altLang="zh-CN" sz="2800" b="1" dirty="0" err="1">
                <a:latin typeface="微软雅黑" panose="020B0503020204020204" pitchFamily="34" charset="-122"/>
                <a:ea typeface="微软雅黑" panose="020B0503020204020204" pitchFamily="34" charset="-122"/>
              </a:rPr>
              <a:t>db</a:t>
            </a:r>
            <a:r>
              <a:rPr lang="zh-CN" altLang="en-US" sz="2800" b="1" dirty="0">
                <a:latin typeface="微软雅黑" panose="020B0503020204020204" pitchFamily="34" charset="-122"/>
                <a:ea typeface="微软雅黑" panose="020B0503020204020204" pitchFamily="34" charset="-122"/>
              </a:rPr>
              <a:t>表和</a:t>
            </a:r>
            <a:r>
              <a:rPr lang="en-US" altLang="zh-CN" sz="2800" b="1" dirty="0">
                <a:latin typeface="微软雅黑" panose="020B0503020204020204" pitchFamily="34" charset="-122"/>
                <a:ea typeface="微软雅黑" panose="020B0503020204020204" pitchFamily="34" charset="-122"/>
              </a:rPr>
              <a:t>host</a:t>
            </a:r>
            <a:r>
              <a:rPr lang="zh-CN" altLang="en-US" sz="2800" b="1" dirty="0">
                <a:latin typeface="微软雅黑" panose="020B0503020204020204" pitchFamily="34" charset="-122"/>
                <a:ea typeface="微软雅黑" panose="020B0503020204020204" pitchFamily="34" charset="-122"/>
              </a:rPr>
              <a:t>表</a:t>
            </a:r>
          </a:p>
          <a:p>
            <a:pPr marL="971550" lvl="1" indent="-514350">
              <a:lnSpc>
                <a:spcPct val="150000"/>
              </a:lnSpc>
              <a:buFont typeface="+mj-lt"/>
              <a:buAutoNum type="arabicPeriod"/>
            </a:pPr>
            <a:r>
              <a:rPr lang="en-US" altLang="zh-CN" sz="2800" b="1" dirty="0" err="1" smtClean="0">
                <a:latin typeface="微软雅黑" panose="020B0503020204020204" pitchFamily="34" charset="-122"/>
                <a:ea typeface="微软雅黑" panose="020B0503020204020204" pitchFamily="34" charset="-122"/>
              </a:rPr>
              <a:t>tables_priv</a:t>
            </a:r>
            <a:r>
              <a:rPr lang="zh-CN" altLang="en-US" sz="2800" b="1" dirty="0">
                <a:latin typeface="微软雅黑" panose="020B0503020204020204" pitchFamily="34" charset="-122"/>
                <a:ea typeface="微软雅黑" panose="020B0503020204020204" pitchFamily="34" charset="-122"/>
              </a:rPr>
              <a:t>表</a:t>
            </a:r>
          </a:p>
          <a:p>
            <a:pPr marL="971550" lvl="1" indent="-514350">
              <a:lnSpc>
                <a:spcPct val="150000"/>
              </a:lnSpc>
              <a:buFont typeface="+mj-lt"/>
              <a:buAutoNum type="arabicPeriod"/>
            </a:pPr>
            <a:r>
              <a:rPr lang="en-US" altLang="zh-CN" sz="2800" b="1" dirty="0" err="1">
                <a:latin typeface="微软雅黑" panose="020B0503020204020204" pitchFamily="34" charset="-122"/>
                <a:ea typeface="微软雅黑" panose="020B0503020204020204" pitchFamily="34" charset="-122"/>
              </a:rPr>
              <a:t>columns_priv</a:t>
            </a:r>
            <a:r>
              <a:rPr lang="zh-CN" altLang="en-US" sz="2800" b="1" dirty="0">
                <a:latin typeface="微软雅黑" panose="020B0503020204020204" pitchFamily="34" charset="-122"/>
                <a:ea typeface="微软雅黑" panose="020B0503020204020204" pitchFamily="34" charset="-122"/>
              </a:rPr>
              <a:t>表</a:t>
            </a:r>
          </a:p>
          <a:p>
            <a:pPr marL="971550" lvl="1" indent="-514350">
              <a:lnSpc>
                <a:spcPct val="150000"/>
              </a:lnSpc>
              <a:buFont typeface="+mj-lt"/>
              <a:buAutoNum type="arabicPeriod"/>
            </a:pPr>
            <a:r>
              <a:rPr lang="en-US" altLang="zh-CN" sz="2800" b="1" dirty="0" err="1">
                <a:latin typeface="微软雅黑" panose="020B0503020204020204" pitchFamily="34" charset="-122"/>
                <a:ea typeface="微软雅黑" panose="020B0503020204020204" pitchFamily="34" charset="-122"/>
              </a:rPr>
              <a:t>procs_priv</a:t>
            </a:r>
            <a:r>
              <a:rPr lang="zh-CN" altLang="en-US" sz="2800" b="1" dirty="0" smtClean="0">
                <a:latin typeface="微软雅黑" panose="020B0503020204020204" pitchFamily="34" charset="-122"/>
                <a:ea typeface="微软雅黑" panose="020B0503020204020204" pitchFamily="34" charset="-122"/>
              </a:rPr>
              <a:t>表</a:t>
            </a:r>
            <a:endParaRPr lang="zh-CN" altLang="en-US"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80010" y="4352850"/>
            <a:ext cx="8543272" cy="1400383"/>
          </a:xfrm>
          <a:prstGeom prst="rect">
            <a:avLst/>
          </a:prstGeom>
          <a:solidFill>
            <a:srgbClr val="FFFF00"/>
          </a:solidFill>
          <a:ln>
            <a:solidFill>
              <a:srgbClr val="0000FF"/>
            </a:solidFill>
          </a:ln>
        </p:spPr>
        <p:txBody>
          <a:bodyPr wrap="square">
            <a:spAutoFit/>
          </a:bodyPr>
          <a:lstStyle/>
          <a:p>
            <a:pPr>
              <a:lnSpc>
                <a:spcPts val="3400"/>
              </a:lnSpc>
            </a:pPr>
            <a:r>
              <a:rPr lang="en-US" altLang="zh-CN" sz="2400" b="1" dirty="0">
                <a:solidFill>
                  <a:srgbClr val="C00000"/>
                </a:solidFill>
                <a:latin typeface="微软雅黑" pitchFamily="34" charset="-122"/>
                <a:ea typeface="微软雅黑" pitchFamily="34" charset="-122"/>
              </a:rPr>
              <a:t> </a:t>
            </a:r>
            <a:r>
              <a:rPr lang="en-US" altLang="zh-CN" sz="2400" b="1" dirty="0" smtClean="0">
                <a:solidFill>
                  <a:srgbClr val="C00000"/>
                </a:solidFill>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通过身份验证，按照以下权限的顺序得到数据库权限</a:t>
            </a:r>
            <a:r>
              <a:rPr lang="zh-CN" altLang="en-US" sz="2400" b="1" dirty="0" smtClean="0">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user</a:t>
            </a:r>
            <a:r>
              <a:rPr lang="zh-CN" altLang="en-US" sz="2400" b="1" dirty="0" smtClean="0">
                <a:solidFill>
                  <a:srgbClr val="0000FF"/>
                </a:solidFill>
                <a:latin typeface="微软雅黑" pitchFamily="34" charset="-122"/>
                <a:ea typeface="微软雅黑" pitchFamily="34" charset="-122"/>
              </a:rPr>
              <a:t>、</a:t>
            </a:r>
            <a:r>
              <a:rPr lang="en-US" altLang="zh-CN" sz="2400" b="1" dirty="0" err="1" smtClean="0">
                <a:solidFill>
                  <a:srgbClr val="0000FF"/>
                </a:solidFill>
                <a:latin typeface="微软雅黑" pitchFamily="34" charset="-122"/>
                <a:ea typeface="微软雅黑" pitchFamily="34" charset="-122"/>
              </a:rPr>
              <a:t>db</a:t>
            </a:r>
            <a:r>
              <a:rPr lang="zh-CN" altLang="en-US" sz="2400" b="1" dirty="0" smtClean="0">
                <a:solidFill>
                  <a:srgbClr val="0000FF"/>
                </a:solidFill>
                <a:latin typeface="微软雅黑" pitchFamily="34" charset="-122"/>
                <a:ea typeface="微软雅黑" pitchFamily="34" charset="-122"/>
              </a:rPr>
              <a:t>、</a:t>
            </a:r>
            <a:r>
              <a:rPr lang="en-US" altLang="zh-CN" sz="2400" b="1" dirty="0" err="1" smtClean="0">
                <a:solidFill>
                  <a:srgbClr val="0000FF"/>
                </a:solidFill>
                <a:latin typeface="微软雅黑" pitchFamily="34" charset="-122"/>
                <a:ea typeface="微软雅黑" pitchFamily="34" charset="-122"/>
              </a:rPr>
              <a:t>table_priv</a:t>
            </a:r>
            <a:r>
              <a:rPr lang="zh-CN" altLang="en-US" sz="2400" b="1" dirty="0" smtClean="0">
                <a:solidFill>
                  <a:srgbClr val="0000FF"/>
                </a:solidFill>
                <a:latin typeface="微软雅黑" pitchFamily="34" charset="-122"/>
                <a:ea typeface="微软雅黑" pitchFamily="34" charset="-122"/>
              </a:rPr>
              <a:t>、</a:t>
            </a:r>
            <a:r>
              <a:rPr lang="en-US" altLang="zh-CN" sz="2400" b="1" dirty="0" err="1" smtClean="0">
                <a:solidFill>
                  <a:srgbClr val="0000FF"/>
                </a:solidFill>
                <a:latin typeface="微软雅黑" pitchFamily="34" charset="-122"/>
                <a:ea typeface="微软雅黑" pitchFamily="34" charset="-122"/>
              </a:rPr>
              <a:t>colums_priv</a:t>
            </a:r>
            <a:r>
              <a:rPr lang="zh-CN" altLang="en-US" sz="2400" b="1" dirty="0" smtClean="0">
                <a:solidFill>
                  <a:srgbClr val="0000FF"/>
                </a:solidFill>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这</a:t>
            </a:r>
            <a:r>
              <a:rPr lang="zh-CN" altLang="en-US" sz="2400" b="1" dirty="0">
                <a:latin typeface="微软雅黑" pitchFamily="34" charset="-122"/>
                <a:ea typeface="微软雅黑" pitchFamily="34" charset="-122"/>
              </a:rPr>
              <a:t>几个表的权限</a:t>
            </a:r>
            <a:r>
              <a:rPr lang="zh-CN" altLang="en-US" sz="2400" b="1" dirty="0">
                <a:solidFill>
                  <a:srgbClr val="0000FF"/>
                </a:solidFill>
                <a:latin typeface="微软雅黑" pitchFamily="34" charset="-122"/>
                <a:ea typeface="微软雅黑" pitchFamily="34" charset="-122"/>
              </a:rPr>
              <a:t>依次递减</a:t>
            </a:r>
            <a:r>
              <a:rPr lang="zh-CN" altLang="en-US"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全局权限覆盖局部权限</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4" name="矩形 3"/>
          <p:cNvSpPr/>
          <p:nvPr/>
        </p:nvSpPr>
        <p:spPr>
          <a:xfrm>
            <a:off x="979041" y="6005971"/>
            <a:ext cx="5369996" cy="461665"/>
          </a:xfrm>
          <a:prstGeom prst="rect">
            <a:avLst/>
          </a:prstGeom>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现在新版本</a:t>
            </a:r>
            <a:r>
              <a:rPr lang="en-US" altLang="zh-CN" sz="2400" b="1" dirty="0">
                <a:solidFill>
                  <a:srgbClr val="FF0000"/>
                </a:solidFill>
                <a:latin typeface="微软雅黑" panose="020B0503020204020204" pitchFamily="34" charset="-122"/>
                <a:ea typeface="微软雅黑" panose="020B0503020204020204" pitchFamily="34" charset="-122"/>
              </a:rPr>
              <a:t>MYSQL</a:t>
            </a:r>
            <a:r>
              <a:rPr lang="zh-CN" altLang="en-US" sz="2400" b="1" dirty="0">
                <a:solidFill>
                  <a:srgbClr val="FF0000"/>
                </a:solidFill>
                <a:latin typeface="微软雅黑" panose="020B0503020204020204" pitchFamily="34" charset="-122"/>
                <a:ea typeface="微软雅黑" panose="020B0503020204020204" pitchFamily="34" charset="-122"/>
              </a:rPr>
              <a:t>都已经没有</a:t>
            </a:r>
            <a:r>
              <a:rPr lang="en-US" altLang="zh-CN" sz="2400" b="1" dirty="0">
                <a:solidFill>
                  <a:srgbClr val="FF0000"/>
                </a:solidFill>
                <a:latin typeface="微软雅黑" panose="020B0503020204020204" pitchFamily="34" charset="-122"/>
                <a:ea typeface="微软雅黑" panose="020B0503020204020204" pitchFamily="34" charset="-122"/>
              </a:rPr>
              <a:t>host</a:t>
            </a:r>
            <a:r>
              <a:rPr lang="zh-CN" altLang="en-US" sz="2400" b="1" dirty="0" smtClean="0">
                <a:solidFill>
                  <a:srgbClr val="FF0000"/>
                </a:solidFill>
                <a:latin typeface="微软雅黑" panose="020B0503020204020204" pitchFamily="34" charset="-122"/>
                <a:ea typeface="微软雅黑" panose="020B0503020204020204" pitchFamily="34" charset="-122"/>
              </a:rPr>
              <a:t>表</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156501" y="1107548"/>
            <a:ext cx="3509828" cy="2677656"/>
          </a:xfrm>
          <a:prstGeom prst="rect">
            <a:avLst/>
          </a:prstGeom>
          <a:ln>
            <a:solidFill>
              <a:srgbClr val="0000FF"/>
            </a:solidFill>
          </a:ln>
        </p:spPr>
        <p:txBody>
          <a:bodyPr wrap="square">
            <a:spAutoFit/>
          </a:bodyPr>
          <a:lstStyle/>
          <a:p>
            <a:r>
              <a:rPr lang="en-US" altLang="zh-CN" sz="2400" b="1" dirty="0" smtClean="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MySQL</a:t>
            </a:r>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服务器通过权限表来控制用户对数据库的</a:t>
            </a:r>
            <a:r>
              <a:rPr lang="zh-CN" altLang="en-US" sz="2400" b="1" dirty="0" smtClean="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访问</a:t>
            </a:r>
            <a:endParaRPr lang="en-US" altLang="zh-CN" sz="2400" b="1" dirty="0" smtClean="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a:p>
            <a:r>
              <a:rPr lang="zh-CN" altLang="en-US" sz="2400" b="1" dirty="0" smtClean="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权限</a:t>
            </a:r>
            <a:r>
              <a:rPr lang="zh-CN" altLang="en-US" sz="2400" b="1" dirty="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表存放在</a:t>
            </a:r>
            <a:r>
              <a:rPr lang="en-US" altLang="zh-CN" sz="2400" b="1" dirty="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MySQL</a:t>
            </a:r>
            <a:r>
              <a:rPr lang="zh-CN" altLang="en-US" sz="2400" b="1" dirty="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数据库中，由</a:t>
            </a:r>
            <a:r>
              <a:rPr lang="en-US" altLang="zh-CN" sz="2400" b="1" dirty="0" err="1">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mysql_install_db</a:t>
            </a:r>
            <a:r>
              <a:rPr lang="zh-CN" altLang="en-US" sz="2400" b="1" dirty="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脚本初始化</a:t>
            </a:r>
            <a:r>
              <a:rPr lang="zh-CN" altLang="en-US" sz="2400" b="1" dirty="0" smtClean="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a:t>
            </a:r>
            <a:endParaRPr lang="zh-CN" altLang="en-US" sz="2400" b="1" dirty="0">
              <a:solidFill>
                <a:srgbClr val="CC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9100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F48C0F9A-499C-47F4-978E-D38A44A060DB}"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40</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37954" name="Rectangle 2"/>
          <p:cNvSpPr>
            <a:spLocks noGrp="1" noChangeArrowheads="1"/>
          </p:cNvSpPr>
          <p:nvPr>
            <p:ph type="title"/>
          </p:nvPr>
        </p:nvSpPr>
        <p:spPr/>
        <p:txBody>
          <a:bodyPr/>
          <a:lstStyle/>
          <a:p>
            <a:pPr eaLnBrk="1" hangingPunct="1">
              <a:defRPr/>
            </a:pPr>
            <a:r>
              <a:rPr lang="en-US" altLang="zh-CN" sz="3200" b="1" smtClean="0"/>
              <a:t>4.1.2  </a:t>
            </a:r>
            <a:r>
              <a:rPr lang="zh-CN" altLang="en-US" sz="3200" b="1" smtClean="0"/>
              <a:t>安全标准简介</a:t>
            </a:r>
          </a:p>
        </p:txBody>
      </p:sp>
      <p:sp>
        <p:nvSpPr>
          <p:cNvPr id="637955" name="Rectangle 3"/>
          <p:cNvSpPr>
            <a:spLocks noGrp="1" noChangeArrowheads="1"/>
          </p:cNvSpPr>
          <p:nvPr>
            <p:ph type="body" idx="1"/>
          </p:nvPr>
        </p:nvSpPr>
        <p:spPr>
          <a:xfrm>
            <a:off x="323850" y="1052513"/>
            <a:ext cx="8280400" cy="5472112"/>
          </a:xfrm>
        </p:spPr>
        <p:txBody>
          <a:bodyPr/>
          <a:lstStyle/>
          <a:p>
            <a:pPr eaLnBrk="1" hangingPunct="1">
              <a:lnSpc>
                <a:spcPct val="120000"/>
              </a:lnSpc>
              <a:defRPr/>
            </a:pPr>
            <a:r>
              <a:rPr lang="en-US" altLang="zh-CN" b="1" smtClean="0">
                <a:solidFill>
                  <a:srgbClr val="0033CC"/>
                </a:solidFill>
              </a:rPr>
              <a:t>TCSEC</a:t>
            </a:r>
            <a:r>
              <a:rPr lang="zh-CN" altLang="en-US" b="1" smtClean="0">
                <a:solidFill>
                  <a:srgbClr val="0033CC"/>
                </a:solidFill>
              </a:rPr>
              <a:t>标准：</a:t>
            </a:r>
          </a:p>
          <a:p>
            <a:pPr lvl="1" eaLnBrk="1" hangingPunct="1">
              <a:lnSpc>
                <a:spcPct val="120000"/>
              </a:lnSpc>
              <a:defRPr/>
            </a:pPr>
            <a:r>
              <a:rPr lang="en-US" altLang="zh-CN" b="1" smtClean="0"/>
              <a:t>1985</a:t>
            </a:r>
            <a:r>
              <a:rPr lang="zh-CN" altLang="en-US" b="1" smtClean="0"/>
              <a:t>年美国国防部（</a:t>
            </a:r>
            <a:r>
              <a:rPr lang="en-US" altLang="zh-CN" b="1" smtClean="0"/>
              <a:t>DoD</a:t>
            </a:r>
            <a:r>
              <a:rPr lang="zh-CN" altLang="en-US" b="1" smtClean="0"/>
              <a:t>）正式颁布</a:t>
            </a:r>
            <a:r>
              <a:rPr lang="en-US" altLang="zh-CN" b="1" smtClean="0"/>
              <a:t>《 DoD</a:t>
            </a:r>
            <a:r>
              <a:rPr lang="zh-CN" altLang="en-US" b="1" smtClean="0">
                <a:solidFill>
                  <a:srgbClr val="FF3300"/>
                </a:solidFill>
              </a:rPr>
              <a:t>可信计算机系统评估标准</a:t>
            </a:r>
            <a:r>
              <a:rPr lang="en-US" altLang="zh-CN" b="1" smtClean="0"/>
              <a:t>》</a:t>
            </a:r>
            <a:r>
              <a:rPr lang="zh-CN" altLang="en-US" b="1" smtClean="0"/>
              <a:t>（简称</a:t>
            </a:r>
            <a:r>
              <a:rPr lang="en-US" altLang="zh-CN" b="1" smtClean="0"/>
              <a:t>TCSEC</a:t>
            </a:r>
            <a:r>
              <a:rPr lang="zh-CN" altLang="en-US" b="1" smtClean="0"/>
              <a:t>或</a:t>
            </a:r>
            <a:r>
              <a:rPr lang="en-US" altLang="zh-CN" b="1" smtClean="0"/>
              <a:t>DoD85</a:t>
            </a:r>
            <a:r>
              <a:rPr lang="zh-CN" altLang="en-US" b="1" smtClean="0"/>
              <a:t>），又称</a:t>
            </a:r>
            <a:r>
              <a:rPr lang="zh-CN" altLang="en-US" b="1" smtClean="0">
                <a:solidFill>
                  <a:srgbClr val="FF9900"/>
                </a:solidFill>
              </a:rPr>
              <a:t>桔皮书</a:t>
            </a:r>
            <a:r>
              <a:rPr lang="zh-CN" altLang="en-US" b="1" smtClean="0"/>
              <a:t>。</a:t>
            </a:r>
          </a:p>
          <a:p>
            <a:pPr eaLnBrk="1" hangingPunct="1">
              <a:lnSpc>
                <a:spcPct val="120000"/>
              </a:lnSpc>
              <a:defRPr/>
            </a:pPr>
            <a:r>
              <a:rPr lang="en-US" altLang="zh-CN" b="1" smtClean="0"/>
              <a:t>TCSEC</a:t>
            </a:r>
            <a:r>
              <a:rPr lang="zh-CN" altLang="en-US" b="1" smtClean="0"/>
              <a:t>标准的目的</a:t>
            </a:r>
          </a:p>
          <a:p>
            <a:pPr lvl="1" eaLnBrk="1" hangingPunct="1">
              <a:lnSpc>
                <a:spcPct val="120000"/>
              </a:lnSpc>
              <a:defRPr/>
            </a:pPr>
            <a:r>
              <a:rPr lang="zh-CN" altLang="en-US" b="1" smtClean="0"/>
              <a:t>提供一种标准，使用户可以对其计算机系统内敏感信息安全操作的可信程度做评估。</a:t>
            </a:r>
          </a:p>
          <a:p>
            <a:pPr lvl="1" eaLnBrk="1" hangingPunct="1">
              <a:lnSpc>
                <a:spcPct val="120000"/>
              </a:lnSpc>
              <a:defRPr/>
            </a:pPr>
            <a:r>
              <a:rPr lang="zh-CN" altLang="en-US" b="1" smtClean="0"/>
              <a:t>给计算机行业的制造商提供一种可循的指导规则，使其产品能够更好地满足敏感应用的安全需求。</a:t>
            </a:r>
          </a:p>
        </p:txBody>
      </p:sp>
    </p:spTree>
    <p:extLst>
      <p:ext uri="{BB962C8B-B14F-4D97-AF65-F5344CB8AC3E}">
        <p14:creationId xmlns:p14="http://schemas.microsoft.com/office/powerpoint/2010/main" val="31279123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A9C5C55E-472D-4D1E-871E-F1F1E73DEFC9}"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41</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354306" name="Rectangle 2"/>
          <p:cNvSpPr>
            <a:spLocks noGrp="1" noChangeArrowheads="1"/>
          </p:cNvSpPr>
          <p:nvPr>
            <p:ph type="title"/>
          </p:nvPr>
        </p:nvSpPr>
        <p:spPr/>
        <p:txBody>
          <a:bodyPr/>
          <a:lstStyle/>
          <a:p>
            <a:pPr eaLnBrk="1" hangingPunct="1">
              <a:defRPr/>
            </a:pPr>
            <a:r>
              <a:rPr lang="zh-CN" altLang="en-US" sz="3200" b="1" smtClean="0"/>
              <a:t>安全标准简介（续）</a:t>
            </a:r>
          </a:p>
        </p:txBody>
      </p:sp>
      <p:sp>
        <p:nvSpPr>
          <p:cNvPr id="354307" name="Rectangle 3"/>
          <p:cNvSpPr>
            <a:spLocks noGrp="1" noChangeArrowheads="1"/>
          </p:cNvSpPr>
          <p:nvPr>
            <p:ph type="body" idx="1"/>
          </p:nvPr>
        </p:nvSpPr>
        <p:spPr>
          <a:xfrm>
            <a:off x="323850" y="1196975"/>
            <a:ext cx="8135938" cy="5184775"/>
          </a:xfrm>
        </p:spPr>
        <p:txBody>
          <a:bodyPr/>
          <a:lstStyle/>
          <a:p>
            <a:pPr eaLnBrk="1" hangingPunct="1">
              <a:lnSpc>
                <a:spcPct val="120000"/>
              </a:lnSpc>
              <a:spcBef>
                <a:spcPct val="10000"/>
              </a:spcBef>
              <a:defRPr/>
            </a:pPr>
            <a:r>
              <a:rPr lang="en-US" altLang="zh-CN" b="1" smtClean="0"/>
              <a:t>TCSEC/TDI</a:t>
            </a:r>
            <a:r>
              <a:rPr lang="zh-CN" altLang="en-US" b="1" smtClean="0"/>
              <a:t>标准</a:t>
            </a:r>
          </a:p>
          <a:p>
            <a:pPr lvl="1" eaLnBrk="1" hangingPunct="1">
              <a:lnSpc>
                <a:spcPct val="120000"/>
              </a:lnSpc>
              <a:spcBef>
                <a:spcPct val="10000"/>
              </a:spcBef>
              <a:defRPr/>
            </a:pPr>
            <a:r>
              <a:rPr lang="en-US" altLang="zh-CN" b="1" smtClean="0"/>
              <a:t>1991</a:t>
            </a:r>
            <a:r>
              <a:rPr lang="zh-CN" altLang="en-US" b="1" smtClean="0"/>
              <a:t>年</a:t>
            </a:r>
            <a:r>
              <a:rPr lang="en-US" altLang="zh-CN" b="1" smtClean="0"/>
              <a:t>4</a:t>
            </a:r>
            <a:r>
              <a:rPr lang="zh-CN" altLang="en-US" b="1" smtClean="0"/>
              <a:t>月，美国</a:t>
            </a:r>
            <a:r>
              <a:rPr lang="en-US" altLang="zh-CN" b="1" smtClean="0"/>
              <a:t>NCSC</a:t>
            </a:r>
            <a:r>
              <a:rPr lang="zh-CN" altLang="en-US" b="1" smtClean="0"/>
              <a:t>（国家计算机安全中心）颁布了</a:t>
            </a:r>
            <a:r>
              <a:rPr lang="en-US" altLang="zh-CN" b="1" smtClean="0"/>
              <a:t>《</a:t>
            </a:r>
            <a:r>
              <a:rPr lang="zh-CN" altLang="en-US" b="1" smtClean="0"/>
              <a:t>可信计算机系统评估标准</a:t>
            </a:r>
            <a:r>
              <a:rPr lang="zh-CN" altLang="en-US" b="1" smtClean="0">
                <a:solidFill>
                  <a:srgbClr val="FF3300"/>
                </a:solidFill>
              </a:rPr>
              <a:t>关于可信数据库系统的解释</a:t>
            </a:r>
            <a:r>
              <a:rPr lang="en-US" altLang="zh-CN" b="1" smtClean="0"/>
              <a:t>》</a:t>
            </a:r>
            <a:r>
              <a:rPr lang="zh-CN" altLang="en-US" b="1" smtClean="0"/>
              <a:t>（ </a:t>
            </a:r>
            <a:r>
              <a:rPr lang="en-US" altLang="zh-CN" b="1" smtClean="0"/>
              <a:t>Trusted Database Interpretation </a:t>
            </a:r>
            <a:r>
              <a:rPr lang="zh-CN" altLang="en-US" b="1" smtClean="0"/>
              <a:t>简称</a:t>
            </a:r>
            <a:r>
              <a:rPr lang="en-US" altLang="zh-CN" b="1" smtClean="0"/>
              <a:t>TDI</a:t>
            </a:r>
            <a:r>
              <a:rPr lang="zh-CN" altLang="en-US" b="1" smtClean="0"/>
              <a:t>）</a:t>
            </a:r>
          </a:p>
          <a:p>
            <a:pPr lvl="1" eaLnBrk="1" hangingPunct="1">
              <a:lnSpc>
                <a:spcPct val="120000"/>
              </a:lnSpc>
              <a:spcBef>
                <a:spcPct val="10000"/>
              </a:spcBef>
              <a:defRPr/>
            </a:pPr>
            <a:r>
              <a:rPr lang="en-US" altLang="zh-CN" b="1" smtClean="0"/>
              <a:t>TDI</a:t>
            </a:r>
            <a:r>
              <a:rPr lang="zh-CN" altLang="en-US" b="1" smtClean="0"/>
              <a:t>又称</a:t>
            </a:r>
            <a:r>
              <a:rPr lang="zh-CN" altLang="en-US" b="1" smtClean="0">
                <a:solidFill>
                  <a:srgbClr val="9900CC"/>
                </a:solidFill>
              </a:rPr>
              <a:t>紫皮书</a:t>
            </a:r>
            <a:r>
              <a:rPr lang="zh-CN" altLang="en-US" b="1" smtClean="0"/>
              <a:t>。它将</a:t>
            </a:r>
            <a:r>
              <a:rPr lang="en-US" altLang="zh-CN" b="1" smtClean="0"/>
              <a:t>TCSEC</a:t>
            </a:r>
            <a:r>
              <a:rPr lang="zh-CN" altLang="en-US" b="1" smtClean="0"/>
              <a:t>扩展到数据库管理系统。</a:t>
            </a:r>
          </a:p>
          <a:p>
            <a:pPr lvl="1" eaLnBrk="1" hangingPunct="1">
              <a:lnSpc>
                <a:spcPct val="120000"/>
              </a:lnSpc>
              <a:spcBef>
                <a:spcPct val="10000"/>
              </a:spcBef>
              <a:defRPr/>
            </a:pPr>
            <a:r>
              <a:rPr lang="en-US" altLang="zh-CN" b="1" smtClean="0"/>
              <a:t>TDI</a:t>
            </a:r>
            <a:r>
              <a:rPr lang="zh-CN" altLang="en-US" b="1" smtClean="0"/>
              <a:t>中定义了数据库管理系统的设计与实现中需满足和用以进行安全性级别评估的标准。</a:t>
            </a:r>
          </a:p>
        </p:txBody>
      </p:sp>
    </p:spTree>
    <p:extLst>
      <p:ext uri="{BB962C8B-B14F-4D97-AF65-F5344CB8AC3E}">
        <p14:creationId xmlns:p14="http://schemas.microsoft.com/office/powerpoint/2010/main" val="2944877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469CC043-8DF1-4E19-9BD3-C8F6757B8B11}"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42</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35906" name="Rectangle 2"/>
          <p:cNvSpPr>
            <a:spLocks noGrp="1" noChangeArrowheads="1"/>
          </p:cNvSpPr>
          <p:nvPr>
            <p:ph type="title"/>
          </p:nvPr>
        </p:nvSpPr>
        <p:spPr/>
        <p:txBody>
          <a:bodyPr/>
          <a:lstStyle/>
          <a:p>
            <a:pPr eaLnBrk="1" hangingPunct="1">
              <a:defRPr/>
            </a:pPr>
            <a:r>
              <a:rPr lang="zh-CN" altLang="en-US" sz="3200" b="1" smtClean="0"/>
              <a:t>安全标准简介（续）</a:t>
            </a:r>
          </a:p>
        </p:txBody>
      </p:sp>
      <p:sp>
        <p:nvSpPr>
          <p:cNvPr id="635907" name="Rectangle 3"/>
          <p:cNvSpPr>
            <a:spLocks noGrp="1" noChangeArrowheads="1"/>
          </p:cNvSpPr>
          <p:nvPr>
            <p:ph type="body" idx="1"/>
          </p:nvPr>
        </p:nvSpPr>
        <p:spPr>
          <a:xfrm>
            <a:off x="323850" y="1196975"/>
            <a:ext cx="8135938" cy="5184775"/>
          </a:xfrm>
        </p:spPr>
        <p:txBody>
          <a:bodyPr/>
          <a:lstStyle/>
          <a:p>
            <a:pPr eaLnBrk="1" hangingPunct="1">
              <a:lnSpc>
                <a:spcPct val="120000"/>
              </a:lnSpc>
              <a:spcBef>
                <a:spcPct val="10000"/>
              </a:spcBef>
              <a:defRPr/>
            </a:pPr>
            <a:r>
              <a:rPr lang="en-US" altLang="zh-CN" b="1" smtClean="0"/>
              <a:t>TCSEC/TDI</a:t>
            </a:r>
            <a:r>
              <a:rPr lang="zh-CN" altLang="en-US" b="1" smtClean="0"/>
              <a:t>的基本内容，</a:t>
            </a:r>
            <a:r>
              <a:rPr lang="zh-CN" altLang="en-US" sz="2400" b="1" smtClean="0">
                <a:solidFill>
                  <a:schemeClr val="tx1"/>
                </a:solidFill>
              </a:rPr>
              <a:t>从</a:t>
            </a:r>
            <a:r>
              <a:rPr lang="zh-CN" altLang="en-US" sz="2400" b="1" i="1" u="sng" smtClean="0">
                <a:solidFill>
                  <a:schemeClr val="tx1"/>
                </a:solidFill>
              </a:rPr>
              <a:t>四个方面</a:t>
            </a:r>
            <a:r>
              <a:rPr lang="zh-CN" altLang="en-US" sz="2400" b="1" smtClean="0">
                <a:solidFill>
                  <a:schemeClr val="tx1"/>
                </a:solidFill>
              </a:rPr>
              <a:t>来描述安全性级别划分的指标：安全策略、责任、保证、文档</a:t>
            </a:r>
          </a:p>
          <a:p>
            <a:pPr eaLnBrk="1" hangingPunct="1">
              <a:lnSpc>
                <a:spcPct val="120000"/>
              </a:lnSpc>
              <a:spcBef>
                <a:spcPct val="10000"/>
              </a:spcBef>
              <a:defRPr/>
            </a:pPr>
            <a:r>
              <a:rPr lang="zh-CN" altLang="en-US" sz="2400" b="1" smtClean="0">
                <a:solidFill>
                  <a:srgbClr val="0033CC"/>
                </a:solidFill>
              </a:rPr>
              <a:t>（</a:t>
            </a:r>
            <a:r>
              <a:rPr lang="en-US" altLang="zh-CN" sz="2400" b="1" smtClean="0">
                <a:solidFill>
                  <a:srgbClr val="0033CC"/>
                </a:solidFill>
              </a:rPr>
              <a:t>1</a:t>
            </a:r>
            <a:r>
              <a:rPr lang="zh-CN" altLang="en-US" sz="2400" b="1" smtClean="0">
                <a:solidFill>
                  <a:srgbClr val="0033CC"/>
                </a:solidFill>
              </a:rPr>
              <a:t>）安全策略（</a:t>
            </a:r>
            <a:r>
              <a:rPr lang="en-US" altLang="zh-CN" sz="2400" b="1" smtClean="0">
                <a:solidFill>
                  <a:srgbClr val="0033CC"/>
                </a:solidFill>
              </a:rPr>
              <a:t>Security Policy</a:t>
            </a:r>
            <a:r>
              <a:rPr lang="zh-CN" altLang="en-US" sz="2400" b="1" smtClean="0">
                <a:solidFill>
                  <a:srgbClr val="0033CC"/>
                </a:solidFill>
              </a:rPr>
              <a:t>）</a:t>
            </a:r>
          </a:p>
          <a:p>
            <a:pPr lvl="1" eaLnBrk="1" hangingPunct="1">
              <a:lnSpc>
                <a:spcPct val="120000"/>
              </a:lnSpc>
              <a:spcBef>
                <a:spcPct val="10000"/>
              </a:spcBef>
              <a:defRPr/>
            </a:pPr>
            <a:r>
              <a:rPr lang="zh-CN" altLang="en-US" b="1" smtClean="0"/>
              <a:t>自主存取控制 （</a:t>
            </a:r>
            <a:r>
              <a:rPr lang="en-US" altLang="zh-CN" b="1" smtClean="0"/>
              <a:t>Discretionary Access                                    Control</a:t>
            </a:r>
            <a:r>
              <a:rPr lang="zh-CN" altLang="en-US" b="1" smtClean="0"/>
              <a:t>，简记为</a:t>
            </a:r>
            <a:r>
              <a:rPr lang="en-US" altLang="zh-CN" b="1" smtClean="0"/>
              <a:t>DAC</a:t>
            </a:r>
            <a:r>
              <a:rPr lang="zh-CN" altLang="en-US" b="1" smtClean="0"/>
              <a:t>）</a:t>
            </a:r>
          </a:p>
          <a:p>
            <a:pPr lvl="1" eaLnBrk="1" hangingPunct="1">
              <a:lnSpc>
                <a:spcPct val="120000"/>
              </a:lnSpc>
              <a:spcBef>
                <a:spcPct val="10000"/>
              </a:spcBef>
              <a:defRPr/>
            </a:pPr>
            <a:r>
              <a:rPr lang="zh-CN" altLang="en-US" b="1" smtClean="0"/>
              <a:t>客体重用（</a:t>
            </a:r>
            <a:r>
              <a:rPr lang="en-US" altLang="zh-CN" b="1" smtClean="0"/>
              <a:t>Object Reuse</a:t>
            </a:r>
            <a:r>
              <a:rPr lang="zh-CN" altLang="en-US" b="1" smtClean="0"/>
              <a:t>）</a:t>
            </a:r>
          </a:p>
          <a:p>
            <a:pPr lvl="1" eaLnBrk="1" hangingPunct="1">
              <a:lnSpc>
                <a:spcPct val="120000"/>
              </a:lnSpc>
              <a:spcBef>
                <a:spcPct val="10000"/>
              </a:spcBef>
              <a:defRPr/>
            </a:pPr>
            <a:r>
              <a:rPr lang="zh-CN" altLang="en-US" b="1" smtClean="0"/>
              <a:t>标记（</a:t>
            </a:r>
            <a:r>
              <a:rPr lang="en-US" altLang="zh-CN" b="1" smtClean="0"/>
              <a:t>Labels</a:t>
            </a:r>
            <a:r>
              <a:rPr lang="zh-CN" altLang="en-US" b="1" smtClean="0"/>
              <a:t>）</a:t>
            </a:r>
          </a:p>
          <a:p>
            <a:pPr lvl="1" eaLnBrk="1" hangingPunct="1">
              <a:lnSpc>
                <a:spcPct val="120000"/>
              </a:lnSpc>
              <a:spcBef>
                <a:spcPct val="10000"/>
              </a:spcBef>
              <a:defRPr/>
            </a:pPr>
            <a:r>
              <a:rPr lang="zh-CN" altLang="en-US" b="1" smtClean="0"/>
              <a:t>强制存取控制（</a:t>
            </a:r>
            <a:r>
              <a:rPr lang="en-US" altLang="zh-CN" b="1" smtClean="0"/>
              <a:t>Mandatory Access  Control</a:t>
            </a:r>
            <a:r>
              <a:rPr lang="zh-CN" altLang="en-US" b="1" smtClean="0"/>
              <a:t>，简记为</a:t>
            </a:r>
            <a:r>
              <a:rPr lang="en-US" altLang="zh-CN" b="1" smtClean="0"/>
              <a:t>MAC</a:t>
            </a:r>
            <a:r>
              <a:rPr lang="zh-CN" altLang="en-US" b="1" smtClean="0"/>
              <a:t>）</a:t>
            </a:r>
          </a:p>
        </p:txBody>
      </p:sp>
    </p:spTree>
    <p:extLst>
      <p:ext uri="{BB962C8B-B14F-4D97-AF65-F5344CB8AC3E}">
        <p14:creationId xmlns:p14="http://schemas.microsoft.com/office/powerpoint/2010/main" val="1142779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C8EFAE7D-680B-4EE2-9A75-91328E610C04}"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43</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40002" name="Rectangle 2"/>
          <p:cNvSpPr>
            <a:spLocks noGrp="1" noChangeArrowheads="1"/>
          </p:cNvSpPr>
          <p:nvPr>
            <p:ph type="title"/>
          </p:nvPr>
        </p:nvSpPr>
        <p:spPr/>
        <p:txBody>
          <a:bodyPr/>
          <a:lstStyle/>
          <a:p>
            <a:pPr eaLnBrk="1" hangingPunct="1">
              <a:defRPr/>
            </a:pPr>
            <a:r>
              <a:rPr lang="zh-CN" altLang="en-US" sz="3200" b="1" smtClean="0"/>
              <a:t>安全标准简介（续）</a:t>
            </a:r>
          </a:p>
        </p:txBody>
      </p:sp>
      <p:sp>
        <p:nvSpPr>
          <p:cNvPr id="640003" name="Rectangle 3"/>
          <p:cNvSpPr>
            <a:spLocks noGrp="1" noChangeArrowheads="1"/>
          </p:cNvSpPr>
          <p:nvPr>
            <p:ph type="body" idx="1"/>
          </p:nvPr>
        </p:nvSpPr>
        <p:spPr>
          <a:xfrm>
            <a:off x="323850" y="1196975"/>
            <a:ext cx="8135938" cy="5184775"/>
          </a:xfrm>
        </p:spPr>
        <p:txBody>
          <a:bodyPr/>
          <a:lstStyle/>
          <a:p>
            <a:pPr lvl="1" eaLnBrk="1" hangingPunct="1">
              <a:spcBef>
                <a:spcPct val="10000"/>
              </a:spcBef>
              <a:defRPr/>
            </a:pPr>
            <a:r>
              <a:rPr lang="en-US" altLang="en-US" b="1" smtClean="0">
                <a:solidFill>
                  <a:srgbClr val="0033CC"/>
                </a:solidFill>
                <a:effectLst>
                  <a:outerShdw blurRad="38100" dist="38100" dir="2700000" algn="tl">
                    <a:srgbClr val="C0C0C0"/>
                  </a:outerShdw>
                </a:effectLst>
              </a:rPr>
              <a:t>（2）责任（Accountability）</a:t>
            </a:r>
          </a:p>
          <a:p>
            <a:pPr lvl="2" eaLnBrk="1" hangingPunct="1">
              <a:spcBef>
                <a:spcPct val="10000"/>
              </a:spcBef>
              <a:defRPr/>
            </a:pPr>
            <a:r>
              <a:rPr lang="en-US" altLang="en-US" sz="2400" b="1" smtClean="0">
                <a:solidFill>
                  <a:schemeClr val="tx1"/>
                </a:solidFill>
              </a:rPr>
              <a:t>标识与鉴别（Identification &amp; Authentication）</a:t>
            </a:r>
          </a:p>
          <a:p>
            <a:pPr lvl="2" eaLnBrk="1" hangingPunct="1">
              <a:spcBef>
                <a:spcPct val="10000"/>
              </a:spcBef>
              <a:defRPr/>
            </a:pPr>
            <a:r>
              <a:rPr lang="en-US" altLang="en-US" sz="2400" b="1" smtClean="0">
                <a:solidFill>
                  <a:schemeClr val="tx1"/>
                </a:solidFill>
              </a:rPr>
              <a:t>审计（Audit）</a:t>
            </a:r>
          </a:p>
          <a:p>
            <a:pPr lvl="1" eaLnBrk="1" hangingPunct="1">
              <a:spcBef>
                <a:spcPct val="10000"/>
              </a:spcBef>
              <a:defRPr/>
            </a:pPr>
            <a:r>
              <a:rPr lang="en-US" altLang="en-US" b="1" smtClean="0">
                <a:solidFill>
                  <a:srgbClr val="0033CC"/>
                </a:solidFill>
              </a:rPr>
              <a:t>（3） 保证（Assurance）</a:t>
            </a:r>
          </a:p>
          <a:p>
            <a:pPr lvl="2" eaLnBrk="1" hangingPunct="1">
              <a:spcBef>
                <a:spcPct val="10000"/>
              </a:spcBef>
              <a:defRPr/>
            </a:pPr>
            <a:r>
              <a:rPr lang="en-US" altLang="en-US" sz="2400" b="1" smtClean="0">
                <a:solidFill>
                  <a:schemeClr val="tx1"/>
                </a:solidFill>
              </a:rPr>
              <a:t>操作保证（Operational Assurance）</a:t>
            </a:r>
          </a:p>
          <a:p>
            <a:pPr lvl="2" eaLnBrk="1" hangingPunct="1">
              <a:spcBef>
                <a:spcPct val="10000"/>
              </a:spcBef>
              <a:defRPr/>
            </a:pPr>
            <a:r>
              <a:rPr lang="en-US" altLang="en-US" sz="2400" b="1" smtClean="0">
                <a:solidFill>
                  <a:schemeClr val="tx1"/>
                </a:solidFill>
              </a:rPr>
              <a:t>生命周期保证（Life Cycle Assurance）</a:t>
            </a:r>
            <a:endParaRPr lang="zh-CN" altLang="en-US" sz="2400" b="1" smtClean="0">
              <a:solidFill>
                <a:schemeClr val="tx1"/>
              </a:solidFill>
            </a:endParaRPr>
          </a:p>
          <a:p>
            <a:pPr lvl="1" eaLnBrk="1" hangingPunct="1">
              <a:spcBef>
                <a:spcPct val="10000"/>
              </a:spcBef>
              <a:defRPr/>
            </a:pPr>
            <a:r>
              <a:rPr lang="zh-CN" altLang="en-US" b="1" smtClean="0">
                <a:solidFill>
                  <a:srgbClr val="0033CC"/>
                </a:solidFill>
              </a:rPr>
              <a:t>（</a:t>
            </a:r>
            <a:r>
              <a:rPr lang="en-US" altLang="zh-CN" b="1" smtClean="0">
                <a:solidFill>
                  <a:srgbClr val="0033CC"/>
                </a:solidFill>
              </a:rPr>
              <a:t>4</a:t>
            </a:r>
            <a:r>
              <a:rPr lang="zh-CN" altLang="en-US" b="1" smtClean="0">
                <a:solidFill>
                  <a:srgbClr val="0033CC"/>
                </a:solidFill>
              </a:rPr>
              <a:t>）文档（</a:t>
            </a:r>
            <a:r>
              <a:rPr lang="en-US" altLang="zh-CN" b="1" smtClean="0">
                <a:solidFill>
                  <a:srgbClr val="0033CC"/>
                </a:solidFill>
              </a:rPr>
              <a:t>Documentation</a:t>
            </a:r>
            <a:r>
              <a:rPr lang="zh-CN" altLang="en-US" b="1" smtClean="0">
                <a:solidFill>
                  <a:srgbClr val="0033CC"/>
                </a:solidFill>
              </a:rPr>
              <a:t>）</a:t>
            </a:r>
          </a:p>
          <a:p>
            <a:pPr lvl="2" eaLnBrk="1" hangingPunct="1">
              <a:spcBef>
                <a:spcPct val="10000"/>
              </a:spcBef>
              <a:defRPr/>
            </a:pPr>
            <a:r>
              <a:rPr lang="zh-CN" altLang="en-US" sz="2400" b="1" smtClean="0">
                <a:solidFill>
                  <a:schemeClr val="tx1"/>
                </a:solidFill>
              </a:rPr>
              <a:t>安全特性用户指南（</a:t>
            </a:r>
            <a:r>
              <a:rPr lang="en-US" altLang="zh-CN" sz="2400" b="1" smtClean="0">
                <a:solidFill>
                  <a:schemeClr val="tx1"/>
                </a:solidFill>
              </a:rPr>
              <a:t>Security Features                                              User's Guide</a:t>
            </a:r>
            <a:r>
              <a:rPr lang="zh-CN" altLang="en-US" sz="2400" b="1" smtClean="0">
                <a:solidFill>
                  <a:schemeClr val="tx1"/>
                </a:solidFill>
              </a:rPr>
              <a:t>）</a:t>
            </a:r>
          </a:p>
          <a:p>
            <a:pPr lvl="2" eaLnBrk="1" hangingPunct="1">
              <a:spcBef>
                <a:spcPct val="10000"/>
              </a:spcBef>
              <a:defRPr/>
            </a:pPr>
            <a:r>
              <a:rPr lang="zh-CN" altLang="en-US" sz="2400" b="1" smtClean="0">
                <a:solidFill>
                  <a:schemeClr val="tx1"/>
                </a:solidFill>
              </a:rPr>
              <a:t>可信设施手册（</a:t>
            </a:r>
            <a:r>
              <a:rPr lang="en-US" altLang="zh-CN" sz="2400" b="1" smtClean="0">
                <a:solidFill>
                  <a:schemeClr val="tx1"/>
                </a:solidFill>
              </a:rPr>
              <a:t>Trusted Facility  Manual</a:t>
            </a:r>
            <a:r>
              <a:rPr lang="zh-CN" altLang="en-US" sz="2400" b="1" smtClean="0">
                <a:solidFill>
                  <a:schemeClr val="tx1"/>
                </a:solidFill>
              </a:rPr>
              <a:t>）</a:t>
            </a:r>
          </a:p>
          <a:p>
            <a:pPr lvl="2" eaLnBrk="1" hangingPunct="1">
              <a:spcBef>
                <a:spcPct val="10000"/>
              </a:spcBef>
              <a:defRPr/>
            </a:pPr>
            <a:r>
              <a:rPr lang="zh-CN" altLang="en-US" sz="2400" b="1" smtClean="0">
                <a:solidFill>
                  <a:schemeClr val="tx1"/>
                </a:solidFill>
              </a:rPr>
              <a:t>测试文档（</a:t>
            </a:r>
            <a:r>
              <a:rPr lang="en-US" altLang="zh-CN" sz="2400" b="1" smtClean="0">
                <a:solidFill>
                  <a:schemeClr val="tx1"/>
                </a:solidFill>
              </a:rPr>
              <a:t>Test Documentation</a:t>
            </a:r>
            <a:r>
              <a:rPr lang="zh-CN" altLang="en-US" sz="2400" b="1" smtClean="0">
                <a:solidFill>
                  <a:schemeClr val="tx1"/>
                </a:solidFill>
              </a:rPr>
              <a:t>）</a:t>
            </a:r>
          </a:p>
          <a:p>
            <a:pPr lvl="2" eaLnBrk="1" hangingPunct="1">
              <a:spcBef>
                <a:spcPct val="10000"/>
              </a:spcBef>
              <a:defRPr/>
            </a:pPr>
            <a:r>
              <a:rPr lang="zh-CN" altLang="en-US" sz="2400" b="1" smtClean="0">
                <a:solidFill>
                  <a:schemeClr val="tx1"/>
                </a:solidFill>
              </a:rPr>
              <a:t>设计文档（</a:t>
            </a:r>
            <a:r>
              <a:rPr lang="en-US" altLang="zh-CN" sz="2400" b="1" smtClean="0">
                <a:solidFill>
                  <a:schemeClr val="tx1"/>
                </a:solidFill>
              </a:rPr>
              <a:t>Design Documentation</a:t>
            </a:r>
            <a:r>
              <a:rPr lang="zh-CN" altLang="en-US" sz="2400" b="1" smtClean="0">
                <a:solidFill>
                  <a:schemeClr val="tx1"/>
                </a:solidFill>
              </a:rPr>
              <a:t>）</a:t>
            </a:r>
          </a:p>
        </p:txBody>
      </p:sp>
    </p:spTree>
    <p:extLst>
      <p:ext uri="{BB962C8B-B14F-4D97-AF65-F5344CB8AC3E}">
        <p14:creationId xmlns:p14="http://schemas.microsoft.com/office/powerpoint/2010/main" val="27908319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AEB79963-FB84-4513-99DF-DEF6584BCD1F}"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44</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42050"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a:t>
            </a:r>
          </a:p>
        </p:txBody>
      </p:sp>
      <p:sp>
        <p:nvSpPr>
          <p:cNvPr id="642051" name="Rectangle 3"/>
          <p:cNvSpPr>
            <a:spLocks noGrp="1" noChangeArrowheads="1"/>
          </p:cNvSpPr>
          <p:nvPr>
            <p:ph type="body" idx="1"/>
          </p:nvPr>
        </p:nvSpPr>
        <p:spPr>
          <a:xfrm>
            <a:off x="323850" y="1268413"/>
            <a:ext cx="8229600" cy="4248150"/>
          </a:xfrm>
        </p:spPr>
        <p:txBody>
          <a:bodyPr/>
          <a:lstStyle/>
          <a:p>
            <a:pPr eaLnBrk="1" hangingPunct="1">
              <a:defRPr/>
            </a:pPr>
            <a:r>
              <a:rPr lang="en-US" altLang="zh-CN" b="1" smtClean="0"/>
              <a:t>TCSEC/TDI</a:t>
            </a:r>
            <a:r>
              <a:rPr lang="zh-CN" altLang="en-US" b="1" smtClean="0"/>
              <a:t>安全级别划分：</a:t>
            </a:r>
          </a:p>
        </p:txBody>
      </p:sp>
      <p:grpSp>
        <p:nvGrpSpPr>
          <p:cNvPr id="14341" name="Group 4"/>
          <p:cNvGrpSpPr>
            <a:grpSpLocks/>
          </p:cNvGrpSpPr>
          <p:nvPr/>
        </p:nvGrpSpPr>
        <p:grpSpPr bwMode="auto">
          <a:xfrm>
            <a:off x="539750" y="1773238"/>
            <a:ext cx="8064500" cy="3600450"/>
            <a:chOff x="-3" y="-3"/>
            <a:chExt cx="3071" cy="3078"/>
          </a:xfrm>
        </p:grpSpPr>
        <p:grpSp>
          <p:nvGrpSpPr>
            <p:cNvPr id="14344" name="Group 5"/>
            <p:cNvGrpSpPr>
              <a:grpSpLocks/>
            </p:cNvGrpSpPr>
            <p:nvPr/>
          </p:nvGrpSpPr>
          <p:grpSpPr bwMode="auto">
            <a:xfrm>
              <a:off x="0" y="0"/>
              <a:ext cx="3065" cy="3072"/>
              <a:chOff x="0" y="0"/>
              <a:chExt cx="3065" cy="3072"/>
            </a:xfrm>
          </p:grpSpPr>
          <p:grpSp>
            <p:nvGrpSpPr>
              <p:cNvPr id="14346" name="Group 6"/>
              <p:cNvGrpSpPr>
                <a:grpSpLocks/>
              </p:cNvGrpSpPr>
              <p:nvPr/>
            </p:nvGrpSpPr>
            <p:grpSpPr bwMode="auto">
              <a:xfrm>
                <a:off x="0" y="0"/>
                <a:ext cx="709" cy="384"/>
                <a:chOff x="0" y="0"/>
                <a:chExt cx="709" cy="384"/>
              </a:xfrm>
            </p:grpSpPr>
            <p:sp>
              <p:nvSpPr>
                <p:cNvPr id="14392" name="Rectangle 7"/>
                <p:cNvSpPr>
                  <a:spLocks noChangeArrowheads="1"/>
                </p:cNvSpPr>
                <p:nvPr/>
              </p:nvSpPr>
              <p:spPr bwMode="auto">
                <a:xfrm>
                  <a:off x="43" y="0"/>
                  <a:ext cx="623" cy="384"/>
                </a:xfrm>
                <a:prstGeom prst="rect">
                  <a:avLst/>
                </a:prstGeom>
                <a:solidFill>
                  <a:srgbClr val="CC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安 全 级 别</a:t>
                  </a:r>
                </a:p>
              </p:txBody>
            </p:sp>
            <p:sp>
              <p:nvSpPr>
                <p:cNvPr id="14393" name="Rectangle 8"/>
                <p:cNvSpPr>
                  <a:spLocks noChangeArrowheads="1"/>
                </p:cNvSpPr>
                <p:nvPr/>
              </p:nvSpPr>
              <p:spPr bwMode="auto">
                <a:xfrm>
                  <a:off x="0" y="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47" name="Group 9"/>
              <p:cNvGrpSpPr>
                <a:grpSpLocks/>
              </p:cNvGrpSpPr>
              <p:nvPr/>
            </p:nvGrpSpPr>
            <p:grpSpPr bwMode="auto">
              <a:xfrm>
                <a:off x="709" y="0"/>
                <a:ext cx="2356" cy="384"/>
                <a:chOff x="709" y="0"/>
                <a:chExt cx="2356" cy="384"/>
              </a:xfrm>
            </p:grpSpPr>
            <p:sp>
              <p:nvSpPr>
                <p:cNvPr id="14390" name="Rectangle 10"/>
                <p:cNvSpPr>
                  <a:spLocks noChangeArrowheads="1"/>
                </p:cNvSpPr>
                <p:nvPr/>
              </p:nvSpPr>
              <p:spPr bwMode="auto">
                <a:xfrm>
                  <a:off x="752" y="0"/>
                  <a:ext cx="2270" cy="384"/>
                </a:xfrm>
                <a:prstGeom prst="rect">
                  <a:avLst/>
                </a:prstGeom>
                <a:solidFill>
                  <a:srgbClr val="CCFF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定        义</a:t>
                  </a:r>
                </a:p>
              </p:txBody>
            </p:sp>
            <p:sp>
              <p:nvSpPr>
                <p:cNvPr id="14391" name="Rectangle 11"/>
                <p:cNvSpPr>
                  <a:spLocks noChangeArrowheads="1"/>
                </p:cNvSpPr>
                <p:nvPr/>
              </p:nvSpPr>
              <p:spPr bwMode="auto">
                <a:xfrm>
                  <a:off x="709" y="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48" name="Group 12"/>
              <p:cNvGrpSpPr>
                <a:grpSpLocks/>
              </p:cNvGrpSpPr>
              <p:nvPr/>
            </p:nvGrpSpPr>
            <p:grpSpPr bwMode="auto">
              <a:xfrm>
                <a:off x="0" y="384"/>
                <a:ext cx="709" cy="384"/>
                <a:chOff x="0" y="384"/>
                <a:chExt cx="709" cy="384"/>
              </a:xfrm>
            </p:grpSpPr>
            <p:sp>
              <p:nvSpPr>
                <p:cNvPr id="14388" name="Rectangle 13"/>
                <p:cNvSpPr>
                  <a:spLocks noChangeArrowheads="1"/>
                </p:cNvSpPr>
                <p:nvPr/>
              </p:nvSpPr>
              <p:spPr bwMode="auto">
                <a:xfrm>
                  <a:off x="43" y="38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A1</a:t>
                  </a:r>
                </a:p>
              </p:txBody>
            </p:sp>
            <p:sp>
              <p:nvSpPr>
                <p:cNvPr id="14389" name="Rectangle 14"/>
                <p:cNvSpPr>
                  <a:spLocks noChangeArrowheads="1"/>
                </p:cNvSpPr>
                <p:nvPr/>
              </p:nvSpPr>
              <p:spPr bwMode="auto">
                <a:xfrm>
                  <a:off x="0" y="38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49" name="Group 15"/>
              <p:cNvGrpSpPr>
                <a:grpSpLocks/>
              </p:cNvGrpSpPr>
              <p:nvPr/>
            </p:nvGrpSpPr>
            <p:grpSpPr bwMode="auto">
              <a:xfrm>
                <a:off x="709" y="384"/>
                <a:ext cx="2356" cy="384"/>
                <a:chOff x="709" y="384"/>
                <a:chExt cx="2356" cy="384"/>
              </a:xfrm>
            </p:grpSpPr>
            <p:sp>
              <p:nvSpPr>
                <p:cNvPr id="14386" name="Rectangle 16"/>
                <p:cNvSpPr>
                  <a:spLocks noChangeArrowheads="1"/>
                </p:cNvSpPr>
                <p:nvPr/>
              </p:nvSpPr>
              <p:spPr bwMode="auto">
                <a:xfrm>
                  <a:off x="752" y="38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验证设计（</a:t>
                  </a:r>
                  <a:r>
                    <a:rPr kumimoji="1" lang="en-US" altLang="zh-CN" sz="2000">
                      <a:solidFill>
                        <a:schemeClr val="tx1"/>
                      </a:solidFill>
                      <a:latin typeface="微软雅黑" panose="020B0503020204020204" pitchFamily="34" charset="-122"/>
                      <a:ea typeface="微软雅黑" panose="020B0503020204020204" pitchFamily="34" charset="-122"/>
                    </a:rPr>
                    <a:t>Verified Design</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87" name="Rectangle 17"/>
                <p:cNvSpPr>
                  <a:spLocks noChangeArrowheads="1"/>
                </p:cNvSpPr>
                <p:nvPr/>
              </p:nvSpPr>
              <p:spPr bwMode="auto">
                <a:xfrm>
                  <a:off x="709" y="38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0" name="Group 18"/>
              <p:cNvGrpSpPr>
                <a:grpSpLocks/>
              </p:cNvGrpSpPr>
              <p:nvPr/>
            </p:nvGrpSpPr>
            <p:grpSpPr bwMode="auto">
              <a:xfrm>
                <a:off x="0" y="768"/>
                <a:ext cx="709" cy="384"/>
                <a:chOff x="0" y="768"/>
                <a:chExt cx="709" cy="384"/>
              </a:xfrm>
            </p:grpSpPr>
            <p:sp>
              <p:nvSpPr>
                <p:cNvPr id="14384" name="Rectangle 19"/>
                <p:cNvSpPr>
                  <a:spLocks noChangeArrowheads="1"/>
                </p:cNvSpPr>
                <p:nvPr/>
              </p:nvSpPr>
              <p:spPr bwMode="auto">
                <a:xfrm>
                  <a:off x="43" y="76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B3</a:t>
                  </a:r>
                </a:p>
              </p:txBody>
            </p:sp>
            <p:sp>
              <p:nvSpPr>
                <p:cNvPr id="14385" name="Rectangle 20"/>
                <p:cNvSpPr>
                  <a:spLocks noChangeArrowheads="1"/>
                </p:cNvSpPr>
                <p:nvPr/>
              </p:nvSpPr>
              <p:spPr bwMode="auto">
                <a:xfrm>
                  <a:off x="0" y="76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1" name="Group 21"/>
              <p:cNvGrpSpPr>
                <a:grpSpLocks/>
              </p:cNvGrpSpPr>
              <p:nvPr/>
            </p:nvGrpSpPr>
            <p:grpSpPr bwMode="auto">
              <a:xfrm>
                <a:off x="709" y="768"/>
                <a:ext cx="2356" cy="384"/>
                <a:chOff x="709" y="768"/>
                <a:chExt cx="2356" cy="384"/>
              </a:xfrm>
            </p:grpSpPr>
            <p:sp>
              <p:nvSpPr>
                <p:cNvPr id="14382" name="Rectangle 22"/>
                <p:cNvSpPr>
                  <a:spLocks noChangeArrowheads="1"/>
                </p:cNvSpPr>
                <p:nvPr/>
              </p:nvSpPr>
              <p:spPr bwMode="auto">
                <a:xfrm>
                  <a:off x="752" y="76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安全域（</a:t>
                  </a:r>
                  <a:r>
                    <a:rPr kumimoji="1" lang="en-US" altLang="zh-CN" sz="2000">
                      <a:solidFill>
                        <a:schemeClr val="tx1"/>
                      </a:solidFill>
                      <a:latin typeface="微软雅黑" panose="020B0503020204020204" pitchFamily="34" charset="-122"/>
                      <a:ea typeface="微软雅黑" panose="020B0503020204020204" pitchFamily="34" charset="-122"/>
                    </a:rPr>
                    <a:t>Security Domains</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83" name="Rectangle 23"/>
                <p:cNvSpPr>
                  <a:spLocks noChangeArrowheads="1"/>
                </p:cNvSpPr>
                <p:nvPr/>
              </p:nvSpPr>
              <p:spPr bwMode="auto">
                <a:xfrm>
                  <a:off x="709" y="76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2" name="Group 24"/>
              <p:cNvGrpSpPr>
                <a:grpSpLocks/>
              </p:cNvGrpSpPr>
              <p:nvPr/>
            </p:nvGrpSpPr>
            <p:grpSpPr bwMode="auto">
              <a:xfrm>
                <a:off x="0" y="1152"/>
                <a:ext cx="709" cy="384"/>
                <a:chOff x="0" y="1152"/>
                <a:chExt cx="709" cy="384"/>
              </a:xfrm>
            </p:grpSpPr>
            <p:sp>
              <p:nvSpPr>
                <p:cNvPr id="14380" name="Rectangle 25"/>
                <p:cNvSpPr>
                  <a:spLocks noChangeArrowheads="1"/>
                </p:cNvSpPr>
                <p:nvPr/>
              </p:nvSpPr>
              <p:spPr bwMode="auto">
                <a:xfrm>
                  <a:off x="43" y="1152"/>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B2</a:t>
                  </a:r>
                </a:p>
              </p:txBody>
            </p:sp>
            <p:sp>
              <p:nvSpPr>
                <p:cNvPr id="14381" name="Rectangle 26"/>
                <p:cNvSpPr>
                  <a:spLocks noChangeArrowheads="1"/>
                </p:cNvSpPr>
                <p:nvPr/>
              </p:nvSpPr>
              <p:spPr bwMode="auto">
                <a:xfrm>
                  <a:off x="0" y="1152"/>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zh-CN" sz="2000">
                    <a:solidFill>
                      <a:schemeClr val="tx1"/>
                    </a:solidFill>
                    <a:latin typeface="微软雅黑" panose="020B0503020204020204" pitchFamily="34" charset="-122"/>
                    <a:ea typeface="微软雅黑" panose="020B0503020204020204" pitchFamily="34" charset="-122"/>
                  </a:endParaRPr>
                </a:p>
              </p:txBody>
            </p:sp>
          </p:grpSp>
          <p:grpSp>
            <p:nvGrpSpPr>
              <p:cNvPr id="14353" name="Group 27"/>
              <p:cNvGrpSpPr>
                <a:grpSpLocks/>
              </p:cNvGrpSpPr>
              <p:nvPr/>
            </p:nvGrpSpPr>
            <p:grpSpPr bwMode="auto">
              <a:xfrm>
                <a:off x="709" y="1152"/>
                <a:ext cx="2356" cy="384"/>
                <a:chOff x="709" y="1152"/>
                <a:chExt cx="2356" cy="384"/>
              </a:xfrm>
            </p:grpSpPr>
            <p:sp>
              <p:nvSpPr>
                <p:cNvPr id="14378" name="Rectangle 28"/>
                <p:cNvSpPr>
                  <a:spLocks noChangeArrowheads="1"/>
                </p:cNvSpPr>
                <p:nvPr/>
              </p:nvSpPr>
              <p:spPr bwMode="auto">
                <a:xfrm>
                  <a:off x="752" y="1152"/>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结构化保护（</a:t>
                  </a:r>
                  <a:r>
                    <a:rPr kumimoji="1" lang="en-US" altLang="zh-CN" sz="2000">
                      <a:solidFill>
                        <a:schemeClr val="tx1"/>
                      </a:solidFill>
                      <a:latin typeface="微软雅黑" panose="020B0503020204020204" pitchFamily="34" charset="-122"/>
                      <a:ea typeface="微软雅黑" panose="020B0503020204020204" pitchFamily="34" charset="-122"/>
                    </a:rPr>
                    <a:t>Structural Protection</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79" name="Rectangle 29"/>
                <p:cNvSpPr>
                  <a:spLocks noChangeArrowheads="1"/>
                </p:cNvSpPr>
                <p:nvPr/>
              </p:nvSpPr>
              <p:spPr bwMode="auto">
                <a:xfrm>
                  <a:off x="709" y="1152"/>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4" name="Group 30"/>
              <p:cNvGrpSpPr>
                <a:grpSpLocks/>
              </p:cNvGrpSpPr>
              <p:nvPr/>
            </p:nvGrpSpPr>
            <p:grpSpPr bwMode="auto">
              <a:xfrm>
                <a:off x="0" y="1536"/>
                <a:ext cx="709" cy="384"/>
                <a:chOff x="0" y="1536"/>
                <a:chExt cx="709" cy="384"/>
              </a:xfrm>
            </p:grpSpPr>
            <p:sp>
              <p:nvSpPr>
                <p:cNvPr id="14376" name="Rectangle 31"/>
                <p:cNvSpPr>
                  <a:spLocks noChangeArrowheads="1"/>
                </p:cNvSpPr>
                <p:nvPr/>
              </p:nvSpPr>
              <p:spPr bwMode="auto">
                <a:xfrm>
                  <a:off x="43" y="1536"/>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B1</a:t>
                  </a:r>
                </a:p>
              </p:txBody>
            </p:sp>
            <p:sp>
              <p:nvSpPr>
                <p:cNvPr id="14377" name="Rectangle 32"/>
                <p:cNvSpPr>
                  <a:spLocks noChangeArrowheads="1"/>
                </p:cNvSpPr>
                <p:nvPr/>
              </p:nvSpPr>
              <p:spPr bwMode="auto">
                <a:xfrm>
                  <a:off x="0" y="1536"/>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5" name="Group 33"/>
              <p:cNvGrpSpPr>
                <a:grpSpLocks/>
              </p:cNvGrpSpPr>
              <p:nvPr/>
            </p:nvGrpSpPr>
            <p:grpSpPr bwMode="auto">
              <a:xfrm>
                <a:off x="709" y="1536"/>
                <a:ext cx="2356" cy="384"/>
                <a:chOff x="709" y="1536"/>
                <a:chExt cx="2356" cy="384"/>
              </a:xfrm>
            </p:grpSpPr>
            <p:sp>
              <p:nvSpPr>
                <p:cNvPr id="14374" name="Rectangle 34"/>
                <p:cNvSpPr>
                  <a:spLocks noChangeArrowheads="1"/>
                </p:cNvSpPr>
                <p:nvPr/>
              </p:nvSpPr>
              <p:spPr bwMode="auto">
                <a:xfrm>
                  <a:off x="752" y="1536"/>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标记安全保护（</a:t>
                  </a:r>
                  <a:r>
                    <a:rPr kumimoji="1" lang="en-US" altLang="zh-CN" sz="2000">
                      <a:solidFill>
                        <a:schemeClr val="tx1"/>
                      </a:solidFill>
                      <a:latin typeface="微软雅黑" panose="020B0503020204020204" pitchFamily="34" charset="-122"/>
                      <a:ea typeface="微软雅黑" panose="020B0503020204020204" pitchFamily="34" charset="-122"/>
                    </a:rPr>
                    <a:t>Labeled Security Protection</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75" name="Rectangle 35"/>
                <p:cNvSpPr>
                  <a:spLocks noChangeArrowheads="1"/>
                </p:cNvSpPr>
                <p:nvPr/>
              </p:nvSpPr>
              <p:spPr bwMode="auto">
                <a:xfrm>
                  <a:off x="709" y="1536"/>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6" name="Group 36"/>
              <p:cNvGrpSpPr>
                <a:grpSpLocks/>
              </p:cNvGrpSpPr>
              <p:nvPr/>
            </p:nvGrpSpPr>
            <p:grpSpPr bwMode="auto">
              <a:xfrm>
                <a:off x="0" y="1920"/>
                <a:ext cx="709" cy="384"/>
                <a:chOff x="0" y="1920"/>
                <a:chExt cx="709" cy="384"/>
              </a:xfrm>
            </p:grpSpPr>
            <p:sp>
              <p:nvSpPr>
                <p:cNvPr id="14372" name="Rectangle 37"/>
                <p:cNvSpPr>
                  <a:spLocks noChangeArrowheads="1"/>
                </p:cNvSpPr>
                <p:nvPr/>
              </p:nvSpPr>
              <p:spPr bwMode="auto">
                <a:xfrm>
                  <a:off x="43" y="192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C2</a:t>
                  </a:r>
                </a:p>
              </p:txBody>
            </p:sp>
            <p:sp>
              <p:nvSpPr>
                <p:cNvPr id="14373" name="Rectangle 38"/>
                <p:cNvSpPr>
                  <a:spLocks noChangeArrowheads="1"/>
                </p:cNvSpPr>
                <p:nvPr/>
              </p:nvSpPr>
              <p:spPr bwMode="auto">
                <a:xfrm>
                  <a:off x="0" y="192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7" name="Group 39"/>
              <p:cNvGrpSpPr>
                <a:grpSpLocks/>
              </p:cNvGrpSpPr>
              <p:nvPr/>
            </p:nvGrpSpPr>
            <p:grpSpPr bwMode="auto">
              <a:xfrm>
                <a:off x="709" y="1920"/>
                <a:ext cx="2356" cy="384"/>
                <a:chOff x="709" y="1920"/>
                <a:chExt cx="2356" cy="384"/>
              </a:xfrm>
            </p:grpSpPr>
            <p:sp>
              <p:nvSpPr>
                <p:cNvPr id="14370" name="Rectangle 40"/>
                <p:cNvSpPr>
                  <a:spLocks noChangeArrowheads="1"/>
                </p:cNvSpPr>
                <p:nvPr/>
              </p:nvSpPr>
              <p:spPr bwMode="auto">
                <a:xfrm>
                  <a:off x="752" y="192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受控的存取保护（</a:t>
                  </a:r>
                  <a:r>
                    <a:rPr kumimoji="1" lang="en-US" altLang="zh-CN" sz="2000">
                      <a:solidFill>
                        <a:schemeClr val="tx1"/>
                      </a:solidFill>
                      <a:latin typeface="微软雅黑" panose="020B0503020204020204" pitchFamily="34" charset="-122"/>
                      <a:ea typeface="微软雅黑" panose="020B0503020204020204" pitchFamily="34" charset="-122"/>
                    </a:rPr>
                    <a:t>Controlled Access Protection</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71" name="Rectangle 41"/>
                <p:cNvSpPr>
                  <a:spLocks noChangeArrowheads="1"/>
                </p:cNvSpPr>
                <p:nvPr/>
              </p:nvSpPr>
              <p:spPr bwMode="auto">
                <a:xfrm>
                  <a:off x="709" y="192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8" name="Group 42"/>
              <p:cNvGrpSpPr>
                <a:grpSpLocks/>
              </p:cNvGrpSpPr>
              <p:nvPr/>
            </p:nvGrpSpPr>
            <p:grpSpPr bwMode="auto">
              <a:xfrm>
                <a:off x="0" y="2304"/>
                <a:ext cx="709" cy="384"/>
                <a:chOff x="0" y="2304"/>
                <a:chExt cx="709" cy="384"/>
              </a:xfrm>
            </p:grpSpPr>
            <p:sp>
              <p:nvSpPr>
                <p:cNvPr id="14368" name="Rectangle 43"/>
                <p:cNvSpPr>
                  <a:spLocks noChangeArrowheads="1"/>
                </p:cNvSpPr>
                <p:nvPr/>
              </p:nvSpPr>
              <p:spPr bwMode="auto">
                <a:xfrm>
                  <a:off x="43" y="230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C1</a:t>
                  </a:r>
                </a:p>
              </p:txBody>
            </p:sp>
            <p:sp>
              <p:nvSpPr>
                <p:cNvPr id="14369" name="Rectangle 44"/>
                <p:cNvSpPr>
                  <a:spLocks noChangeArrowheads="1"/>
                </p:cNvSpPr>
                <p:nvPr/>
              </p:nvSpPr>
              <p:spPr bwMode="auto">
                <a:xfrm>
                  <a:off x="0" y="230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59" name="Group 45"/>
              <p:cNvGrpSpPr>
                <a:grpSpLocks/>
              </p:cNvGrpSpPr>
              <p:nvPr/>
            </p:nvGrpSpPr>
            <p:grpSpPr bwMode="auto">
              <a:xfrm>
                <a:off x="709" y="2304"/>
                <a:ext cx="2356" cy="384"/>
                <a:chOff x="709" y="2304"/>
                <a:chExt cx="2356" cy="384"/>
              </a:xfrm>
            </p:grpSpPr>
            <p:sp>
              <p:nvSpPr>
                <p:cNvPr id="14366" name="Rectangle 46"/>
                <p:cNvSpPr>
                  <a:spLocks noChangeArrowheads="1"/>
                </p:cNvSpPr>
                <p:nvPr/>
              </p:nvSpPr>
              <p:spPr bwMode="auto">
                <a:xfrm>
                  <a:off x="752" y="230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自主安全保护（</a:t>
                  </a:r>
                  <a:r>
                    <a:rPr kumimoji="1" lang="en-US" altLang="zh-CN" sz="2000">
                      <a:solidFill>
                        <a:schemeClr val="tx1"/>
                      </a:solidFill>
                      <a:latin typeface="微软雅黑" panose="020B0503020204020204" pitchFamily="34" charset="-122"/>
                      <a:ea typeface="微软雅黑" panose="020B0503020204020204" pitchFamily="34" charset="-122"/>
                    </a:rPr>
                    <a:t>Discretionary Security Protection</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67" name="Rectangle 47"/>
                <p:cNvSpPr>
                  <a:spLocks noChangeArrowheads="1"/>
                </p:cNvSpPr>
                <p:nvPr/>
              </p:nvSpPr>
              <p:spPr bwMode="auto">
                <a:xfrm>
                  <a:off x="709" y="230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360" name="Group 48"/>
              <p:cNvGrpSpPr>
                <a:grpSpLocks/>
              </p:cNvGrpSpPr>
              <p:nvPr/>
            </p:nvGrpSpPr>
            <p:grpSpPr bwMode="auto">
              <a:xfrm>
                <a:off x="0" y="2688"/>
                <a:ext cx="709" cy="384"/>
                <a:chOff x="0" y="2688"/>
                <a:chExt cx="709" cy="384"/>
              </a:xfrm>
            </p:grpSpPr>
            <p:sp>
              <p:nvSpPr>
                <p:cNvPr id="14364" name="Rectangle 49"/>
                <p:cNvSpPr>
                  <a:spLocks noChangeArrowheads="1"/>
                </p:cNvSpPr>
                <p:nvPr/>
              </p:nvSpPr>
              <p:spPr bwMode="auto">
                <a:xfrm>
                  <a:off x="43" y="268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fontAlgn="b" hangingPunct="1">
                    <a:spcBef>
                      <a:spcPct val="0"/>
                    </a:spcBef>
                    <a:buClrTx/>
                    <a:buFontTx/>
                    <a:buNone/>
                  </a:pPr>
                  <a:r>
                    <a:rPr kumimoji="1" lang="en-US" altLang="zh-CN" sz="2000">
                      <a:solidFill>
                        <a:schemeClr val="tx1"/>
                      </a:solidFill>
                      <a:latin typeface="微软雅黑" panose="020B0503020204020204" pitchFamily="34" charset="-122"/>
                      <a:ea typeface="微软雅黑" panose="020B0503020204020204" pitchFamily="34" charset="-122"/>
                    </a:rPr>
                    <a:t>D</a:t>
                  </a:r>
                </a:p>
              </p:txBody>
            </p:sp>
            <p:sp>
              <p:nvSpPr>
                <p:cNvPr id="14365" name="Rectangle 50"/>
                <p:cNvSpPr>
                  <a:spLocks noChangeArrowheads="1"/>
                </p:cNvSpPr>
                <p:nvPr/>
              </p:nvSpPr>
              <p:spPr bwMode="auto">
                <a:xfrm>
                  <a:off x="0" y="268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zh-CN" sz="2000">
                    <a:solidFill>
                      <a:schemeClr val="tx1"/>
                    </a:solidFill>
                    <a:latin typeface="微软雅黑" panose="020B0503020204020204" pitchFamily="34" charset="-122"/>
                    <a:ea typeface="微软雅黑" panose="020B0503020204020204" pitchFamily="34" charset="-122"/>
                  </a:endParaRPr>
                </a:p>
              </p:txBody>
            </p:sp>
          </p:grpSp>
          <p:grpSp>
            <p:nvGrpSpPr>
              <p:cNvPr id="14361" name="Group 51"/>
              <p:cNvGrpSpPr>
                <a:grpSpLocks/>
              </p:cNvGrpSpPr>
              <p:nvPr/>
            </p:nvGrpSpPr>
            <p:grpSpPr bwMode="auto">
              <a:xfrm>
                <a:off x="709" y="2688"/>
                <a:ext cx="2356" cy="384"/>
                <a:chOff x="709" y="2688"/>
                <a:chExt cx="2356" cy="384"/>
              </a:xfrm>
            </p:grpSpPr>
            <p:sp>
              <p:nvSpPr>
                <p:cNvPr id="14362" name="Rectangle 52"/>
                <p:cNvSpPr>
                  <a:spLocks noChangeArrowheads="1"/>
                </p:cNvSpPr>
                <p:nvPr/>
              </p:nvSpPr>
              <p:spPr bwMode="auto">
                <a:xfrm>
                  <a:off x="752" y="268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fontAlgn="b" hangingPunct="1">
                    <a:spcBef>
                      <a:spcPct val="0"/>
                    </a:spcBef>
                    <a:buClrTx/>
                    <a:buFontTx/>
                    <a:buNone/>
                  </a:pPr>
                  <a:r>
                    <a:rPr kumimoji="1" lang="zh-CN" altLang="en-US" sz="2000">
                      <a:solidFill>
                        <a:schemeClr val="tx1"/>
                      </a:solidFill>
                      <a:latin typeface="微软雅黑" panose="020B0503020204020204" pitchFamily="34" charset="-122"/>
                      <a:ea typeface="微软雅黑" panose="020B0503020204020204" pitchFamily="34" charset="-122"/>
                    </a:rPr>
                    <a:t>最小保护（</a:t>
                  </a:r>
                  <a:r>
                    <a:rPr kumimoji="1" lang="en-US" altLang="zh-CN" sz="2000">
                      <a:solidFill>
                        <a:schemeClr val="tx1"/>
                      </a:solidFill>
                      <a:latin typeface="微软雅黑" panose="020B0503020204020204" pitchFamily="34" charset="-122"/>
                      <a:ea typeface="微软雅黑" panose="020B0503020204020204" pitchFamily="34" charset="-122"/>
                    </a:rPr>
                    <a:t>Minimal Protection</a:t>
                  </a:r>
                  <a:r>
                    <a:rPr kumimoji="1" lang="zh-CN" altLang="en-US" sz="2000">
                      <a:solidFill>
                        <a:schemeClr val="tx1"/>
                      </a:solidFill>
                      <a:latin typeface="微软雅黑" panose="020B0503020204020204" pitchFamily="34" charset="-122"/>
                      <a:ea typeface="微软雅黑" panose="020B0503020204020204" pitchFamily="34" charset="-122"/>
                    </a:rPr>
                    <a:t>）</a:t>
                  </a:r>
                </a:p>
              </p:txBody>
            </p:sp>
            <p:sp>
              <p:nvSpPr>
                <p:cNvPr id="14363" name="Rectangle 53"/>
                <p:cNvSpPr>
                  <a:spLocks noChangeArrowheads="1"/>
                </p:cNvSpPr>
                <p:nvPr/>
              </p:nvSpPr>
              <p:spPr bwMode="auto">
                <a:xfrm>
                  <a:off x="709" y="268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sp>
          <p:nvSpPr>
            <p:cNvPr id="14345" name="Rectangle 54"/>
            <p:cNvSpPr>
              <a:spLocks noChangeArrowheads="1"/>
            </p:cNvSpPr>
            <p:nvPr/>
          </p:nvSpPr>
          <p:spPr bwMode="auto">
            <a:xfrm>
              <a:off x="-3" y="-3"/>
              <a:ext cx="3071" cy="307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4342" name="Line 56"/>
          <p:cNvSpPr>
            <a:spLocks noChangeShapeType="1"/>
          </p:cNvSpPr>
          <p:nvPr/>
        </p:nvSpPr>
        <p:spPr bwMode="auto">
          <a:xfrm flipV="1">
            <a:off x="684213" y="2349500"/>
            <a:ext cx="0" cy="24479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4343" name="AutoShape 57"/>
          <p:cNvSpPr>
            <a:spLocks noChangeArrowheads="1"/>
          </p:cNvSpPr>
          <p:nvPr/>
        </p:nvSpPr>
        <p:spPr bwMode="auto">
          <a:xfrm>
            <a:off x="179388" y="4941888"/>
            <a:ext cx="936625" cy="503237"/>
          </a:xfrm>
          <a:prstGeom prst="wedgeEllipseCallout">
            <a:avLst>
              <a:gd name="adj1" fmla="val 76949"/>
              <a:gd name="adj2" fmla="val -7412"/>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a:solidFill>
                  <a:srgbClr val="FF3300"/>
                </a:solidFill>
                <a:latin typeface="微软雅黑" panose="020B0503020204020204" pitchFamily="34" charset="-122"/>
                <a:ea typeface="微软雅黑" panose="020B0503020204020204" pitchFamily="34" charset="-122"/>
              </a:rPr>
              <a:t>最低</a:t>
            </a:r>
          </a:p>
        </p:txBody>
      </p:sp>
    </p:spTree>
    <p:extLst>
      <p:ext uri="{BB962C8B-B14F-4D97-AF65-F5344CB8AC3E}">
        <p14:creationId xmlns:p14="http://schemas.microsoft.com/office/powerpoint/2010/main" val="16225217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868A44C7-EC2C-42F8-82B9-DBCDD6F779DD}"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45</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358402"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a:t>
            </a:r>
          </a:p>
        </p:txBody>
      </p:sp>
      <p:sp>
        <p:nvSpPr>
          <p:cNvPr id="358403" name="Rectangle 3"/>
          <p:cNvSpPr>
            <a:spLocks noGrp="1" noChangeArrowheads="1"/>
          </p:cNvSpPr>
          <p:nvPr>
            <p:ph type="body" idx="1"/>
          </p:nvPr>
        </p:nvSpPr>
        <p:spPr>
          <a:xfrm>
            <a:off x="323850" y="1268413"/>
            <a:ext cx="8229600" cy="4968875"/>
          </a:xfrm>
        </p:spPr>
        <p:txBody>
          <a:bodyPr/>
          <a:lstStyle/>
          <a:p>
            <a:pPr eaLnBrk="1" hangingPunct="1">
              <a:defRPr/>
            </a:pPr>
            <a:r>
              <a:rPr lang="zh-CN" altLang="en-US" b="1" dirty="0" smtClean="0"/>
              <a:t>四组</a:t>
            </a:r>
            <a:r>
              <a:rPr lang="en-US" altLang="zh-CN" b="1" dirty="0" smtClean="0"/>
              <a:t>(division)</a:t>
            </a:r>
            <a:r>
              <a:rPr lang="zh-CN" altLang="en-US" b="1" dirty="0" smtClean="0"/>
              <a:t>七个等级</a:t>
            </a:r>
          </a:p>
          <a:p>
            <a:pPr lvl="1" eaLnBrk="1" hangingPunct="1">
              <a:defRPr/>
            </a:pPr>
            <a:r>
              <a:rPr lang="zh-CN" altLang="en-US" b="1" dirty="0" smtClean="0"/>
              <a:t> </a:t>
            </a:r>
            <a:r>
              <a:rPr lang="en-US" altLang="zh-CN" b="1" dirty="0" smtClean="0"/>
              <a:t>D</a:t>
            </a:r>
          </a:p>
          <a:p>
            <a:pPr lvl="1" eaLnBrk="1" hangingPunct="1">
              <a:defRPr/>
            </a:pPr>
            <a:r>
              <a:rPr lang="en-US" altLang="zh-CN" b="1" dirty="0" smtClean="0"/>
              <a:t> C</a:t>
            </a:r>
            <a:r>
              <a:rPr lang="zh-CN" altLang="en-US" b="1" dirty="0" smtClean="0"/>
              <a:t>（</a:t>
            </a:r>
            <a:r>
              <a:rPr lang="en-US" altLang="zh-CN" b="1" dirty="0" smtClean="0"/>
              <a:t>C1</a:t>
            </a:r>
            <a:r>
              <a:rPr lang="zh-CN" altLang="en-US" b="1" dirty="0" smtClean="0"/>
              <a:t>，</a:t>
            </a:r>
            <a:r>
              <a:rPr lang="en-US" altLang="zh-CN" b="1" dirty="0" smtClean="0"/>
              <a:t>C2</a:t>
            </a:r>
            <a:r>
              <a:rPr lang="zh-CN" altLang="en-US" b="1" dirty="0" smtClean="0"/>
              <a:t>）</a:t>
            </a:r>
          </a:p>
          <a:p>
            <a:pPr lvl="1" eaLnBrk="1" hangingPunct="1">
              <a:defRPr/>
            </a:pPr>
            <a:r>
              <a:rPr lang="zh-CN" altLang="en-US" b="1" dirty="0" smtClean="0"/>
              <a:t> </a:t>
            </a:r>
            <a:r>
              <a:rPr lang="en-US" altLang="zh-CN" b="1" dirty="0" smtClean="0"/>
              <a:t>B</a:t>
            </a:r>
            <a:r>
              <a:rPr lang="zh-CN" altLang="en-US" b="1" dirty="0" smtClean="0"/>
              <a:t>（</a:t>
            </a:r>
            <a:r>
              <a:rPr lang="en-US" altLang="zh-CN" b="1" dirty="0" smtClean="0"/>
              <a:t>B1</a:t>
            </a:r>
            <a:r>
              <a:rPr lang="zh-CN" altLang="en-US" b="1" dirty="0" smtClean="0"/>
              <a:t>，</a:t>
            </a:r>
            <a:r>
              <a:rPr lang="en-US" altLang="zh-CN" b="1" dirty="0" smtClean="0"/>
              <a:t>B2</a:t>
            </a:r>
            <a:r>
              <a:rPr lang="zh-CN" altLang="en-US" b="1" dirty="0" smtClean="0"/>
              <a:t>，</a:t>
            </a:r>
            <a:r>
              <a:rPr lang="en-US" altLang="zh-CN" b="1" dirty="0" smtClean="0"/>
              <a:t>B3</a:t>
            </a:r>
            <a:r>
              <a:rPr lang="zh-CN" altLang="en-US" b="1" dirty="0" smtClean="0"/>
              <a:t>）</a:t>
            </a:r>
          </a:p>
          <a:p>
            <a:pPr lvl="1" eaLnBrk="1" hangingPunct="1">
              <a:defRPr/>
            </a:pPr>
            <a:r>
              <a:rPr lang="zh-CN" altLang="en-US" b="1" dirty="0" smtClean="0"/>
              <a:t> </a:t>
            </a:r>
            <a:r>
              <a:rPr lang="en-US" altLang="zh-CN" b="1" dirty="0" smtClean="0"/>
              <a:t>A</a:t>
            </a:r>
            <a:r>
              <a:rPr lang="zh-CN" altLang="en-US" b="1" dirty="0" smtClean="0"/>
              <a:t>（</a:t>
            </a:r>
            <a:r>
              <a:rPr lang="en-US" altLang="zh-CN" b="1" dirty="0" smtClean="0"/>
              <a:t>A1</a:t>
            </a:r>
            <a:r>
              <a:rPr lang="zh-CN" altLang="en-US" b="1" dirty="0" smtClean="0"/>
              <a:t>）</a:t>
            </a:r>
          </a:p>
          <a:p>
            <a:pPr eaLnBrk="1" hangingPunct="1">
              <a:defRPr/>
            </a:pPr>
            <a:r>
              <a:rPr lang="zh-CN" altLang="en-US" b="1" dirty="0" smtClean="0"/>
              <a:t>按系统可靠或可信程度逐渐增高</a:t>
            </a:r>
          </a:p>
          <a:p>
            <a:pPr eaLnBrk="1" hangingPunct="1">
              <a:defRPr/>
            </a:pPr>
            <a:r>
              <a:rPr lang="zh-CN" altLang="en-US" b="1" dirty="0" smtClean="0"/>
              <a:t>各安全级别之间具有一种偏序向下兼容的关系：</a:t>
            </a:r>
          </a:p>
          <a:p>
            <a:pPr lvl="1" eaLnBrk="1" hangingPunct="1">
              <a:defRPr/>
            </a:pPr>
            <a:r>
              <a:rPr lang="zh-CN" altLang="en-US" b="1" dirty="0" smtClean="0"/>
              <a:t>即较高安全性级别提供的安全保护要包含较低级别的所有保护要求，同时提供更多或更完善的保护能力。</a:t>
            </a:r>
          </a:p>
        </p:txBody>
      </p:sp>
    </p:spTree>
    <p:extLst>
      <p:ext uri="{BB962C8B-B14F-4D97-AF65-F5344CB8AC3E}">
        <p14:creationId xmlns:p14="http://schemas.microsoft.com/office/powerpoint/2010/main" val="1594509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D6CB8136-5E12-47C2-9465-0078E662D15A}"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46</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370690"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安全级别划分（续）</a:t>
            </a:r>
          </a:p>
        </p:txBody>
      </p:sp>
      <p:sp>
        <p:nvSpPr>
          <p:cNvPr id="370691" name="Rectangle 3"/>
          <p:cNvSpPr>
            <a:spLocks noGrp="1" noChangeArrowheads="1"/>
          </p:cNvSpPr>
          <p:nvPr>
            <p:ph type="body" idx="1"/>
          </p:nvPr>
        </p:nvSpPr>
        <p:spPr/>
        <p:txBody>
          <a:bodyPr/>
          <a:lstStyle/>
          <a:p>
            <a:pPr eaLnBrk="1" hangingPunct="1">
              <a:lnSpc>
                <a:spcPct val="120000"/>
              </a:lnSpc>
              <a:defRPr/>
            </a:pPr>
            <a:r>
              <a:rPr lang="en-US" altLang="zh-CN" b="1" smtClean="0"/>
              <a:t>D</a:t>
            </a:r>
            <a:r>
              <a:rPr lang="zh-CN" altLang="en-US" b="1" smtClean="0"/>
              <a:t>级</a:t>
            </a:r>
          </a:p>
          <a:p>
            <a:pPr lvl="1" eaLnBrk="1" hangingPunct="1">
              <a:lnSpc>
                <a:spcPct val="120000"/>
              </a:lnSpc>
              <a:defRPr/>
            </a:pPr>
            <a:r>
              <a:rPr lang="zh-CN" altLang="en-US" b="1" smtClean="0"/>
              <a:t>将一切不符合更高标准的系统均归于</a:t>
            </a:r>
            <a:r>
              <a:rPr lang="en-US" altLang="zh-CN" b="1" smtClean="0"/>
              <a:t>D</a:t>
            </a:r>
            <a:r>
              <a:rPr lang="zh-CN" altLang="en-US" b="1" smtClean="0"/>
              <a:t>组</a:t>
            </a:r>
          </a:p>
          <a:p>
            <a:pPr lvl="1" eaLnBrk="1" hangingPunct="1">
              <a:lnSpc>
                <a:spcPct val="120000"/>
              </a:lnSpc>
              <a:defRPr/>
            </a:pPr>
            <a:r>
              <a:rPr lang="zh-CN" altLang="en-US" b="1" smtClean="0"/>
              <a:t>典型例子：</a:t>
            </a:r>
            <a:r>
              <a:rPr lang="en-US" altLang="zh-CN" b="1" smtClean="0">
                <a:solidFill>
                  <a:srgbClr val="0033CC"/>
                </a:solidFill>
              </a:rPr>
              <a:t>DOS</a:t>
            </a:r>
            <a:r>
              <a:rPr lang="zh-CN" altLang="en-US" b="1" smtClean="0">
                <a:solidFill>
                  <a:srgbClr val="0033CC"/>
                </a:solidFill>
              </a:rPr>
              <a:t>是安全标准为</a:t>
            </a:r>
            <a:r>
              <a:rPr lang="en-US" altLang="zh-CN" b="1" smtClean="0">
                <a:solidFill>
                  <a:srgbClr val="0033CC"/>
                </a:solidFill>
              </a:rPr>
              <a:t>D</a:t>
            </a:r>
            <a:r>
              <a:rPr lang="zh-CN" altLang="en-US" b="1" smtClean="0">
                <a:solidFill>
                  <a:srgbClr val="0033CC"/>
                </a:solidFill>
              </a:rPr>
              <a:t>级的操作系统， </a:t>
            </a:r>
            <a:r>
              <a:rPr lang="en-US" altLang="zh-CN" b="1" smtClean="0">
                <a:solidFill>
                  <a:srgbClr val="0033CC"/>
                </a:solidFill>
              </a:rPr>
              <a:t>DOS</a:t>
            </a:r>
            <a:r>
              <a:rPr lang="zh-CN" altLang="en-US" b="1" smtClean="0">
                <a:solidFill>
                  <a:srgbClr val="0033CC"/>
                </a:solidFill>
              </a:rPr>
              <a:t>在安全性方面几乎没有什么专门的机制来保障</a:t>
            </a:r>
          </a:p>
          <a:p>
            <a:pPr eaLnBrk="1" hangingPunct="1">
              <a:lnSpc>
                <a:spcPct val="120000"/>
              </a:lnSpc>
              <a:defRPr/>
            </a:pPr>
            <a:r>
              <a:rPr lang="en-US" altLang="zh-CN" b="1" smtClean="0">
                <a:solidFill>
                  <a:srgbClr val="0033CC"/>
                </a:solidFill>
              </a:rPr>
              <a:t>C1</a:t>
            </a:r>
            <a:r>
              <a:rPr lang="zh-CN" altLang="en-US" b="1" smtClean="0">
                <a:solidFill>
                  <a:srgbClr val="0033CC"/>
                </a:solidFill>
              </a:rPr>
              <a:t>级</a:t>
            </a:r>
          </a:p>
          <a:p>
            <a:pPr lvl="1" eaLnBrk="1" hangingPunct="1">
              <a:lnSpc>
                <a:spcPct val="120000"/>
              </a:lnSpc>
              <a:defRPr/>
            </a:pPr>
            <a:r>
              <a:rPr lang="zh-CN" altLang="en-US" b="1" smtClean="0"/>
              <a:t>非常初级的自主安全保护</a:t>
            </a:r>
          </a:p>
          <a:p>
            <a:pPr lvl="1" eaLnBrk="1" hangingPunct="1">
              <a:lnSpc>
                <a:spcPct val="120000"/>
              </a:lnSpc>
              <a:defRPr/>
            </a:pPr>
            <a:r>
              <a:rPr lang="zh-CN" altLang="en-US" b="1" smtClean="0"/>
              <a:t>能够实现对用户和数据的分离，进行自主存取控制（</a:t>
            </a:r>
            <a:r>
              <a:rPr lang="en-US" altLang="zh-CN" b="1" smtClean="0">
                <a:solidFill>
                  <a:srgbClr val="FF3300"/>
                </a:solidFill>
              </a:rPr>
              <a:t>DAC</a:t>
            </a:r>
            <a:r>
              <a:rPr lang="zh-CN" altLang="en-US" b="1" smtClean="0"/>
              <a:t>），保护或限制用户权限的传播。</a:t>
            </a:r>
          </a:p>
        </p:txBody>
      </p:sp>
    </p:spTree>
    <p:extLst>
      <p:ext uri="{BB962C8B-B14F-4D97-AF65-F5344CB8AC3E}">
        <p14:creationId xmlns:p14="http://schemas.microsoft.com/office/powerpoint/2010/main" val="2058322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794B6338-00F2-4A98-8CB4-4B7917C28520}"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47</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44098"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安全级别划分（续）</a:t>
            </a:r>
          </a:p>
        </p:txBody>
      </p:sp>
      <p:sp>
        <p:nvSpPr>
          <p:cNvPr id="644099" name="Rectangle 3"/>
          <p:cNvSpPr>
            <a:spLocks noGrp="1" noChangeArrowheads="1"/>
          </p:cNvSpPr>
          <p:nvPr>
            <p:ph type="body" idx="1"/>
          </p:nvPr>
        </p:nvSpPr>
        <p:spPr>
          <a:xfrm>
            <a:off x="323850" y="1052513"/>
            <a:ext cx="8424863" cy="5400675"/>
          </a:xfrm>
        </p:spPr>
        <p:txBody>
          <a:bodyPr/>
          <a:lstStyle/>
          <a:p>
            <a:pPr eaLnBrk="1" hangingPunct="1">
              <a:lnSpc>
                <a:spcPct val="110000"/>
              </a:lnSpc>
              <a:spcBef>
                <a:spcPct val="10000"/>
              </a:spcBef>
              <a:defRPr/>
            </a:pPr>
            <a:r>
              <a:rPr lang="en-US" altLang="zh-CN" b="1" smtClean="0"/>
              <a:t>C2</a:t>
            </a:r>
            <a:r>
              <a:rPr lang="zh-CN" altLang="en-US" b="1" smtClean="0"/>
              <a:t>级</a:t>
            </a:r>
          </a:p>
          <a:p>
            <a:pPr lvl="1" eaLnBrk="1" hangingPunct="1">
              <a:lnSpc>
                <a:spcPct val="110000"/>
              </a:lnSpc>
              <a:spcBef>
                <a:spcPct val="10000"/>
              </a:spcBef>
              <a:defRPr/>
            </a:pPr>
            <a:r>
              <a:rPr lang="zh-CN" altLang="en-US" b="1" smtClean="0"/>
              <a:t>安全产品的最低档次</a:t>
            </a:r>
          </a:p>
          <a:p>
            <a:pPr lvl="1" eaLnBrk="1" hangingPunct="1">
              <a:lnSpc>
                <a:spcPct val="110000"/>
              </a:lnSpc>
              <a:spcBef>
                <a:spcPct val="10000"/>
              </a:spcBef>
              <a:defRPr/>
            </a:pPr>
            <a:r>
              <a:rPr lang="zh-CN" altLang="en-US" b="1" smtClean="0"/>
              <a:t>提供受控的存取保护，将</a:t>
            </a:r>
            <a:r>
              <a:rPr lang="en-US" altLang="zh-CN" b="1" smtClean="0"/>
              <a:t>C1</a:t>
            </a:r>
            <a:r>
              <a:rPr lang="zh-CN" altLang="en-US" b="1" smtClean="0"/>
              <a:t>级的</a:t>
            </a:r>
            <a:r>
              <a:rPr lang="en-US" altLang="zh-CN" b="1" smtClean="0">
                <a:solidFill>
                  <a:srgbClr val="FF3300"/>
                </a:solidFill>
              </a:rPr>
              <a:t>DAC</a:t>
            </a:r>
            <a:r>
              <a:rPr lang="zh-CN" altLang="en-US" b="1" smtClean="0"/>
              <a:t>进一步细化，以个人身份注册负责，并实施</a:t>
            </a:r>
            <a:r>
              <a:rPr lang="zh-CN" altLang="en-US" b="1" smtClean="0">
                <a:solidFill>
                  <a:srgbClr val="FF3300"/>
                </a:solidFill>
              </a:rPr>
              <a:t>审计</a:t>
            </a:r>
            <a:r>
              <a:rPr lang="zh-CN" altLang="en-US" b="1" smtClean="0"/>
              <a:t>和资源隔离</a:t>
            </a:r>
          </a:p>
          <a:p>
            <a:pPr lvl="1" eaLnBrk="1" hangingPunct="1">
              <a:lnSpc>
                <a:spcPct val="110000"/>
              </a:lnSpc>
              <a:spcBef>
                <a:spcPct val="10000"/>
              </a:spcBef>
              <a:defRPr/>
            </a:pPr>
            <a:r>
              <a:rPr lang="zh-CN" altLang="en-US" b="1" smtClean="0"/>
              <a:t>达到</a:t>
            </a:r>
            <a:r>
              <a:rPr lang="en-US" altLang="zh-CN" b="1" smtClean="0"/>
              <a:t>C2</a:t>
            </a:r>
            <a:r>
              <a:rPr lang="zh-CN" altLang="en-US" b="1" smtClean="0"/>
              <a:t>级的产品在其名称中往往不突出“安全”这一特色。</a:t>
            </a:r>
          </a:p>
          <a:p>
            <a:pPr lvl="1" eaLnBrk="1" hangingPunct="1">
              <a:lnSpc>
                <a:spcPct val="110000"/>
              </a:lnSpc>
              <a:spcBef>
                <a:spcPct val="10000"/>
              </a:spcBef>
              <a:defRPr/>
            </a:pPr>
            <a:r>
              <a:rPr lang="zh-CN" altLang="en-US" b="1" smtClean="0">
                <a:solidFill>
                  <a:srgbClr val="0033CC"/>
                </a:solidFill>
              </a:rPr>
              <a:t>典型例子：</a:t>
            </a:r>
          </a:p>
          <a:p>
            <a:pPr lvl="2" eaLnBrk="1" hangingPunct="1">
              <a:lnSpc>
                <a:spcPct val="110000"/>
              </a:lnSpc>
              <a:spcBef>
                <a:spcPct val="10000"/>
              </a:spcBef>
              <a:defRPr/>
            </a:pPr>
            <a:r>
              <a:rPr lang="zh-CN" altLang="en-US" sz="2400" b="1" smtClean="0"/>
              <a:t> 操作系统：</a:t>
            </a:r>
            <a:r>
              <a:rPr lang="en-US" altLang="zh-CN" sz="2400" b="1" smtClean="0"/>
              <a:t>Microsoft</a:t>
            </a:r>
            <a:r>
              <a:rPr lang="zh-CN" altLang="en-US" sz="2400" b="1" smtClean="0"/>
              <a:t>的</a:t>
            </a:r>
            <a:r>
              <a:rPr lang="en-US" altLang="zh-CN" sz="2400" b="1" smtClean="0"/>
              <a:t>Windows 2000</a:t>
            </a:r>
            <a:r>
              <a:rPr lang="zh-CN" altLang="en-US" sz="2400" b="1" smtClean="0"/>
              <a:t>、</a:t>
            </a:r>
            <a:r>
              <a:rPr lang="en-US" altLang="zh-CN" sz="2400" b="1" smtClean="0"/>
              <a:t>DEC</a:t>
            </a:r>
            <a:r>
              <a:rPr lang="zh-CN" altLang="en-US" sz="2400" b="1" smtClean="0"/>
              <a:t>数字设备公司的</a:t>
            </a:r>
            <a:r>
              <a:rPr lang="en-US" altLang="zh-CN" sz="2400" b="1" smtClean="0"/>
              <a:t>Open VMS VAX 6.0</a:t>
            </a:r>
            <a:r>
              <a:rPr lang="zh-CN" altLang="en-US" sz="2400" b="1" smtClean="0"/>
              <a:t>和</a:t>
            </a:r>
            <a:r>
              <a:rPr lang="en-US" altLang="zh-CN" sz="2400" b="1" smtClean="0"/>
              <a:t>6.1</a:t>
            </a:r>
          </a:p>
          <a:p>
            <a:pPr lvl="2" eaLnBrk="1" hangingPunct="1">
              <a:lnSpc>
                <a:spcPct val="110000"/>
              </a:lnSpc>
              <a:spcBef>
                <a:spcPct val="10000"/>
              </a:spcBef>
              <a:defRPr/>
            </a:pPr>
            <a:r>
              <a:rPr lang="en-US" altLang="zh-CN" sz="2400" b="1" smtClean="0"/>
              <a:t> </a:t>
            </a:r>
            <a:r>
              <a:rPr lang="zh-CN" altLang="en-US" sz="2400" b="1" smtClean="0"/>
              <a:t>数据库</a:t>
            </a:r>
            <a:r>
              <a:rPr lang="en-US" altLang="zh-CN" sz="2400" b="1" smtClean="0"/>
              <a:t>:Oracle</a:t>
            </a:r>
            <a:r>
              <a:rPr lang="zh-CN" altLang="en-US" sz="2400" b="1" smtClean="0"/>
              <a:t>公司的</a:t>
            </a:r>
            <a:r>
              <a:rPr lang="en-US" altLang="zh-CN" sz="2400" b="1" smtClean="0"/>
              <a:t>Oracle 7</a:t>
            </a:r>
            <a:r>
              <a:rPr lang="zh-CN" altLang="en-US" sz="2400" b="1" smtClean="0"/>
              <a:t>、</a:t>
            </a:r>
            <a:r>
              <a:rPr lang="en-US" altLang="zh-CN" sz="2400" b="1" smtClean="0"/>
              <a:t>Sybase</a:t>
            </a:r>
            <a:r>
              <a:rPr lang="zh-CN" altLang="en-US" sz="2400" b="1" smtClean="0"/>
              <a:t>公司的 </a:t>
            </a:r>
            <a:r>
              <a:rPr lang="en-US" altLang="zh-CN" sz="2400" b="1" smtClean="0"/>
              <a:t>SQL Server 11.0.6 </a:t>
            </a:r>
            <a:r>
              <a:rPr lang="zh-CN" altLang="en-US" sz="2400" b="1" smtClean="0"/>
              <a:t>、 </a:t>
            </a:r>
            <a:r>
              <a:rPr lang="en-US" altLang="zh-CN" sz="2400" b="1" smtClean="0"/>
              <a:t>Microsoft  SQL SERVER 2000</a:t>
            </a:r>
            <a:r>
              <a:rPr lang="zh-CN" altLang="en-US" sz="2400" b="1" smtClean="0"/>
              <a:t>。</a:t>
            </a:r>
          </a:p>
        </p:txBody>
      </p:sp>
    </p:spTree>
    <p:extLst>
      <p:ext uri="{BB962C8B-B14F-4D97-AF65-F5344CB8AC3E}">
        <p14:creationId xmlns:p14="http://schemas.microsoft.com/office/powerpoint/2010/main" val="1098197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BE1C8ABB-D50A-4C6C-94BD-E905C6C6C363}"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48</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46146"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安全级别划分（续）</a:t>
            </a:r>
          </a:p>
        </p:txBody>
      </p:sp>
      <p:sp>
        <p:nvSpPr>
          <p:cNvPr id="646147" name="Rectangle 3"/>
          <p:cNvSpPr>
            <a:spLocks noGrp="1" noChangeArrowheads="1"/>
          </p:cNvSpPr>
          <p:nvPr>
            <p:ph type="body" idx="1"/>
          </p:nvPr>
        </p:nvSpPr>
        <p:spPr>
          <a:xfrm>
            <a:off x="323850" y="1268413"/>
            <a:ext cx="8229600" cy="5040312"/>
          </a:xfrm>
        </p:spPr>
        <p:txBody>
          <a:bodyPr/>
          <a:lstStyle/>
          <a:p>
            <a:pPr eaLnBrk="1" hangingPunct="1">
              <a:lnSpc>
                <a:spcPct val="110000"/>
              </a:lnSpc>
              <a:spcBef>
                <a:spcPct val="10000"/>
              </a:spcBef>
              <a:defRPr/>
            </a:pPr>
            <a:r>
              <a:rPr lang="en-US" altLang="zh-CN" sz="2400" b="1" smtClean="0"/>
              <a:t>B1</a:t>
            </a:r>
            <a:r>
              <a:rPr lang="zh-CN" altLang="en-US" sz="2400" b="1" smtClean="0"/>
              <a:t>级</a:t>
            </a:r>
          </a:p>
          <a:p>
            <a:pPr lvl="1" eaLnBrk="1" hangingPunct="1">
              <a:lnSpc>
                <a:spcPct val="110000"/>
              </a:lnSpc>
              <a:spcBef>
                <a:spcPct val="10000"/>
              </a:spcBef>
              <a:defRPr/>
            </a:pPr>
            <a:r>
              <a:rPr lang="zh-CN" altLang="en-US" b="1" smtClean="0"/>
              <a:t>标记安全保护。</a:t>
            </a:r>
            <a:r>
              <a:rPr lang="zh-CN" altLang="en-US" b="1" smtClean="0">
                <a:solidFill>
                  <a:srgbClr val="3333FF"/>
                </a:solidFill>
              </a:rPr>
              <a:t>“安全”</a:t>
            </a:r>
            <a:r>
              <a:rPr lang="en-US" altLang="zh-CN" b="1" smtClean="0">
                <a:solidFill>
                  <a:srgbClr val="3333FF"/>
                </a:solidFill>
              </a:rPr>
              <a:t>(Security)</a:t>
            </a:r>
            <a:r>
              <a:rPr lang="zh-CN" altLang="en-US" b="1" smtClean="0">
                <a:solidFill>
                  <a:srgbClr val="3333FF"/>
                </a:solidFill>
              </a:rPr>
              <a:t>或“可信的”</a:t>
            </a:r>
            <a:r>
              <a:rPr lang="en-US" altLang="zh-CN" b="1" smtClean="0">
                <a:solidFill>
                  <a:srgbClr val="3333FF"/>
                </a:solidFill>
              </a:rPr>
              <a:t>(Trusted)</a:t>
            </a:r>
            <a:r>
              <a:rPr lang="zh-CN" altLang="en-US" b="1" smtClean="0">
                <a:solidFill>
                  <a:srgbClr val="3333FF"/>
                </a:solidFill>
              </a:rPr>
              <a:t>产品</a:t>
            </a:r>
            <a:r>
              <a:rPr lang="zh-CN" altLang="en-US" b="1" smtClean="0"/>
              <a:t>。</a:t>
            </a:r>
          </a:p>
          <a:p>
            <a:pPr lvl="1" eaLnBrk="1" hangingPunct="1">
              <a:lnSpc>
                <a:spcPct val="110000"/>
              </a:lnSpc>
              <a:spcBef>
                <a:spcPct val="10000"/>
              </a:spcBef>
              <a:defRPr/>
            </a:pPr>
            <a:r>
              <a:rPr lang="zh-CN" altLang="en-US" b="1" smtClean="0">
                <a:solidFill>
                  <a:srgbClr val="3333FF"/>
                </a:solidFill>
              </a:rPr>
              <a:t>对系统的数据加以标记，对标记的主体和客体</a:t>
            </a:r>
            <a:r>
              <a:rPr lang="zh-CN" altLang="en-US" b="1" smtClean="0"/>
              <a:t>实施强制存取控制（</a:t>
            </a:r>
            <a:r>
              <a:rPr lang="en-US" altLang="zh-CN" b="1" smtClean="0">
                <a:solidFill>
                  <a:srgbClr val="FF3300"/>
                </a:solidFill>
              </a:rPr>
              <a:t>MAC</a:t>
            </a:r>
            <a:r>
              <a:rPr lang="zh-CN" altLang="en-US" b="1" smtClean="0"/>
              <a:t>）、</a:t>
            </a:r>
            <a:r>
              <a:rPr lang="zh-CN" altLang="en-US" b="1" smtClean="0">
                <a:solidFill>
                  <a:srgbClr val="FF3300"/>
                </a:solidFill>
              </a:rPr>
              <a:t>审计</a:t>
            </a:r>
            <a:r>
              <a:rPr lang="zh-CN" altLang="en-US" b="1" smtClean="0"/>
              <a:t>等安全机制。</a:t>
            </a:r>
          </a:p>
          <a:p>
            <a:pPr eaLnBrk="1" hangingPunct="1">
              <a:lnSpc>
                <a:spcPct val="110000"/>
              </a:lnSpc>
              <a:spcBef>
                <a:spcPct val="10000"/>
              </a:spcBef>
              <a:defRPr/>
            </a:pPr>
            <a:r>
              <a:rPr lang="en-US" altLang="en-US" sz="2400" b="1" smtClean="0"/>
              <a:t>典型例子</a:t>
            </a:r>
          </a:p>
          <a:p>
            <a:pPr lvl="1" eaLnBrk="1" hangingPunct="1">
              <a:lnSpc>
                <a:spcPct val="110000"/>
              </a:lnSpc>
              <a:spcBef>
                <a:spcPct val="10000"/>
              </a:spcBef>
              <a:defRPr/>
            </a:pPr>
            <a:r>
              <a:rPr lang="en-US" altLang="en-US" sz="2000" b="1" smtClean="0"/>
              <a:t> 操作系统</a:t>
            </a:r>
            <a:r>
              <a:rPr lang="zh-CN" altLang="en-US" sz="2000" b="1" smtClean="0"/>
              <a:t>：</a:t>
            </a:r>
            <a:endParaRPr lang="en-US" altLang="en-US" sz="2000" b="1" smtClean="0"/>
          </a:p>
          <a:p>
            <a:pPr lvl="2" eaLnBrk="1" hangingPunct="1">
              <a:lnSpc>
                <a:spcPct val="110000"/>
              </a:lnSpc>
              <a:spcBef>
                <a:spcPct val="10000"/>
              </a:spcBef>
              <a:defRPr/>
            </a:pPr>
            <a:r>
              <a:rPr lang="en-US" altLang="en-US" sz="2000" b="1" smtClean="0"/>
              <a:t>数字设备公司的SEVMS VAX Version 6.0</a:t>
            </a:r>
          </a:p>
          <a:p>
            <a:pPr lvl="2" eaLnBrk="1" hangingPunct="1">
              <a:lnSpc>
                <a:spcPct val="110000"/>
              </a:lnSpc>
              <a:spcBef>
                <a:spcPct val="10000"/>
              </a:spcBef>
              <a:defRPr/>
            </a:pPr>
            <a:r>
              <a:rPr lang="en-US" altLang="en-US" sz="2000" b="1" smtClean="0"/>
              <a:t>惠普公司的HP-UX BLS release 9.0.9+ </a:t>
            </a:r>
          </a:p>
          <a:p>
            <a:pPr lvl="1" eaLnBrk="1" hangingPunct="1">
              <a:lnSpc>
                <a:spcPct val="110000"/>
              </a:lnSpc>
              <a:spcBef>
                <a:spcPct val="10000"/>
              </a:spcBef>
              <a:defRPr/>
            </a:pPr>
            <a:r>
              <a:rPr lang="en-US" altLang="en-US" sz="2000" b="1" smtClean="0"/>
              <a:t> 数据库</a:t>
            </a:r>
            <a:r>
              <a:rPr lang="zh-CN" altLang="en-US" sz="2000" b="1" smtClean="0"/>
              <a:t>：</a:t>
            </a:r>
            <a:endParaRPr lang="en-US" altLang="en-US" sz="2000" b="1" smtClean="0"/>
          </a:p>
          <a:p>
            <a:pPr lvl="2" eaLnBrk="1" hangingPunct="1">
              <a:lnSpc>
                <a:spcPct val="110000"/>
              </a:lnSpc>
              <a:spcBef>
                <a:spcPct val="10000"/>
              </a:spcBef>
              <a:defRPr/>
            </a:pPr>
            <a:r>
              <a:rPr lang="en-US" altLang="en-US" sz="2000" b="1" smtClean="0"/>
              <a:t>Oracle公司的Trusted Oracle 7</a:t>
            </a:r>
          </a:p>
          <a:p>
            <a:pPr lvl="2" eaLnBrk="1" hangingPunct="1">
              <a:lnSpc>
                <a:spcPct val="110000"/>
              </a:lnSpc>
              <a:spcBef>
                <a:spcPct val="10000"/>
              </a:spcBef>
              <a:defRPr/>
            </a:pPr>
            <a:r>
              <a:rPr lang="en-US" altLang="en-US" sz="2000" b="1" smtClean="0"/>
              <a:t>Sybase公司的Secure SQL Server version 11.0.6</a:t>
            </a:r>
            <a:endParaRPr lang="en-US" altLang="zh-CN" sz="2000" b="1" smtClean="0"/>
          </a:p>
        </p:txBody>
      </p:sp>
    </p:spTree>
    <p:extLst>
      <p:ext uri="{BB962C8B-B14F-4D97-AF65-F5344CB8AC3E}">
        <p14:creationId xmlns:p14="http://schemas.microsoft.com/office/powerpoint/2010/main" val="1629708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B14DAF93-E71B-464B-A3B5-0CFDD0F3E3F1}"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49</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648194"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安全级别划分（续）</a:t>
            </a:r>
          </a:p>
        </p:txBody>
      </p:sp>
      <p:sp>
        <p:nvSpPr>
          <p:cNvPr id="648195" name="Rectangle 3"/>
          <p:cNvSpPr>
            <a:spLocks noGrp="1" noChangeArrowheads="1"/>
          </p:cNvSpPr>
          <p:nvPr>
            <p:ph type="body" idx="1"/>
          </p:nvPr>
        </p:nvSpPr>
        <p:spPr>
          <a:xfrm>
            <a:off x="323850" y="1268413"/>
            <a:ext cx="8229600" cy="5040312"/>
          </a:xfrm>
        </p:spPr>
        <p:txBody>
          <a:bodyPr/>
          <a:lstStyle/>
          <a:p>
            <a:pPr eaLnBrk="1" hangingPunct="1">
              <a:lnSpc>
                <a:spcPct val="110000"/>
              </a:lnSpc>
              <a:spcBef>
                <a:spcPct val="10000"/>
              </a:spcBef>
              <a:defRPr/>
            </a:pPr>
            <a:r>
              <a:rPr lang="en-US" altLang="zh-CN" sz="2400" b="1" smtClean="0"/>
              <a:t>B2</a:t>
            </a:r>
            <a:r>
              <a:rPr lang="zh-CN" altLang="en-US" sz="2400" b="1" smtClean="0"/>
              <a:t>级</a:t>
            </a:r>
          </a:p>
          <a:p>
            <a:pPr lvl="1" eaLnBrk="1" hangingPunct="1">
              <a:lnSpc>
                <a:spcPct val="110000"/>
              </a:lnSpc>
              <a:spcBef>
                <a:spcPct val="10000"/>
              </a:spcBef>
              <a:defRPr/>
            </a:pPr>
            <a:r>
              <a:rPr lang="zh-CN" altLang="en-US" b="1" smtClean="0"/>
              <a:t>结构化保护</a:t>
            </a:r>
          </a:p>
          <a:p>
            <a:pPr lvl="1" eaLnBrk="1" hangingPunct="1">
              <a:lnSpc>
                <a:spcPct val="110000"/>
              </a:lnSpc>
              <a:spcBef>
                <a:spcPct val="10000"/>
              </a:spcBef>
              <a:defRPr/>
            </a:pPr>
            <a:r>
              <a:rPr lang="zh-CN" altLang="en-US" b="1" smtClean="0"/>
              <a:t>建立形式化的安全策略模型</a:t>
            </a:r>
            <a:r>
              <a:rPr lang="en-US" altLang="zh-CN" b="1" smtClean="0"/>
              <a:t>, </a:t>
            </a:r>
            <a:r>
              <a:rPr lang="zh-CN" altLang="en-US" b="1" smtClean="0">
                <a:solidFill>
                  <a:srgbClr val="3333FF"/>
                </a:solidFill>
              </a:rPr>
              <a:t>并对系统内的所有主体和客体实施</a:t>
            </a:r>
            <a:r>
              <a:rPr lang="en-US" altLang="zh-CN" b="1" smtClean="0">
                <a:solidFill>
                  <a:srgbClr val="3333FF"/>
                </a:solidFill>
              </a:rPr>
              <a:t>DAC</a:t>
            </a:r>
            <a:r>
              <a:rPr lang="zh-CN" altLang="en-US" b="1" smtClean="0">
                <a:solidFill>
                  <a:srgbClr val="3333FF"/>
                </a:solidFill>
              </a:rPr>
              <a:t>和</a:t>
            </a:r>
            <a:r>
              <a:rPr lang="en-US" altLang="zh-CN" b="1" smtClean="0">
                <a:solidFill>
                  <a:srgbClr val="3333FF"/>
                </a:solidFill>
              </a:rPr>
              <a:t>MAC</a:t>
            </a:r>
            <a:r>
              <a:rPr lang="zh-CN" altLang="en-US" b="1" smtClean="0"/>
              <a:t>。</a:t>
            </a:r>
          </a:p>
          <a:p>
            <a:pPr lvl="1" eaLnBrk="1" hangingPunct="1">
              <a:lnSpc>
                <a:spcPct val="110000"/>
              </a:lnSpc>
              <a:spcBef>
                <a:spcPct val="10000"/>
              </a:spcBef>
              <a:defRPr/>
            </a:pPr>
            <a:r>
              <a:rPr lang="zh-CN" altLang="en-US" b="1" smtClean="0"/>
              <a:t>经过认证的</a:t>
            </a:r>
            <a:r>
              <a:rPr lang="en-US" altLang="zh-CN" b="1" smtClean="0"/>
              <a:t>B2</a:t>
            </a:r>
            <a:r>
              <a:rPr lang="zh-CN" altLang="en-US" b="1" smtClean="0"/>
              <a:t>级以上的安全系统非常稀少</a:t>
            </a:r>
          </a:p>
          <a:p>
            <a:pPr eaLnBrk="1" hangingPunct="1">
              <a:lnSpc>
                <a:spcPct val="110000"/>
              </a:lnSpc>
              <a:spcBef>
                <a:spcPct val="10000"/>
              </a:spcBef>
              <a:defRPr/>
            </a:pPr>
            <a:r>
              <a:rPr lang="en-US" altLang="zh-CN" sz="2400" b="1" smtClean="0"/>
              <a:t>B2</a:t>
            </a:r>
            <a:r>
              <a:rPr lang="zh-CN" altLang="en-US" sz="2400" b="1" smtClean="0"/>
              <a:t>级典型例子</a:t>
            </a:r>
          </a:p>
          <a:p>
            <a:pPr lvl="2" eaLnBrk="1" hangingPunct="1">
              <a:lnSpc>
                <a:spcPct val="110000"/>
              </a:lnSpc>
              <a:spcBef>
                <a:spcPct val="10000"/>
              </a:spcBef>
              <a:defRPr/>
            </a:pPr>
            <a:r>
              <a:rPr lang="zh-CN" altLang="en-US" sz="2400" b="1" smtClean="0"/>
              <a:t>操作系统：</a:t>
            </a:r>
            <a:r>
              <a:rPr lang="en-US" altLang="en-US" sz="2400" b="1" smtClean="0"/>
              <a:t>有Trusted Information Systems</a:t>
            </a:r>
            <a:r>
              <a:rPr lang="zh-CN" altLang="en-US" sz="2400" b="1" smtClean="0"/>
              <a:t>的</a:t>
            </a:r>
            <a:r>
              <a:rPr lang="en-US" altLang="zh-CN" sz="2400" b="1" smtClean="0"/>
              <a:t>Trusted XENIX</a:t>
            </a:r>
            <a:r>
              <a:rPr lang="zh-CN" altLang="en-US" sz="2400" b="1" smtClean="0"/>
              <a:t>一种产品</a:t>
            </a:r>
          </a:p>
          <a:p>
            <a:pPr lvl="2" eaLnBrk="1" hangingPunct="1">
              <a:lnSpc>
                <a:spcPct val="110000"/>
              </a:lnSpc>
              <a:spcBef>
                <a:spcPct val="10000"/>
              </a:spcBef>
              <a:defRPr/>
            </a:pPr>
            <a:r>
              <a:rPr lang="zh-CN" altLang="en-US" sz="2400" b="1" smtClean="0"/>
              <a:t>数据库：没有符合</a:t>
            </a:r>
            <a:r>
              <a:rPr lang="en-US" altLang="zh-CN" sz="2400" b="1" smtClean="0"/>
              <a:t>B2</a:t>
            </a:r>
            <a:r>
              <a:rPr lang="zh-CN" altLang="en-US" sz="2400" b="1" smtClean="0"/>
              <a:t>标准的产品</a:t>
            </a:r>
          </a:p>
        </p:txBody>
      </p:sp>
    </p:spTree>
    <p:extLst>
      <p:ext uri="{BB962C8B-B14F-4D97-AF65-F5344CB8AC3E}">
        <p14:creationId xmlns:p14="http://schemas.microsoft.com/office/powerpoint/2010/main" val="2984836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01" y="256348"/>
            <a:ext cx="8955156" cy="752385"/>
          </a:xfrm>
          <a:prstGeom prst="rect">
            <a:avLst/>
          </a:prstGeom>
        </p:spPr>
        <p:txBody>
          <a:bodyPr wrap="square">
            <a:spAutoFit/>
          </a:bodyPr>
          <a:lstStyle/>
          <a:p>
            <a:pPr indent="457200">
              <a:lnSpc>
                <a:spcPct val="150000"/>
              </a:lnSpc>
            </a:pPr>
            <a:r>
              <a:rPr lang="en-US" altLang="zh-CN" sz="3200" b="1" dirty="0" smtClean="0">
                <a:solidFill>
                  <a:srgbClr val="FF0000"/>
                </a:solidFill>
                <a:latin typeface="微软雅黑" pitchFamily="34" charset="-122"/>
                <a:ea typeface="微软雅黑" pitchFamily="34" charset="-122"/>
              </a:rPr>
              <a:t>1.</a:t>
            </a:r>
            <a:r>
              <a:rPr lang="zh-CN" altLang="en-US" sz="3200" b="1" dirty="0" smtClean="0">
                <a:solidFill>
                  <a:srgbClr val="FF0000"/>
                </a:solidFill>
                <a:latin typeface="微软雅黑" pitchFamily="34" charset="-122"/>
                <a:ea typeface="微软雅黑" pitchFamily="34" charset="-122"/>
              </a:rPr>
              <a:t> </a:t>
            </a:r>
            <a:r>
              <a:rPr lang="en-US" altLang="zh-CN" sz="3200" b="1" dirty="0" smtClean="0">
                <a:solidFill>
                  <a:srgbClr val="FF0000"/>
                </a:solidFill>
                <a:latin typeface="+mj-lt"/>
                <a:ea typeface="Meiryo UI" pitchFamily="34" charset="-128"/>
                <a:cs typeface="Meiryo UI" pitchFamily="34" charset="-128"/>
              </a:rPr>
              <a:t>user</a:t>
            </a:r>
            <a:r>
              <a:rPr lang="zh-CN" altLang="en-US" sz="3200" b="1" dirty="0" smtClean="0">
                <a:solidFill>
                  <a:srgbClr val="FF0000"/>
                </a:solidFill>
                <a:latin typeface="微软雅黑" pitchFamily="34" charset="-122"/>
                <a:ea typeface="微软雅黑" pitchFamily="34" charset="-122"/>
              </a:rPr>
              <a:t>表</a:t>
            </a:r>
            <a:endParaRPr lang="en-US" altLang="zh-CN" sz="3200" b="1" dirty="0" smtClean="0">
              <a:solidFill>
                <a:srgbClr val="FF0000"/>
              </a:solidFill>
              <a:latin typeface="微软雅黑" pitchFamily="34" charset="-122"/>
              <a:ea typeface="微软雅黑" pitchFamily="34" charset="-122"/>
            </a:endParaRPr>
          </a:p>
        </p:txBody>
      </p:sp>
      <p:sp>
        <p:nvSpPr>
          <p:cNvPr id="2" name="矩形 1"/>
          <p:cNvSpPr/>
          <p:nvPr/>
        </p:nvSpPr>
        <p:spPr>
          <a:xfrm>
            <a:off x="226074" y="1030241"/>
            <a:ext cx="8697207" cy="3323987"/>
          </a:xfrm>
          <a:prstGeom prst="rect">
            <a:avLst/>
          </a:prstGeom>
        </p:spPr>
        <p:txBody>
          <a:bodyPr wrap="square">
            <a:spAutoFit/>
          </a:bodyPr>
          <a:lstStyle/>
          <a:p>
            <a:pPr indent="457200">
              <a:lnSpc>
                <a:spcPct val="125000"/>
              </a:lnSpc>
            </a:pPr>
            <a:r>
              <a:rPr lang="en-US" altLang="zh-CN" sz="2400" b="1" dirty="0" smtClean="0">
                <a:latin typeface="微软雅黑" pitchFamily="34" charset="-122"/>
                <a:ea typeface="微软雅黑" pitchFamily="34" charset="-122"/>
              </a:rPr>
              <a:t>user</a:t>
            </a:r>
            <a:r>
              <a:rPr lang="zh-CN" altLang="en-US" sz="2400" b="1" dirty="0" smtClean="0">
                <a:latin typeface="微软雅黑" pitchFamily="34" charset="-122"/>
                <a:ea typeface="微软雅黑" pitchFamily="34" charset="-122"/>
              </a:rPr>
              <a:t>表是</a:t>
            </a:r>
            <a:r>
              <a:rPr lang="en-US" altLang="zh-CN" sz="2400" b="1" dirty="0" err="1" smtClean="0">
                <a:solidFill>
                  <a:srgbClr val="FF0000"/>
                </a:solidFill>
                <a:latin typeface="微软雅黑" pitchFamily="34" charset="-122"/>
                <a:ea typeface="微软雅黑" pitchFamily="34" charset="-122"/>
              </a:rPr>
              <a:t>mysql</a:t>
            </a:r>
            <a:r>
              <a:rPr lang="zh-CN" altLang="en-US" sz="2400" b="1" dirty="0" smtClean="0">
                <a:solidFill>
                  <a:srgbClr val="FF0000"/>
                </a:solidFill>
                <a:latin typeface="微软雅黑" pitchFamily="34" charset="-122"/>
                <a:ea typeface="微软雅黑" pitchFamily="34" charset="-122"/>
              </a:rPr>
              <a:t>数据库</a:t>
            </a:r>
            <a:r>
              <a:rPr lang="zh-CN" altLang="en-US" sz="2400" b="1" dirty="0" smtClean="0">
                <a:latin typeface="微软雅黑" pitchFamily="34" charset="-122"/>
                <a:ea typeface="微软雅黑" pitchFamily="34" charset="-122"/>
              </a:rPr>
              <a:t>中</a:t>
            </a:r>
            <a:r>
              <a:rPr lang="zh-CN" altLang="en-US" sz="2400" b="1" dirty="0" smtClean="0">
                <a:solidFill>
                  <a:srgbClr val="00B050"/>
                </a:solidFill>
                <a:latin typeface="微软雅黑" pitchFamily="34" charset="-122"/>
                <a:ea typeface="微软雅黑" pitchFamily="34" charset="-122"/>
              </a:rPr>
              <a:t>最重要的</a:t>
            </a:r>
            <a:r>
              <a:rPr lang="zh-CN" altLang="en-US" sz="2400" b="1" dirty="0">
                <a:solidFill>
                  <a:srgbClr val="00B050"/>
                </a:solidFill>
                <a:latin typeface="微软雅黑" pitchFamily="34" charset="-122"/>
                <a:ea typeface="微软雅黑" pitchFamily="34" charset="-122"/>
              </a:rPr>
              <a:t>一个权限</a:t>
            </a:r>
            <a:r>
              <a:rPr lang="zh-CN" altLang="en-US" sz="2400" b="1" dirty="0" smtClean="0">
                <a:solidFill>
                  <a:srgbClr val="00B050"/>
                </a:solidFill>
                <a:latin typeface="微软雅黑" pitchFamily="34" charset="-122"/>
                <a:ea typeface="微软雅黑" pitchFamily="34" charset="-122"/>
              </a:rPr>
              <a:t>表</a:t>
            </a:r>
            <a:r>
              <a:rPr lang="zh-CN" altLang="en-US" sz="2400" b="1" dirty="0" smtClean="0">
                <a:solidFill>
                  <a:srgbClr val="C00000"/>
                </a:solidFill>
                <a:latin typeface="微软雅黑" pitchFamily="34" charset="-122"/>
                <a:ea typeface="微软雅黑" pitchFamily="34" charset="-122"/>
              </a:rPr>
              <a:t>。记录</a:t>
            </a:r>
            <a:r>
              <a:rPr lang="zh-CN" altLang="en-US" sz="2400" b="1" dirty="0">
                <a:solidFill>
                  <a:srgbClr val="C00000"/>
                </a:solidFill>
                <a:latin typeface="微软雅黑" pitchFamily="34" charset="-122"/>
                <a:ea typeface="微软雅黑" pitchFamily="34" charset="-122"/>
              </a:rPr>
              <a:t>允许连接到服务器的账号信息</a:t>
            </a:r>
            <a:r>
              <a:rPr lang="zh-CN" altLang="en-US" sz="2400" b="1" dirty="0">
                <a:latin typeface="微软雅黑" pitchFamily="34" charset="-122"/>
                <a:ea typeface="微软雅黑" pitchFamily="34" charset="-122"/>
              </a:rPr>
              <a:t>，</a:t>
            </a:r>
            <a:r>
              <a:rPr lang="zh-CN" altLang="en-US" sz="2400" b="1" dirty="0">
                <a:solidFill>
                  <a:srgbClr val="0000CC"/>
                </a:solidFill>
                <a:latin typeface="微软雅黑" pitchFamily="34" charset="-122"/>
                <a:ea typeface="微软雅黑" pitchFamily="34" charset="-122"/>
              </a:rPr>
              <a:t>里面的权限是</a:t>
            </a:r>
            <a:r>
              <a:rPr lang="zh-CN" altLang="en-US" sz="2400" b="1" dirty="0" smtClean="0">
                <a:solidFill>
                  <a:srgbClr val="0000CC"/>
                </a:solidFill>
                <a:latin typeface="微软雅黑" pitchFamily="34" charset="-122"/>
                <a:ea typeface="微软雅黑" pitchFamily="34" charset="-122"/>
              </a:rPr>
              <a:t>全局性的</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r>
              <a:rPr lang="zh-CN" altLang="en-US" sz="2400" b="1" dirty="0" smtClean="0">
                <a:latin typeface="微软雅黑" pitchFamily="34" charset="-122"/>
                <a:ea typeface="微软雅黑" pitchFamily="34" charset="-122"/>
              </a:rPr>
              <a:t>例：</a:t>
            </a:r>
            <a:r>
              <a:rPr lang="zh-CN" altLang="en-US" sz="2400" b="1" dirty="0">
                <a:latin typeface="楷体_GB2312" panose="02010609030101010101" pitchFamily="49" charset="-122"/>
                <a:ea typeface="楷体_GB2312" panose="02010609030101010101" pitchFamily="49" charset="-122"/>
              </a:rPr>
              <a:t>一个用户在</a:t>
            </a:r>
            <a:r>
              <a:rPr lang="en-US" altLang="zh-CN" sz="2400" b="1" dirty="0">
                <a:latin typeface="楷体_GB2312" panose="02010609030101010101" pitchFamily="49" charset="-122"/>
                <a:ea typeface="楷体_GB2312" panose="02010609030101010101" pitchFamily="49" charset="-122"/>
              </a:rPr>
              <a:t>user</a:t>
            </a:r>
            <a:r>
              <a:rPr lang="zh-CN" altLang="en-US" sz="2400" b="1" dirty="0">
                <a:latin typeface="楷体_GB2312" panose="02010609030101010101" pitchFamily="49" charset="-122"/>
                <a:ea typeface="楷体_GB2312" panose="02010609030101010101" pitchFamily="49" charset="-122"/>
              </a:rPr>
              <a:t>表中授予</a:t>
            </a:r>
            <a:r>
              <a:rPr lang="en-US" altLang="zh-CN" sz="2400" b="1" dirty="0">
                <a:latin typeface="楷体_GB2312" panose="02010609030101010101" pitchFamily="49" charset="-122"/>
                <a:ea typeface="楷体_GB2312" panose="02010609030101010101" pitchFamily="49" charset="-122"/>
              </a:rPr>
              <a:t>DELETE</a:t>
            </a:r>
            <a:r>
              <a:rPr lang="zh-CN" altLang="en-US" sz="2400" b="1" dirty="0">
                <a:latin typeface="楷体_GB2312" panose="02010609030101010101" pitchFamily="49" charset="-122"/>
                <a:ea typeface="楷体_GB2312" panose="02010609030101010101" pitchFamily="49" charset="-122"/>
              </a:rPr>
              <a:t>权限，则该用户可以删除</a:t>
            </a:r>
            <a:r>
              <a:rPr lang="en-US" altLang="zh-CN" sz="2400" b="1" dirty="0">
                <a:latin typeface="楷体_GB2312" panose="02010609030101010101" pitchFamily="49" charset="-122"/>
                <a:ea typeface="楷体_GB2312" panose="02010609030101010101" pitchFamily="49" charset="-122"/>
              </a:rPr>
              <a:t>MySQL</a:t>
            </a:r>
            <a:r>
              <a:rPr lang="zh-CN" altLang="en-US" sz="2400" b="1" dirty="0">
                <a:latin typeface="楷体_GB2312" panose="02010609030101010101" pitchFamily="49" charset="-122"/>
                <a:ea typeface="楷体_GB2312" panose="02010609030101010101" pitchFamily="49" charset="-122"/>
              </a:rPr>
              <a:t>服务器上的所有数据库</a:t>
            </a:r>
            <a:r>
              <a:rPr lang="zh-CN" altLang="en-US" sz="2400" b="1" dirty="0" smtClean="0">
                <a:latin typeface="楷体_GB2312" panose="02010609030101010101" pitchFamily="49" charset="-122"/>
                <a:ea typeface="楷体_GB2312" panose="02010609030101010101" pitchFamily="49" charset="-122"/>
              </a:rPr>
              <a:t>的任何</a:t>
            </a:r>
            <a:r>
              <a:rPr lang="zh-CN" altLang="en-US" sz="2400" b="1" dirty="0">
                <a:latin typeface="楷体_GB2312" panose="02010609030101010101" pitchFamily="49" charset="-122"/>
                <a:ea typeface="楷体_GB2312" panose="02010609030101010101" pitchFamily="49" charset="-122"/>
              </a:rPr>
              <a:t>记录</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endParaRPr lang="en-US" altLang="zh-CN" sz="2400" b="1" dirty="0" smtClean="0">
              <a:latin typeface="微软雅黑" pitchFamily="34" charset="-122"/>
              <a:ea typeface="微软雅黑" pitchFamily="34" charset="-122"/>
            </a:endParaRPr>
          </a:p>
          <a:p>
            <a:pPr indent="457200">
              <a:lnSpc>
                <a:spcPct val="125000"/>
              </a:lnSpc>
            </a:pPr>
            <a:r>
              <a:rPr lang="en-US" altLang="zh-CN" sz="2400" b="1" dirty="0" smtClean="0">
                <a:latin typeface="微软雅黑" pitchFamily="34" charset="-122"/>
                <a:ea typeface="微软雅黑" pitchFamily="34" charset="-122"/>
              </a:rPr>
              <a:t>user</a:t>
            </a:r>
            <a:r>
              <a:rPr lang="zh-CN" altLang="en-US" sz="2400" b="1" dirty="0">
                <a:latin typeface="微软雅黑" pitchFamily="34" charset="-122"/>
                <a:ea typeface="微软雅黑" pitchFamily="34" charset="-122"/>
              </a:rPr>
              <a:t>列主要分为</a:t>
            </a: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个部分：</a:t>
            </a:r>
            <a:r>
              <a:rPr lang="zh-CN" altLang="en-US" sz="2400" b="1" dirty="0">
                <a:solidFill>
                  <a:srgbClr val="FF0000"/>
                </a:solidFill>
                <a:latin typeface="微软雅黑" pitchFamily="34" charset="-122"/>
                <a:ea typeface="微软雅黑" pitchFamily="34" charset="-122"/>
              </a:rPr>
              <a:t>用户列、权限列、安全列</a:t>
            </a:r>
            <a:r>
              <a:rPr lang="zh-CN" altLang="en-US" sz="2400" b="1" dirty="0">
                <a:latin typeface="微软雅黑" pitchFamily="34" charset="-122"/>
                <a:ea typeface="微软雅黑" pitchFamily="34" charset="-122"/>
              </a:rPr>
              <a:t>和</a:t>
            </a:r>
            <a:r>
              <a:rPr lang="zh-CN" altLang="en-US" sz="2400" b="1" dirty="0">
                <a:solidFill>
                  <a:srgbClr val="FF0000"/>
                </a:solidFill>
                <a:latin typeface="微软雅黑" pitchFamily="34" charset="-122"/>
                <a:ea typeface="微软雅黑" pitchFamily="34" charset="-122"/>
              </a:rPr>
              <a:t>资源控制列</a:t>
            </a:r>
            <a:r>
              <a:rPr lang="zh-CN" altLang="en-US" sz="2400" b="1" dirty="0">
                <a:latin typeface="微软雅黑" pitchFamily="34" charset="-122"/>
                <a:ea typeface="微软雅黑" pitchFamily="34" charset="-122"/>
              </a:rPr>
              <a:t>。 </a:t>
            </a:r>
          </a:p>
        </p:txBody>
      </p:sp>
      <p:sp>
        <p:nvSpPr>
          <p:cNvPr id="10" name="矩形 9"/>
          <p:cNvSpPr/>
          <p:nvPr/>
        </p:nvSpPr>
        <p:spPr>
          <a:xfrm>
            <a:off x="226076" y="4563256"/>
            <a:ext cx="8697206" cy="1364604"/>
          </a:xfrm>
          <a:prstGeom prst="rect">
            <a:avLst/>
          </a:prstGeom>
        </p:spPr>
        <p:txBody>
          <a:bodyPr wrap="square">
            <a:spAutoFit/>
          </a:bodyPr>
          <a:lstStyle/>
          <a:p>
            <a:pPr indent="457200">
              <a:lnSpc>
                <a:spcPts val="3400"/>
              </a:lnSpc>
            </a:pPr>
            <a:r>
              <a:rPr lang="zh-CN" altLang="en-US" sz="2400" b="1" dirty="0" smtClean="0">
                <a:latin typeface="微软雅黑" pitchFamily="34" charset="-122"/>
                <a:ea typeface="微软雅黑" pitchFamily="34" charset="-122"/>
              </a:rPr>
              <a:t>通常</a:t>
            </a:r>
            <a:r>
              <a:rPr lang="zh-CN" altLang="en-US" sz="2400" b="1" dirty="0">
                <a:latin typeface="微软雅黑" pitchFamily="34" charset="-122"/>
                <a:ea typeface="微软雅黑" pitchFamily="34" charset="-122"/>
              </a:rPr>
              <a:t>用</a:t>
            </a:r>
            <a:r>
              <a:rPr lang="zh-CN" altLang="en-US" sz="2400" b="1" dirty="0" smtClean="0">
                <a:latin typeface="微软雅黑" pitchFamily="34" charset="-122"/>
                <a:ea typeface="微软雅黑" pitchFamily="34" charset="-122"/>
              </a:rPr>
              <a:t>的最多</a:t>
            </a:r>
            <a:r>
              <a:rPr lang="zh-CN" altLang="en-US" sz="2400" b="1" dirty="0">
                <a:latin typeface="微软雅黑" pitchFamily="34" charset="-122"/>
                <a:ea typeface="微软雅黑" pitchFamily="34" charset="-122"/>
              </a:rPr>
              <a:t>的就是</a:t>
            </a:r>
            <a:r>
              <a:rPr lang="zh-CN" altLang="en-US" sz="2400" b="1" dirty="0">
                <a:solidFill>
                  <a:srgbClr val="C00000"/>
                </a:solidFill>
                <a:latin typeface="微软雅黑" pitchFamily="34" charset="-122"/>
                <a:ea typeface="微软雅黑" pitchFamily="34" charset="-122"/>
              </a:rPr>
              <a:t>用户列</a:t>
            </a:r>
            <a:r>
              <a:rPr lang="zh-CN" altLang="en-US" sz="2400" b="1" dirty="0">
                <a:latin typeface="微软雅黑" pitchFamily="34" charset="-122"/>
                <a:ea typeface="微软雅黑" pitchFamily="34" charset="-122"/>
              </a:rPr>
              <a:t>和</a:t>
            </a:r>
            <a:r>
              <a:rPr lang="zh-CN" altLang="en-US" sz="2400" b="1" dirty="0">
                <a:solidFill>
                  <a:srgbClr val="C00000"/>
                </a:solidFill>
                <a:latin typeface="微软雅黑" pitchFamily="34" charset="-122"/>
                <a:ea typeface="微软雅黑" pitchFamily="34" charset="-122"/>
              </a:rPr>
              <a:t>权限列</a:t>
            </a:r>
            <a:r>
              <a:rPr lang="zh-CN" altLang="en-US" sz="2400" b="1" dirty="0">
                <a:latin typeface="微软雅黑" pitchFamily="34" charset="-122"/>
                <a:ea typeface="微软雅黑" pitchFamily="34" charset="-122"/>
              </a:rPr>
              <a:t>。其中权限又分为</a:t>
            </a:r>
            <a:r>
              <a:rPr lang="zh-CN" altLang="en-US" sz="2400" b="1" dirty="0">
                <a:solidFill>
                  <a:srgbClr val="FF0066"/>
                </a:solidFill>
                <a:latin typeface="微软雅黑" pitchFamily="34" charset="-122"/>
                <a:ea typeface="微软雅黑" pitchFamily="34" charset="-122"/>
              </a:rPr>
              <a:t>普通权限</a:t>
            </a:r>
            <a:r>
              <a:rPr lang="zh-CN" altLang="en-US" sz="2400" b="1" dirty="0">
                <a:latin typeface="微软雅黑" pitchFamily="34" charset="-122"/>
                <a:ea typeface="微软雅黑" pitchFamily="34" charset="-122"/>
              </a:rPr>
              <a:t>和</a:t>
            </a:r>
            <a:r>
              <a:rPr lang="zh-CN" altLang="en-US" sz="2400" b="1" dirty="0">
                <a:solidFill>
                  <a:srgbClr val="FF0066"/>
                </a:solidFill>
                <a:latin typeface="微软雅黑" pitchFamily="34" charset="-122"/>
                <a:ea typeface="微软雅黑" pitchFamily="34" charset="-122"/>
              </a:rPr>
              <a:t>管理权限</a:t>
            </a:r>
            <a:r>
              <a:rPr lang="zh-CN" altLang="en-US" sz="2400" b="1" dirty="0">
                <a:latin typeface="微软雅黑" pitchFamily="34" charset="-122"/>
                <a:ea typeface="微软雅黑" pitchFamily="34" charset="-122"/>
              </a:rPr>
              <a:t>。普通权限</a:t>
            </a:r>
            <a:r>
              <a:rPr lang="zh-CN" altLang="en-US" sz="2400" b="1" dirty="0">
                <a:solidFill>
                  <a:srgbClr val="0000FF"/>
                </a:solidFill>
                <a:latin typeface="微软雅黑" pitchFamily="34" charset="-122"/>
                <a:ea typeface="微软雅黑" pitchFamily="34" charset="-122"/>
              </a:rPr>
              <a:t>主要用于对数据库的操作</a:t>
            </a:r>
            <a:r>
              <a:rPr lang="zh-CN" altLang="en-US" sz="2400" b="1" dirty="0">
                <a:latin typeface="微软雅黑" pitchFamily="34" charset="-122"/>
                <a:ea typeface="微软雅黑" pitchFamily="34" charset="-122"/>
              </a:rPr>
              <a:t>，而管理权限主要是</a:t>
            </a:r>
            <a:r>
              <a:rPr lang="zh-CN" altLang="en-US" sz="2400" b="1" dirty="0">
                <a:solidFill>
                  <a:srgbClr val="0000FF"/>
                </a:solidFill>
                <a:latin typeface="微软雅黑" pitchFamily="34" charset="-122"/>
                <a:ea typeface="微软雅黑" pitchFamily="34" charset="-122"/>
              </a:rPr>
              <a:t>对数据库进行管理的操作</a:t>
            </a:r>
            <a:r>
              <a:rPr lang="zh-CN" altLang="en-US" sz="2400" b="1" dirty="0">
                <a:latin typeface="微软雅黑" pitchFamily="34" charset="-122"/>
                <a:ea typeface="微软雅黑" pitchFamily="34" charset="-122"/>
              </a:rPr>
              <a:t>。</a:t>
            </a:r>
          </a:p>
        </p:txBody>
      </p:sp>
    </p:spTree>
    <p:extLst>
      <p:ext uri="{BB962C8B-B14F-4D97-AF65-F5344CB8AC3E}">
        <p14:creationId xmlns:p14="http://schemas.microsoft.com/office/powerpoint/2010/main" val="53232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D205F8B8-6DB6-4868-B251-D02B9ED93495}"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50</a:t>
            </a:fld>
            <a:endParaRPr lang="en-US" altLang="zh-CN" sz="1400" smtClean="0">
              <a:solidFill>
                <a:schemeClr val="tx1"/>
              </a:solidFill>
              <a:latin typeface="Times New Roman" pitchFamily="18" charset="0"/>
              <a:ea typeface="宋体" charset="-122"/>
            </a:endParaRPr>
          </a:p>
        </p:txBody>
      </p:sp>
      <p:sp>
        <p:nvSpPr>
          <p:cNvPr id="652290"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安全级别划分（续）</a:t>
            </a:r>
          </a:p>
        </p:txBody>
      </p:sp>
      <p:sp>
        <p:nvSpPr>
          <p:cNvPr id="652291" name="Rectangle 3"/>
          <p:cNvSpPr>
            <a:spLocks noGrp="1" noChangeArrowheads="1"/>
          </p:cNvSpPr>
          <p:nvPr>
            <p:ph type="body" idx="1"/>
          </p:nvPr>
        </p:nvSpPr>
        <p:spPr>
          <a:xfrm>
            <a:off x="323850" y="1268413"/>
            <a:ext cx="8229600" cy="5040312"/>
          </a:xfrm>
        </p:spPr>
        <p:txBody>
          <a:bodyPr/>
          <a:lstStyle/>
          <a:p>
            <a:pPr eaLnBrk="1" hangingPunct="1">
              <a:lnSpc>
                <a:spcPct val="110000"/>
              </a:lnSpc>
              <a:spcBef>
                <a:spcPct val="10000"/>
              </a:spcBef>
              <a:defRPr/>
            </a:pPr>
            <a:r>
              <a:rPr lang="en-US" altLang="zh-CN" sz="2400" b="1" smtClean="0"/>
              <a:t>B3</a:t>
            </a:r>
            <a:r>
              <a:rPr lang="zh-CN" altLang="en-US" sz="2400" b="1" smtClean="0"/>
              <a:t>级</a:t>
            </a:r>
          </a:p>
          <a:p>
            <a:pPr lvl="1" eaLnBrk="1" hangingPunct="1">
              <a:lnSpc>
                <a:spcPct val="110000"/>
              </a:lnSpc>
              <a:spcBef>
                <a:spcPct val="10000"/>
              </a:spcBef>
              <a:defRPr/>
            </a:pPr>
            <a:r>
              <a:rPr lang="zh-CN" altLang="en-US" b="1" smtClean="0"/>
              <a:t>安全域。</a:t>
            </a:r>
          </a:p>
          <a:p>
            <a:pPr lvl="1" eaLnBrk="1" hangingPunct="1">
              <a:lnSpc>
                <a:spcPct val="110000"/>
              </a:lnSpc>
              <a:spcBef>
                <a:spcPct val="10000"/>
              </a:spcBef>
              <a:defRPr/>
            </a:pPr>
            <a:r>
              <a:rPr lang="zh-CN" altLang="en-US" b="1" smtClean="0"/>
              <a:t>该级的</a:t>
            </a:r>
            <a:r>
              <a:rPr lang="en-US" altLang="zh-CN" b="1" smtClean="0"/>
              <a:t>TCB</a:t>
            </a:r>
            <a:r>
              <a:rPr lang="zh-CN" altLang="en-US" b="1" smtClean="0"/>
              <a:t>（可靠计算基础）必须满足访问监控器的要求，审计跟踪能力更强，并提供系统恢复过程。</a:t>
            </a:r>
          </a:p>
          <a:p>
            <a:pPr lvl="1" eaLnBrk="1" hangingPunct="1">
              <a:lnSpc>
                <a:spcPct val="110000"/>
              </a:lnSpc>
              <a:spcBef>
                <a:spcPct val="10000"/>
              </a:spcBef>
              <a:defRPr/>
            </a:pPr>
            <a:r>
              <a:rPr lang="en-US" altLang="zh-CN" b="1" smtClean="0"/>
              <a:t>TCB</a:t>
            </a:r>
            <a:r>
              <a:rPr lang="zh-CN" altLang="en-US" b="1" smtClean="0"/>
              <a:t>是所有安全机制的总和。包括软、硬件。</a:t>
            </a:r>
          </a:p>
          <a:p>
            <a:pPr eaLnBrk="1" hangingPunct="1">
              <a:lnSpc>
                <a:spcPct val="110000"/>
              </a:lnSpc>
              <a:spcBef>
                <a:spcPct val="10000"/>
              </a:spcBef>
              <a:defRPr/>
            </a:pPr>
            <a:r>
              <a:rPr lang="en-US" altLang="zh-CN" sz="2400" b="1" smtClean="0"/>
              <a:t>A1</a:t>
            </a:r>
            <a:r>
              <a:rPr lang="zh-CN" altLang="en-US" sz="2400" b="1" smtClean="0"/>
              <a:t>级</a:t>
            </a:r>
          </a:p>
          <a:p>
            <a:pPr lvl="1" eaLnBrk="1" hangingPunct="1">
              <a:lnSpc>
                <a:spcPct val="110000"/>
              </a:lnSpc>
              <a:spcBef>
                <a:spcPct val="10000"/>
              </a:spcBef>
              <a:defRPr/>
            </a:pPr>
            <a:r>
              <a:rPr lang="zh-CN" altLang="en-US" b="1" smtClean="0"/>
              <a:t>验证设计，即提供</a:t>
            </a:r>
            <a:r>
              <a:rPr lang="en-US" altLang="zh-CN" b="1" smtClean="0"/>
              <a:t>B3</a:t>
            </a:r>
            <a:r>
              <a:rPr lang="zh-CN" altLang="en-US" b="1" smtClean="0"/>
              <a:t>级保护的同时给出系统的形式化设计说明和验证以确信各安全保护真正实现。</a:t>
            </a:r>
          </a:p>
        </p:txBody>
      </p:sp>
    </p:spTree>
    <p:extLst>
      <p:ext uri="{BB962C8B-B14F-4D97-AF65-F5344CB8AC3E}">
        <p14:creationId xmlns:p14="http://schemas.microsoft.com/office/powerpoint/2010/main" val="2605921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51631175-E725-4F8D-94D9-4C0B2F0E699D}"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51</a:t>
            </a:fld>
            <a:endParaRPr lang="en-US" altLang="zh-CN" sz="1400" smtClean="0">
              <a:solidFill>
                <a:schemeClr val="tx1"/>
              </a:solidFill>
              <a:latin typeface="Times New Roman" pitchFamily="18" charset="0"/>
              <a:ea typeface="宋体" charset="-122"/>
            </a:endParaRPr>
          </a:p>
        </p:txBody>
      </p:sp>
      <p:sp>
        <p:nvSpPr>
          <p:cNvPr id="654338" name="Rectangle 2"/>
          <p:cNvSpPr>
            <a:spLocks noGrp="1" noChangeArrowheads="1"/>
          </p:cNvSpPr>
          <p:nvPr>
            <p:ph type="title"/>
          </p:nvPr>
        </p:nvSpPr>
        <p:spPr/>
        <p:txBody>
          <a:bodyPr/>
          <a:lstStyle/>
          <a:p>
            <a:pPr eaLnBrk="1" hangingPunct="1">
              <a:defRPr/>
            </a:pPr>
            <a:r>
              <a:rPr lang="en-US" altLang="zh-CN" sz="3200" b="1" smtClean="0"/>
              <a:t>TCSEC/TDI</a:t>
            </a:r>
            <a:r>
              <a:rPr lang="zh-CN" altLang="en-US" sz="3200" b="1" smtClean="0"/>
              <a:t>安全级别划分（续）</a:t>
            </a:r>
          </a:p>
        </p:txBody>
      </p:sp>
      <p:sp>
        <p:nvSpPr>
          <p:cNvPr id="654339" name="Rectangle 3"/>
          <p:cNvSpPr>
            <a:spLocks noGrp="1" noChangeArrowheads="1"/>
          </p:cNvSpPr>
          <p:nvPr>
            <p:ph type="body" idx="1"/>
          </p:nvPr>
        </p:nvSpPr>
        <p:spPr>
          <a:xfrm>
            <a:off x="323850" y="1268413"/>
            <a:ext cx="8229600" cy="5040312"/>
          </a:xfrm>
        </p:spPr>
        <p:txBody>
          <a:bodyPr/>
          <a:lstStyle/>
          <a:p>
            <a:pPr eaLnBrk="1" hangingPunct="1">
              <a:lnSpc>
                <a:spcPct val="120000"/>
              </a:lnSpc>
              <a:spcBef>
                <a:spcPct val="15000"/>
              </a:spcBef>
              <a:defRPr/>
            </a:pPr>
            <a:r>
              <a:rPr lang="en-US" altLang="zh-CN" b="1" smtClean="0"/>
              <a:t>B2</a:t>
            </a:r>
            <a:r>
              <a:rPr lang="zh-CN" altLang="en-US" b="1" smtClean="0"/>
              <a:t>以上的系统</a:t>
            </a:r>
          </a:p>
          <a:p>
            <a:pPr lvl="1" eaLnBrk="1" hangingPunct="1">
              <a:lnSpc>
                <a:spcPct val="120000"/>
              </a:lnSpc>
              <a:spcBef>
                <a:spcPct val="15000"/>
              </a:spcBef>
              <a:defRPr/>
            </a:pPr>
            <a:r>
              <a:rPr lang="zh-CN" altLang="en-US" b="1" smtClean="0"/>
              <a:t>还处于理论研究阶段</a:t>
            </a:r>
          </a:p>
          <a:p>
            <a:pPr lvl="1" eaLnBrk="1" hangingPunct="1">
              <a:lnSpc>
                <a:spcPct val="120000"/>
              </a:lnSpc>
              <a:spcBef>
                <a:spcPct val="15000"/>
              </a:spcBef>
              <a:defRPr/>
            </a:pPr>
            <a:r>
              <a:rPr lang="zh-CN" altLang="en-US" b="1" smtClean="0"/>
              <a:t>应用多限于一些特殊的部门，如军队等</a:t>
            </a:r>
          </a:p>
          <a:p>
            <a:pPr lvl="1" eaLnBrk="1" hangingPunct="1">
              <a:lnSpc>
                <a:spcPct val="120000"/>
              </a:lnSpc>
              <a:spcBef>
                <a:spcPct val="15000"/>
              </a:spcBef>
              <a:defRPr/>
            </a:pPr>
            <a:r>
              <a:rPr lang="zh-CN" altLang="en-US" b="1" smtClean="0"/>
              <a:t>美国正在大力发展安全产品，试图将目前仅限于少数领域应用的</a:t>
            </a:r>
            <a:r>
              <a:rPr lang="en-US" altLang="zh-CN" b="1" smtClean="0"/>
              <a:t>B2</a:t>
            </a:r>
            <a:r>
              <a:rPr lang="zh-CN" altLang="en-US" b="1" smtClean="0"/>
              <a:t>安全级别下放到商业应用中来，并逐步成为新的商业标准</a:t>
            </a:r>
          </a:p>
        </p:txBody>
      </p:sp>
    </p:spTree>
    <p:extLst>
      <p:ext uri="{BB962C8B-B14F-4D97-AF65-F5344CB8AC3E}">
        <p14:creationId xmlns:p14="http://schemas.microsoft.com/office/powerpoint/2010/main" val="213270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7073190D-C0EB-4AA6-B656-31F4A4736584}"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52</a:t>
            </a:fld>
            <a:endParaRPr lang="en-US" altLang="zh-CN" sz="1400" smtClean="0">
              <a:solidFill>
                <a:schemeClr val="tx1"/>
              </a:solidFill>
              <a:latin typeface="微软雅黑" panose="020B0503020204020204" pitchFamily="34" charset="-122"/>
              <a:ea typeface="微软雅黑" panose="020B0503020204020204" pitchFamily="34" charset="-122"/>
            </a:endParaRPr>
          </a:p>
        </p:txBody>
      </p:sp>
      <p:sp>
        <p:nvSpPr>
          <p:cNvPr id="485378" name="Rectangle 2"/>
          <p:cNvSpPr>
            <a:spLocks noGrp="1" noChangeArrowheads="1"/>
          </p:cNvSpPr>
          <p:nvPr>
            <p:ph type="title"/>
          </p:nvPr>
        </p:nvSpPr>
        <p:spPr>
          <a:xfrm>
            <a:off x="684213" y="404813"/>
            <a:ext cx="7978775" cy="563562"/>
          </a:xfrm>
        </p:spPr>
        <p:txBody>
          <a:bodyPr>
            <a:normAutofit fontScale="90000"/>
          </a:bodyPr>
          <a:lstStyle/>
          <a:p>
            <a:pPr algn="l" eaLnBrk="1" hangingPunct="1">
              <a:defRPr/>
            </a:pPr>
            <a:r>
              <a:rPr lang="en-US" altLang="zh-CN" b="1" smtClean="0"/>
              <a:t>                           CC</a:t>
            </a:r>
          </a:p>
        </p:txBody>
      </p:sp>
      <p:sp>
        <p:nvSpPr>
          <p:cNvPr id="485379" name="Rectangle 3"/>
          <p:cNvSpPr>
            <a:spLocks noGrp="1" noChangeArrowheads="1"/>
          </p:cNvSpPr>
          <p:nvPr>
            <p:ph type="body" idx="1"/>
          </p:nvPr>
        </p:nvSpPr>
        <p:spPr>
          <a:xfrm>
            <a:off x="323850" y="1268413"/>
            <a:ext cx="8229600" cy="2608262"/>
          </a:xfrm>
        </p:spPr>
        <p:txBody>
          <a:bodyPr/>
          <a:lstStyle/>
          <a:p>
            <a:pPr eaLnBrk="1" hangingPunct="1">
              <a:lnSpc>
                <a:spcPct val="110000"/>
              </a:lnSpc>
              <a:defRPr/>
            </a:pPr>
            <a:r>
              <a:rPr lang="en-US" altLang="zh-CN" b="1" smtClean="0"/>
              <a:t>  CC</a:t>
            </a:r>
          </a:p>
          <a:p>
            <a:pPr lvl="1" eaLnBrk="1" hangingPunct="1">
              <a:lnSpc>
                <a:spcPct val="110000"/>
              </a:lnSpc>
              <a:defRPr/>
            </a:pPr>
            <a:r>
              <a:rPr lang="zh-CN" altLang="en-US" b="1" smtClean="0"/>
              <a:t>提出国际公认的表述信息技术安全性的结构</a:t>
            </a:r>
          </a:p>
          <a:p>
            <a:pPr lvl="1" eaLnBrk="1" hangingPunct="1">
              <a:lnSpc>
                <a:spcPct val="110000"/>
              </a:lnSpc>
              <a:defRPr/>
            </a:pPr>
            <a:r>
              <a:rPr lang="zh-CN" altLang="en-US" b="1" smtClean="0"/>
              <a:t>把信息产品的安全要求分为</a:t>
            </a:r>
          </a:p>
          <a:p>
            <a:pPr lvl="2" eaLnBrk="1" hangingPunct="1">
              <a:lnSpc>
                <a:spcPct val="110000"/>
              </a:lnSpc>
              <a:buClrTx/>
              <a:buFont typeface="Wingdings" pitchFamily="2" charset="2"/>
              <a:buChar char="Ø"/>
              <a:defRPr/>
            </a:pPr>
            <a:r>
              <a:rPr lang="zh-CN" altLang="en-US" sz="2400" b="1" smtClean="0"/>
              <a:t>安全功能要求</a:t>
            </a:r>
          </a:p>
          <a:p>
            <a:pPr lvl="2" eaLnBrk="1" hangingPunct="1">
              <a:lnSpc>
                <a:spcPct val="110000"/>
              </a:lnSpc>
              <a:buClrTx/>
              <a:buFont typeface="Wingdings" pitchFamily="2" charset="2"/>
              <a:buChar char="Ø"/>
              <a:defRPr/>
            </a:pPr>
            <a:r>
              <a:rPr lang="zh-CN" altLang="en-US" sz="2400" b="1" smtClean="0"/>
              <a:t>安全保证要求</a:t>
            </a:r>
          </a:p>
        </p:txBody>
      </p:sp>
      <p:sp>
        <p:nvSpPr>
          <p:cNvPr id="485380" name="Rectangle 4"/>
          <p:cNvSpPr>
            <a:spLocks noChangeArrowheads="1"/>
          </p:cNvSpPr>
          <p:nvPr/>
        </p:nvSpPr>
        <p:spPr bwMode="auto">
          <a:xfrm>
            <a:off x="539750" y="3789363"/>
            <a:ext cx="8229600"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buChar char="§"/>
              <a:defRPr sz="2400" b="1">
                <a:solidFill>
                  <a:schemeClr val="tx1"/>
                </a:solidFill>
                <a:latin typeface="Arial"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05000"/>
              </a:lnSpc>
              <a:defRPr/>
            </a:pPr>
            <a:r>
              <a:rPr lang="en-US" altLang="zh-CN" smtClean="0">
                <a:latin typeface="微软雅黑" panose="020B0503020204020204" pitchFamily="34" charset="-122"/>
                <a:ea typeface="微软雅黑" panose="020B0503020204020204" pitchFamily="34" charset="-122"/>
              </a:rPr>
              <a:t> CC</a:t>
            </a:r>
            <a:r>
              <a:rPr lang="zh-CN" altLang="en-US" smtClean="0">
                <a:latin typeface="微软雅黑" panose="020B0503020204020204" pitchFamily="34" charset="-122"/>
                <a:ea typeface="微软雅黑" panose="020B0503020204020204" pitchFamily="34" charset="-122"/>
              </a:rPr>
              <a:t>文本组成</a:t>
            </a:r>
          </a:p>
          <a:p>
            <a:pPr lvl="1">
              <a:lnSpc>
                <a:spcPct val="105000"/>
              </a:lnSpc>
              <a:defRPr/>
            </a:pPr>
            <a:r>
              <a:rPr lang="zh-CN" altLang="en-US" smtClean="0">
                <a:latin typeface="微软雅黑" panose="020B0503020204020204" pitchFamily="34" charset="-122"/>
                <a:ea typeface="微软雅黑" panose="020B0503020204020204" pitchFamily="34" charset="-122"/>
              </a:rPr>
              <a:t>简介和一般模型</a:t>
            </a:r>
          </a:p>
          <a:p>
            <a:pPr lvl="1">
              <a:lnSpc>
                <a:spcPct val="105000"/>
              </a:lnSpc>
              <a:defRPr/>
            </a:pPr>
            <a:r>
              <a:rPr lang="zh-CN" altLang="en-US" smtClean="0">
                <a:latin typeface="微软雅黑" panose="020B0503020204020204" pitchFamily="34" charset="-122"/>
                <a:ea typeface="微软雅黑" panose="020B0503020204020204" pitchFamily="34" charset="-122"/>
              </a:rPr>
              <a:t>安全功能要求</a:t>
            </a:r>
          </a:p>
          <a:p>
            <a:pPr lvl="1">
              <a:lnSpc>
                <a:spcPct val="105000"/>
              </a:lnSpc>
              <a:defRPr/>
            </a:pPr>
            <a:r>
              <a:rPr lang="zh-CN" altLang="en-US" smtClean="0">
                <a:latin typeface="微软雅黑" panose="020B0503020204020204" pitchFamily="34" charset="-122"/>
                <a:ea typeface="微软雅黑" panose="020B0503020204020204" pitchFamily="34" charset="-122"/>
              </a:rPr>
              <a:t>安全保证要求</a:t>
            </a:r>
          </a:p>
        </p:txBody>
      </p:sp>
    </p:spTree>
    <p:extLst>
      <p:ext uri="{BB962C8B-B14F-4D97-AF65-F5344CB8AC3E}">
        <p14:creationId xmlns:p14="http://schemas.microsoft.com/office/powerpoint/2010/main" val="1358615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B6C351A8-4F1F-40D7-B591-2C5847E57686}"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53</a:t>
            </a:fld>
            <a:endParaRPr lang="en-US" altLang="zh-CN" sz="1400" smtClean="0">
              <a:solidFill>
                <a:schemeClr val="tx1"/>
              </a:solidFill>
              <a:latin typeface="Times New Roman" pitchFamily="18" charset="0"/>
              <a:ea typeface="宋体" charset="-122"/>
            </a:endParaRPr>
          </a:p>
        </p:txBody>
      </p:sp>
      <p:sp>
        <p:nvSpPr>
          <p:cNvPr id="490498" name="Rectangle 2"/>
          <p:cNvSpPr>
            <a:spLocks noGrp="1" noChangeArrowheads="1"/>
          </p:cNvSpPr>
          <p:nvPr>
            <p:ph type="title"/>
          </p:nvPr>
        </p:nvSpPr>
        <p:spPr>
          <a:xfrm>
            <a:off x="827088" y="333375"/>
            <a:ext cx="7905750" cy="563563"/>
          </a:xfrm>
        </p:spPr>
        <p:txBody>
          <a:bodyPr>
            <a:normAutofit fontScale="90000"/>
          </a:bodyPr>
          <a:lstStyle/>
          <a:p>
            <a:pPr eaLnBrk="1" hangingPunct="1">
              <a:defRPr/>
            </a:pPr>
            <a:r>
              <a:rPr lang="en-US" altLang="zh-CN" smtClean="0">
                <a:ea typeface="宋体" pitchFamily="2" charset="-122"/>
              </a:rPr>
              <a:t>CC</a:t>
            </a:r>
            <a:r>
              <a:rPr lang="zh-CN" altLang="en-US" smtClean="0">
                <a:ea typeface="宋体" pitchFamily="2" charset="-122"/>
              </a:rPr>
              <a:t>（续）</a:t>
            </a:r>
          </a:p>
        </p:txBody>
      </p:sp>
      <p:sp>
        <p:nvSpPr>
          <p:cNvPr id="490499" name="Rectangle 3"/>
          <p:cNvSpPr>
            <a:spLocks noGrp="1" noChangeArrowheads="1"/>
          </p:cNvSpPr>
          <p:nvPr>
            <p:ph type="body" sz="half" idx="1"/>
          </p:nvPr>
        </p:nvSpPr>
        <p:spPr>
          <a:xfrm>
            <a:off x="395288" y="1196975"/>
            <a:ext cx="6994525" cy="663575"/>
          </a:xfrm>
        </p:spPr>
        <p:txBody>
          <a:bodyPr/>
          <a:lstStyle/>
          <a:p>
            <a:pPr eaLnBrk="1" hangingPunct="1">
              <a:defRPr/>
            </a:pPr>
            <a:r>
              <a:rPr lang="en-US" altLang="zh-CN" smtClean="0">
                <a:ea typeface="宋体" pitchFamily="2" charset="-122"/>
              </a:rPr>
              <a:t>  CC</a:t>
            </a:r>
            <a:r>
              <a:rPr lang="zh-CN" altLang="en-US" smtClean="0">
                <a:solidFill>
                  <a:srgbClr val="FF3300"/>
                </a:solidFill>
                <a:ea typeface="宋体" pitchFamily="2" charset="-122"/>
              </a:rPr>
              <a:t>评估保证级</a:t>
            </a:r>
            <a:r>
              <a:rPr lang="en-US" altLang="zh-CN" smtClean="0">
                <a:solidFill>
                  <a:srgbClr val="FF3300"/>
                </a:solidFill>
                <a:ea typeface="宋体" pitchFamily="2" charset="-122"/>
              </a:rPr>
              <a:t>(EAL)</a:t>
            </a:r>
            <a:r>
              <a:rPr lang="zh-CN" altLang="en-US" smtClean="0">
                <a:ea typeface="宋体" pitchFamily="2" charset="-122"/>
              </a:rPr>
              <a:t>划分 </a:t>
            </a:r>
          </a:p>
        </p:txBody>
      </p:sp>
      <p:graphicFrame>
        <p:nvGraphicFramePr>
          <p:cNvPr id="490863" name="Group 367"/>
          <p:cNvGraphicFramePr>
            <a:graphicFrameLocks noGrp="1"/>
          </p:cNvGraphicFramePr>
          <p:nvPr>
            <p:ph type="tbl" idx="1"/>
          </p:nvPr>
        </p:nvGraphicFramePr>
        <p:xfrm>
          <a:off x="323850" y="1700213"/>
          <a:ext cx="8569325" cy="4589461"/>
        </p:xfrm>
        <a:graphic>
          <a:graphicData uri="http://schemas.openxmlformats.org/drawingml/2006/table">
            <a:tbl>
              <a:tblPr/>
              <a:tblGrid>
                <a:gridCol w="1223963"/>
                <a:gridCol w="5329237"/>
                <a:gridCol w="2016125"/>
              </a:tblGrid>
              <a:tr h="64937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cs typeface="Courier New" pitchFamily="49" charset="0"/>
                        </a:rPr>
                        <a:t>评估保证级</a:t>
                      </a:r>
                    </a:p>
                  </a:txBody>
                  <a:tcPr marT="45726" marB="45726"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rPr>
                        <a:t>定　　义</a:t>
                      </a: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cs typeface="Times New Roman" pitchFamily="18" charset="0"/>
                        </a:rPr>
                        <a:t>TCSEC</a:t>
                      </a: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cs typeface="Courier New" pitchFamily="49" charset="0"/>
                        </a:rPr>
                        <a:t>安全级别</a:t>
                      </a:r>
                    </a:p>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cs typeface="Courier New" pitchFamily="49" charset="0"/>
                        </a:rPr>
                        <a:t>（近似相当）</a:t>
                      </a:r>
                      <a:endPar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endParaRPr>
                    </a:p>
                  </a:txBody>
                  <a:tcPr marT="45726" marB="45726"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47789">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EAL7</a:t>
                      </a:r>
                    </a:p>
                  </a:txBody>
                  <a:tcPr marT="45726" marB="45726"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形式化验证的设计和测试（</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formally verified design and tested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a:t>
                      </a: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A1</a:t>
                      </a:r>
                      <a:endPar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cs typeface="Times New Roman" pitchFamily="18" charset="0"/>
                      </a:endParaRPr>
                    </a:p>
                  </a:txBody>
                  <a:tcPr marT="45726" marB="45726"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64016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EAL6</a:t>
                      </a:r>
                    </a:p>
                  </a:txBody>
                  <a:tcPr marT="45726" marB="45726"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半形式化验证的设计和测试（</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semiformally verified design and tested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a:t>
                      </a: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B3</a:t>
                      </a:r>
                    </a:p>
                  </a:txBody>
                  <a:tcPr marT="45726" marB="45726"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64016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EAL5</a:t>
                      </a:r>
                    </a:p>
                  </a:txBody>
                  <a:tcPr marT="45726" marB="45726"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半形式化设计和测试（</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semiformally designed and tested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B2</a:t>
                      </a:r>
                    </a:p>
                  </a:txBody>
                  <a:tcPr marT="45726" marB="45726"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64016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EAL4</a:t>
                      </a:r>
                    </a:p>
                  </a:txBody>
                  <a:tcPr marT="45726" marB="45726"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系统地设计、测试和复查（</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methodically designed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tested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 </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and reviewed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a:t>
                      </a: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B1</a:t>
                      </a:r>
                    </a:p>
                  </a:txBody>
                  <a:tcPr marT="45726" marB="45726"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640168">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EAL3</a:t>
                      </a:r>
                    </a:p>
                  </a:txBody>
                  <a:tcPr marT="45726" marB="45726"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系统地测试和检查（</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methodically tested and checked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rPr>
                        <a:t>）</a:t>
                      </a: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C2</a:t>
                      </a:r>
                    </a:p>
                  </a:txBody>
                  <a:tcPr marT="45726" marB="45726"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65811">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EAL2</a:t>
                      </a:r>
                    </a:p>
                  </a:txBody>
                  <a:tcPr marT="45726" marB="45726"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结构测试（</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structurally tested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Courier New" pitchFamily="49" charset="0"/>
                      </a:endParaRP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C1</a:t>
                      </a:r>
                    </a:p>
                  </a:txBody>
                  <a:tcPr marT="45726" marB="45726"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365811">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EAL1</a:t>
                      </a:r>
                    </a:p>
                  </a:txBody>
                  <a:tcPr marT="45726" marB="45726" horzOverflow="overflow">
                    <a:lnL cap="flat">
                      <a:noFill/>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功能测试（</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functionally tested</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p>
                  </a:txBody>
                  <a:tcPr marT="45726" marB="45726"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1" lang="zh-CN"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txBody>
                  <a:tcPr marT="45726" marB="45726" horzOverflow="overflow">
                    <a:lnL w="28575"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60065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6B0B770F-68E4-45DD-8C53-642F174A05D9}"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54</a:t>
            </a:fld>
            <a:endParaRPr lang="en-US" altLang="zh-CN" sz="1400" smtClean="0">
              <a:solidFill>
                <a:schemeClr val="tx1"/>
              </a:solidFill>
              <a:latin typeface="Times New Roman" pitchFamily="18" charset="0"/>
              <a:ea typeface="宋体" charset="-122"/>
            </a:endParaRPr>
          </a:p>
        </p:txBody>
      </p:sp>
      <p:sp>
        <p:nvSpPr>
          <p:cNvPr id="672771" name="Rectangle 3"/>
          <p:cNvSpPr>
            <a:spLocks noGrp="1" noChangeArrowheads="1"/>
          </p:cNvSpPr>
          <p:nvPr>
            <p:ph type="body" sz="half" idx="1"/>
          </p:nvPr>
        </p:nvSpPr>
        <p:spPr>
          <a:xfrm>
            <a:off x="422583" y="1033202"/>
            <a:ext cx="8137525" cy="663575"/>
          </a:xfrm>
        </p:spPr>
        <p:txBody>
          <a:bodyPr/>
          <a:lstStyle/>
          <a:p>
            <a:pPr eaLnBrk="1" hangingPunct="1">
              <a:defRPr/>
            </a:pPr>
            <a:r>
              <a:rPr lang="zh-CN" altLang="en-US" b="1" dirty="0" smtClean="0"/>
              <a:t>中国信息安全测评中心</a:t>
            </a:r>
          </a:p>
        </p:txBody>
      </p:sp>
      <p:pic>
        <p:nvPicPr>
          <p:cNvPr id="24581" name="Picture 48"/>
          <p:cNvPicPr>
            <a:picLocks noGrp="1" noChangeAspect="1" noChangeArrowheads="1"/>
          </p:cNvPicPr>
          <p:nvPr>
            <p:ph type="body" sz="half" idx="1"/>
          </p:nvPr>
        </p:nvPicPr>
        <p:blipFill>
          <a:blip r:embed="rId3">
            <a:extLst>
              <a:ext uri="{28A0092B-C50C-407E-A947-70E740481C1C}">
                <a14:useLocalDpi xmlns:a14="http://schemas.microsoft.com/office/drawing/2010/main" val="0"/>
              </a:ext>
            </a:extLst>
          </a:blip>
          <a:srcRect/>
          <a:stretch>
            <a:fillRect/>
          </a:stretch>
        </p:blipFill>
        <p:spPr>
          <a:xfrm>
            <a:off x="395288" y="1844675"/>
            <a:ext cx="8496300" cy="3730625"/>
          </a:xfrm>
        </p:spPr>
      </p:pic>
    </p:spTree>
    <p:extLst>
      <p:ext uri="{BB962C8B-B14F-4D97-AF65-F5344CB8AC3E}">
        <p14:creationId xmlns:p14="http://schemas.microsoft.com/office/powerpoint/2010/main" val="1690568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6B0B770F-68E4-45DD-8C53-642F174A05D9}"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55</a:t>
            </a:fld>
            <a:endParaRPr lang="en-US" altLang="zh-CN" sz="1400" smtClean="0">
              <a:solidFill>
                <a:schemeClr val="tx1"/>
              </a:solidFill>
              <a:latin typeface="Times New Roman" pitchFamily="18" charset="0"/>
              <a:ea typeface="宋体" charset="-122"/>
            </a:endParaRPr>
          </a:p>
        </p:txBody>
      </p:sp>
      <p:sp>
        <p:nvSpPr>
          <p:cNvPr id="672771" name="Rectangle 3"/>
          <p:cNvSpPr>
            <a:spLocks noGrp="1" noChangeArrowheads="1"/>
          </p:cNvSpPr>
          <p:nvPr>
            <p:ph type="body" sz="half" idx="1"/>
          </p:nvPr>
        </p:nvSpPr>
        <p:spPr>
          <a:xfrm>
            <a:off x="449878" y="232059"/>
            <a:ext cx="8137525" cy="663575"/>
          </a:xfrm>
        </p:spPr>
        <p:txBody>
          <a:bodyPr/>
          <a:lstStyle/>
          <a:p>
            <a:pPr eaLnBrk="1" hangingPunct="1">
              <a:defRPr/>
            </a:pPr>
            <a:r>
              <a:rPr lang="zh-CN" altLang="en-US" b="1" dirty="0" smtClean="0"/>
              <a:t>中国信息安全测评中心</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57250"/>
            <a:ext cx="8837850" cy="4874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7878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6B0B770F-68E4-45DD-8C53-642F174A05D9}"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56</a:t>
            </a:fld>
            <a:endParaRPr lang="en-US" altLang="zh-CN" sz="1400" smtClean="0">
              <a:solidFill>
                <a:schemeClr val="tx1"/>
              </a:solidFill>
              <a:latin typeface="Times New Roman" pitchFamily="18" charset="0"/>
              <a:ea typeface="宋体" charset="-122"/>
            </a:endParaRPr>
          </a:p>
        </p:txBody>
      </p:sp>
      <p:sp>
        <p:nvSpPr>
          <p:cNvPr id="672771" name="Rectangle 3"/>
          <p:cNvSpPr>
            <a:spLocks noGrp="1" noChangeArrowheads="1"/>
          </p:cNvSpPr>
          <p:nvPr>
            <p:ph type="body" sz="half" idx="1"/>
          </p:nvPr>
        </p:nvSpPr>
        <p:spPr>
          <a:xfrm>
            <a:off x="463526" y="187041"/>
            <a:ext cx="8137525" cy="663575"/>
          </a:xfrm>
        </p:spPr>
        <p:txBody>
          <a:bodyPr/>
          <a:lstStyle/>
          <a:p>
            <a:pPr eaLnBrk="1" hangingPunct="1">
              <a:defRPr/>
            </a:pPr>
            <a:r>
              <a:rPr lang="zh-CN" altLang="en-US" b="1" dirty="0" smtClean="0"/>
              <a:t>中国信息安全测评中心</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738188"/>
            <a:ext cx="8801100"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9365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eaLnBrk="1" hangingPunct="1">
              <a:defRPr/>
            </a:pPr>
            <a:r>
              <a:rPr lang="en-US" altLang="zh-CN" b="1" smtClean="0"/>
              <a:t>4.2  </a:t>
            </a:r>
            <a:r>
              <a:rPr lang="zh-CN" altLang="en-US" b="1" smtClean="0"/>
              <a:t>数据库安全性控制</a:t>
            </a:r>
          </a:p>
        </p:txBody>
      </p:sp>
      <p:sp>
        <p:nvSpPr>
          <p:cNvPr id="375811" name="Rectangle 3"/>
          <p:cNvSpPr>
            <a:spLocks noGrp="1" noChangeArrowheads="1"/>
          </p:cNvSpPr>
          <p:nvPr>
            <p:ph type="body" idx="1"/>
          </p:nvPr>
        </p:nvSpPr>
        <p:spPr>
          <a:xfrm>
            <a:off x="323850" y="1125538"/>
            <a:ext cx="8424863" cy="5256212"/>
          </a:xfrm>
        </p:spPr>
        <p:txBody>
          <a:bodyPr/>
          <a:lstStyle/>
          <a:p>
            <a:pPr eaLnBrk="1" hangingPunct="1">
              <a:lnSpc>
                <a:spcPct val="110000"/>
              </a:lnSpc>
              <a:spcBef>
                <a:spcPct val="15000"/>
              </a:spcBef>
              <a:defRPr/>
            </a:pPr>
            <a:r>
              <a:rPr lang="zh-CN" altLang="en-US" b="1" smtClean="0"/>
              <a:t>非法使用数据库的情况</a:t>
            </a:r>
          </a:p>
          <a:p>
            <a:pPr lvl="1" eaLnBrk="1" hangingPunct="1">
              <a:lnSpc>
                <a:spcPct val="110000"/>
              </a:lnSpc>
              <a:spcBef>
                <a:spcPct val="15000"/>
              </a:spcBef>
              <a:defRPr/>
            </a:pPr>
            <a:r>
              <a:rPr lang="zh-CN" altLang="en-US" b="1" smtClean="0"/>
              <a:t>编写合法程序绕过</a:t>
            </a:r>
            <a:r>
              <a:rPr lang="en-US" altLang="zh-CN" b="1" smtClean="0"/>
              <a:t>DBMS</a:t>
            </a:r>
            <a:r>
              <a:rPr lang="zh-CN" altLang="en-US" b="1" smtClean="0"/>
              <a:t>及其授权机制，通过操作系统直接存取、修改或备份数据库中的数据；</a:t>
            </a:r>
          </a:p>
          <a:p>
            <a:pPr lvl="1" eaLnBrk="1" hangingPunct="1">
              <a:lnSpc>
                <a:spcPct val="110000"/>
              </a:lnSpc>
              <a:spcBef>
                <a:spcPct val="15000"/>
              </a:spcBef>
              <a:defRPr/>
            </a:pPr>
            <a:r>
              <a:rPr lang="zh-CN" altLang="en-US" b="1" smtClean="0"/>
              <a:t>直接或编写应用程序执行非授权操作</a:t>
            </a:r>
          </a:p>
          <a:p>
            <a:pPr lvl="1" eaLnBrk="1" hangingPunct="1">
              <a:lnSpc>
                <a:spcPct val="110000"/>
              </a:lnSpc>
              <a:spcBef>
                <a:spcPct val="15000"/>
              </a:spcBef>
              <a:defRPr/>
            </a:pPr>
            <a:r>
              <a:rPr lang="zh-CN" altLang="en-US" b="1" smtClean="0"/>
              <a:t>通过多次合法查询数据库从中推导出一些保密数据</a:t>
            </a:r>
          </a:p>
          <a:p>
            <a:pPr lvl="2" eaLnBrk="1" hangingPunct="1">
              <a:lnSpc>
                <a:spcPct val="110000"/>
              </a:lnSpc>
              <a:spcBef>
                <a:spcPct val="15000"/>
              </a:spcBef>
              <a:defRPr/>
            </a:pPr>
            <a:r>
              <a:rPr lang="zh-CN" altLang="en-US" b="1" smtClean="0"/>
              <a:t>例：某数据库应用系统禁止查询单个人的工资，但允许查任意一组人的平均工资。用户甲想了解张三的工资，于是他：首先查询包括张三在内的一组人的平均工资</a:t>
            </a:r>
            <a:r>
              <a:rPr lang="en-US" altLang="zh-CN" b="1" smtClean="0"/>
              <a:t>,</a:t>
            </a:r>
            <a:r>
              <a:rPr lang="zh-CN" altLang="en-US" b="1" smtClean="0"/>
              <a:t>然后查用自己替换张三后这组人的平均工资</a:t>
            </a:r>
            <a:r>
              <a:rPr lang="en-US" altLang="zh-CN" b="1" smtClean="0"/>
              <a:t>, </a:t>
            </a:r>
            <a:r>
              <a:rPr lang="zh-CN" altLang="en-US" b="1" smtClean="0"/>
              <a:t>从而推导出张三的工资</a:t>
            </a:r>
          </a:p>
          <a:p>
            <a:pPr eaLnBrk="1" hangingPunct="1">
              <a:lnSpc>
                <a:spcPct val="110000"/>
              </a:lnSpc>
              <a:spcBef>
                <a:spcPct val="15000"/>
              </a:spcBef>
              <a:defRPr/>
            </a:pPr>
            <a:r>
              <a:rPr lang="zh-CN" altLang="en-US" b="1" smtClean="0"/>
              <a:t>破坏安全性的行为可能是无意的、故意的、恶意的。</a:t>
            </a:r>
          </a:p>
        </p:txBody>
      </p:sp>
    </p:spTree>
    <p:extLst>
      <p:ext uri="{BB962C8B-B14F-4D97-AF65-F5344CB8AC3E}">
        <p14:creationId xmlns:p14="http://schemas.microsoft.com/office/powerpoint/2010/main" val="48063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hangingPunct="1">
              <a:defRPr/>
            </a:pPr>
            <a:r>
              <a:rPr lang="zh-CN" altLang="en-US" b="1" smtClean="0"/>
              <a:t>数据库安全性控制（续）</a:t>
            </a:r>
          </a:p>
        </p:txBody>
      </p:sp>
      <p:sp>
        <p:nvSpPr>
          <p:cNvPr id="492547" name="Rectangle 3"/>
          <p:cNvSpPr>
            <a:spLocks noGrp="1" noChangeArrowheads="1"/>
          </p:cNvSpPr>
          <p:nvPr>
            <p:ph type="body" idx="1"/>
          </p:nvPr>
        </p:nvSpPr>
        <p:spPr>
          <a:xfrm>
            <a:off x="395288" y="1484313"/>
            <a:ext cx="8497887" cy="4114800"/>
          </a:xfrm>
        </p:spPr>
        <p:txBody>
          <a:bodyPr/>
          <a:lstStyle/>
          <a:p>
            <a:pPr eaLnBrk="1" hangingPunct="1">
              <a:lnSpc>
                <a:spcPct val="90000"/>
              </a:lnSpc>
              <a:defRPr/>
            </a:pPr>
            <a:r>
              <a:rPr lang="zh-CN" altLang="en-US" b="1" smtClean="0"/>
              <a:t>计算机系统中，安全措施是一级一级层层设置		</a:t>
            </a:r>
          </a:p>
          <a:p>
            <a:pPr lvl="1" eaLnBrk="1" hangingPunct="1">
              <a:lnSpc>
                <a:spcPct val="90000"/>
              </a:lnSpc>
              <a:buFont typeface="Wingdings" pitchFamily="2" charset="2"/>
              <a:buNone/>
              <a:defRPr/>
            </a:pPr>
            <a:endParaRPr lang="zh-CN" altLang="en-US" sz="2800" b="1" smtClean="0"/>
          </a:p>
          <a:p>
            <a:pPr lvl="1" eaLnBrk="1" hangingPunct="1">
              <a:lnSpc>
                <a:spcPct val="90000"/>
              </a:lnSpc>
              <a:buFont typeface="Wingdings" pitchFamily="2" charset="2"/>
              <a:buNone/>
              <a:defRPr/>
            </a:pPr>
            <a:endParaRPr lang="zh-CN" altLang="en-US" sz="2800" b="1" smtClean="0"/>
          </a:p>
          <a:p>
            <a:pPr lvl="1" eaLnBrk="1" hangingPunct="1">
              <a:lnSpc>
                <a:spcPct val="90000"/>
              </a:lnSpc>
              <a:buFont typeface="Wingdings" pitchFamily="2" charset="2"/>
              <a:buNone/>
              <a:defRPr/>
            </a:pPr>
            <a:endParaRPr lang="zh-CN" altLang="en-US" sz="2800" b="1" smtClean="0"/>
          </a:p>
          <a:p>
            <a:pPr lvl="1" eaLnBrk="1" hangingPunct="1">
              <a:lnSpc>
                <a:spcPct val="90000"/>
              </a:lnSpc>
              <a:buFont typeface="Wingdings" pitchFamily="2" charset="2"/>
              <a:buNone/>
              <a:defRPr/>
            </a:pPr>
            <a:endParaRPr lang="zh-CN" altLang="en-US" sz="2800" b="1" smtClean="0"/>
          </a:p>
          <a:p>
            <a:pPr lvl="1" eaLnBrk="1" hangingPunct="1">
              <a:lnSpc>
                <a:spcPct val="90000"/>
              </a:lnSpc>
              <a:buFont typeface="Wingdings" pitchFamily="2" charset="2"/>
              <a:buNone/>
              <a:defRPr/>
            </a:pPr>
            <a:endParaRPr lang="en-US" altLang="zh-CN" sz="2800" b="1" smtClean="0"/>
          </a:p>
        </p:txBody>
      </p:sp>
      <p:pic>
        <p:nvPicPr>
          <p:cNvPr id="26629" name="Picture 17" descr="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276475"/>
            <a:ext cx="8208963"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62" name="Rectangle 18"/>
          <p:cNvSpPr>
            <a:spLocks noChangeArrowheads="1"/>
          </p:cNvSpPr>
          <p:nvPr/>
        </p:nvSpPr>
        <p:spPr bwMode="auto">
          <a:xfrm>
            <a:off x="2843213" y="3642668"/>
            <a:ext cx="3353803"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defRPr/>
            </a:pPr>
            <a:r>
              <a:rPr kumimoji="1" lang="zh-CN" altLang="en-US" sz="2400" b="1">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计算机系统的安全模型</a:t>
            </a:r>
            <a:r>
              <a:rPr kumimoji="1" lang="zh-CN" altLang="en-US" sz="2400" b="1">
                <a:solidFill>
                  <a:srgbClr val="FF3300"/>
                </a:solidFill>
                <a:latin typeface="微软雅黑" panose="020B0503020204020204" pitchFamily="34" charset="-122"/>
                <a:ea typeface="微软雅黑" panose="020B0503020204020204" pitchFamily="34" charset="-122"/>
              </a:rPr>
              <a:t> </a:t>
            </a:r>
          </a:p>
        </p:txBody>
      </p:sp>
      <p:sp>
        <p:nvSpPr>
          <p:cNvPr id="26631" name="Rectangle 21"/>
          <p:cNvSpPr>
            <a:spLocks noChangeArrowheads="1"/>
          </p:cNvSpPr>
          <p:nvPr/>
        </p:nvSpPr>
        <p:spPr bwMode="auto">
          <a:xfrm>
            <a:off x="232013" y="4365625"/>
            <a:ext cx="8516700" cy="132343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ClrTx/>
              <a:buFontTx/>
              <a:buNone/>
            </a:pPr>
            <a:r>
              <a:rPr lang="zh-CN" altLang="en-US" sz="2000" dirty="0">
                <a:latin typeface="微软雅黑" panose="020B0503020204020204" pitchFamily="34" charset="-122"/>
                <a:ea typeface="微软雅黑" panose="020B0503020204020204" pitchFamily="34" charset="-122"/>
              </a:rPr>
              <a:t>系统根据用户标识鉴定用户身份，合法用户才准许进入计算机系统</a:t>
            </a:r>
          </a:p>
          <a:p>
            <a:pPr lvl="1" eaLnBrk="1" hangingPunct="1">
              <a:spcBef>
                <a:spcPct val="0"/>
              </a:spcBef>
              <a:buClrTx/>
              <a:buFontTx/>
              <a:buNone/>
            </a:pPr>
            <a:r>
              <a:rPr lang="zh-CN" altLang="en-US" sz="2000" dirty="0">
                <a:latin typeface="微软雅黑" panose="020B0503020204020204" pitchFamily="34" charset="-122"/>
                <a:ea typeface="微软雅黑" panose="020B0503020204020204" pitchFamily="34" charset="-122"/>
              </a:rPr>
              <a:t>数据库管理系统还要进行存取控制，只允许用户执行合法操作 </a:t>
            </a:r>
          </a:p>
          <a:p>
            <a:pPr lvl="1" eaLnBrk="1" hangingPunct="1">
              <a:spcBef>
                <a:spcPct val="0"/>
              </a:spcBef>
              <a:buClrTx/>
              <a:buFontTx/>
              <a:buNone/>
            </a:pPr>
            <a:r>
              <a:rPr lang="zh-CN" altLang="en-US" sz="2000" dirty="0">
                <a:latin typeface="微软雅黑" panose="020B0503020204020204" pitchFamily="34" charset="-122"/>
                <a:ea typeface="微软雅黑" panose="020B0503020204020204" pitchFamily="34" charset="-122"/>
              </a:rPr>
              <a:t>操作系统有自己的保护措施 </a:t>
            </a:r>
          </a:p>
          <a:p>
            <a:pPr lvl="1" eaLnBrk="1" hangingPunct="1">
              <a:spcBef>
                <a:spcPct val="0"/>
              </a:spcBef>
              <a:buClrTx/>
              <a:buFontTx/>
              <a:buNone/>
            </a:pPr>
            <a:r>
              <a:rPr lang="zh-CN" altLang="en-US" sz="2000" dirty="0">
                <a:latin typeface="微软雅黑" panose="020B0503020204020204" pitchFamily="34" charset="-122"/>
                <a:ea typeface="微软雅黑" panose="020B0503020204020204" pitchFamily="34" charset="-122"/>
              </a:rPr>
              <a:t>数据以密码形式存储到数据库中</a:t>
            </a:r>
          </a:p>
        </p:txBody>
      </p:sp>
    </p:spTree>
    <p:extLst>
      <p:ext uri="{BB962C8B-B14F-4D97-AF65-F5344CB8AC3E}">
        <p14:creationId xmlns:p14="http://schemas.microsoft.com/office/powerpoint/2010/main" val="3890017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r>
              <a:rPr lang="zh-CN" altLang="en-US" b="1" smtClean="0"/>
              <a:t>数据库安全性控制（续）</a:t>
            </a:r>
          </a:p>
        </p:txBody>
      </p:sp>
      <p:sp>
        <p:nvSpPr>
          <p:cNvPr id="378883" name="Rectangle 3"/>
          <p:cNvSpPr>
            <a:spLocks noGrp="1" noChangeArrowheads="1"/>
          </p:cNvSpPr>
          <p:nvPr>
            <p:ph type="body" idx="1"/>
          </p:nvPr>
        </p:nvSpPr>
        <p:spPr>
          <a:xfrm>
            <a:off x="395288" y="1484313"/>
            <a:ext cx="8424862" cy="4351337"/>
          </a:xfrm>
        </p:spPr>
        <p:txBody>
          <a:bodyPr/>
          <a:lstStyle/>
          <a:p>
            <a:pPr eaLnBrk="1" hangingPunct="1">
              <a:lnSpc>
                <a:spcPct val="110000"/>
              </a:lnSpc>
              <a:defRPr/>
            </a:pPr>
            <a:r>
              <a:rPr lang="zh-CN" altLang="en-US" sz="2800" b="1" dirty="0" smtClean="0">
                <a:solidFill>
                  <a:srgbClr val="FF0000"/>
                </a:solidFill>
              </a:rPr>
              <a:t>数据库安全性控制的常用方法</a:t>
            </a:r>
          </a:p>
          <a:p>
            <a:pPr lvl="1" eaLnBrk="1" hangingPunct="1">
              <a:lnSpc>
                <a:spcPct val="110000"/>
              </a:lnSpc>
              <a:defRPr/>
            </a:pPr>
            <a:r>
              <a:rPr lang="zh-CN" altLang="en-US" sz="2800" b="1" dirty="0" smtClean="0"/>
              <a:t>用户标识和鉴别</a:t>
            </a:r>
          </a:p>
          <a:p>
            <a:pPr lvl="1" eaLnBrk="1" hangingPunct="1">
              <a:lnSpc>
                <a:spcPct val="110000"/>
              </a:lnSpc>
              <a:defRPr/>
            </a:pPr>
            <a:r>
              <a:rPr lang="zh-CN" altLang="en-US" sz="2800" b="1" dirty="0" smtClean="0"/>
              <a:t>存取控制</a:t>
            </a:r>
          </a:p>
          <a:p>
            <a:pPr lvl="1" eaLnBrk="1" hangingPunct="1">
              <a:lnSpc>
                <a:spcPct val="110000"/>
              </a:lnSpc>
              <a:defRPr/>
            </a:pPr>
            <a:r>
              <a:rPr lang="zh-CN" altLang="en-US" sz="2800" b="1" dirty="0" smtClean="0"/>
              <a:t>视图</a:t>
            </a:r>
          </a:p>
          <a:p>
            <a:pPr lvl="1" eaLnBrk="1" hangingPunct="1">
              <a:lnSpc>
                <a:spcPct val="110000"/>
              </a:lnSpc>
              <a:defRPr/>
            </a:pPr>
            <a:r>
              <a:rPr lang="zh-CN" altLang="en-US" sz="2800" b="1" dirty="0" smtClean="0"/>
              <a:t>审计</a:t>
            </a:r>
          </a:p>
          <a:p>
            <a:pPr lvl="1" eaLnBrk="1" hangingPunct="1">
              <a:lnSpc>
                <a:spcPct val="110000"/>
              </a:lnSpc>
              <a:defRPr/>
            </a:pPr>
            <a:r>
              <a:rPr lang="zh-CN" altLang="en-US" sz="2800" b="1" dirty="0" smtClean="0"/>
              <a:t>密码存储</a:t>
            </a:r>
          </a:p>
        </p:txBody>
      </p:sp>
    </p:spTree>
    <p:extLst>
      <p:ext uri="{BB962C8B-B14F-4D97-AF65-F5344CB8AC3E}">
        <p14:creationId xmlns:p14="http://schemas.microsoft.com/office/powerpoint/2010/main" val="3103269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76" y="407351"/>
            <a:ext cx="8457756" cy="1477328"/>
          </a:xfrm>
          <a:prstGeom prst="rect">
            <a:avLst/>
          </a:prstGeom>
        </p:spPr>
        <p:txBody>
          <a:bodyPr wrap="square">
            <a:spAutoFit/>
          </a:bodyPr>
          <a:lstStyle/>
          <a:p>
            <a:pPr indent="457200">
              <a:lnSpc>
                <a:spcPct val="1250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1</a:t>
            </a:r>
            <a:r>
              <a:rPr lang="en-US" altLang="zh-CN" sz="2400" b="1" dirty="0">
                <a:solidFill>
                  <a:srgbClr val="FF0066"/>
                </a:solidFill>
                <a:latin typeface="微软雅黑" pitchFamily="34" charset="-122"/>
                <a:ea typeface="微软雅黑" pitchFamily="34" charset="-122"/>
              </a:rPr>
              <a:t>)</a:t>
            </a:r>
            <a:r>
              <a:rPr lang="zh-CN" altLang="en-US" sz="2400" b="1" dirty="0">
                <a:solidFill>
                  <a:srgbClr val="FF0066"/>
                </a:solidFill>
                <a:latin typeface="微软雅黑" pitchFamily="34" charset="-122"/>
                <a:ea typeface="微软雅黑" pitchFamily="34" charset="-122"/>
              </a:rPr>
              <a:t>用户</a:t>
            </a:r>
            <a:r>
              <a:rPr lang="zh-CN" altLang="en-US" sz="2400" b="1" dirty="0" smtClean="0">
                <a:solidFill>
                  <a:srgbClr val="FF0066"/>
                </a:solidFill>
                <a:latin typeface="微软雅黑" pitchFamily="34" charset="-122"/>
                <a:ea typeface="微软雅黑" pitchFamily="34" charset="-122"/>
              </a:rPr>
              <a:t>字段</a:t>
            </a:r>
            <a:endParaRPr lang="en-US" altLang="zh-CN" sz="2400" b="1" dirty="0" smtClean="0">
              <a:solidFill>
                <a:srgbClr val="FF0066"/>
              </a:solidFill>
              <a:latin typeface="微软雅黑" pitchFamily="34" charset="-122"/>
              <a:ea typeface="微软雅黑" pitchFamily="34" charset="-122"/>
            </a:endParaRPr>
          </a:p>
          <a:p>
            <a:pPr indent="457200">
              <a:lnSpc>
                <a:spcPct val="125000"/>
              </a:lnSpc>
            </a:pPr>
            <a:r>
              <a:rPr lang="zh-CN" altLang="en-US" sz="2400" b="1" dirty="0">
                <a:latin typeface="微软雅黑" pitchFamily="34" charset="-122"/>
                <a:ea typeface="微软雅黑" pitchFamily="34" charset="-122"/>
              </a:rPr>
              <a:t>用户字段 </a:t>
            </a:r>
            <a:r>
              <a:rPr lang="en-US" altLang="zh-CN" sz="2400" b="1" dirty="0">
                <a:latin typeface="微软雅黑" pitchFamily="34" charset="-122"/>
                <a:ea typeface="微软雅黑" pitchFamily="34" charset="-122"/>
              </a:rPr>
              <a:t>user</a:t>
            </a:r>
            <a:r>
              <a:rPr lang="zh-CN" altLang="en-US" sz="2400" b="1" dirty="0">
                <a:latin typeface="微软雅黑" pitchFamily="34" charset="-122"/>
                <a:ea typeface="微软雅黑" pitchFamily="34" charset="-122"/>
              </a:rPr>
              <a:t>表中的</a:t>
            </a:r>
            <a:r>
              <a:rPr lang="en-US" altLang="zh-CN" sz="2400" b="1" dirty="0">
                <a:latin typeface="微软雅黑" pitchFamily="34" charset="-122"/>
                <a:ea typeface="微软雅黑" pitchFamily="34" charset="-122"/>
              </a:rPr>
              <a:t>host</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user</a:t>
            </a:r>
            <a:r>
              <a:rPr lang="zh-CN" altLang="en-US" sz="2400" b="1" dirty="0">
                <a:latin typeface="微软雅黑" pitchFamily="34" charset="-122"/>
                <a:ea typeface="微软雅黑" pitchFamily="34" charset="-122"/>
              </a:rPr>
              <a:t>和</a:t>
            </a:r>
            <a:r>
              <a:rPr lang="en-US" altLang="zh-CN" sz="2400" b="1" dirty="0">
                <a:latin typeface="微软雅黑" pitchFamily="34" charset="-122"/>
                <a:ea typeface="微软雅黑" pitchFamily="34" charset="-122"/>
              </a:rPr>
              <a:t>password</a:t>
            </a:r>
            <a:r>
              <a:rPr lang="zh-CN" altLang="en-US" sz="2400" b="1" dirty="0">
                <a:latin typeface="微软雅黑" pitchFamily="34" charset="-122"/>
                <a:ea typeface="微软雅黑" pitchFamily="34" charset="-122"/>
              </a:rPr>
              <a:t>字段都属于用户字段。</a:t>
            </a:r>
          </a:p>
        </p:txBody>
      </p:sp>
      <p:sp>
        <p:nvSpPr>
          <p:cNvPr id="7" name="矩形 6"/>
          <p:cNvSpPr/>
          <p:nvPr/>
        </p:nvSpPr>
        <p:spPr>
          <a:xfrm>
            <a:off x="377486" y="2053321"/>
            <a:ext cx="6899120" cy="461665"/>
          </a:xfrm>
          <a:prstGeom prst="rect">
            <a:avLst/>
          </a:prstGeom>
        </p:spPr>
        <p:txBody>
          <a:bodyPr wrap="square">
            <a:spAutoFit/>
          </a:bodyPr>
          <a:lstStyle/>
          <a:p>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1】</a:t>
            </a:r>
            <a:r>
              <a:rPr lang="zh-CN" altLang="en-US" sz="2400" b="1" dirty="0">
                <a:solidFill>
                  <a:srgbClr val="C00000"/>
                </a:solidFill>
                <a:latin typeface="微软雅黑" pitchFamily="34" charset="-122"/>
                <a:ea typeface="微软雅黑" pitchFamily="34" charset="-122"/>
              </a:rPr>
              <a:t>查询</a:t>
            </a:r>
            <a:r>
              <a:rPr lang="en-US" altLang="zh-CN" sz="2400" b="1" dirty="0">
                <a:solidFill>
                  <a:srgbClr val="C00000"/>
                </a:solidFill>
                <a:latin typeface="微软雅黑" pitchFamily="34" charset="-122"/>
                <a:ea typeface="微软雅黑" pitchFamily="34" charset="-122"/>
              </a:rPr>
              <a:t>user</a:t>
            </a:r>
            <a:r>
              <a:rPr lang="zh-CN" altLang="en-US" sz="2400" b="1" dirty="0">
                <a:solidFill>
                  <a:srgbClr val="C00000"/>
                </a:solidFill>
                <a:latin typeface="微软雅黑" pitchFamily="34" charset="-122"/>
                <a:ea typeface="微软雅黑" pitchFamily="34" charset="-122"/>
              </a:rPr>
              <a:t>表的相关用户字段。</a:t>
            </a:r>
          </a:p>
        </p:txBody>
      </p:sp>
      <p:pic>
        <p:nvPicPr>
          <p:cNvPr id="1026" name="图片 1"/>
          <p:cNvPicPr>
            <a:picLocks noChangeAspect="1" noChangeArrowheads="1"/>
          </p:cNvPicPr>
          <p:nvPr/>
        </p:nvPicPr>
        <p:blipFill rotWithShape="1">
          <a:blip r:embed="rId2">
            <a:extLst>
              <a:ext uri="{28A0092B-C50C-407E-A947-70E740481C1C}">
                <a14:useLocalDpi xmlns:a14="http://schemas.microsoft.com/office/drawing/2010/main" val="0"/>
              </a:ext>
            </a:extLst>
          </a:blip>
          <a:srcRect r="17557"/>
          <a:stretch/>
        </p:blipFill>
        <p:spPr bwMode="auto">
          <a:xfrm>
            <a:off x="556719" y="2738859"/>
            <a:ext cx="8303502" cy="375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flipV="1">
            <a:off x="556719" y="4658405"/>
            <a:ext cx="4482394" cy="1364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76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 typeface="Arial" charset="0"/>
              <a:buNone/>
            </a:pPr>
            <a:endParaRPr lang="zh-CN" altLang="zh-CN" sz="1400">
              <a:solidFill>
                <a:srgbClr val="F03628"/>
              </a:solidFill>
              <a:latin typeface="微软雅黑" panose="020B0503020204020204" pitchFamily="34" charset="-122"/>
              <a:ea typeface="微软雅黑" panose="020B0503020204020204" pitchFamily="34" charset="-122"/>
            </a:endParaRPr>
          </a:p>
        </p:txBody>
      </p:sp>
      <p:sp>
        <p:nvSpPr>
          <p:cNvPr id="679939" name="Rectangle 2"/>
          <p:cNvSpPr>
            <a:spLocks noGrp="1" noChangeArrowheads="1"/>
          </p:cNvSpPr>
          <p:nvPr>
            <p:ph type="title" idx="4294967295"/>
          </p:nvPr>
        </p:nvSpPr>
        <p:spPr>
          <a:xfrm>
            <a:off x="684213" y="260350"/>
            <a:ext cx="7775575" cy="708025"/>
          </a:xfrm>
        </p:spPr>
        <p:txBody>
          <a:bodyPr/>
          <a:lstStyle/>
          <a:p>
            <a:pPr eaLnBrk="1" hangingPunct="1">
              <a:defRPr/>
            </a:pPr>
            <a:r>
              <a:rPr lang="zh-CN" altLang="en-US" sz="3200" b="1" smtClean="0"/>
              <a:t>数据库安全性控制（续）</a:t>
            </a:r>
          </a:p>
        </p:txBody>
      </p:sp>
      <p:sp>
        <p:nvSpPr>
          <p:cNvPr id="28677"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 typeface="Arial" charset="0"/>
              <a:buNone/>
            </a:pPr>
            <a:endParaRPr lang="zh-CN" altLang="zh-CN" sz="1800">
              <a:solidFill>
                <a:schemeClr val="tx1"/>
              </a:solidFill>
              <a:latin typeface="微软雅黑" panose="020B0503020204020204" pitchFamily="34" charset="-122"/>
              <a:ea typeface="微软雅黑" panose="020B0503020204020204" pitchFamily="34" charset="-122"/>
            </a:endParaRPr>
          </a:p>
        </p:txBody>
      </p:sp>
      <p:sp>
        <p:nvSpPr>
          <p:cNvPr id="28678" name="矩形 8"/>
          <p:cNvSpPr>
            <a:spLocks noChangeArrowheads="1"/>
          </p:cNvSpPr>
          <p:nvPr/>
        </p:nvSpPr>
        <p:spPr bwMode="auto">
          <a:xfrm>
            <a:off x="2771775" y="6084888"/>
            <a:ext cx="341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 typeface="Arial" charset="0"/>
              <a:buNone/>
            </a:pPr>
            <a:r>
              <a:rPr lang="zh-CN" altLang="en-US" sz="1800">
                <a:solidFill>
                  <a:schemeClr val="tx1"/>
                </a:solidFill>
                <a:latin typeface="微软雅黑" panose="020B0503020204020204" pitchFamily="34" charset="-122"/>
                <a:ea typeface="微软雅黑" panose="020B0503020204020204" pitchFamily="34" charset="-122"/>
              </a:rPr>
              <a:t>数据库管理系统</a:t>
            </a:r>
            <a:r>
              <a:rPr lang="zh-CN" altLang="zh-CN" sz="1800">
                <a:solidFill>
                  <a:schemeClr val="tx1"/>
                </a:solidFill>
                <a:latin typeface="微软雅黑" panose="020B0503020204020204" pitchFamily="34" charset="-122"/>
                <a:ea typeface="微软雅黑" panose="020B0503020204020204" pitchFamily="34" charset="-122"/>
              </a:rPr>
              <a:t>安全性控制模型</a:t>
            </a:r>
            <a:endParaRPr lang="zh-CN" altLang="en-US" sz="1800">
              <a:solidFill>
                <a:schemeClr val="tx1"/>
              </a:solidFill>
              <a:latin typeface="微软雅黑" panose="020B0503020204020204" pitchFamily="34" charset="-122"/>
              <a:ea typeface="微软雅黑" panose="020B0503020204020204" pitchFamily="34" charset="-122"/>
            </a:endParaRPr>
          </a:p>
        </p:txBody>
      </p:sp>
      <p:pic>
        <p:nvPicPr>
          <p:cNvPr id="28679" name="图片 6" descr="飞信图片20141015084016.jpg"/>
          <p:cNvPicPr>
            <a:picLocks noChangeAspect="1"/>
          </p:cNvPicPr>
          <p:nvPr/>
        </p:nvPicPr>
        <p:blipFill>
          <a:blip r:embed="rId2">
            <a:extLst>
              <a:ext uri="{28A0092B-C50C-407E-A947-70E740481C1C}">
                <a14:useLocalDpi xmlns:a14="http://schemas.microsoft.com/office/drawing/2010/main" val="0"/>
              </a:ext>
            </a:extLst>
          </a:blip>
          <a:srcRect l="2608" t="10332" r="1744" b="2405"/>
          <a:stretch>
            <a:fillRect/>
          </a:stretch>
        </p:blipFill>
        <p:spPr bwMode="auto">
          <a:xfrm>
            <a:off x="539750" y="1052513"/>
            <a:ext cx="8208963"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0336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0825" y="1052513"/>
            <a:ext cx="8605838" cy="4195762"/>
          </a:xfrm>
          <a:prstGeom prst="rect">
            <a:avLst/>
          </a:prstGeom>
        </p:spPr>
        <p:txBody>
          <a:bodyPr>
            <a:spAutoFit/>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342900" indent="-34290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200150" indent="-28575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lnSpc>
                <a:spcPct val="140000"/>
              </a:lnSpc>
              <a:buClrTx/>
              <a:buFont typeface="Wingdings" pitchFamily="2" charset="2"/>
              <a:buChar char="v"/>
              <a:defRPr/>
            </a:pPr>
            <a:r>
              <a:rPr lang="zh-CN" altLang="zh-CN" sz="280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存取控制流程</a:t>
            </a:r>
            <a:endParaRPr lang="zh-CN" altLang="en-US" sz="280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lvl="2">
              <a:lnSpc>
                <a:spcPct val="150000"/>
              </a:lnSpc>
              <a:buClrTx/>
              <a:buFont typeface="Wingdings" pitchFamily="2" charset="2"/>
              <a:buChar char="n"/>
              <a:defRPr/>
            </a:pPr>
            <a:r>
              <a:rPr lang="zh-CN" altLang="en-US" sz="2400" smtClean="0">
                <a:solidFill>
                  <a:schemeClr val="tx1"/>
                </a:solidFill>
                <a:latin typeface="微软雅黑" panose="020B0503020204020204" pitchFamily="34" charset="-122"/>
                <a:ea typeface="微软雅黑" panose="020B0503020204020204" pitchFamily="34" charset="-122"/>
              </a:rPr>
              <a:t>首先，数据库管理系统</a:t>
            </a:r>
            <a:r>
              <a:rPr lang="zh-CN" altLang="zh-CN" sz="2400" smtClean="0">
                <a:solidFill>
                  <a:schemeClr val="tx1"/>
                </a:solidFill>
                <a:latin typeface="微软雅黑" panose="020B0503020204020204" pitchFamily="34" charset="-122"/>
                <a:ea typeface="微软雅黑" panose="020B0503020204020204" pitchFamily="34" charset="-122"/>
              </a:rPr>
              <a:t>对提出</a:t>
            </a:r>
            <a:r>
              <a:rPr lang="en-US" altLang="zh-CN" sz="2400" smtClean="0">
                <a:solidFill>
                  <a:schemeClr val="tx1"/>
                </a:solidFill>
                <a:latin typeface="微软雅黑" panose="020B0503020204020204" pitchFamily="34" charset="-122"/>
                <a:ea typeface="微软雅黑" panose="020B0503020204020204" pitchFamily="34" charset="-122"/>
              </a:rPr>
              <a:t>SQL</a:t>
            </a:r>
            <a:r>
              <a:rPr lang="zh-CN" altLang="zh-CN" sz="2400" smtClean="0">
                <a:solidFill>
                  <a:schemeClr val="tx1"/>
                </a:solidFill>
                <a:latin typeface="微软雅黑" panose="020B0503020204020204" pitchFamily="34" charset="-122"/>
                <a:ea typeface="微软雅黑" panose="020B0503020204020204" pitchFamily="34" charset="-122"/>
              </a:rPr>
              <a:t>访问请求的数据库用户进行身份鉴别，防止不可信用户使用系统。</a:t>
            </a:r>
            <a:endParaRPr lang="zh-CN" altLang="en-US" sz="2400" smtClean="0">
              <a:solidFill>
                <a:schemeClr val="tx1"/>
              </a:solidFill>
              <a:latin typeface="微软雅黑" panose="020B0503020204020204" pitchFamily="34" charset="-122"/>
              <a:ea typeface="微软雅黑" panose="020B0503020204020204" pitchFamily="34" charset="-122"/>
            </a:endParaRPr>
          </a:p>
          <a:p>
            <a:pPr lvl="2">
              <a:lnSpc>
                <a:spcPct val="150000"/>
              </a:lnSpc>
              <a:buClrTx/>
              <a:buFont typeface="Wingdings" pitchFamily="2" charset="2"/>
              <a:buChar char="n"/>
              <a:defRPr/>
            </a:pPr>
            <a:r>
              <a:rPr lang="zh-CN" altLang="zh-CN" sz="2400" smtClean="0">
                <a:solidFill>
                  <a:schemeClr val="tx1"/>
                </a:solidFill>
                <a:latin typeface="微软雅黑" panose="020B0503020204020204" pitchFamily="34" charset="-122"/>
                <a:ea typeface="微软雅黑" panose="020B0503020204020204" pitchFamily="34" charset="-122"/>
              </a:rPr>
              <a:t>然后，在</a:t>
            </a:r>
            <a:r>
              <a:rPr lang="en-US" altLang="zh-CN" sz="2400" smtClean="0">
                <a:solidFill>
                  <a:schemeClr val="tx1"/>
                </a:solidFill>
                <a:latin typeface="微软雅黑" panose="020B0503020204020204" pitchFamily="34" charset="-122"/>
                <a:ea typeface="微软雅黑" panose="020B0503020204020204" pitchFamily="34" charset="-122"/>
              </a:rPr>
              <a:t>SQL</a:t>
            </a:r>
            <a:r>
              <a:rPr lang="zh-CN" altLang="zh-CN" sz="2400" smtClean="0">
                <a:solidFill>
                  <a:schemeClr val="tx1"/>
                </a:solidFill>
                <a:latin typeface="微软雅黑" panose="020B0503020204020204" pitchFamily="34" charset="-122"/>
                <a:ea typeface="微软雅黑" panose="020B0503020204020204" pitchFamily="34" charset="-122"/>
              </a:rPr>
              <a:t>处理层进行自主存取控制和强制存取控制</a:t>
            </a:r>
            <a:r>
              <a:rPr lang="zh-CN" altLang="en-US" sz="2400" smtClean="0">
                <a:solidFill>
                  <a:schemeClr val="tx1"/>
                </a:solidFill>
                <a:latin typeface="微软雅黑" panose="020B0503020204020204" pitchFamily="34" charset="-122"/>
                <a:ea typeface="微软雅黑" panose="020B0503020204020204" pitchFamily="34" charset="-122"/>
              </a:rPr>
              <a:t>，进一步</a:t>
            </a:r>
            <a:r>
              <a:rPr lang="zh-CN" altLang="zh-CN" sz="2400" smtClean="0">
                <a:solidFill>
                  <a:schemeClr val="tx1"/>
                </a:solidFill>
                <a:latin typeface="微软雅黑" panose="020B0503020204020204" pitchFamily="34" charset="-122"/>
                <a:ea typeface="微软雅黑" panose="020B0503020204020204" pitchFamily="34" charset="-122"/>
              </a:rPr>
              <a:t>可以进行推理控制。</a:t>
            </a:r>
            <a:endParaRPr lang="zh-CN" altLang="en-US" sz="2400" smtClean="0">
              <a:solidFill>
                <a:schemeClr val="tx1"/>
              </a:solidFill>
              <a:latin typeface="微软雅黑" panose="020B0503020204020204" pitchFamily="34" charset="-122"/>
              <a:ea typeface="微软雅黑" panose="020B0503020204020204" pitchFamily="34" charset="-122"/>
            </a:endParaRPr>
          </a:p>
          <a:p>
            <a:pPr lvl="2">
              <a:lnSpc>
                <a:spcPct val="150000"/>
              </a:lnSpc>
              <a:buClrTx/>
              <a:buFont typeface="Wingdings" pitchFamily="2" charset="2"/>
              <a:buChar char="n"/>
              <a:defRPr/>
            </a:pPr>
            <a:r>
              <a:rPr lang="zh-CN" altLang="en-US" sz="2400" smtClean="0">
                <a:solidFill>
                  <a:schemeClr val="tx1"/>
                </a:solidFill>
                <a:latin typeface="微软雅黑" panose="020B0503020204020204" pitchFamily="34" charset="-122"/>
                <a:ea typeface="微软雅黑" panose="020B0503020204020204" pitchFamily="34" charset="-122"/>
              </a:rPr>
              <a:t>还可以</a:t>
            </a:r>
            <a:r>
              <a:rPr lang="zh-CN" altLang="zh-CN" sz="2400" smtClean="0">
                <a:solidFill>
                  <a:schemeClr val="tx1"/>
                </a:solidFill>
                <a:latin typeface="微软雅黑" panose="020B0503020204020204" pitchFamily="34" charset="-122"/>
                <a:ea typeface="微软雅黑" panose="020B0503020204020204" pitchFamily="34" charset="-122"/>
              </a:rPr>
              <a:t>对用户访问行为和系统关键操作进行审计</a:t>
            </a:r>
            <a:r>
              <a:rPr lang="zh-CN" altLang="en-US" sz="2400" smtClean="0">
                <a:solidFill>
                  <a:schemeClr val="tx1"/>
                </a:solidFill>
                <a:latin typeface="微软雅黑" panose="020B0503020204020204" pitchFamily="34" charset="-122"/>
                <a:ea typeface="微软雅黑" panose="020B0503020204020204" pitchFamily="34" charset="-122"/>
              </a:rPr>
              <a:t>，对异常用户行为进行简单入侵检测</a:t>
            </a:r>
            <a:r>
              <a:rPr lang="zh-CN" altLang="zh-CN" sz="2400" smtClean="0">
                <a:solidFill>
                  <a:schemeClr val="tx1"/>
                </a:solidFill>
                <a:latin typeface="微软雅黑" panose="020B0503020204020204" pitchFamily="34" charset="-122"/>
                <a:ea typeface="微软雅黑" panose="020B0503020204020204" pitchFamily="34" charset="-122"/>
              </a:rPr>
              <a:t>。</a:t>
            </a:r>
            <a:endParaRPr lang="zh-CN" altLang="en-US" sz="2400" smtClean="0">
              <a:solidFill>
                <a:schemeClr val="tx1"/>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68313" y="260350"/>
            <a:ext cx="8229600" cy="720725"/>
          </a:xfrm>
          <a:prstGeom prst="rect">
            <a:avLst/>
          </a:prstGeom>
        </p:spPr>
        <p:txBody>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defRPr/>
            </a:pPr>
            <a:r>
              <a:rPr kumimoji="0" lang="zh-CN" altLang="en-US" sz="3600" b="1" smtClean="0">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数据库安全性控制（续）</a:t>
            </a:r>
          </a:p>
        </p:txBody>
      </p:sp>
    </p:spTree>
    <p:extLst>
      <p:ext uri="{BB962C8B-B14F-4D97-AF65-F5344CB8AC3E}">
        <p14:creationId xmlns:p14="http://schemas.microsoft.com/office/powerpoint/2010/main" val="9912115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altLang="zh-CN" b="1" smtClean="0"/>
              <a:t>4.2.1  </a:t>
            </a:r>
            <a:r>
              <a:rPr lang="zh-CN" altLang="en-US" b="1" smtClean="0"/>
              <a:t>用户身份鉴别</a:t>
            </a:r>
          </a:p>
        </p:txBody>
      </p:sp>
      <p:sp>
        <p:nvSpPr>
          <p:cNvPr id="380931" name="Rectangle 3"/>
          <p:cNvSpPr>
            <a:spLocks noGrp="1" noChangeArrowheads="1"/>
          </p:cNvSpPr>
          <p:nvPr>
            <p:ph type="body" idx="1"/>
          </p:nvPr>
        </p:nvSpPr>
        <p:spPr>
          <a:xfrm>
            <a:off x="611188" y="1125538"/>
            <a:ext cx="7772400" cy="5183187"/>
          </a:xfrm>
        </p:spPr>
        <p:txBody>
          <a:bodyPr/>
          <a:lstStyle/>
          <a:p>
            <a:pPr eaLnBrk="1" hangingPunct="1">
              <a:lnSpc>
                <a:spcPct val="110000"/>
              </a:lnSpc>
              <a:spcBef>
                <a:spcPct val="15000"/>
              </a:spcBef>
              <a:defRPr/>
            </a:pPr>
            <a:r>
              <a:rPr lang="zh-CN" altLang="en-US" sz="2400" b="1" dirty="0" smtClean="0"/>
              <a:t>用户身份鉴别：是系统提供的最外层安全保护措施</a:t>
            </a:r>
          </a:p>
          <a:p>
            <a:pPr eaLnBrk="1" hangingPunct="1">
              <a:lnSpc>
                <a:spcPct val="110000"/>
              </a:lnSpc>
              <a:spcBef>
                <a:spcPct val="15000"/>
              </a:spcBef>
              <a:defRPr/>
            </a:pPr>
            <a:r>
              <a:rPr lang="zh-CN" altLang="en-US" sz="2500" b="1" dirty="0" smtClean="0">
                <a:solidFill>
                  <a:srgbClr val="0000FF"/>
                </a:solidFill>
              </a:rPr>
              <a:t>基本方法：</a:t>
            </a:r>
            <a:endParaRPr lang="zh-CN" altLang="en-US" sz="2400" b="1" dirty="0" smtClean="0"/>
          </a:p>
          <a:p>
            <a:pPr lvl="1" eaLnBrk="1" hangingPunct="1">
              <a:lnSpc>
                <a:spcPct val="110000"/>
              </a:lnSpc>
              <a:spcBef>
                <a:spcPct val="15000"/>
              </a:spcBef>
              <a:defRPr/>
            </a:pPr>
            <a:r>
              <a:rPr lang="zh-CN" altLang="en-US" b="1" dirty="0" smtClean="0">
                <a:solidFill>
                  <a:srgbClr val="FF3300"/>
                </a:solidFill>
              </a:rPr>
              <a:t>用户标识</a:t>
            </a:r>
            <a:r>
              <a:rPr lang="en-US" altLang="zh-CN" b="1" dirty="0" smtClean="0"/>
              <a:t>:</a:t>
            </a:r>
            <a:r>
              <a:rPr lang="zh-CN" altLang="en-US" b="1" dirty="0" smtClean="0"/>
              <a:t>系统提供一定的方式让用户标识自己的名字或身份；系统内部记录着所有合法用户的标识；</a:t>
            </a:r>
          </a:p>
          <a:p>
            <a:pPr lvl="1" algn="just" eaLnBrk="1" hangingPunct="1">
              <a:lnSpc>
                <a:spcPct val="110000"/>
              </a:lnSpc>
              <a:spcBef>
                <a:spcPct val="15000"/>
              </a:spcBef>
              <a:defRPr/>
            </a:pPr>
            <a:r>
              <a:rPr lang="zh-CN" altLang="en-US" b="1" dirty="0" smtClean="0">
                <a:solidFill>
                  <a:srgbClr val="FF3300"/>
                </a:solidFill>
              </a:rPr>
              <a:t>口令</a:t>
            </a:r>
            <a:r>
              <a:rPr lang="en-US" altLang="zh-CN" b="1" dirty="0" smtClean="0"/>
              <a:t>:</a:t>
            </a:r>
            <a:r>
              <a:rPr lang="zh-CN" altLang="en-US" b="1" dirty="0" smtClean="0"/>
              <a:t>即密码。用于进一步鉴别用户。</a:t>
            </a:r>
          </a:p>
          <a:p>
            <a:pPr lvl="1" eaLnBrk="1" hangingPunct="1">
              <a:lnSpc>
                <a:spcPct val="110000"/>
              </a:lnSpc>
              <a:spcBef>
                <a:spcPct val="15000"/>
              </a:spcBef>
              <a:defRPr/>
            </a:pPr>
            <a:r>
              <a:rPr lang="zh-CN" altLang="en-US" b="1" dirty="0" smtClean="0"/>
              <a:t>每次用户要求进入系统时，由系统核对用户提供的身份标识；通过鉴定后才允许使用。</a:t>
            </a:r>
          </a:p>
        </p:txBody>
      </p:sp>
    </p:spTree>
    <p:extLst>
      <p:ext uri="{BB962C8B-B14F-4D97-AF65-F5344CB8AC3E}">
        <p14:creationId xmlns:p14="http://schemas.microsoft.com/office/powerpoint/2010/main" val="39804049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2"/>
          <p:cNvSpPr>
            <a:spLocks noGrp="1" noChangeArrowheads="1"/>
          </p:cNvSpPr>
          <p:nvPr>
            <p:ph type="title" idx="4294967295"/>
          </p:nvPr>
        </p:nvSpPr>
        <p:spPr/>
        <p:txBody>
          <a:bodyPr/>
          <a:lstStyle/>
          <a:p>
            <a:pPr eaLnBrk="1" hangingPunct="1">
              <a:defRPr/>
            </a:pPr>
            <a:r>
              <a:rPr lang="zh-CN" altLang="en-US" sz="3200" b="1" smtClean="0"/>
              <a:t>用户身份鉴别（续）</a:t>
            </a:r>
          </a:p>
        </p:txBody>
      </p:sp>
      <p:sp>
        <p:nvSpPr>
          <p:cNvPr id="681988" name="Rectangle 3"/>
          <p:cNvSpPr>
            <a:spLocks noGrp="1" noChangeArrowheads="1"/>
          </p:cNvSpPr>
          <p:nvPr>
            <p:ph type="body" idx="4294967295"/>
          </p:nvPr>
        </p:nvSpPr>
        <p:spPr>
          <a:xfrm>
            <a:off x="250825" y="1268413"/>
            <a:ext cx="8496300" cy="4851400"/>
          </a:xfrm>
        </p:spPr>
        <p:txBody>
          <a:bodyPr/>
          <a:lstStyle/>
          <a:p>
            <a:pPr eaLnBrk="1" hangingPunct="1">
              <a:lnSpc>
                <a:spcPct val="120000"/>
              </a:lnSpc>
              <a:spcBef>
                <a:spcPct val="0"/>
              </a:spcBef>
              <a:defRPr/>
            </a:pPr>
            <a:r>
              <a:rPr lang="zh-CN" altLang="en-US" sz="2000" b="1" smtClean="0">
                <a:solidFill>
                  <a:srgbClr val="0000FF"/>
                </a:solidFill>
              </a:rPr>
              <a:t>口令设置：</a:t>
            </a:r>
          </a:p>
          <a:p>
            <a:pPr lvl="1" eaLnBrk="1" hangingPunct="1">
              <a:lnSpc>
                <a:spcPct val="120000"/>
              </a:lnSpc>
              <a:spcBef>
                <a:spcPct val="0"/>
              </a:spcBef>
              <a:buSzPct val="75000"/>
              <a:buFont typeface="Wingdings" pitchFamily="2" charset="2"/>
              <a:buNone/>
              <a:defRPr/>
            </a:pPr>
            <a:r>
              <a:rPr lang="en-US" altLang="zh-CN" sz="2000" b="1" smtClean="0"/>
              <a:t>1.</a:t>
            </a:r>
            <a:r>
              <a:rPr lang="zh-CN" altLang="en-US" sz="2000" b="1" smtClean="0"/>
              <a:t>静态口令鉴别</a:t>
            </a:r>
          </a:p>
          <a:p>
            <a:pPr lvl="2" eaLnBrk="1" hangingPunct="1">
              <a:lnSpc>
                <a:spcPct val="120000"/>
              </a:lnSpc>
              <a:spcBef>
                <a:spcPct val="0"/>
              </a:spcBef>
              <a:buSzPct val="87000"/>
              <a:buFont typeface="Wingdings" pitchFamily="2" charset="2"/>
              <a:buChar char="l"/>
              <a:defRPr/>
            </a:pPr>
            <a:r>
              <a:rPr lang="zh-CN" altLang="zh-CN" b="1" smtClean="0"/>
              <a:t>静态口令一般由用户自己设定</a:t>
            </a:r>
            <a:r>
              <a:rPr lang="zh-CN" altLang="en-US" b="1" smtClean="0"/>
              <a:t>，</a:t>
            </a:r>
            <a:r>
              <a:rPr lang="zh-CN" altLang="zh-CN" b="1" smtClean="0"/>
              <a:t>这些口令是静态不变的</a:t>
            </a:r>
            <a:endParaRPr lang="en-US" altLang="zh-CN" b="1" smtClean="0"/>
          </a:p>
          <a:p>
            <a:pPr lvl="1" eaLnBrk="1" hangingPunct="1">
              <a:lnSpc>
                <a:spcPct val="120000"/>
              </a:lnSpc>
              <a:spcBef>
                <a:spcPct val="0"/>
              </a:spcBef>
              <a:buSzPct val="75000"/>
              <a:buFont typeface="Wingdings" pitchFamily="2" charset="2"/>
              <a:buNone/>
              <a:defRPr/>
            </a:pPr>
            <a:r>
              <a:rPr lang="en-US" altLang="zh-CN" sz="2000" b="1" smtClean="0"/>
              <a:t>2.</a:t>
            </a:r>
            <a:r>
              <a:rPr lang="zh-CN" altLang="en-US" sz="2000" b="1" smtClean="0"/>
              <a:t>动态口令鉴别</a:t>
            </a:r>
          </a:p>
          <a:p>
            <a:pPr lvl="2" eaLnBrk="1" hangingPunct="1">
              <a:lnSpc>
                <a:spcPct val="120000"/>
              </a:lnSpc>
              <a:spcBef>
                <a:spcPct val="0"/>
              </a:spcBef>
              <a:buSzPct val="87000"/>
              <a:buFont typeface="Wingdings" pitchFamily="2" charset="2"/>
              <a:buChar char="l"/>
              <a:defRPr/>
            </a:pPr>
            <a:r>
              <a:rPr lang="zh-CN" altLang="zh-CN" b="1" smtClean="0"/>
              <a:t>口令是动态变化的，每次鉴别时均需使用动态产生的新口令登录</a:t>
            </a:r>
            <a:r>
              <a:rPr lang="zh-CN" altLang="en-US" b="1" smtClean="0"/>
              <a:t>数据库管理系统</a:t>
            </a:r>
            <a:r>
              <a:rPr lang="zh-CN" altLang="zh-CN" b="1" smtClean="0"/>
              <a:t>，即采用一次一密的方法</a:t>
            </a:r>
            <a:endParaRPr lang="en-US" altLang="zh-CN" b="1" smtClean="0"/>
          </a:p>
          <a:p>
            <a:pPr lvl="1" eaLnBrk="1" hangingPunct="1">
              <a:lnSpc>
                <a:spcPct val="120000"/>
              </a:lnSpc>
              <a:spcBef>
                <a:spcPct val="0"/>
              </a:spcBef>
              <a:buSzPct val="75000"/>
              <a:buFont typeface="Wingdings" pitchFamily="2" charset="2"/>
              <a:buNone/>
              <a:defRPr/>
            </a:pPr>
            <a:r>
              <a:rPr lang="en-US" altLang="zh-CN" sz="2000" b="1" smtClean="0"/>
              <a:t>3.</a:t>
            </a:r>
            <a:r>
              <a:rPr lang="zh-CN" altLang="en-US" sz="2000" b="1" smtClean="0"/>
              <a:t>生物特征鉴别</a:t>
            </a:r>
          </a:p>
          <a:p>
            <a:pPr lvl="2" eaLnBrk="1" hangingPunct="1">
              <a:lnSpc>
                <a:spcPct val="120000"/>
              </a:lnSpc>
              <a:spcBef>
                <a:spcPct val="0"/>
              </a:spcBef>
              <a:buSzPct val="87000"/>
              <a:buFont typeface="Wingdings" pitchFamily="2" charset="2"/>
              <a:buChar char="l"/>
              <a:defRPr/>
            </a:pPr>
            <a:r>
              <a:rPr lang="zh-CN" altLang="zh-CN" b="1" smtClean="0"/>
              <a:t>通过生物特征进行认证的技术</a:t>
            </a:r>
            <a:r>
              <a:rPr lang="zh-CN" altLang="en-US" b="1" smtClean="0"/>
              <a:t>，</a:t>
            </a:r>
            <a:r>
              <a:rPr lang="zh-CN" altLang="zh-CN" b="1" smtClean="0"/>
              <a:t>生物特征如指纹、虹膜和掌纹等</a:t>
            </a:r>
            <a:endParaRPr lang="en-US" altLang="zh-CN" b="1" smtClean="0"/>
          </a:p>
          <a:p>
            <a:pPr lvl="1" eaLnBrk="1" hangingPunct="1">
              <a:lnSpc>
                <a:spcPct val="120000"/>
              </a:lnSpc>
              <a:spcBef>
                <a:spcPct val="0"/>
              </a:spcBef>
              <a:buSzPct val="75000"/>
              <a:buFont typeface="Wingdings" pitchFamily="2" charset="2"/>
              <a:buNone/>
              <a:defRPr/>
            </a:pPr>
            <a:r>
              <a:rPr lang="en-US" altLang="zh-CN" sz="2000" b="1" smtClean="0"/>
              <a:t>4.</a:t>
            </a:r>
            <a:r>
              <a:rPr lang="zh-CN" altLang="en-US" sz="2000" b="1" smtClean="0"/>
              <a:t>智能卡鉴别</a:t>
            </a:r>
          </a:p>
          <a:p>
            <a:pPr lvl="2" eaLnBrk="1" hangingPunct="1">
              <a:lnSpc>
                <a:spcPct val="120000"/>
              </a:lnSpc>
              <a:spcBef>
                <a:spcPct val="0"/>
              </a:spcBef>
              <a:buSzPct val="87000"/>
              <a:buFont typeface="Wingdings" pitchFamily="2" charset="2"/>
              <a:buChar char="l"/>
              <a:defRPr/>
            </a:pPr>
            <a:r>
              <a:rPr lang="zh-CN" altLang="zh-CN" b="1" smtClean="0"/>
              <a:t>智能卡是一种不可复制的</a:t>
            </a:r>
            <a:r>
              <a:rPr lang="zh-CN" altLang="en-US" b="1" smtClean="0"/>
              <a:t>硬件</a:t>
            </a:r>
            <a:r>
              <a:rPr lang="zh-CN" altLang="zh-CN" b="1" smtClean="0"/>
              <a:t>，内置集成电路的芯片，具有硬件加密功能</a:t>
            </a:r>
            <a:endParaRPr lang="en-US" altLang="zh-CN" b="1" smtClean="0">
              <a:solidFill>
                <a:srgbClr val="0000FF"/>
              </a:solidFill>
            </a:endParaRPr>
          </a:p>
        </p:txBody>
      </p:sp>
    </p:spTree>
    <p:extLst>
      <p:ext uri="{BB962C8B-B14F-4D97-AF65-F5344CB8AC3E}">
        <p14:creationId xmlns:p14="http://schemas.microsoft.com/office/powerpoint/2010/main" val="6884002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defRPr/>
            </a:pPr>
            <a:r>
              <a:rPr lang="en-US" altLang="zh-CN" b="1" smtClean="0"/>
              <a:t>4.2.2  </a:t>
            </a:r>
            <a:r>
              <a:rPr lang="zh-CN" altLang="en-US" b="1" smtClean="0"/>
              <a:t>存取控制</a:t>
            </a:r>
          </a:p>
        </p:txBody>
      </p:sp>
      <p:sp>
        <p:nvSpPr>
          <p:cNvPr id="385027" name="Rectangle 3"/>
          <p:cNvSpPr>
            <a:spLocks noGrp="1" noChangeArrowheads="1"/>
          </p:cNvSpPr>
          <p:nvPr>
            <p:ph type="body" idx="1"/>
          </p:nvPr>
        </p:nvSpPr>
        <p:spPr>
          <a:xfrm>
            <a:off x="468313" y="1484313"/>
            <a:ext cx="8351837" cy="4495800"/>
          </a:xfrm>
        </p:spPr>
        <p:txBody>
          <a:bodyPr/>
          <a:lstStyle/>
          <a:p>
            <a:pPr eaLnBrk="1" hangingPunct="1">
              <a:lnSpc>
                <a:spcPct val="110000"/>
              </a:lnSpc>
              <a:spcBef>
                <a:spcPct val="15000"/>
              </a:spcBef>
              <a:defRPr/>
            </a:pPr>
            <a:r>
              <a:rPr lang="zh-CN" altLang="en-US" b="1" dirty="0" smtClean="0">
                <a:solidFill>
                  <a:srgbClr val="FF0000"/>
                </a:solidFill>
              </a:rPr>
              <a:t>给用户授权，使用户只能访问他有权存取的数据</a:t>
            </a:r>
          </a:p>
          <a:p>
            <a:pPr eaLnBrk="1" hangingPunct="1">
              <a:lnSpc>
                <a:spcPct val="110000"/>
              </a:lnSpc>
              <a:spcBef>
                <a:spcPct val="15000"/>
              </a:spcBef>
              <a:defRPr/>
            </a:pPr>
            <a:r>
              <a:rPr lang="zh-CN" altLang="en-US" b="1" dirty="0" smtClean="0"/>
              <a:t>存取控制机制组成</a:t>
            </a:r>
          </a:p>
          <a:p>
            <a:pPr lvl="1" eaLnBrk="1" hangingPunct="1">
              <a:lnSpc>
                <a:spcPct val="110000"/>
              </a:lnSpc>
              <a:spcBef>
                <a:spcPct val="15000"/>
              </a:spcBef>
              <a:defRPr/>
            </a:pPr>
            <a:r>
              <a:rPr lang="zh-CN" altLang="en-US" b="1" dirty="0" smtClean="0"/>
              <a:t>定义用户权限</a:t>
            </a:r>
          </a:p>
          <a:p>
            <a:pPr lvl="1" eaLnBrk="1" hangingPunct="1">
              <a:lnSpc>
                <a:spcPct val="110000"/>
              </a:lnSpc>
              <a:spcBef>
                <a:spcPct val="15000"/>
              </a:spcBef>
              <a:defRPr/>
            </a:pPr>
            <a:r>
              <a:rPr lang="zh-CN" altLang="en-US" b="1" dirty="0" smtClean="0"/>
              <a:t>合法权限检查</a:t>
            </a:r>
          </a:p>
          <a:p>
            <a:pPr eaLnBrk="1" hangingPunct="1">
              <a:lnSpc>
                <a:spcPct val="110000"/>
              </a:lnSpc>
              <a:spcBef>
                <a:spcPct val="15000"/>
              </a:spcBef>
              <a:defRPr/>
            </a:pPr>
            <a:r>
              <a:rPr lang="zh-CN" altLang="en-US" b="1" dirty="0" smtClean="0"/>
              <a:t>用户权限定义和合法权检查机制一起组成了</a:t>
            </a:r>
            <a:r>
              <a:rPr lang="en-US" altLang="zh-CN" b="1" dirty="0" smtClean="0">
                <a:solidFill>
                  <a:srgbClr val="FF0000"/>
                </a:solidFill>
              </a:rPr>
              <a:t>DBMS</a:t>
            </a:r>
            <a:r>
              <a:rPr lang="zh-CN" altLang="en-US" b="1" dirty="0" smtClean="0">
                <a:solidFill>
                  <a:srgbClr val="FF0000"/>
                </a:solidFill>
              </a:rPr>
              <a:t>的安全子系统</a:t>
            </a:r>
          </a:p>
        </p:txBody>
      </p:sp>
    </p:spTree>
    <p:extLst>
      <p:ext uri="{BB962C8B-B14F-4D97-AF65-F5344CB8AC3E}">
        <p14:creationId xmlns:p14="http://schemas.microsoft.com/office/powerpoint/2010/main" val="3676651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eaLnBrk="1" hangingPunct="1">
              <a:defRPr/>
            </a:pPr>
            <a:r>
              <a:rPr lang="zh-CN" altLang="en-US" b="1" smtClean="0"/>
              <a:t>存取控制（续）</a:t>
            </a:r>
          </a:p>
        </p:txBody>
      </p:sp>
      <p:sp>
        <p:nvSpPr>
          <p:cNvPr id="387075" name="Rectangle 3"/>
          <p:cNvSpPr>
            <a:spLocks noGrp="1" noChangeArrowheads="1"/>
          </p:cNvSpPr>
          <p:nvPr>
            <p:ph type="body" idx="1"/>
          </p:nvPr>
        </p:nvSpPr>
        <p:spPr>
          <a:xfrm>
            <a:off x="323850" y="2133600"/>
            <a:ext cx="8424863" cy="3600450"/>
          </a:xfrm>
        </p:spPr>
        <p:txBody>
          <a:bodyPr/>
          <a:lstStyle/>
          <a:p>
            <a:pPr lvl="1" eaLnBrk="1" hangingPunct="1">
              <a:defRPr/>
            </a:pPr>
            <a:r>
              <a:rPr lang="zh-CN" altLang="en-US" b="1" dirty="0" smtClean="0">
                <a:solidFill>
                  <a:srgbClr val="0000FF"/>
                </a:solidFill>
                <a:effectLst>
                  <a:outerShdw blurRad="38100" dist="38100" dir="2700000" algn="tl">
                    <a:srgbClr val="C0C0C0"/>
                  </a:outerShdw>
                </a:effectLst>
              </a:rPr>
              <a:t>自主存取控制</a:t>
            </a:r>
            <a:r>
              <a:rPr lang="zh-CN" altLang="en-US" b="1" dirty="0" smtClean="0">
                <a:effectLst>
                  <a:outerShdw blurRad="38100" dist="38100" dir="2700000" algn="tl">
                    <a:srgbClr val="C0C0C0"/>
                  </a:outerShdw>
                </a:effectLst>
              </a:rPr>
              <a:t>（</a:t>
            </a:r>
            <a:r>
              <a:rPr lang="en-US" altLang="zh-CN" b="1" dirty="0" smtClean="0">
                <a:effectLst>
                  <a:outerShdw blurRad="38100" dist="38100" dir="2700000" algn="tl">
                    <a:srgbClr val="C0C0C0"/>
                  </a:outerShdw>
                </a:effectLst>
              </a:rPr>
              <a:t>Discretionary Access Control </a:t>
            </a:r>
            <a:r>
              <a:rPr lang="zh-CN" altLang="en-US" b="1" dirty="0" smtClean="0">
                <a:effectLst>
                  <a:outerShdw blurRad="38100" dist="38100" dir="2700000" algn="tl">
                    <a:srgbClr val="C0C0C0"/>
                  </a:outerShdw>
                </a:effectLst>
              </a:rPr>
              <a:t>，简称</a:t>
            </a:r>
            <a:r>
              <a:rPr lang="en-US" altLang="zh-CN" b="1" dirty="0" smtClean="0">
                <a:effectLst>
                  <a:outerShdw blurRad="38100" dist="38100" dir="2700000" algn="tl">
                    <a:srgbClr val="C0C0C0"/>
                  </a:outerShdw>
                </a:effectLst>
              </a:rPr>
              <a:t>DAC</a:t>
            </a:r>
            <a:r>
              <a:rPr lang="zh-CN" altLang="en-US" b="1" dirty="0" smtClean="0">
                <a:effectLst>
                  <a:outerShdw blurRad="38100" dist="38100" dir="2700000" algn="tl">
                    <a:srgbClr val="C0C0C0"/>
                  </a:outerShdw>
                </a:effectLst>
              </a:rPr>
              <a:t>）：描述见</a:t>
            </a:r>
            <a:r>
              <a:rPr lang="en-US" altLang="zh-CN" b="1" dirty="0" smtClean="0">
                <a:effectLst>
                  <a:outerShdw blurRad="38100" dist="38100" dir="2700000" algn="tl">
                    <a:srgbClr val="C0C0C0"/>
                  </a:outerShdw>
                </a:effectLst>
              </a:rPr>
              <a:t>P140</a:t>
            </a:r>
            <a:endParaRPr lang="zh-CN" altLang="en-US" b="1" dirty="0" smtClean="0">
              <a:effectLst>
                <a:outerShdw blurRad="38100" dist="38100" dir="2700000" algn="tl">
                  <a:srgbClr val="C0C0C0"/>
                </a:outerShdw>
              </a:effectLst>
            </a:endParaRPr>
          </a:p>
          <a:p>
            <a:pPr lvl="2" eaLnBrk="1" hangingPunct="1">
              <a:buClrTx/>
              <a:buFont typeface="Wingdings" pitchFamily="2" charset="2"/>
              <a:buChar char="Ø"/>
              <a:defRPr/>
            </a:pPr>
            <a:r>
              <a:rPr lang="zh-CN" altLang="en-US" sz="2400" b="1" dirty="0" smtClean="0"/>
              <a:t> </a:t>
            </a:r>
            <a:r>
              <a:rPr lang="en-US" altLang="zh-CN" sz="2400" b="1" dirty="0" smtClean="0"/>
              <a:t>C2</a:t>
            </a:r>
            <a:r>
              <a:rPr lang="zh-CN" altLang="en-US" sz="2400" b="1" dirty="0" smtClean="0"/>
              <a:t>级</a:t>
            </a:r>
          </a:p>
          <a:p>
            <a:pPr lvl="2" eaLnBrk="1" hangingPunct="1">
              <a:buClrTx/>
              <a:buFont typeface="Wingdings" pitchFamily="2" charset="2"/>
              <a:buChar char="Ø"/>
              <a:defRPr/>
            </a:pPr>
            <a:r>
              <a:rPr lang="zh-CN" altLang="en-US" sz="2400" b="1" dirty="0" smtClean="0"/>
              <a:t> 灵活</a:t>
            </a:r>
          </a:p>
          <a:p>
            <a:pPr lvl="1" eaLnBrk="1" hangingPunct="1">
              <a:defRPr/>
            </a:pPr>
            <a:r>
              <a:rPr lang="zh-CN" altLang="en-US" b="1" dirty="0" smtClean="0">
                <a:solidFill>
                  <a:srgbClr val="0000FF"/>
                </a:solidFill>
                <a:effectLst>
                  <a:outerShdw blurRad="38100" dist="38100" dir="2700000" algn="tl">
                    <a:srgbClr val="C0C0C0"/>
                  </a:outerShdw>
                </a:effectLst>
              </a:rPr>
              <a:t>强制存取控制</a:t>
            </a:r>
            <a:r>
              <a:rPr lang="zh-CN" altLang="en-US" b="1" dirty="0" smtClean="0">
                <a:effectLst>
                  <a:outerShdw blurRad="38100" dist="38100" dir="2700000" algn="tl">
                    <a:srgbClr val="C0C0C0"/>
                  </a:outerShdw>
                </a:effectLst>
              </a:rPr>
              <a:t>（</a:t>
            </a:r>
            <a:r>
              <a:rPr lang="en-US" altLang="zh-CN" b="1" dirty="0" smtClean="0">
                <a:effectLst>
                  <a:outerShdw blurRad="38100" dist="38100" dir="2700000" algn="tl">
                    <a:srgbClr val="C0C0C0"/>
                  </a:outerShdw>
                </a:effectLst>
              </a:rPr>
              <a:t>Mandatory Access Control</a:t>
            </a:r>
            <a:r>
              <a:rPr lang="zh-CN" altLang="en-US" b="1" dirty="0" smtClean="0">
                <a:effectLst>
                  <a:outerShdw blurRad="38100" dist="38100" dir="2700000" algn="tl">
                    <a:srgbClr val="C0C0C0"/>
                  </a:outerShdw>
                </a:effectLst>
              </a:rPr>
              <a:t>，简称 </a:t>
            </a:r>
            <a:r>
              <a:rPr lang="en-US" altLang="zh-CN" b="1" dirty="0" smtClean="0">
                <a:effectLst>
                  <a:outerShdw blurRad="38100" dist="38100" dir="2700000" algn="tl">
                    <a:srgbClr val="C0C0C0"/>
                  </a:outerShdw>
                </a:effectLst>
              </a:rPr>
              <a:t>MAC</a:t>
            </a:r>
            <a:r>
              <a:rPr lang="zh-CN" altLang="en-US" b="1" dirty="0" smtClean="0">
                <a:effectLst>
                  <a:outerShdw blurRad="38100" dist="38100" dir="2700000" algn="tl">
                    <a:srgbClr val="C0C0C0"/>
                  </a:outerShdw>
                </a:effectLst>
              </a:rPr>
              <a:t>）：描述见</a:t>
            </a:r>
            <a:r>
              <a:rPr lang="en-US" altLang="zh-CN" b="1" dirty="0" smtClean="0">
                <a:effectLst>
                  <a:outerShdw blurRad="38100" dist="38100" dir="2700000" algn="tl">
                    <a:srgbClr val="C0C0C0"/>
                  </a:outerShdw>
                </a:effectLst>
              </a:rPr>
              <a:t>P140</a:t>
            </a:r>
            <a:endParaRPr lang="zh-CN" altLang="en-US" b="1" dirty="0" smtClean="0">
              <a:effectLst>
                <a:outerShdw blurRad="38100" dist="38100" dir="2700000" algn="tl">
                  <a:srgbClr val="C0C0C0"/>
                </a:outerShdw>
              </a:effectLst>
            </a:endParaRPr>
          </a:p>
          <a:p>
            <a:pPr lvl="2" eaLnBrk="1" hangingPunct="1">
              <a:buClrTx/>
              <a:buFont typeface="Wingdings" pitchFamily="2" charset="2"/>
              <a:buChar char="Ø"/>
              <a:defRPr/>
            </a:pPr>
            <a:r>
              <a:rPr lang="en-US" altLang="zh-CN" sz="2400" b="1" dirty="0" smtClean="0"/>
              <a:t>B1</a:t>
            </a:r>
            <a:r>
              <a:rPr lang="zh-CN" altLang="en-US" sz="2400" b="1" dirty="0" smtClean="0"/>
              <a:t>级</a:t>
            </a:r>
          </a:p>
          <a:p>
            <a:pPr lvl="2" eaLnBrk="1" hangingPunct="1">
              <a:buClrTx/>
              <a:buFont typeface="Wingdings" pitchFamily="2" charset="2"/>
              <a:buChar char="Ø"/>
              <a:defRPr/>
            </a:pPr>
            <a:r>
              <a:rPr lang="zh-CN" altLang="en-US" sz="2400" b="1" dirty="0" smtClean="0"/>
              <a:t>严格</a:t>
            </a:r>
          </a:p>
        </p:txBody>
      </p:sp>
      <p:sp>
        <p:nvSpPr>
          <p:cNvPr id="387076" name="Rectangle 4"/>
          <p:cNvSpPr>
            <a:spLocks noChangeArrowheads="1"/>
          </p:cNvSpPr>
          <p:nvPr/>
        </p:nvSpPr>
        <p:spPr bwMode="auto">
          <a:xfrm>
            <a:off x="250825" y="1412875"/>
            <a:ext cx="4176713" cy="5191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buClr>
                <a:schemeClr val="hlink"/>
              </a:buClr>
              <a:buFont typeface="Wingdings" pitchFamily="2" charset="2"/>
              <a:buChar char="v"/>
              <a:defRPr/>
            </a:pPr>
            <a:r>
              <a:rPr kumimoji="0" lang="zh-CN" altLang="en-US" sz="2800" b="1" smtClean="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常用存取控制方法</a:t>
            </a:r>
          </a:p>
        </p:txBody>
      </p:sp>
    </p:spTree>
    <p:extLst>
      <p:ext uri="{BB962C8B-B14F-4D97-AF65-F5344CB8AC3E}">
        <p14:creationId xmlns:p14="http://schemas.microsoft.com/office/powerpoint/2010/main" val="4073342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7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7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7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70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7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eaLnBrk="1" hangingPunct="1">
              <a:defRPr/>
            </a:pPr>
            <a:r>
              <a:rPr lang="en-US" altLang="zh-CN" b="1" dirty="0" smtClean="0"/>
              <a:t>4.2.3  </a:t>
            </a:r>
            <a:r>
              <a:rPr lang="zh-CN" altLang="en-US" b="1" dirty="0" smtClean="0"/>
              <a:t>自主存取控制（</a:t>
            </a:r>
            <a:r>
              <a:rPr lang="en-US" altLang="zh-CN" b="1" dirty="0" smtClean="0"/>
              <a:t>DAC</a:t>
            </a:r>
            <a:r>
              <a:rPr lang="zh-CN" altLang="en-US" b="1" dirty="0" smtClean="0"/>
              <a:t>）方法</a:t>
            </a:r>
          </a:p>
        </p:txBody>
      </p:sp>
      <p:sp>
        <p:nvSpPr>
          <p:cNvPr id="391172" name="Rectangle 4"/>
          <p:cNvSpPr>
            <a:spLocks noChangeArrowheads="1"/>
          </p:cNvSpPr>
          <p:nvPr/>
        </p:nvSpPr>
        <p:spPr bwMode="auto">
          <a:xfrm>
            <a:off x="468313" y="2205038"/>
            <a:ext cx="82804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buChar char="§"/>
              <a:defRPr sz="2400" b="1">
                <a:solidFill>
                  <a:schemeClr val="tx1"/>
                </a:solidFill>
                <a:latin typeface="Arial"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50000"/>
              </a:lnSpc>
              <a:spcBef>
                <a:spcPct val="0"/>
              </a:spcBef>
              <a:defRPr/>
            </a:pPr>
            <a:endParaRPr lang="zh-CN" altLang="zh-CN" sz="2900" smtClean="0">
              <a:solidFill>
                <a:schemeClr val="tx1"/>
              </a:solidFill>
              <a:latin typeface="微软雅黑" panose="020B0503020204020204" pitchFamily="34" charset="-122"/>
              <a:ea typeface="微软雅黑" panose="020B0503020204020204" pitchFamily="34" charset="-122"/>
            </a:endParaRPr>
          </a:p>
        </p:txBody>
      </p:sp>
      <p:sp>
        <p:nvSpPr>
          <p:cNvPr id="391173" name="Rectangle 5"/>
          <p:cNvSpPr>
            <a:spLocks noChangeArrowheads="1"/>
          </p:cNvSpPr>
          <p:nvPr/>
        </p:nvSpPr>
        <p:spPr bwMode="auto">
          <a:xfrm>
            <a:off x="468313" y="1341438"/>
            <a:ext cx="8496300"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buChar char="§"/>
              <a:defRPr sz="2400" b="1">
                <a:solidFill>
                  <a:schemeClr val="tx1"/>
                </a:solidFill>
                <a:latin typeface="Arial"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15000"/>
              </a:lnSpc>
              <a:spcBef>
                <a:spcPct val="15000"/>
              </a:spcBef>
              <a:defRPr/>
            </a:pPr>
            <a:r>
              <a:rPr lang="zh-CN" altLang="en-US" smtClean="0">
                <a:solidFill>
                  <a:srgbClr val="FF3300"/>
                </a:solidFill>
                <a:latin typeface="微软雅黑" panose="020B0503020204020204" pitchFamily="34" charset="-122"/>
                <a:ea typeface="微软雅黑" panose="020B0503020204020204" pitchFamily="34" charset="-122"/>
              </a:rPr>
              <a:t>区分权限</a:t>
            </a:r>
            <a:r>
              <a:rPr lang="zh-CN" altLang="en-US" smtClean="0">
                <a:latin typeface="微软雅黑" panose="020B0503020204020204" pitchFamily="34" charset="-122"/>
                <a:ea typeface="微软雅黑" panose="020B0503020204020204" pitchFamily="34" charset="-122"/>
              </a:rPr>
              <a:t>：指数据库</a:t>
            </a:r>
            <a:r>
              <a:rPr lang="zh-CN" altLang="en-US" smtClean="0">
                <a:solidFill>
                  <a:srgbClr val="FF3300"/>
                </a:solidFill>
                <a:latin typeface="微软雅黑" panose="020B0503020204020204" pitchFamily="34" charset="-122"/>
                <a:ea typeface="微软雅黑" panose="020B0503020204020204" pitchFamily="34" charset="-122"/>
              </a:rPr>
              <a:t>对象</a:t>
            </a:r>
            <a:r>
              <a:rPr lang="zh-CN" altLang="en-US" smtClean="0">
                <a:latin typeface="微软雅黑" panose="020B0503020204020204" pitchFamily="34" charset="-122"/>
                <a:ea typeface="微软雅黑" panose="020B0503020204020204" pitchFamily="34" charset="-122"/>
              </a:rPr>
              <a:t>上可以进行哪些类型的</a:t>
            </a:r>
            <a:r>
              <a:rPr lang="zh-CN" altLang="en-US" smtClean="0">
                <a:solidFill>
                  <a:srgbClr val="FF3300"/>
                </a:solidFill>
                <a:latin typeface="微软雅黑" panose="020B0503020204020204" pitchFamily="34" charset="-122"/>
                <a:ea typeface="微软雅黑" panose="020B0503020204020204" pitchFamily="34" charset="-122"/>
              </a:rPr>
              <a:t>操作。包括两个方面</a:t>
            </a:r>
            <a:endParaRPr lang="zh-CN" altLang="en-US" smtClean="0">
              <a:latin typeface="微软雅黑" panose="020B0503020204020204" pitchFamily="34" charset="-122"/>
              <a:ea typeface="微软雅黑" panose="020B0503020204020204" pitchFamily="34" charset="-122"/>
            </a:endParaRPr>
          </a:p>
          <a:p>
            <a:pPr lvl="2">
              <a:lnSpc>
                <a:spcPct val="115000"/>
              </a:lnSpc>
              <a:spcBef>
                <a:spcPct val="15000"/>
              </a:spcBef>
              <a:buClr>
                <a:schemeClr val="accent1"/>
              </a:buClr>
              <a:buSzPct val="75000"/>
              <a:buFont typeface="Wingdings" pitchFamily="2" charset="2"/>
              <a:buChar char="n"/>
              <a:defRPr/>
            </a:pPr>
            <a:r>
              <a:rPr lang="zh-CN" altLang="en-US" sz="2400" smtClean="0">
                <a:solidFill>
                  <a:schemeClr val="tx1"/>
                </a:solidFill>
                <a:latin typeface="微软雅黑" panose="020B0503020204020204" pitchFamily="34" charset="-122"/>
                <a:ea typeface="微软雅黑" panose="020B0503020204020204" pitchFamily="34" charset="-122"/>
              </a:rPr>
              <a:t>数据对象</a:t>
            </a:r>
          </a:p>
          <a:p>
            <a:pPr lvl="2">
              <a:lnSpc>
                <a:spcPct val="115000"/>
              </a:lnSpc>
              <a:spcBef>
                <a:spcPct val="15000"/>
              </a:spcBef>
              <a:buClr>
                <a:schemeClr val="accent1"/>
              </a:buClr>
              <a:buSzPct val="75000"/>
              <a:buFont typeface="Wingdings" pitchFamily="2" charset="2"/>
              <a:buChar char="n"/>
              <a:defRPr/>
            </a:pPr>
            <a:r>
              <a:rPr lang="zh-CN" altLang="en-US" sz="2400" smtClean="0">
                <a:solidFill>
                  <a:schemeClr val="tx1"/>
                </a:solidFill>
                <a:latin typeface="微软雅黑" panose="020B0503020204020204" pitchFamily="34" charset="-122"/>
                <a:ea typeface="微软雅黑" panose="020B0503020204020204" pitchFamily="34" charset="-122"/>
              </a:rPr>
              <a:t>操作类型</a:t>
            </a:r>
            <a:endParaRPr lang="zh-CN" altLang="en-US" smtClean="0">
              <a:solidFill>
                <a:srgbClr val="FF3300"/>
              </a:solidFill>
              <a:latin typeface="微软雅黑" panose="020B0503020204020204" pitchFamily="34" charset="-122"/>
              <a:ea typeface="微软雅黑" panose="020B0503020204020204" pitchFamily="34" charset="-122"/>
            </a:endParaRPr>
          </a:p>
        </p:txBody>
      </p:sp>
      <p:sp>
        <p:nvSpPr>
          <p:cNvPr id="391174" name="Rectangle 6"/>
          <p:cNvSpPr>
            <a:spLocks noChangeArrowheads="1"/>
          </p:cNvSpPr>
          <p:nvPr/>
        </p:nvSpPr>
        <p:spPr bwMode="auto">
          <a:xfrm>
            <a:off x="395288" y="3500438"/>
            <a:ext cx="8424862"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buChar char="§"/>
              <a:defRPr sz="2400" b="1">
                <a:solidFill>
                  <a:schemeClr val="tx1"/>
                </a:solidFill>
                <a:latin typeface="Arial"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20000"/>
              </a:lnSpc>
              <a:defRPr/>
            </a:pPr>
            <a:r>
              <a:rPr lang="zh-CN" altLang="en-US" smtClean="0">
                <a:solidFill>
                  <a:srgbClr val="FF3300"/>
                </a:solidFill>
                <a:latin typeface="微软雅黑" panose="020B0503020204020204" pitchFamily="34" charset="-122"/>
                <a:ea typeface="微软雅黑" panose="020B0503020204020204" pitchFamily="34" charset="-122"/>
              </a:rPr>
              <a:t>授权</a:t>
            </a:r>
            <a:r>
              <a:rPr lang="zh-CN" altLang="en-US" smtClean="0">
                <a:latin typeface="微软雅黑" panose="020B0503020204020204" pitchFamily="34" charset="-122"/>
                <a:ea typeface="微软雅黑" panose="020B0503020204020204" pitchFamily="34" charset="-122"/>
              </a:rPr>
              <a:t>：给用户</a:t>
            </a:r>
            <a:r>
              <a:rPr lang="zh-CN" altLang="en-US" smtClean="0">
                <a:solidFill>
                  <a:srgbClr val="0000FF"/>
                </a:solidFill>
                <a:latin typeface="微软雅黑" panose="020B0503020204020204" pitchFamily="34" charset="-122"/>
                <a:ea typeface="微软雅黑" panose="020B0503020204020204" pitchFamily="34" charset="-122"/>
              </a:rPr>
              <a:t>授于某个或某些权限（</a:t>
            </a:r>
            <a:r>
              <a:rPr lang="zh-CN" altLang="en-US" smtClean="0">
                <a:solidFill>
                  <a:schemeClr val="tx1"/>
                </a:solidFill>
                <a:latin typeface="微软雅黑" panose="020B0503020204020204" pitchFamily="34" charset="-122"/>
                <a:ea typeface="微软雅黑" panose="020B0503020204020204" pitchFamily="34" charset="-122"/>
              </a:rPr>
              <a:t>即把存取权限指派给用户</a:t>
            </a:r>
            <a:r>
              <a:rPr lang="zh-CN" altLang="en-US" smtClean="0">
                <a:latin typeface="微软雅黑" panose="020B0503020204020204" pitchFamily="34" charset="-122"/>
                <a:ea typeface="微软雅黑" panose="020B0503020204020204" pitchFamily="34" charset="-122"/>
              </a:rPr>
              <a:t>），</a:t>
            </a:r>
            <a:r>
              <a:rPr lang="zh-CN" altLang="en-US" smtClean="0">
                <a:solidFill>
                  <a:srgbClr val="FF3300"/>
                </a:solidFill>
                <a:latin typeface="微软雅黑" panose="020B0503020204020204" pitchFamily="34" charset="-122"/>
                <a:ea typeface="微软雅黑" panose="020B0503020204020204" pitchFamily="34" charset="-122"/>
              </a:rPr>
              <a:t>而且，用户还可以将权限转授予其他用户。</a:t>
            </a:r>
          </a:p>
        </p:txBody>
      </p:sp>
    </p:spTree>
    <p:extLst>
      <p:ext uri="{BB962C8B-B14F-4D97-AF65-F5344CB8AC3E}">
        <p14:creationId xmlns:p14="http://schemas.microsoft.com/office/powerpoint/2010/main" val="2080019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91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p:bldP spid="391173" grpId="0"/>
      <p:bldP spid="391174"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4"/>
          <p:cNvSpPr>
            <a:spLocks noGrp="1"/>
          </p:cNvSpPr>
          <p:nvPr>
            <p:ph type="sldNum" sz="quarter" idx="10"/>
          </p:nvPr>
        </p:nvSpPr>
        <p:spPr>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32F57A2E-A137-489F-8F43-032B46635DEF}" type="slidenum">
              <a:rPr lang="en-US" altLang="zh-CN" sz="1400" smtClean="0">
                <a:solidFill>
                  <a:schemeClr val="tx1"/>
                </a:solidFill>
                <a:latin typeface="Times New Roman" pitchFamily="18" charset="0"/>
                <a:ea typeface="宋体" charset="-122"/>
              </a:rPr>
              <a:pPr algn="r" eaLnBrk="1" hangingPunct="1">
                <a:spcBef>
                  <a:spcPct val="0"/>
                </a:spcBef>
                <a:buClrTx/>
                <a:buFontTx/>
                <a:buNone/>
              </a:pPr>
              <a:t>67</a:t>
            </a:fld>
            <a:endParaRPr lang="en-US" altLang="zh-CN" sz="1400" smtClean="0">
              <a:solidFill>
                <a:schemeClr val="tx1"/>
              </a:solidFill>
              <a:latin typeface="Times New Roman" pitchFamily="18" charset="0"/>
              <a:ea typeface="宋体" charset="-122"/>
            </a:endParaRPr>
          </a:p>
        </p:txBody>
      </p:sp>
      <p:sp>
        <p:nvSpPr>
          <p:cNvPr id="396290" name="Rectangle 2"/>
          <p:cNvSpPr>
            <a:spLocks noGrp="1" noChangeArrowheads="1"/>
          </p:cNvSpPr>
          <p:nvPr>
            <p:ph type="title"/>
          </p:nvPr>
        </p:nvSpPr>
        <p:spPr/>
        <p:txBody>
          <a:bodyPr>
            <a:noAutofit/>
          </a:bodyPr>
          <a:lstStyle/>
          <a:p>
            <a:pPr eaLnBrk="1" hangingPunct="1">
              <a:defRPr/>
            </a:pPr>
            <a:r>
              <a:rPr lang="zh-CN" altLang="en-US" b="1" dirty="0"/>
              <a:t>自主存取控制方法（续）</a:t>
            </a:r>
          </a:p>
        </p:txBody>
      </p:sp>
      <p:sp>
        <p:nvSpPr>
          <p:cNvPr id="396291" name="Rectangle 3"/>
          <p:cNvSpPr>
            <a:spLocks noGrp="1" noChangeArrowheads="1"/>
          </p:cNvSpPr>
          <p:nvPr>
            <p:ph type="body" sz="half" idx="1"/>
          </p:nvPr>
        </p:nvSpPr>
        <p:spPr>
          <a:xfrm>
            <a:off x="468313" y="1268413"/>
            <a:ext cx="8218487" cy="1960562"/>
          </a:xfrm>
        </p:spPr>
        <p:txBody>
          <a:bodyPr/>
          <a:lstStyle/>
          <a:p>
            <a:pPr eaLnBrk="1" hangingPunct="1">
              <a:defRPr/>
            </a:pPr>
            <a:r>
              <a:rPr lang="zh-CN" altLang="en-US" smtClean="0">
                <a:ea typeface="宋体" pitchFamily="2" charset="-122"/>
              </a:rPr>
              <a:t>关系数据库系统中存取控制对象及操作类型： </a:t>
            </a:r>
          </a:p>
        </p:txBody>
      </p:sp>
      <p:graphicFrame>
        <p:nvGraphicFramePr>
          <p:cNvPr id="396610" name="Group 322"/>
          <p:cNvGraphicFramePr>
            <a:graphicFrameLocks noGrp="1"/>
          </p:cNvGraphicFramePr>
          <p:nvPr>
            <p:ph type="tbl" idx="1"/>
          </p:nvPr>
        </p:nvGraphicFramePr>
        <p:xfrm>
          <a:off x="395288" y="1844675"/>
          <a:ext cx="8353425" cy="3671888"/>
        </p:xfrm>
        <a:graphic>
          <a:graphicData uri="http://schemas.openxmlformats.org/drawingml/2006/table">
            <a:tbl>
              <a:tblPr/>
              <a:tblGrid>
                <a:gridCol w="1368425"/>
                <a:gridCol w="1368425"/>
                <a:gridCol w="5616575"/>
              </a:tblGrid>
              <a:tr h="4191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rPr>
                        <a:t>对象类型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rPr>
                        <a:t>对象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rgbClr val="3333FF"/>
                          </a:solidFill>
                          <a:effectLst>
                            <a:outerShdw blurRad="38100" dist="38100" dir="2700000" algn="tl">
                              <a:srgbClr val="000000"/>
                            </a:outerShdw>
                          </a:effectLst>
                          <a:latin typeface="Times New Roman" pitchFamily="18" charset="0"/>
                          <a:ea typeface="宋体" pitchFamily="2" charset="-122"/>
                        </a:rPr>
                        <a:t>操 作 类 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191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数据库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CREATE SCHEMA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基本表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CREATE TABLE</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ALTER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CREATE VIEW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索引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CREATE 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基本表和视图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SELECT</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INSERT</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UPDATE</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DELETE</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REFERENCES</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ALL PRIVILEGES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属性列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SELECT</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INSERT</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UPDATE</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 </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REFERENCES</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ALL PRIVILEGES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30349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6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eaLnBrk="1" hangingPunct="1">
              <a:defRPr/>
            </a:pPr>
            <a:r>
              <a:rPr lang="en-US" altLang="zh-CN" b="1" smtClean="0"/>
              <a:t>WITH GRANT OPTION</a:t>
            </a:r>
            <a:r>
              <a:rPr lang="zh-CN" altLang="en-US" b="1" smtClean="0"/>
              <a:t>子句</a:t>
            </a:r>
          </a:p>
        </p:txBody>
      </p:sp>
      <p:sp>
        <p:nvSpPr>
          <p:cNvPr id="524291" name="Rectangle 3"/>
          <p:cNvSpPr>
            <a:spLocks noGrp="1" noChangeArrowheads="1"/>
          </p:cNvSpPr>
          <p:nvPr>
            <p:ph type="body" idx="1"/>
          </p:nvPr>
        </p:nvSpPr>
        <p:spPr>
          <a:xfrm>
            <a:off x="539750" y="1341438"/>
            <a:ext cx="7920038" cy="4114800"/>
          </a:xfrm>
        </p:spPr>
        <p:txBody>
          <a:bodyPr/>
          <a:lstStyle/>
          <a:p>
            <a:pPr eaLnBrk="1" hangingPunct="1">
              <a:lnSpc>
                <a:spcPct val="120000"/>
              </a:lnSpc>
              <a:defRPr/>
            </a:pPr>
            <a:r>
              <a:rPr lang="en-US" altLang="zh-CN" b="1" smtClean="0"/>
              <a:t>WITH GRANT OPTION</a:t>
            </a:r>
            <a:r>
              <a:rPr lang="zh-CN" altLang="en-US" b="1" smtClean="0"/>
              <a:t>子句</a:t>
            </a:r>
            <a:r>
              <a:rPr lang="en-US" altLang="zh-CN" b="1" smtClean="0"/>
              <a:t>:</a:t>
            </a:r>
          </a:p>
          <a:p>
            <a:pPr lvl="1" eaLnBrk="1" hangingPunct="1">
              <a:lnSpc>
                <a:spcPct val="120000"/>
              </a:lnSpc>
              <a:defRPr/>
            </a:pPr>
            <a:r>
              <a:rPr lang="zh-CN" altLang="en-US" sz="2800" b="1" smtClean="0"/>
              <a:t>指定：可以</a:t>
            </a:r>
            <a:r>
              <a:rPr lang="zh-CN" altLang="en-US" sz="2800" b="1" smtClean="0">
                <a:solidFill>
                  <a:srgbClr val="E02920"/>
                </a:solidFill>
              </a:rPr>
              <a:t>再授予</a:t>
            </a:r>
          </a:p>
          <a:p>
            <a:pPr lvl="1" eaLnBrk="1" hangingPunct="1">
              <a:lnSpc>
                <a:spcPct val="120000"/>
              </a:lnSpc>
              <a:defRPr/>
            </a:pPr>
            <a:r>
              <a:rPr lang="zh-CN" altLang="en-US" sz="2800" b="1" smtClean="0"/>
              <a:t>缺省：</a:t>
            </a:r>
            <a:r>
              <a:rPr lang="zh-CN" altLang="en-US" sz="2800" b="1" smtClean="0">
                <a:solidFill>
                  <a:srgbClr val="E02920"/>
                </a:solidFill>
              </a:rPr>
              <a:t>不能传播</a:t>
            </a:r>
            <a:endParaRPr lang="zh-CN" altLang="en-US" sz="2800" b="1" smtClean="0"/>
          </a:p>
        </p:txBody>
      </p:sp>
      <p:pic>
        <p:nvPicPr>
          <p:cNvPr id="524292" name="Picture 4" descr="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149725"/>
            <a:ext cx="58324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293" name="Rectangle 5"/>
          <p:cNvSpPr>
            <a:spLocks noChangeArrowheads="1"/>
          </p:cNvSpPr>
          <p:nvPr/>
        </p:nvSpPr>
        <p:spPr bwMode="auto">
          <a:xfrm>
            <a:off x="611188" y="328453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buChar char="§"/>
              <a:defRPr sz="2400" b="1">
                <a:solidFill>
                  <a:schemeClr val="tx1"/>
                </a:solidFill>
                <a:latin typeface="Arial"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20000"/>
              </a:lnSpc>
              <a:defRPr/>
            </a:pPr>
            <a:r>
              <a:rPr lang="zh-CN" altLang="en-US" smtClean="0">
                <a:latin typeface="微软雅黑" panose="020B0503020204020204" pitchFamily="34" charset="-122"/>
                <a:ea typeface="微软雅黑" panose="020B0503020204020204" pitchFamily="34" charset="-122"/>
              </a:rPr>
              <a:t>不允许循环授权</a:t>
            </a:r>
          </a:p>
        </p:txBody>
      </p:sp>
    </p:spTree>
    <p:extLst>
      <p:ext uri="{BB962C8B-B14F-4D97-AF65-F5344CB8AC3E}">
        <p14:creationId xmlns:p14="http://schemas.microsoft.com/office/powerpoint/2010/main" val="398782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pPr eaLnBrk="1" hangingPunct="1">
              <a:defRPr/>
            </a:pPr>
            <a:r>
              <a:rPr lang="en-US" altLang="zh-CN" b="1" smtClean="0"/>
              <a:t>4.2.5 </a:t>
            </a:r>
            <a:r>
              <a:rPr lang="zh-CN" altLang="en-US" b="1" smtClean="0"/>
              <a:t>数据库角色</a:t>
            </a:r>
          </a:p>
        </p:txBody>
      </p:sp>
      <p:sp>
        <p:nvSpPr>
          <p:cNvPr id="538627" name="Rectangle 3"/>
          <p:cNvSpPr>
            <a:spLocks noGrp="1" noChangeArrowheads="1"/>
          </p:cNvSpPr>
          <p:nvPr>
            <p:ph type="body" idx="1"/>
          </p:nvPr>
        </p:nvSpPr>
        <p:spPr/>
        <p:txBody>
          <a:bodyPr/>
          <a:lstStyle/>
          <a:p>
            <a:pPr eaLnBrk="1" hangingPunct="1">
              <a:lnSpc>
                <a:spcPct val="120000"/>
              </a:lnSpc>
              <a:defRPr/>
            </a:pPr>
            <a:r>
              <a:rPr lang="zh-CN" altLang="en-US" b="1" smtClean="0"/>
              <a:t>数据库角色：被命名的一组与数据库操作相关的权限</a:t>
            </a:r>
          </a:p>
          <a:p>
            <a:pPr lvl="1" eaLnBrk="1" hangingPunct="1">
              <a:lnSpc>
                <a:spcPct val="120000"/>
              </a:lnSpc>
              <a:defRPr/>
            </a:pPr>
            <a:r>
              <a:rPr lang="zh-CN" altLang="en-US" b="1" smtClean="0"/>
              <a:t>角色是权限的集合 </a:t>
            </a:r>
          </a:p>
          <a:p>
            <a:pPr lvl="1" eaLnBrk="1" hangingPunct="1">
              <a:lnSpc>
                <a:spcPct val="120000"/>
              </a:lnSpc>
              <a:defRPr/>
            </a:pPr>
            <a:r>
              <a:rPr lang="zh-CN" altLang="en-US" b="1" smtClean="0"/>
              <a:t>可以为一组具有相同权限的用户创建一个角色</a:t>
            </a:r>
          </a:p>
          <a:p>
            <a:pPr lvl="1" eaLnBrk="1" hangingPunct="1">
              <a:lnSpc>
                <a:spcPct val="120000"/>
              </a:lnSpc>
              <a:defRPr/>
            </a:pPr>
            <a:r>
              <a:rPr lang="zh-CN" altLang="en-US" b="1" smtClean="0">
                <a:solidFill>
                  <a:srgbClr val="FF3300"/>
                </a:solidFill>
              </a:rPr>
              <a:t>简化授权的过程</a:t>
            </a:r>
          </a:p>
          <a:p>
            <a:pPr eaLnBrk="1" hangingPunct="1">
              <a:lnSpc>
                <a:spcPct val="120000"/>
              </a:lnSpc>
              <a:defRPr/>
            </a:pPr>
            <a:endParaRPr lang="en-US" altLang="zh-CN" sz="3200" b="1" smtClean="0">
              <a:solidFill>
                <a:srgbClr val="FF3300"/>
              </a:solidFill>
            </a:endParaRPr>
          </a:p>
        </p:txBody>
      </p:sp>
    </p:spTree>
    <p:extLst>
      <p:ext uri="{BB962C8B-B14F-4D97-AF65-F5344CB8AC3E}">
        <p14:creationId xmlns:p14="http://schemas.microsoft.com/office/powerpoint/2010/main" val="187591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245" y="420998"/>
            <a:ext cx="8904277" cy="1823576"/>
          </a:xfrm>
          <a:prstGeom prst="rect">
            <a:avLst/>
          </a:prstGeom>
          <a:ln>
            <a:solidFill>
              <a:srgbClr val="00B0F0"/>
            </a:solidFill>
          </a:ln>
        </p:spPr>
        <p:txBody>
          <a:bodyPr wrap="square">
            <a:spAutoFit/>
          </a:bodyPr>
          <a:lstStyle/>
          <a:p>
            <a:pPr indent="457200">
              <a:lnSpc>
                <a:spcPct val="125000"/>
              </a:lnSpc>
            </a:pPr>
            <a:r>
              <a:rPr lang="zh-CN" altLang="en-US" sz="2200" b="1" dirty="0" smtClean="0">
                <a:solidFill>
                  <a:srgbClr val="FF0000"/>
                </a:solidFill>
                <a:latin typeface="微软雅黑" pitchFamily="34" charset="-122"/>
                <a:ea typeface="微软雅黑" pitchFamily="34" charset="-122"/>
              </a:rPr>
              <a:t>主机</a:t>
            </a:r>
            <a:r>
              <a:rPr lang="en-US" altLang="zh-CN" sz="2200" b="1" dirty="0" smtClean="0">
                <a:solidFill>
                  <a:srgbClr val="FF0000"/>
                </a:solidFill>
                <a:latin typeface="微软雅黑" pitchFamily="34" charset="-122"/>
                <a:ea typeface="微软雅黑" pitchFamily="34" charset="-122"/>
              </a:rPr>
              <a:t>localhost</a:t>
            </a:r>
            <a:r>
              <a:rPr lang="zh-CN" altLang="en-US"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表示可以本地登录，即可以在本地服务器上</a:t>
            </a:r>
            <a:r>
              <a:rPr lang="zh-CN" altLang="en-US" sz="2200" b="1" dirty="0" smtClean="0">
                <a:latin typeface="微软雅黑" pitchFamily="34" charset="-122"/>
                <a:ea typeface="微软雅黑" pitchFamily="34" charset="-122"/>
              </a:rPr>
              <a:t>登陆</a:t>
            </a:r>
            <a:endParaRPr lang="en-US" altLang="zh-CN" sz="2200" b="1" dirty="0" smtClean="0">
              <a:latin typeface="微软雅黑" pitchFamily="34" charset="-122"/>
              <a:ea typeface="微软雅黑" pitchFamily="34" charset="-122"/>
            </a:endParaRPr>
          </a:p>
          <a:p>
            <a:pPr indent="457200">
              <a:lnSpc>
                <a:spcPct val="125000"/>
              </a:lnSpc>
            </a:pPr>
            <a:r>
              <a:rPr lang="zh-CN" altLang="en-US" sz="2200" b="1" dirty="0">
                <a:solidFill>
                  <a:srgbClr val="FF0000"/>
                </a:solidFill>
                <a:latin typeface="微软雅黑" pitchFamily="34" charset="-122"/>
                <a:ea typeface="微软雅黑" pitchFamily="34" charset="-122"/>
              </a:rPr>
              <a:t>主机</a:t>
            </a:r>
            <a:r>
              <a:rPr lang="en-US" altLang="zh-CN" sz="2200" b="1" dirty="0" smtClean="0">
                <a:solidFill>
                  <a:srgbClr val="FF0000"/>
                </a:solidFill>
                <a:latin typeface="微软雅黑" pitchFamily="34" charset="-122"/>
                <a:ea typeface="微软雅黑" pitchFamily="34" charset="-122"/>
              </a:rPr>
              <a:t>127.0.0.1</a:t>
            </a:r>
            <a:r>
              <a:rPr lang="zh-CN" altLang="en-US"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表示可以本机登陆，即可以在本地服务器上</a:t>
            </a:r>
            <a:r>
              <a:rPr lang="zh-CN" altLang="en-US" sz="2200" b="1" dirty="0" smtClean="0">
                <a:latin typeface="微软雅黑" pitchFamily="34" charset="-122"/>
                <a:ea typeface="微软雅黑" pitchFamily="34" charset="-122"/>
              </a:rPr>
              <a:t>登陆</a:t>
            </a:r>
            <a:endParaRPr lang="en-US" altLang="zh-CN" sz="2200" b="1" dirty="0" smtClean="0">
              <a:latin typeface="微软雅黑" pitchFamily="34" charset="-122"/>
              <a:ea typeface="微软雅黑" pitchFamily="34" charset="-122"/>
            </a:endParaRPr>
          </a:p>
          <a:p>
            <a:pPr indent="457200">
              <a:lnSpc>
                <a:spcPct val="125000"/>
              </a:lnSpc>
            </a:pPr>
            <a:r>
              <a:rPr lang="zh-CN" altLang="en-US" sz="2200" b="1" dirty="0">
                <a:solidFill>
                  <a:srgbClr val="FF0000"/>
                </a:solidFill>
                <a:latin typeface="微软雅黑" pitchFamily="34" charset="-122"/>
                <a:ea typeface="微软雅黑" pitchFamily="34" charset="-122"/>
              </a:rPr>
              <a:t>主机</a:t>
            </a:r>
            <a:r>
              <a:rPr lang="en-US" altLang="zh-CN" sz="2200" b="1" dirty="0" smtClean="0">
                <a:solidFill>
                  <a:srgbClr val="FF0000"/>
                </a:solidFill>
                <a:latin typeface="微软雅黑" pitchFamily="34" charset="-122"/>
                <a:ea typeface="微软雅黑" pitchFamily="34" charset="-122"/>
              </a:rPr>
              <a:t>::1 </a:t>
            </a:r>
            <a:r>
              <a:rPr lang="zh-CN" altLang="en-US" sz="2200" b="1" dirty="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表示</a:t>
            </a:r>
            <a:r>
              <a:rPr lang="en-US" altLang="zh-CN" sz="2200" b="1" dirty="0" smtClean="0">
                <a:latin typeface="微软雅黑" pitchFamily="34" charset="-122"/>
                <a:ea typeface="微软雅黑" pitchFamily="34" charset="-122"/>
              </a:rPr>
              <a:t>root</a:t>
            </a:r>
            <a:r>
              <a:rPr lang="en-US" altLang="zh-CN" sz="2200" b="1" dirty="0" smtClean="0">
                <a:solidFill>
                  <a:srgbClr val="0000FF"/>
                </a:solidFill>
                <a:latin typeface="微软雅黑" pitchFamily="34" charset="-122"/>
                <a:ea typeface="微软雅黑" pitchFamily="34" charset="-122"/>
              </a:rPr>
              <a:t>@::1</a:t>
            </a:r>
            <a:r>
              <a:rPr lang="zh-CN" altLang="en-US" sz="2200" b="1" dirty="0" smtClean="0">
                <a:latin typeface="微软雅黑" pitchFamily="34" charset="-122"/>
                <a:ea typeface="微软雅黑" pitchFamily="34" charset="-122"/>
              </a:rPr>
              <a:t>，</a:t>
            </a:r>
            <a:r>
              <a:rPr lang="en-US" altLang="zh-CN" sz="2200" b="1" dirty="0" smtClean="0">
                <a:solidFill>
                  <a:srgbClr val="0000CC"/>
                </a:solidFill>
                <a:latin typeface="微软雅黑" pitchFamily="34" charset="-122"/>
                <a:ea typeface="微软雅黑" pitchFamily="34" charset="-122"/>
              </a:rPr>
              <a:t>::</a:t>
            </a:r>
            <a:r>
              <a:rPr lang="en-US" altLang="zh-CN" sz="2200" b="1" dirty="0">
                <a:solidFill>
                  <a:srgbClr val="0000CC"/>
                </a:solidFill>
                <a:latin typeface="微软雅黑" pitchFamily="34" charset="-122"/>
                <a:ea typeface="微软雅黑" pitchFamily="34" charset="-122"/>
              </a:rPr>
              <a:t>1 </a:t>
            </a:r>
            <a:r>
              <a:rPr lang="zh-CN" altLang="en-US" sz="2200" b="1" dirty="0">
                <a:solidFill>
                  <a:srgbClr val="0000CC"/>
                </a:solidFill>
                <a:latin typeface="微软雅黑" pitchFamily="34" charset="-122"/>
                <a:ea typeface="微软雅黑" pitchFamily="34" charset="-122"/>
              </a:rPr>
              <a:t>是</a:t>
            </a:r>
            <a:r>
              <a:rPr lang="en-US" altLang="zh-CN" sz="2200" b="1" dirty="0">
                <a:solidFill>
                  <a:srgbClr val="0000CC"/>
                </a:solidFill>
                <a:latin typeface="微软雅黑" pitchFamily="34" charset="-122"/>
                <a:ea typeface="微软雅黑" pitchFamily="34" charset="-122"/>
              </a:rPr>
              <a:t>IPv6</a:t>
            </a:r>
            <a:r>
              <a:rPr lang="zh-CN" altLang="en-US" sz="2200" b="1" dirty="0">
                <a:solidFill>
                  <a:srgbClr val="0000CC"/>
                </a:solidFill>
                <a:latin typeface="微软雅黑" pitchFamily="34" charset="-122"/>
                <a:ea typeface="微软雅黑" pitchFamily="34" charset="-122"/>
              </a:rPr>
              <a:t>格式的 </a:t>
            </a:r>
            <a:r>
              <a:rPr lang="en-US" altLang="zh-CN" sz="2200" b="1" dirty="0" smtClean="0">
                <a:solidFill>
                  <a:srgbClr val="0000CC"/>
                </a:solidFill>
                <a:latin typeface="微软雅黑" pitchFamily="34" charset="-122"/>
                <a:ea typeface="微软雅黑" pitchFamily="34" charset="-122"/>
              </a:rPr>
              <a:t>127.0.0.1</a:t>
            </a:r>
          </a:p>
          <a:p>
            <a:pPr indent="457200">
              <a:lnSpc>
                <a:spcPct val="125000"/>
              </a:lnSpc>
            </a:pPr>
            <a:r>
              <a:rPr lang="zh-CN" altLang="en-US" sz="2200" b="1" dirty="0">
                <a:solidFill>
                  <a:srgbClr val="FF0000"/>
                </a:solidFill>
                <a:latin typeface="微软雅黑" pitchFamily="34" charset="-122"/>
                <a:ea typeface="微软雅黑" pitchFamily="34" charset="-122"/>
              </a:rPr>
              <a:t>主机</a:t>
            </a:r>
            <a:r>
              <a:rPr lang="en-US" altLang="zh-CN" sz="2200" b="1" dirty="0" smtClean="0">
                <a:solidFill>
                  <a:srgbClr val="FF0000"/>
                </a:solidFill>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表示</a:t>
            </a:r>
            <a:r>
              <a:rPr lang="zh-CN" altLang="en-US" sz="2200" b="1" dirty="0" smtClean="0">
                <a:latin typeface="微软雅黑" pitchFamily="34" charset="-122"/>
                <a:ea typeface="微软雅黑" pitchFamily="34" charset="-122"/>
              </a:rPr>
              <a:t>可以在</a:t>
            </a:r>
            <a:r>
              <a:rPr lang="zh-CN" altLang="en-US" sz="2400" b="1" dirty="0">
                <a:solidFill>
                  <a:srgbClr val="0000FF"/>
                </a:solidFill>
                <a:effectLst>
                  <a:outerShdw blurRad="38100" dist="38100" dir="2700000" algn="tl">
                    <a:srgbClr val="000000">
                      <a:alpha val="43137"/>
                    </a:srgbClr>
                  </a:outerShdw>
                </a:effectLst>
              </a:rPr>
              <a:t>所有</a:t>
            </a:r>
            <a:r>
              <a:rPr lang="zh-CN" altLang="en-US" sz="2400" b="1" dirty="0" smtClean="0">
                <a:solidFill>
                  <a:srgbClr val="0000FF"/>
                </a:solidFill>
                <a:effectLst>
                  <a:outerShdw blurRad="38100" dist="38100" dir="2700000" algn="tl">
                    <a:srgbClr val="000000">
                      <a:alpha val="43137"/>
                    </a:srgbClr>
                  </a:outerShdw>
                </a:effectLst>
              </a:rPr>
              <a:t>主机</a:t>
            </a:r>
            <a:r>
              <a:rPr lang="zh-CN" altLang="en-US" sz="2200" b="1" dirty="0" smtClean="0">
                <a:latin typeface="微软雅黑" pitchFamily="34" charset="-122"/>
                <a:ea typeface="微软雅黑" pitchFamily="34" charset="-122"/>
              </a:rPr>
              <a:t>远程登录</a:t>
            </a:r>
            <a:endParaRPr lang="en-US" altLang="zh-CN" sz="2200" b="1" dirty="0">
              <a:latin typeface="微软雅黑" pitchFamily="34" charset="-122"/>
              <a:ea typeface="微软雅黑" pitchFamily="34" charset="-122"/>
            </a:endParaRPr>
          </a:p>
        </p:txBody>
      </p:sp>
      <p:sp>
        <p:nvSpPr>
          <p:cNvPr id="3" name="矩形 2"/>
          <p:cNvSpPr/>
          <p:nvPr/>
        </p:nvSpPr>
        <p:spPr>
          <a:xfrm>
            <a:off x="365368" y="2497547"/>
            <a:ext cx="8573914" cy="461665"/>
          </a:xfrm>
          <a:prstGeom prst="rect">
            <a:avLst/>
          </a:prstGeom>
          <a:ln>
            <a:solidFill>
              <a:srgbClr val="990099"/>
            </a:solidFill>
          </a:ln>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用户表示：</a:t>
            </a:r>
            <a:r>
              <a:rPr lang="en-US" altLang="zh-CN" sz="2400" b="1" dirty="0" err="1" smtClean="0">
                <a:solidFill>
                  <a:srgbClr val="990099"/>
                </a:solidFill>
                <a:latin typeface="微软雅黑" panose="020B0503020204020204" pitchFamily="34" charset="-122"/>
                <a:ea typeface="微软雅黑" panose="020B0503020204020204" pitchFamily="34" charset="-122"/>
              </a:rPr>
              <a:t>root@localhost</a:t>
            </a:r>
            <a:r>
              <a:rPr lang="zh-CN" altLang="en-US" sz="2400" b="1" dirty="0" smtClean="0">
                <a:solidFill>
                  <a:srgbClr val="990099"/>
                </a:solidFill>
                <a:latin typeface="微软雅黑" panose="020B0503020204020204" pitchFamily="34" charset="-122"/>
                <a:ea typeface="微软雅黑" panose="020B0503020204020204" pitchFamily="34" charset="-122"/>
              </a:rPr>
              <a:t>、</a:t>
            </a:r>
            <a:r>
              <a:rPr lang="en-US" altLang="zh-CN" sz="2400" b="1" dirty="0" smtClean="0">
                <a:solidFill>
                  <a:srgbClr val="990099"/>
                </a:solidFill>
                <a:latin typeface="微软雅黑" panose="020B0503020204020204" pitchFamily="34" charset="-122"/>
                <a:ea typeface="微软雅黑" panose="020B0503020204020204" pitchFamily="34" charset="-122"/>
              </a:rPr>
              <a:t>root@127.0.0.1</a:t>
            </a:r>
            <a:endParaRPr lang="zh-CN" altLang="en-US" sz="2400" b="1" dirty="0">
              <a:solidFill>
                <a:srgbClr val="990099"/>
              </a:solidFill>
              <a:latin typeface="微软雅黑" panose="020B0503020204020204" pitchFamily="34" charset="-122"/>
              <a:ea typeface="微软雅黑" panose="020B0503020204020204" pitchFamily="34" charset="-122"/>
            </a:endParaRPr>
          </a:p>
        </p:txBody>
      </p:sp>
      <p:sp>
        <p:nvSpPr>
          <p:cNvPr id="4" name="矩形 3"/>
          <p:cNvSpPr/>
          <p:nvPr/>
        </p:nvSpPr>
        <p:spPr>
          <a:xfrm>
            <a:off x="249515" y="3323297"/>
            <a:ext cx="8611736" cy="3182923"/>
          </a:xfrm>
          <a:prstGeom prst="rect">
            <a:avLst/>
          </a:prstGeom>
          <a:ln>
            <a:solidFill>
              <a:srgbClr val="990099"/>
            </a:solidFill>
          </a:ln>
        </p:spPr>
        <p:txBody>
          <a:bodyPr wrap="square">
            <a:spAutoFit/>
          </a:bodyPr>
          <a:lstStyle/>
          <a:p>
            <a:pPr>
              <a:lnSpc>
                <a:spcPts val="3100"/>
              </a:lnSpc>
            </a:pPr>
            <a:r>
              <a:rPr lang="zh-CN" altLang="en-US" sz="2400" b="1" dirty="0">
                <a:solidFill>
                  <a:srgbClr val="0000CC"/>
                </a:solidFill>
                <a:latin typeface="微软雅黑" panose="020B0503020204020204" pitchFamily="34" charset="-122"/>
                <a:ea typeface="微软雅黑" panose="020B0503020204020204" pitchFamily="34" charset="-122"/>
              </a:rPr>
              <a:t>基于安全</a:t>
            </a:r>
            <a:r>
              <a:rPr lang="zh-CN" altLang="en-US" sz="2400" b="1" dirty="0" smtClean="0">
                <a:solidFill>
                  <a:srgbClr val="0000CC"/>
                </a:solidFill>
                <a:latin typeface="微软雅黑" panose="020B0503020204020204" pitchFamily="34" charset="-122"/>
                <a:ea typeface="微软雅黑" panose="020B0503020204020204" pitchFamily="34" charset="-122"/>
              </a:rPr>
              <a:t>考虑，</a:t>
            </a:r>
            <a:r>
              <a:rPr lang="en-US" altLang="zh-CN" sz="2400" b="1" dirty="0" smtClean="0">
                <a:solidFill>
                  <a:srgbClr val="0000CC"/>
                </a:solidFill>
                <a:latin typeface="微软雅黑" panose="020B0503020204020204" pitchFamily="34" charset="-122"/>
                <a:ea typeface="微软雅黑" panose="020B0503020204020204" pitchFamily="34" charset="-122"/>
              </a:rPr>
              <a:t>root</a:t>
            </a:r>
            <a:r>
              <a:rPr lang="zh-CN" altLang="en-US" sz="2400" b="1" dirty="0">
                <a:solidFill>
                  <a:srgbClr val="0000CC"/>
                </a:solidFill>
                <a:latin typeface="微软雅黑" panose="020B0503020204020204" pitchFamily="34" charset="-122"/>
                <a:ea typeface="微软雅黑" panose="020B0503020204020204" pitchFamily="34" charset="-122"/>
              </a:rPr>
              <a:t>账户一般只能本地访问，但是在开发过程中可能需要打开</a:t>
            </a:r>
            <a:r>
              <a:rPr lang="en-US" altLang="zh-CN" sz="2400" b="1" dirty="0">
                <a:solidFill>
                  <a:srgbClr val="0000CC"/>
                </a:solidFill>
                <a:latin typeface="微软雅黑" panose="020B0503020204020204" pitchFamily="34" charset="-122"/>
                <a:ea typeface="微软雅黑" panose="020B0503020204020204" pitchFamily="34" charset="-122"/>
              </a:rPr>
              <a:t>root</a:t>
            </a:r>
            <a:r>
              <a:rPr lang="zh-CN" altLang="en-US" sz="2400" b="1" dirty="0">
                <a:solidFill>
                  <a:srgbClr val="0000CC"/>
                </a:solidFill>
                <a:latin typeface="微软雅黑" panose="020B0503020204020204" pitchFamily="34" charset="-122"/>
                <a:ea typeface="微软雅黑" panose="020B0503020204020204" pitchFamily="34" charset="-122"/>
              </a:rPr>
              <a:t>的远程访问权限。下面是基本的步骤：</a:t>
            </a:r>
          </a:p>
          <a:p>
            <a:pPr>
              <a:lnSpc>
                <a:spcPts val="3100"/>
              </a:lnSpc>
            </a:pPr>
            <a:r>
              <a:rPr lang="zh-CN" altLang="en-US" sz="2400" b="1" dirty="0" smtClean="0">
                <a:latin typeface="微软雅黑" panose="020B0503020204020204" pitchFamily="34" charset="-122"/>
                <a:ea typeface="微软雅黑" panose="020B0503020204020204" pitchFamily="34" charset="-122"/>
              </a:rPr>
              <a:t>     登录</a:t>
            </a:r>
            <a:r>
              <a:rPr lang="zh-CN" altLang="en-US" sz="2400" b="1" dirty="0">
                <a:latin typeface="微软雅黑" panose="020B0503020204020204" pitchFamily="34" charset="-122"/>
                <a:ea typeface="微软雅黑" panose="020B0503020204020204" pitchFamily="34" charset="-122"/>
              </a:rPr>
              <a:t>到</a:t>
            </a:r>
            <a:r>
              <a:rPr lang="en-US" altLang="zh-CN" sz="2400" b="1" dirty="0" err="1">
                <a:latin typeface="微软雅黑" panose="020B0503020204020204" pitchFamily="34" charset="-122"/>
                <a:ea typeface="微软雅黑" panose="020B0503020204020204" pitchFamily="34" charset="-122"/>
              </a:rPr>
              <a:t>mysql</a:t>
            </a:r>
            <a:r>
              <a:rPr lang="zh-CN" altLang="en-US" sz="2400" b="1" dirty="0">
                <a:latin typeface="微软雅黑" panose="020B0503020204020204" pitchFamily="34" charset="-122"/>
                <a:ea typeface="微软雅黑" panose="020B0503020204020204" pitchFamily="34" charset="-122"/>
              </a:rPr>
              <a:t>中，为</a:t>
            </a:r>
            <a:r>
              <a:rPr lang="en-US" altLang="zh-CN" sz="2400" b="1" dirty="0">
                <a:latin typeface="微软雅黑" panose="020B0503020204020204" pitchFamily="34" charset="-122"/>
                <a:ea typeface="微软雅黑" panose="020B0503020204020204" pitchFamily="34" charset="-122"/>
              </a:rPr>
              <a:t>root</a:t>
            </a:r>
            <a:r>
              <a:rPr lang="zh-CN" altLang="en-US" sz="2400" b="1" dirty="0">
                <a:latin typeface="微软雅黑" panose="020B0503020204020204" pitchFamily="34" charset="-122"/>
                <a:ea typeface="微软雅黑" panose="020B0503020204020204" pitchFamily="34" charset="-122"/>
              </a:rPr>
              <a:t>进行远程访问的授权，执行下面的命令：</a:t>
            </a:r>
          </a:p>
          <a:p>
            <a:pPr>
              <a:lnSpc>
                <a:spcPts val="3100"/>
              </a:lnSpc>
            </a:pPr>
            <a:r>
              <a:rPr lang="en-US" altLang="zh-CN" sz="2400" b="1" dirty="0" smtClean="0">
                <a:latin typeface="微软雅黑" panose="020B0503020204020204" pitchFamily="34" charset="-122"/>
                <a:ea typeface="微软雅黑" panose="020B0503020204020204" pitchFamily="34" charset="-122"/>
              </a:rPr>
              <a:t>     </a:t>
            </a:r>
            <a:r>
              <a:rPr lang="en-US" altLang="zh-CN" sz="2400" b="1" dirty="0" err="1" smtClean="0">
                <a:latin typeface="微软雅黑" panose="020B0503020204020204" pitchFamily="34" charset="-122"/>
                <a:ea typeface="微软雅黑" panose="020B0503020204020204" pitchFamily="34" charset="-122"/>
              </a:rPr>
              <a:t>mysql</a:t>
            </a:r>
            <a:r>
              <a:rPr lang="en-US" altLang="zh-CN" sz="2400" b="1" dirty="0">
                <a:latin typeface="微软雅黑" panose="020B0503020204020204" pitchFamily="34" charset="-122"/>
                <a:ea typeface="微软雅黑" panose="020B0503020204020204" pitchFamily="34" charset="-122"/>
              </a:rPr>
              <a:t>&gt; GRANT ALL PRIVILEGES ON *.* TO root@"%" IDENTIFIED BY "root";</a:t>
            </a:r>
          </a:p>
          <a:p>
            <a:pPr>
              <a:lnSpc>
                <a:spcPts val="3100"/>
              </a:lnSpc>
            </a:pPr>
            <a:r>
              <a:rPr lang="en-US" altLang="zh-CN" sz="2400" b="1" dirty="0" smtClean="0">
                <a:latin typeface="微软雅黑" panose="020B0503020204020204" pitchFamily="34" charset="-122"/>
                <a:ea typeface="微软雅黑" panose="020B0503020204020204" pitchFamily="34" charset="-122"/>
              </a:rPr>
              <a:t>     </a:t>
            </a:r>
            <a:r>
              <a:rPr lang="en-US" altLang="zh-CN" sz="2400" b="1" dirty="0" err="1" smtClean="0">
                <a:latin typeface="微软雅黑" panose="020B0503020204020204" pitchFamily="34" charset="-122"/>
                <a:ea typeface="微软雅黑" panose="020B0503020204020204" pitchFamily="34" charset="-122"/>
              </a:rPr>
              <a:t>mysql</a:t>
            </a:r>
            <a:r>
              <a:rPr lang="en-US" altLang="zh-CN" sz="2400" b="1" dirty="0">
                <a:latin typeface="微软雅黑" panose="020B0503020204020204" pitchFamily="34" charset="-122"/>
                <a:ea typeface="微软雅黑" panose="020B0503020204020204" pitchFamily="34" charset="-122"/>
              </a:rPr>
              <a:t>&gt; </a:t>
            </a:r>
            <a:r>
              <a:rPr lang="en-US" altLang="zh-CN" sz="2400" b="1" dirty="0">
                <a:solidFill>
                  <a:srgbClr val="FF0000"/>
                </a:solidFill>
                <a:latin typeface="微软雅黑" panose="020B0503020204020204" pitchFamily="34" charset="-122"/>
                <a:ea typeface="微软雅黑" panose="020B0503020204020204" pitchFamily="34" charset="-122"/>
              </a:rPr>
              <a:t>flush privileges;</a:t>
            </a:r>
          </a:p>
          <a:p>
            <a:r>
              <a:rPr lang="zh-CN" altLang="en-US" sz="2000" b="1" dirty="0" smtClean="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765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en-US" altLang="zh-CN" b="1" smtClean="0"/>
              <a:t>4.2.6  </a:t>
            </a:r>
            <a:r>
              <a:rPr lang="zh-CN" altLang="en-US" b="1" smtClean="0"/>
              <a:t>强制存取控制（</a:t>
            </a:r>
            <a:r>
              <a:rPr lang="en-US" altLang="zh-CN" b="1" smtClean="0"/>
              <a:t>MAC)</a:t>
            </a:r>
            <a:r>
              <a:rPr lang="zh-CN" altLang="en-US" b="1" smtClean="0"/>
              <a:t>方法</a:t>
            </a:r>
          </a:p>
        </p:txBody>
      </p:sp>
      <p:sp>
        <p:nvSpPr>
          <p:cNvPr id="405507" name="Rectangle 3"/>
          <p:cNvSpPr>
            <a:spLocks noGrp="1" noChangeArrowheads="1"/>
          </p:cNvSpPr>
          <p:nvPr>
            <p:ph type="body" idx="1"/>
          </p:nvPr>
        </p:nvSpPr>
        <p:spPr>
          <a:xfrm>
            <a:off x="395288" y="1125538"/>
            <a:ext cx="8424862" cy="5400675"/>
          </a:xfrm>
        </p:spPr>
        <p:txBody>
          <a:bodyPr/>
          <a:lstStyle/>
          <a:p>
            <a:pPr eaLnBrk="1" hangingPunct="1">
              <a:lnSpc>
                <a:spcPct val="110000"/>
              </a:lnSpc>
              <a:defRPr/>
            </a:pPr>
            <a:r>
              <a:rPr lang="zh-CN" altLang="en-US" b="1" dirty="0" smtClean="0"/>
              <a:t>自主存取控制缺点</a:t>
            </a:r>
          </a:p>
          <a:p>
            <a:pPr lvl="1" eaLnBrk="1" hangingPunct="1">
              <a:lnSpc>
                <a:spcPct val="110000"/>
              </a:lnSpc>
              <a:defRPr/>
            </a:pPr>
            <a:r>
              <a:rPr lang="zh-CN" altLang="en-US" b="1" dirty="0" smtClean="0">
                <a:solidFill>
                  <a:srgbClr val="FF3300"/>
                </a:solidFill>
              </a:rPr>
              <a:t>可能存在数据的“无意泄露”（由于权限的转授）</a:t>
            </a:r>
          </a:p>
          <a:p>
            <a:pPr lvl="1" eaLnBrk="1" hangingPunct="1">
              <a:lnSpc>
                <a:spcPct val="110000"/>
              </a:lnSpc>
              <a:defRPr/>
            </a:pPr>
            <a:r>
              <a:rPr lang="zh-CN" altLang="en-US" b="1" dirty="0" smtClean="0"/>
              <a:t>原因：这种机制仅仅通过对数据的存取权限来进行安全控制，而数据本身并无安全性标记</a:t>
            </a:r>
          </a:p>
          <a:p>
            <a:pPr lvl="1" eaLnBrk="1" hangingPunct="1">
              <a:lnSpc>
                <a:spcPct val="110000"/>
              </a:lnSpc>
              <a:defRPr/>
            </a:pPr>
            <a:r>
              <a:rPr lang="zh-CN" altLang="en-US" b="1" dirty="0" smtClean="0"/>
              <a:t>解决：对系统控制的所有主客体实施强制存取控制策略</a:t>
            </a:r>
          </a:p>
          <a:p>
            <a:pPr eaLnBrk="1" hangingPunct="1">
              <a:lnSpc>
                <a:spcPct val="110000"/>
              </a:lnSpc>
              <a:defRPr/>
            </a:pPr>
            <a:r>
              <a:rPr lang="zh-CN" altLang="en-US" b="1" dirty="0" smtClean="0"/>
              <a:t>强制存取控制（</a:t>
            </a:r>
            <a:r>
              <a:rPr lang="en-US" altLang="zh-CN" b="1" dirty="0" smtClean="0"/>
              <a:t>MAC)</a:t>
            </a:r>
            <a:r>
              <a:rPr lang="zh-CN" altLang="en-US" b="1" dirty="0" smtClean="0"/>
              <a:t>的优点</a:t>
            </a:r>
          </a:p>
          <a:p>
            <a:pPr lvl="1" eaLnBrk="1" hangingPunct="1">
              <a:lnSpc>
                <a:spcPct val="110000"/>
              </a:lnSpc>
              <a:defRPr/>
            </a:pPr>
            <a:r>
              <a:rPr lang="zh-CN" altLang="en-US" b="1" dirty="0" smtClean="0"/>
              <a:t>保证更高程度的安全性</a:t>
            </a:r>
          </a:p>
          <a:p>
            <a:pPr lvl="1" eaLnBrk="1" hangingPunct="1">
              <a:lnSpc>
                <a:spcPct val="110000"/>
              </a:lnSpc>
              <a:defRPr/>
            </a:pPr>
            <a:r>
              <a:rPr lang="zh-CN" altLang="en-US" b="1" dirty="0" smtClean="0"/>
              <a:t>用户</a:t>
            </a:r>
            <a:r>
              <a:rPr lang="zh-CN" altLang="en-US" b="1" dirty="0" smtClean="0">
                <a:solidFill>
                  <a:srgbClr val="FF3300"/>
                </a:solidFill>
              </a:rPr>
              <a:t>不能</a:t>
            </a:r>
            <a:r>
              <a:rPr lang="zh-CN" altLang="en-US" b="1" dirty="0" smtClean="0"/>
              <a:t>直接感知或进行控制</a:t>
            </a:r>
          </a:p>
          <a:p>
            <a:pPr lvl="1" eaLnBrk="1" hangingPunct="1">
              <a:lnSpc>
                <a:spcPct val="110000"/>
              </a:lnSpc>
              <a:defRPr/>
            </a:pPr>
            <a:r>
              <a:rPr lang="zh-CN" altLang="en-US" b="1" dirty="0" smtClean="0">
                <a:solidFill>
                  <a:srgbClr val="FF3300"/>
                </a:solidFill>
              </a:rPr>
              <a:t>适用于对数据有严格而固定密级分类的部门：</a:t>
            </a:r>
            <a:r>
              <a:rPr lang="zh-CN" altLang="en-US" sz="2800" b="1" dirty="0" smtClean="0"/>
              <a:t> 如</a:t>
            </a:r>
            <a:r>
              <a:rPr lang="zh-CN" altLang="en-US" b="1" dirty="0" smtClean="0">
                <a:solidFill>
                  <a:srgbClr val="008000"/>
                </a:solidFill>
              </a:rPr>
              <a:t>军事部门、 政府部门</a:t>
            </a:r>
          </a:p>
        </p:txBody>
      </p:sp>
    </p:spTree>
    <p:extLst>
      <p:ext uri="{BB962C8B-B14F-4D97-AF65-F5344CB8AC3E}">
        <p14:creationId xmlns:p14="http://schemas.microsoft.com/office/powerpoint/2010/main" val="11990428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defRPr/>
            </a:pPr>
            <a:r>
              <a:rPr lang="zh-CN" altLang="en-US" b="1" smtClean="0"/>
              <a:t>强制存取控制（</a:t>
            </a:r>
            <a:r>
              <a:rPr lang="en-US" altLang="zh-CN" b="1" smtClean="0"/>
              <a:t>MAC)</a:t>
            </a:r>
            <a:r>
              <a:rPr lang="zh-CN" altLang="en-US" b="1" smtClean="0"/>
              <a:t>方法（续）</a:t>
            </a:r>
          </a:p>
        </p:txBody>
      </p:sp>
      <p:sp>
        <p:nvSpPr>
          <p:cNvPr id="406531" name="Rectangle 3"/>
          <p:cNvSpPr>
            <a:spLocks noGrp="1" noChangeArrowheads="1"/>
          </p:cNvSpPr>
          <p:nvPr>
            <p:ph type="body" idx="1"/>
          </p:nvPr>
        </p:nvSpPr>
        <p:spPr>
          <a:xfrm>
            <a:off x="323850" y="1268413"/>
            <a:ext cx="8229600" cy="865187"/>
          </a:xfrm>
        </p:spPr>
        <p:txBody>
          <a:bodyPr/>
          <a:lstStyle/>
          <a:p>
            <a:pPr eaLnBrk="1" hangingPunct="1">
              <a:lnSpc>
                <a:spcPct val="110000"/>
              </a:lnSpc>
              <a:defRPr/>
            </a:pPr>
            <a:r>
              <a:rPr lang="zh-CN" altLang="en-US" b="1" smtClean="0">
                <a:solidFill>
                  <a:srgbClr val="0033CC"/>
                </a:solidFill>
              </a:rPr>
              <a:t>划分主体和客体</a:t>
            </a:r>
          </a:p>
        </p:txBody>
      </p:sp>
      <p:sp>
        <p:nvSpPr>
          <p:cNvPr id="406532" name="Rectangle 4"/>
          <p:cNvSpPr>
            <a:spLocks noChangeArrowheads="1"/>
          </p:cNvSpPr>
          <p:nvPr/>
        </p:nvSpPr>
        <p:spPr bwMode="auto">
          <a:xfrm>
            <a:off x="468313" y="1916113"/>
            <a:ext cx="80645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buChar char="§"/>
              <a:defRPr sz="2400" b="1">
                <a:solidFill>
                  <a:schemeClr val="tx1"/>
                </a:solidFill>
                <a:latin typeface="Arial"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10000"/>
              </a:lnSpc>
              <a:defRPr/>
            </a:pPr>
            <a:r>
              <a:rPr lang="zh-CN" altLang="en-US" smtClean="0">
                <a:solidFill>
                  <a:srgbClr val="FF3300"/>
                </a:solidFill>
                <a:latin typeface="微软雅黑" panose="020B0503020204020204" pitchFamily="34" charset="-122"/>
                <a:ea typeface="微软雅黑" panose="020B0503020204020204" pitchFamily="34" charset="-122"/>
              </a:rPr>
              <a:t>主体</a:t>
            </a:r>
            <a:r>
              <a:rPr lang="zh-CN" altLang="en-US" smtClean="0">
                <a:solidFill>
                  <a:srgbClr val="0033CC"/>
                </a:solidFill>
                <a:latin typeface="微软雅黑" panose="020B0503020204020204" pitchFamily="34" charset="-122"/>
                <a:ea typeface="微软雅黑" panose="020B0503020204020204" pitchFamily="34" charset="-122"/>
              </a:rPr>
              <a:t>是系统中的活动实体</a:t>
            </a:r>
          </a:p>
          <a:p>
            <a:pPr lvl="1">
              <a:lnSpc>
                <a:spcPct val="110000"/>
              </a:lnSpc>
              <a:buFont typeface="Wingdings" pitchFamily="2" charset="2"/>
              <a:buChar char="Ø"/>
              <a:defRPr/>
            </a:pP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DBMS</a:t>
            </a:r>
            <a:r>
              <a:rPr lang="zh-CN" altLang="en-US" smtClean="0">
                <a:latin typeface="微软雅黑" panose="020B0503020204020204" pitchFamily="34" charset="-122"/>
                <a:ea typeface="微软雅黑" panose="020B0503020204020204" pitchFamily="34" charset="-122"/>
              </a:rPr>
              <a:t>所管理的实际用户</a:t>
            </a:r>
          </a:p>
          <a:p>
            <a:pPr lvl="1">
              <a:lnSpc>
                <a:spcPct val="110000"/>
              </a:lnSpc>
              <a:buFont typeface="Wingdings" pitchFamily="2" charset="2"/>
              <a:buChar char="Ø"/>
              <a:defRPr/>
            </a:pPr>
            <a:r>
              <a:rPr lang="zh-CN" altLang="en-US" smtClean="0">
                <a:latin typeface="微软雅黑" panose="020B0503020204020204" pitchFamily="34" charset="-122"/>
                <a:ea typeface="微软雅黑" panose="020B0503020204020204" pitchFamily="34" charset="-122"/>
              </a:rPr>
              <a:t> 代表用户的各进程</a:t>
            </a:r>
            <a:endParaRPr lang="zh-CN" altLang="en-US" smtClean="0">
              <a:solidFill>
                <a:srgbClr val="FF66FF"/>
              </a:solidFill>
              <a:latin typeface="微软雅黑" panose="020B0503020204020204" pitchFamily="34" charset="-122"/>
              <a:ea typeface="微软雅黑" panose="020B0503020204020204" pitchFamily="34" charset="-122"/>
            </a:endParaRPr>
          </a:p>
          <a:p>
            <a:pPr>
              <a:lnSpc>
                <a:spcPct val="110000"/>
              </a:lnSpc>
              <a:defRPr/>
            </a:pPr>
            <a:r>
              <a:rPr lang="zh-CN" altLang="en-US" smtClean="0">
                <a:solidFill>
                  <a:srgbClr val="FF3300"/>
                </a:solidFill>
                <a:latin typeface="微软雅黑" panose="020B0503020204020204" pitchFamily="34" charset="-122"/>
                <a:ea typeface="微软雅黑" panose="020B0503020204020204" pitchFamily="34" charset="-122"/>
              </a:rPr>
              <a:t>客体</a:t>
            </a:r>
            <a:r>
              <a:rPr lang="zh-CN" altLang="en-US" smtClean="0">
                <a:solidFill>
                  <a:srgbClr val="0033CC"/>
                </a:solidFill>
                <a:latin typeface="微软雅黑" panose="020B0503020204020204" pitchFamily="34" charset="-122"/>
                <a:ea typeface="微软雅黑" panose="020B0503020204020204" pitchFamily="34" charset="-122"/>
              </a:rPr>
              <a:t>是系统中的被动实体，是受主体操纵的数据库对象</a:t>
            </a:r>
          </a:p>
          <a:p>
            <a:pPr lvl="1">
              <a:lnSpc>
                <a:spcPct val="110000"/>
              </a:lnSpc>
              <a:buFont typeface="Wingdings" pitchFamily="2" charset="2"/>
              <a:buChar char="Ø"/>
              <a:defRPr/>
            </a:pPr>
            <a:r>
              <a:rPr lang="zh-CN" altLang="en-US" smtClean="0">
                <a:latin typeface="微软雅黑" panose="020B0503020204020204" pitchFamily="34" charset="-122"/>
                <a:ea typeface="微软雅黑" panose="020B0503020204020204" pitchFamily="34" charset="-122"/>
              </a:rPr>
              <a:t> 文件、 基表、 索引、 视图</a:t>
            </a:r>
          </a:p>
        </p:txBody>
      </p:sp>
    </p:spTree>
    <p:extLst>
      <p:ext uri="{BB962C8B-B14F-4D97-AF65-F5344CB8AC3E}">
        <p14:creationId xmlns:p14="http://schemas.microsoft.com/office/powerpoint/2010/main" val="110254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defRPr/>
            </a:pPr>
            <a:r>
              <a:rPr lang="zh-CN" altLang="en-US" b="1" smtClean="0"/>
              <a:t>强制存取控制（</a:t>
            </a:r>
            <a:r>
              <a:rPr lang="en-US" altLang="zh-CN" b="1" smtClean="0"/>
              <a:t>MAC)</a:t>
            </a:r>
            <a:r>
              <a:rPr lang="zh-CN" altLang="en-US" b="1" smtClean="0"/>
              <a:t>方法（续）</a:t>
            </a:r>
          </a:p>
        </p:txBody>
      </p:sp>
      <p:sp>
        <p:nvSpPr>
          <p:cNvPr id="407555" name="Rectangle 3"/>
          <p:cNvSpPr>
            <a:spLocks noGrp="1" noChangeArrowheads="1"/>
          </p:cNvSpPr>
          <p:nvPr>
            <p:ph type="body" idx="1"/>
          </p:nvPr>
        </p:nvSpPr>
        <p:spPr>
          <a:xfrm>
            <a:off x="539750" y="1125538"/>
            <a:ext cx="8207375" cy="5327650"/>
          </a:xfrm>
        </p:spPr>
        <p:txBody>
          <a:bodyPr/>
          <a:lstStyle/>
          <a:p>
            <a:pPr eaLnBrk="1" hangingPunct="1">
              <a:lnSpc>
                <a:spcPct val="115000"/>
              </a:lnSpc>
              <a:spcBef>
                <a:spcPct val="10000"/>
              </a:spcBef>
              <a:defRPr/>
            </a:pPr>
            <a:r>
              <a:rPr lang="zh-CN" altLang="en-US" b="1" smtClean="0">
                <a:solidFill>
                  <a:srgbClr val="0033CC"/>
                </a:solidFill>
              </a:rPr>
              <a:t>给主体和客体分配一个敏感度标记（</a:t>
            </a:r>
            <a:r>
              <a:rPr lang="en-US" altLang="zh-CN" b="1" smtClean="0">
                <a:solidFill>
                  <a:srgbClr val="0033CC"/>
                </a:solidFill>
              </a:rPr>
              <a:t>Label</a:t>
            </a:r>
            <a:r>
              <a:rPr lang="zh-CN" altLang="en-US" b="1" smtClean="0">
                <a:solidFill>
                  <a:srgbClr val="0033CC"/>
                </a:solidFill>
              </a:rPr>
              <a:t>）</a:t>
            </a:r>
          </a:p>
          <a:p>
            <a:pPr eaLnBrk="1" hangingPunct="1">
              <a:lnSpc>
                <a:spcPct val="115000"/>
              </a:lnSpc>
              <a:spcBef>
                <a:spcPct val="10000"/>
              </a:spcBef>
              <a:defRPr/>
            </a:pPr>
            <a:r>
              <a:rPr lang="zh-CN" altLang="en-US" b="1" smtClean="0">
                <a:solidFill>
                  <a:srgbClr val="0033CC"/>
                </a:solidFill>
              </a:rPr>
              <a:t>敏感度标记分成若干级别</a:t>
            </a:r>
          </a:p>
          <a:p>
            <a:pPr lvl="1" eaLnBrk="1" hangingPunct="1">
              <a:lnSpc>
                <a:spcPct val="115000"/>
              </a:lnSpc>
              <a:spcBef>
                <a:spcPct val="10000"/>
              </a:spcBef>
              <a:defRPr/>
            </a:pPr>
            <a:r>
              <a:rPr lang="zh-CN" altLang="en-US" b="1" smtClean="0"/>
              <a:t>绝密（</a:t>
            </a:r>
            <a:r>
              <a:rPr lang="en-US" altLang="zh-CN" b="1" smtClean="0"/>
              <a:t>Top Secret</a:t>
            </a:r>
            <a:r>
              <a:rPr lang="zh-CN" altLang="en-US" b="1" smtClean="0"/>
              <a:t>）</a:t>
            </a:r>
          </a:p>
          <a:p>
            <a:pPr lvl="1" eaLnBrk="1" hangingPunct="1">
              <a:lnSpc>
                <a:spcPct val="115000"/>
              </a:lnSpc>
              <a:spcBef>
                <a:spcPct val="10000"/>
              </a:spcBef>
              <a:defRPr/>
            </a:pPr>
            <a:r>
              <a:rPr lang="zh-CN" altLang="en-US" b="1" smtClean="0"/>
              <a:t>机密（</a:t>
            </a:r>
            <a:r>
              <a:rPr lang="en-US" altLang="zh-CN" b="1" smtClean="0"/>
              <a:t>Secret</a:t>
            </a:r>
            <a:r>
              <a:rPr lang="zh-CN" altLang="en-US" b="1" smtClean="0"/>
              <a:t>）</a:t>
            </a:r>
          </a:p>
          <a:p>
            <a:pPr lvl="1" eaLnBrk="1" hangingPunct="1">
              <a:lnSpc>
                <a:spcPct val="115000"/>
              </a:lnSpc>
              <a:spcBef>
                <a:spcPct val="10000"/>
              </a:spcBef>
              <a:defRPr/>
            </a:pPr>
            <a:r>
              <a:rPr lang="zh-CN" altLang="en-US" b="1" smtClean="0"/>
              <a:t>可信（</a:t>
            </a:r>
            <a:r>
              <a:rPr lang="en-US" altLang="zh-CN" b="1" smtClean="0"/>
              <a:t>Confidential</a:t>
            </a:r>
            <a:r>
              <a:rPr lang="zh-CN" altLang="en-US" b="1" smtClean="0"/>
              <a:t>）</a:t>
            </a:r>
          </a:p>
          <a:p>
            <a:pPr lvl="1" eaLnBrk="1" hangingPunct="1">
              <a:lnSpc>
                <a:spcPct val="115000"/>
              </a:lnSpc>
              <a:spcBef>
                <a:spcPct val="10000"/>
              </a:spcBef>
              <a:defRPr/>
            </a:pPr>
            <a:r>
              <a:rPr lang="zh-CN" altLang="en-US" b="1" smtClean="0"/>
              <a:t>公开（</a:t>
            </a:r>
            <a:r>
              <a:rPr lang="en-US" altLang="zh-CN" b="1" smtClean="0"/>
              <a:t>Public</a:t>
            </a:r>
            <a:r>
              <a:rPr lang="zh-CN" altLang="en-US" b="1" smtClean="0"/>
              <a:t>）</a:t>
            </a:r>
          </a:p>
          <a:p>
            <a:pPr eaLnBrk="1" hangingPunct="1">
              <a:lnSpc>
                <a:spcPct val="115000"/>
              </a:lnSpc>
              <a:spcBef>
                <a:spcPct val="10000"/>
              </a:spcBef>
              <a:defRPr/>
            </a:pPr>
            <a:r>
              <a:rPr lang="zh-CN" altLang="en-US" b="1" smtClean="0">
                <a:solidFill>
                  <a:srgbClr val="0033CC"/>
                </a:solidFill>
              </a:rPr>
              <a:t>主体的敏感度标记称为</a:t>
            </a:r>
            <a:r>
              <a:rPr lang="zh-CN" altLang="en-US" b="1" smtClean="0">
                <a:solidFill>
                  <a:srgbClr val="FF3300"/>
                </a:solidFill>
              </a:rPr>
              <a:t>许可证级别</a:t>
            </a:r>
            <a:r>
              <a:rPr lang="zh-CN" altLang="en-US" b="1" smtClean="0">
                <a:solidFill>
                  <a:srgbClr val="0033CC"/>
                </a:solidFill>
              </a:rPr>
              <a:t>（</a:t>
            </a:r>
            <a:r>
              <a:rPr lang="en-US" altLang="zh-CN" b="1" smtClean="0">
                <a:solidFill>
                  <a:srgbClr val="0033CC"/>
                </a:solidFill>
              </a:rPr>
              <a:t>Clearance Level</a:t>
            </a:r>
            <a:r>
              <a:rPr lang="zh-CN" altLang="en-US" b="1" smtClean="0">
                <a:solidFill>
                  <a:srgbClr val="0033CC"/>
                </a:solidFill>
              </a:rPr>
              <a:t>）</a:t>
            </a:r>
          </a:p>
          <a:p>
            <a:pPr eaLnBrk="1" hangingPunct="1">
              <a:lnSpc>
                <a:spcPct val="115000"/>
              </a:lnSpc>
              <a:spcBef>
                <a:spcPct val="10000"/>
              </a:spcBef>
              <a:defRPr/>
            </a:pPr>
            <a:r>
              <a:rPr lang="zh-CN" altLang="en-US" b="1" smtClean="0">
                <a:solidFill>
                  <a:srgbClr val="0033CC"/>
                </a:solidFill>
              </a:rPr>
              <a:t>客体的敏感度标记称为</a:t>
            </a:r>
            <a:r>
              <a:rPr lang="zh-CN" altLang="en-US" b="1" smtClean="0">
                <a:solidFill>
                  <a:srgbClr val="FF3300"/>
                </a:solidFill>
              </a:rPr>
              <a:t>密级</a:t>
            </a:r>
            <a:r>
              <a:rPr lang="zh-CN" altLang="en-US" b="1" smtClean="0">
                <a:solidFill>
                  <a:srgbClr val="0033CC"/>
                </a:solidFill>
              </a:rPr>
              <a:t>（</a:t>
            </a:r>
            <a:r>
              <a:rPr lang="en-US" altLang="zh-CN" b="1" smtClean="0">
                <a:solidFill>
                  <a:srgbClr val="0033CC"/>
                </a:solidFill>
              </a:rPr>
              <a:t>Classification Level</a:t>
            </a:r>
            <a:r>
              <a:rPr lang="zh-CN" altLang="en-US" b="1" smtClean="0">
                <a:solidFill>
                  <a:srgbClr val="0033CC"/>
                </a:solidFill>
              </a:rPr>
              <a:t>）</a:t>
            </a:r>
          </a:p>
        </p:txBody>
      </p:sp>
    </p:spTree>
    <p:extLst>
      <p:ext uri="{BB962C8B-B14F-4D97-AF65-F5344CB8AC3E}">
        <p14:creationId xmlns:p14="http://schemas.microsoft.com/office/powerpoint/2010/main" val="31773916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defRPr/>
            </a:pPr>
            <a:r>
              <a:rPr lang="zh-CN" altLang="en-US" b="1" smtClean="0"/>
              <a:t>强制存取控制（</a:t>
            </a:r>
            <a:r>
              <a:rPr lang="en-US" altLang="zh-CN" b="1" smtClean="0"/>
              <a:t>MAC)</a:t>
            </a:r>
            <a:r>
              <a:rPr lang="zh-CN" altLang="en-US" b="1" smtClean="0"/>
              <a:t>方法（续）</a:t>
            </a:r>
          </a:p>
        </p:txBody>
      </p:sp>
      <p:sp>
        <p:nvSpPr>
          <p:cNvPr id="409603" name="Rectangle 3"/>
          <p:cNvSpPr>
            <a:spLocks noGrp="1" noChangeArrowheads="1"/>
          </p:cNvSpPr>
          <p:nvPr>
            <p:ph type="body" idx="1"/>
          </p:nvPr>
        </p:nvSpPr>
        <p:spPr>
          <a:xfrm>
            <a:off x="611188" y="1196975"/>
            <a:ext cx="8137525" cy="5184775"/>
          </a:xfrm>
        </p:spPr>
        <p:txBody>
          <a:bodyPr/>
          <a:lstStyle/>
          <a:p>
            <a:pPr eaLnBrk="1" hangingPunct="1">
              <a:lnSpc>
                <a:spcPct val="120000"/>
              </a:lnSpc>
              <a:defRPr/>
            </a:pPr>
            <a:r>
              <a:rPr lang="en-US" altLang="zh-CN" sz="2400" b="1" smtClean="0"/>
              <a:t> </a:t>
            </a:r>
            <a:r>
              <a:rPr lang="zh-CN" altLang="en-US" b="1" smtClean="0"/>
              <a:t>强制存取控制规则</a:t>
            </a:r>
          </a:p>
          <a:p>
            <a:pPr lvl="1" eaLnBrk="1" hangingPunct="1">
              <a:lnSpc>
                <a:spcPct val="120000"/>
              </a:lnSpc>
              <a:buFont typeface="Wingdings" pitchFamily="2" charset="2"/>
              <a:buNone/>
              <a:defRPr/>
            </a:pPr>
            <a:r>
              <a:rPr lang="zh-CN" altLang="en-US" b="1" smtClean="0">
                <a:effectLst>
                  <a:outerShdw blurRad="38100" dist="38100" dir="2700000" algn="tl">
                    <a:srgbClr val="C0C0C0"/>
                  </a:outerShdw>
                </a:effectLst>
              </a:rPr>
              <a:t> </a:t>
            </a:r>
            <a:r>
              <a:rPr lang="en-US" altLang="zh-CN" b="1" smtClean="0">
                <a:effectLst>
                  <a:outerShdw blurRad="38100" dist="38100" dir="2700000" algn="tl">
                    <a:srgbClr val="C0C0C0"/>
                  </a:outerShdw>
                </a:effectLst>
              </a:rPr>
              <a:t>(1)</a:t>
            </a:r>
            <a:r>
              <a:rPr lang="zh-CN" altLang="en-US" b="1" smtClean="0">
                <a:effectLst>
                  <a:outerShdw blurRad="38100" dist="38100" dir="2700000" algn="tl">
                    <a:srgbClr val="C0C0C0"/>
                  </a:outerShdw>
                </a:effectLst>
              </a:rPr>
              <a:t>仅当主体的许可证级别</a:t>
            </a:r>
            <a:r>
              <a:rPr lang="zh-CN" altLang="en-US" b="1" smtClean="0">
                <a:solidFill>
                  <a:srgbClr val="FF0066"/>
                </a:solidFill>
                <a:effectLst>
                  <a:outerShdw blurRad="38100" dist="38100" dir="2700000" algn="tl">
                    <a:srgbClr val="C0C0C0"/>
                  </a:outerShdw>
                </a:effectLst>
              </a:rPr>
              <a:t>大于或等于</a:t>
            </a:r>
            <a:r>
              <a:rPr lang="zh-CN" altLang="en-US" b="1" smtClean="0">
                <a:effectLst>
                  <a:outerShdw blurRad="38100" dist="38100" dir="2700000" algn="tl">
                    <a:srgbClr val="C0C0C0"/>
                  </a:outerShdw>
                </a:effectLst>
              </a:rPr>
              <a:t>客体的密级时，该主体才能</a:t>
            </a:r>
            <a:r>
              <a:rPr lang="zh-CN" altLang="en-US" b="1" smtClean="0">
                <a:solidFill>
                  <a:srgbClr val="FF0066"/>
                </a:solidFill>
                <a:effectLst>
                  <a:outerShdw blurRad="38100" dist="38100" dir="2700000" algn="tl">
                    <a:srgbClr val="C0C0C0"/>
                  </a:outerShdw>
                </a:effectLst>
              </a:rPr>
              <a:t>读取</a:t>
            </a:r>
            <a:r>
              <a:rPr lang="zh-CN" altLang="en-US" b="1" smtClean="0">
                <a:effectLst>
                  <a:outerShdw blurRad="38100" dist="38100" dir="2700000" algn="tl">
                    <a:srgbClr val="C0C0C0"/>
                  </a:outerShdw>
                </a:effectLst>
              </a:rPr>
              <a:t>相应的客体</a:t>
            </a:r>
          </a:p>
          <a:p>
            <a:pPr lvl="1" eaLnBrk="1" hangingPunct="1">
              <a:lnSpc>
                <a:spcPct val="120000"/>
              </a:lnSpc>
              <a:buFont typeface="Wingdings" pitchFamily="2" charset="2"/>
              <a:buNone/>
              <a:defRPr/>
            </a:pPr>
            <a:r>
              <a:rPr lang="zh-CN" altLang="en-US" b="1" smtClean="0">
                <a:effectLst>
                  <a:outerShdw blurRad="38100" dist="38100" dir="2700000" algn="tl">
                    <a:srgbClr val="C0C0C0"/>
                  </a:outerShdw>
                </a:effectLst>
              </a:rPr>
              <a:t> </a:t>
            </a:r>
            <a:r>
              <a:rPr lang="en-US" altLang="zh-CN" b="1" smtClean="0">
                <a:effectLst>
                  <a:outerShdw blurRad="38100" dist="38100" dir="2700000" algn="tl">
                    <a:srgbClr val="C0C0C0"/>
                  </a:outerShdw>
                </a:effectLst>
              </a:rPr>
              <a:t>(2)</a:t>
            </a:r>
            <a:r>
              <a:rPr lang="zh-CN" altLang="en-US" b="1" smtClean="0">
                <a:effectLst>
                  <a:outerShdw blurRad="38100" dist="38100" dir="2700000" algn="tl">
                    <a:srgbClr val="C0C0C0"/>
                  </a:outerShdw>
                </a:effectLst>
              </a:rPr>
              <a:t>仅当主体的许可证级别</a:t>
            </a:r>
            <a:r>
              <a:rPr lang="zh-CN" altLang="en-US" b="1" smtClean="0">
                <a:solidFill>
                  <a:srgbClr val="FF0066"/>
                </a:solidFill>
                <a:effectLst>
                  <a:outerShdw blurRad="38100" dist="38100" dir="2700000" algn="tl">
                    <a:srgbClr val="C0C0C0"/>
                  </a:outerShdw>
                </a:effectLst>
              </a:rPr>
              <a:t>等于</a:t>
            </a:r>
            <a:r>
              <a:rPr lang="zh-CN" altLang="en-US" b="1" smtClean="0">
                <a:effectLst>
                  <a:outerShdw blurRad="38100" dist="38100" dir="2700000" algn="tl">
                    <a:srgbClr val="C0C0C0"/>
                  </a:outerShdw>
                </a:effectLst>
              </a:rPr>
              <a:t>客体的密级时，该主体才能</a:t>
            </a:r>
            <a:r>
              <a:rPr lang="zh-CN" altLang="en-US" b="1" smtClean="0">
                <a:solidFill>
                  <a:srgbClr val="FF0066"/>
                </a:solidFill>
                <a:effectLst>
                  <a:outerShdw blurRad="38100" dist="38100" dir="2700000" algn="tl">
                    <a:srgbClr val="C0C0C0"/>
                  </a:outerShdw>
                </a:effectLst>
              </a:rPr>
              <a:t>写</a:t>
            </a:r>
            <a:r>
              <a:rPr lang="zh-CN" altLang="en-US" b="1" smtClean="0">
                <a:effectLst>
                  <a:outerShdw blurRad="38100" dist="38100" dir="2700000" algn="tl">
                    <a:srgbClr val="C0C0C0"/>
                  </a:outerShdw>
                </a:effectLst>
              </a:rPr>
              <a:t>相应的客体</a:t>
            </a:r>
          </a:p>
          <a:p>
            <a:pPr eaLnBrk="1" hangingPunct="1">
              <a:lnSpc>
                <a:spcPct val="120000"/>
              </a:lnSpc>
              <a:defRPr/>
            </a:pPr>
            <a:r>
              <a:rPr lang="zh-CN" altLang="en-US" b="1" smtClean="0">
                <a:solidFill>
                  <a:srgbClr val="0000FF"/>
                </a:solidFill>
              </a:rPr>
              <a:t>修正规则</a:t>
            </a:r>
          </a:p>
          <a:p>
            <a:pPr lvl="1" eaLnBrk="1" hangingPunct="1">
              <a:lnSpc>
                <a:spcPct val="120000"/>
              </a:lnSpc>
              <a:defRPr/>
            </a:pPr>
            <a:r>
              <a:rPr lang="zh-CN" altLang="en-US" b="1" smtClean="0">
                <a:effectLst>
                  <a:outerShdw blurRad="38100" dist="38100" dir="2700000" algn="tl">
                    <a:srgbClr val="C0C0C0"/>
                  </a:outerShdw>
                </a:effectLst>
              </a:rPr>
              <a:t>主体的许可证级别 </a:t>
            </a:r>
            <a:r>
              <a:rPr lang="en-US" altLang="zh-CN" b="1" smtClean="0">
                <a:effectLst>
                  <a:outerShdw blurRad="38100" dist="38100" dir="2700000" algn="tl">
                    <a:srgbClr val="C0C0C0"/>
                  </a:outerShdw>
                </a:effectLst>
              </a:rPr>
              <a:t>&lt;=</a:t>
            </a:r>
            <a:r>
              <a:rPr lang="zh-CN" altLang="en-US" b="1" smtClean="0">
                <a:effectLst>
                  <a:outerShdw blurRad="38100" dist="38100" dir="2700000" algn="tl">
                    <a:srgbClr val="C0C0C0"/>
                  </a:outerShdw>
                </a:effectLst>
              </a:rPr>
              <a:t>客体的密级  </a:t>
            </a:r>
            <a:r>
              <a:rPr lang="zh-CN" altLang="en-US" b="1" smtClean="0">
                <a:solidFill>
                  <a:srgbClr val="FF3300"/>
                </a:solidFill>
                <a:effectLst>
                  <a:outerShdw blurRad="38100" dist="38100" dir="2700000" algn="tl">
                    <a:srgbClr val="C0C0C0"/>
                  </a:outerShdw>
                </a:effectLst>
                <a:sym typeface="Wingdings" pitchFamily="2" charset="2"/>
              </a:rPr>
              <a:t></a:t>
            </a:r>
            <a:r>
              <a:rPr lang="zh-CN" altLang="en-US" b="1" smtClean="0">
                <a:effectLst>
                  <a:outerShdw blurRad="38100" dist="38100" dir="2700000" algn="tl">
                    <a:srgbClr val="C0C0C0"/>
                  </a:outerShdw>
                </a:effectLst>
              </a:rPr>
              <a:t>主体能写客体</a:t>
            </a:r>
          </a:p>
          <a:p>
            <a:pPr eaLnBrk="1" hangingPunct="1">
              <a:lnSpc>
                <a:spcPct val="120000"/>
              </a:lnSpc>
              <a:defRPr/>
            </a:pPr>
            <a:r>
              <a:rPr lang="zh-CN" altLang="en-US" b="1" smtClean="0">
                <a:solidFill>
                  <a:srgbClr val="0000FF"/>
                </a:solidFill>
              </a:rPr>
              <a:t>规则的共同点</a:t>
            </a:r>
          </a:p>
          <a:p>
            <a:pPr lvl="1" eaLnBrk="1" hangingPunct="1">
              <a:lnSpc>
                <a:spcPct val="120000"/>
              </a:lnSpc>
              <a:buFont typeface="Wingdings" pitchFamily="2" charset="2"/>
              <a:buNone/>
              <a:defRPr/>
            </a:pPr>
            <a:r>
              <a:rPr lang="zh-CN" altLang="en-US" b="1" smtClean="0">
                <a:effectLst>
                  <a:outerShdw blurRad="38100" dist="38100" dir="2700000" algn="tl">
                    <a:srgbClr val="C0C0C0"/>
                  </a:outerShdw>
                </a:effectLst>
              </a:rPr>
              <a:t>禁止了拥有高许可证级别的主体更新低密级的数据对象</a:t>
            </a:r>
          </a:p>
          <a:p>
            <a:pPr lvl="1" eaLnBrk="1" hangingPunct="1">
              <a:lnSpc>
                <a:spcPct val="120000"/>
              </a:lnSpc>
              <a:buFont typeface="Wingdings" pitchFamily="2" charset="2"/>
              <a:buNone/>
              <a:defRPr/>
            </a:pPr>
            <a:endParaRPr lang="en-US" altLang="zh-CN" b="1" smtClean="0">
              <a:effectLst>
                <a:outerShdw blurRad="38100" dist="38100" dir="2700000" algn="tl">
                  <a:srgbClr val="C0C0C0"/>
                </a:outerShdw>
              </a:effectLst>
            </a:endParaRPr>
          </a:p>
        </p:txBody>
      </p:sp>
    </p:spTree>
    <p:extLst>
      <p:ext uri="{BB962C8B-B14F-4D97-AF65-F5344CB8AC3E}">
        <p14:creationId xmlns:p14="http://schemas.microsoft.com/office/powerpoint/2010/main" val="2006853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eaLnBrk="1" hangingPunct="1">
              <a:defRPr/>
            </a:pPr>
            <a:r>
              <a:rPr lang="zh-CN" altLang="en-US" b="1" smtClean="0"/>
              <a:t>强制存取控制（</a:t>
            </a:r>
            <a:r>
              <a:rPr lang="en-US" altLang="zh-CN" b="1" smtClean="0"/>
              <a:t>MAC)</a:t>
            </a:r>
            <a:r>
              <a:rPr lang="zh-CN" altLang="en-US" b="1" smtClean="0"/>
              <a:t>方法（续）</a:t>
            </a:r>
          </a:p>
        </p:txBody>
      </p:sp>
      <p:sp>
        <p:nvSpPr>
          <p:cNvPr id="656387" name="Rectangle 3"/>
          <p:cNvSpPr>
            <a:spLocks noGrp="1" noChangeArrowheads="1"/>
          </p:cNvSpPr>
          <p:nvPr>
            <p:ph type="body" idx="1"/>
          </p:nvPr>
        </p:nvSpPr>
        <p:spPr>
          <a:xfrm>
            <a:off x="611188" y="1196975"/>
            <a:ext cx="8137525" cy="4392613"/>
          </a:xfrm>
        </p:spPr>
        <p:txBody>
          <a:bodyPr/>
          <a:lstStyle/>
          <a:p>
            <a:pPr eaLnBrk="1" hangingPunct="1">
              <a:lnSpc>
                <a:spcPct val="120000"/>
              </a:lnSpc>
              <a:defRPr/>
            </a:pPr>
            <a:r>
              <a:rPr lang="en-US" altLang="zh-CN" sz="2400" b="1" smtClean="0"/>
              <a:t> </a:t>
            </a:r>
            <a:r>
              <a:rPr lang="zh-CN" altLang="en-US" b="1" smtClean="0"/>
              <a:t>强制存取控制的特点</a:t>
            </a:r>
          </a:p>
          <a:p>
            <a:pPr lvl="1" eaLnBrk="1" hangingPunct="1">
              <a:lnSpc>
                <a:spcPct val="120000"/>
              </a:lnSpc>
              <a:defRPr/>
            </a:pPr>
            <a:r>
              <a:rPr lang="en-US" altLang="zh-CN" b="1" smtClean="0"/>
              <a:t>MAC</a:t>
            </a:r>
            <a:r>
              <a:rPr lang="zh-CN" altLang="en-US" b="1" smtClean="0"/>
              <a:t>是对数据本身进行密级标记</a:t>
            </a:r>
          </a:p>
          <a:p>
            <a:pPr lvl="1" eaLnBrk="1" hangingPunct="1">
              <a:lnSpc>
                <a:spcPct val="120000"/>
              </a:lnSpc>
              <a:defRPr/>
            </a:pPr>
            <a:r>
              <a:rPr lang="zh-CN" altLang="en-US" b="1" smtClean="0"/>
              <a:t>无论数据如何复制，标记与数据是一个不可分的整体</a:t>
            </a:r>
          </a:p>
          <a:p>
            <a:pPr lvl="1" eaLnBrk="1" hangingPunct="1">
              <a:lnSpc>
                <a:spcPct val="120000"/>
              </a:lnSpc>
              <a:defRPr/>
            </a:pPr>
            <a:r>
              <a:rPr lang="zh-CN" altLang="en-US" b="1" smtClean="0"/>
              <a:t>只有符合密级标记要求的用户才可以操纵数据</a:t>
            </a:r>
          </a:p>
          <a:p>
            <a:pPr lvl="1" eaLnBrk="1" hangingPunct="1">
              <a:lnSpc>
                <a:spcPct val="120000"/>
              </a:lnSpc>
              <a:defRPr/>
            </a:pPr>
            <a:r>
              <a:rPr lang="zh-CN" altLang="en-US" b="1" smtClean="0"/>
              <a:t>从而提供了更高级别的安全性</a:t>
            </a:r>
          </a:p>
          <a:p>
            <a:pPr eaLnBrk="1" hangingPunct="1">
              <a:lnSpc>
                <a:spcPct val="120000"/>
              </a:lnSpc>
              <a:defRPr/>
            </a:pPr>
            <a:endParaRPr lang="zh-CN" altLang="en-US" b="1" smtClean="0"/>
          </a:p>
          <a:p>
            <a:pPr lvl="1" eaLnBrk="1" hangingPunct="1">
              <a:lnSpc>
                <a:spcPct val="120000"/>
              </a:lnSpc>
              <a:buFont typeface="Wingdings" pitchFamily="2" charset="2"/>
              <a:buNone/>
              <a:defRPr/>
            </a:pPr>
            <a:endParaRPr lang="en-US" altLang="zh-CN" b="1" smtClean="0"/>
          </a:p>
        </p:txBody>
      </p:sp>
    </p:spTree>
    <p:extLst>
      <p:ext uri="{BB962C8B-B14F-4D97-AF65-F5344CB8AC3E}">
        <p14:creationId xmlns:p14="http://schemas.microsoft.com/office/powerpoint/2010/main" val="30096074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zh-CN" altLang="en-US" b="1" smtClean="0"/>
              <a:t>强制存取控制方法（续）</a:t>
            </a:r>
          </a:p>
        </p:txBody>
      </p:sp>
      <p:sp>
        <p:nvSpPr>
          <p:cNvPr id="413699" name="Rectangle 3"/>
          <p:cNvSpPr>
            <a:spLocks noGrp="1" noChangeArrowheads="1"/>
          </p:cNvSpPr>
          <p:nvPr>
            <p:ph type="body" idx="1"/>
          </p:nvPr>
        </p:nvSpPr>
        <p:spPr/>
        <p:txBody>
          <a:bodyPr/>
          <a:lstStyle/>
          <a:p>
            <a:pPr eaLnBrk="1" hangingPunct="1">
              <a:lnSpc>
                <a:spcPct val="120000"/>
              </a:lnSpc>
              <a:defRPr/>
            </a:pPr>
            <a:r>
              <a:rPr lang="en-US" altLang="zh-CN" b="1" smtClean="0"/>
              <a:t>DAC</a:t>
            </a:r>
            <a:r>
              <a:rPr lang="zh-CN" altLang="en-US" b="1" smtClean="0"/>
              <a:t>与</a:t>
            </a:r>
            <a:r>
              <a:rPr lang="en-US" altLang="zh-CN" b="1" smtClean="0"/>
              <a:t>MAC</a:t>
            </a:r>
            <a:r>
              <a:rPr lang="zh-CN" altLang="en-US" b="1" smtClean="0"/>
              <a:t>共同构成</a:t>
            </a:r>
            <a:r>
              <a:rPr lang="en-US" altLang="zh-CN" b="1" smtClean="0"/>
              <a:t>DBMS</a:t>
            </a:r>
            <a:r>
              <a:rPr lang="zh-CN" altLang="en-US" b="1" smtClean="0"/>
              <a:t>的安全机制</a:t>
            </a:r>
          </a:p>
          <a:p>
            <a:pPr eaLnBrk="1" hangingPunct="1">
              <a:lnSpc>
                <a:spcPct val="120000"/>
              </a:lnSpc>
              <a:defRPr/>
            </a:pPr>
            <a:r>
              <a:rPr lang="zh-CN" altLang="en-US" b="1" smtClean="0"/>
              <a:t>实现</a:t>
            </a:r>
            <a:r>
              <a:rPr lang="en-US" altLang="zh-CN" b="1" smtClean="0"/>
              <a:t>MAC</a:t>
            </a:r>
            <a:r>
              <a:rPr lang="zh-CN" altLang="en-US" b="1" smtClean="0"/>
              <a:t>时要首先实现</a:t>
            </a:r>
            <a:r>
              <a:rPr lang="en-US" altLang="zh-CN" b="1" smtClean="0"/>
              <a:t>DAC</a:t>
            </a:r>
          </a:p>
          <a:p>
            <a:pPr lvl="1" eaLnBrk="1" hangingPunct="1">
              <a:lnSpc>
                <a:spcPct val="120000"/>
              </a:lnSpc>
              <a:defRPr/>
            </a:pPr>
            <a:r>
              <a:rPr lang="zh-CN" altLang="en-US" b="1" smtClean="0"/>
              <a:t>原因：较高安全性级别提供的安全保护要包含较低级别的所有保护</a:t>
            </a:r>
          </a:p>
        </p:txBody>
      </p:sp>
    </p:spTree>
    <p:extLst>
      <p:ext uri="{BB962C8B-B14F-4D97-AF65-F5344CB8AC3E}">
        <p14:creationId xmlns:p14="http://schemas.microsoft.com/office/powerpoint/2010/main" val="26370417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zh-CN" altLang="en-US" b="1" smtClean="0"/>
              <a:t>强制存取控制方法（续）</a:t>
            </a:r>
          </a:p>
        </p:txBody>
      </p:sp>
      <p:sp>
        <p:nvSpPr>
          <p:cNvPr id="60420" name="Rectangle 3"/>
          <p:cNvSpPr>
            <a:spLocks noGrp="1" noChangeArrowheads="1"/>
          </p:cNvSpPr>
          <p:nvPr>
            <p:ph type="body" idx="1"/>
          </p:nvPr>
        </p:nvSpPr>
        <p:spPr>
          <a:xfrm>
            <a:off x="323850" y="1557338"/>
            <a:ext cx="7916863" cy="4114800"/>
          </a:xfrm>
          <a:extLst>
            <a:ext uri="{91240B29-F687-4F45-9708-019B960494DF}">
              <a14:hiddenLine xmlns:a14="http://schemas.microsoft.com/office/drawing/2010/main" w="9525">
                <a:solidFill>
                  <a:schemeClr val="tx2"/>
                </a:solidFill>
                <a:miter lim="800000"/>
                <a:headEnd/>
                <a:tailEnd/>
              </a14:hiddenLine>
            </a:ext>
          </a:extLst>
        </p:spPr>
        <p:txBody>
          <a:bodyPr/>
          <a:lstStyle/>
          <a:p>
            <a:pPr lvl="1" algn="just" eaLnBrk="1" hangingPunct="1">
              <a:lnSpc>
                <a:spcPct val="90000"/>
              </a:lnSpc>
              <a:buFont typeface="Wingdings" pitchFamily="2" charset="2"/>
              <a:buNone/>
            </a:pPr>
            <a:r>
              <a:rPr lang="en-US" altLang="zh-CN" sz="2800" b="1" smtClean="0">
                <a:solidFill>
                  <a:srgbClr val="0033CC"/>
                </a:solidFill>
              </a:rPr>
              <a:t>DAC + MAC</a:t>
            </a:r>
            <a:r>
              <a:rPr lang="zh-CN" altLang="en-US" sz="2800" b="1" smtClean="0">
                <a:solidFill>
                  <a:srgbClr val="0033CC"/>
                </a:solidFill>
              </a:rPr>
              <a:t>安全检查示意图：</a:t>
            </a:r>
          </a:p>
          <a:p>
            <a:pPr lvl="1" algn="just" eaLnBrk="1" hangingPunct="1">
              <a:lnSpc>
                <a:spcPct val="90000"/>
              </a:lnSpc>
              <a:spcBef>
                <a:spcPct val="50000"/>
              </a:spcBef>
              <a:buFont typeface="Wingdings" pitchFamily="2" charset="2"/>
              <a:buNone/>
            </a:pPr>
            <a:r>
              <a:rPr lang="zh-CN" altLang="en-US" b="1" smtClean="0"/>
              <a:t>                </a:t>
            </a:r>
            <a:r>
              <a:rPr lang="en-US" altLang="zh-CN" b="1" smtClean="0"/>
              <a:t>SQL</a:t>
            </a:r>
            <a:r>
              <a:rPr lang="zh-CN" altLang="en-US" b="1" smtClean="0"/>
              <a:t>语法分析 </a:t>
            </a:r>
            <a:r>
              <a:rPr lang="en-US" altLang="zh-CN" b="1" smtClean="0"/>
              <a:t>&amp; </a:t>
            </a:r>
            <a:r>
              <a:rPr lang="zh-CN" altLang="en-US" b="1" smtClean="0"/>
              <a:t>语义检查</a:t>
            </a:r>
          </a:p>
          <a:p>
            <a:pPr lvl="1" algn="just" eaLnBrk="1" hangingPunct="1">
              <a:lnSpc>
                <a:spcPct val="90000"/>
              </a:lnSpc>
              <a:buFont typeface="Wingdings" pitchFamily="2" charset="2"/>
              <a:buNone/>
            </a:pPr>
            <a:r>
              <a:rPr lang="zh-CN" altLang="en-US" b="1" smtClean="0"/>
              <a:t> </a:t>
            </a:r>
          </a:p>
          <a:p>
            <a:pPr lvl="1" algn="just" eaLnBrk="1" hangingPunct="1">
              <a:lnSpc>
                <a:spcPct val="90000"/>
              </a:lnSpc>
              <a:buFont typeface="Wingdings" pitchFamily="2" charset="2"/>
              <a:buNone/>
            </a:pPr>
            <a:r>
              <a:rPr lang="zh-CN" altLang="en-US" b="1" smtClean="0"/>
              <a:t>                              </a:t>
            </a:r>
            <a:r>
              <a:rPr lang="en-US" altLang="zh-CN" b="1" smtClean="0"/>
              <a:t>DAC </a:t>
            </a:r>
            <a:r>
              <a:rPr lang="zh-CN" altLang="en-US" b="1" smtClean="0"/>
              <a:t>检 查</a:t>
            </a:r>
          </a:p>
          <a:p>
            <a:pPr lvl="1" algn="just" eaLnBrk="1" hangingPunct="1">
              <a:lnSpc>
                <a:spcPct val="90000"/>
              </a:lnSpc>
              <a:buFont typeface="Wingdings" pitchFamily="2" charset="2"/>
              <a:buNone/>
            </a:pPr>
            <a:r>
              <a:rPr lang="zh-CN" altLang="en-US" b="1" smtClean="0"/>
              <a:t>       安全检查 </a:t>
            </a:r>
          </a:p>
          <a:p>
            <a:pPr lvl="1" algn="just" eaLnBrk="1" hangingPunct="1">
              <a:lnSpc>
                <a:spcPct val="90000"/>
              </a:lnSpc>
              <a:buFont typeface="Wingdings" pitchFamily="2" charset="2"/>
              <a:buNone/>
            </a:pPr>
            <a:r>
              <a:rPr lang="zh-CN" altLang="en-US" b="1" smtClean="0"/>
              <a:t>                              </a:t>
            </a:r>
            <a:r>
              <a:rPr lang="en-US" altLang="zh-CN" b="1" smtClean="0"/>
              <a:t>MAC </a:t>
            </a:r>
            <a:r>
              <a:rPr lang="zh-CN" altLang="en-US" b="1" smtClean="0"/>
              <a:t>检 查</a:t>
            </a:r>
          </a:p>
          <a:p>
            <a:pPr lvl="1" algn="just" eaLnBrk="1" hangingPunct="1">
              <a:lnSpc>
                <a:spcPct val="90000"/>
              </a:lnSpc>
              <a:buFont typeface="Wingdings" pitchFamily="2" charset="2"/>
              <a:buNone/>
            </a:pPr>
            <a:r>
              <a:rPr lang="zh-CN" altLang="en-US" b="1" smtClean="0"/>
              <a:t>                             </a:t>
            </a:r>
          </a:p>
          <a:p>
            <a:pPr lvl="1" algn="just" eaLnBrk="1" hangingPunct="1">
              <a:lnSpc>
                <a:spcPct val="90000"/>
              </a:lnSpc>
              <a:buFont typeface="Wingdings" pitchFamily="2" charset="2"/>
              <a:buNone/>
            </a:pPr>
            <a:r>
              <a:rPr lang="zh-CN" altLang="en-US" b="1" smtClean="0"/>
              <a:t>                               </a:t>
            </a:r>
          </a:p>
          <a:p>
            <a:pPr lvl="1" algn="just" eaLnBrk="1" hangingPunct="1">
              <a:lnSpc>
                <a:spcPct val="90000"/>
              </a:lnSpc>
              <a:buFont typeface="Wingdings" pitchFamily="2" charset="2"/>
              <a:buNone/>
            </a:pPr>
            <a:r>
              <a:rPr lang="zh-CN" altLang="en-US" b="1" smtClean="0"/>
              <a:t>                                 继 续</a:t>
            </a:r>
          </a:p>
        </p:txBody>
      </p:sp>
      <p:sp>
        <p:nvSpPr>
          <p:cNvPr id="60421" name="Line 5"/>
          <p:cNvSpPr>
            <a:spLocks noChangeShapeType="1"/>
          </p:cNvSpPr>
          <p:nvPr/>
        </p:nvSpPr>
        <p:spPr bwMode="auto">
          <a:xfrm>
            <a:off x="4140200" y="4365625"/>
            <a:ext cx="0" cy="53340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60422" name="Line 6"/>
          <p:cNvSpPr>
            <a:spLocks noChangeShapeType="1"/>
          </p:cNvSpPr>
          <p:nvPr/>
        </p:nvSpPr>
        <p:spPr bwMode="auto">
          <a:xfrm>
            <a:off x="4140200" y="3284538"/>
            <a:ext cx="0" cy="461962"/>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60423" name="Rectangle 7"/>
          <p:cNvSpPr>
            <a:spLocks noChangeArrowheads="1"/>
          </p:cNvSpPr>
          <p:nvPr/>
        </p:nvSpPr>
        <p:spPr bwMode="auto">
          <a:xfrm>
            <a:off x="2987675" y="2852738"/>
            <a:ext cx="2305050" cy="1512887"/>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0424" name="Line 8"/>
          <p:cNvSpPr>
            <a:spLocks noChangeShapeType="1"/>
          </p:cNvSpPr>
          <p:nvPr/>
        </p:nvSpPr>
        <p:spPr bwMode="auto">
          <a:xfrm>
            <a:off x="4140200" y="2420938"/>
            <a:ext cx="0" cy="38100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60425" name="Rectangle 9"/>
          <p:cNvSpPr>
            <a:spLocks noChangeArrowheads="1"/>
          </p:cNvSpPr>
          <p:nvPr/>
        </p:nvSpPr>
        <p:spPr bwMode="auto">
          <a:xfrm>
            <a:off x="6156325" y="1628775"/>
            <a:ext cx="2232025" cy="4154984"/>
          </a:xfrm>
          <a:prstGeom prst="rect">
            <a:avLst/>
          </a:prstGeom>
          <a:solidFill>
            <a:srgbClr val="CCFFFF"/>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10000"/>
              </a:lnSpc>
            </a:pPr>
            <a:r>
              <a:rPr lang="zh-CN" altLang="en-US" sz="2400">
                <a:solidFill>
                  <a:schemeClr val="tx1"/>
                </a:solidFill>
                <a:latin typeface="微软雅黑" panose="020B0503020204020204" pitchFamily="34" charset="-122"/>
                <a:ea typeface="微软雅黑" panose="020B0503020204020204" pitchFamily="34" charset="-122"/>
              </a:rPr>
              <a:t>先进行</a:t>
            </a:r>
            <a:r>
              <a:rPr lang="en-US" altLang="zh-CN" sz="2400">
                <a:solidFill>
                  <a:schemeClr val="tx1"/>
                </a:solidFill>
                <a:latin typeface="微软雅黑" panose="020B0503020204020204" pitchFamily="34" charset="-122"/>
                <a:ea typeface="微软雅黑" panose="020B0503020204020204" pitchFamily="34" charset="-122"/>
              </a:rPr>
              <a:t>DAC</a:t>
            </a:r>
            <a:r>
              <a:rPr lang="zh-CN" altLang="en-US" sz="2400">
                <a:solidFill>
                  <a:schemeClr val="tx1"/>
                </a:solidFill>
                <a:latin typeface="微软雅黑" panose="020B0503020204020204" pitchFamily="34" charset="-122"/>
                <a:ea typeface="微软雅黑" panose="020B0503020204020204" pitchFamily="34" charset="-122"/>
              </a:rPr>
              <a:t>检查，通过</a:t>
            </a:r>
            <a:r>
              <a:rPr lang="en-US" altLang="zh-CN" sz="2400">
                <a:solidFill>
                  <a:schemeClr val="tx1"/>
                </a:solidFill>
                <a:latin typeface="微软雅黑" panose="020B0503020204020204" pitchFamily="34" charset="-122"/>
                <a:ea typeface="微软雅黑" panose="020B0503020204020204" pitchFamily="34" charset="-122"/>
              </a:rPr>
              <a:t>DAC</a:t>
            </a:r>
            <a:r>
              <a:rPr lang="zh-CN" altLang="en-US" sz="2400">
                <a:solidFill>
                  <a:schemeClr val="tx1"/>
                </a:solidFill>
                <a:latin typeface="微软雅黑" panose="020B0503020204020204" pitchFamily="34" charset="-122"/>
                <a:ea typeface="微软雅黑" panose="020B0503020204020204" pitchFamily="34" charset="-122"/>
              </a:rPr>
              <a:t>检查的数据对象再由系统进行</a:t>
            </a:r>
            <a:r>
              <a:rPr lang="en-US" altLang="zh-CN" sz="2400">
                <a:solidFill>
                  <a:schemeClr val="tx1"/>
                </a:solidFill>
                <a:latin typeface="微软雅黑" panose="020B0503020204020204" pitchFamily="34" charset="-122"/>
                <a:ea typeface="微软雅黑" panose="020B0503020204020204" pitchFamily="34" charset="-122"/>
              </a:rPr>
              <a:t>MAC</a:t>
            </a:r>
            <a:r>
              <a:rPr lang="zh-CN" altLang="en-US" sz="2400">
                <a:solidFill>
                  <a:schemeClr val="tx1"/>
                </a:solidFill>
                <a:latin typeface="微软雅黑" panose="020B0503020204020204" pitchFamily="34" charset="-122"/>
                <a:ea typeface="微软雅黑" panose="020B0503020204020204" pitchFamily="34" charset="-122"/>
              </a:rPr>
              <a:t>检查，只有通过</a:t>
            </a:r>
            <a:r>
              <a:rPr lang="en-US" altLang="zh-CN" sz="2400">
                <a:solidFill>
                  <a:schemeClr val="tx1"/>
                </a:solidFill>
                <a:latin typeface="微软雅黑" panose="020B0503020204020204" pitchFamily="34" charset="-122"/>
                <a:ea typeface="微软雅黑" panose="020B0503020204020204" pitchFamily="34" charset="-122"/>
              </a:rPr>
              <a:t>MAC</a:t>
            </a:r>
            <a:r>
              <a:rPr lang="zh-CN" altLang="en-US" sz="2400">
                <a:solidFill>
                  <a:schemeClr val="tx1"/>
                </a:solidFill>
                <a:latin typeface="微软雅黑" panose="020B0503020204020204" pitchFamily="34" charset="-122"/>
                <a:ea typeface="微软雅黑" panose="020B0503020204020204" pitchFamily="34" charset="-122"/>
              </a:rPr>
              <a:t>检查的数据对象方可存取。</a:t>
            </a:r>
          </a:p>
        </p:txBody>
      </p:sp>
    </p:spTree>
    <p:extLst>
      <p:ext uri="{BB962C8B-B14F-4D97-AF65-F5344CB8AC3E}">
        <p14:creationId xmlns:p14="http://schemas.microsoft.com/office/powerpoint/2010/main" val="41063633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eaLnBrk="1" hangingPunct="1">
              <a:defRPr/>
            </a:pPr>
            <a:r>
              <a:rPr lang="en-US" altLang="zh-CN" b="1" smtClean="0"/>
              <a:t>4.3  </a:t>
            </a:r>
            <a:r>
              <a:rPr lang="zh-CN" altLang="en-US" b="1" smtClean="0"/>
              <a:t>视图机制</a:t>
            </a:r>
          </a:p>
        </p:txBody>
      </p:sp>
      <p:sp>
        <p:nvSpPr>
          <p:cNvPr id="416771" name="Rectangle 3"/>
          <p:cNvSpPr>
            <a:spLocks noGrp="1" noChangeArrowheads="1"/>
          </p:cNvSpPr>
          <p:nvPr>
            <p:ph type="body" idx="1"/>
          </p:nvPr>
        </p:nvSpPr>
        <p:spPr/>
        <p:txBody>
          <a:bodyPr/>
          <a:lstStyle/>
          <a:p>
            <a:pPr eaLnBrk="1" hangingPunct="1">
              <a:lnSpc>
                <a:spcPct val="120000"/>
              </a:lnSpc>
              <a:defRPr/>
            </a:pPr>
            <a:r>
              <a:rPr lang="zh-CN" altLang="en-US" b="1" smtClean="0"/>
              <a:t>视图机制与授权机制配合使用</a:t>
            </a:r>
          </a:p>
          <a:p>
            <a:pPr lvl="1" eaLnBrk="1" hangingPunct="1">
              <a:lnSpc>
                <a:spcPct val="120000"/>
              </a:lnSpc>
              <a:defRPr/>
            </a:pPr>
            <a:r>
              <a:rPr lang="zh-CN" altLang="en-US" b="1" smtClean="0"/>
              <a:t>首先用视图机制屏蔽掉一部分保密数据</a:t>
            </a:r>
          </a:p>
          <a:p>
            <a:pPr lvl="1" eaLnBrk="1" hangingPunct="1">
              <a:lnSpc>
                <a:spcPct val="120000"/>
              </a:lnSpc>
              <a:defRPr/>
            </a:pPr>
            <a:r>
              <a:rPr lang="zh-CN" altLang="en-US" b="1" smtClean="0"/>
              <a:t>视图上面再进一步定义存取权限</a:t>
            </a:r>
          </a:p>
          <a:p>
            <a:pPr eaLnBrk="1" hangingPunct="1">
              <a:lnSpc>
                <a:spcPct val="120000"/>
              </a:lnSpc>
              <a:defRPr/>
            </a:pPr>
            <a:r>
              <a:rPr lang="zh-CN" altLang="en-US" b="1" smtClean="0"/>
              <a:t>结果：把要保密的数据对无权存取这些数据的用户隐藏起来，对数据提供一定程度的安全保护</a:t>
            </a:r>
            <a:r>
              <a:rPr lang="zh-CN" altLang="en-US" sz="3200" b="1" smtClean="0"/>
              <a:t> </a:t>
            </a:r>
            <a:endParaRPr lang="zh-CN" altLang="en-US" b="1" smtClean="0"/>
          </a:p>
        </p:txBody>
      </p:sp>
    </p:spTree>
    <p:extLst>
      <p:ext uri="{BB962C8B-B14F-4D97-AF65-F5344CB8AC3E}">
        <p14:creationId xmlns:p14="http://schemas.microsoft.com/office/powerpoint/2010/main" val="15860460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xfrm>
            <a:off x="6770143" y="6178930"/>
            <a:ext cx="2057400" cy="365125"/>
          </a:xfrm>
          <a:noFill/>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ClrTx/>
              <a:buFontTx/>
              <a:buNone/>
            </a:pPr>
            <a:fld id="{ED100D9E-43C7-42CA-9A2A-DA327E0A570E}" type="slidenum">
              <a:rPr lang="en-US" altLang="zh-CN" sz="1400" smtClean="0">
                <a:solidFill>
                  <a:schemeClr val="tx1"/>
                </a:solidFill>
                <a:latin typeface="微软雅黑" panose="020B0503020204020204" pitchFamily="34" charset="-122"/>
                <a:ea typeface="微软雅黑" panose="020B0503020204020204" pitchFamily="34" charset="-122"/>
              </a:rPr>
              <a:pPr algn="r" eaLnBrk="1" hangingPunct="1">
                <a:spcBef>
                  <a:spcPct val="0"/>
                </a:spcBef>
                <a:buClrTx/>
                <a:buFontTx/>
                <a:buNone/>
              </a:pPr>
              <a:t>78</a:t>
            </a:fld>
            <a:endParaRPr lang="en-US" altLang="zh-CN" sz="1400" dirty="0" smtClean="0">
              <a:solidFill>
                <a:schemeClr val="tx1"/>
              </a:solidFill>
              <a:latin typeface="微软雅黑" panose="020B0503020204020204" pitchFamily="34" charset="-122"/>
              <a:ea typeface="微软雅黑" panose="020B0503020204020204" pitchFamily="34" charset="-122"/>
            </a:endParaRPr>
          </a:p>
        </p:txBody>
      </p:sp>
      <p:sp>
        <p:nvSpPr>
          <p:cNvPr id="422914" name="Rectangle 2"/>
          <p:cNvSpPr>
            <a:spLocks noGrp="1" noChangeArrowheads="1"/>
          </p:cNvSpPr>
          <p:nvPr>
            <p:ph type="title"/>
          </p:nvPr>
        </p:nvSpPr>
        <p:spPr/>
        <p:txBody>
          <a:bodyPr/>
          <a:lstStyle/>
          <a:p>
            <a:pPr eaLnBrk="1" hangingPunct="1">
              <a:defRPr/>
            </a:pPr>
            <a:r>
              <a:rPr lang="en-US" altLang="zh-CN" b="1" dirty="0" smtClean="0"/>
              <a:t>4.4  </a:t>
            </a:r>
            <a:r>
              <a:rPr lang="zh-CN" altLang="en-US" b="1" dirty="0" smtClean="0"/>
              <a:t>审计</a:t>
            </a:r>
          </a:p>
        </p:txBody>
      </p:sp>
      <p:sp>
        <p:nvSpPr>
          <p:cNvPr id="422915" name="Rectangle 3"/>
          <p:cNvSpPr>
            <a:spLocks noGrp="1" noChangeArrowheads="1"/>
          </p:cNvSpPr>
          <p:nvPr>
            <p:ph type="body" idx="1"/>
          </p:nvPr>
        </p:nvSpPr>
        <p:spPr/>
        <p:txBody>
          <a:bodyPr/>
          <a:lstStyle/>
          <a:p>
            <a:pPr eaLnBrk="1" hangingPunct="1">
              <a:lnSpc>
                <a:spcPct val="130000"/>
              </a:lnSpc>
              <a:defRPr/>
            </a:pPr>
            <a:r>
              <a:rPr lang="zh-CN" altLang="en-US" b="1" smtClean="0">
                <a:solidFill>
                  <a:srgbClr val="FF3300"/>
                </a:solidFill>
              </a:rPr>
              <a:t>什么是审计</a:t>
            </a:r>
            <a:r>
              <a:rPr lang="zh-CN" altLang="en-US" b="1" smtClean="0"/>
              <a:t>：就是将</a:t>
            </a:r>
            <a:r>
              <a:rPr lang="zh-CN" altLang="en-US" b="1" u="sng" smtClean="0">
                <a:solidFill>
                  <a:srgbClr val="FF3300"/>
                </a:solidFill>
              </a:rPr>
              <a:t>用户对数据库的所有操作</a:t>
            </a:r>
            <a:r>
              <a:rPr lang="zh-CN" altLang="en-US" b="1" smtClean="0"/>
              <a:t>记录下来，放入审计日志。</a:t>
            </a:r>
          </a:p>
          <a:p>
            <a:pPr lvl="1" eaLnBrk="1" hangingPunct="1">
              <a:lnSpc>
                <a:spcPct val="130000"/>
              </a:lnSpc>
              <a:defRPr/>
            </a:pPr>
            <a:r>
              <a:rPr lang="zh-CN" altLang="en-US" sz="2800" b="1" smtClean="0"/>
              <a:t>审计日志（</a:t>
            </a:r>
            <a:r>
              <a:rPr lang="en-US" altLang="zh-CN" sz="2800" b="1" smtClean="0"/>
              <a:t>Audit Log</a:t>
            </a:r>
            <a:r>
              <a:rPr lang="zh-CN" altLang="en-US" sz="2800" b="1" smtClean="0"/>
              <a:t>）：将用户对数据库的所有操作记录在上面</a:t>
            </a:r>
          </a:p>
          <a:p>
            <a:pPr lvl="1" eaLnBrk="1" hangingPunct="1">
              <a:lnSpc>
                <a:spcPct val="130000"/>
              </a:lnSpc>
              <a:defRPr/>
            </a:pPr>
            <a:r>
              <a:rPr lang="en-US" altLang="zh-CN" sz="2800" b="1" smtClean="0"/>
              <a:t>DBA</a:t>
            </a:r>
            <a:r>
              <a:rPr lang="zh-CN" altLang="en-US" sz="2800" b="1" smtClean="0"/>
              <a:t>利用审计日志：找出非法存取数据的人、时间和内容</a:t>
            </a:r>
          </a:p>
          <a:p>
            <a:pPr lvl="1" eaLnBrk="1" hangingPunct="1">
              <a:lnSpc>
                <a:spcPct val="130000"/>
              </a:lnSpc>
              <a:defRPr/>
            </a:pPr>
            <a:r>
              <a:rPr lang="en-US" altLang="zh-CN" sz="2800" b="1" smtClean="0">
                <a:solidFill>
                  <a:srgbClr val="0000FF"/>
                </a:solidFill>
              </a:rPr>
              <a:t>C2</a:t>
            </a:r>
            <a:r>
              <a:rPr lang="zh-CN" altLang="en-US" sz="2800" b="1" smtClean="0">
                <a:solidFill>
                  <a:srgbClr val="0000FF"/>
                </a:solidFill>
              </a:rPr>
              <a:t>以上安全级别的</a:t>
            </a:r>
            <a:r>
              <a:rPr lang="en-US" altLang="zh-CN" sz="2800" b="1" smtClean="0">
                <a:solidFill>
                  <a:srgbClr val="0000FF"/>
                </a:solidFill>
              </a:rPr>
              <a:t>DBMS</a:t>
            </a:r>
            <a:r>
              <a:rPr lang="zh-CN" altLang="en-US" sz="2800" b="1" smtClean="0">
                <a:solidFill>
                  <a:srgbClr val="0000FF"/>
                </a:solidFill>
              </a:rPr>
              <a:t>必须具有审计功能</a:t>
            </a:r>
          </a:p>
        </p:txBody>
      </p:sp>
    </p:spTree>
    <p:extLst>
      <p:ext uri="{BB962C8B-B14F-4D97-AF65-F5344CB8AC3E}">
        <p14:creationId xmlns:p14="http://schemas.microsoft.com/office/powerpoint/2010/main" val="9558587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pPr eaLnBrk="1" hangingPunct="1">
              <a:defRPr/>
            </a:pPr>
            <a:r>
              <a:rPr lang="zh-CN" altLang="en-US" b="1" dirty="0" smtClean="0">
                <a:effectLst>
                  <a:outerShdw blurRad="38100" dist="38100" dir="2700000" algn="tl">
                    <a:srgbClr val="000000">
                      <a:alpha val="43137"/>
                    </a:srgbClr>
                  </a:outerShdw>
                </a:effectLst>
                <a:ea typeface="宋体" pitchFamily="2" charset="-122"/>
              </a:rPr>
              <a:t>审计（续）</a:t>
            </a:r>
          </a:p>
        </p:txBody>
      </p:sp>
      <p:sp>
        <p:nvSpPr>
          <p:cNvPr id="660483" name="Rectangle 3"/>
          <p:cNvSpPr>
            <a:spLocks noGrp="1" noChangeArrowheads="1"/>
          </p:cNvSpPr>
          <p:nvPr>
            <p:ph type="body" idx="1"/>
          </p:nvPr>
        </p:nvSpPr>
        <p:spPr>
          <a:xfrm>
            <a:off x="468313" y="1196975"/>
            <a:ext cx="8351837" cy="2535238"/>
          </a:xfrm>
        </p:spPr>
        <p:txBody>
          <a:bodyPr/>
          <a:lstStyle/>
          <a:p>
            <a:pPr eaLnBrk="1" hangingPunct="1">
              <a:lnSpc>
                <a:spcPct val="115000"/>
              </a:lnSpc>
              <a:defRPr/>
            </a:pPr>
            <a:r>
              <a:rPr lang="zh-CN" altLang="en-US" smtClean="0">
                <a:solidFill>
                  <a:srgbClr val="0033CC"/>
                </a:solidFill>
                <a:ea typeface="宋体" pitchFamily="2" charset="-122"/>
              </a:rPr>
              <a:t>审计设置举例</a:t>
            </a:r>
          </a:p>
          <a:p>
            <a:pPr lvl="2" eaLnBrk="1" hangingPunct="1">
              <a:lnSpc>
                <a:spcPct val="115000"/>
              </a:lnSpc>
              <a:buClrTx/>
              <a:buFont typeface="Wingdings" pitchFamily="2" charset="2"/>
              <a:buNone/>
              <a:defRPr/>
            </a:pPr>
            <a:endParaRPr lang="en-US" altLang="zh-CN" sz="2400" smtClean="0">
              <a:ea typeface="宋体" pitchFamily="2" charset="-122"/>
            </a:endParaRPr>
          </a:p>
        </p:txBody>
      </p:sp>
      <p:pic>
        <p:nvPicPr>
          <p:cNvPr id="66565" name="Picture 6"/>
          <p:cNvPicPr>
            <a:picLocks noChangeAspect="1" noChangeArrowheads="1"/>
          </p:cNvPicPr>
          <p:nvPr/>
        </p:nvPicPr>
        <p:blipFill>
          <a:blip r:embed="rId3">
            <a:extLst>
              <a:ext uri="{28A0092B-C50C-407E-A947-70E740481C1C}">
                <a14:useLocalDpi xmlns:a14="http://schemas.microsoft.com/office/drawing/2010/main" val="0"/>
              </a:ext>
            </a:extLst>
          </a:blip>
          <a:srcRect r="32454" b="35069"/>
          <a:stretch>
            <a:fillRect/>
          </a:stretch>
        </p:blipFill>
        <p:spPr bwMode="auto">
          <a:xfrm>
            <a:off x="1258888" y="1773238"/>
            <a:ext cx="6588125" cy="4749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32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7486" y="196510"/>
            <a:ext cx="8457756" cy="1938992"/>
          </a:xfrm>
          <a:prstGeom prst="rect">
            <a:avLst/>
          </a:prstGeom>
        </p:spPr>
        <p:txBody>
          <a:bodyPr wrap="square">
            <a:spAutoFit/>
          </a:bodyPr>
          <a:lstStyle/>
          <a:p>
            <a:pPr indent="457200">
              <a:lnSpc>
                <a:spcPct val="1250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2</a:t>
            </a:r>
            <a:r>
              <a:rPr lang="zh-CN" altLang="en-US" sz="2400" b="1" dirty="0">
                <a:solidFill>
                  <a:srgbClr val="FF0066"/>
                </a:solidFill>
                <a:latin typeface="微软雅黑" pitchFamily="34" charset="-122"/>
                <a:ea typeface="微软雅黑" pitchFamily="34" charset="-122"/>
              </a:rPr>
              <a:t>）权限字段</a:t>
            </a:r>
            <a:endParaRPr lang="en-US" altLang="zh-CN" sz="2400" b="1" dirty="0" smtClean="0">
              <a:solidFill>
                <a:srgbClr val="FF0066"/>
              </a:solidFill>
              <a:latin typeface="微软雅黑" pitchFamily="34" charset="-122"/>
              <a:ea typeface="微软雅黑" pitchFamily="34" charset="-122"/>
            </a:endParaRPr>
          </a:p>
          <a:p>
            <a:pPr indent="457200">
              <a:lnSpc>
                <a:spcPct val="125000"/>
              </a:lnSpc>
            </a:pPr>
            <a:r>
              <a:rPr lang="en-US" altLang="zh-CN" sz="2400" b="1" dirty="0" smtClean="0">
                <a:latin typeface="微软雅黑" pitchFamily="34" charset="-122"/>
                <a:ea typeface="微软雅黑" pitchFamily="34" charset="-122"/>
              </a:rPr>
              <a:t>user</a:t>
            </a:r>
            <a:r>
              <a:rPr lang="zh-CN" altLang="en-US" sz="2400" b="1" dirty="0">
                <a:latin typeface="微软雅黑" pitchFamily="34" charset="-122"/>
                <a:ea typeface="微软雅黑" pitchFamily="34" charset="-122"/>
              </a:rPr>
              <a:t>表中包含几十个与权限有关以</a:t>
            </a:r>
            <a:r>
              <a:rPr lang="en-US" altLang="zh-CN" sz="2400" b="1" dirty="0" err="1">
                <a:latin typeface="微软雅黑" pitchFamily="34" charset="-122"/>
                <a:ea typeface="微软雅黑" pitchFamily="34" charset="-122"/>
              </a:rPr>
              <a:t>priv</a:t>
            </a:r>
            <a:r>
              <a:rPr lang="zh-CN" altLang="en-US" sz="2400" b="1" dirty="0">
                <a:latin typeface="微软雅黑" pitchFamily="34" charset="-122"/>
                <a:ea typeface="微软雅黑" pitchFamily="34" charset="-122"/>
              </a:rPr>
              <a:t>结尾的字段，这些权限字段决定了用户的</a:t>
            </a:r>
            <a:r>
              <a:rPr lang="zh-CN" altLang="en-US" sz="2400" b="1" dirty="0" smtClean="0">
                <a:latin typeface="微软雅黑" pitchFamily="34" charset="-122"/>
                <a:ea typeface="微软雅黑" pitchFamily="34" charset="-122"/>
              </a:rPr>
              <a:t>权限。</a:t>
            </a:r>
            <a:endParaRPr lang="en-US" altLang="zh-CN" sz="2400" b="1" dirty="0" smtClean="0">
              <a:latin typeface="微软雅黑" pitchFamily="34" charset="-122"/>
              <a:ea typeface="微软雅黑" pitchFamily="34" charset="-122"/>
            </a:endParaRPr>
          </a:p>
          <a:p>
            <a:pPr indent="457200">
              <a:lnSpc>
                <a:spcPct val="125000"/>
              </a:lnSpc>
            </a:pPr>
            <a:r>
              <a:rPr lang="zh-CN" altLang="en-US" sz="2400" b="1" dirty="0" smtClean="0">
                <a:solidFill>
                  <a:srgbClr val="FF0066"/>
                </a:solidFill>
                <a:latin typeface="微软雅黑" pitchFamily="34" charset="-122"/>
                <a:ea typeface="微软雅黑" pitchFamily="34" charset="-122"/>
              </a:rPr>
              <a:t>不同</a:t>
            </a:r>
            <a:r>
              <a:rPr lang="zh-CN" altLang="en-US" sz="2400" b="1" dirty="0">
                <a:solidFill>
                  <a:srgbClr val="FF0066"/>
                </a:solidFill>
                <a:latin typeface="微软雅黑" pitchFamily="34" charset="-122"/>
                <a:ea typeface="微软雅黑" pitchFamily="34" charset="-122"/>
              </a:rPr>
              <a:t>用户所拥有的权限可能会有所不同。</a:t>
            </a:r>
          </a:p>
        </p:txBody>
      </p:sp>
      <p:sp>
        <p:nvSpPr>
          <p:cNvPr id="7" name="矩形 6"/>
          <p:cNvSpPr/>
          <p:nvPr/>
        </p:nvSpPr>
        <p:spPr>
          <a:xfrm>
            <a:off x="377486" y="2530580"/>
            <a:ext cx="8473213" cy="830997"/>
          </a:xfrm>
          <a:prstGeom prst="rect">
            <a:avLst/>
          </a:prstGeom>
        </p:spPr>
        <p:txBody>
          <a:bodyPr wrap="square">
            <a:spAutoFit/>
          </a:bodyPr>
          <a:lstStyle/>
          <a:p>
            <a:r>
              <a:rPr lang="en-US" altLang="zh-CN" sz="2400" b="1" dirty="0" smtClean="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例</a:t>
            </a:r>
            <a:r>
              <a:rPr lang="en-US" altLang="zh-CN" sz="2400" b="1" dirty="0">
                <a:solidFill>
                  <a:srgbClr val="C00000"/>
                </a:solidFill>
                <a:latin typeface="微软雅黑" pitchFamily="34" charset="-122"/>
                <a:ea typeface="微软雅黑" pitchFamily="34" charset="-122"/>
              </a:rPr>
              <a:t>2】</a:t>
            </a:r>
            <a:r>
              <a:rPr lang="zh-CN" altLang="en-US" sz="2400" b="1" dirty="0">
                <a:solidFill>
                  <a:srgbClr val="C00000"/>
                </a:solidFill>
                <a:latin typeface="微软雅黑" pitchFamily="34" charset="-122"/>
                <a:ea typeface="微软雅黑" pitchFamily="34" charset="-122"/>
              </a:rPr>
              <a:t>查看</a:t>
            </a:r>
            <a:r>
              <a:rPr lang="en-US" altLang="zh-CN" sz="2400" b="1" dirty="0" err="1">
                <a:solidFill>
                  <a:srgbClr val="C00000"/>
                </a:solidFill>
                <a:latin typeface="微软雅黑" pitchFamily="34" charset="-122"/>
                <a:ea typeface="微软雅黑" pitchFamily="34" charset="-122"/>
              </a:rPr>
              <a:t>localhost</a:t>
            </a:r>
            <a:r>
              <a:rPr lang="zh-CN" altLang="en-US" sz="2400" b="1" dirty="0">
                <a:solidFill>
                  <a:srgbClr val="C00000"/>
                </a:solidFill>
                <a:latin typeface="微软雅黑" pitchFamily="34" charset="-122"/>
                <a:ea typeface="微软雅黑" pitchFamily="34" charset="-122"/>
              </a:rPr>
              <a:t>主机下的用户的</a:t>
            </a:r>
            <a:r>
              <a:rPr lang="en-US" altLang="zh-CN" sz="2400" b="1" dirty="0">
                <a:solidFill>
                  <a:srgbClr val="C00000"/>
                </a:solidFill>
                <a:latin typeface="微软雅黑" pitchFamily="34" charset="-122"/>
                <a:ea typeface="微软雅黑" pitchFamily="34" charset="-122"/>
              </a:rPr>
              <a:t>select</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insert</a:t>
            </a:r>
            <a:r>
              <a:rPr lang="zh-CN" altLang="en-US" sz="2400" b="1" dirty="0">
                <a:solidFill>
                  <a:srgbClr val="C00000"/>
                </a:solidFill>
                <a:latin typeface="微软雅黑" pitchFamily="34" charset="-122"/>
                <a:ea typeface="微软雅黑" pitchFamily="34" charset="-122"/>
              </a:rPr>
              <a:t>、</a:t>
            </a:r>
            <a:r>
              <a:rPr lang="en-US" altLang="zh-CN" sz="2400" b="1" dirty="0" smtClean="0">
                <a:solidFill>
                  <a:srgbClr val="C00000"/>
                </a:solidFill>
                <a:latin typeface="微软雅黑" pitchFamily="34" charset="-122"/>
                <a:ea typeface="微软雅黑" pitchFamily="34" charset="-122"/>
              </a:rPr>
              <a:t>update</a:t>
            </a:r>
            <a:r>
              <a:rPr lang="zh-CN" altLang="en-US" sz="2400" b="1" dirty="0" smtClean="0">
                <a:solidFill>
                  <a:srgbClr val="C00000"/>
                </a:solidFill>
                <a:latin typeface="微软雅黑" pitchFamily="34" charset="-122"/>
                <a:ea typeface="微软雅黑" pitchFamily="34" charset="-122"/>
              </a:rPr>
              <a:t>权限</a:t>
            </a:r>
            <a:endParaRPr lang="zh-CN" altLang="en-US" sz="2400" b="1" dirty="0">
              <a:solidFill>
                <a:srgbClr val="C00000"/>
              </a:solidFill>
              <a:latin typeface="微软雅黑" pitchFamily="34" charset="-122"/>
              <a:ea typeface="微软雅黑" pitchFamily="34" charset="-122"/>
            </a:endParaRPr>
          </a:p>
        </p:txBody>
      </p:sp>
      <p:pic>
        <p:nvPicPr>
          <p:cNvPr id="2050" name="图片 2"/>
          <p:cNvPicPr>
            <a:picLocks noChangeAspect="1" noChangeArrowheads="1"/>
          </p:cNvPicPr>
          <p:nvPr/>
        </p:nvPicPr>
        <p:blipFill rotWithShape="1">
          <a:blip r:embed="rId2">
            <a:extLst>
              <a:ext uri="{28A0092B-C50C-407E-A947-70E740481C1C}">
                <a14:useLocalDpi xmlns:a14="http://schemas.microsoft.com/office/drawing/2010/main" val="0"/>
              </a:ext>
            </a:extLst>
          </a:blip>
          <a:srcRect r="17596"/>
          <a:stretch/>
        </p:blipFill>
        <p:spPr bwMode="auto">
          <a:xfrm>
            <a:off x="897942" y="3328645"/>
            <a:ext cx="7363202" cy="311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72000" y="196510"/>
            <a:ext cx="1284198" cy="461665"/>
          </a:xfrm>
          <a:prstGeom prst="rect">
            <a:avLst/>
          </a:prstGeom>
          <a:solidFill>
            <a:srgbClr val="FFFF00"/>
          </a:solidFill>
        </p:spPr>
        <p:txBody>
          <a:bodyPr wrap="none">
            <a:spAutoFit/>
          </a:bodyPr>
          <a:lstStyle/>
          <a:p>
            <a:r>
              <a:rPr lang="en-US" altLang="zh-CN" sz="2400" b="1" dirty="0">
                <a:solidFill>
                  <a:srgbClr val="FF0000"/>
                </a:solidFill>
              </a:rPr>
              <a:t>privilege</a:t>
            </a:r>
            <a:endParaRPr lang="zh-CN" altLang="en-US" sz="2400" b="1" dirty="0">
              <a:solidFill>
                <a:srgbClr val="FF0000"/>
              </a:solidFill>
            </a:endParaRPr>
          </a:p>
        </p:txBody>
      </p:sp>
    </p:spTree>
    <p:extLst>
      <p:ext uri="{BB962C8B-B14F-4D97-AF65-F5344CB8AC3E}">
        <p14:creationId xmlns:p14="http://schemas.microsoft.com/office/powerpoint/2010/main" val="42022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en-US" altLang="zh-CN" b="1" smtClean="0"/>
              <a:t>4.5  </a:t>
            </a:r>
            <a:r>
              <a:rPr lang="zh-CN" altLang="en-US" b="1" smtClean="0"/>
              <a:t>数据加密</a:t>
            </a:r>
          </a:p>
        </p:txBody>
      </p:sp>
      <p:sp>
        <p:nvSpPr>
          <p:cNvPr id="427011" name="Rectangle 3"/>
          <p:cNvSpPr>
            <a:spLocks noGrp="1" noChangeArrowheads="1"/>
          </p:cNvSpPr>
          <p:nvPr>
            <p:ph type="body" idx="1"/>
          </p:nvPr>
        </p:nvSpPr>
        <p:spPr>
          <a:xfrm>
            <a:off x="684213" y="1341438"/>
            <a:ext cx="8229600" cy="5111750"/>
          </a:xfrm>
        </p:spPr>
        <p:txBody>
          <a:bodyPr/>
          <a:lstStyle/>
          <a:p>
            <a:pPr eaLnBrk="1" hangingPunct="1">
              <a:lnSpc>
                <a:spcPct val="120000"/>
              </a:lnSpc>
              <a:spcBef>
                <a:spcPct val="15000"/>
              </a:spcBef>
              <a:defRPr/>
            </a:pPr>
            <a:r>
              <a:rPr lang="zh-CN" altLang="en-US" sz="2400" b="1" smtClean="0">
                <a:solidFill>
                  <a:srgbClr val="0033CC"/>
                </a:solidFill>
              </a:rPr>
              <a:t>数据加密</a:t>
            </a:r>
          </a:p>
          <a:p>
            <a:pPr lvl="1" eaLnBrk="1" hangingPunct="1">
              <a:lnSpc>
                <a:spcPct val="120000"/>
              </a:lnSpc>
              <a:spcBef>
                <a:spcPct val="15000"/>
              </a:spcBef>
              <a:defRPr/>
            </a:pPr>
            <a:r>
              <a:rPr lang="zh-CN" altLang="en-US" b="1" smtClean="0"/>
              <a:t>防止数据库中数据在存储和传输中失密的有效手段</a:t>
            </a:r>
          </a:p>
          <a:p>
            <a:pPr eaLnBrk="1" hangingPunct="1">
              <a:lnSpc>
                <a:spcPct val="120000"/>
              </a:lnSpc>
              <a:spcBef>
                <a:spcPct val="15000"/>
              </a:spcBef>
              <a:defRPr/>
            </a:pPr>
            <a:r>
              <a:rPr lang="zh-CN" altLang="en-US" sz="2400" b="1" smtClean="0">
                <a:solidFill>
                  <a:srgbClr val="0033CC"/>
                </a:solidFill>
              </a:rPr>
              <a:t>加密的基本思想</a:t>
            </a:r>
          </a:p>
          <a:p>
            <a:pPr lvl="1" eaLnBrk="1" hangingPunct="1">
              <a:lnSpc>
                <a:spcPct val="120000"/>
              </a:lnSpc>
              <a:spcBef>
                <a:spcPct val="15000"/>
              </a:spcBef>
              <a:defRPr/>
            </a:pPr>
            <a:r>
              <a:rPr lang="zh-CN" altLang="en-US" b="1" smtClean="0"/>
              <a:t>根据一定的算法将原始数据（术语为明文，</a:t>
            </a:r>
            <a:r>
              <a:rPr lang="en-US" altLang="zh-CN" b="1" smtClean="0"/>
              <a:t>Plain text</a:t>
            </a:r>
            <a:r>
              <a:rPr lang="zh-CN" altLang="en-US" b="1" smtClean="0"/>
              <a:t>）变换为不可直接识别的格式（术语为密文，</a:t>
            </a:r>
            <a:r>
              <a:rPr lang="en-US" altLang="zh-CN" b="1" smtClean="0"/>
              <a:t>Cipher text</a:t>
            </a:r>
            <a:r>
              <a:rPr lang="zh-CN" altLang="en-US" b="1" smtClean="0"/>
              <a:t>）</a:t>
            </a:r>
          </a:p>
        </p:txBody>
      </p:sp>
      <p:grpSp>
        <p:nvGrpSpPr>
          <p:cNvPr id="69637" name="Group 9"/>
          <p:cNvGrpSpPr>
            <a:grpSpLocks/>
          </p:cNvGrpSpPr>
          <p:nvPr/>
        </p:nvGrpSpPr>
        <p:grpSpPr bwMode="auto">
          <a:xfrm>
            <a:off x="1547813" y="4292602"/>
            <a:ext cx="3959225" cy="1109663"/>
            <a:chOff x="612" y="2659"/>
            <a:chExt cx="2494" cy="699"/>
          </a:xfrm>
        </p:grpSpPr>
        <p:sp>
          <p:nvSpPr>
            <p:cNvPr id="69638" name="Text Box 4"/>
            <p:cNvSpPr txBox="1">
              <a:spLocks noChangeArrowheads="1"/>
            </p:cNvSpPr>
            <p:nvPr/>
          </p:nvSpPr>
          <p:spPr bwMode="auto">
            <a:xfrm>
              <a:off x="612" y="3022"/>
              <a:ext cx="680" cy="291"/>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明文</a:t>
              </a:r>
            </a:p>
          </p:txBody>
        </p:sp>
        <p:sp>
          <p:nvSpPr>
            <p:cNvPr id="69639" name="Line 5"/>
            <p:cNvSpPr>
              <a:spLocks noChangeShapeType="1"/>
            </p:cNvSpPr>
            <p:nvPr/>
          </p:nvSpPr>
          <p:spPr bwMode="auto">
            <a:xfrm>
              <a:off x="1338" y="3203"/>
              <a:ext cx="104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69640" name="Text Box 6"/>
            <p:cNvSpPr txBox="1">
              <a:spLocks noChangeArrowheads="1"/>
            </p:cNvSpPr>
            <p:nvPr/>
          </p:nvSpPr>
          <p:spPr bwMode="auto">
            <a:xfrm>
              <a:off x="2426" y="3067"/>
              <a:ext cx="680" cy="291"/>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密文</a:t>
              </a:r>
            </a:p>
          </p:txBody>
        </p:sp>
        <p:sp>
          <p:nvSpPr>
            <p:cNvPr id="69641" name="Text Box 7"/>
            <p:cNvSpPr txBox="1">
              <a:spLocks noChangeArrowheads="1"/>
            </p:cNvSpPr>
            <p:nvPr/>
          </p:nvSpPr>
          <p:spPr bwMode="auto">
            <a:xfrm>
              <a:off x="1292" y="2659"/>
              <a:ext cx="122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Tx/>
                <a:buFontTx/>
                <a:buNone/>
              </a:pPr>
              <a:r>
                <a:rPr lang="zh-CN" altLang="en-US" sz="2400">
                  <a:solidFill>
                    <a:srgbClr val="0000FF"/>
                  </a:solidFill>
                  <a:latin typeface="微软雅黑" panose="020B0503020204020204" pitchFamily="34" charset="-122"/>
                  <a:ea typeface="微软雅黑" panose="020B0503020204020204" pitchFamily="34" charset="-122"/>
                </a:rPr>
                <a:t>加密算法</a:t>
              </a:r>
            </a:p>
          </p:txBody>
        </p:sp>
        <p:sp>
          <p:nvSpPr>
            <p:cNvPr id="69642" name="Line 8"/>
            <p:cNvSpPr>
              <a:spLocks noChangeShapeType="1"/>
            </p:cNvSpPr>
            <p:nvPr/>
          </p:nvSpPr>
          <p:spPr bwMode="auto">
            <a:xfrm>
              <a:off x="1882" y="2976"/>
              <a:ext cx="0" cy="182"/>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317459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pPr eaLnBrk="1" hangingPunct="1">
              <a:defRPr/>
            </a:pPr>
            <a:r>
              <a:rPr lang="en-US" altLang="zh-CN" b="1" smtClean="0"/>
              <a:t>4.5  </a:t>
            </a:r>
            <a:r>
              <a:rPr lang="zh-CN" altLang="en-US" b="1" smtClean="0"/>
              <a:t>数据加密</a:t>
            </a:r>
          </a:p>
        </p:txBody>
      </p:sp>
      <p:sp>
        <p:nvSpPr>
          <p:cNvPr id="664579" name="Rectangle 3"/>
          <p:cNvSpPr>
            <a:spLocks noGrp="1" noChangeArrowheads="1"/>
          </p:cNvSpPr>
          <p:nvPr>
            <p:ph type="body" idx="1"/>
          </p:nvPr>
        </p:nvSpPr>
        <p:spPr>
          <a:xfrm>
            <a:off x="468313" y="1341438"/>
            <a:ext cx="8445500" cy="5111750"/>
          </a:xfrm>
        </p:spPr>
        <p:txBody>
          <a:bodyPr/>
          <a:lstStyle/>
          <a:p>
            <a:pPr eaLnBrk="1" hangingPunct="1">
              <a:lnSpc>
                <a:spcPct val="110000"/>
              </a:lnSpc>
              <a:defRPr/>
            </a:pPr>
            <a:r>
              <a:rPr lang="zh-CN" altLang="en-US" b="1" dirty="0" smtClean="0">
                <a:solidFill>
                  <a:srgbClr val="0033CC"/>
                </a:solidFill>
              </a:rPr>
              <a:t>加密方法：</a:t>
            </a:r>
          </a:p>
          <a:p>
            <a:pPr lvl="1" eaLnBrk="1" hangingPunct="1">
              <a:lnSpc>
                <a:spcPct val="110000"/>
              </a:lnSpc>
              <a:defRPr/>
            </a:pPr>
            <a:r>
              <a:rPr lang="zh-CN" altLang="en-US" b="1" dirty="0" smtClean="0">
                <a:effectLst>
                  <a:outerShdw blurRad="38100" dist="38100" dir="2700000" algn="tl">
                    <a:srgbClr val="C0C0C0"/>
                  </a:outerShdw>
                </a:effectLst>
              </a:rPr>
              <a:t>替换方法：</a:t>
            </a:r>
            <a:r>
              <a:rPr lang="zh-CN" altLang="en-US" b="1" dirty="0" smtClean="0"/>
              <a:t>使用密钥（</a:t>
            </a:r>
            <a:r>
              <a:rPr lang="en-US" altLang="zh-CN" b="1" dirty="0" smtClean="0"/>
              <a:t>Encryption Key</a:t>
            </a:r>
            <a:r>
              <a:rPr lang="zh-CN" altLang="en-US" b="1" dirty="0" smtClean="0"/>
              <a:t>）将明文中的每一个字符转换为密文中的一个字符</a:t>
            </a:r>
          </a:p>
          <a:p>
            <a:pPr lvl="1" eaLnBrk="1" hangingPunct="1">
              <a:lnSpc>
                <a:spcPct val="110000"/>
              </a:lnSpc>
              <a:defRPr/>
            </a:pPr>
            <a:r>
              <a:rPr lang="zh-CN" altLang="en-US" b="1" dirty="0" smtClean="0">
                <a:effectLst>
                  <a:outerShdw blurRad="38100" dist="38100" dir="2700000" algn="tl">
                    <a:srgbClr val="C0C0C0"/>
                  </a:outerShdw>
                </a:effectLst>
              </a:rPr>
              <a:t>置换方法：</a:t>
            </a:r>
            <a:r>
              <a:rPr lang="zh-CN" altLang="en-US" b="1" dirty="0" smtClean="0"/>
              <a:t>将明文的字符按不同的顺序重新排列</a:t>
            </a:r>
          </a:p>
          <a:p>
            <a:pPr lvl="1" eaLnBrk="1" hangingPunct="1">
              <a:lnSpc>
                <a:spcPct val="110000"/>
              </a:lnSpc>
              <a:defRPr/>
            </a:pPr>
            <a:r>
              <a:rPr lang="zh-CN" altLang="zh-CN" b="1" dirty="0" smtClean="0">
                <a:effectLst>
                  <a:outerShdw blurRad="38100" dist="38100" dir="2700000" algn="tl">
                    <a:srgbClr val="C0C0C0"/>
                  </a:outerShdw>
                </a:effectLst>
              </a:rPr>
              <a:t>混合</a:t>
            </a:r>
            <a:r>
              <a:rPr lang="zh-CN" altLang="en-US" b="1" dirty="0" smtClean="0">
                <a:effectLst>
                  <a:outerShdw blurRad="38100" dist="38100" dir="2700000" algn="tl">
                    <a:srgbClr val="C0C0C0"/>
                  </a:outerShdw>
                </a:effectLst>
              </a:rPr>
              <a:t>方法：美国</a:t>
            </a:r>
            <a:r>
              <a:rPr lang="en-US" altLang="zh-CN" b="1" dirty="0" smtClean="0">
                <a:effectLst>
                  <a:outerShdw blurRad="38100" dist="38100" dir="2700000" algn="tl">
                    <a:srgbClr val="C0C0C0"/>
                  </a:outerShdw>
                </a:effectLst>
              </a:rPr>
              <a:t>1977</a:t>
            </a:r>
            <a:r>
              <a:rPr lang="zh-CN" altLang="en-US" b="1" dirty="0" smtClean="0">
                <a:effectLst>
                  <a:outerShdw blurRad="38100" dist="38100" dir="2700000" algn="tl">
                    <a:srgbClr val="C0C0C0"/>
                  </a:outerShdw>
                </a:effectLst>
              </a:rPr>
              <a:t>年制定的官方加密标准：数据加密标准（</a:t>
            </a:r>
            <a:r>
              <a:rPr lang="en-US" altLang="zh-CN" b="1" dirty="0" smtClean="0">
                <a:effectLst>
                  <a:outerShdw blurRad="38100" dist="38100" dir="2700000" algn="tl">
                    <a:srgbClr val="C0C0C0"/>
                  </a:outerShdw>
                </a:effectLst>
              </a:rPr>
              <a:t>Data Encryption Standard</a:t>
            </a:r>
            <a:r>
              <a:rPr lang="zh-CN" altLang="en-US" b="1" dirty="0" smtClean="0">
                <a:effectLst>
                  <a:outerShdw blurRad="38100" dist="38100" dir="2700000" algn="tl">
                    <a:srgbClr val="C0C0C0"/>
                  </a:outerShdw>
                </a:effectLst>
              </a:rPr>
              <a:t>，简称</a:t>
            </a:r>
            <a:r>
              <a:rPr lang="en-US" altLang="zh-CN" b="1" dirty="0" smtClean="0">
                <a:effectLst>
                  <a:outerShdw blurRad="38100" dist="38100" dir="2700000" algn="tl">
                    <a:srgbClr val="C0C0C0"/>
                  </a:outerShdw>
                </a:effectLst>
              </a:rPr>
              <a:t>DES</a:t>
            </a:r>
            <a:r>
              <a:rPr lang="zh-CN" altLang="en-US" b="1" dirty="0" smtClean="0">
                <a:effectLst>
                  <a:outerShdw blurRad="38100" dist="38100" dir="2700000" algn="tl">
                    <a:srgbClr val="C0C0C0"/>
                  </a:outerShdw>
                </a:effectLst>
              </a:rPr>
              <a:t>，也称为</a:t>
            </a:r>
            <a:r>
              <a:rPr lang="en-US" altLang="zh-CN" b="1" dirty="0" smtClean="0">
                <a:effectLst>
                  <a:outerShdw blurRad="38100" dist="38100" dir="2700000" algn="tl">
                    <a:srgbClr val="C0C0C0"/>
                  </a:outerShdw>
                </a:effectLst>
              </a:rPr>
              <a:t>DES</a:t>
            </a:r>
            <a:r>
              <a:rPr lang="zh-CN" altLang="en-US" b="1" dirty="0" smtClean="0">
                <a:effectLst>
                  <a:outerShdw blurRad="38100" dist="38100" dir="2700000" algn="tl">
                    <a:srgbClr val="C0C0C0"/>
                  </a:outerShdw>
                </a:effectLst>
              </a:rPr>
              <a:t>加密算法）</a:t>
            </a:r>
          </a:p>
          <a:p>
            <a:pPr eaLnBrk="1" hangingPunct="1">
              <a:lnSpc>
                <a:spcPct val="110000"/>
              </a:lnSpc>
              <a:defRPr/>
            </a:pPr>
            <a:r>
              <a:rPr lang="en-US" altLang="zh-CN" b="1" dirty="0" smtClean="0">
                <a:solidFill>
                  <a:srgbClr val="0033CC"/>
                </a:solidFill>
              </a:rPr>
              <a:t>DBMS</a:t>
            </a:r>
            <a:r>
              <a:rPr lang="zh-CN" altLang="en-US" b="1" dirty="0" smtClean="0">
                <a:solidFill>
                  <a:srgbClr val="0033CC"/>
                </a:solidFill>
              </a:rPr>
              <a:t>中的数据加密</a:t>
            </a:r>
          </a:p>
          <a:p>
            <a:pPr lvl="1" eaLnBrk="1" hangingPunct="1">
              <a:lnSpc>
                <a:spcPct val="110000"/>
              </a:lnSpc>
              <a:defRPr/>
            </a:pPr>
            <a:r>
              <a:rPr lang="zh-CN" altLang="en-US" b="1" dirty="0" smtClean="0">
                <a:solidFill>
                  <a:srgbClr val="FF0000"/>
                </a:solidFill>
                <a:effectLst>
                  <a:outerShdw blurRad="38100" dist="38100" dir="2700000" algn="tl">
                    <a:srgbClr val="C0C0C0"/>
                  </a:outerShdw>
                </a:effectLst>
              </a:rPr>
              <a:t>对表列加密</a:t>
            </a:r>
          </a:p>
          <a:p>
            <a:pPr lvl="1" eaLnBrk="1" hangingPunct="1">
              <a:lnSpc>
                <a:spcPct val="110000"/>
              </a:lnSpc>
              <a:defRPr/>
            </a:pPr>
            <a:endParaRPr lang="en-US" altLang="zh-CN"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36133321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457200" y="191069"/>
            <a:ext cx="8229600" cy="907481"/>
          </a:xfrm>
          <a:prstGeom prst="rect">
            <a:avLst/>
          </a:prstGeom>
          <a:noFill/>
          <a:ln w="9525">
            <a:noFill/>
            <a:miter lim="800000"/>
            <a:headEnd/>
            <a:tailEnd/>
          </a:ln>
        </p:spPr>
        <p:txBody>
          <a:bodyPr anchor="ct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defRPr/>
            </a:pPr>
            <a:r>
              <a:rPr kumimoji="0" lang="zh-CN" altLang="en-US" sz="3600" dirty="0" smtClean="0">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数据加密（续）</a:t>
            </a:r>
          </a:p>
        </p:txBody>
      </p:sp>
      <p:sp>
        <p:nvSpPr>
          <p:cNvPr id="71684" name="内容占位符 2"/>
          <p:cNvSpPr txBox="1">
            <a:spLocks/>
          </p:cNvSpPr>
          <p:nvPr/>
        </p:nvSpPr>
        <p:spPr bwMode="auto">
          <a:xfrm>
            <a:off x="457200" y="1098550"/>
            <a:ext cx="82296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hlink"/>
              </a:buClr>
              <a:buFont typeface="Wingdings" pitchFamily="2" charset="2"/>
              <a:buChar char="v"/>
              <a:defRPr sz="2800" b="1">
                <a:solidFill>
                  <a:srgbClr val="3333FF"/>
                </a:solidFill>
                <a:latin typeface="Arial" charset="0"/>
              </a:defRPr>
            </a:lvl1pPr>
            <a:lvl2pPr marL="800100" indent="-45720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257300" indent="-4572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30000"/>
              </a:lnSpc>
              <a:spcBef>
                <a:spcPct val="0"/>
              </a:spcBef>
              <a:buClrTx/>
            </a:pPr>
            <a:r>
              <a:rPr lang="zh-CN" altLang="en-US">
                <a:solidFill>
                  <a:srgbClr val="0000FF"/>
                </a:solidFill>
                <a:latin typeface="微软雅黑" panose="020B0503020204020204" pitchFamily="34" charset="-122"/>
                <a:ea typeface="微软雅黑" panose="020B0503020204020204" pitchFamily="34" charset="-122"/>
              </a:rPr>
              <a:t>存储加密</a:t>
            </a:r>
            <a:endParaRPr lang="en-US" altLang="zh-CN">
              <a:solidFill>
                <a:srgbClr val="0000FF"/>
              </a:solidFill>
              <a:latin typeface="微软雅黑" panose="020B0503020204020204" pitchFamily="34" charset="-122"/>
              <a:ea typeface="微软雅黑" panose="020B0503020204020204" pitchFamily="34" charset="-122"/>
            </a:endParaRPr>
          </a:p>
          <a:p>
            <a:pPr lvl="1">
              <a:lnSpc>
                <a:spcPct val="130000"/>
              </a:lnSpc>
              <a:spcBef>
                <a:spcPct val="0"/>
              </a:spcBef>
              <a:buClrTx/>
              <a:buFont typeface="Wingdings" pitchFamily="2" charset="2"/>
              <a:buChar char="n"/>
            </a:pPr>
            <a:r>
              <a:rPr lang="zh-CN" altLang="zh-CN">
                <a:latin typeface="微软雅黑" panose="020B0503020204020204" pitchFamily="34" charset="-122"/>
                <a:ea typeface="微软雅黑" panose="020B0503020204020204" pitchFamily="34" charset="-122"/>
              </a:rPr>
              <a:t>透明存储加密</a:t>
            </a:r>
            <a:endParaRPr lang="zh-CN" altLang="en-US">
              <a:latin typeface="微软雅黑" panose="020B0503020204020204" pitchFamily="34" charset="-122"/>
              <a:ea typeface="微软雅黑" panose="020B0503020204020204" pitchFamily="34" charset="-122"/>
            </a:endParaRPr>
          </a:p>
          <a:p>
            <a:pPr lvl="2">
              <a:lnSpc>
                <a:spcPct val="130000"/>
              </a:lnSpc>
              <a:spcBef>
                <a:spcPct val="0"/>
              </a:spcBef>
              <a:buClrTx/>
              <a:buSzPct val="87000"/>
              <a:buFont typeface="Wingdings" pitchFamily="2" charset="2"/>
              <a:buChar char="l"/>
            </a:pPr>
            <a:r>
              <a:rPr lang="zh-CN" altLang="zh-CN">
                <a:solidFill>
                  <a:schemeClr val="tx1"/>
                </a:solidFill>
                <a:latin typeface="微软雅黑" panose="020B0503020204020204" pitchFamily="34" charset="-122"/>
                <a:ea typeface="微软雅黑" panose="020B0503020204020204" pitchFamily="34" charset="-122"/>
              </a:rPr>
              <a:t>内核级加密保护方式，对用户完全透明</a:t>
            </a:r>
            <a:endParaRPr lang="zh-CN" altLang="en-US">
              <a:solidFill>
                <a:schemeClr val="tx1"/>
              </a:solidFill>
              <a:latin typeface="微软雅黑" panose="020B0503020204020204" pitchFamily="34" charset="-122"/>
              <a:ea typeface="微软雅黑" panose="020B0503020204020204" pitchFamily="34" charset="-122"/>
            </a:endParaRPr>
          </a:p>
          <a:p>
            <a:pPr lvl="2">
              <a:lnSpc>
                <a:spcPct val="130000"/>
              </a:lnSpc>
              <a:spcBef>
                <a:spcPct val="0"/>
              </a:spcBef>
              <a:buClrTx/>
              <a:buSzPct val="87000"/>
              <a:buFont typeface="Wingdings" pitchFamily="2" charset="2"/>
              <a:buChar char="l"/>
            </a:pPr>
            <a:r>
              <a:rPr lang="zh-CN" altLang="en-US">
                <a:solidFill>
                  <a:schemeClr val="tx1"/>
                </a:solidFill>
                <a:latin typeface="微软雅黑" panose="020B0503020204020204" pitchFamily="34" charset="-122"/>
                <a:ea typeface="微软雅黑" panose="020B0503020204020204" pitchFamily="34" charset="-122"/>
              </a:rPr>
              <a:t>将</a:t>
            </a:r>
            <a:r>
              <a:rPr lang="zh-CN" altLang="zh-CN">
                <a:solidFill>
                  <a:schemeClr val="tx1"/>
                </a:solidFill>
                <a:latin typeface="微软雅黑" panose="020B0503020204020204" pitchFamily="34" charset="-122"/>
                <a:ea typeface="微软雅黑" panose="020B0503020204020204" pitchFamily="34" charset="-122"/>
              </a:rPr>
              <a:t>数据在写到磁盘时对数据进行加密</a:t>
            </a:r>
            <a:r>
              <a:rPr lang="zh-CN" altLang="en-US">
                <a:solidFill>
                  <a:schemeClr val="tx1"/>
                </a:solidFill>
                <a:latin typeface="微软雅黑" panose="020B0503020204020204" pitchFamily="34" charset="-122"/>
                <a:ea typeface="微软雅黑" panose="020B0503020204020204" pitchFamily="34" charset="-122"/>
              </a:rPr>
              <a:t>，</a:t>
            </a:r>
            <a:r>
              <a:rPr lang="zh-CN" altLang="zh-CN">
                <a:solidFill>
                  <a:schemeClr val="tx1"/>
                </a:solidFill>
                <a:latin typeface="微软雅黑" panose="020B0503020204020204" pitchFamily="34" charset="-122"/>
                <a:ea typeface="微软雅黑" panose="020B0503020204020204" pitchFamily="34" charset="-122"/>
              </a:rPr>
              <a:t>授权用户读取数据时再对其进行解密</a:t>
            </a:r>
            <a:endParaRPr lang="zh-CN" altLang="en-US">
              <a:solidFill>
                <a:schemeClr val="tx1"/>
              </a:solidFill>
              <a:latin typeface="微软雅黑" panose="020B0503020204020204" pitchFamily="34" charset="-122"/>
              <a:ea typeface="微软雅黑" panose="020B0503020204020204" pitchFamily="34" charset="-122"/>
            </a:endParaRPr>
          </a:p>
          <a:p>
            <a:pPr lvl="2">
              <a:lnSpc>
                <a:spcPct val="130000"/>
              </a:lnSpc>
              <a:spcBef>
                <a:spcPct val="0"/>
              </a:spcBef>
              <a:buClrTx/>
              <a:buSzPct val="87000"/>
              <a:buFont typeface="Wingdings" pitchFamily="2" charset="2"/>
              <a:buChar char="l"/>
            </a:pPr>
            <a:r>
              <a:rPr lang="zh-CN" altLang="zh-CN">
                <a:solidFill>
                  <a:schemeClr val="tx1"/>
                </a:solidFill>
                <a:latin typeface="微软雅黑" panose="020B0503020204020204" pitchFamily="34" charset="-122"/>
                <a:ea typeface="微软雅黑" panose="020B0503020204020204" pitchFamily="34" charset="-122"/>
              </a:rPr>
              <a:t>数据库的应用程序不需要做任何修改，只需在创建表语句中说明需加密的字段即可</a:t>
            </a:r>
            <a:endParaRPr lang="zh-CN" altLang="en-US">
              <a:solidFill>
                <a:schemeClr val="tx1"/>
              </a:solidFill>
              <a:latin typeface="微软雅黑" panose="020B0503020204020204" pitchFamily="34" charset="-122"/>
              <a:ea typeface="微软雅黑" panose="020B0503020204020204" pitchFamily="34" charset="-122"/>
            </a:endParaRPr>
          </a:p>
          <a:p>
            <a:pPr lvl="2">
              <a:lnSpc>
                <a:spcPct val="130000"/>
              </a:lnSpc>
              <a:spcBef>
                <a:spcPct val="0"/>
              </a:spcBef>
              <a:buClrTx/>
              <a:buSzPct val="87000"/>
              <a:buFontTx/>
              <a:buNone/>
            </a:pPr>
            <a:r>
              <a:rPr lang="zh-CN" altLang="en-US">
                <a:solidFill>
                  <a:srgbClr val="FF0000"/>
                </a:solidFill>
                <a:latin typeface="微软雅黑" panose="020B0503020204020204" pitchFamily="34" charset="-122"/>
                <a:ea typeface="微软雅黑" panose="020B0503020204020204" pitchFamily="34" charset="-122"/>
              </a:rPr>
              <a:t>  </a:t>
            </a:r>
            <a:r>
              <a:rPr lang="zh-CN" altLang="zh-CN">
                <a:solidFill>
                  <a:srgbClr val="FF0000"/>
                </a:solidFill>
                <a:latin typeface="微软雅黑" panose="020B0503020204020204" pitchFamily="34" charset="-122"/>
                <a:ea typeface="微软雅黑" panose="020B0503020204020204" pitchFamily="34" charset="-122"/>
              </a:rPr>
              <a:t>内核级加密</a:t>
            </a:r>
            <a:r>
              <a:rPr lang="zh-CN" altLang="en-US">
                <a:solidFill>
                  <a:srgbClr val="FF0000"/>
                </a:solidFill>
                <a:latin typeface="微软雅黑" panose="020B0503020204020204" pitchFamily="34" charset="-122"/>
                <a:ea typeface="微软雅黑" panose="020B0503020204020204" pitchFamily="34" charset="-122"/>
              </a:rPr>
              <a:t>方法</a:t>
            </a:r>
            <a:r>
              <a:rPr lang="en-US" altLang="zh-CN">
                <a:solidFill>
                  <a:srgbClr val="FF0000"/>
                </a:solidFill>
                <a:latin typeface="微软雅黑" panose="020B0503020204020204" pitchFamily="34" charset="-122"/>
                <a:ea typeface="微软雅黑" panose="020B0503020204020204" pitchFamily="34" charset="-122"/>
              </a:rPr>
              <a:t>: </a:t>
            </a:r>
            <a:r>
              <a:rPr lang="zh-CN" altLang="en-US">
                <a:solidFill>
                  <a:srgbClr val="FF0000"/>
                </a:solidFill>
                <a:latin typeface="微软雅黑" panose="020B0503020204020204" pitchFamily="34" charset="-122"/>
                <a:ea typeface="微软雅黑" panose="020B0503020204020204" pitchFamily="34" charset="-122"/>
              </a:rPr>
              <a:t>性能较好，安全完备性较高</a:t>
            </a:r>
          </a:p>
          <a:p>
            <a:pPr lvl="1">
              <a:lnSpc>
                <a:spcPct val="130000"/>
              </a:lnSpc>
              <a:spcBef>
                <a:spcPct val="0"/>
              </a:spcBef>
              <a:buClrTx/>
              <a:buFont typeface="Wingdings" pitchFamily="2" charset="2"/>
              <a:buChar char="n"/>
            </a:pPr>
            <a:r>
              <a:rPr lang="zh-CN" altLang="zh-CN">
                <a:latin typeface="微软雅黑" panose="020B0503020204020204" pitchFamily="34" charset="-122"/>
                <a:ea typeface="微软雅黑" panose="020B0503020204020204" pitchFamily="34" charset="-122"/>
              </a:rPr>
              <a:t>非透明存储加密</a:t>
            </a:r>
            <a:endParaRPr lang="zh-CN" altLang="en-US">
              <a:latin typeface="微软雅黑" panose="020B0503020204020204" pitchFamily="34" charset="-122"/>
              <a:ea typeface="微软雅黑" panose="020B0503020204020204" pitchFamily="34" charset="-122"/>
            </a:endParaRPr>
          </a:p>
          <a:p>
            <a:pPr lvl="2">
              <a:lnSpc>
                <a:spcPct val="130000"/>
              </a:lnSpc>
              <a:spcBef>
                <a:spcPct val="0"/>
              </a:spcBef>
              <a:buClrTx/>
              <a:buSzPct val="87000"/>
              <a:buFont typeface="Wingdings" pitchFamily="2" charset="2"/>
              <a:buChar char="l"/>
            </a:pPr>
            <a:r>
              <a:rPr lang="zh-CN" altLang="zh-CN">
                <a:solidFill>
                  <a:schemeClr val="tx1"/>
                </a:solidFill>
                <a:latin typeface="微软雅黑" panose="020B0503020204020204" pitchFamily="34" charset="-122"/>
                <a:ea typeface="微软雅黑" panose="020B0503020204020204" pitchFamily="34" charset="-122"/>
              </a:rPr>
              <a:t>通过多个加密函数实现</a:t>
            </a:r>
            <a:endParaRPr lang="en-US" altLang="zh-CN">
              <a:solidFill>
                <a:schemeClr val="tx1"/>
              </a:solidFill>
              <a:latin typeface="微软雅黑" panose="020B0503020204020204" pitchFamily="34" charset="-122"/>
              <a:ea typeface="微软雅黑" panose="020B0503020204020204" pitchFamily="34" charset="-122"/>
            </a:endParaRPr>
          </a:p>
          <a:p>
            <a:pPr lvl="2">
              <a:lnSpc>
                <a:spcPct val="150000"/>
              </a:lnSpc>
              <a:buClrTx/>
              <a:buFont typeface="Wingdings" pitchFamily="2" charset="2"/>
              <a:buChar char="n"/>
            </a:pPr>
            <a:endParaRPr lang="en-US" altLang="zh-CN" sz="1600">
              <a:solidFill>
                <a:schemeClr val="tx1"/>
              </a:solidFill>
              <a:latin typeface="微软雅黑" panose="020B0503020204020204" pitchFamily="34" charset="-122"/>
              <a:ea typeface="微软雅黑" panose="020B0503020204020204" pitchFamily="34" charset="-122"/>
            </a:endParaRPr>
          </a:p>
          <a:p>
            <a:pPr lvl="2">
              <a:buClrTx/>
              <a:buFont typeface="Wingdings" pitchFamily="2" charset="2"/>
              <a:buChar char="n"/>
            </a:pPr>
            <a:endParaRPr lang="en-US" altLang="zh-CN" sz="1600">
              <a:solidFill>
                <a:schemeClr val="tx1"/>
              </a:solidFill>
              <a:latin typeface="微软雅黑" panose="020B0503020204020204" pitchFamily="34" charset="-122"/>
              <a:ea typeface="微软雅黑" panose="020B0503020204020204" pitchFamily="34" charset="-122"/>
            </a:endParaRPr>
          </a:p>
        </p:txBody>
      </p:sp>
      <p:sp>
        <p:nvSpPr>
          <p:cNvPr id="71685" name="页脚占位符 3"/>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 typeface="Arial" charset="0"/>
              <a:buNone/>
            </a:pPr>
            <a:endParaRPr lang="zh-CN" altLang="zh-CN" sz="1400">
              <a:solidFill>
                <a:srgbClr val="F03628"/>
              </a:solidFill>
              <a:ea typeface="宋体" charset="-122"/>
            </a:endParaRPr>
          </a:p>
        </p:txBody>
      </p:sp>
    </p:spTree>
    <p:extLst>
      <p:ext uri="{BB962C8B-B14F-4D97-AF65-F5344CB8AC3E}">
        <p14:creationId xmlns:p14="http://schemas.microsoft.com/office/powerpoint/2010/main" val="6162298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Font typeface="Wingdings" pitchFamily="2" charset="2"/>
              <a:buChar char="v"/>
              <a:defRPr sz="2800" b="1">
                <a:solidFill>
                  <a:srgbClr val="3333FF"/>
                </a:solidFill>
                <a:latin typeface="Arial"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charset="0"/>
              </a:defRPr>
            </a:lvl2pPr>
            <a:lvl3pPr marL="1143000" indent="-228600" algn="l" eaLnBrk="0" hangingPunct="0">
              <a:spcBef>
                <a:spcPct val="20000"/>
              </a:spcBef>
              <a:buClr>
                <a:schemeClr val="tx1"/>
              </a:buClr>
              <a:buChar char="•"/>
              <a:defRPr sz="2200" b="1">
                <a:solidFill>
                  <a:srgbClr val="008000"/>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 typeface="Arial" charset="0"/>
              <a:buNone/>
            </a:pPr>
            <a:endParaRPr lang="zh-CN" altLang="zh-CN" sz="1400">
              <a:solidFill>
                <a:srgbClr val="F03628"/>
              </a:solidFill>
              <a:ea typeface="宋体" charset="-122"/>
            </a:endParaRPr>
          </a:p>
        </p:txBody>
      </p:sp>
      <p:sp>
        <p:nvSpPr>
          <p:cNvPr id="693251" name="Rectangle 2"/>
          <p:cNvSpPr>
            <a:spLocks noGrp="1" noChangeArrowheads="1"/>
          </p:cNvSpPr>
          <p:nvPr>
            <p:ph type="title" idx="4294967295"/>
          </p:nvPr>
        </p:nvSpPr>
        <p:spPr/>
        <p:txBody>
          <a:bodyPr/>
          <a:lstStyle/>
          <a:p>
            <a:pPr eaLnBrk="1" hangingPunct="1">
              <a:defRPr/>
            </a:pPr>
            <a:r>
              <a:rPr lang="zh-CN" altLang="en-US" sz="3200" b="1" dirty="0" smtClean="0"/>
              <a:t>小结：</a:t>
            </a:r>
          </a:p>
        </p:txBody>
      </p:sp>
      <p:sp>
        <p:nvSpPr>
          <p:cNvPr id="693252" name="Rectangle 3"/>
          <p:cNvSpPr>
            <a:spLocks noGrp="1" noChangeArrowheads="1"/>
          </p:cNvSpPr>
          <p:nvPr>
            <p:ph type="body" idx="4294967295"/>
          </p:nvPr>
        </p:nvSpPr>
        <p:spPr>
          <a:xfrm>
            <a:off x="395288" y="1343025"/>
            <a:ext cx="8208962" cy="4678363"/>
          </a:xfrm>
        </p:spPr>
        <p:txBody>
          <a:bodyPr/>
          <a:lstStyle/>
          <a:p>
            <a:pPr eaLnBrk="1" hangingPunct="1">
              <a:lnSpc>
                <a:spcPct val="150000"/>
              </a:lnSpc>
              <a:defRPr/>
            </a:pPr>
            <a:r>
              <a:rPr lang="zh-CN" altLang="en-US" b="1" dirty="0" smtClean="0"/>
              <a:t>实现数据库系统安全性的技术和方法</a:t>
            </a:r>
          </a:p>
          <a:p>
            <a:pPr lvl="1" eaLnBrk="1" hangingPunct="1">
              <a:lnSpc>
                <a:spcPct val="150000"/>
              </a:lnSpc>
              <a:defRPr/>
            </a:pPr>
            <a:r>
              <a:rPr lang="zh-CN" altLang="en-US" b="1" dirty="0" smtClean="0"/>
              <a:t>用户身份鉴别</a:t>
            </a:r>
          </a:p>
          <a:p>
            <a:pPr lvl="1" eaLnBrk="1" hangingPunct="1">
              <a:lnSpc>
                <a:spcPct val="150000"/>
              </a:lnSpc>
              <a:defRPr/>
            </a:pPr>
            <a:r>
              <a:rPr lang="zh-CN" altLang="en-US" b="1" dirty="0" smtClean="0"/>
              <a:t>存取控制技术：自主存取控制和强制存取控制</a:t>
            </a:r>
          </a:p>
          <a:p>
            <a:pPr lvl="1" eaLnBrk="1" hangingPunct="1">
              <a:lnSpc>
                <a:spcPct val="150000"/>
              </a:lnSpc>
              <a:defRPr/>
            </a:pPr>
            <a:r>
              <a:rPr lang="zh-CN" altLang="en-US" b="1" dirty="0" smtClean="0"/>
              <a:t>视图技术</a:t>
            </a:r>
          </a:p>
          <a:p>
            <a:pPr lvl="1" eaLnBrk="1" hangingPunct="1">
              <a:lnSpc>
                <a:spcPct val="150000"/>
              </a:lnSpc>
              <a:defRPr/>
            </a:pPr>
            <a:r>
              <a:rPr lang="zh-CN" altLang="en-US" b="1" dirty="0" smtClean="0"/>
              <a:t>审计技术</a:t>
            </a:r>
            <a:endParaRPr lang="en-US" altLang="zh-CN" b="1" dirty="0" smtClean="0"/>
          </a:p>
          <a:p>
            <a:pPr lvl="1" eaLnBrk="1" hangingPunct="1">
              <a:lnSpc>
                <a:spcPct val="150000"/>
              </a:lnSpc>
              <a:defRPr/>
            </a:pPr>
            <a:r>
              <a:rPr lang="zh-CN" altLang="en-US" b="1" dirty="0" smtClean="0"/>
              <a:t>数据加密存储和加密传输</a:t>
            </a:r>
          </a:p>
        </p:txBody>
      </p:sp>
    </p:spTree>
    <p:extLst>
      <p:ext uri="{BB962C8B-B14F-4D97-AF65-F5344CB8AC3E}">
        <p14:creationId xmlns:p14="http://schemas.microsoft.com/office/powerpoint/2010/main" val="1522920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noChangeArrowheads="1"/>
          </p:cNvPicPr>
          <p:nvPr/>
        </p:nvPicPr>
        <p:blipFill rotWithShape="1">
          <a:blip r:embed="rId2">
            <a:extLst>
              <a:ext uri="{28A0092B-C50C-407E-A947-70E740481C1C}">
                <a14:useLocalDpi xmlns:a14="http://schemas.microsoft.com/office/drawing/2010/main" val="0"/>
              </a:ext>
            </a:extLst>
          </a:blip>
          <a:srcRect r="17596"/>
          <a:stretch/>
        </p:blipFill>
        <p:spPr bwMode="auto">
          <a:xfrm>
            <a:off x="652282" y="394379"/>
            <a:ext cx="7363202" cy="311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8488" y="3740074"/>
            <a:ext cx="8584441" cy="1361911"/>
          </a:xfrm>
          <a:prstGeom prst="rect">
            <a:avLst/>
          </a:prstGeom>
        </p:spPr>
        <p:txBody>
          <a:bodyPr wrap="square">
            <a:spAutoFit/>
          </a:bodyPr>
          <a:lstStyle/>
          <a:p>
            <a:pPr marL="342900" indent="-342900">
              <a:lnSpc>
                <a:spcPts val="33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user</a:t>
            </a:r>
            <a:r>
              <a:rPr lang="zh-CN" altLang="en-US" sz="2400" b="1" dirty="0" smtClean="0">
                <a:latin typeface="微软雅黑" panose="020B0503020204020204" pitchFamily="34" charset="-122"/>
                <a:ea typeface="微软雅黑" panose="020B0503020204020204" pitchFamily="34" charset="-122"/>
              </a:rPr>
              <a:t>表中，</a:t>
            </a:r>
            <a:r>
              <a:rPr lang="en-US" altLang="zh-CN" sz="2400" b="1" dirty="0" smtClean="0">
                <a:latin typeface="微软雅黑" panose="020B0503020204020204" pitchFamily="34" charset="-122"/>
                <a:ea typeface="微软雅黑" panose="020B0503020204020204" pitchFamily="34" charset="-122"/>
              </a:rPr>
              <a:t>root</a:t>
            </a:r>
            <a:r>
              <a:rPr lang="zh-CN" altLang="en-US" sz="2400" b="1" dirty="0" smtClean="0">
                <a:latin typeface="微软雅黑" panose="020B0503020204020204" pitchFamily="34" charset="-122"/>
                <a:ea typeface="微软雅黑" panose="020B0503020204020204" pitchFamily="34" charset="-122"/>
              </a:rPr>
              <a:t>的</a:t>
            </a:r>
            <a:r>
              <a:rPr lang="en-US" altLang="zh-CN" sz="2400" b="1" dirty="0" err="1">
                <a:latin typeface="微软雅黑" panose="020B0503020204020204" pitchFamily="34" charset="-122"/>
                <a:ea typeface="微软雅黑" panose="020B0503020204020204" pitchFamily="34" charset="-122"/>
              </a:rPr>
              <a:t>select_priv</a:t>
            </a:r>
            <a:r>
              <a:rPr lang="zh-CN" altLang="en-US" sz="2400" b="1" dirty="0">
                <a:latin typeface="微软雅黑" panose="020B0503020204020204" pitchFamily="34" charset="-122"/>
                <a:ea typeface="微软雅黑" panose="020B0503020204020204" pitchFamily="34" charset="-122"/>
              </a:rPr>
              <a:t>列是“</a:t>
            </a:r>
            <a:r>
              <a:rPr lang="en-US" altLang="zh-CN" sz="2400" b="1" dirty="0">
                <a:latin typeface="微软雅黑" panose="020B0503020204020204" pitchFamily="34" charset="-122"/>
                <a:ea typeface="微软雅黑" panose="020B0503020204020204" pitchFamily="34" charset="-122"/>
              </a:rPr>
              <a:t>Y</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表示</a:t>
            </a:r>
            <a:r>
              <a:rPr lang="en-US" altLang="zh-CN" sz="2400" b="1" dirty="0" smtClean="0">
                <a:latin typeface="微软雅黑" panose="020B0503020204020204" pitchFamily="34" charset="-122"/>
                <a:ea typeface="微软雅黑" panose="020B0503020204020204" pitchFamily="34" charset="-122"/>
              </a:rPr>
              <a:t>root</a:t>
            </a:r>
            <a:r>
              <a:rPr lang="zh-CN" altLang="en-US" sz="2400" b="1" dirty="0" smtClean="0">
                <a:latin typeface="微软雅黑" panose="020B0503020204020204" pitchFamily="34" charset="-122"/>
                <a:ea typeface="微软雅黑" panose="020B0503020204020204" pitchFamily="34" charset="-122"/>
              </a:rPr>
              <a:t>对</a:t>
            </a:r>
            <a:r>
              <a:rPr lang="zh-CN" altLang="en-US" sz="2400" b="1" dirty="0">
                <a:latin typeface="微软雅黑" panose="020B0503020204020204" pitchFamily="34" charset="-122"/>
                <a:ea typeface="微软雅黑" panose="020B0503020204020204" pitchFamily="34" charset="-122"/>
              </a:rPr>
              <a:t>所有数据库都</a:t>
            </a:r>
            <a:r>
              <a:rPr lang="zh-CN" altLang="en-US" sz="2400" b="1" dirty="0" smtClean="0">
                <a:latin typeface="微软雅黑" panose="020B0503020204020204" pitchFamily="34" charset="-122"/>
                <a:ea typeface="微软雅黑" panose="020B0503020204020204" pitchFamily="34" charset="-122"/>
              </a:rPr>
              <a:t>具有</a:t>
            </a:r>
            <a:r>
              <a:rPr lang="zh-CN" altLang="en-US" sz="2400" b="1" dirty="0">
                <a:latin typeface="微软雅黑" panose="020B0503020204020204" pitchFamily="34" charset="-122"/>
                <a:ea typeface="微软雅黑" panose="020B0503020204020204" pitchFamily="34" charset="-122"/>
              </a:rPr>
              <a:t>查询</a:t>
            </a:r>
            <a:r>
              <a:rPr lang="zh-CN" altLang="en-US" sz="2400" b="1" dirty="0" smtClean="0">
                <a:latin typeface="微软雅黑" panose="020B0503020204020204" pitchFamily="34" charset="-122"/>
                <a:ea typeface="微软雅黑" panose="020B0503020204020204" pitchFamily="34" charset="-122"/>
              </a:rPr>
              <a:t>权限。其他权限类似。</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ts val="3300"/>
              </a:lnSpc>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即：</a:t>
            </a:r>
            <a:r>
              <a:rPr lang="en-US" altLang="zh-CN" sz="2400" b="1" dirty="0" smtClean="0">
                <a:solidFill>
                  <a:srgbClr val="FF0000"/>
                </a:solidFill>
                <a:latin typeface="微软雅黑" panose="020B0503020204020204" pitchFamily="34" charset="-122"/>
                <a:ea typeface="微软雅黑" panose="020B0503020204020204" pitchFamily="34" charset="-122"/>
              </a:rPr>
              <a:t>user</a:t>
            </a:r>
            <a:r>
              <a:rPr lang="zh-CN" altLang="en-US" sz="2400" b="1" dirty="0">
                <a:solidFill>
                  <a:srgbClr val="FF0000"/>
                </a:solidFill>
                <a:latin typeface="微软雅黑" panose="020B0503020204020204" pitchFamily="34" charset="-122"/>
                <a:ea typeface="微软雅黑" panose="020B0503020204020204" pitchFamily="34" charset="-122"/>
              </a:rPr>
              <a:t>表中的每个权限都代表了对所有数据库都有的权限</a:t>
            </a:r>
            <a:r>
              <a:rPr lang="zh-CN" altLang="en-US" sz="2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2399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2211</TotalTime>
  <Words>5372</Words>
  <Application>Microsoft Office PowerPoint</Application>
  <PresentationFormat>全屏显示(4:3)</PresentationFormat>
  <Paragraphs>628</Paragraphs>
  <Slides>83</Slides>
  <Notes>43</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第十三章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vt:lpstr>
      <vt:lpstr> 数据库安全性</vt:lpstr>
      <vt:lpstr>4.1.2  安全标准简介</vt:lpstr>
      <vt:lpstr>安全标准简介（续）</vt:lpstr>
      <vt:lpstr>4.1.2  安全标准简介</vt:lpstr>
      <vt:lpstr>安全标准简介（续）</vt:lpstr>
      <vt:lpstr>安全标准简介（续）</vt:lpstr>
      <vt:lpstr>安全标准简介（续）</vt:lpstr>
      <vt:lpstr>TCSEC/TDI安全级别划分</vt:lpstr>
      <vt:lpstr>TCSEC/TDI安全级别划分</vt:lpstr>
      <vt:lpstr>TCSEC/TDI安全级别划分（续）</vt:lpstr>
      <vt:lpstr>TCSEC/TDI安全级别划分（续）</vt:lpstr>
      <vt:lpstr>TCSEC/TDI安全级别划分（续）</vt:lpstr>
      <vt:lpstr>TCSEC/TDI安全级别划分（续）</vt:lpstr>
      <vt:lpstr>TCSEC/TDI安全级别划分（续）</vt:lpstr>
      <vt:lpstr>TCSEC/TDI安全级别划分（续）</vt:lpstr>
      <vt:lpstr>                           CC</vt:lpstr>
      <vt:lpstr>CC（续）</vt:lpstr>
      <vt:lpstr>PowerPoint 演示文稿</vt:lpstr>
      <vt:lpstr>PowerPoint 演示文稿</vt:lpstr>
      <vt:lpstr>PowerPoint 演示文稿</vt:lpstr>
      <vt:lpstr>4.2  数据库安全性控制</vt:lpstr>
      <vt:lpstr>数据库安全性控制（续）</vt:lpstr>
      <vt:lpstr>数据库安全性控制（续）</vt:lpstr>
      <vt:lpstr>数据库安全性控制（续）</vt:lpstr>
      <vt:lpstr>PowerPoint 演示文稿</vt:lpstr>
      <vt:lpstr>4.2.1  用户身份鉴别</vt:lpstr>
      <vt:lpstr>用户身份鉴别（续）</vt:lpstr>
      <vt:lpstr>4.2.2  存取控制</vt:lpstr>
      <vt:lpstr>存取控制（续）</vt:lpstr>
      <vt:lpstr>4.2.3  自主存取控制（DAC）方法</vt:lpstr>
      <vt:lpstr>自主存取控制方法（续）</vt:lpstr>
      <vt:lpstr>WITH GRANT OPTION子句</vt:lpstr>
      <vt:lpstr>4.2.5 数据库角色</vt:lpstr>
      <vt:lpstr>4.2.6  强制存取控制（MAC)方法</vt:lpstr>
      <vt:lpstr>强制存取控制（MAC)方法（续）</vt:lpstr>
      <vt:lpstr>强制存取控制（MAC)方法（续）</vt:lpstr>
      <vt:lpstr>强制存取控制（MAC)方法（续）</vt:lpstr>
      <vt:lpstr>强制存取控制（MAC)方法（续）</vt:lpstr>
      <vt:lpstr>强制存取控制方法（续）</vt:lpstr>
      <vt:lpstr>强制存取控制方法（续）</vt:lpstr>
      <vt:lpstr>4.3  视图机制</vt:lpstr>
      <vt:lpstr>4.4  审计</vt:lpstr>
      <vt:lpstr>审计（续）</vt:lpstr>
      <vt:lpstr>4.5  数据加密</vt:lpstr>
      <vt:lpstr>4.5  数据加密</vt:lpstr>
      <vt:lpstr>PowerPoint 演示文稿</vt:lpstr>
      <vt:lpstr>小结：</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305</cp:revision>
  <dcterms:created xsi:type="dcterms:W3CDTF">2014-08-02T13:12:31Z</dcterms:created>
  <dcterms:modified xsi:type="dcterms:W3CDTF">2019-11-03T15:16:08Z</dcterms:modified>
</cp:coreProperties>
</file>