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86" r:id="rId3"/>
    <p:sldId id="351" r:id="rId4"/>
    <p:sldId id="404" r:id="rId5"/>
    <p:sldId id="403" r:id="rId6"/>
    <p:sldId id="375" r:id="rId7"/>
    <p:sldId id="376" r:id="rId8"/>
    <p:sldId id="377" r:id="rId9"/>
    <p:sldId id="405" r:id="rId10"/>
    <p:sldId id="409" r:id="rId11"/>
    <p:sldId id="408" r:id="rId12"/>
    <p:sldId id="406" r:id="rId13"/>
    <p:sldId id="407" r:id="rId14"/>
    <p:sldId id="410" r:id="rId15"/>
    <p:sldId id="384" r:id="rId16"/>
    <p:sldId id="411" r:id="rId17"/>
    <p:sldId id="402" r:id="rId18"/>
    <p:sldId id="398" r:id="rId19"/>
    <p:sldId id="386" r:id="rId20"/>
    <p:sldId id="412" r:id="rId21"/>
    <p:sldId id="387" r:id="rId22"/>
    <p:sldId id="413" r:id="rId23"/>
    <p:sldId id="388" r:id="rId24"/>
    <p:sldId id="414" r:id="rId25"/>
    <p:sldId id="415" r:id="rId26"/>
    <p:sldId id="416" r:id="rId27"/>
    <p:sldId id="417" r:id="rId28"/>
    <p:sldId id="418" r:id="rId29"/>
    <p:sldId id="419" r:id="rId30"/>
    <p:sldId id="389" r:id="rId31"/>
    <p:sldId id="390" r:id="rId32"/>
    <p:sldId id="391" r:id="rId33"/>
    <p:sldId id="421" r:id="rId34"/>
    <p:sldId id="392" r:id="rId35"/>
    <p:sldId id="394" r:id="rId36"/>
    <p:sldId id="395" r:id="rId37"/>
    <p:sldId id="422" r:id="rId38"/>
    <p:sldId id="420" r:id="rId39"/>
    <p:sldId id="396" r:id="rId40"/>
    <p:sldId id="397" r:id="rId41"/>
    <p:sldId id="428" r:id="rId42"/>
    <p:sldId id="401" r:id="rId43"/>
    <p:sldId id="426" r:id="rId44"/>
    <p:sldId id="429" r:id="rId45"/>
    <p:sldId id="399" r:id="rId46"/>
    <p:sldId id="400" r:id="rId47"/>
    <p:sldId id="425" r:id="rId48"/>
    <p:sldId id="423" r:id="rId49"/>
    <p:sldId id="427" r:id="rId50"/>
    <p:sldId id="430"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CC"/>
    <a:srgbClr val="008000"/>
    <a:srgbClr val="FF0066"/>
    <a:srgbClr val="000000"/>
    <a:srgbClr val="3333FF"/>
    <a:srgbClr val="3366CC"/>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24" autoAdjust="0"/>
  </p:normalViewPr>
  <p:slideViewPr>
    <p:cSldViewPr snapToGrid="0">
      <p:cViewPr>
        <p:scale>
          <a:sx n="70" d="100"/>
          <a:sy n="70" d="100"/>
        </p:scale>
        <p:origin x="-1386" y="-108"/>
      </p:cViewPr>
      <p:guideLst>
        <p:guide orient="horz" pos="2183"/>
        <p:guide pos="2880"/>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D8782-2DED-4538-8A8B-66BD345BDC7C}" type="datetimeFigureOut">
              <a:rPr lang="zh-CN" altLang="en-US" smtClean="0"/>
              <a:pPr/>
              <a:t>2019/11/17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168BBA-7C16-4CDD-B820-F73D7A8C0C72}" type="slidenum">
              <a:rPr lang="zh-CN" altLang="en-US" smtClean="0"/>
              <a:pPr/>
              <a:t>‹#›</a:t>
            </a:fld>
            <a:endParaRPr lang="zh-CN" altLang="en-US"/>
          </a:p>
        </p:txBody>
      </p:sp>
    </p:spTree>
    <p:extLst>
      <p:ext uri="{BB962C8B-B14F-4D97-AF65-F5344CB8AC3E}">
        <p14:creationId xmlns:p14="http://schemas.microsoft.com/office/powerpoint/2010/main" val="4094947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D57EA-8133-4EBA-9F4D-64D06136AE31}" type="datetimeFigureOut">
              <a:rPr lang="zh-CN" altLang="en-US" smtClean="0"/>
              <a:pPr/>
              <a:t>2019/11/17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BDFF2-EF0B-41A5-940A-DECF8E3E5ED8}" type="slidenum">
              <a:rPr lang="zh-CN" altLang="en-US" smtClean="0"/>
              <a:pPr/>
              <a:t>‹#›</a:t>
            </a:fld>
            <a:endParaRPr lang="zh-CN" altLang="en-US"/>
          </a:p>
        </p:txBody>
      </p:sp>
    </p:spTree>
    <p:extLst>
      <p:ext uri="{BB962C8B-B14F-4D97-AF65-F5344CB8AC3E}">
        <p14:creationId xmlns:p14="http://schemas.microsoft.com/office/powerpoint/2010/main" val="156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6914B-F337-4EC6-81B5-C2A335C9EEAF}" type="slidenum">
              <a:rPr lang="en-US" altLang="zh-CN"/>
              <a:pPr/>
              <a:t>16</a:t>
            </a:fld>
            <a:endParaRPr lang="en-US" altLang="zh-CN"/>
          </a:p>
        </p:txBody>
      </p:sp>
      <p:sp>
        <p:nvSpPr>
          <p:cNvPr id="1336322" name="Rectangle 2"/>
          <p:cNvSpPr>
            <a:spLocks noGrp="1" noRot="1" noChangeAspect="1" noChangeArrowheads="1" noTextEdit="1"/>
          </p:cNvSpPr>
          <p:nvPr>
            <p:ph type="sldImg"/>
          </p:nvPr>
        </p:nvSpPr>
        <p:spPr>
          <a:ln/>
        </p:spPr>
      </p:sp>
      <p:sp>
        <p:nvSpPr>
          <p:cNvPr id="133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8C08B-D73B-4B84-A506-521C7DE19962}" type="slidenum">
              <a:rPr lang="en-US" altLang="zh-CN"/>
              <a:pPr/>
              <a:t>24</a:t>
            </a:fld>
            <a:endParaRPr lang="en-US" altLang="zh-CN"/>
          </a:p>
        </p:txBody>
      </p:sp>
      <p:sp>
        <p:nvSpPr>
          <p:cNvPr id="1381378" name="Rectangle 2"/>
          <p:cNvSpPr>
            <a:spLocks noGrp="1" noRot="1" noChangeAspect="1" noChangeArrowheads="1" noTextEdit="1"/>
          </p:cNvSpPr>
          <p:nvPr>
            <p:ph type="sldImg"/>
          </p:nvPr>
        </p:nvSpPr>
        <p:spPr>
          <a:ln/>
        </p:spPr>
      </p:sp>
      <p:sp>
        <p:nvSpPr>
          <p:cNvPr id="138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0EC8F-CC63-4A78-98D0-76F4EC9CA58B}" type="slidenum">
              <a:rPr lang="en-US" altLang="zh-CN"/>
              <a:pPr/>
              <a:t>25</a:t>
            </a:fld>
            <a:endParaRPr lang="en-US" altLang="zh-CN"/>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9A3D4-1DA0-4D39-A19B-516CB065560D}" type="slidenum">
              <a:rPr lang="en-US" altLang="zh-CN"/>
              <a:pPr/>
              <a:t>26</a:t>
            </a:fld>
            <a:endParaRPr lang="en-US" altLang="zh-CN"/>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EC4589-973D-4E08-82F0-85267B56C608}" type="slidenum">
              <a:rPr lang="en-US" altLang="zh-CN"/>
              <a:pPr/>
              <a:t>27</a:t>
            </a:fld>
            <a:endParaRPr lang="en-US" altLang="zh-CN"/>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3E726-3667-4172-BD4F-C57CEB68FF18}" type="slidenum">
              <a:rPr lang="en-US" altLang="zh-CN"/>
              <a:pPr/>
              <a:t>28</a:t>
            </a:fld>
            <a:endParaRPr lang="en-US" altLang="zh-CN"/>
          </a:p>
        </p:txBody>
      </p:sp>
      <p:sp>
        <p:nvSpPr>
          <p:cNvPr id="1389570" name="Rectangle 2"/>
          <p:cNvSpPr>
            <a:spLocks noGrp="1" noRot="1" noChangeAspect="1" noChangeArrowheads="1" noTextEdit="1"/>
          </p:cNvSpPr>
          <p:nvPr>
            <p:ph type="sldImg"/>
          </p:nvPr>
        </p:nvSpPr>
        <p:spPr>
          <a:ln/>
        </p:spPr>
      </p:sp>
      <p:sp>
        <p:nvSpPr>
          <p:cNvPr id="1389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2C623-476B-4685-8D54-CB9439FBAFB1}" type="slidenum">
              <a:rPr lang="en-US" altLang="zh-CN"/>
              <a:pPr/>
              <a:t>29</a:t>
            </a:fld>
            <a:endParaRPr lang="en-US" altLang="zh-CN"/>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E2AC2-8656-480D-9465-052BA2971E14}" type="slidenum">
              <a:rPr lang="en-US" altLang="zh-CN"/>
              <a:pPr/>
              <a:t>38</a:t>
            </a:fld>
            <a:endParaRPr lang="en-US" altLang="zh-CN"/>
          </a:p>
        </p:txBody>
      </p:sp>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72055" y="418170"/>
            <a:ext cx="6858000"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160838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28509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6331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73914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50" y="1268413"/>
            <a:ext cx="8229600" cy="4495800"/>
          </a:xfrm>
        </p:spPr>
        <p:txBody>
          <a:bodyPr/>
          <a:lstStyle/>
          <a:p>
            <a:endParaRPr lang="zh-CN" altLang="en-US"/>
          </a:p>
        </p:txBody>
      </p:sp>
      <p:sp>
        <p:nvSpPr>
          <p:cNvPr id="4" name="灯片编号占位符 3"/>
          <p:cNvSpPr>
            <a:spLocks noGrp="1"/>
          </p:cNvSpPr>
          <p:nvPr>
            <p:ph type="sldNum" sz="quarter" idx="10"/>
          </p:nvPr>
        </p:nvSpPr>
        <p:spPr>
          <a:xfrm>
            <a:off x="6553200" y="6245225"/>
            <a:ext cx="2133600" cy="476250"/>
          </a:xfrm>
        </p:spPr>
        <p:txBody>
          <a:bodyPr/>
          <a:lstStyle>
            <a:lvl1pPr>
              <a:defRPr/>
            </a:lvl1pPr>
          </a:lstStyle>
          <a:p>
            <a:fld id="{5375EA27-6B73-43DA-94A6-7D878DB121D4}" type="slidenum">
              <a:rPr lang="en-US" altLang="zh-CN"/>
              <a:pPr/>
              <a:t>‹#›</a:t>
            </a:fld>
            <a:endParaRPr lang="en-US" altLang="zh-CN"/>
          </a:p>
        </p:txBody>
      </p:sp>
    </p:spTree>
    <p:extLst>
      <p:ext uri="{BB962C8B-B14F-4D97-AF65-F5344CB8AC3E}">
        <p14:creationId xmlns:p14="http://schemas.microsoft.com/office/powerpoint/2010/main" val="14457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1013"/>
          </a:xfrm>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1271753"/>
            <a:ext cx="7886700" cy="4905211"/>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2205132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29342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3784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1704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8916711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139070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4678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4955F7-CBC3-4DF2-9BB0-FD39BCFE30CF}" type="datetimeFigureOut">
              <a:rPr lang="zh-CN" altLang="en-US" smtClean="0"/>
              <a:pPr/>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56274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7482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250732"/>
            <a:ext cx="7886700" cy="491884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955F7-CBC3-4DF2-9BB0-FD39BCFE30CF}" type="datetimeFigureOut">
              <a:rPr lang="zh-CN" altLang="en-US" smtClean="0"/>
              <a:pPr/>
              <a:t>2019/11/17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A6060-038B-4193-B29D-DF559687355D}" type="slidenum">
              <a:rPr lang="zh-CN" altLang="en-US" smtClean="0"/>
              <a:pPr/>
              <a:t>‹#›</a:t>
            </a:fld>
            <a:endParaRPr lang="zh-CN" altLang="en-US"/>
          </a:p>
        </p:txBody>
      </p:sp>
    </p:spTree>
    <p:extLst>
      <p:ext uri="{BB962C8B-B14F-4D97-AF65-F5344CB8AC3E}">
        <p14:creationId xmlns:p14="http://schemas.microsoft.com/office/powerpoint/2010/main" val="3048558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4759" y="1400942"/>
            <a:ext cx="7482398" cy="1901024"/>
          </a:xfrm>
        </p:spPr>
        <p:txBody>
          <a:bodyPr>
            <a:normAutofit/>
          </a:bodyPr>
          <a:lstStyle/>
          <a:p>
            <a:r>
              <a:rPr lang="zh-CN" altLang="en-US" sz="4400" b="1" dirty="0" smtClean="0"/>
              <a:t>第十四章</a:t>
            </a:r>
            <a:endParaRPr lang="zh-CN" altLang="en-US" sz="4800" b="1" dirty="0"/>
          </a:p>
        </p:txBody>
      </p:sp>
      <p:sp>
        <p:nvSpPr>
          <p:cNvPr id="5" name="副标题 4"/>
          <p:cNvSpPr>
            <a:spLocks noGrp="1"/>
          </p:cNvSpPr>
          <p:nvPr>
            <p:ph type="subTitle" idx="1"/>
          </p:nvPr>
        </p:nvSpPr>
        <p:spPr>
          <a:xfrm>
            <a:off x="433138" y="3987049"/>
            <a:ext cx="8085220" cy="1655762"/>
          </a:xfrm>
        </p:spPr>
        <p:txBody>
          <a:bodyPr>
            <a:normAutofit/>
          </a:bodyPr>
          <a:lstStyle/>
          <a:p>
            <a:r>
              <a:rPr lang="zh-CN" altLang="en-US" sz="4000" b="1" dirty="0" smtClean="0">
                <a:solidFill>
                  <a:srgbClr val="FF0000"/>
                </a:solidFill>
              </a:rPr>
              <a:t> </a:t>
            </a:r>
            <a:r>
              <a:rPr lang="zh-CN" altLang="en-US" sz="4000" b="1" dirty="0">
                <a:solidFill>
                  <a:srgbClr val="FF0000"/>
                </a:solidFill>
              </a:rPr>
              <a:t>事务与</a:t>
            </a:r>
            <a:r>
              <a:rPr lang="en-US" altLang="zh-CN" sz="4000" b="1" dirty="0">
                <a:solidFill>
                  <a:srgbClr val="FF0000"/>
                </a:solidFill>
              </a:rPr>
              <a:t>MySQL</a:t>
            </a:r>
            <a:r>
              <a:rPr lang="zh-CN" altLang="en-US" sz="4000" b="1" dirty="0">
                <a:solidFill>
                  <a:srgbClr val="FF0000"/>
                </a:solidFill>
              </a:rPr>
              <a:t>的多用户</a:t>
            </a:r>
            <a:r>
              <a:rPr lang="zh-CN" altLang="en-US" sz="4000" b="1" dirty="0" smtClean="0">
                <a:solidFill>
                  <a:srgbClr val="FF0000"/>
                </a:solidFill>
              </a:rPr>
              <a:t>并发控制</a:t>
            </a:r>
            <a:endParaRPr lang="zh-CN" altLang="en-US" sz="4000" b="1" dirty="0">
              <a:solidFill>
                <a:srgbClr val="FF0000"/>
              </a:solidFill>
            </a:endParaRPr>
          </a:p>
        </p:txBody>
      </p:sp>
    </p:spTree>
    <p:extLst>
      <p:ext uri="{BB962C8B-B14F-4D97-AF65-F5344CB8AC3E}">
        <p14:creationId xmlns:p14="http://schemas.microsoft.com/office/powerpoint/2010/main" val="675969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14.1.3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346843" y="949448"/>
            <a:ext cx="8592207" cy="4401205"/>
          </a:xfrm>
          <a:prstGeom prst="rect">
            <a:avLst/>
          </a:prstGeom>
        </p:spPr>
        <p:txBody>
          <a:bodyPr wrap="square">
            <a:spAutoFit/>
          </a:bodyPr>
          <a:lstStyle/>
          <a:p>
            <a:r>
              <a:rPr lang="zh-CN" altLang="en-US" sz="2800" b="1" dirty="0" smtClean="0">
                <a:solidFill>
                  <a:srgbClr val="FF0066"/>
                </a:solidFill>
                <a:latin typeface="微软雅黑" pitchFamily="34" charset="-122"/>
                <a:ea typeface="微软雅黑" pitchFamily="34" charset="-122"/>
              </a:rPr>
              <a:t>事务的</a:t>
            </a:r>
            <a:r>
              <a:rPr lang="zh-CN" altLang="en-US" sz="2800" b="1" dirty="0">
                <a:solidFill>
                  <a:srgbClr val="FF0066"/>
                </a:solidFill>
                <a:latin typeface="微软雅黑" pitchFamily="34" charset="-122"/>
                <a:ea typeface="微软雅黑" pitchFamily="34" charset="-122"/>
              </a:rPr>
              <a:t>提交</a:t>
            </a:r>
            <a:r>
              <a:rPr lang="zh-CN" altLang="en-US" sz="2800" b="1" dirty="0" smtClean="0">
                <a:solidFill>
                  <a:srgbClr val="FF0066"/>
                </a:solidFill>
                <a:latin typeface="微软雅黑" pitchFamily="34" charset="-122"/>
                <a:ea typeface="微软雅黑" pitchFamily="34" charset="-122"/>
              </a:rPr>
              <a:t>： </a:t>
            </a:r>
            <a:endParaRPr lang="en-US" altLang="zh-CN" sz="2800" b="1" dirty="0">
              <a:solidFill>
                <a:srgbClr val="FF0066"/>
              </a:solidFill>
              <a:latin typeface="微软雅黑" pitchFamily="34" charset="-122"/>
              <a:ea typeface="微软雅黑" pitchFamily="34" charset="-122"/>
            </a:endParaRPr>
          </a:p>
          <a:p>
            <a:pPr indent="457200">
              <a:lnSpc>
                <a:spcPct val="150000"/>
              </a:lnSpc>
            </a:pPr>
            <a:r>
              <a:rPr lang="en-US" altLang="zh-CN" sz="2400" b="1" dirty="0">
                <a:solidFill>
                  <a:srgbClr val="FF0000"/>
                </a:solidFill>
                <a:latin typeface="微软雅黑" pitchFamily="34" charset="-122"/>
                <a:ea typeface="微软雅黑" pitchFamily="34" charset="-122"/>
              </a:rPr>
              <a:t>COMMIT</a:t>
            </a:r>
            <a:r>
              <a:rPr lang="zh-CN" altLang="en-US" sz="2400" b="1" dirty="0" smtClean="0">
                <a:latin typeface="微软雅黑" pitchFamily="34" charset="-122"/>
                <a:ea typeface="微软雅黑" pitchFamily="34" charset="-122"/>
              </a:rPr>
              <a:t>：提交事务，并使已对数据库进行的所有修改成为永久性的。</a:t>
            </a:r>
            <a:endParaRPr lang="en-US" altLang="zh-CN" sz="2400" b="1" dirty="0" smtClean="0">
              <a:latin typeface="微软雅黑" pitchFamily="34" charset="-122"/>
              <a:ea typeface="微软雅黑" pitchFamily="34" charset="-122"/>
            </a:endParaRPr>
          </a:p>
          <a:p>
            <a:pPr indent="457200">
              <a:lnSpc>
                <a:spcPct val="150000"/>
              </a:lnSpc>
            </a:pPr>
            <a:r>
              <a:rPr lang="en-US" altLang="zh-CN" sz="2400" b="1" dirty="0" smtClean="0">
                <a:solidFill>
                  <a:srgbClr val="FF0000"/>
                </a:solidFill>
                <a:latin typeface="微软雅黑" pitchFamily="34" charset="-122"/>
                <a:ea typeface="微软雅黑" pitchFamily="34" charset="-122"/>
              </a:rPr>
              <a:t>COMMIT WORK</a:t>
            </a:r>
            <a:r>
              <a:rPr lang="zh-CN" altLang="en-US" sz="2400" b="1" dirty="0" smtClean="0">
                <a:latin typeface="微软雅黑" pitchFamily="34" charset="-122"/>
                <a:ea typeface="微软雅黑" pitchFamily="34" charset="-122"/>
              </a:rPr>
              <a:t>：提交</a:t>
            </a:r>
            <a:r>
              <a:rPr lang="zh-CN" altLang="en-US" sz="2400" b="1" dirty="0">
                <a:latin typeface="微软雅黑" pitchFamily="34" charset="-122"/>
                <a:ea typeface="微软雅黑" pitchFamily="34" charset="-122"/>
              </a:rPr>
              <a:t>事务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FF"/>
                </a:solidFill>
                <a:latin typeface="微软雅黑" pitchFamily="34" charset="-122"/>
                <a:ea typeface="微软雅黑" pitchFamily="34" charset="-122"/>
              </a:rPr>
              <a:t>不同</a:t>
            </a:r>
            <a:r>
              <a:rPr lang="zh-CN" altLang="en-US" sz="2400" b="1" dirty="0">
                <a:solidFill>
                  <a:srgbClr val="0000FF"/>
                </a:solidFill>
                <a:latin typeface="微软雅黑" pitchFamily="34" charset="-122"/>
                <a:ea typeface="微软雅黑" pitchFamily="34" charset="-122"/>
              </a:rPr>
              <a:t>的</a:t>
            </a:r>
            <a:r>
              <a:rPr lang="zh-CN" altLang="en-US" sz="2400" b="1" dirty="0" smtClean="0">
                <a:solidFill>
                  <a:srgbClr val="0000FF"/>
                </a:solidFill>
                <a:latin typeface="微软雅黑" pitchFamily="34" charset="-122"/>
                <a:ea typeface="微软雅黑" pitchFamily="34" charset="-122"/>
              </a:rPr>
              <a:t>是：</a:t>
            </a:r>
            <a:endParaRPr lang="en-US" altLang="zh-CN" sz="2400" b="1" dirty="0" smtClean="0">
              <a:solidFill>
                <a:srgbClr val="0000FF"/>
              </a:solidFill>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COMMIT</a:t>
            </a:r>
            <a:r>
              <a:rPr lang="zh-CN" altLang="en-US" sz="2400" b="1" dirty="0">
                <a:latin typeface="微软雅黑" pitchFamily="34" charset="-122"/>
                <a:ea typeface="微软雅黑" pitchFamily="34" charset="-122"/>
              </a:rPr>
              <a:t>就是简单的提交。</a:t>
            </a:r>
            <a:endParaRPr lang="en-US" altLang="zh-CN" sz="2400" b="1" dirty="0">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COMMIT </a:t>
            </a:r>
            <a:r>
              <a:rPr lang="en-US" altLang="zh-CN" sz="2400" b="1" dirty="0">
                <a:latin typeface="微软雅黑" pitchFamily="34" charset="-122"/>
                <a:ea typeface="微软雅黑" pitchFamily="34" charset="-122"/>
              </a:rPr>
              <a:t>WORK</a:t>
            </a:r>
            <a:r>
              <a:rPr lang="zh-CN" altLang="en-US" sz="2400" b="1" dirty="0">
                <a:latin typeface="微软雅黑" pitchFamily="34" charset="-122"/>
                <a:ea typeface="微软雅黑" pitchFamily="34" charset="-122"/>
              </a:rPr>
              <a:t>用来控制事务结束后的行为是</a:t>
            </a:r>
            <a:r>
              <a:rPr lang="en-US" altLang="zh-CN" sz="2400" b="1" dirty="0">
                <a:latin typeface="微软雅黑" pitchFamily="34" charset="-122"/>
                <a:ea typeface="微软雅黑" pitchFamily="34" charset="-122"/>
              </a:rPr>
              <a:t>CHAIN</a:t>
            </a:r>
            <a:r>
              <a:rPr lang="zh-CN" altLang="en-US" sz="2400" b="1" dirty="0">
                <a:latin typeface="微软雅黑" pitchFamily="34" charset="-122"/>
                <a:ea typeface="微软雅黑" pitchFamily="34" charset="-122"/>
              </a:rPr>
              <a:t>还是</a:t>
            </a:r>
            <a:r>
              <a:rPr lang="en-US" altLang="zh-CN" sz="2400" b="1" dirty="0">
                <a:latin typeface="微软雅黑" pitchFamily="34" charset="-122"/>
                <a:ea typeface="微软雅黑" pitchFamily="34" charset="-122"/>
              </a:rPr>
              <a:t>RELEASE</a:t>
            </a:r>
            <a:r>
              <a:rPr lang="zh-CN" altLang="en-US" sz="2400" b="1" dirty="0">
                <a:latin typeface="微软雅黑" pitchFamily="34" charset="-122"/>
                <a:ea typeface="微软雅黑" pitchFamily="34" charset="-122"/>
              </a:rPr>
              <a:t>的</a:t>
            </a:r>
            <a:r>
              <a:rPr lang="zh-CN" altLang="en-US"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 </a:t>
            </a:r>
            <a:endParaRPr lang="en-US" altLang="zh-CN" sz="24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202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14.1.3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346843" y="949448"/>
            <a:ext cx="8592207" cy="3293209"/>
          </a:xfrm>
          <a:prstGeom prst="rect">
            <a:avLst/>
          </a:prstGeom>
        </p:spPr>
        <p:txBody>
          <a:bodyPr wrap="square">
            <a:spAutoFit/>
          </a:bodyPr>
          <a:lstStyle/>
          <a:p>
            <a:r>
              <a:rPr lang="zh-CN" altLang="en-US" sz="2800" b="1" dirty="0" smtClean="0">
                <a:solidFill>
                  <a:srgbClr val="FF0066"/>
                </a:solidFill>
                <a:latin typeface="微软雅黑" pitchFamily="34" charset="-122"/>
                <a:ea typeface="微软雅黑" pitchFamily="34" charset="-122"/>
              </a:rPr>
              <a:t>事务的</a:t>
            </a:r>
            <a:r>
              <a:rPr lang="zh-CN" altLang="en-US" sz="2800" b="1" dirty="0">
                <a:solidFill>
                  <a:srgbClr val="FF0066"/>
                </a:solidFill>
                <a:latin typeface="微软雅黑" pitchFamily="34" charset="-122"/>
                <a:ea typeface="微软雅黑" pitchFamily="34" charset="-122"/>
              </a:rPr>
              <a:t>回滚</a:t>
            </a:r>
            <a:r>
              <a:rPr lang="zh-CN" altLang="en-US" sz="2800" b="1" dirty="0" smtClean="0">
                <a:solidFill>
                  <a:srgbClr val="FF0066"/>
                </a:solidFill>
                <a:latin typeface="微软雅黑" pitchFamily="34" charset="-122"/>
                <a:ea typeface="微软雅黑" pitchFamily="34" charset="-122"/>
              </a:rPr>
              <a:t>： </a:t>
            </a:r>
            <a:endParaRPr lang="en-US" altLang="zh-CN" sz="2800" b="1" dirty="0">
              <a:solidFill>
                <a:srgbClr val="FF0066"/>
              </a:solidFill>
              <a:latin typeface="微软雅黑" pitchFamily="34" charset="-122"/>
              <a:ea typeface="微软雅黑" pitchFamily="34" charset="-122"/>
            </a:endParaRPr>
          </a:p>
          <a:p>
            <a:pPr indent="457200">
              <a:lnSpc>
                <a:spcPct val="150000"/>
              </a:lnSpc>
            </a:pPr>
            <a:r>
              <a:rPr lang="en-US" altLang="zh-CN" sz="2400" b="1" dirty="0">
                <a:solidFill>
                  <a:srgbClr val="FF0000"/>
                </a:solidFill>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：回</a:t>
            </a:r>
            <a:r>
              <a:rPr lang="zh-CN" altLang="en-US" sz="2400" b="1" dirty="0" smtClean="0">
                <a:latin typeface="微软雅黑" pitchFamily="34" charset="-122"/>
                <a:ea typeface="微软雅黑" pitchFamily="34" charset="-122"/>
              </a:rPr>
              <a:t>滚结束</a:t>
            </a:r>
            <a:r>
              <a:rPr lang="zh-CN" altLang="en-US" sz="2400" b="1" dirty="0">
                <a:latin typeface="微软雅黑" pitchFamily="34" charset="-122"/>
                <a:ea typeface="微软雅黑" pitchFamily="34" charset="-122"/>
              </a:rPr>
              <a:t>用户的事务，并撤销正在进行的所有未提交的修改。</a:t>
            </a:r>
          </a:p>
          <a:p>
            <a:pPr indent="457200">
              <a:lnSpc>
                <a:spcPct val="150000"/>
              </a:lnSpc>
            </a:pPr>
            <a:r>
              <a:rPr lang="en-US" altLang="zh-CN" sz="2400" b="1" dirty="0" smtClean="0">
                <a:solidFill>
                  <a:srgbClr val="FF0000"/>
                </a:solidFill>
                <a:latin typeface="微软雅黑" pitchFamily="34" charset="-122"/>
                <a:ea typeface="微软雅黑" pitchFamily="34" charset="-122"/>
              </a:rPr>
              <a:t>ROLLBACK WORK</a:t>
            </a:r>
            <a:r>
              <a:rPr lang="zh-CN" altLang="en-US" sz="2400" b="1" dirty="0" smtClean="0">
                <a:latin typeface="微软雅黑" pitchFamily="34" charset="-122"/>
                <a:ea typeface="微软雅黑" pitchFamily="34" charset="-122"/>
              </a:rPr>
              <a:t>：回滚事务</a:t>
            </a:r>
            <a:endParaRPr lang="en-US" altLang="zh-CN" sz="2400" b="1" dirty="0">
              <a:latin typeface="微软雅黑" pitchFamily="34" charset="-122"/>
              <a:ea typeface="微软雅黑" pitchFamily="34" charset="-122"/>
            </a:endParaRPr>
          </a:p>
          <a:p>
            <a:pPr indent="457200">
              <a:lnSpc>
                <a:spcPct val="150000"/>
              </a:lnSpc>
            </a:pPr>
            <a:r>
              <a:rPr lang="en-US" altLang="zh-CN" sz="2400" b="1" dirty="0">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rollback work</a:t>
            </a:r>
            <a:r>
              <a:rPr lang="zh-CN" altLang="en-US" sz="2400" b="1" dirty="0">
                <a:latin typeface="微软雅黑" pitchFamily="34" charset="-122"/>
                <a:ea typeface="微软雅黑" pitchFamily="34" charset="-122"/>
              </a:rPr>
              <a:t>与</a:t>
            </a:r>
            <a:r>
              <a:rPr lang="en-US" altLang="zh-CN" sz="2400" b="1" dirty="0">
                <a:latin typeface="微软雅黑" pitchFamily="34" charset="-122"/>
                <a:ea typeface="微软雅黑" pitchFamily="34" charset="-122"/>
              </a:rPr>
              <a:t>commit</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commit work</a:t>
            </a:r>
            <a:r>
              <a:rPr lang="zh-CN" altLang="en-US" sz="2400" b="1" dirty="0">
                <a:latin typeface="微软雅黑" pitchFamily="34" charset="-122"/>
                <a:ea typeface="微软雅黑" pitchFamily="34" charset="-122"/>
              </a:rPr>
              <a:t>的工作原理一样</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15025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96538"/>
            <a:ext cx="8955156" cy="743986"/>
          </a:xfrm>
          <a:prstGeom prst="rect">
            <a:avLst/>
          </a:prstGeom>
        </p:spPr>
        <p:txBody>
          <a:bodyPr wrap="square">
            <a:spAutoFit/>
          </a:bodyPr>
          <a:lstStyle/>
          <a:p>
            <a:pPr indent="457200">
              <a:lnSpc>
                <a:spcPct val="150000"/>
              </a:lnSpc>
            </a:pPr>
            <a:r>
              <a:rPr lang="en-US" altLang="zh-CN" sz="3200" b="1" dirty="0" smtClean="0">
                <a:solidFill>
                  <a:srgbClr val="00B050"/>
                </a:solidFill>
                <a:latin typeface="微软雅黑" pitchFamily="34" charset="-122"/>
                <a:ea typeface="微软雅黑" pitchFamily="34" charset="-122"/>
              </a:rPr>
              <a:t>【</a:t>
            </a:r>
            <a:r>
              <a:rPr lang="zh-CN" altLang="en-US" sz="3200" b="1" dirty="0" smtClean="0">
                <a:solidFill>
                  <a:srgbClr val="00B050"/>
                </a:solidFill>
                <a:latin typeface="微软雅黑" pitchFamily="34" charset="-122"/>
                <a:ea typeface="微软雅黑" pitchFamily="34" charset="-122"/>
              </a:rPr>
              <a:t>补充</a:t>
            </a:r>
            <a:r>
              <a:rPr lang="en-US" altLang="zh-CN" sz="3200" b="1" dirty="0" smtClean="0">
                <a:solidFill>
                  <a:srgbClr val="00B050"/>
                </a:solidFill>
                <a:latin typeface="微软雅黑" pitchFamily="34" charset="-122"/>
                <a:ea typeface="微软雅黑" pitchFamily="34" charset="-122"/>
              </a:rPr>
              <a:t>】</a:t>
            </a:r>
            <a:r>
              <a:rPr lang="en-US" altLang="zh-CN" sz="3200" b="1" dirty="0">
                <a:solidFill>
                  <a:srgbClr val="FF0000"/>
                </a:solidFill>
                <a:latin typeface="微软雅黑" pitchFamily="34" charset="-122"/>
                <a:ea typeface="微软雅黑" pitchFamily="34" charset="-122"/>
              </a:rPr>
              <a:t>COMMIT WORK</a:t>
            </a:r>
            <a:r>
              <a:rPr lang="zh-CN" altLang="en-US" sz="3200" b="1" dirty="0" smtClean="0">
                <a:solidFill>
                  <a:srgbClr val="FF0000"/>
                </a:solidFill>
                <a:latin typeface="微软雅黑" pitchFamily="34" charset="-122"/>
                <a:ea typeface="微软雅黑" pitchFamily="34" charset="-122"/>
              </a:rPr>
              <a:t>：</a:t>
            </a:r>
            <a:endParaRPr lang="en-US" altLang="zh-CN" sz="3200" b="1" dirty="0" smtClean="0">
              <a:solidFill>
                <a:srgbClr val="00B050"/>
              </a:solidFill>
              <a:latin typeface="微软雅黑" pitchFamily="34" charset="-122"/>
              <a:ea typeface="微软雅黑" pitchFamily="34" charset="-122"/>
            </a:endParaRPr>
          </a:p>
        </p:txBody>
      </p:sp>
      <p:sp>
        <p:nvSpPr>
          <p:cNvPr id="7" name="矩形 6"/>
          <p:cNvSpPr/>
          <p:nvPr/>
        </p:nvSpPr>
        <p:spPr>
          <a:xfrm>
            <a:off x="346843" y="949448"/>
            <a:ext cx="8592207" cy="4837222"/>
          </a:xfrm>
          <a:prstGeom prst="rect">
            <a:avLst/>
          </a:prstGeom>
        </p:spPr>
        <p:txBody>
          <a:bodyPr wrap="square">
            <a:spAutoFit/>
          </a:bodyPr>
          <a:lstStyle/>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用来控制事务结束后的行为是</a:t>
            </a:r>
            <a:r>
              <a:rPr lang="en-US" altLang="zh-CN" sz="2400" b="1" dirty="0" smtClean="0">
                <a:latin typeface="微软雅黑" pitchFamily="34" charset="-122"/>
                <a:ea typeface="微软雅黑" pitchFamily="34" charset="-122"/>
              </a:rPr>
              <a:t>CHAIN</a:t>
            </a:r>
            <a:r>
              <a:rPr lang="zh-CN" altLang="en-US" sz="2400" b="1" dirty="0" smtClean="0">
                <a:latin typeface="微软雅黑" pitchFamily="34" charset="-122"/>
                <a:ea typeface="微软雅黑" pitchFamily="34" charset="-122"/>
              </a:rPr>
              <a:t>还是</a:t>
            </a:r>
            <a:r>
              <a:rPr lang="en-US" altLang="zh-CN" sz="2400" b="1" dirty="0" smtClean="0">
                <a:latin typeface="微软雅黑" pitchFamily="34" charset="-122"/>
                <a:ea typeface="微软雅黑" pitchFamily="34" charset="-122"/>
              </a:rPr>
              <a:t>RELEASE</a:t>
            </a:r>
            <a:r>
              <a:rPr lang="zh-CN" altLang="en-US" sz="2400" b="1" dirty="0" smtClean="0">
                <a:latin typeface="微软雅黑" pitchFamily="34" charset="-122"/>
                <a:ea typeface="微软雅黑" pitchFamily="34" charset="-122"/>
              </a:rPr>
              <a:t>（释放）</a:t>
            </a:r>
            <a:endParaRPr lang="en-US" altLang="zh-CN" sz="2400" b="1" dirty="0" smtClean="0">
              <a:latin typeface="微软雅黑" pitchFamily="34" charset="-122"/>
              <a:ea typeface="微软雅黑" pitchFamily="34" charset="-122"/>
            </a:endParaRPr>
          </a:p>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是</a:t>
            </a:r>
            <a:r>
              <a:rPr lang="en-US" altLang="zh-CN" sz="2400" b="1" dirty="0">
                <a:latin typeface="微软雅黑" pitchFamily="34" charset="-122"/>
                <a:ea typeface="微软雅黑" pitchFamily="34" charset="-122"/>
              </a:rPr>
              <a:t>CHAIN</a:t>
            </a:r>
            <a:r>
              <a:rPr lang="zh-CN" altLang="en-US" sz="2400" b="1" dirty="0">
                <a:latin typeface="微软雅黑" pitchFamily="34" charset="-122"/>
                <a:ea typeface="微软雅黑" pitchFamily="34" charset="-122"/>
              </a:rPr>
              <a:t>方式，那么事务就变成了链事务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用户</a:t>
            </a:r>
            <a:r>
              <a:rPr lang="zh-CN" altLang="en-US" sz="2400" b="1" dirty="0">
                <a:latin typeface="微软雅黑" pitchFamily="34" charset="-122"/>
                <a:ea typeface="微软雅黑" pitchFamily="34" charset="-122"/>
              </a:rPr>
              <a:t>可以通过</a:t>
            </a:r>
            <a:r>
              <a:rPr lang="zh-CN" altLang="en-US" sz="2400" b="1" dirty="0">
                <a:solidFill>
                  <a:srgbClr val="0000FF"/>
                </a:solidFill>
                <a:latin typeface="微软雅黑" pitchFamily="34" charset="-122"/>
                <a:ea typeface="微软雅黑" pitchFamily="34" charset="-122"/>
              </a:rPr>
              <a:t>参数</a:t>
            </a:r>
            <a:r>
              <a:rPr lang="en-US" altLang="zh-CN" sz="2400" b="1" dirty="0" err="1">
                <a:solidFill>
                  <a:srgbClr val="0000FF"/>
                </a:solidFill>
                <a:latin typeface="微软雅黑" pitchFamily="34" charset="-122"/>
                <a:ea typeface="微软雅黑" pitchFamily="34" charset="-122"/>
              </a:rPr>
              <a:t>completion_type</a:t>
            </a:r>
            <a:r>
              <a:rPr lang="zh-CN" altLang="en-US" sz="2400" b="1" dirty="0">
                <a:solidFill>
                  <a:srgbClr val="0000FF"/>
                </a:solidFill>
                <a:latin typeface="微软雅黑" pitchFamily="34" charset="-122"/>
                <a:ea typeface="微软雅黑" pitchFamily="34" charset="-122"/>
              </a:rPr>
              <a:t>来进行控制</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marL="342900" indent="-342900">
              <a:lnSpc>
                <a:spcPts val="3700"/>
              </a:lnSpc>
              <a:buFont typeface="Arial" panose="020B0604020202020204" pitchFamily="34" charset="0"/>
              <a:buChar char="•"/>
            </a:pPr>
            <a:r>
              <a:rPr lang="zh-CN" altLang="en-US" sz="2400" b="1" dirty="0" smtClean="0">
                <a:solidFill>
                  <a:srgbClr val="0033CC"/>
                </a:solidFill>
                <a:latin typeface="微软雅黑" pitchFamily="34" charset="-122"/>
                <a:ea typeface="微软雅黑" pitchFamily="34" charset="-122"/>
              </a:rPr>
              <a:t>默认</a:t>
            </a:r>
            <a:r>
              <a:rPr lang="en-US" altLang="zh-CN" sz="2400" b="1" dirty="0" err="1" smtClean="0">
                <a:solidFill>
                  <a:srgbClr val="0033CC"/>
                </a:solidFill>
                <a:latin typeface="微软雅黑" pitchFamily="34" charset="-122"/>
                <a:ea typeface="微软雅黑" pitchFamily="34" charset="-122"/>
              </a:rPr>
              <a:t>completion_type</a:t>
            </a:r>
            <a:r>
              <a:rPr lang="zh-CN" altLang="en-US" sz="2400" b="1" dirty="0" smtClean="0">
                <a:solidFill>
                  <a:srgbClr val="0033CC"/>
                </a:solidFill>
                <a:latin typeface="微软雅黑" pitchFamily="34" charset="-122"/>
                <a:ea typeface="微软雅黑" pitchFamily="34" charset="-122"/>
              </a:rPr>
              <a:t>参数</a:t>
            </a:r>
            <a:r>
              <a:rPr lang="zh-CN" altLang="en-US" sz="2400" b="1" dirty="0">
                <a:solidFill>
                  <a:srgbClr val="0033CC"/>
                </a:solidFill>
                <a:latin typeface="微软雅黑" pitchFamily="34" charset="-122"/>
                <a:ea typeface="微软雅黑" pitchFamily="34" charset="-122"/>
              </a:rPr>
              <a:t>是</a:t>
            </a:r>
            <a:r>
              <a:rPr lang="en-US" altLang="zh-CN" sz="2400" b="1" dirty="0">
                <a:solidFill>
                  <a:srgbClr val="0033CC"/>
                </a:solidFill>
                <a:latin typeface="微软雅黑" pitchFamily="34" charset="-122"/>
                <a:ea typeface="微软雅黑" pitchFamily="34" charset="-122"/>
              </a:rPr>
              <a:t>0</a:t>
            </a:r>
            <a:r>
              <a:rPr lang="zh-CN" altLang="en-US" sz="2400" b="1" dirty="0">
                <a:solidFill>
                  <a:srgbClr val="0033CC"/>
                </a:solidFill>
                <a:latin typeface="微软雅黑" pitchFamily="34" charset="-122"/>
                <a:ea typeface="微软雅黑" pitchFamily="34" charset="-122"/>
              </a:rPr>
              <a:t>，表示没有任何操作。在这种设置下，</a:t>
            </a:r>
            <a:r>
              <a:rPr lang="en-US" altLang="zh-CN" sz="2400" b="1" dirty="0">
                <a:solidFill>
                  <a:srgbClr val="0033CC"/>
                </a:solidFill>
                <a:latin typeface="微软雅黑" pitchFamily="34" charset="-122"/>
                <a:ea typeface="微软雅黑" pitchFamily="34" charset="-122"/>
              </a:rPr>
              <a:t>COMMIT</a:t>
            </a:r>
            <a:r>
              <a:rPr lang="zh-CN" altLang="en-US" sz="2400" b="1" dirty="0">
                <a:solidFill>
                  <a:srgbClr val="0033CC"/>
                </a:solidFill>
                <a:latin typeface="微软雅黑" pitchFamily="34" charset="-122"/>
                <a:ea typeface="微软雅黑" pitchFamily="34" charset="-122"/>
              </a:rPr>
              <a:t>和</a:t>
            </a:r>
            <a:r>
              <a:rPr lang="en-US" altLang="zh-CN" sz="2400" b="1" dirty="0">
                <a:solidFill>
                  <a:srgbClr val="0033CC"/>
                </a:solidFill>
                <a:latin typeface="微软雅黑" pitchFamily="34" charset="-122"/>
                <a:ea typeface="微软雅黑" pitchFamily="34" charset="-122"/>
              </a:rPr>
              <a:t>COMMIT WORK</a:t>
            </a:r>
            <a:r>
              <a:rPr lang="zh-CN" altLang="en-US" sz="2400" b="1" dirty="0">
                <a:solidFill>
                  <a:srgbClr val="0033CC"/>
                </a:solidFill>
                <a:latin typeface="微软雅黑" pitchFamily="34" charset="-122"/>
                <a:ea typeface="微软雅黑" pitchFamily="34" charset="-122"/>
              </a:rPr>
              <a:t>是完全等价的</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marL="342900" indent="-342900">
              <a:lnSpc>
                <a:spcPts val="3700"/>
              </a:lnSpc>
              <a:buFont typeface="Arial" panose="020B0604020202020204" pitchFamily="34" charset="0"/>
              <a:buChar char="•"/>
            </a:pPr>
            <a:r>
              <a:rPr lang="zh-CN" altLang="en-US" sz="2400" b="1" dirty="0" smtClean="0">
                <a:solidFill>
                  <a:srgbClr val="002060"/>
                </a:solidFill>
                <a:latin typeface="微软雅黑" pitchFamily="34" charset="-122"/>
                <a:ea typeface="微软雅黑" pitchFamily="34" charset="-122"/>
              </a:rPr>
              <a:t>当</a:t>
            </a:r>
            <a:r>
              <a:rPr lang="zh-CN" altLang="en-US" sz="2400" b="1" dirty="0">
                <a:solidFill>
                  <a:srgbClr val="002060"/>
                </a:solidFill>
                <a:latin typeface="微软雅黑" pitchFamily="34" charset="-122"/>
                <a:ea typeface="微软雅黑" pitchFamily="34" charset="-122"/>
              </a:rPr>
              <a:t>参数值为</a:t>
            </a:r>
            <a:r>
              <a:rPr lang="en-US" altLang="zh-CN" sz="2400" b="1" dirty="0">
                <a:solidFill>
                  <a:srgbClr val="002060"/>
                </a:solidFill>
                <a:latin typeface="微软雅黑" pitchFamily="34" charset="-122"/>
                <a:ea typeface="微软雅黑" pitchFamily="34" charset="-122"/>
              </a:rPr>
              <a:t>1</a:t>
            </a:r>
            <a:r>
              <a:rPr lang="zh-CN" altLang="en-US" sz="2400" b="1" dirty="0">
                <a:solidFill>
                  <a:srgbClr val="002060"/>
                </a:solidFill>
                <a:latin typeface="微软雅黑" pitchFamily="34" charset="-122"/>
                <a:ea typeface="微软雅黑" pitchFamily="34" charset="-122"/>
              </a:rPr>
              <a:t>时，</a:t>
            </a:r>
            <a:r>
              <a:rPr lang="en-US" altLang="zh-CN" sz="2400" b="1" dirty="0">
                <a:solidFill>
                  <a:srgbClr val="002060"/>
                </a:solidFill>
                <a:latin typeface="微软雅黑" pitchFamily="34" charset="-122"/>
                <a:ea typeface="微软雅黑" pitchFamily="34" charset="-122"/>
              </a:rPr>
              <a:t>COMMIT WORK</a:t>
            </a:r>
            <a:r>
              <a:rPr lang="zh-CN" altLang="en-US" sz="2400" b="1" dirty="0">
                <a:solidFill>
                  <a:srgbClr val="002060"/>
                </a:solidFill>
                <a:latin typeface="微软雅黑" pitchFamily="34" charset="-122"/>
                <a:ea typeface="微软雅黑" pitchFamily="34" charset="-122"/>
              </a:rPr>
              <a:t>等价于</a:t>
            </a:r>
            <a:r>
              <a:rPr lang="en-US" altLang="zh-CN" sz="2400" b="1" dirty="0">
                <a:solidFill>
                  <a:srgbClr val="002060"/>
                </a:solidFill>
                <a:latin typeface="微软雅黑" pitchFamily="34" charset="-122"/>
                <a:ea typeface="微软雅黑" pitchFamily="34" charset="-122"/>
              </a:rPr>
              <a:t>COMMIT AND CHAIN</a:t>
            </a:r>
            <a:r>
              <a:rPr lang="zh-CN" altLang="en-US" sz="2400" b="1" dirty="0">
                <a:solidFill>
                  <a:srgbClr val="002060"/>
                </a:solidFill>
                <a:latin typeface="微软雅黑" pitchFamily="34" charset="-122"/>
                <a:ea typeface="微软雅黑" pitchFamily="34" charset="-122"/>
              </a:rPr>
              <a:t>，</a:t>
            </a:r>
            <a:r>
              <a:rPr lang="zh-CN" altLang="en-US" sz="2400" b="1" dirty="0" smtClean="0">
                <a:solidFill>
                  <a:srgbClr val="002060"/>
                </a:solidFill>
                <a:latin typeface="微软雅黑" pitchFamily="34" charset="-122"/>
                <a:ea typeface="微软雅黑" pitchFamily="34" charset="-122"/>
              </a:rPr>
              <a:t>表示提交上一事务，并马上</a:t>
            </a:r>
            <a:r>
              <a:rPr lang="zh-CN" altLang="en-US" sz="2400" b="1" dirty="0">
                <a:solidFill>
                  <a:srgbClr val="002060"/>
                </a:solidFill>
                <a:latin typeface="微软雅黑" pitchFamily="34" charset="-122"/>
                <a:ea typeface="微软雅黑" pitchFamily="34" charset="-122"/>
              </a:rPr>
              <a:t>自动开启一个相同隔离级别的</a:t>
            </a:r>
            <a:r>
              <a:rPr lang="zh-CN" altLang="en-US" sz="2400" b="1" dirty="0" smtClean="0">
                <a:solidFill>
                  <a:srgbClr val="002060"/>
                </a:solidFill>
                <a:latin typeface="微软雅黑" pitchFamily="34" charset="-122"/>
                <a:ea typeface="微软雅黑" pitchFamily="34" charset="-122"/>
              </a:rPr>
              <a:t>事务</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有</a:t>
            </a:r>
            <a:r>
              <a:rPr lang="en-US" altLang="zh-CN" sz="2400" b="1" dirty="0" smtClean="0">
                <a:latin typeface="微软雅黑" pitchFamily="34" charset="-122"/>
                <a:ea typeface="微软雅黑" pitchFamily="34" charset="-122"/>
              </a:rPr>
              <a:t>begin</a:t>
            </a:r>
            <a:r>
              <a:rPr lang="zh-CN" altLang="en-US" sz="2400" b="1" dirty="0" smtClean="0">
                <a:latin typeface="微软雅黑" pitchFamily="34" charset="-122"/>
                <a:ea typeface="微软雅黑" pitchFamily="34" charset="-122"/>
              </a:rPr>
              <a:t>的作用</a:t>
            </a:r>
            <a:r>
              <a:rPr lang="en-US" altLang="zh-CN" sz="2400" b="1" dirty="0" smtClean="0">
                <a:latin typeface="微软雅黑" pitchFamily="34" charset="-122"/>
                <a:ea typeface="微软雅黑" pitchFamily="34" charset="-122"/>
              </a:rPr>
              <a:t>】</a:t>
            </a:r>
          </a:p>
          <a:p>
            <a:pPr marL="342900" indent="-342900">
              <a:lnSpc>
                <a:spcPts val="3700"/>
              </a:lnSpc>
              <a:buFont typeface="Arial" panose="020B0604020202020204" pitchFamily="34" charset="0"/>
              <a:buChar char="•"/>
            </a:pPr>
            <a:r>
              <a:rPr lang="zh-CN" altLang="en-US" sz="2400" b="1" dirty="0" smtClean="0">
                <a:latin typeface="微软雅黑" pitchFamily="34" charset="-122"/>
                <a:ea typeface="微软雅黑" pitchFamily="34" charset="-122"/>
              </a:rPr>
              <a:t>当</a:t>
            </a:r>
            <a:r>
              <a:rPr lang="zh-CN" altLang="en-US" sz="2400" b="1" dirty="0">
                <a:latin typeface="微软雅黑" pitchFamily="34" charset="-122"/>
                <a:ea typeface="微软雅黑" pitchFamily="34" charset="-122"/>
              </a:rPr>
              <a:t>参数值</a:t>
            </a:r>
            <a:r>
              <a:rPr lang="zh-CN" altLang="en-US" sz="2400" b="1" dirty="0" smtClean="0">
                <a:latin typeface="微软雅黑" pitchFamily="34" charset="-122"/>
                <a:ea typeface="微软雅黑" pitchFamily="34" charset="-122"/>
              </a:rPr>
              <a:t>为</a:t>
            </a:r>
            <a:r>
              <a:rPr lang="en-US" altLang="zh-CN" sz="2400" b="1" dirty="0" smtClean="0">
                <a:latin typeface="微软雅黑" pitchFamily="34" charset="-122"/>
                <a:ea typeface="微软雅黑" pitchFamily="34" charset="-122"/>
              </a:rPr>
              <a:t>2</a:t>
            </a:r>
            <a:r>
              <a:rPr lang="zh-CN" altLang="en-US" sz="2400" b="1" dirty="0" smtClean="0">
                <a:latin typeface="微软雅黑" pitchFamily="34" charset="-122"/>
                <a:ea typeface="微软雅黑" pitchFamily="34" charset="-122"/>
              </a:rPr>
              <a:t>时</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COMMIT WORK</a:t>
            </a:r>
            <a:r>
              <a:rPr lang="zh-CN" altLang="en-US" sz="2400" b="1" dirty="0">
                <a:latin typeface="微软雅黑" pitchFamily="34" charset="-122"/>
                <a:ea typeface="微软雅黑" pitchFamily="34" charset="-122"/>
              </a:rPr>
              <a:t>等价于</a:t>
            </a:r>
            <a:r>
              <a:rPr lang="en-US" altLang="zh-CN" sz="2400" b="1" dirty="0">
                <a:latin typeface="微软雅黑" pitchFamily="34" charset="-122"/>
                <a:ea typeface="微软雅黑" pitchFamily="34" charset="-122"/>
              </a:rPr>
              <a:t>COMMIT AND RELEASE</a:t>
            </a:r>
            <a:r>
              <a:rPr lang="zh-CN" altLang="en-US" sz="2400" b="1" dirty="0">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当提交事务后会自动断开与服务器连接</a:t>
            </a:r>
            <a:r>
              <a:rPr lang="zh-CN" altLang="en-US" sz="2400" b="1" dirty="0">
                <a:latin typeface="微软雅黑" pitchFamily="34" charset="-122"/>
                <a:ea typeface="微软雅黑" pitchFamily="34" charset="-122"/>
              </a:rPr>
              <a:t>。</a:t>
            </a:r>
            <a:endParaRPr lang="zh-CN" altLang="en-US" sz="2400" b="1" dirty="0">
              <a:solidFill>
                <a:srgbClr val="0000FF"/>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46051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Meiryo UI" pitchFamily="34" charset="-128"/>
                <a:ea typeface="Meiryo UI" pitchFamily="34" charset="-128"/>
                <a:cs typeface="Meiryo UI" pitchFamily="34" charset="-128"/>
              </a:rPr>
              <a:t>【</a:t>
            </a:r>
            <a:r>
              <a:rPr lang="zh-CN" altLang="en-US" sz="3600" b="1" dirty="0" smtClean="0">
                <a:solidFill>
                  <a:srgbClr val="00B050"/>
                </a:solidFill>
                <a:latin typeface="Meiryo UI" pitchFamily="34" charset="-128"/>
                <a:ea typeface="Meiryo UI" pitchFamily="34" charset="-128"/>
                <a:cs typeface="Meiryo UI" pitchFamily="34" charset="-128"/>
              </a:rPr>
              <a:t>补充</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smtClean="0">
                <a:solidFill>
                  <a:srgbClr val="00B050"/>
                </a:solidFill>
                <a:latin typeface="微软雅黑" pitchFamily="34" charset="-122"/>
                <a:ea typeface="微软雅黑" pitchFamily="34" charset="-122"/>
              </a:rPr>
              <a:t>事务分类</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346844" y="722608"/>
            <a:ext cx="8415020"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b="1" dirty="0">
                <a:solidFill>
                  <a:srgbClr val="FF0000"/>
                </a:solidFill>
                <a:latin typeface="微软雅黑" pitchFamily="34" charset="-122"/>
                <a:ea typeface="微软雅黑" pitchFamily="34" charset="-122"/>
              </a:rPr>
              <a:t>扁平事务</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最简单，使用最频繁的事务。在扁平事务中，所有的操作都处于一个层次，其有</a:t>
            </a:r>
            <a:r>
              <a:rPr lang="en-US" altLang="zh-CN" sz="2000" b="1" dirty="0">
                <a:latin typeface="微软雅黑" pitchFamily="34" charset="-122"/>
                <a:ea typeface="微软雅黑" pitchFamily="34" charset="-122"/>
              </a:rPr>
              <a:t>BEGIN WORK</a:t>
            </a:r>
            <a:r>
              <a:rPr lang="zh-CN" altLang="en-US" sz="2000" b="1" dirty="0">
                <a:latin typeface="微软雅黑" pitchFamily="34" charset="-122"/>
                <a:ea typeface="微软雅黑" pitchFamily="34" charset="-122"/>
              </a:rPr>
              <a:t>开始，有</a:t>
            </a:r>
            <a:r>
              <a:rPr lang="en-US" altLang="zh-CN" sz="2000" b="1" dirty="0">
                <a:latin typeface="微软雅黑" pitchFamily="34" charset="-122"/>
                <a:ea typeface="微软雅黑" pitchFamily="34" charset="-122"/>
              </a:rPr>
              <a:t>COMMIT WORK</a:t>
            </a:r>
            <a:r>
              <a:rPr lang="zh-CN" altLang="en-US" sz="2000" b="1" dirty="0">
                <a:latin typeface="微软雅黑" pitchFamily="34" charset="-122"/>
                <a:ea typeface="微软雅黑" pitchFamily="34" charset="-122"/>
              </a:rPr>
              <a:t>或</a:t>
            </a:r>
            <a:r>
              <a:rPr lang="en-US" altLang="zh-CN" sz="2000" b="1" dirty="0">
                <a:latin typeface="微软雅黑" pitchFamily="34" charset="-122"/>
                <a:ea typeface="微软雅黑" pitchFamily="34" charset="-122"/>
              </a:rPr>
              <a:t>ROLLBACK WORK</a:t>
            </a:r>
            <a:r>
              <a:rPr lang="zh-CN" altLang="en-US" sz="2000" b="1" dirty="0">
                <a:latin typeface="微软雅黑" pitchFamily="34" charset="-122"/>
                <a:ea typeface="微软雅黑" pitchFamily="34" charset="-122"/>
              </a:rPr>
              <a:t>结束。处于之间的操作是原子的，要么全部执行，要么全部回滚。</a:t>
            </a:r>
          </a:p>
          <a:p>
            <a:pPr marL="342900" indent="-342900">
              <a:lnSpc>
                <a:spcPct val="150000"/>
              </a:lnSpc>
              <a:buFont typeface="Arial" panose="020B0604020202020204" pitchFamily="34" charset="0"/>
              <a:buChar char="•"/>
            </a:pPr>
            <a:r>
              <a:rPr lang="zh-CN" altLang="en-US" sz="2000" b="1" dirty="0">
                <a:solidFill>
                  <a:srgbClr val="FF0000"/>
                </a:solidFill>
                <a:latin typeface="微软雅黑" pitchFamily="34" charset="-122"/>
                <a:ea typeface="微软雅黑" pitchFamily="34" charset="-122"/>
              </a:rPr>
              <a:t>带有保存点的扁平事务</a:t>
            </a:r>
            <a:r>
              <a:rPr lang="zh-CN" altLang="en-US" sz="2000" b="1" dirty="0">
                <a:latin typeface="微软雅黑" pitchFamily="34" charset="-122"/>
                <a:ea typeface="微软雅黑" pitchFamily="34" charset="-122"/>
              </a:rPr>
              <a:t>，除了扁平事务支持的操作外，允许在事务执行过程中回滚到同一事务中较早的一个状态，这是因为可能有些事务在执行过程中出现的错误并不会对有的操作都无效，放弃整个事务不合乎要求，开销也太大。保存点用来通知系统应该记住事务当前的状态，以便以后发生错误时，事务能回到该状态。</a:t>
            </a:r>
          </a:p>
          <a:p>
            <a:pPr marL="342900" indent="-342900">
              <a:lnSpc>
                <a:spcPct val="150000"/>
              </a:lnSpc>
              <a:buFont typeface="Arial" panose="020B0604020202020204" pitchFamily="34" charset="0"/>
              <a:buChar char="•"/>
            </a:pPr>
            <a:r>
              <a:rPr lang="zh-CN" altLang="en-US" sz="2000" b="1" dirty="0">
                <a:solidFill>
                  <a:srgbClr val="FF0000"/>
                </a:solidFill>
                <a:latin typeface="微软雅黑" pitchFamily="34" charset="-122"/>
                <a:ea typeface="微软雅黑" pitchFamily="34" charset="-122"/>
              </a:rPr>
              <a:t>链事务</a:t>
            </a:r>
            <a:r>
              <a:rPr lang="zh-CN" altLang="en-US" sz="2000" b="1" dirty="0">
                <a:latin typeface="微软雅黑" pitchFamily="34" charset="-122"/>
                <a:ea typeface="微软雅黑" pitchFamily="34" charset="-122"/>
              </a:rPr>
              <a:t>可视为保存点模式的一个变种。</a:t>
            </a:r>
          </a:p>
          <a:p>
            <a:pPr marL="342900" indent="-342900">
              <a:lnSpc>
                <a:spcPct val="150000"/>
              </a:lnSpc>
              <a:buFont typeface="Arial" panose="020B0604020202020204" pitchFamily="34" charset="0"/>
              <a:buChar char="•"/>
            </a:pPr>
            <a:r>
              <a:rPr lang="zh-CN" altLang="en-US" sz="2000" b="1" dirty="0">
                <a:solidFill>
                  <a:srgbClr val="FF0000"/>
                </a:solidFill>
                <a:latin typeface="微软雅黑" pitchFamily="34" charset="-122"/>
                <a:ea typeface="微软雅黑" pitchFamily="34" charset="-122"/>
              </a:rPr>
              <a:t>嵌套事务</a:t>
            </a:r>
            <a:r>
              <a:rPr lang="zh-CN" altLang="en-US" sz="2000" b="1" dirty="0">
                <a:latin typeface="微软雅黑" pitchFamily="34" charset="-122"/>
                <a:ea typeface="微软雅黑" pitchFamily="34" charset="-122"/>
              </a:rPr>
              <a:t>是一个层次结构框架</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sz="2000" b="1" dirty="0" smtClean="0">
                <a:solidFill>
                  <a:srgbClr val="FF0000"/>
                </a:solidFill>
                <a:latin typeface="微软雅黑" pitchFamily="34" charset="-122"/>
                <a:ea typeface="微软雅黑" pitchFamily="34" charset="-122"/>
              </a:rPr>
              <a:t>分布式</a:t>
            </a:r>
            <a:r>
              <a:rPr lang="zh-CN" altLang="en-US" sz="2000" b="1" dirty="0">
                <a:solidFill>
                  <a:srgbClr val="FF0000"/>
                </a:solidFill>
                <a:latin typeface="微软雅黑" pitchFamily="34" charset="-122"/>
                <a:ea typeface="微软雅黑" pitchFamily="34" charset="-122"/>
              </a:rPr>
              <a:t>事务</a:t>
            </a:r>
            <a:r>
              <a:rPr lang="zh-CN" altLang="en-US" sz="2000" b="1" dirty="0">
                <a:latin typeface="微软雅黑" pitchFamily="34" charset="-122"/>
                <a:ea typeface="微软雅黑" pitchFamily="34" charset="-122"/>
              </a:rPr>
              <a:t>。</a:t>
            </a:r>
            <a:endParaRPr lang="zh-CN" altLang="en-US" sz="2000" b="1" dirty="0">
              <a:solidFill>
                <a:srgbClr val="0000FF"/>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96729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96538"/>
            <a:ext cx="8955156" cy="830997"/>
          </a:xfrm>
          <a:prstGeom prst="rect">
            <a:avLst/>
          </a:prstGeom>
        </p:spPr>
        <p:txBody>
          <a:bodyPr wrap="square">
            <a:spAutoFit/>
          </a:bodyPr>
          <a:lstStyle/>
          <a:p>
            <a:pPr indent="457200">
              <a:lnSpc>
                <a:spcPct val="150000"/>
              </a:lnSpc>
            </a:pPr>
            <a:r>
              <a:rPr lang="en-US" altLang="zh-CN" sz="3200" b="1" dirty="0" smtClean="0">
                <a:solidFill>
                  <a:srgbClr val="FF0000"/>
                </a:solidFill>
                <a:latin typeface="微软雅黑" pitchFamily="34" charset="-122"/>
                <a:ea typeface="微软雅黑" pitchFamily="34" charset="-122"/>
              </a:rPr>
              <a:t>【</a:t>
            </a:r>
            <a:r>
              <a:rPr lang="zh-CN" altLang="en-US" sz="3200" b="1" dirty="0" smtClean="0">
                <a:solidFill>
                  <a:srgbClr val="FF0000"/>
                </a:solidFill>
                <a:latin typeface="微软雅黑" pitchFamily="34" charset="-122"/>
                <a:ea typeface="微软雅黑" pitchFamily="34" charset="-122"/>
              </a:rPr>
              <a:t>补充</a:t>
            </a:r>
            <a:r>
              <a:rPr lang="en-US" altLang="zh-CN" sz="3200" b="1" dirty="0" smtClean="0">
                <a:solidFill>
                  <a:srgbClr val="FF0000"/>
                </a:solidFill>
                <a:latin typeface="微软雅黑" pitchFamily="34" charset="-122"/>
                <a:ea typeface="微软雅黑" pitchFamily="34" charset="-122"/>
              </a:rPr>
              <a:t>】</a:t>
            </a:r>
            <a:r>
              <a:rPr lang="zh-CN" altLang="en-US" sz="3200" b="1" dirty="0">
                <a:solidFill>
                  <a:srgbClr val="FF0066"/>
                </a:solidFill>
                <a:latin typeface="微软雅黑" pitchFamily="34" charset="-122"/>
                <a:ea typeface="微软雅黑" pitchFamily="34" charset="-122"/>
              </a:rPr>
              <a:t>事务的保存点</a:t>
            </a:r>
            <a:r>
              <a:rPr lang="en-US" altLang="zh-CN" sz="3200" b="1" dirty="0">
                <a:solidFill>
                  <a:srgbClr val="FF0066"/>
                </a:solidFill>
                <a:latin typeface="微软雅黑" pitchFamily="34" charset="-122"/>
                <a:ea typeface="微软雅黑" pitchFamily="34" charset="-122"/>
              </a:rPr>
              <a:t>——SAVEPOINT</a:t>
            </a:r>
            <a:r>
              <a:rPr lang="zh-CN" altLang="en-US" sz="3200" b="1" dirty="0" smtClean="0">
                <a:solidFill>
                  <a:srgbClr val="FF0066"/>
                </a:solidFill>
                <a:latin typeface="微软雅黑" pitchFamily="34" charset="-122"/>
                <a:ea typeface="微软雅黑" pitchFamily="34" charset="-122"/>
              </a:rPr>
              <a:t>： </a:t>
            </a:r>
            <a:endParaRPr lang="en-US" altLang="zh-CN" sz="3200" b="1" dirty="0" smtClean="0">
              <a:solidFill>
                <a:srgbClr val="00B050"/>
              </a:solidFill>
              <a:latin typeface="微软雅黑" pitchFamily="34" charset="-122"/>
              <a:ea typeface="微软雅黑" pitchFamily="34" charset="-122"/>
            </a:endParaRPr>
          </a:p>
        </p:txBody>
      </p:sp>
      <p:sp>
        <p:nvSpPr>
          <p:cNvPr id="7" name="矩形 6"/>
          <p:cNvSpPr/>
          <p:nvPr/>
        </p:nvSpPr>
        <p:spPr>
          <a:xfrm>
            <a:off x="346844" y="840264"/>
            <a:ext cx="8415020" cy="5478423"/>
          </a:xfrm>
          <a:prstGeom prst="rect">
            <a:avLst/>
          </a:prstGeom>
        </p:spPr>
        <p:txBody>
          <a:bodyPr wrap="square">
            <a:spAutoFit/>
          </a:bodyPr>
          <a:lstStyle/>
          <a:p>
            <a:pPr indent="457200">
              <a:lnSpc>
                <a:spcPts val="3500"/>
              </a:lnSpc>
            </a:pPr>
            <a:r>
              <a:rPr lang="zh-CN" altLang="en-US" sz="2400" b="1" dirty="0">
                <a:solidFill>
                  <a:srgbClr val="FF0000"/>
                </a:solidFill>
                <a:latin typeface="微软雅黑" pitchFamily="34" charset="-122"/>
                <a:ea typeface="微软雅黑" pitchFamily="34" charset="-122"/>
              </a:rPr>
              <a:t>保存点就是为回退做</a:t>
            </a:r>
            <a:r>
              <a:rPr lang="zh-CN" altLang="en-US" sz="2400" b="1" dirty="0" smtClean="0">
                <a:solidFill>
                  <a:srgbClr val="FF0000"/>
                </a:solidFill>
                <a:latin typeface="微软雅黑" pitchFamily="34" charset="-122"/>
                <a:ea typeface="微软雅黑" pitchFamily="34" charset="-122"/>
              </a:rPr>
              <a:t>的。</a:t>
            </a:r>
            <a:r>
              <a:rPr lang="en-US" altLang="zh-CN" sz="2000" b="1" dirty="0" err="1">
                <a:solidFill>
                  <a:srgbClr val="0033CC"/>
                </a:solidFill>
                <a:latin typeface="微软雅黑" pitchFamily="34" charset="-122"/>
                <a:ea typeface="微软雅黑" pitchFamily="34" charset="-122"/>
              </a:rPr>
              <a:t>mysql</a:t>
            </a:r>
            <a:r>
              <a:rPr lang="zh-CN" altLang="en-US" sz="2000" b="1" dirty="0">
                <a:solidFill>
                  <a:srgbClr val="0033CC"/>
                </a:solidFill>
                <a:latin typeface="微软雅黑" pitchFamily="34" charset="-122"/>
                <a:ea typeface="微软雅黑" pitchFamily="34" charset="-122"/>
              </a:rPr>
              <a:t>支持指定回滚事务的一个部分，但是不能指定提交事务的一个</a:t>
            </a:r>
            <a:r>
              <a:rPr lang="zh-CN" altLang="en-US" sz="2000" b="1" dirty="0" smtClean="0">
                <a:solidFill>
                  <a:srgbClr val="0033CC"/>
                </a:solidFill>
                <a:latin typeface="微软雅黑" pitchFamily="34" charset="-122"/>
                <a:ea typeface="微软雅黑" pitchFamily="34" charset="-122"/>
              </a:rPr>
              <a:t>部分</a:t>
            </a:r>
            <a:r>
              <a:rPr lang="zh-CN" altLang="en-US" sz="2000" b="1" dirty="0" smtClean="0">
                <a:solidFill>
                  <a:srgbClr val="FF0000"/>
                </a:solidFill>
                <a:latin typeface="微软雅黑" pitchFamily="34" charset="-122"/>
                <a:ea typeface="微软雅黑" pitchFamily="34" charset="-122"/>
              </a:rPr>
              <a:t>。</a:t>
            </a:r>
            <a:endParaRPr lang="en-US" altLang="zh-CN" sz="2000" b="1" dirty="0" smtClean="0">
              <a:solidFill>
                <a:srgbClr val="FF0000"/>
              </a:solidFill>
              <a:latin typeface="微软雅黑" pitchFamily="34" charset="-122"/>
              <a:ea typeface="微软雅黑" pitchFamily="34" charset="-122"/>
            </a:endParaRPr>
          </a:p>
          <a:p>
            <a:pPr indent="457200">
              <a:lnSpc>
                <a:spcPts val="3500"/>
              </a:lnSpc>
            </a:pPr>
            <a:r>
              <a:rPr lang="en-US" altLang="zh-CN" sz="2400" b="1" dirty="0" smtClean="0">
                <a:latin typeface="微软雅黑" pitchFamily="34" charset="-122"/>
                <a:ea typeface="微软雅黑" pitchFamily="34" charset="-122"/>
              </a:rPr>
              <a:t>SAVEPOINT </a:t>
            </a:r>
            <a:r>
              <a:rPr lang="en-US" altLang="zh-CN" sz="2400" b="1" dirty="0" err="1" smtClean="0">
                <a:latin typeface="微软雅黑" pitchFamily="34" charset="-122"/>
                <a:ea typeface="微软雅黑" pitchFamily="34" charset="-122"/>
              </a:rPr>
              <a:t>identifiter</a:t>
            </a:r>
            <a:r>
              <a:rPr lang="zh-CN" altLang="en-US" sz="2400" b="1" dirty="0" smtClean="0">
                <a:latin typeface="微软雅黑" pitchFamily="34" charset="-122"/>
                <a:ea typeface="微软雅黑" pitchFamily="34" charset="-122"/>
              </a:rPr>
              <a:t>：一</a:t>
            </a:r>
            <a:r>
              <a:rPr lang="zh-CN" altLang="en-US" sz="2400" b="1" dirty="0">
                <a:latin typeface="微软雅黑" pitchFamily="34" charset="-122"/>
                <a:ea typeface="微软雅黑" pitchFamily="34" charset="-122"/>
              </a:rPr>
              <a:t>个事务可以设置多个保存点</a:t>
            </a:r>
            <a:r>
              <a:rPr lang="zh-CN" altLang="en-US" sz="2400" b="1" dirty="0" smtClean="0">
                <a:latin typeface="微软雅黑" pitchFamily="34" charset="-122"/>
                <a:ea typeface="微软雅黑" pitchFamily="34" charset="-122"/>
              </a:rPr>
              <a:t>，可以</a:t>
            </a:r>
            <a:r>
              <a:rPr lang="zh-CN" altLang="en-US" sz="2400" b="1" dirty="0">
                <a:latin typeface="微软雅黑" pitchFamily="34" charset="-122"/>
                <a:ea typeface="微软雅黑" pitchFamily="34" charset="-122"/>
              </a:rPr>
              <a:t>回滚到指定的保存点，恢复保存点后面的</a:t>
            </a:r>
            <a:r>
              <a:rPr lang="zh-CN" altLang="en-US" sz="2400" b="1" dirty="0" smtClean="0">
                <a:latin typeface="微软雅黑" pitchFamily="34" charset="-122"/>
                <a:ea typeface="微软雅黑" pitchFamily="34" charset="-122"/>
              </a:rPr>
              <a:t>操作。</a:t>
            </a:r>
            <a:endParaRPr lang="zh-CN" altLang="en-US" sz="2400" b="1" dirty="0">
              <a:latin typeface="微软雅黑" pitchFamily="34" charset="-122"/>
              <a:ea typeface="微软雅黑" pitchFamily="34" charset="-122"/>
            </a:endParaRPr>
          </a:p>
          <a:p>
            <a:pPr indent="457200">
              <a:lnSpc>
                <a:spcPts val="3500"/>
              </a:lnSpc>
            </a:pPr>
            <a:r>
              <a:rPr lang="en-US" altLang="zh-CN" sz="2400" b="1" dirty="0" smtClean="0">
                <a:latin typeface="微软雅黑" pitchFamily="34" charset="-122"/>
                <a:ea typeface="微软雅黑" pitchFamily="34" charset="-122"/>
              </a:rPr>
              <a:t>RELEASE SAVEPOINT identifier</a:t>
            </a:r>
            <a:r>
              <a:rPr lang="zh-CN" altLang="en-US" sz="2400" b="1" dirty="0">
                <a:latin typeface="微软雅黑" pitchFamily="34" charset="-122"/>
                <a:ea typeface="微软雅黑" pitchFamily="34" charset="-122"/>
              </a:rPr>
              <a:t>：删除一个保存点，如果在一段事务中执行</a:t>
            </a:r>
            <a:r>
              <a:rPr lang="en-US" altLang="zh-CN" sz="2400" b="1" dirty="0">
                <a:latin typeface="微软雅黑" pitchFamily="34" charset="-122"/>
                <a:ea typeface="微软雅黑" pitchFamily="34" charset="-122"/>
              </a:rPr>
              <a:t>commit</a:t>
            </a:r>
            <a:r>
              <a:rPr lang="zh-CN" altLang="en-US" sz="2400" b="1" dirty="0">
                <a:latin typeface="微软雅黑" pitchFamily="34" charset="-122"/>
                <a:ea typeface="微软雅黑" pitchFamily="34" charset="-122"/>
              </a:rPr>
              <a:t>或</a:t>
            </a:r>
            <a:r>
              <a:rPr lang="en-US" altLang="zh-CN" sz="2400" b="1" dirty="0">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，则事务结束，所有保存点删除。</a:t>
            </a:r>
          </a:p>
          <a:p>
            <a:pPr indent="457200">
              <a:lnSpc>
                <a:spcPts val="3500"/>
              </a:lnSpc>
            </a:pPr>
            <a:r>
              <a:rPr lang="en-US" altLang="zh-CN" sz="2400" b="1" dirty="0" smtClean="0">
                <a:latin typeface="微软雅黑" pitchFamily="34" charset="-122"/>
                <a:ea typeface="微软雅黑" pitchFamily="34" charset="-122"/>
              </a:rPr>
              <a:t>ROLLBACK to [SAVEPOINT] identifier</a:t>
            </a:r>
            <a:r>
              <a:rPr lang="zh-CN" altLang="en-US" sz="2400" b="1" dirty="0" smtClean="0">
                <a:latin typeface="微软雅黑" pitchFamily="34" charset="-122"/>
                <a:ea typeface="微软雅黑" pitchFamily="34" charset="-122"/>
              </a:rPr>
              <a:t>：这个语句与</a:t>
            </a:r>
            <a:r>
              <a:rPr lang="en-US" altLang="zh-CN" sz="2400" b="1" dirty="0" smtClean="0">
                <a:latin typeface="微软雅黑" pitchFamily="34" charset="-122"/>
                <a:ea typeface="微软雅黑" pitchFamily="34" charset="-122"/>
              </a:rPr>
              <a:t>SAVEPOINT</a:t>
            </a:r>
            <a:r>
              <a:rPr lang="zh-CN" altLang="en-US" sz="2400" b="1" dirty="0" smtClean="0">
                <a:latin typeface="微软雅黑" pitchFamily="34" charset="-122"/>
                <a:ea typeface="微软雅黑" pitchFamily="34" charset="-122"/>
              </a:rPr>
              <a:t>命令一起使用。</a:t>
            </a:r>
            <a:r>
              <a:rPr lang="zh-CN" altLang="en-US" sz="2400" b="1" dirty="0" smtClean="0">
                <a:solidFill>
                  <a:srgbClr val="0000CC"/>
                </a:solidFill>
                <a:latin typeface="微软雅黑" pitchFamily="34" charset="-122"/>
                <a:ea typeface="微软雅黑" pitchFamily="34" charset="-122"/>
              </a:rPr>
              <a:t>可以把事务回滚到标记点</a:t>
            </a:r>
            <a:r>
              <a:rPr lang="zh-CN" altLang="en-US" sz="2400" b="1" dirty="0" smtClean="0">
                <a:latin typeface="微软雅黑" pitchFamily="34" charset="-122"/>
                <a:ea typeface="微软雅黑" pitchFamily="34" charset="-122"/>
              </a:rPr>
              <a:t>。注意：虽然有</a:t>
            </a:r>
            <a:r>
              <a:rPr lang="en-US" altLang="zh-CN" sz="2400" b="1" dirty="0" smtClean="0">
                <a:latin typeface="微软雅黑" pitchFamily="34" charset="-122"/>
                <a:ea typeface="微软雅黑" pitchFamily="34" charset="-122"/>
              </a:rPr>
              <a:t>ROLLBACK</a:t>
            </a:r>
            <a:r>
              <a:rPr lang="zh-CN" altLang="en-US" sz="2400" b="1" dirty="0" smtClean="0">
                <a:latin typeface="微软雅黑" pitchFamily="34" charset="-122"/>
                <a:ea typeface="微软雅黑" pitchFamily="34" charset="-122"/>
              </a:rPr>
              <a:t>，但是它并没有真正的结束一个事务，因此</a:t>
            </a:r>
            <a:r>
              <a:rPr lang="zh-CN" altLang="en-US" sz="2400" b="1" dirty="0" smtClean="0">
                <a:solidFill>
                  <a:srgbClr val="0000CC"/>
                </a:solidFill>
                <a:latin typeface="微软雅黑" pitchFamily="34" charset="-122"/>
                <a:ea typeface="微软雅黑" pitchFamily="34" charset="-122"/>
              </a:rPr>
              <a:t>即使执行了</a:t>
            </a:r>
            <a:r>
              <a:rPr lang="en-US" altLang="zh-CN" sz="2400" b="1" dirty="0" smtClean="0">
                <a:solidFill>
                  <a:srgbClr val="0000CC"/>
                </a:solidFill>
                <a:latin typeface="微软雅黑" pitchFamily="34" charset="-122"/>
                <a:ea typeface="微软雅黑" pitchFamily="34" charset="-122"/>
              </a:rPr>
              <a:t>ROLLBACK TO SAVEPOINT</a:t>
            </a:r>
            <a:r>
              <a:rPr lang="zh-CN" altLang="en-US" sz="2400" b="1" dirty="0" smtClean="0">
                <a:solidFill>
                  <a:srgbClr val="0000CC"/>
                </a:solidFill>
                <a:latin typeface="微软雅黑" pitchFamily="34" charset="-122"/>
                <a:ea typeface="微软雅黑" pitchFamily="34" charset="-122"/>
              </a:rPr>
              <a:t>，之后也需要显式的运行</a:t>
            </a:r>
            <a:r>
              <a:rPr lang="en-US" altLang="zh-CN" sz="2400" b="1" dirty="0" smtClean="0">
                <a:solidFill>
                  <a:srgbClr val="0000CC"/>
                </a:solidFill>
                <a:latin typeface="微软雅黑" pitchFamily="34" charset="-122"/>
                <a:ea typeface="微软雅黑" pitchFamily="34" charset="-122"/>
              </a:rPr>
              <a:t>COMMIT</a:t>
            </a:r>
            <a:r>
              <a:rPr lang="zh-CN" altLang="en-US" sz="2400" b="1" dirty="0" smtClean="0">
                <a:solidFill>
                  <a:srgbClr val="0000CC"/>
                </a:solidFill>
                <a:latin typeface="微软雅黑" pitchFamily="34" charset="-122"/>
                <a:ea typeface="微软雅黑" pitchFamily="34" charset="-122"/>
              </a:rPr>
              <a:t>或</a:t>
            </a:r>
            <a:r>
              <a:rPr lang="en-US" altLang="zh-CN" sz="2400" b="1" dirty="0" smtClean="0">
                <a:solidFill>
                  <a:srgbClr val="0000CC"/>
                </a:solidFill>
                <a:latin typeface="微软雅黑" pitchFamily="34" charset="-122"/>
                <a:ea typeface="微软雅黑" pitchFamily="34" charset="-122"/>
              </a:rPr>
              <a:t>ROLLBACK</a:t>
            </a:r>
            <a:r>
              <a:rPr lang="zh-CN" altLang="en-US" sz="2400" b="1" dirty="0" smtClean="0">
                <a:solidFill>
                  <a:srgbClr val="0000CC"/>
                </a:solidFill>
                <a:latin typeface="微软雅黑" pitchFamily="34" charset="-122"/>
                <a:ea typeface="微软雅黑" pitchFamily="34" charset="-122"/>
              </a:rPr>
              <a:t>命令</a:t>
            </a:r>
            <a:r>
              <a:rPr lang="zh-CN" altLang="en-US" sz="2400" b="1" dirty="0" smtClean="0">
                <a:latin typeface="微软雅黑" pitchFamily="34" charset="-122"/>
                <a:ea typeface="微软雅黑" pitchFamily="34" charset="-122"/>
              </a:rPr>
              <a:t>。</a:t>
            </a:r>
          </a:p>
        </p:txBody>
      </p:sp>
    </p:spTree>
    <p:extLst>
      <p:ext uri="{BB962C8B-B14F-4D97-AF65-F5344CB8AC3E}">
        <p14:creationId xmlns:p14="http://schemas.microsoft.com/office/powerpoint/2010/main" val="418801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0390" y="429882"/>
            <a:ext cx="7141699" cy="5724644"/>
          </a:xfrm>
          <a:prstGeom prst="rect">
            <a:avLst/>
          </a:prstGeom>
        </p:spPr>
        <p:txBody>
          <a:bodyPr wrap="none">
            <a:spAutoFit/>
          </a:bodyPr>
          <a:lstStyle/>
          <a:p>
            <a:pPr marL="0" lvl="3" algn="ctr">
              <a:lnSpc>
                <a:spcPct val="150000"/>
              </a:lnSpc>
            </a:pPr>
            <a:r>
              <a:rPr lang="en-US" altLang="zh-CN" sz="4400" b="1" dirty="0" smtClean="0">
                <a:solidFill>
                  <a:srgbClr val="0000FF"/>
                </a:solidFill>
                <a:latin typeface="微软雅黑" pitchFamily="34" charset="-122"/>
                <a:ea typeface="微软雅黑" pitchFamily="34" charset="-122"/>
              </a:rPr>
              <a:t>14.2 MySQL</a:t>
            </a:r>
            <a:r>
              <a:rPr lang="zh-CN" altLang="en-US" sz="4400" b="1" dirty="0">
                <a:solidFill>
                  <a:srgbClr val="0000FF"/>
                </a:solidFill>
                <a:latin typeface="微软雅黑" pitchFamily="34" charset="-122"/>
                <a:ea typeface="微软雅黑" pitchFamily="34" charset="-122"/>
              </a:rPr>
              <a:t>的并发控制</a:t>
            </a:r>
            <a:endParaRPr lang="en-US" altLang="zh-CN" sz="4400" b="1" dirty="0" smtClean="0">
              <a:solidFill>
                <a:srgbClr val="0000FF"/>
              </a:solidFill>
              <a:latin typeface="微软雅黑" pitchFamily="34" charset="-122"/>
              <a:ea typeface="微软雅黑" pitchFamily="34" charset="-122"/>
            </a:endParaRPr>
          </a:p>
          <a:p>
            <a:pPr marL="1885950" lvl="3" indent="-514350">
              <a:lnSpc>
                <a:spcPct val="150000"/>
              </a:lnSpc>
              <a:buFont typeface="+mj-lt"/>
              <a:buAutoNum type="arabicPeriod"/>
            </a:pPr>
            <a:r>
              <a:rPr lang="zh-CN" altLang="en-US" sz="4000" b="1" dirty="0" smtClean="0">
                <a:latin typeface="微软雅黑" panose="020B0503020204020204" pitchFamily="34" charset="-122"/>
                <a:ea typeface="微软雅黑" panose="020B0503020204020204" pitchFamily="34" charset="-122"/>
              </a:rPr>
              <a:t>并发</a:t>
            </a:r>
            <a:r>
              <a:rPr lang="zh-CN" altLang="en-US" sz="4000" b="1" dirty="0">
                <a:latin typeface="微软雅黑" panose="020B0503020204020204" pitchFamily="34" charset="-122"/>
                <a:ea typeface="微软雅黑" panose="020B0503020204020204" pitchFamily="34" charset="-122"/>
              </a:rPr>
              <a:t>概述</a:t>
            </a: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锁的概述</a:t>
            </a:r>
          </a:p>
          <a:p>
            <a:pPr marL="1885950" lvl="3" indent="-514350">
              <a:lnSpc>
                <a:spcPct val="150000"/>
              </a:lnSpc>
              <a:buFont typeface="+mj-lt"/>
              <a:buAutoNum type="arabicPeriod"/>
            </a:pPr>
            <a:r>
              <a:rPr lang="en-US" altLang="zh-CN" sz="4000" b="1" dirty="0" err="1">
                <a:latin typeface="微软雅黑" panose="020B0503020204020204" pitchFamily="34" charset="-122"/>
                <a:ea typeface="微软雅黑" panose="020B0503020204020204" pitchFamily="34" charset="-122"/>
              </a:rPr>
              <a:t>MyISAM</a:t>
            </a:r>
            <a:r>
              <a:rPr lang="zh-CN" altLang="en-US" sz="4000" b="1" dirty="0">
                <a:latin typeface="微软雅黑" panose="020B0503020204020204" pitchFamily="34" charset="-122"/>
                <a:ea typeface="微软雅黑" panose="020B0503020204020204" pitchFamily="34" charset="-122"/>
              </a:rPr>
              <a:t>表的表级锁</a:t>
            </a:r>
          </a:p>
          <a:p>
            <a:pPr marL="1885950" lvl="3" indent="-514350">
              <a:lnSpc>
                <a:spcPct val="150000"/>
              </a:lnSpc>
              <a:buFont typeface="+mj-lt"/>
              <a:buAutoNum type="arabicPeriod"/>
            </a:pPr>
            <a:r>
              <a:rPr lang="en-US" altLang="zh-CN" sz="4000" b="1" dirty="0" err="1">
                <a:latin typeface="微软雅黑" panose="020B0503020204020204" pitchFamily="34" charset="-122"/>
                <a:ea typeface="微软雅黑" panose="020B0503020204020204" pitchFamily="34" charset="-122"/>
              </a:rPr>
              <a:t>InnoDB</a:t>
            </a:r>
            <a:r>
              <a:rPr lang="zh-CN" altLang="en-US" sz="4000" b="1" dirty="0">
                <a:latin typeface="微软雅黑" panose="020B0503020204020204" pitchFamily="34" charset="-122"/>
                <a:ea typeface="微软雅黑" panose="020B0503020204020204" pitchFamily="34" charset="-122"/>
              </a:rPr>
              <a:t>表的行级锁</a:t>
            </a:r>
          </a:p>
          <a:p>
            <a:pPr marL="1885950" lvl="3" indent="-514350">
              <a:lnSpc>
                <a:spcPct val="150000"/>
              </a:lnSpc>
              <a:buFont typeface="+mj-lt"/>
              <a:buAutoNum type="arabicPeriod"/>
            </a:pPr>
            <a:r>
              <a:rPr lang="zh-CN" altLang="en-US" sz="4000" b="1" dirty="0">
                <a:latin typeface="微软雅黑" panose="020B0503020204020204" pitchFamily="34" charset="-122"/>
                <a:ea typeface="微软雅黑" panose="020B0503020204020204" pitchFamily="34" charset="-122"/>
              </a:rPr>
              <a:t>死锁</a:t>
            </a:r>
          </a:p>
        </p:txBody>
      </p:sp>
    </p:spTree>
    <p:extLst>
      <p:ext uri="{BB962C8B-B14F-4D97-AF65-F5344CB8AC3E}">
        <p14:creationId xmlns:p14="http://schemas.microsoft.com/office/powerpoint/2010/main" val="1989566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0"/>
          </p:nvPr>
        </p:nvSpPr>
        <p:spPr/>
        <p:txBody>
          <a:bodyPr/>
          <a:lstStyle/>
          <a:p>
            <a:fld id="{133BC7D5-995A-4233-93E3-94D398C648EA}" type="slidenum">
              <a:rPr lang="en-US" altLang="zh-CN"/>
              <a:pPr/>
              <a:t>16</a:t>
            </a:fld>
            <a:endParaRPr lang="en-US" altLang="zh-CN"/>
          </a:p>
        </p:txBody>
      </p:sp>
      <p:sp>
        <p:nvSpPr>
          <p:cNvPr id="1335299" name="Rectangle 3"/>
          <p:cNvSpPr>
            <a:spLocks noGrp="1" noChangeArrowheads="1"/>
          </p:cNvSpPr>
          <p:nvPr>
            <p:ph type="body" idx="1"/>
          </p:nvPr>
        </p:nvSpPr>
        <p:spPr>
          <a:xfrm>
            <a:off x="323849" y="1268413"/>
            <a:ext cx="6622861" cy="4495800"/>
          </a:xfrm>
        </p:spPr>
        <p:txBody>
          <a:bodyPr/>
          <a:lstStyle/>
          <a:p>
            <a:pPr algn="just">
              <a:lnSpc>
                <a:spcPct val="120000"/>
              </a:lnSpc>
            </a:pPr>
            <a:r>
              <a:rPr lang="zh-CN" altLang="en-US" sz="2800" b="1" dirty="0" smtClean="0">
                <a:solidFill>
                  <a:srgbClr val="0000FF"/>
                </a:solidFill>
              </a:rPr>
              <a:t>事务</a:t>
            </a:r>
            <a:r>
              <a:rPr lang="zh-CN" altLang="en-US" sz="2800" b="1" dirty="0">
                <a:solidFill>
                  <a:srgbClr val="0000FF"/>
                </a:solidFill>
              </a:rPr>
              <a:t>串行执行</a:t>
            </a:r>
          </a:p>
          <a:p>
            <a:pPr lvl="1" algn="just">
              <a:lnSpc>
                <a:spcPct val="120000"/>
              </a:lnSpc>
            </a:pPr>
            <a:r>
              <a:rPr lang="zh-CN" altLang="en-US" sz="2600" b="1" dirty="0"/>
              <a:t>每个时刻只有一个事务运行，其他事务必须等到这个事务结束以后方能运行</a:t>
            </a:r>
          </a:p>
          <a:p>
            <a:pPr lvl="1" algn="just">
              <a:lnSpc>
                <a:spcPct val="120000"/>
              </a:lnSpc>
            </a:pPr>
            <a:r>
              <a:rPr lang="zh-CN" altLang="en-US" sz="2600" b="1" dirty="0"/>
              <a:t>不能充分利用系统资源，发挥数据库共享资源的特点</a:t>
            </a:r>
          </a:p>
        </p:txBody>
      </p:sp>
      <p:sp>
        <p:nvSpPr>
          <p:cNvPr id="1335300" name="Line 4"/>
          <p:cNvSpPr>
            <a:spLocks noChangeShapeType="1"/>
          </p:cNvSpPr>
          <p:nvPr/>
        </p:nvSpPr>
        <p:spPr bwMode="auto">
          <a:xfrm>
            <a:off x="7686058" y="1102747"/>
            <a:ext cx="0" cy="30241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p>
        </p:txBody>
      </p:sp>
      <p:sp>
        <p:nvSpPr>
          <p:cNvPr id="1335301" name="Line 5"/>
          <p:cNvSpPr>
            <a:spLocks noChangeShapeType="1"/>
          </p:cNvSpPr>
          <p:nvPr/>
        </p:nvSpPr>
        <p:spPr bwMode="auto">
          <a:xfrm>
            <a:off x="7686058" y="2542610"/>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p>
        </p:txBody>
      </p:sp>
      <p:sp>
        <p:nvSpPr>
          <p:cNvPr id="1335302" name="Line 6"/>
          <p:cNvSpPr>
            <a:spLocks noChangeShapeType="1"/>
          </p:cNvSpPr>
          <p:nvPr/>
        </p:nvSpPr>
        <p:spPr bwMode="auto">
          <a:xfrm>
            <a:off x="7686058" y="3479235"/>
            <a:ext cx="2159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p>
        </p:txBody>
      </p:sp>
      <p:sp>
        <p:nvSpPr>
          <p:cNvPr id="1335303" name="Text Box 7"/>
          <p:cNvSpPr txBox="1">
            <a:spLocks noChangeArrowheads="1"/>
          </p:cNvSpPr>
          <p:nvPr/>
        </p:nvSpPr>
        <p:spPr bwMode="auto">
          <a:xfrm>
            <a:off x="7650219" y="1672660"/>
            <a:ext cx="484428"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en-US" altLang="zh-CN" sz="2000" b="1"/>
              <a:t>T1</a:t>
            </a:r>
          </a:p>
        </p:txBody>
      </p:sp>
      <p:sp>
        <p:nvSpPr>
          <p:cNvPr id="1335304" name="Text Box 8"/>
          <p:cNvSpPr txBox="1">
            <a:spLocks noChangeArrowheads="1"/>
          </p:cNvSpPr>
          <p:nvPr/>
        </p:nvSpPr>
        <p:spPr bwMode="auto">
          <a:xfrm>
            <a:off x="7669269" y="2687072"/>
            <a:ext cx="484428"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en-US" altLang="zh-CN" sz="2000" b="1"/>
              <a:t>T2</a:t>
            </a:r>
          </a:p>
        </p:txBody>
      </p:sp>
      <p:sp>
        <p:nvSpPr>
          <p:cNvPr id="1335305" name="Text Box 9"/>
          <p:cNvSpPr txBox="1">
            <a:spLocks noChangeArrowheads="1"/>
          </p:cNvSpPr>
          <p:nvPr/>
        </p:nvSpPr>
        <p:spPr bwMode="auto">
          <a:xfrm>
            <a:off x="7669269" y="3550672"/>
            <a:ext cx="484428"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en-US" altLang="zh-CN" sz="2000" b="1"/>
              <a:t>T3</a:t>
            </a:r>
          </a:p>
        </p:txBody>
      </p:sp>
      <p:sp>
        <p:nvSpPr>
          <p:cNvPr id="1335306" name="Text Box 10"/>
          <p:cNvSpPr txBox="1">
            <a:spLocks noChangeArrowheads="1"/>
          </p:cNvSpPr>
          <p:nvPr/>
        </p:nvSpPr>
        <p:spPr bwMode="auto">
          <a:xfrm>
            <a:off x="6329163" y="4415860"/>
            <a:ext cx="2507418"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solidFill>
                  <a:srgbClr val="0000FF"/>
                </a:solidFill>
              </a:rPr>
              <a:t>事务的串行执行方式</a:t>
            </a:r>
          </a:p>
        </p:txBody>
      </p:sp>
      <p:grpSp>
        <p:nvGrpSpPr>
          <p:cNvPr id="1335309" name="Group 13"/>
          <p:cNvGrpSpPr>
            <a:grpSpLocks/>
          </p:cNvGrpSpPr>
          <p:nvPr/>
        </p:nvGrpSpPr>
        <p:grpSpPr bwMode="auto">
          <a:xfrm>
            <a:off x="6792301" y="742385"/>
            <a:ext cx="700088" cy="1730375"/>
            <a:chOff x="4313" y="1207"/>
            <a:chExt cx="441" cy="1090"/>
          </a:xfrm>
        </p:grpSpPr>
        <p:sp>
          <p:nvSpPr>
            <p:cNvPr id="1335307" name="Line 11"/>
            <p:cNvSpPr>
              <a:spLocks noChangeShapeType="1"/>
            </p:cNvSpPr>
            <p:nvPr/>
          </p:nvSpPr>
          <p:spPr bwMode="auto">
            <a:xfrm>
              <a:off x="4604" y="1480"/>
              <a:ext cx="0" cy="81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p>
          </p:txBody>
        </p:sp>
        <p:sp>
          <p:nvSpPr>
            <p:cNvPr id="1335308" name="Text Box 12"/>
            <p:cNvSpPr txBox="1">
              <a:spLocks noChangeArrowheads="1"/>
            </p:cNvSpPr>
            <p:nvPr/>
          </p:nvSpPr>
          <p:spPr bwMode="auto">
            <a:xfrm>
              <a:off x="4313" y="1207"/>
              <a:ext cx="441" cy="25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b="1">
                  <a:solidFill>
                    <a:srgbClr val="0000FF"/>
                  </a:solidFill>
                </a:rPr>
                <a:t>时间</a:t>
              </a:r>
            </a:p>
          </p:txBody>
        </p:sp>
      </p:grpSp>
    </p:spTree>
    <p:extLst>
      <p:ext uri="{BB962C8B-B14F-4D97-AF65-F5344CB8AC3E}">
        <p14:creationId xmlns:p14="http://schemas.microsoft.com/office/powerpoint/2010/main" val="4075221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9"/>
            <a:ext cx="8955156" cy="825419"/>
          </a:xfrm>
          <a:prstGeom prst="rect">
            <a:avLst/>
          </a:prstGeom>
        </p:spPr>
        <p:txBody>
          <a:bodyPr wrap="square">
            <a:spAutoFit/>
          </a:bodyPr>
          <a:lstStyle/>
          <a:p>
            <a:pPr indent="457200">
              <a:lnSpc>
                <a:spcPct val="150000"/>
              </a:lnSpc>
            </a:pPr>
            <a:r>
              <a:rPr lang="en-US" altLang="zh-CN" sz="3600" b="1" dirty="0">
                <a:solidFill>
                  <a:srgbClr val="00B050"/>
                </a:solidFill>
                <a:latin typeface="微软雅黑" pitchFamily="34" charset="-122"/>
                <a:ea typeface="微软雅黑" pitchFamily="34" charset="-122"/>
              </a:rPr>
              <a:t>14.2.1 </a:t>
            </a:r>
            <a:r>
              <a:rPr lang="zh-CN" altLang="en-US" sz="3600" b="1" dirty="0">
                <a:solidFill>
                  <a:srgbClr val="00B050"/>
                </a:solidFill>
                <a:latin typeface="微软雅黑" pitchFamily="34" charset="-122"/>
                <a:ea typeface="微软雅黑" pitchFamily="34" charset="-122"/>
              </a:rPr>
              <a:t> 并发概述</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569633" y="3030574"/>
            <a:ext cx="5113191" cy="2862322"/>
          </a:xfrm>
          <a:prstGeom prst="rect">
            <a:avLst/>
          </a:prstGeom>
        </p:spPr>
        <p:txBody>
          <a:bodyPr wrap="square">
            <a:spAutoFit/>
          </a:bodyPr>
          <a:lstStyle/>
          <a:p>
            <a:pPr indent="457200">
              <a:lnSpc>
                <a:spcPct val="150000"/>
              </a:lnSpc>
            </a:pPr>
            <a:r>
              <a:rPr lang="zh-CN" altLang="en-US" sz="2400" b="1" dirty="0" smtClean="0">
                <a:solidFill>
                  <a:srgbClr val="008000"/>
                </a:solidFill>
                <a:latin typeface="微软雅黑" pitchFamily="34" charset="-122"/>
                <a:ea typeface="微软雅黑" pitchFamily="34" charset="-122"/>
              </a:rPr>
              <a:t>在</a:t>
            </a:r>
            <a:r>
              <a:rPr lang="zh-CN" altLang="en-US" sz="2400" b="1" dirty="0">
                <a:solidFill>
                  <a:srgbClr val="008000"/>
                </a:solidFill>
                <a:latin typeface="微软雅黑" pitchFamily="34" charset="-122"/>
                <a:ea typeface="微软雅黑" pitchFamily="34" charset="-122"/>
              </a:rPr>
              <a:t>多处理机系统中</a:t>
            </a:r>
            <a:r>
              <a:rPr lang="zh-CN" altLang="en-US" sz="2400" b="1" dirty="0">
                <a:latin typeface="微软雅黑" pitchFamily="34" charset="-122"/>
                <a:ea typeface="微软雅黑" pitchFamily="34" charset="-122"/>
              </a:rPr>
              <a:t>，每个处理机可以运行一个事务，多个处理机可以同时运行多个事务，实现事务真正的并发运行，这种并发执行方式称为</a:t>
            </a:r>
            <a:r>
              <a:rPr lang="zh-CN" altLang="en-US" sz="2400" b="1" dirty="0">
                <a:solidFill>
                  <a:srgbClr val="FF0000"/>
                </a:solidFill>
                <a:latin typeface="微软雅黑" pitchFamily="34" charset="-122"/>
                <a:ea typeface="微软雅黑" pitchFamily="34" charset="-122"/>
              </a:rPr>
              <a:t>同时并发</a:t>
            </a:r>
            <a:r>
              <a:rPr lang="zh-CN" altLang="en-US" sz="2400" b="1" dirty="0" smtClean="0">
                <a:solidFill>
                  <a:srgbClr val="FF0000"/>
                </a:solidFill>
                <a:latin typeface="微软雅黑" pitchFamily="34" charset="-122"/>
                <a:ea typeface="微软雅黑" pitchFamily="34" charset="-122"/>
              </a:rPr>
              <a:t>方式。</a:t>
            </a:r>
            <a:endParaRPr lang="zh-CN" altLang="en-US" sz="2400" b="1" dirty="0">
              <a:solidFill>
                <a:srgbClr val="FF0000"/>
              </a:solidFill>
              <a:latin typeface="微软雅黑" pitchFamily="34" charset="-122"/>
              <a:ea typeface="微软雅黑" pitchFamily="34" charset="-122"/>
            </a:endParaRPr>
          </a:p>
        </p:txBody>
      </p:sp>
      <p:sp>
        <p:nvSpPr>
          <p:cNvPr id="4" name="矩形 3"/>
          <p:cNvSpPr/>
          <p:nvPr/>
        </p:nvSpPr>
        <p:spPr>
          <a:xfrm>
            <a:off x="483036" y="1059711"/>
            <a:ext cx="5617513" cy="1754326"/>
          </a:xfrm>
          <a:prstGeom prst="rect">
            <a:avLst/>
          </a:prstGeom>
        </p:spPr>
        <p:txBody>
          <a:bodyPr wrap="square">
            <a:spAutoFit/>
          </a:bodyPr>
          <a:lstStyle/>
          <a:p>
            <a:pPr indent="457200">
              <a:lnSpc>
                <a:spcPct val="150000"/>
              </a:lnSpc>
            </a:pPr>
            <a:r>
              <a:rPr lang="zh-CN" altLang="en-US" sz="2400" b="1" dirty="0" smtClean="0">
                <a:solidFill>
                  <a:srgbClr val="008000"/>
                </a:solidFill>
                <a:latin typeface="微软雅黑" pitchFamily="34" charset="-122"/>
                <a:ea typeface="微软雅黑" pitchFamily="34" charset="-122"/>
              </a:rPr>
              <a:t>在</a:t>
            </a:r>
            <a:r>
              <a:rPr lang="zh-CN" altLang="en-US" sz="2400" b="1" dirty="0">
                <a:solidFill>
                  <a:srgbClr val="008000"/>
                </a:solidFill>
                <a:latin typeface="微软雅黑" pitchFamily="34" charset="-122"/>
                <a:ea typeface="微软雅黑" pitchFamily="34" charset="-122"/>
              </a:rPr>
              <a:t>单处理机系统中</a:t>
            </a:r>
            <a:r>
              <a:rPr lang="zh-CN" altLang="en-US" sz="2400" b="1" dirty="0">
                <a:latin typeface="微软雅黑" pitchFamily="34" charset="-122"/>
                <a:ea typeface="微软雅黑" pitchFamily="34" charset="-122"/>
              </a:rPr>
              <a:t>，事务的并行执行实际上是这些并行事务轮流交叉进行，这种并行执行方式称为</a:t>
            </a:r>
            <a:r>
              <a:rPr lang="zh-CN" altLang="en-US" sz="2400" b="1" dirty="0">
                <a:solidFill>
                  <a:srgbClr val="FF0000"/>
                </a:solidFill>
                <a:latin typeface="微软雅黑" pitchFamily="34" charset="-122"/>
                <a:ea typeface="微软雅黑" pitchFamily="34" charset="-122"/>
              </a:rPr>
              <a:t>交叉并发</a:t>
            </a:r>
            <a:r>
              <a:rPr lang="zh-CN" altLang="en-US" sz="2400" b="1" dirty="0" smtClean="0">
                <a:solidFill>
                  <a:srgbClr val="FF0000"/>
                </a:solidFill>
                <a:latin typeface="微软雅黑" pitchFamily="34" charset="-122"/>
                <a:ea typeface="微软雅黑" pitchFamily="34" charset="-122"/>
              </a:rPr>
              <a:t>方式。</a:t>
            </a:r>
            <a:endParaRPr lang="en-US" altLang="zh-CN" sz="2400" b="1" dirty="0">
              <a:solidFill>
                <a:srgbClr val="FF0000"/>
              </a:solidFill>
              <a:latin typeface="微软雅黑" pitchFamily="34" charset="-122"/>
              <a:ea typeface="微软雅黑" pitchFamily="34" charset="-122"/>
            </a:endParaRPr>
          </a:p>
        </p:txBody>
      </p:sp>
      <p:grpSp>
        <p:nvGrpSpPr>
          <p:cNvPr id="5" name="Group 4"/>
          <p:cNvGrpSpPr>
            <a:grpSpLocks/>
          </p:cNvGrpSpPr>
          <p:nvPr/>
        </p:nvGrpSpPr>
        <p:grpSpPr bwMode="auto">
          <a:xfrm>
            <a:off x="5756922" y="245659"/>
            <a:ext cx="2741622" cy="4193225"/>
            <a:chOff x="1398" y="1071"/>
            <a:chExt cx="2035" cy="2936"/>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 y="1071"/>
              <a:ext cx="1905" cy="2586"/>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1398" y="3748"/>
              <a:ext cx="2035" cy="25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dirty="0">
                  <a:solidFill>
                    <a:srgbClr val="0000FF"/>
                  </a:solidFill>
                  <a:effectLst>
                    <a:outerShdw blurRad="38100" dist="38100" dir="2700000" algn="tl">
                      <a:srgbClr val="000000">
                        <a:alpha val="43137"/>
                      </a:srgbClr>
                    </a:outerShdw>
                  </a:effectLst>
                </a:rPr>
                <a:t>事务的交叉并发执行方式</a:t>
              </a:r>
            </a:p>
          </p:txBody>
        </p:sp>
      </p:grpSp>
      <p:grpSp>
        <p:nvGrpSpPr>
          <p:cNvPr id="8" name="Group 7"/>
          <p:cNvGrpSpPr>
            <a:grpSpLocks/>
          </p:cNvGrpSpPr>
          <p:nvPr/>
        </p:nvGrpSpPr>
        <p:grpSpPr bwMode="auto">
          <a:xfrm>
            <a:off x="8151461" y="558717"/>
            <a:ext cx="649087" cy="1837678"/>
            <a:chOff x="4339" y="1207"/>
            <a:chExt cx="388" cy="1090"/>
          </a:xfrm>
        </p:grpSpPr>
        <p:sp>
          <p:nvSpPr>
            <p:cNvPr id="9" name="Line 8"/>
            <p:cNvSpPr>
              <a:spLocks noChangeShapeType="1"/>
            </p:cNvSpPr>
            <p:nvPr/>
          </p:nvSpPr>
          <p:spPr bwMode="auto">
            <a:xfrm>
              <a:off x="4604" y="1480"/>
              <a:ext cx="0" cy="81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endParaRPr>
            </a:p>
          </p:txBody>
        </p:sp>
        <p:sp>
          <p:nvSpPr>
            <p:cNvPr id="10" name="Text Box 9"/>
            <p:cNvSpPr txBox="1">
              <a:spLocks noChangeArrowheads="1"/>
            </p:cNvSpPr>
            <p:nvPr/>
          </p:nvSpPr>
          <p:spPr bwMode="auto">
            <a:xfrm>
              <a:off x="4339" y="1207"/>
              <a:ext cx="388" cy="21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a:solidFill>
                    <a:srgbClr val="0000FF"/>
                  </a:solidFill>
                  <a:effectLst>
                    <a:outerShdw blurRad="38100" dist="38100" dir="2700000" algn="tl">
                      <a:srgbClr val="000000">
                        <a:alpha val="43137"/>
                      </a:srgbClr>
                    </a:outerShdw>
                  </a:effectLst>
                </a:rPr>
                <a:t>时间</a:t>
              </a:r>
            </a:p>
          </p:txBody>
        </p:sp>
      </p:grpSp>
    </p:spTree>
    <p:extLst>
      <p:ext uri="{BB962C8B-B14F-4D97-AF65-F5344CB8AC3E}">
        <p14:creationId xmlns:p14="http://schemas.microsoft.com/office/powerpoint/2010/main" val="26617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9"/>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14.2.1 </a:t>
            </a:r>
            <a:r>
              <a:rPr lang="zh-CN" altLang="en-US" sz="3600" b="1" dirty="0" smtClean="0">
                <a:solidFill>
                  <a:srgbClr val="00B050"/>
                </a:solidFill>
                <a:latin typeface="微软雅黑" pitchFamily="34" charset="-122"/>
                <a:ea typeface="微软雅黑" pitchFamily="34" charset="-122"/>
              </a:rPr>
              <a:t> 并发概述（续）</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525433" y="1149824"/>
            <a:ext cx="8263720" cy="1669688"/>
          </a:xfrm>
          <a:prstGeom prst="rect">
            <a:avLst/>
          </a:prstGeom>
        </p:spPr>
        <p:txBody>
          <a:bodyPr wrap="square">
            <a:spAutoFit/>
          </a:bodyPr>
          <a:lstStyle/>
          <a:p>
            <a:pPr algn="just">
              <a:lnSpc>
                <a:spcPts val="4100"/>
              </a:lnSpc>
            </a:pPr>
            <a:r>
              <a:rPr lang="zh-CN" altLang="en-US" sz="2800" b="1" dirty="0">
                <a:solidFill>
                  <a:srgbClr val="0000FF"/>
                </a:solidFill>
                <a:latin typeface="微软雅黑" panose="020B0503020204020204" pitchFamily="34" charset="-122"/>
                <a:ea typeface="微软雅黑" panose="020B0503020204020204" pitchFamily="34" charset="-122"/>
              </a:rPr>
              <a:t>事务并发执行带来的问题</a:t>
            </a:r>
          </a:p>
          <a:p>
            <a:pPr lvl="1" algn="just">
              <a:lnSpc>
                <a:spcPts val="4100"/>
              </a:lnSpc>
            </a:pPr>
            <a:r>
              <a:rPr lang="zh-CN" altLang="en-US" sz="2600" b="1" dirty="0">
                <a:solidFill>
                  <a:srgbClr val="FF3300"/>
                </a:solidFill>
                <a:latin typeface="微软雅黑" panose="020B0503020204020204" pitchFamily="34" charset="-122"/>
                <a:ea typeface="微软雅黑" panose="020B0503020204020204" pitchFamily="34" charset="-122"/>
              </a:rPr>
              <a:t>会产生多个事务同时存取同一数据的情况</a:t>
            </a:r>
            <a:r>
              <a:rPr lang="zh-CN" altLang="en-US" sz="2600" b="1" dirty="0">
                <a:latin typeface="微软雅黑" panose="020B0503020204020204" pitchFamily="34" charset="-122"/>
                <a:ea typeface="微软雅黑" panose="020B0503020204020204" pitchFamily="34" charset="-122"/>
              </a:rPr>
              <a:t> </a:t>
            </a:r>
          </a:p>
          <a:p>
            <a:pPr lvl="1" algn="just">
              <a:lnSpc>
                <a:spcPts val="4100"/>
              </a:lnSpc>
            </a:pPr>
            <a:r>
              <a:rPr lang="zh-CN" altLang="en-US" sz="2600" b="1" dirty="0">
                <a:latin typeface="微软雅黑" panose="020B0503020204020204" pitchFamily="34" charset="-122"/>
                <a:ea typeface="微软雅黑" panose="020B0503020204020204" pitchFamily="34" charset="-122"/>
              </a:rPr>
              <a:t>可能会存取和存储不正确的数据，</a:t>
            </a:r>
            <a:r>
              <a:rPr lang="zh-CN" altLang="en-US" sz="2600" b="1" dirty="0" smtClean="0">
                <a:latin typeface="微软雅黑" panose="020B0503020204020204" pitchFamily="34" charset="-122"/>
                <a:ea typeface="微软雅黑" panose="020B0503020204020204" pitchFamily="34" charset="-122"/>
              </a:rPr>
              <a:t>破坏数据的</a:t>
            </a:r>
            <a:r>
              <a:rPr lang="zh-CN" altLang="en-US" sz="2600" b="1" dirty="0">
                <a:latin typeface="微软雅黑" panose="020B0503020204020204" pitchFamily="34" charset="-122"/>
                <a:ea typeface="微软雅黑" panose="020B0503020204020204" pitchFamily="34" charset="-122"/>
              </a:rPr>
              <a:t>一致性</a:t>
            </a:r>
          </a:p>
        </p:txBody>
      </p:sp>
      <p:sp>
        <p:nvSpPr>
          <p:cNvPr id="4" name="矩形 3"/>
          <p:cNvSpPr/>
          <p:nvPr/>
        </p:nvSpPr>
        <p:spPr>
          <a:xfrm>
            <a:off x="477662" y="3045177"/>
            <a:ext cx="8359262" cy="2041585"/>
          </a:xfrm>
          <a:prstGeom prst="rect">
            <a:avLst/>
          </a:prstGeom>
          <a:ln>
            <a:solidFill>
              <a:srgbClr val="0000FF"/>
            </a:solidFill>
          </a:ln>
        </p:spPr>
        <p:txBody>
          <a:bodyPr wrap="square">
            <a:spAutoFit/>
          </a:bodyPr>
          <a:lstStyle/>
          <a:p>
            <a:pPr marL="342900" indent="-342900">
              <a:lnSpc>
                <a:spcPts val="3800"/>
              </a:lnSpc>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数据</a:t>
            </a:r>
            <a:r>
              <a:rPr lang="zh-CN" altLang="en-US" sz="2400" b="1" dirty="0" smtClean="0">
                <a:solidFill>
                  <a:srgbClr val="FF0000"/>
                </a:solidFill>
                <a:latin typeface="微软雅黑" panose="020B0503020204020204" pitchFamily="34" charset="-122"/>
                <a:ea typeface="微软雅黑" panose="020B0503020204020204" pitchFamily="34" charset="-122"/>
              </a:rPr>
              <a:t>不一致的原因</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由于并发操作破坏了事务的隔离</a:t>
            </a:r>
            <a:r>
              <a:rPr lang="zh-CN" altLang="en-US" sz="2400" b="1" dirty="0" smtClean="0">
                <a:latin typeface="微软雅黑" panose="020B0503020204020204" pitchFamily="34" charset="-122"/>
                <a:ea typeface="微软雅黑" panose="020B0503020204020204" pitchFamily="34" charset="-122"/>
              </a:rPr>
              <a:t>性。</a:t>
            </a:r>
            <a:endParaRPr lang="zh-CN" altLang="en-US" sz="2400" b="1" dirty="0">
              <a:latin typeface="微软雅黑" panose="020B0503020204020204" pitchFamily="34" charset="-122"/>
              <a:ea typeface="微软雅黑" panose="020B0503020204020204" pitchFamily="34" charset="-122"/>
            </a:endParaRPr>
          </a:p>
          <a:p>
            <a:pPr marL="342900" indent="-342900">
              <a:lnSpc>
                <a:spcPts val="3800"/>
              </a:lnSpc>
              <a:buFont typeface="Arial" panose="020B0604020202020204" pitchFamily="34" charset="0"/>
              <a:buChar char="•"/>
            </a:pPr>
            <a:r>
              <a:rPr lang="zh-CN" altLang="en-US" sz="2800" b="1" u="sng" dirty="0">
                <a:solidFill>
                  <a:srgbClr val="FF0000"/>
                </a:solidFill>
                <a:latin typeface="微软雅黑" panose="020B0503020204020204" pitchFamily="34" charset="-122"/>
                <a:ea typeface="微软雅黑" panose="020B0503020204020204" pitchFamily="34" charset="-122"/>
              </a:rPr>
              <a:t>并发控制</a:t>
            </a:r>
            <a:r>
              <a:rPr lang="zh-CN" altLang="en-US" sz="2800" b="1" u="sng" dirty="0">
                <a:latin typeface="微软雅黑" panose="020B0503020204020204" pitchFamily="34" charset="-122"/>
                <a:ea typeface="微软雅黑" panose="020B0503020204020204" pitchFamily="34" charset="-122"/>
              </a:rPr>
              <a:t>：</a:t>
            </a:r>
            <a:r>
              <a:rPr lang="zh-CN" altLang="en-US" sz="2800"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就是要用正确的方式调度并发操作，使一个用户事务的执行不受其他事务的干扰，从而避免造成数据的不一致性</a:t>
            </a:r>
            <a:r>
              <a:rPr lang="zh-CN" altLang="en-US" sz="2800" b="1" dirty="0">
                <a:solidFill>
                  <a:srgbClr val="0000CC"/>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06245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596" y="282632"/>
            <a:ext cx="8591218" cy="1992853"/>
          </a:xfrm>
          <a:prstGeom prst="rect">
            <a:avLst/>
          </a:prstGeom>
        </p:spPr>
        <p:txBody>
          <a:bodyPr wrap="square">
            <a:spAutoFit/>
          </a:bodyPr>
          <a:lstStyle/>
          <a:p>
            <a:pPr indent="457200">
              <a:lnSpc>
                <a:spcPct val="1500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1</a:t>
            </a:r>
            <a:r>
              <a:rPr lang="zh-CN" altLang="en-US" sz="2400" b="1" dirty="0" smtClean="0">
                <a:solidFill>
                  <a:srgbClr val="FF0066"/>
                </a:solidFill>
                <a:latin typeface="微软雅黑" pitchFamily="34" charset="-122"/>
                <a:ea typeface="微软雅黑" pitchFamily="34" charset="-122"/>
              </a:rPr>
              <a:t>）丢失</a:t>
            </a:r>
            <a:r>
              <a:rPr lang="zh-CN" altLang="en-US" sz="2400" b="1" dirty="0">
                <a:solidFill>
                  <a:srgbClr val="FF0066"/>
                </a:solidFill>
                <a:latin typeface="微软雅黑" pitchFamily="34" charset="-122"/>
                <a:ea typeface="微软雅黑" pitchFamily="34" charset="-122"/>
              </a:rPr>
              <a:t>更新</a:t>
            </a:r>
            <a:r>
              <a:rPr lang="en-US" altLang="zh-CN" sz="2400" b="1" dirty="0">
                <a:solidFill>
                  <a:srgbClr val="FF0066"/>
                </a:solidFill>
                <a:latin typeface="微软雅黑" pitchFamily="34" charset="-122"/>
                <a:ea typeface="微软雅黑" pitchFamily="34" charset="-122"/>
              </a:rPr>
              <a:t>(lost update) </a:t>
            </a:r>
            <a:r>
              <a:rPr lang="zh-CN" altLang="en-US" sz="2400" b="1" dirty="0">
                <a:solidFill>
                  <a:srgbClr val="FF0066"/>
                </a:solidFill>
                <a:latin typeface="微软雅黑" pitchFamily="34" charset="-122"/>
                <a:ea typeface="微软雅黑" pitchFamily="34" charset="-122"/>
              </a:rPr>
              <a:t>问题</a:t>
            </a:r>
          </a:p>
          <a:p>
            <a:pPr indent="457200">
              <a:lnSpc>
                <a:spcPts val="3500"/>
              </a:lnSpc>
            </a:pPr>
            <a:r>
              <a:rPr lang="zh-CN" altLang="en-US" sz="2400" b="1" dirty="0">
                <a:latin typeface="微软雅黑" pitchFamily="34" charset="-122"/>
                <a:ea typeface="微软雅黑" pitchFamily="34" charset="-122"/>
              </a:rPr>
              <a:t>当两个或多个事务选择同一行，然后基于最初选定的值更新该行时，由于每个事务都不知道其他事务的存在，就会发生丢失更新问题</a:t>
            </a:r>
            <a:r>
              <a:rPr lang="en-US" altLang="zh-CN" sz="2400" b="1" dirty="0">
                <a:latin typeface="微软雅黑" pitchFamily="34" charset="-122"/>
                <a:ea typeface="微软雅黑" pitchFamily="34" charset="-122"/>
              </a:rPr>
              <a:t>——</a:t>
            </a:r>
            <a:r>
              <a:rPr lang="zh-CN" altLang="en-US" sz="2400" b="1" dirty="0">
                <a:solidFill>
                  <a:srgbClr val="0000CC"/>
                </a:solidFill>
                <a:latin typeface="微软雅黑" pitchFamily="34" charset="-122"/>
                <a:ea typeface="微软雅黑" pitchFamily="34" charset="-122"/>
              </a:rPr>
              <a:t>最后的更新覆盖了由其他事务所做的更新</a:t>
            </a:r>
            <a:r>
              <a:rPr lang="zh-CN" altLang="en-US" sz="2400" b="1" dirty="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0" t="19641" r="18986" b="10396"/>
          <a:stretch/>
        </p:blipFill>
        <p:spPr bwMode="auto">
          <a:xfrm>
            <a:off x="1132764" y="2409381"/>
            <a:ext cx="7110484" cy="421001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p:cNvSpPr/>
          <p:nvPr/>
        </p:nvSpPr>
        <p:spPr>
          <a:xfrm>
            <a:off x="5051181" y="16922"/>
            <a:ext cx="3903633" cy="369332"/>
          </a:xfrm>
          <a:prstGeom prst="rect">
            <a:avLst/>
          </a:prstGeom>
        </p:spPr>
        <p:txBody>
          <a:bodyPr wrap="none">
            <a:spAutoFit/>
          </a:bodyPr>
          <a:lstStyle/>
          <a:p>
            <a:r>
              <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并发操作带来的数据不一致性的</a:t>
            </a:r>
            <a:r>
              <a:rPr lang="zh-CN" altLang="en-US" b="1" dirty="0" smtClean="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情形</a:t>
            </a:r>
            <a:endPar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89743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053" y="251752"/>
            <a:ext cx="6506909" cy="5355312"/>
          </a:xfrm>
          <a:prstGeom prst="rect">
            <a:avLst/>
          </a:prstGeom>
        </p:spPr>
        <p:txBody>
          <a:bodyPr wrap="none">
            <a:spAutoFit/>
          </a:bodyPr>
          <a:lstStyle/>
          <a:p>
            <a:pPr marL="0" lvl="3" algn="ctr">
              <a:lnSpc>
                <a:spcPct val="150000"/>
              </a:lnSpc>
            </a:pPr>
            <a:r>
              <a:rPr lang="en-US" altLang="zh-CN" sz="4400" b="1" dirty="0" smtClean="0">
                <a:solidFill>
                  <a:srgbClr val="0000FF"/>
                </a:solidFill>
                <a:latin typeface="微软雅黑" pitchFamily="34" charset="-122"/>
                <a:ea typeface="微软雅黑" pitchFamily="34" charset="-122"/>
              </a:rPr>
              <a:t>14.1  </a:t>
            </a:r>
            <a:r>
              <a:rPr lang="zh-CN" altLang="en-US" sz="4400" b="1" dirty="0" smtClean="0">
                <a:solidFill>
                  <a:srgbClr val="0000FF"/>
                </a:solidFill>
                <a:latin typeface="微软雅黑" pitchFamily="34" charset="-122"/>
                <a:ea typeface="微软雅黑" pitchFamily="34" charset="-122"/>
              </a:rPr>
              <a:t>事务</a:t>
            </a:r>
            <a:endParaRPr lang="zh-CN" altLang="en-US" sz="4400" b="1" dirty="0">
              <a:solidFill>
                <a:srgbClr val="0000FF"/>
              </a:solidFill>
              <a:latin typeface="微软雅黑" pitchFamily="34" charset="-122"/>
              <a:ea typeface="微软雅黑" pitchFamily="34" charset="-122"/>
            </a:endParaRPr>
          </a:p>
          <a:p>
            <a:pPr marL="1885950" lvl="3" indent="-514350">
              <a:lnSpc>
                <a:spcPct val="150000"/>
              </a:lnSpc>
              <a:buFont typeface="+mj-lt"/>
              <a:buAutoNum type="arabicPeriod"/>
            </a:pPr>
            <a:r>
              <a:rPr lang="zh-CN" altLang="en-US" sz="3600" b="1" dirty="0" smtClean="0">
                <a:latin typeface="微软雅黑" panose="020B0503020204020204" pitchFamily="34" charset="-122"/>
                <a:ea typeface="微软雅黑" panose="020B0503020204020204" pitchFamily="34" charset="-122"/>
              </a:rPr>
              <a:t>事务</a:t>
            </a:r>
            <a:r>
              <a:rPr lang="zh-CN" altLang="en-US" sz="3600" b="1" dirty="0">
                <a:latin typeface="微软雅黑" panose="020B0503020204020204" pitchFamily="34" charset="-122"/>
                <a:ea typeface="微软雅黑" panose="020B0503020204020204" pitchFamily="34" charset="-122"/>
              </a:rPr>
              <a:t>的概念</a:t>
            </a:r>
          </a:p>
          <a:p>
            <a:pPr marL="1885950" lvl="3" indent="-514350">
              <a:lnSpc>
                <a:spcPct val="150000"/>
              </a:lnSpc>
              <a:buFont typeface="+mj-lt"/>
              <a:buAutoNum type="arabicPeriod"/>
            </a:pPr>
            <a:r>
              <a:rPr lang="zh-CN" altLang="en-US" sz="3600" b="1" dirty="0">
                <a:latin typeface="微软雅黑" panose="020B0503020204020204" pitchFamily="34" charset="-122"/>
                <a:ea typeface="微软雅黑" panose="020B0503020204020204" pitchFamily="34" charset="-122"/>
              </a:rPr>
              <a:t>事务的</a:t>
            </a:r>
            <a:r>
              <a:rPr lang="en-US" altLang="zh-CN" sz="3600" b="1" dirty="0">
                <a:latin typeface="微软雅黑" panose="020B0503020204020204" pitchFamily="34" charset="-122"/>
                <a:ea typeface="微软雅黑" panose="020B0503020204020204" pitchFamily="34" charset="-122"/>
              </a:rPr>
              <a:t>ACID</a:t>
            </a:r>
            <a:r>
              <a:rPr lang="zh-CN" altLang="en-US" sz="3600" b="1" dirty="0">
                <a:latin typeface="微软雅黑" panose="020B0503020204020204" pitchFamily="34" charset="-122"/>
                <a:ea typeface="微软雅黑" panose="020B0503020204020204" pitchFamily="34" charset="-122"/>
              </a:rPr>
              <a:t>特性</a:t>
            </a:r>
          </a:p>
          <a:p>
            <a:pPr marL="1885950" lvl="3" indent="-514350">
              <a:lnSpc>
                <a:spcPct val="150000"/>
              </a:lnSpc>
              <a:buFont typeface="+mj-lt"/>
              <a:buAutoNum type="arabicPeriod"/>
            </a:pPr>
            <a:r>
              <a:rPr lang="en-US" altLang="zh-CN" sz="3600" b="1" dirty="0" smtClean="0">
                <a:latin typeface="微软雅黑" panose="020B0503020204020204" pitchFamily="34" charset="-122"/>
                <a:ea typeface="微软雅黑" panose="020B0503020204020204" pitchFamily="34" charset="-122"/>
              </a:rPr>
              <a:t>MySQL</a:t>
            </a:r>
            <a:r>
              <a:rPr lang="zh-CN" altLang="en-US" sz="3600" b="1" dirty="0">
                <a:latin typeface="微软雅黑" panose="020B0503020204020204" pitchFamily="34" charset="-122"/>
                <a:ea typeface="微软雅黑" panose="020B0503020204020204" pitchFamily="34" charset="-122"/>
              </a:rPr>
              <a:t>事务控制语句</a:t>
            </a:r>
          </a:p>
          <a:p>
            <a:pPr marL="1885950" lvl="3" indent="-514350">
              <a:lnSpc>
                <a:spcPct val="150000"/>
              </a:lnSpc>
              <a:buFont typeface="+mj-lt"/>
              <a:buAutoNum type="arabicPeriod"/>
            </a:pPr>
            <a:r>
              <a:rPr lang="zh-CN" altLang="en-US" sz="3600" b="1" dirty="0">
                <a:latin typeface="微软雅黑" panose="020B0503020204020204" pitchFamily="34" charset="-122"/>
                <a:ea typeface="微软雅黑" panose="020B0503020204020204" pitchFamily="34" charset="-122"/>
              </a:rPr>
              <a:t>事务的隔离性级别</a:t>
            </a:r>
          </a:p>
          <a:p>
            <a:pPr marL="1885950" lvl="3" indent="-514350">
              <a:lnSpc>
                <a:spcPct val="150000"/>
              </a:lnSpc>
              <a:buFont typeface="+mj-lt"/>
              <a:buAutoNum type="arabicPeriod"/>
            </a:pP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0083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6857" y="106924"/>
            <a:ext cx="8510536" cy="2785378"/>
          </a:xfrm>
          <a:prstGeom prst="rect">
            <a:avLst/>
          </a:prstGeom>
        </p:spPr>
        <p:txBody>
          <a:bodyPr wrap="square">
            <a:spAutoFit/>
          </a:bodyPr>
          <a:lstStyle/>
          <a:p>
            <a:pPr indent="457200">
              <a:lnSpc>
                <a:spcPts val="3500"/>
              </a:lnSpc>
            </a:pPr>
            <a:r>
              <a:rPr lang="zh-CN" altLang="en-US" sz="2400" b="1" dirty="0" smtClean="0">
                <a:solidFill>
                  <a:srgbClr val="FF0066"/>
                </a:solidFill>
                <a:latin typeface="微软雅黑" pitchFamily="34" charset="-122"/>
                <a:ea typeface="微软雅黑" pitchFamily="34" charset="-122"/>
              </a:rPr>
              <a:t>（</a:t>
            </a:r>
            <a:r>
              <a:rPr lang="en-US" altLang="zh-CN" sz="2400" b="1" dirty="0">
                <a:solidFill>
                  <a:srgbClr val="FF0066"/>
                </a:solidFill>
                <a:latin typeface="微软雅黑" pitchFamily="34" charset="-122"/>
                <a:ea typeface="微软雅黑" pitchFamily="34" charset="-122"/>
              </a:rPr>
              <a:t>2</a:t>
            </a:r>
            <a:r>
              <a:rPr lang="zh-CN" altLang="en-US" sz="2400" b="1" dirty="0" smtClean="0">
                <a:solidFill>
                  <a:srgbClr val="FF0066"/>
                </a:solidFill>
                <a:latin typeface="微软雅黑" pitchFamily="34" charset="-122"/>
                <a:ea typeface="微软雅黑" pitchFamily="34" charset="-122"/>
              </a:rPr>
              <a:t>）脏</a:t>
            </a:r>
            <a:r>
              <a:rPr lang="zh-CN" altLang="en-US" sz="2400" b="1" dirty="0">
                <a:solidFill>
                  <a:srgbClr val="FF0066"/>
                </a:solidFill>
                <a:latin typeface="微软雅黑" pitchFamily="34" charset="-122"/>
                <a:ea typeface="微软雅黑" pitchFamily="34" charset="-122"/>
              </a:rPr>
              <a:t>读</a:t>
            </a:r>
            <a:r>
              <a:rPr lang="en-US" altLang="zh-CN" sz="2400" b="1" dirty="0">
                <a:solidFill>
                  <a:srgbClr val="FF0066"/>
                </a:solidFill>
                <a:latin typeface="微软雅黑" pitchFamily="34" charset="-122"/>
                <a:ea typeface="微软雅黑" pitchFamily="34" charset="-122"/>
              </a:rPr>
              <a:t>(dirty read)</a:t>
            </a:r>
            <a:r>
              <a:rPr lang="zh-CN" altLang="en-US" sz="2400" b="1" dirty="0">
                <a:solidFill>
                  <a:srgbClr val="FF0066"/>
                </a:solidFill>
                <a:latin typeface="微软雅黑" pitchFamily="34" charset="-122"/>
                <a:ea typeface="微软雅黑" pitchFamily="34" charset="-122"/>
              </a:rPr>
              <a:t>问题</a:t>
            </a:r>
          </a:p>
          <a:p>
            <a:pPr indent="457200">
              <a:lnSpc>
                <a:spcPts val="3500"/>
              </a:lnSpc>
            </a:pPr>
            <a:r>
              <a:rPr lang="zh-CN" altLang="en-US" sz="2400" b="1" dirty="0" smtClean="0">
                <a:latin typeface="微软雅黑" pitchFamily="34" charset="-122"/>
                <a:ea typeface="微软雅黑" pitchFamily="34" charset="-122"/>
              </a:rPr>
              <a:t>一</a:t>
            </a:r>
            <a:r>
              <a:rPr lang="zh-CN" altLang="en-US" sz="2400" b="1" dirty="0">
                <a:latin typeface="微软雅黑" pitchFamily="34" charset="-122"/>
                <a:ea typeface="微软雅黑" pitchFamily="34" charset="-122"/>
              </a:rPr>
              <a:t>个事务正在对一条记录做修改，在这个事务完成并提交前</a:t>
            </a:r>
            <a:r>
              <a:rPr lang="zh-CN" altLang="en-US" sz="2400" b="1" dirty="0" smtClean="0">
                <a:latin typeface="微软雅黑" pitchFamily="34" charset="-122"/>
                <a:ea typeface="微软雅黑" pitchFamily="34" charset="-122"/>
              </a:rPr>
              <a:t>，另</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个</a:t>
            </a:r>
            <a:r>
              <a:rPr lang="zh-CN" altLang="en-US" sz="2400" b="1" dirty="0">
                <a:latin typeface="微软雅黑" pitchFamily="34" charset="-122"/>
                <a:ea typeface="微软雅黑" pitchFamily="34" charset="-122"/>
              </a:rPr>
              <a:t>事务也来读取同一条记录</a:t>
            </a:r>
            <a:r>
              <a:rPr lang="zh-CN" altLang="en-US" sz="2400" b="1" dirty="0" smtClean="0">
                <a:latin typeface="微软雅黑" pitchFamily="34" charset="-122"/>
                <a:ea typeface="微软雅黑" pitchFamily="34" charset="-122"/>
              </a:rPr>
              <a:t>，第二</a:t>
            </a:r>
            <a:r>
              <a:rPr lang="zh-CN" altLang="en-US" sz="2400" b="1" dirty="0">
                <a:latin typeface="微软雅黑" pitchFamily="34" charset="-122"/>
                <a:ea typeface="微软雅黑" pitchFamily="34" charset="-122"/>
              </a:rPr>
              <a:t>个事务读取</a:t>
            </a:r>
            <a:r>
              <a:rPr lang="zh-CN" altLang="en-US" sz="2400" b="1" dirty="0" smtClean="0">
                <a:latin typeface="微软雅黑" pitchFamily="34" charset="-122"/>
                <a:ea typeface="微软雅黑" pitchFamily="34" charset="-122"/>
              </a:rPr>
              <a:t>了更新后的数据，而第一个事务由于</a:t>
            </a:r>
            <a:r>
              <a:rPr lang="zh-CN" altLang="en-US" sz="2400" b="1" dirty="0">
                <a:latin typeface="微软雅黑" pitchFamily="34" charset="-122"/>
                <a:ea typeface="微软雅黑" pitchFamily="34" charset="-122"/>
              </a:rPr>
              <a:t>某种原因被</a:t>
            </a:r>
            <a:r>
              <a:rPr lang="zh-CN" altLang="en-US" sz="2400" b="1" dirty="0" smtClean="0">
                <a:latin typeface="微软雅黑" pitchFamily="34" charset="-122"/>
                <a:ea typeface="微软雅黑" pitchFamily="34" charset="-122"/>
              </a:rPr>
              <a:t>撤销，系统将其更新过</a:t>
            </a:r>
            <a:r>
              <a:rPr lang="zh-CN" altLang="en-US" sz="2400" b="1" dirty="0">
                <a:latin typeface="微软雅黑" pitchFamily="34" charset="-122"/>
                <a:ea typeface="微软雅黑" pitchFamily="34" charset="-122"/>
              </a:rPr>
              <a:t>的数据恢复原</a:t>
            </a:r>
            <a:r>
              <a:rPr lang="zh-CN" altLang="en-US" sz="2400" b="1" dirty="0" smtClean="0">
                <a:latin typeface="微软雅黑" pitchFamily="34" charset="-122"/>
                <a:ea typeface="微软雅黑" pitchFamily="34" charset="-122"/>
              </a:rPr>
              <a:t>值。导致</a:t>
            </a:r>
            <a:r>
              <a:rPr lang="zh-CN" altLang="en-US" sz="2400" b="1" dirty="0">
                <a:latin typeface="微软雅黑" pitchFamily="34" charset="-122"/>
                <a:ea typeface="微软雅黑" pitchFamily="34" charset="-122"/>
              </a:rPr>
              <a:t>第二个事务</a:t>
            </a:r>
            <a:r>
              <a:rPr lang="zh-CN" altLang="en-US" sz="2400" b="1" dirty="0" smtClean="0">
                <a:latin typeface="微软雅黑" pitchFamily="34" charset="-122"/>
                <a:ea typeface="微软雅黑" pitchFamily="34" charset="-122"/>
              </a:rPr>
              <a:t>读</a:t>
            </a:r>
            <a:r>
              <a:rPr lang="zh-CN" altLang="en-US" sz="2400" b="1" dirty="0">
                <a:latin typeface="微软雅黑" pitchFamily="34" charset="-122"/>
                <a:ea typeface="微软雅黑" pitchFamily="34" charset="-122"/>
              </a:rPr>
              <a:t>到的数据就与数据库中的数据不</a:t>
            </a:r>
            <a:r>
              <a:rPr lang="zh-CN" altLang="en-US" sz="2400" b="1" dirty="0" smtClean="0">
                <a:latin typeface="微软雅黑" pitchFamily="34" charset="-122"/>
                <a:ea typeface="微软雅黑" pitchFamily="34" charset="-122"/>
              </a:rPr>
              <a:t>一致。这种</a:t>
            </a:r>
            <a:r>
              <a:rPr lang="zh-CN" altLang="en-US" sz="2400" b="1" dirty="0">
                <a:latin typeface="微软雅黑" pitchFamily="34" charset="-122"/>
                <a:ea typeface="微软雅黑" pitchFamily="34" charset="-122"/>
              </a:rPr>
              <a:t>现象被形象地叫作</a:t>
            </a:r>
            <a:r>
              <a:rPr lang="zh-CN" altLang="en-US" sz="2400" b="1" dirty="0">
                <a:solidFill>
                  <a:srgbClr val="0000CC"/>
                </a:solidFill>
                <a:latin typeface="微软雅黑" pitchFamily="34" charset="-122"/>
                <a:ea typeface="微软雅黑" pitchFamily="34" charset="-122"/>
              </a:rPr>
              <a:t>“脏读</a:t>
            </a:r>
            <a:r>
              <a:rPr lang="zh-CN" altLang="en-US"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18" y="2905950"/>
            <a:ext cx="7625546" cy="36030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a:xfrm>
            <a:off x="5051181" y="16922"/>
            <a:ext cx="3903633" cy="369332"/>
          </a:xfrm>
          <a:prstGeom prst="rect">
            <a:avLst/>
          </a:prstGeom>
        </p:spPr>
        <p:txBody>
          <a:bodyPr wrap="none">
            <a:spAutoFit/>
          </a:bodyPr>
          <a:lstStyle/>
          <a:p>
            <a:r>
              <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并发操作带来的数据不一致性的</a:t>
            </a:r>
            <a:r>
              <a:rPr lang="zh-CN" altLang="en-US" b="1" dirty="0" smtClean="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情形</a:t>
            </a:r>
            <a:endPar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34545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533" y="310560"/>
            <a:ext cx="8437969" cy="1477328"/>
          </a:xfrm>
          <a:prstGeom prst="rect">
            <a:avLst/>
          </a:prstGeom>
        </p:spPr>
        <p:txBody>
          <a:bodyPr wrap="square">
            <a:spAutoFit/>
          </a:bodyPr>
          <a:lstStyle/>
          <a:p>
            <a:pPr indent="457200">
              <a:lnSpc>
                <a:spcPts val="36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3</a:t>
            </a:r>
            <a:r>
              <a:rPr lang="zh-CN" altLang="en-US" sz="2400" b="1" dirty="0" smtClean="0">
                <a:solidFill>
                  <a:srgbClr val="FF0066"/>
                </a:solidFill>
                <a:latin typeface="微软雅黑" pitchFamily="34" charset="-122"/>
                <a:ea typeface="微软雅黑" pitchFamily="34" charset="-122"/>
              </a:rPr>
              <a:t>）不可</a:t>
            </a:r>
            <a:r>
              <a:rPr lang="zh-CN" altLang="en-US" sz="2400" b="1" dirty="0">
                <a:solidFill>
                  <a:srgbClr val="FF0066"/>
                </a:solidFill>
                <a:latin typeface="微软雅黑" pitchFamily="34" charset="-122"/>
                <a:ea typeface="微软雅黑" pitchFamily="34" charset="-122"/>
              </a:rPr>
              <a:t>重复读</a:t>
            </a:r>
            <a:r>
              <a:rPr lang="en-US" altLang="zh-CN" sz="2400" b="1" dirty="0">
                <a:solidFill>
                  <a:srgbClr val="FF0066"/>
                </a:solidFill>
                <a:latin typeface="微软雅黑" pitchFamily="34" charset="-122"/>
                <a:ea typeface="微软雅黑" pitchFamily="34" charset="-122"/>
              </a:rPr>
              <a:t>( </a:t>
            </a:r>
            <a:r>
              <a:rPr lang="en-US" altLang="zh-CN" sz="2400" b="1" dirty="0" smtClean="0">
                <a:solidFill>
                  <a:srgbClr val="FF0066"/>
                </a:solidFill>
                <a:latin typeface="微软雅黑" pitchFamily="34" charset="-122"/>
                <a:ea typeface="微软雅黑" pitchFamily="34" charset="-122"/>
              </a:rPr>
              <a:t>unrepeatable read</a:t>
            </a:r>
            <a:r>
              <a:rPr lang="en-US" altLang="zh-CN" sz="2400" b="1" dirty="0">
                <a:solidFill>
                  <a:srgbClr val="FF0066"/>
                </a:solidFill>
                <a:latin typeface="微软雅黑" pitchFamily="34" charset="-122"/>
                <a:ea typeface="微软雅黑" pitchFamily="34" charset="-122"/>
              </a:rPr>
              <a:t>) </a:t>
            </a:r>
            <a:r>
              <a:rPr lang="zh-CN" altLang="en-US" sz="2400" b="1" dirty="0">
                <a:solidFill>
                  <a:srgbClr val="FF0066"/>
                </a:solidFill>
                <a:latin typeface="微软雅黑" pitchFamily="34" charset="-122"/>
                <a:ea typeface="微软雅黑" pitchFamily="34" charset="-122"/>
              </a:rPr>
              <a:t>问题</a:t>
            </a:r>
          </a:p>
          <a:p>
            <a:pPr indent="457200">
              <a:lnSpc>
                <a:spcPts val="3600"/>
              </a:lnSpc>
            </a:pPr>
            <a:r>
              <a:rPr lang="zh-CN" altLang="en-US" sz="2400" b="1" dirty="0" smtClean="0">
                <a:latin typeface="微软雅黑" pitchFamily="34" charset="-122"/>
                <a:ea typeface="微软雅黑" pitchFamily="34" charset="-122"/>
              </a:rPr>
              <a:t>当</a:t>
            </a:r>
            <a:r>
              <a:rPr lang="zh-CN" altLang="en-US" sz="2400" b="1" dirty="0">
                <a:latin typeface="微软雅黑" pitchFamily="34" charset="-122"/>
                <a:ea typeface="微软雅黑" pitchFamily="34" charset="-122"/>
              </a:rPr>
              <a:t>一个事务多次访问同一行而且每次读取不同的</a:t>
            </a:r>
            <a:r>
              <a:rPr lang="zh-CN" altLang="en-US" sz="2400" b="1" dirty="0" smtClean="0">
                <a:latin typeface="微软雅黑" pitchFamily="34" charset="-122"/>
                <a:ea typeface="微软雅黑" pitchFamily="34" charset="-122"/>
              </a:rPr>
              <a:t>数据，叫做不可</a:t>
            </a:r>
            <a:r>
              <a:rPr lang="zh-CN" altLang="en-US" sz="2400" b="1" dirty="0">
                <a:latin typeface="微软雅黑" pitchFamily="34" charset="-122"/>
                <a:ea typeface="微软雅黑" pitchFamily="34" charset="-122"/>
              </a:rPr>
              <a:t>重复读</a:t>
            </a:r>
            <a:r>
              <a:rPr lang="en-US"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unrepeatable read)</a:t>
            </a:r>
            <a:r>
              <a:rPr lang="zh-CN" altLang="en-US" sz="2400" b="1" dirty="0" smtClean="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75" y="2060813"/>
            <a:ext cx="7554388" cy="41489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a:xfrm>
            <a:off x="5051181" y="16922"/>
            <a:ext cx="3903633" cy="369332"/>
          </a:xfrm>
          <a:prstGeom prst="rect">
            <a:avLst/>
          </a:prstGeom>
        </p:spPr>
        <p:txBody>
          <a:bodyPr wrap="none">
            <a:spAutoFit/>
          </a:bodyPr>
          <a:lstStyle/>
          <a:p>
            <a:r>
              <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并发操作带来的数据不一致性的</a:t>
            </a:r>
            <a:r>
              <a:rPr lang="zh-CN" altLang="en-US" b="1" dirty="0" smtClean="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情形</a:t>
            </a:r>
            <a:endPar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6154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8957" y="245713"/>
            <a:ext cx="8437969" cy="2308324"/>
          </a:xfrm>
          <a:prstGeom prst="rect">
            <a:avLst/>
          </a:prstGeom>
        </p:spPr>
        <p:txBody>
          <a:bodyPr wrap="square">
            <a:spAutoFit/>
          </a:bodyPr>
          <a:lstStyle/>
          <a:p>
            <a:pPr indent="457200">
              <a:lnSpc>
                <a:spcPct val="1500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4</a:t>
            </a:r>
            <a:r>
              <a:rPr lang="zh-CN" altLang="en-US" sz="2400" b="1" dirty="0" smtClean="0">
                <a:solidFill>
                  <a:srgbClr val="FF0066"/>
                </a:solidFill>
                <a:latin typeface="微软雅黑" pitchFamily="34" charset="-122"/>
                <a:ea typeface="微软雅黑" pitchFamily="34" charset="-122"/>
              </a:rPr>
              <a:t>）幻</a:t>
            </a:r>
            <a:r>
              <a:rPr lang="zh-CN" altLang="en-US" sz="2400" b="1" dirty="0">
                <a:solidFill>
                  <a:srgbClr val="FF0066"/>
                </a:solidFill>
                <a:latin typeface="微软雅黑" pitchFamily="34" charset="-122"/>
                <a:ea typeface="微软雅黑" pitchFamily="34" charset="-122"/>
              </a:rPr>
              <a:t>读</a:t>
            </a:r>
            <a:r>
              <a:rPr lang="en-US" altLang="zh-CN" sz="2400" b="1" dirty="0">
                <a:solidFill>
                  <a:srgbClr val="FF0066"/>
                </a:solidFill>
                <a:latin typeface="微软雅黑" pitchFamily="34" charset="-122"/>
                <a:ea typeface="微软雅黑" pitchFamily="34" charset="-122"/>
              </a:rPr>
              <a:t>(phantom read) </a:t>
            </a:r>
            <a:r>
              <a:rPr lang="zh-CN" altLang="en-US" sz="2400" b="1" dirty="0">
                <a:solidFill>
                  <a:srgbClr val="FF0066"/>
                </a:solidFill>
                <a:latin typeface="微软雅黑" pitchFamily="34" charset="-122"/>
                <a:ea typeface="微软雅黑" pitchFamily="34" charset="-122"/>
              </a:rPr>
              <a:t>问题</a:t>
            </a:r>
          </a:p>
          <a:p>
            <a:pPr indent="457200">
              <a:lnSpc>
                <a:spcPct val="150000"/>
              </a:lnSpc>
            </a:pPr>
            <a:r>
              <a:rPr lang="zh-CN" altLang="en-US" sz="2400" b="1" dirty="0" smtClean="0">
                <a:latin typeface="微软雅黑" pitchFamily="34" charset="-122"/>
                <a:ea typeface="微软雅黑" pitchFamily="34" charset="-122"/>
              </a:rPr>
              <a:t>当</a:t>
            </a:r>
            <a:r>
              <a:rPr lang="zh-CN" altLang="en-US" sz="2400" b="1" dirty="0">
                <a:latin typeface="微软雅黑" pitchFamily="34" charset="-122"/>
                <a:ea typeface="微软雅黑" pitchFamily="34" charset="-122"/>
              </a:rPr>
              <a:t>一个事务对某行执行插入或删除操作，而该行属于某个事务正在读取的行的范围时，会发生</a:t>
            </a:r>
            <a:r>
              <a:rPr lang="zh-CN" altLang="en-US" sz="2400" b="1" dirty="0">
                <a:solidFill>
                  <a:srgbClr val="0000CC"/>
                </a:solidFill>
                <a:latin typeface="微软雅黑" pitchFamily="34" charset="-122"/>
                <a:ea typeface="微软雅黑" pitchFamily="34" charset="-122"/>
              </a:rPr>
              <a:t>幻读</a:t>
            </a:r>
            <a:r>
              <a:rPr lang="en-US" altLang="zh-CN" sz="2400" b="1" dirty="0">
                <a:latin typeface="微软雅黑" pitchFamily="34" charset="-122"/>
                <a:ea typeface="微软雅黑" pitchFamily="34" charset="-122"/>
              </a:rPr>
              <a:t>(phantom read)</a:t>
            </a:r>
            <a:r>
              <a:rPr lang="zh-CN" altLang="en-US" sz="2400" b="1" dirty="0">
                <a:latin typeface="微软雅黑" pitchFamily="34" charset="-122"/>
                <a:ea typeface="微软雅黑" pitchFamily="34" charset="-122"/>
              </a:rPr>
              <a:t>问题。</a:t>
            </a:r>
            <a:endParaRPr lang="zh-CN" altLang="en-US" sz="2400" b="1" dirty="0">
              <a:solidFill>
                <a:srgbClr val="FF0000"/>
              </a:solidFill>
              <a:latin typeface="微软雅黑" pitchFamily="34" charset="-122"/>
              <a:ea typeface="微软雅黑" pitchFamily="34" charset="-122"/>
            </a:endParaRPr>
          </a:p>
        </p:txBody>
      </p:sp>
      <p:sp>
        <p:nvSpPr>
          <p:cNvPr id="3" name="矩形 2"/>
          <p:cNvSpPr/>
          <p:nvPr/>
        </p:nvSpPr>
        <p:spPr>
          <a:xfrm>
            <a:off x="511790" y="2600247"/>
            <a:ext cx="8413844" cy="3503523"/>
          </a:xfrm>
          <a:prstGeom prst="rect">
            <a:avLst/>
          </a:prstGeom>
          <a:ln>
            <a:solidFill>
              <a:srgbClr val="7030A0"/>
            </a:solidFill>
          </a:ln>
        </p:spPr>
        <p:txBody>
          <a:bodyPr wrap="square">
            <a:spAutoFit/>
          </a:bodyPr>
          <a:lstStyle/>
          <a:p>
            <a:pPr marL="342900" indent="-342900">
              <a:lnSpc>
                <a:spcPts val="3800"/>
              </a:lnSpc>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事务</a:t>
            </a:r>
            <a:r>
              <a:rPr lang="en-US" altLang="zh-CN" sz="2400" b="1" dirty="0">
                <a:latin typeface="微软雅黑" panose="020B0503020204020204" pitchFamily="34" charset="-122"/>
                <a:ea typeface="微软雅黑" panose="020B0503020204020204" pitchFamily="34" charset="-122"/>
              </a:rPr>
              <a:t>T1</a:t>
            </a:r>
            <a:r>
              <a:rPr lang="zh-CN" altLang="en-US" sz="2400" b="1" dirty="0">
                <a:latin typeface="微软雅黑" panose="020B0503020204020204" pitchFamily="34" charset="-122"/>
                <a:ea typeface="微软雅黑" panose="020B0503020204020204" pitchFamily="34" charset="-122"/>
              </a:rPr>
              <a:t>按一定条件从数据库中读取了某些数据记录后，事务</a:t>
            </a:r>
            <a:r>
              <a:rPr lang="en-US" altLang="zh-CN" sz="2400" b="1" dirty="0">
                <a:latin typeface="微软雅黑" panose="020B0503020204020204" pitchFamily="34" charset="-122"/>
                <a:ea typeface="微软雅黑" panose="020B0503020204020204" pitchFamily="34" charset="-122"/>
              </a:rPr>
              <a:t>T2</a:t>
            </a:r>
            <a:r>
              <a:rPr lang="zh-CN" altLang="en-US" sz="2400" b="1" dirty="0">
                <a:latin typeface="微软雅黑" panose="020B0503020204020204" pitchFamily="34" charset="-122"/>
                <a:ea typeface="微软雅黑" panose="020B0503020204020204" pitchFamily="34" charset="-122"/>
              </a:rPr>
              <a:t>删除了其中部分记录，当</a:t>
            </a:r>
            <a:r>
              <a:rPr lang="en-US" altLang="zh-CN" sz="2400" b="1" dirty="0">
                <a:latin typeface="微软雅黑" panose="020B0503020204020204" pitchFamily="34" charset="-122"/>
                <a:ea typeface="微软雅黑" panose="020B0503020204020204" pitchFamily="34" charset="-122"/>
              </a:rPr>
              <a:t>T1</a:t>
            </a:r>
            <a:r>
              <a:rPr lang="zh-CN" altLang="en-US" sz="2400" b="1" dirty="0">
                <a:latin typeface="微软雅黑" panose="020B0503020204020204" pitchFamily="34" charset="-122"/>
                <a:ea typeface="微软雅黑" panose="020B0503020204020204" pitchFamily="34" charset="-122"/>
              </a:rPr>
              <a:t>再次按相同条件读取数据时，</a:t>
            </a:r>
            <a:r>
              <a:rPr lang="zh-CN" altLang="en-US" sz="2400" b="1" dirty="0">
                <a:solidFill>
                  <a:srgbClr val="0000CC"/>
                </a:solidFill>
                <a:latin typeface="微软雅黑" panose="020B0503020204020204" pitchFamily="34" charset="-122"/>
                <a:ea typeface="微软雅黑" panose="020B0503020204020204" pitchFamily="34" charset="-122"/>
              </a:rPr>
              <a:t>发现某些记录消失了</a:t>
            </a:r>
            <a:r>
              <a:rPr lang="zh-CN" altLang="en-US" sz="2400" b="1" dirty="0">
                <a:latin typeface="微软雅黑" panose="020B0503020204020204" pitchFamily="34" charset="-122"/>
                <a:ea typeface="微软雅黑" panose="020B0503020204020204" pitchFamily="34" charset="-122"/>
              </a:rPr>
              <a:t> </a:t>
            </a:r>
          </a:p>
          <a:p>
            <a:pPr marL="342900" indent="-342900">
              <a:lnSpc>
                <a:spcPts val="3800"/>
              </a:lnSpc>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事务</a:t>
            </a:r>
            <a:r>
              <a:rPr lang="en-US" altLang="zh-CN" sz="2400" b="1" dirty="0">
                <a:latin typeface="微软雅黑" panose="020B0503020204020204" pitchFamily="34" charset="-122"/>
                <a:ea typeface="微软雅黑" panose="020B0503020204020204" pitchFamily="34" charset="-122"/>
              </a:rPr>
              <a:t>T1</a:t>
            </a:r>
            <a:r>
              <a:rPr lang="zh-CN" altLang="en-US" sz="2400" b="1" dirty="0">
                <a:latin typeface="微软雅黑" panose="020B0503020204020204" pitchFamily="34" charset="-122"/>
                <a:ea typeface="微软雅黑" panose="020B0503020204020204" pitchFamily="34" charset="-122"/>
              </a:rPr>
              <a:t>按一定条件从数据库中读取某些数据记录后，事务</a:t>
            </a:r>
            <a:r>
              <a:rPr lang="en-US" altLang="zh-CN" sz="2400" b="1" dirty="0">
                <a:latin typeface="微软雅黑" panose="020B0503020204020204" pitchFamily="34" charset="-122"/>
                <a:ea typeface="微软雅黑" panose="020B0503020204020204" pitchFamily="34" charset="-122"/>
              </a:rPr>
              <a:t>T2</a:t>
            </a:r>
            <a:r>
              <a:rPr lang="zh-CN" altLang="en-US" sz="2400" b="1" dirty="0">
                <a:latin typeface="微软雅黑" panose="020B0503020204020204" pitchFamily="34" charset="-122"/>
                <a:ea typeface="微软雅黑" panose="020B0503020204020204" pitchFamily="34" charset="-122"/>
              </a:rPr>
              <a:t>插入了一些记录，当</a:t>
            </a:r>
            <a:r>
              <a:rPr lang="en-US" altLang="zh-CN" sz="2400" b="1" dirty="0">
                <a:latin typeface="微软雅黑" panose="020B0503020204020204" pitchFamily="34" charset="-122"/>
                <a:ea typeface="微软雅黑" panose="020B0503020204020204" pitchFamily="34" charset="-122"/>
              </a:rPr>
              <a:t>T1</a:t>
            </a:r>
            <a:r>
              <a:rPr lang="zh-CN" altLang="en-US" sz="2400" b="1" dirty="0">
                <a:latin typeface="微软雅黑" panose="020B0503020204020204" pitchFamily="34" charset="-122"/>
                <a:ea typeface="微软雅黑" panose="020B0503020204020204" pitchFamily="34" charset="-122"/>
              </a:rPr>
              <a:t>再次按相同条件读取数据时，</a:t>
            </a:r>
            <a:r>
              <a:rPr lang="zh-CN" altLang="en-US" sz="2400" b="1" dirty="0">
                <a:solidFill>
                  <a:srgbClr val="0000CC"/>
                </a:solidFill>
                <a:latin typeface="微软雅黑" panose="020B0503020204020204" pitchFamily="34" charset="-122"/>
                <a:ea typeface="微软雅黑" panose="020B0503020204020204" pitchFamily="34" charset="-122"/>
              </a:rPr>
              <a:t>发现多了一些记录</a:t>
            </a:r>
            <a:r>
              <a:rPr lang="zh-CN" altLang="en-US" sz="2400" b="1" dirty="0">
                <a:latin typeface="微软雅黑" panose="020B0503020204020204" pitchFamily="34" charset="-122"/>
                <a:ea typeface="微软雅黑" panose="020B0503020204020204" pitchFamily="34" charset="-122"/>
              </a:rPr>
              <a:t>。</a:t>
            </a:r>
          </a:p>
          <a:p>
            <a:pPr>
              <a:lnSpc>
                <a:spcPts val="3800"/>
              </a:lnSpc>
            </a:pPr>
            <a:r>
              <a:rPr lang="zh-CN" altLang="en-US" sz="2400" b="1" dirty="0">
                <a:solidFill>
                  <a:srgbClr val="FF0000"/>
                </a:solidFill>
                <a:latin typeface="微软雅黑" panose="020B0503020204020204" pitchFamily="34" charset="-122"/>
                <a:ea typeface="微软雅黑" panose="020B0503020204020204" pitchFamily="34" charset="-122"/>
              </a:rPr>
              <a:t>这</a:t>
            </a:r>
            <a:r>
              <a:rPr lang="zh-CN" altLang="en-US" sz="2400" b="1" dirty="0" smtClean="0">
                <a:solidFill>
                  <a:srgbClr val="FF0000"/>
                </a:solidFill>
                <a:latin typeface="微软雅黑" panose="020B0503020204020204" pitchFamily="34" charset="-122"/>
                <a:ea typeface="微软雅黑" panose="020B0503020204020204" pitchFamily="34" charset="-122"/>
              </a:rPr>
              <a:t>两种</a:t>
            </a:r>
            <a:r>
              <a:rPr lang="zh-CN" altLang="en-US" sz="2400" b="1" dirty="0">
                <a:solidFill>
                  <a:srgbClr val="FF0000"/>
                </a:solidFill>
                <a:latin typeface="微软雅黑" panose="020B0503020204020204" pitchFamily="34" charset="-122"/>
                <a:ea typeface="微软雅黑" panose="020B0503020204020204" pitchFamily="34" charset="-122"/>
              </a:rPr>
              <a:t>不可重复读有时也称为幻影现象（</a:t>
            </a:r>
            <a:r>
              <a:rPr lang="en-US" altLang="zh-CN" sz="2400" b="1" dirty="0">
                <a:solidFill>
                  <a:srgbClr val="FF0000"/>
                </a:solidFill>
                <a:latin typeface="微软雅黑" panose="020B0503020204020204" pitchFamily="34" charset="-122"/>
                <a:ea typeface="微软雅黑" panose="020B0503020204020204" pitchFamily="34" charset="-122"/>
              </a:rPr>
              <a:t>Phantom Row</a:t>
            </a:r>
            <a:r>
              <a:rPr lang="zh-CN" altLang="en-US" sz="2400" b="1" dirty="0">
                <a:solidFill>
                  <a:srgbClr val="FF0000"/>
                </a:solidFill>
                <a:latin typeface="微软雅黑" panose="020B0503020204020204" pitchFamily="34" charset="-122"/>
                <a:ea typeface="微软雅黑" panose="020B0503020204020204" pitchFamily="34" charset="-122"/>
              </a:rPr>
              <a:t>）</a:t>
            </a:r>
          </a:p>
        </p:txBody>
      </p:sp>
      <p:sp>
        <p:nvSpPr>
          <p:cNvPr id="5" name="矩形 4"/>
          <p:cNvSpPr/>
          <p:nvPr/>
        </p:nvSpPr>
        <p:spPr>
          <a:xfrm>
            <a:off x="5051181" y="16922"/>
            <a:ext cx="3903633" cy="369332"/>
          </a:xfrm>
          <a:prstGeom prst="rect">
            <a:avLst/>
          </a:prstGeom>
        </p:spPr>
        <p:txBody>
          <a:bodyPr wrap="none">
            <a:spAutoFit/>
          </a:bodyPr>
          <a:lstStyle/>
          <a:p>
            <a:r>
              <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并发操作带来的数据不一致性的</a:t>
            </a:r>
            <a:r>
              <a:rPr lang="zh-CN" altLang="en-US" b="1" dirty="0" smtClean="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情形</a:t>
            </a:r>
            <a:endParaRPr lang="zh-CN" altLang="en-US" b="1" dirty="0">
              <a:solidFill>
                <a:srgbClr val="0000CC"/>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93863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69" y="28298"/>
            <a:ext cx="7637365" cy="923330"/>
          </a:xfrm>
          <a:prstGeom prst="rect">
            <a:avLst/>
          </a:prstGeom>
        </p:spPr>
        <p:txBody>
          <a:bodyPr wrap="square">
            <a:spAutoFit/>
          </a:bodyPr>
          <a:lstStyle/>
          <a:p>
            <a:pPr indent="457200">
              <a:lnSpc>
                <a:spcPct val="150000"/>
              </a:lnSpc>
            </a:pPr>
            <a:r>
              <a:rPr lang="en-US" altLang="zh-CN" sz="3600" b="1" dirty="0">
                <a:solidFill>
                  <a:srgbClr val="00B050"/>
                </a:solidFill>
                <a:latin typeface="微软雅黑" pitchFamily="34" charset="-122"/>
                <a:ea typeface="微软雅黑" pitchFamily="34" charset="-122"/>
              </a:rPr>
              <a:t>2</a:t>
            </a:r>
            <a:r>
              <a:rPr lang="en-US" altLang="zh-CN" sz="3600" b="1" dirty="0" smtClean="0">
                <a:solidFill>
                  <a:srgbClr val="00B050"/>
                </a:solidFill>
                <a:latin typeface="微软雅黑" pitchFamily="34" charset="-122"/>
                <a:ea typeface="微软雅黑" pitchFamily="34" charset="-122"/>
              </a:rPr>
              <a:t>.</a:t>
            </a:r>
            <a:r>
              <a:rPr lang="zh-CN" altLang="en-US" sz="3600" b="1" dirty="0" smtClean="0">
                <a:solidFill>
                  <a:srgbClr val="00B050"/>
                </a:solidFill>
                <a:latin typeface="微软雅黑" pitchFamily="34" charset="-122"/>
                <a:ea typeface="微软雅黑" pitchFamily="34" charset="-122"/>
              </a:rPr>
              <a:t> 锁</a:t>
            </a:r>
            <a:r>
              <a:rPr lang="zh-CN" altLang="en-US" sz="3600" b="1" dirty="0">
                <a:solidFill>
                  <a:srgbClr val="00B050"/>
                </a:solidFill>
                <a:latin typeface="微软雅黑" pitchFamily="34" charset="-122"/>
                <a:ea typeface="微软雅黑" pitchFamily="34" charset="-122"/>
              </a:rPr>
              <a:t>的概述</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336993" y="3178536"/>
            <a:ext cx="8553112" cy="662554"/>
          </a:xfrm>
          <a:prstGeom prst="rect">
            <a:avLst/>
          </a:prstGeom>
        </p:spPr>
        <p:txBody>
          <a:bodyPr wrap="square">
            <a:spAutoFit/>
          </a:bodyPr>
          <a:lstStyle/>
          <a:p>
            <a:pPr indent="457200">
              <a:lnSpc>
                <a:spcPct val="150000"/>
              </a:lnSpc>
            </a:pPr>
            <a:r>
              <a:rPr lang="zh-CN" altLang="en-US" sz="2800" b="1" dirty="0" smtClean="0">
                <a:latin typeface="微软雅黑" pitchFamily="34" charset="-122"/>
                <a:ea typeface="微软雅黑" pitchFamily="34" charset="-122"/>
              </a:rPr>
              <a:t>锁定</a:t>
            </a:r>
            <a:r>
              <a:rPr lang="zh-CN" altLang="en-US" sz="2800" b="1" dirty="0">
                <a:latin typeface="微软雅黑" pitchFamily="34" charset="-122"/>
                <a:ea typeface="微软雅黑" pitchFamily="34" charset="-122"/>
              </a:rPr>
              <a:t>可以</a:t>
            </a:r>
            <a:r>
              <a:rPr lang="zh-CN" altLang="en-US" sz="2800" b="1" dirty="0">
                <a:solidFill>
                  <a:srgbClr val="C00000"/>
                </a:solidFill>
                <a:latin typeface="微软雅黑" pitchFamily="34" charset="-122"/>
                <a:ea typeface="微软雅黑" pitchFamily="34" charset="-122"/>
              </a:rPr>
              <a:t>防止丢失更新、脏读、不可重复读和幻读</a:t>
            </a:r>
            <a:r>
              <a:rPr lang="zh-CN" altLang="en-US" sz="2800" b="1" dirty="0">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sp>
        <p:nvSpPr>
          <p:cNvPr id="4" name="矩形 3"/>
          <p:cNvSpPr/>
          <p:nvPr/>
        </p:nvSpPr>
        <p:spPr>
          <a:xfrm>
            <a:off x="336993" y="951628"/>
            <a:ext cx="8696647" cy="2031325"/>
          </a:xfrm>
          <a:prstGeom prst="rect">
            <a:avLst/>
          </a:prstGeom>
        </p:spPr>
        <p:txBody>
          <a:bodyPr wrap="square">
            <a:spAutoFit/>
          </a:bodyPr>
          <a:lstStyle/>
          <a:p>
            <a:pPr indent="457200">
              <a:lnSpc>
                <a:spcPct val="150000"/>
              </a:lnSpc>
            </a:pPr>
            <a:r>
              <a:rPr lang="zh-CN" altLang="en-US" sz="2800" b="1" dirty="0" smtClean="0">
                <a:latin typeface="微软雅黑" pitchFamily="34" charset="-122"/>
                <a:ea typeface="微软雅黑" pitchFamily="34" charset="-122"/>
              </a:rPr>
              <a:t>当</a:t>
            </a:r>
            <a:r>
              <a:rPr lang="zh-CN" altLang="en-US" sz="2800" b="1" dirty="0">
                <a:latin typeface="微软雅黑" pitchFamily="34" charset="-122"/>
                <a:ea typeface="微软雅黑" pitchFamily="34" charset="-122"/>
              </a:rPr>
              <a:t>用户对数据库并发访问时，为了</a:t>
            </a:r>
            <a:r>
              <a:rPr lang="zh-CN" altLang="en-US" sz="2800" b="1" dirty="0" smtClean="0">
                <a:latin typeface="微软雅黑" pitchFamily="34" charset="-122"/>
                <a:ea typeface="微软雅黑" pitchFamily="34" charset="-122"/>
              </a:rPr>
              <a:t>确保数据一致性</a:t>
            </a:r>
            <a:r>
              <a:rPr lang="zh-CN" altLang="en-US" sz="2800" b="1" dirty="0">
                <a:latin typeface="微软雅黑" pitchFamily="34" charset="-122"/>
                <a:ea typeface="微软雅黑" pitchFamily="34" charset="-122"/>
              </a:rPr>
              <a:t>，需要</a:t>
            </a:r>
            <a:r>
              <a:rPr lang="zh-CN" altLang="en-US" sz="2800" b="1" dirty="0" smtClean="0">
                <a:latin typeface="微软雅黑" pitchFamily="34" charset="-122"/>
                <a:ea typeface="微软雅黑" pitchFamily="34" charset="-122"/>
              </a:rPr>
              <a:t>使用</a:t>
            </a:r>
            <a:r>
              <a:rPr lang="zh-CN" altLang="en-US" sz="2800" b="1" dirty="0" smtClean="0">
                <a:solidFill>
                  <a:srgbClr val="0000CC"/>
                </a:solidFill>
                <a:latin typeface="微软雅黑" pitchFamily="34" charset="-122"/>
                <a:ea typeface="微软雅黑" pitchFamily="34" charset="-122"/>
              </a:rPr>
              <a:t>封锁</a:t>
            </a:r>
            <a:r>
              <a:rPr lang="en-US" altLang="zh-CN" sz="2800" b="1" dirty="0" smtClean="0">
                <a:solidFill>
                  <a:srgbClr val="0000CC"/>
                </a:solidFill>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锁定</a:t>
            </a:r>
            <a:r>
              <a:rPr lang="zh-CN" altLang="en-US" sz="2800" b="1" dirty="0">
                <a:solidFill>
                  <a:srgbClr val="FF0000"/>
                </a:solidFill>
                <a:latin typeface="微软雅黑" pitchFamily="34" charset="-122"/>
                <a:ea typeface="微软雅黑" pitchFamily="34" charset="-122"/>
              </a:rPr>
              <a:t>（</a:t>
            </a:r>
            <a:r>
              <a:rPr lang="en-US" altLang="zh-CN" sz="2800" b="1" dirty="0">
                <a:solidFill>
                  <a:srgbClr val="FF0000"/>
                </a:solidFill>
                <a:latin typeface="微软雅黑" pitchFamily="34" charset="-122"/>
                <a:ea typeface="微软雅黑" pitchFamily="34" charset="-122"/>
              </a:rPr>
              <a:t>lock</a:t>
            </a:r>
            <a:r>
              <a:rPr lang="zh-CN" altLang="en-US" sz="2800" b="1" dirty="0" smtClean="0">
                <a:solidFill>
                  <a:srgbClr val="FF0000"/>
                </a:solidFill>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a:t>
            </a:r>
            <a:r>
              <a:rPr lang="zh-CN" altLang="en-US" sz="2800" b="1" dirty="0">
                <a:latin typeface="微软雅黑" pitchFamily="34" charset="-122"/>
                <a:ea typeface="微软雅黑" pitchFamily="34" charset="-122"/>
              </a:rPr>
              <a:t>它是</a:t>
            </a:r>
            <a:r>
              <a:rPr lang="zh-CN" altLang="en-US" sz="2800" b="1" dirty="0">
                <a:solidFill>
                  <a:srgbClr val="FF0000"/>
                </a:solidFill>
                <a:latin typeface="微软雅黑" pitchFamily="34" charset="-122"/>
                <a:ea typeface="微软雅黑" pitchFamily="34" charset="-122"/>
              </a:rPr>
              <a:t>实现数据库并发控制的主要手段</a:t>
            </a:r>
            <a:r>
              <a:rPr lang="zh-CN" altLang="en-US" sz="2800" b="1" dirty="0" smtClean="0">
                <a:solidFill>
                  <a:srgbClr val="FF0000"/>
                </a:solidFill>
                <a:latin typeface="微软雅黑" pitchFamily="34" charset="-122"/>
                <a:ea typeface="微软雅黑" pitchFamily="34" charset="-122"/>
              </a:rPr>
              <a:t>。</a:t>
            </a:r>
            <a:endParaRPr lang="en-US" altLang="zh-CN"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74730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9FD8646-E1DC-4974-A843-08E365AE51B8}" type="slidenum">
              <a:rPr lang="en-US" altLang="zh-CN"/>
              <a:pPr/>
              <a:t>24</a:t>
            </a:fld>
            <a:endParaRPr lang="en-US" altLang="zh-CN"/>
          </a:p>
        </p:txBody>
      </p:sp>
      <p:sp>
        <p:nvSpPr>
          <p:cNvPr id="1380354" name="Rectangle 2"/>
          <p:cNvSpPr>
            <a:spLocks noGrp="1" noChangeArrowheads="1"/>
          </p:cNvSpPr>
          <p:nvPr>
            <p:ph type="title"/>
          </p:nvPr>
        </p:nvSpPr>
        <p:spPr/>
        <p:txBody>
          <a:bodyPr/>
          <a:lstStyle/>
          <a:p>
            <a:r>
              <a:rPr lang="zh-CN" altLang="en-US" b="1"/>
              <a:t>什么是封锁</a:t>
            </a:r>
          </a:p>
        </p:txBody>
      </p:sp>
      <p:sp>
        <p:nvSpPr>
          <p:cNvPr id="1380355" name="Rectangle 3"/>
          <p:cNvSpPr>
            <a:spLocks noGrp="1" noChangeArrowheads="1"/>
          </p:cNvSpPr>
          <p:nvPr>
            <p:ph type="body" idx="1"/>
          </p:nvPr>
        </p:nvSpPr>
        <p:spPr>
          <a:xfrm>
            <a:off x="323850" y="1268413"/>
            <a:ext cx="8351838" cy="4495800"/>
          </a:xfrm>
        </p:spPr>
        <p:txBody>
          <a:bodyPr/>
          <a:lstStyle/>
          <a:p>
            <a:pPr>
              <a:lnSpc>
                <a:spcPct val="120000"/>
              </a:lnSpc>
            </a:pPr>
            <a:r>
              <a:rPr lang="zh-CN" altLang="en-US" b="1" dirty="0">
                <a:solidFill>
                  <a:srgbClr val="0000FF"/>
                </a:solidFill>
              </a:rPr>
              <a:t>封锁就是</a:t>
            </a:r>
            <a:r>
              <a:rPr lang="zh-CN" altLang="en-US" b="1" dirty="0">
                <a:solidFill>
                  <a:schemeClr val="tx1"/>
                </a:solidFill>
              </a:rPr>
              <a:t>事务</a:t>
            </a:r>
            <a:r>
              <a:rPr lang="en-US" altLang="zh-CN" b="1" dirty="0">
                <a:solidFill>
                  <a:schemeClr val="tx1"/>
                </a:solidFill>
              </a:rPr>
              <a:t>T</a:t>
            </a:r>
            <a:r>
              <a:rPr lang="zh-CN" altLang="en-US" b="1" dirty="0">
                <a:solidFill>
                  <a:schemeClr val="tx1"/>
                </a:solidFill>
              </a:rPr>
              <a:t>在对某个数据对象（例如表、记录等）操作之前，先向系统发出请求，对其加锁</a:t>
            </a:r>
          </a:p>
          <a:p>
            <a:pPr>
              <a:lnSpc>
                <a:spcPct val="120000"/>
              </a:lnSpc>
            </a:pPr>
            <a:r>
              <a:rPr lang="zh-CN" altLang="en-US" b="1" dirty="0">
                <a:solidFill>
                  <a:srgbClr val="0000FF"/>
                </a:solidFill>
              </a:rPr>
              <a:t>加锁后</a:t>
            </a:r>
            <a:r>
              <a:rPr lang="zh-CN" altLang="en-US" b="1" dirty="0">
                <a:solidFill>
                  <a:schemeClr val="tx1"/>
                </a:solidFill>
              </a:rPr>
              <a:t>事务</a:t>
            </a:r>
            <a:r>
              <a:rPr lang="en-US" altLang="zh-CN" b="1" dirty="0">
                <a:solidFill>
                  <a:schemeClr val="tx1"/>
                </a:solidFill>
              </a:rPr>
              <a:t>T</a:t>
            </a:r>
            <a:r>
              <a:rPr lang="zh-CN" altLang="en-US" b="1" dirty="0">
                <a:solidFill>
                  <a:schemeClr val="tx1"/>
                </a:solidFill>
              </a:rPr>
              <a:t>就对该数据对象有了一定的控制，在事务</a:t>
            </a:r>
            <a:r>
              <a:rPr lang="en-US" altLang="zh-CN" b="1" dirty="0">
                <a:solidFill>
                  <a:schemeClr val="tx1"/>
                </a:solidFill>
              </a:rPr>
              <a:t>T</a:t>
            </a:r>
            <a:r>
              <a:rPr lang="zh-CN" altLang="en-US" b="1" dirty="0">
                <a:solidFill>
                  <a:schemeClr val="tx1"/>
                </a:solidFill>
              </a:rPr>
              <a:t>释放它的锁之前，其它的事务不能更新此数据对象。</a:t>
            </a:r>
          </a:p>
          <a:p>
            <a:pPr>
              <a:lnSpc>
                <a:spcPct val="120000"/>
              </a:lnSpc>
            </a:pPr>
            <a:r>
              <a:rPr lang="zh-CN" altLang="en-US" b="1" dirty="0">
                <a:solidFill>
                  <a:srgbClr val="0000FF"/>
                </a:solidFill>
              </a:rPr>
              <a:t>一个事务对某个数据对象加锁后究竟拥有什么样的控制</a:t>
            </a:r>
            <a:r>
              <a:rPr lang="zh-CN" altLang="en-US" b="1" dirty="0">
                <a:solidFill>
                  <a:schemeClr val="tx1"/>
                </a:solidFill>
              </a:rPr>
              <a:t>由封锁的类型决定。</a:t>
            </a:r>
            <a:endParaRPr lang="zh-CN" altLang="en-US" b="1" dirty="0">
              <a:solidFill>
                <a:srgbClr val="0000FF"/>
              </a:solidFill>
            </a:endParaRPr>
          </a:p>
        </p:txBody>
      </p:sp>
      <p:sp>
        <p:nvSpPr>
          <p:cNvPr id="6" name="AutoShape 4"/>
          <p:cNvSpPr>
            <a:spLocks noChangeArrowheads="1"/>
          </p:cNvSpPr>
          <p:nvPr/>
        </p:nvSpPr>
        <p:spPr bwMode="auto">
          <a:xfrm>
            <a:off x="3269919" y="228618"/>
            <a:ext cx="795266" cy="639158"/>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7396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4413262E-4CC7-487A-B664-69CE59989E54}" type="slidenum">
              <a:rPr lang="en-US" altLang="zh-CN"/>
              <a:pPr/>
              <a:t>25</a:t>
            </a:fld>
            <a:endParaRPr lang="en-US" altLang="zh-CN"/>
          </a:p>
        </p:txBody>
      </p:sp>
      <p:sp>
        <p:nvSpPr>
          <p:cNvPr id="1382402" name="Rectangle 2"/>
          <p:cNvSpPr>
            <a:spLocks noGrp="1" noChangeArrowheads="1"/>
          </p:cNvSpPr>
          <p:nvPr>
            <p:ph type="title"/>
          </p:nvPr>
        </p:nvSpPr>
        <p:spPr/>
        <p:txBody>
          <a:bodyPr/>
          <a:lstStyle/>
          <a:p>
            <a:r>
              <a:rPr lang="zh-CN" altLang="en-US" b="1"/>
              <a:t>基本封锁类型</a:t>
            </a:r>
          </a:p>
        </p:txBody>
      </p:sp>
      <p:sp>
        <p:nvSpPr>
          <p:cNvPr id="1382403" name="Rectangle 3"/>
          <p:cNvSpPr>
            <a:spLocks noGrp="1" noChangeArrowheads="1"/>
          </p:cNvSpPr>
          <p:nvPr>
            <p:ph type="body" idx="1"/>
          </p:nvPr>
        </p:nvSpPr>
        <p:spPr/>
        <p:txBody>
          <a:bodyPr/>
          <a:lstStyle/>
          <a:p>
            <a:pPr lvl="1">
              <a:lnSpc>
                <a:spcPct val="120000"/>
              </a:lnSpc>
            </a:pPr>
            <a:r>
              <a:rPr lang="zh-CN" altLang="en-US" sz="2600" b="1" dirty="0" smtClean="0">
                <a:solidFill>
                  <a:srgbClr val="FF3300"/>
                </a:solidFill>
              </a:rPr>
              <a:t>排它锁</a:t>
            </a:r>
            <a:r>
              <a:rPr lang="zh-CN" altLang="en-US" sz="2600" b="1" dirty="0"/>
              <a:t>（</a:t>
            </a:r>
            <a:r>
              <a:rPr lang="en-US" altLang="zh-CN" sz="2600" b="1" dirty="0"/>
              <a:t>Exclusive Locks</a:t>
            </a:r>
            <a:r>
              <a:rPr lang="zh-CN" altLang="en-US" sz="2600" b="1" dirty="0"/>
              <a:t>，简记为</a:t>
            </a:r>
            <a:r>
              <a:rPr lang="en-US" altLang="zh-CN" sz="2800" b="1" dirty="0">
                <a:solidFill>
                  <a:srgbClr val="FF0000"/>
                </a:solidFill>
              </a:rPr>
              <a:t>X</a:t>
            </a:r>
            <a:r>
              <a:rPr lang="zh-CN" altLang="en-US" sz="2800" b="1" dirty="0">
                <a:solidFill>
                  <a:srgbClr val="FF0000"/>
                </a:solidFill>
              </a:rPr>
              <a:t>锁</a:t>
            </a:r>
            <a:r>
              <a:rPr lang="zh-CN" altLang="en-US" sz="2600" b="1" dirty="0"/>
              <a:t>）</a:t>
            </a:r>
          </a:p>
          <a:p>
            <a:pPr lvl="1">
              <a:lnSpc>
                <a:spcPct val="120000"/>
              </a:lnSpc>
            </a:pPr>
            <a:r>
              <a:rPr lang="zh-CN" altLang="en-US" sz="2600" b="1" dirty="0">
                <a:solidFill>
                  <a:srgbClr val="FF3300"/>
                </a:solidFill>
              </a:rPr>
              <a:t>共享锁</a:t>
            </a:r>
            <a:r>
              <a:rPr lang="zh-CN" altLang="en-US" sz="2600" b="1" dirty="0"/>
              <a:t>（</a:t>
            </a:r>
            <a:r>
              <a:rPr lang="en-US" altLang="zh-CN" sz="2600" b="1" dirty="0"/>
              <a:t>Share Locks</a:t>
            </a:r>
            <a:r>
              <a:rPr lang="zh-CN" altLang="en-US" sz="2600" b="1" dirty="0"/>
              <a:t>，简记为</a:t>
            </a:r>
            <a:r>
              <a:rPr lang="en-US" altLang="zh-CN" sz="2800" b="1" dirty="0">
                <a:solidFill>
                  <a:srgbClr val="FF0000"/>
                </a:solidFill>
              </a:rPr>
              <a:t>S</a:t>
            </a:r>
            <a:r>
              <a:rPr lang="zh-CN" altLang="en-US" sz="2800" b="1" dirty="0">
                <a:solidFill>
                  <a:srgbClr val="FF0000"/>
                </a:solidFill>
              </a:rPr>
              <a:t>锁</a:t>
            </a:r>
            <a:r>
              <a:rPr lang="zh-CN" altLang="en-US" sz="2600" b="1" dirty="0"/>
              <a:t>）</a:t>
            </a:r>
          </a:p>
        </p:txBody>
      </p:sp>
    </p:spTree>
    <p:extLst>
      <p:ext uri="{BB962C8B-B14F-4D97-AF65-F5344CB8AC3E}">
        <p14:creationId xmlns:p14="http://schemas.microsoft.com/office/powerpoint/2010/main" val="1220045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EEF2A6DD-4EEF-463D-985C-037658BD01DE}" type="slidenum">
              <a:rPr lang="en-US" altLang="zh-CN" b="1">
                <a:latin typeface="微软雅黑" panose="020B0503020204020204" pitchFamily="34" charset="-122"/>
                <a:ea typeface="微软雅黑" panose="020B0503020204020204" pitchFamily="34" charset="-122"/>
              </a:rPr>
              <a:pPr/>
              <a:t>26</a:t>
            </a:fld>
            <a:endParaRPr lang="en-US" altLang="zh-CN" b="1">
              <a:latin typeface="微软雅黑" panose="020B0503020204020204" pitchFamily="34" charset="-122"/>
              <a:ea typeface="微软雅黑" panose="020B0503020204020204" pitchFamily="34" charset="-122"/>
            </a:endParaRPr>
          </a:p>
        </p:txBody>
      </p:sp>
      <p:sp>
        <p:nvSpPr>
          <p:cNvPr id="1384450" name="Rectangle 2"/>
          <p:cNvSpPr>
            <a:spLocks noGrp="1" noChangeArrowheads="1"/>
          </p:cNvSpPr>
          <p:nvPr>
            <p:ph type="title"/>
          </p:nvPr>
        </p:nvSpPr>
        <p:spPr/>
        <p:txBody>
          <a:bodyPr/>
          <a:lstStyle/>
          <a:p>
            <a:r>
              <a:rPr lang="zh-CN" altLang="en-US" b="1" dirty="0"/>
              <a:t>排它锁</a:t>
            </a:r>
          </a:p>
        </p:txBody>
      </p:sp>
      <p:sp>
        <p:nvSpPr>
          <p:cNvPr id="1384451" name="Rectangle 3"/>
          <p:cNvSpPr>
            <a:spLocks noGrp="1" noChangeArrowheads="1"/>
          </p:cNvSpPr>
          <p:nvPr>
            <p:ph type="body" idx="1"/>
          </p:nvPr>
        </p:nvSpPr>
        <p:spPr/>
        <p:txBody>
          <a:bodyPr/>
          <a:lstStyle/>
          <a:p>
            <a:pPr>
              <a:lnSpc>
                <a:spcPct val="120000"/>
              </a:lnSpc>
            </a:pPr>
            <a:r>
              <a:rPr lang="zh-CN" altLang="en-US" sz="2800" b="1" dirty="0">
                <a:solidFill>
                  <a:srgbClr val="FF0000"/>
                </a:solidFill>
              </a:rPr>
              <a:t>排它锁又称为写锁</a:t>
            </a:r>
          </a:p>
          <a:p>
            <a:pPr>
              <a:lnSpc>
                <a:spcPct val="120000"/>
              </a:lnSpc>
            </a:pPr>
            <a:r>
              <a:rPr lang="zh-CN" altLang="en-US" b="1" dirty="0">
                <a:solidFill>
                  <a:srgbClr val="0000FF"/>
                </a:solidFill>
              </a:rPr>
              <a:t>若事务</a:t>
            </a:r>
            <a:r>
              <a:rPr lang="en-US" altLang="zh-CN" b="1" dirty="0">
                <a:solidFill>
                  <a:srgbClr val="0000FF"/>
                </a:solidFill>
              </a:rPr>
              <a:t>T</a:t>
            </a:r>
            <a:r>
              <a:rPr lang="zh-CN" altLang="en-US" b="1" dirty="0">
                <a:solidFill>
                  <a:srgbClr val="0000FF"/>
                </a:solidFill>
              </a:rPr>
              <a:t>对数据对象</a:t>
            </a:r>
            <a:r>
              <a:rPr lang="en-US" altLang="zh-CN" b="1" dirty="0">
                <a:solidFill>
                  <a:srgbClr val="0000FF"/>
                </a:solidFill>
              </a:rPr>
              <a:t>A</a:t>
            </a:r>
            <a:r>
              <a:rPr lang="zh-CN" altLang="en-US" b="1" dirty="0">
                <a:solidFill>
                  <a:srgbClr val="0000FF"/>
                </a:solidFill>
              </a:rPr>
              <a:t>加上</a:t>
            </a:r>
            <a:r>
              <a:rPr lang="en-US" altLang="zh-CN" b="1" dirty="0">
                <a:solidFill>
                  <a:srgbClr val="0000FF"/>
                </a:solidFill>
              </a:rPr>
              <a:t>X</a:t>
            </a:r>
            <a:r>
              <a:rPr lang="zh-CN" altLang="en-US" b="1" dirty="0">
                <a:solidFill>
                  <a:srgbClr val="0000FF"/>
                </a:solidFill>
              </a:rPr>
              <a:t>锁，</a:t>
            </a:r>
            <a:r>
              <a:rPr lang="zh-CN" altLang="en-US" b="1" dirty="0">
                <a:solidFill>
                  <a:schemeClr val="tx1"/>
                </a:solidFill>
              </a:rPr>
              <a:t>则只允许</a:t>
            </a:r>
            <a:r>
              <a:rPr lang="en-US" altLang="zh-CN" b="1" dirty="0">
                <a:solidFill>
                  <a:schemeClr val="tx1"/>
                </a:solidFill>
              </a:rPr>
              <a:t>T</a:t>
            </a:r>
            <a:r>
              <a:rPr lang="zh-CN" altLang="en-US" b="1" dirty="0">
                <a:solidFill>
                  <a:schemeClr val="tx1"/>
                </a:solidFill>
              </a:rPr>
              <a:t>读取和修改</a:t>
            </a:r>
            <a:r>
              <a:rPr lang="en-US" altLang="zh-CN" b="1" dirty="0">
                <a:solidFill>
                  <a:schemeClr val="tx1"/>
                </a:solidFill>
              </a:rPr>
              <a:t>A</a:t>
            </a:r>
            <a:r>
              <a:rPr lang="zh-CN" altLang="en-US" b="1" dirty="0">
                <a:solidFill>
                  <a:schemeClr val="tx1"/>
                </a:solidFill>
              </a:rPr>
              <a:t>，</a:t>
            </a:r>
            <a:r>
              <a:rPr lang="zh-CN" altLang="en-US" b="1" dirty="0">
                <a:solidFill>
                  <a:srgbClr val="0000FF"/>
                </a:solidFill>
              </a:rPr>
              <a:t>其它任何事务都不能再对</a:t>
            </a:r>
            <a:r>
              <a:rPr lang="en-US" altLang="zh-CN" b="1" dirty="0">
                <a:solidFill>
                  <a:srgbClr val="0000FF"/>
                </a:solidFill>
              </a:rPr>
              <a:t>A</a:t>
            </a:r>
            <a:r>
              <a:rPr lang="zh-CN" altLang="en-US" b="1" dirty="0">
                <a:solidFill>
                  <a:srgbClr val="0000FF"/>
                </a:solidFill>
              </a:rPr>
              <a:t>加任何类型的锁</a:t>
            </a:r>
            <a:r>
              <a:rPr lang="zh-CN" altLang="en-US" b="1" dirty="0">
                <a:solidFill>
                  <a:schemeClr val="tx1"/>
                </a:solidFill>
              </a:rPr>
              <a:t>，直到</a:t>
            </a:r>
            <a:r>
              <a:rPr lang="en-US" altLang="zh-CN" b="1" dirty="0">
                <a:solidFill>
                  <a:schemeClr val="tx1"/>
                </a:solidFill>
              </a:rPr>
              <a:t>T</a:t>
            </a:r>
            <a:r>
              <a:rPr lang="zh-CN" altLang="en-US" b="1" dirty="0">
                <a:solidFill>
                  <a:schemeClr val="tx1"/>
                </a:solidFill>
              </a:rPr>
              <a:t>释放</a:t>
            </a:r>
            <a:r>
              <a:rPr lang="en-US" altLang="zh-CN" b="1" dirty="0">
                <a:solidFill>
                  <a:schemeClr val="tx1"/>
                </a:solidFill>
              </a:rPr>
              <a:t>A</a:t>
            </a:r>
            <a:r>
              <a:rPr lang="zh-CN" altLang="en-US" b="1" dirty="0">
                <a:solidFill>
                  <a:schemeClr val="tx1"/>
                </a:solidFill>
              </a:rPr>
              <a:t>上的锁</a:t>
            </a:r>
          </a:p>
          <a:p>
            <a:pPr>
              <a:lnSpc>
                <a:spcPct val="120000"/>
              </a:lnSpc>
            </a:pPr>
            <a:r>
              <a:rPr lang="zh-CN" altLang="en-US" b="1" dirty="0">
                <a:solidFill>
                  <a:srgbClr val="0000FF"/>
                </a:solidFill>
              </a:rPr>
              <a:t>使用排它锁，</a:t>
            </a:r>
            <a:r>
              <a:rPr lang="zh-CN" altLang="en-US" b="1" dirty="0">
                <a:solidFill>
                  <a:schemeClr val="tx1"/>
                </a:solidFill>
              </a:rPr>
              <a:t>可以保证其他事务在</a:t>
            </a:r>
            <a:r>
              <a:rPr lang="en-US" altLang="zh-CN" b="1" dirty="0">
                <a:solidFill>
                  <a:schemeClr val="tx1"/>
                </a:solidFill>
              </a:rPr>
              <a:t>T</a:t>
            </a:r>
            <a:r>
              <a:rPr lang="zh-CN" altLang="en-US" b="1" dirty="0">
                <a:solidFill>
                  <a:schemeClr val="tx1"/>
                </a:solidFill>
              </a:rPr>
              <a:t>释放</a:t>
            </a:r>
            <a:r>
              <a:rPr lang="en-US" altLang="zh-CN" b="1" dirty="0">
                <a:solidFill>
                  <a:schemeClr val="tx1"/>
                </a:solidFill>
              </a:rPr>
              <a:t>A</a:t>
            </a:r>
            <a:r>
              <a:rPr lang="zh-CN" altLang="en-US" b="1" dirty="0">
                <a:solidFill>
                  <a:schemeClr val="tx1"/>
                </a:solidFill>
              </a:rPr>
              <a:t>上的锁之前不能再读取和修改</a:t>
            </a:r>
            <a:r>
              <a:rPr lang="en-US" altLang="zh-CN" b="1" dirty="0">
                <a:solidFill>
                  <a:schemeClr val="tx1"/>
                </a:solidFill>
              </a:rPr>
              <a:t>A </a:t>
            </a:r>
          </a:p>
        </p:txBody>
      </p:sp>
    </p:spTree>
    <p:extLst>
      <p:ext uri="{BB962C8B-B14F-4D97-AF65-F5344CB8AC3E}">
        <p14:creationId xmlns:p14="http://schemas.microsoft.com/office/powerpoint/2010/main" val="3120666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2"/>
          <p:cNvSpPr>
            <a:spLocks noGrp="1" noChangeArrowheads="1"/>
          </p:cNvSpPr>
          <p:nvPr>
            <p:ph type="title"/>
          </p:nvPr>
        </p:nvSpPr>
        <p:spPr/>
        <p:txBody>
          <a:bodyPr/>
          <a:lstStyle/>
          <a:p>
            <a:r>
              <a:rPr lang="zh-CN" altLang="en-US" b="1"/>
              <a:t>共享锁</a:t>
            </a:r>
          </a:p>
        </p:txBody>
      </p:sp>
      <p:sp>
        <p:nvSpPr>
          <p:cNvPr id="1386499" name="Rectangle 3"/>
          <p:cNvSpPr>
            <a:spLocks noGrp="1" noChangeArrowheads="1"/>
          </p:cNvSpPr>
          <p:nvPr>
            <p:ph type="body" idx="1"/>
          </p:nvPr>
        </p:nvSpPr>
        <p:spPr>
          <a:xfrm>
            <a:off x="468313" y="1268413"/>
            <a:ext cx="8229600" cy="4495800"/>
          </a:xfrm>
        </p:spPr>
        <p:txBody>
          <a:bodyPr/>
          <a:lstStyle/>
          <a:p>
            <a:pPr>
              <a:lnSpc>
                <a:spcPct val="120000"/>
              </a:lnSpc>
            </a:pPr>
            <a:r>
              <a:rPr lang="zh-CN" altLang="en-US" sz="2800" b="1" dirty="0">
                <a:solidFill>
                  <a:srgbClr val="FF0000"/>
                </a:solidFill>
              </a:rPr>
              <a:t>共享锁又称为读锁</a:t>
            </a:r>
          </a:p>
          <a:p>
            <a:pPr>
              <a:lnSpc>
                <a:spcPct val="120000"/>
              </a:lnSpc>
            </a:pPr>
            <a:r>
              <a:rPr lang="zh-CN" altLang="en-US" b="1" dirty="0">
                <a:solidFill>
                  <a:srgbClr val="0000FF"/>
                </a:solidFill>
              </a:rPr>
              <a:t>若事务</a:t>
            </a:r>
            <a:r>
              <a:rPr lang="en-US" altLang="zh-CN" b="1" dirty="0">
                <a:solidFill>
                  <a:srgbClr val="0000FF"/>
                </a:solidFill>
              </a:rPr>
              <a:t>T</a:t>
            </a:r>
            <a:r>
              <a:rPr lang="zh-CN" altLang="en-US" b="1" dirty="0">
                <a:solidFill>
                  <a:srgbClr val="0000FF"/>
                </a:solidFill>
              </a:rPr>
              <a:t>对数据对象</a:t>
            </a:r>
            <a:r>
              <a:rPr lang="en-US" altLang="zh-CN" b="1" dirty="0">
                <a:solidFill>
                  <a:srgbClr val="0000FF"/>
                </a:solidFill>
              </a:rPr>
              <a:t>A</a:t>
            </a:r>
            <a:r>
              <a:rPr lang="zh-CN" altLang="en-US" b="1" dirty="0">
                <a:solidFill>
                  <a:srgbClr val="0000FF"/>
                </a:solidFill>
              </a:rPr>
              <a:t>加上</a:t>
            </a:r>
            <a:r>
              <a:rPr lang="en-US" altLang="zh-CN" b="1" dirty="0">
                <a:solidFill>
                  <a:srgbClr val="0000FF"/>
                </a:solidFill>
              </a:rPr>
              <a:t>S</a:t>
            </a:r>
            <a:r>
              <a:rPr lang="zh-CN" altLang="en-US" b="1" dirty="0">
                <a:solidFill>
                  <a:srgbClr val="0000FF"/>
                </a:solidFill>
              </a:rPr>
              <a:t>锁，</a:t>
            </a:r>
            <a:r>
              <a:rPr lang="zh-CN" altLang="en-US" b="1" dirty="0">
                <a:solidFill>
                  <a:schemeClr val="tx1"/>
                </a:solidFill>
              </a:rPr>
              <a:t>则</a:t>
            </a:r>
            <a:r>
              <a:rPr lang="zh-CN" altLang="en-US" b="1" u="sng" dirty="0">
                <a:solidFill>
                  <a:srgbClr val="0000FF"/>
                </a:solidFill>
              </a:rPr>
              <a:t>其它事务只能再对</a:t>
            </a:r>
            <a:r>
              <a:rPr lang="en-US" altLang="zh-CN" b="1" u="sng" dirty="0">
                <a:solidFill>
                  <a:srgbClr val="0000FF"/>
                </a:solidFill>
              </a:rPr>
              <a:t>A</a:t>
            </a:r>
            <a:r>
              <a:rPr lang="zh-CN" altLang="en-US" b="1" u="sng" dirty="0">
                <a:solidFill>
                  <a:srgbClr val="0000FF"/>
                </a:solidFill>
              </a:rPr>
              <a:t>加</a:t>
            </a:r>
            <a:r>
              <a:rPr lang="en-US" altLang="zh-CN" b="1" u="sng" dirty="0">
                <a:solidFill>
                  <a:srgbClr val="0000FF"/>
                </a:solidFill>
              </a:rPr>
              <a:t>S</a:t>
            </a:r>
            <a:r>
              <a:rPr lang="zh-CN" altLang="en-US" b="1" u="sng" dirty="0">
                <a:solidFill>
                  <a:srgbClr val="0000FF"/>
                </a:solidFill>
              </a:rPr>
              <a:t>锁</a:t>
            </a:r>
            <a:r>
              <a:rPr lang="zh-CN" altLang="en-US" b="1" dirty="0">
                <a:solidFill>
                  <a:schemeClr val="tx1"/>
                </a:solidFill>
              </a:rPr>
              <a:t>，而不能加</a:t>
            </a:r>
            <a:r>
              <a:rPr lang="en-US" altLang="zh-CN" b="1" dirty="0">
                <a:solidFill>
                  <a:schemeClr val="tx1"/>
                </a:solidFill>
              </a:rPr>
              <a:t>X</a:t>
            </a:r>
            <a:r>
              <a:rPr lang="zh-CN" altLang="en-US" b="1" dirty="0">
                <a:solidFill>
                  <a:schemeClr val="tx1"/>
                </a:solidFill>
              </a:rPr>
              <a:t>锁，直到</a:t>
            </a:r>
            <a:r>
              <a:rPr lang="en-US" altLang="zh-CN" b="1" dirty="0">
                <a:solidFill>
                  <a:schemeClr val="tx1"/>
                </a:solidFill>
              </a:rPr>
              <a:t>T</a:t>
            </a:r>
            <a:r>
              <a:rPr lang="zh-CN" altLang="en-US" b="1" dirty="0">
                <a:solidFill>
                  <a:schemeClr val="tx1"/>
                </a:solidFill>
              </a:rPr>
              <a:t>释放</a:t>
            </a:r>
            <a:r>
              <a:rPr lang="en-US" altLang="zh-CN" b="1" dirty="0">
                <a:solidFill>
                  <a:schemeClr val="tx1"/>
                </a:solidFill>
              </a:rPr>
              <a:t>A</a:t>
            </a:r>
            <a:r>
              <a:rPr lang="zh-CN" altLang="en-US" b="1" dirty="0">
                <a:solidFill>
                  <a:schemeClr val="tx1"/>
                </a:solidFill>
              </a:rPr>
              <a:t>上的</a:t>
            </a:r>
            <a:r>
              <a:rPr lang="en-US" altLang="zh-CN" b="1" dirty="0">
                <a:solidFill>
                  <a:schemeClr val="tx1"/>
                </a:solidFill>
              </a:rPr>
              <a:t>S</a:t>
            </a:r>
            <a:r>
              <a:rPr lang="zh-CN" altLang="en-US" b="1" dirty="0">
                <a:solidFill>
                  <a:schemeClr val="tx1"/>
                </a:solidFill>
              </a:rPr>
              <a:t>锁</a:t>
            </a:r>
          </a:p>
          <a:p>
            <a:pPr>
              <a:lnSpc>
                <a:spcPct val="120000"/>
              </a:lnSpc>
            </a:pPr>
            <a:r>
              <a:rPr lang="zh-CN" altLang="en-US" b="1" dirty="0">
                <a:solidFill>
                  <a:srgbClr val="0000FF"/>
                </a:solidFill>
              </a:rPr>
              <a:t>使用共享锁，</a:t>
            </a:r>
            <a:r>
              <a:rPr lang="zh-CN" altLang="en-US" b="1" dirty="0">
                <a:solidFill>
                  <a:schemeClr val="tx1"/>
                </a:solidFill>
              </a:rPr>
              <a:t>保证其他事务可以读</a:t>
            </a:r>
            <a:r>
              <a:rPr lang="en-US" altLang="zh-CN" b="1" dirty="0">
                <a:solidFill>
                  <a:schemeClr val="tx1"/>
                </a:solidFill>
              </a:rPr>
              <a:t>A</a:t>
            </a:r>
            <a:r>
              <a:rPr lang="zh-CN" altLang="en-US" b="1" dirty="0">
                <a:solidFill>
                  <a:schemeClr val="tx1"/>
                </a:solidFill>
              </a:rPr>
              <a:t>，但在</a:t>
            </a:r>
            <a:r>
              <a:rPr lang="en-US" altLang="zh-CN" b="1" dirty="0">
                <a:solidFill>
                  <a:schemeClr val="tx1"/>
                </a:solidFill>
              </a:rPr>
              <a:t>T</a:t>
            </a:r>
            <a:r>
              <a:rPr lang="zh-CN" altLang="en-US" b="1" dirty="0">
                <a:solidFill>
                  <a:schemeClr val="tx1"/>
                </a:solidFill>
              </a:rPr>
              <a:t>释放</a:t>
            </a:r>
            <a:r>
              <a:rPr lang="en-US" altLang="zh-CN" b="1" dirty="0">
                <a:solidFill>
                  <a:schemeClr val="tx1"/>
                </a:solidFill>
              </a:rPr>
              <a:t>A</a:t>
            </a:r>
            <a:r>
              <a:rPr lang="zh-CN" altLang="en-US" b="1" dirty="0">
                <a:solidFill>
                  <a:schemeClr val="tx1"/>
                </a:solidFill>
              </a:rPr>
              <a:t>上的</a:t>
            </a:r>
            <a:r>
              <a:rPr lang="en-US" altLang="zh-CN" b="1" dirty="0">
                <a:solidFill>
                  <a:schemeClr val="tx1"/>
                </a:solidFill>
              </a:rPr>
              <a:t>S</a:t>
            </a:r>
            <a:r>
              <a:rPr lang="zh-CN" altLang="en-US" b="1" dirty="0">
                <a:solidFill>
                  <a:schemeClr val="tx1"/>
                </a:solidFill>
              </a:rPr>
              <a:t>锁之前不能对</a:t>
            </a:r>
            <a:r>
              <a:rPr lang="en-US" altLang="zh-CN" b="1" dirty="0">
                <a:solidFill>
                  <a:schemeClr val="tx1"/>
                </a:solidFill>
              </a:rPr>
              <a:t>A</a:t>
            </a:r>
            <a:r>
              <a:rPr lang="zh-CN" altLang="en-US" b="1" dirty="0">
                <a:solidFill>
                  <a:schemeClr val="tx1"/>
                </a:solidFill>
              </a:rPr>
              <a:t>做任何修改</a:t>
            </a:r>
            <a:r>
              <a:rPr lang="zh-CN" altLang="en-US" b="1" dirty="0"/>
              <a:t> </a:t>
            </a:r>
          </a:p>
          <a:p>
            <a:pPr>
              <a:lnSpc>
                <a:spcPct val="120000"/>
              </a:lnSpc>
            </a:pPr>
            <a:endParaRPr lang="en-US" altLang="zh-CN" b="1" dirty="0"/>
          </a:p>
        </p:txBody>
      </p:sp>
    </p:spTree>
    <p:extLst>
      <p:ext uri="{BB962C8B-B14F-4D97-AF65-F5344CB8AC3E}">
        <p14:creationId xmlns:p14="http://schemas.microsoft.com/office/powerpoint/2010/main" val="2984689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0"/>
          </p:nvPr>
        </p:nvSpPr>
        <p:spPr/>
        <p:txBody>
          <a:bodyPr/>
          <a:lstStyle/>
          <a:p>
            <a:fld id="{53C06105-81C1-4D09-8882-87FF1D0E7BF1}" type="slidenum">
              <a:rPr lang="en-US" altLang="zh-CN" b="1">
                <a:latin typeface="微软雅黑" panose="020B0503020204020204" pitchFamily="34" charset="-122"/>
                <a:ea typeface="微软雅黑" panose="020B0503020204020204" pitchFamily="34" charset="-122"/>
              </a:rPr>
              <a:pPr/>
              <a:t>28</a:t>
            </a:fld>
            <a:endParaRPr lang="en-US" altLang="zh-CN" b="1">
              <a:latin typeface="微软雅黑" panose="020B0503020204020204" pitchFamily="34" charset="-122"/>
              <a:ea typeface="微软雅黑" panose="020B0503020204020204" pitchFamily="34" charset="-122"/>
            </a:endParaRPr>
          </a:p>
        </p:txBody>
      </p:sp>
      <p:sp>
        <p:nvSpPr>
          <p:cNvPr id="1388546" name="Rectangle 2"/>
          <p:cNvSpPr>
            <a:spLocks noGrp="1" noChangeArrowheads="1"/>
          </p:cNvSpPr>
          <p:nvPr>
            <p:ph type="title"/>
          </p:nvPr>
        </p:nvSpPr>
        <p:spPr/>
        <p:txBody>
          <a:bodyPr/>
          <a:lstStyle/>
          <a:p>
            <a:r>
              <a:rPr lang="zh-CN" altLang="en-US" b="1"/>
              <a:t>锁的相容矩阵</a:t>
            </a:r>
          </a:p>
        </p:txBody>
      </p:sp>
      <p:sp>
        <p:nvSpPr>
          <p:cNvPr id="1388548" name="Text Box 4"/>
          <p:cNvSpPr txBox="1">
            <a:spLocks noChangeArrowheads="1"/>
          </p:cNvSpPr>
          <p:nvPr/>
        </p:nvSpPr>
        <p:spPr bwMode="auto">
          <a:xfrm>
            <a:off x="2771775" y="4581525"/>
            <a:ext cx="2811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kumimoji="1" lang="en-US" altLang="zh-CN" sz="2000" b="1">
                <a:latin typeface="微软雅黑" panose="020B0503020204020204" pitchFamily="34" charset="-122"/>
                <a:ea typeface="微软雅黑" panose="020B0503020204020204" pitchFamily="34" charset="-122"/>
              </a:rPr>
              <a:t>Y=Yes</a:t>
            </a:r>
            <a:r>
              <a:rPr kumimoji="1" lang="zh-CN" altLang="en-US" sz="2000" b="1">
                <a:latin typeface="微软雅黑" panose="020B0503020204020204" pitchFamily="34" charset="-122"/>
                <a:ea typeface="微软雅黑" panose="020B0503020204020204" pitchFamily="34" charset="-122"/>
              </a:rPr>
              <a:t>，相容的请求</a:t>
            </a:r>
            <a:endParaRPr kumimoji="1" lang="zh-CN" altLang="en-US" sz="3200" b="1">
              <a:latin typeface="微软雅黑" panose="020B0503020204020204" pitchFamily="34" charset="-122"/>
              <a:ea typeface="微软雅黑" panose="020B0503020204020204" pitchFamily="34" charset="-122"/>
            </a:endParaRPr>
          </a:p>
          <a:p>
            <a:pPr algn="l" eaLnBrk="0" hangingPunct="0"/>
            <a:r>
              <a:rPr kumimoji="1" lang="en-US" altLang="zh-CN" sz="2000" b="1">
                <a:latin typeface="微软雅黑" panose="020B0503020204020204" pitchFamily="34" charset="-122"/>
                <a:ea typeface="微软雅黑" panose="020B0503020204020204" pitchFamily="34" charset="-122"/>
              </a:rPr>
              <a:t>N=No</a:t>
            </a:r>
            <a:r>
              <a:rPr kumimoji="1" lang="zh-CN" altLang="en-US" sz="2000" b="1">
                <a:latin typeface="微软雅黑" panose="020B0503020204020204" pitchFamily="34" charset="-122"/>
                <a:ea typeface="微软雅黑" panose="020B0503020204020204" pitchFamily="34" charset="-122"/>
              </a:rPr>
              <a:t>，不相容的请求</a:t>
            </a:r>
            <a:endParaRPr kumimoji="1" lang="zh-CN" altLang="en-US" sz="6000" b="1">
              <a:latin typeface="微软雅黑" panose="020B0503020204020204" pitchFamily="34" charset="-122"/>
              <a:ea typeface="微软雅黑" panose="020B0503020204020204" pitchFamily="34" charset="-122"/>
            </a:endParaRPr>
          </a:p>
        </p:txBody>
      </p:sp>
      <p:sp>
        <p:nvSpPr>
          <p:cNvPr id="1388549" name="Rectangle 5"/>
          <p:cNvSpPr>
            <a:spLocks noChangeArrowheads="1"/>
          </p:cNvSpPr>
          <p:nvPr/>
        </p:nvSpPr>
        <p:spPr bwMode="auto">
          <a:xfrm>
            <a:off x="1607784" y="1456284"/>
            <a:ext cx="1032253"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just"/>
            <a:r>
              <a:rPr kumimoji="1" lang="en-US" altLang="zh-CN" sz="1200" b="1" dirty="0">
                <a:solidFill>
                  <a:srgbClr val="0000FF"/>
                </a:solidFill>
                <a:latin typeface="微软雅黑" panose="020B0503020204020204" pitchFamily="34" charset="-122"/>
                <a:ea typeface="微软雅黑" panose="020B0503020204020204" pitchFamily="34" charset="-122"/>
              </a:rPr>
              <a:t>        </a:t>
            </a:r>
            <a:r>
              <a:rPr kumimoji="1" lang="en-US" altLang="zh-CN" sz="2000" b="1" dirty="0">
                <a:solidFill>
                  <a:srgbClr val="0000FF"/>
                </a:solidFill>
                <a:latin typeface="微软雅黑" panose="020B0503020204020204" pitchFamily="34" charset="-122"/>
                <a:ea typeface="微软雅黑" panose="020B0503020204020204" pitchFamily="34" charset="-122"/>
              </a:rPr>
              <a:t>T</a:t>
            </a:r>
            <a:r>
              <a:rPr kumimoji="1" lang="en-US" altLang="zh-CN" sz="2000" b="1" baseline="-30000" dirty="0">
                <a:solidFill>
                  <a:srgbClr val="0000FF"/>
                </a:solidFill>
                <a:latin typeface="微软雅黑" panose="020B0503020204020204" pitchFamily="34" charset="-122"/>
                <a:ea typeface="微软雅黑" panose="020B0503020204020204" pitchFamily="34" charset="-122"/>
              </a:rPr>
              <a:t>2</a:t>
            </a:r>
            <a:r>
              <a:rPr kumimoji="1" lang="en-US" altLang="zh-CN" sz="2000" b="1" dirty="0">
                <a:solidFill>
                  <a:srgbClr val="0000FF"/>
                </a:solidFill>
                <a:latin typeface="微软雅黑" panose="020B0503020204020204" pitchFamily="34" charset="-122"/>
                <a:ea typeface="微软雅黑" panose="020B0503020204020204" pitchFamily="34" charset="-122"/>
              </a:rPr>
              <a:t>    T</a:t>
            </a:r>
            <a:r>
              <a:rPr kumimoji="1" lang="en-US" altLang="zh-CN" sz="2000" b="1" baseline="-30000" dirty="0">
                <a:solidFill>
                  <a:srgbClr val="0000FF"/>
                </a:solidFill>
                <a:latin typeface="微软雅黑" panose="020B0503020204020204" pitchFamily="34" charset="-122"/>
                <a:ea typeface="微软雅黑" panose="020B0503020204020204" pitchFamily="34" charset="-122"/>
              </a:rPr>
              <a:t>1</a:t>
            </a:r>
            <a:endParaRPr kumimoji="1" lang="en-US" altLang="zh-CN" sz="2000" b="1" dirty="0">
              <a:solidFill>
                <a:srgbClr val="0000FF"/>
              </a:solidFill>
              <a:latin typeface="微软雅黑" panose="020B0503020204020204" pitchFamily="34" charset="-122"/>
              <a:ea typeface="微软雅黑" panose="020B0503020204020204" pitchFamily="34" charset="-122"/>
            </a:endParaRPr>
          </a:p>
        </p:txBody>
      </p:sp>
      <p:grpSp>
        <p:nvGrpSpPr>
          <p:cNvPr id="1388550" name="Group 6"/>
          <p:cNvGrpSpPr>
            <a:grpSpLocks/>
          </p:cNvGrpSpPr>
          <p:nvPr/>
        </p:nvGrpSpPr>
        <p:grpSpPr bwMode="auto">
          <a:xfrm>
            <a:off x="1403350" y="1490663"/>
            <a:ext cx="5645150" cy="2908300"/>
            <a:chOff x="-3" y="-3"/>
            <a:chExt cx="1733" cy="1841"/>
          </a:xfrm>
        </p:grpSpPr>
        <p:grpSp>
          <p:nvGrpSpPr>
            <p:cNvPr id="1388551" name="Group 7"/>
            <p:cNvGrpSpPr>
              <a:grpSpLocks/>
            </p:cNvGrpSpPr>
            <p:nvPr/>
          </p:nvGrpSpPr>
          <p:grpSpPr bwMode="auto">
            <a:xfrm>
              <a:off x="0" y="0"/>
              <a:ext cx="1727" cy="1835"/>
              <a:chOff x="0" y="0"/>
              <a:chExt cx="1727" cy="1835"/>
            </a:xfrm>
          </p:grpSpPr>
          <p:grpSp>
            <p:nvGrpSpPr>
              <p:cNvPr id="1388552" name="Group 8"/>
              <p:cNvGrpSpPr>
                <a:grpSpLocks/>
              </p:cNvGrpSpPr>
              <p:nvPr/>
            </p:nvGrpSpPr>
            <p:grpSpPr bwMode="auto">
              <a:xfrm>
                <a:off x="0" y="0"/>
                <a:ext cx="447" cy="442"/>
                <a:chOff x="0" y="0"/>
                <a:chExt cx="447" cy="442"/>
              </a:xfrm>
            </p:grpSpPr>
            <p:sp>
              <p:nvSpPr>
                <p:cNvPr id="1388553" name="Rectangle 9"/>
                <p:cNvSpPr>
                  <a:spLocks noChangeArrowheads="1"/>
                </p:cNvSpPr>
                <p:nvPr/>
              </p:nvSpPr>
              <p:spPr bwMode="auto">
                <a:xfrm>
                  <a:off x="43" y="0"/>
                  <a:ext cx="361"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b="1">
                    <a:latin typeface="微软雅黑" panose="020B0503020204020204" pitchFamily="34" charset="-122"/>
                    <a:ea typeface="微软雅黑" panose="020B0503020204020204" pitchFamily="34" charset="-122"/>
                  </a:endParaRPr>
                </a:p>
              </p:txBody>
            </p:sp>
            <p:sp>
              <p:nvSpPr>
                <p:cNvPr id="1388554" name="Rectangle 10"/>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55" name="Group 11"/>
              <p:cNvGrpSpPr>
                <a:grpSpLocks/>
              </p:cNvGrpSpPr>
              <p:nvPr/>
            </p:nvGrpSpPr>
            <p:grpSpPr bwMode="auto">
              <a:xfrm>
                <a:off x="447" y="0"/>
                <a:ext cx="426" cy="442"/>
                <a:chOff x="447" y="0"/>
                <a:chExt cx="426" cy="442"/>
              </a:xfrm>
            </p:grpSpPr>
            <p:sp>
              <p:nvSpPr>
                <p:cNvPr id="1388556" name="Rectangle 12"/>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dirty="0">
                      <a:latin typeface="微软雅黑" panose="020B0503020204020204" pitchFamily="34" charset="-122"/>
                      <a:ea typeface="微软雅黑" panose="020B0503020204020204" pitchFamily="34" charset="-122"/>
                    </a:rPr>
                    <a:t>X</a:t>
                  </a:r>
                  <a:endParaRPr kumimoji="1" lang="en-US" altLang="zh-CN" sz="3600" b="1" dirty="0">
                    <a:latin typeface="微软雅黑" panose="020B0503020204020204" pitchFamily="34" charset="-122"/>
                    <a:ea typeface="微软雅黑" panose="020B0503020204020204" pitchFamily="34" charset="-122"/>
                  </a:endParaRPr>
                </a:p>
              </p:txBody>
            </p:sp>
            <p:sp>
              <p:nvSpPr>
                <p:cNvPr id="1388557" name="Rectangle 13"/>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58" name="Group 14"/>
              <p:cNvGrpSpPr>
                <a:grpSpLocks/>
              </p:cNvGrpSpPr>
              <p:nvPr/>
            </p:nvGrpSpPr>
            <p:grpSpPr bwMode="auto">
              <a:xfrm>
                <a:off x="873" y="0"/>
                <a:ext cx="426" cy="442"/>
                <a:chOff x="873" y="0"/>
                <a:chExt cx="426" cy="442"/>
              </a:xfrm>
            </p:grpSpPr>
            <p:sp>
              <p:nvSpPr>
                <p:cNvPr id="1388559" name="Rectangle 15"/>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S</a:t>
                  </a:r>
                  <a:endParaRPr kumimoji="1" lang="en-US" altLang="zh-CN" sz="3600" b="1">
                    <a:latin typeface="微软雅黑" panose="020B0503020204020204" pitchFamily="34" charset="-122"/>
                    <a:ea typeface="微软雅黑" panose="020B0503020204020204" pitchFamily="34" charset="-122"/>
                  </a:endParaRPr>
                </a:p>
              </p:txBody>
            </p:sp>
            <p:sp>
              <p:nvSpPr>
                <p:cNvPr id="1388560" name="Rectangle 16"/>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61" name="Group 17"/>
              <p:cNvGrpSpPr>
                <a:grpSpLocks/>
              </p:cNvGrpSpPr>
              <p:nvPr/>
            </p:nvGrpSpPr>
            <p:grpSpPr bwMode="auto">
              <a:xfrm>
                <a:off x="1299" y="0"/>
                <a:ext cx="428" cy="442"/>
                <a:chOff x="1299" y="0"/>
                <a:chExt cx="428" cy="442"/>
              </a:xfrm>
            </p:grpSpPr>
            <p:sp>
              <p:nvSpPr>
                <p:cNvPr id="1388562" name="Rectangle 18"/>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a:t>
                  </a:r>
                  <a:endParaRPr kumimoji="1" lang="en-US" altLang="zh-CN" sz="3600" b="1">
                    <a:latin typeface="微软雅黑" panose="020B0503020204020204" pitchFamily="34" charset="-122"/>
                    <a:ea typeface="微软雅黑" panose="020B0503020204020204" pitchFamily="34" charset="-122"/>
                  </a:endParaRPr>
                </a:p>
              </p:txBody>
            </p:sp>
            <p:sp>
              <p:nvSpPr>
                <p:cNvPr id="1388563" name="Rectangle 19"/>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64" name="Group 20"/>
              <p:cNvGrpSpPr>
                <a:grpSpLocks/>
              </p:cNvGrpSpPr>
              <p:nvPr/>
            </p:nvGrpSpPr>
            <p:grpSpPr bwMode="auto">
              <a:xfrm>
                <a:off x="0" y="442"/>
                <a:ext cx="447" cy="509"/>
                <a:chOff x="0" y="442"/>
                <a:chExt cx="447" cy="509"/>
              </a:xfrm>
            </p:grpSpPr>
            <p:sp>
              <p:nvSpPr>
                <p:cNvPr id="1388565" name="Rectangle 21"/>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dirty="0">
                      <a:latin typeface="微软雅黑" panose="020B0503020204020204" pitchFamily="34" charset="-122"/>
                      <a:ea typeface="微软雅黑" panose="020B0503020204020204" pitchFamily="34" charset="-122"/>
                    </a:rPr>
                    <a:t>X</a:t>
                  </a:r>
                  <a:endParaRPr kumimoji="1" lang="en-US" altLang="zh-CN" sz="3600" b="1" dirty="0">
                    <a:latin typeface="微软雅黑" panose="020B0503020204020204" pitchFamily="34" charset="-122"/>
                    <a:ea typeface="微软雅黑" panose="020B0503020204020204" pitchFamily="34" charset="-122"/>
                  </a:endParaRPr>
                </a:p>
              </p:txBody>
            </p:sp>
            <p:sp>
              <p:nvSpPr>
                <p:cNvPr id="1388566" name="Rectangle 22"/>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67" name="Group 23"/>
              <p:cNvGrpSpPr>
                <a:grpSpLocks/>
              </p:cNvGrpSpPr>
              <p:nvPr/>
            </p:nvGrpSpPr>
            <p:grpSpPr bwMode="auto">
              <a:xfrm>
                <a:off x="447" y="442"/>
                <a:ext cx="426" cy="509"/>
                <a:chOff x="447" y="442"/>
                <a:chExt cx="426" cy="509"/>
              </a:xfrm>
            </p:grpSpPr>
            <p:sp>
              <p:nvSpPr>
                <p:cNvPr id="1388568" name="Rectangle 24"/>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N</a:t>
                  </a:r>
                </a:p>
              </p:txBody>
            </p:sp>
            <p:sp>
              <p:nvSpPr>
                <p:cNvPr id="1388569" name="Rectangle 25"/>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70" name="Group 26"/>
              <p:cNvGrpSpPr>
                <a:grpSpLocks/>
              </p:cNvGrpSpPr>
              <p:nvPr/>
            </p:nvGrpSpPr>
            <p:grpSpPr bwMode="auto">
              <a:xfrm>
                <a:off x="873" y="442"/>
                <a:ext cx="426" cy="509"/>
                <a:chOff x="873" y="442"/>
                <a:chExt cx="426" cy="509"/>
              </a:xfrm>
            </p:grpSpPr>
            <p:sp>
              <p:nvSpPr>
                <p:cNvPr id="1388571" name="Rectangle 27"/>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N</a:t>
                  </a:r>
                  <a:endParaRPr kumimoji="1" lang="en-US" altLang="zh-CN" sz="3600" b="1">
                    <a:latin typeface="微软雅黑" panose="020B0503020204020204" pitchFamily="34" charset="-122"/>
                    <a:ea typeface="微软雅黑" panose="020B0503020204020204" pitchFamily="34" charset="-122"/>
                  </a:endParaRPr>
                </a:p>
              </p:txBody>
            </p:sp>
            <p:sp>
              <p:nvSpPr>
                <p:cNvPr id="1388572" name="Rectangle 28"/>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73" name="Group 29"/>
              <p:cNvGrpSpPr>
                <a:grpSpLocks/>
              </p:cNvGrpSpPr>
              <p:nvPr/>
            </p:nvGrpSpPr>
            <p:grpSpPr bwMode="auto">
              <a:xfrm>
                <a:off x="1299" y="442"/>
                <a:ext cx="428" cy="509"/>
                <a:chOff x="1299" y="442"/>
                <a:chExt cx="428" cy="509"/>
              </a:xfrm>
            </p:grpSpPr>
            <p:sp>
              <p:nvSpPr>
                <p:cNvPr id="1388574" name="Rectangle 30"/>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r>
                    <a:rPr kumimoji="1" lang="en-US" altLang="zh-CN" sz="2200" b="1">
                      <a:latin typeface="微软雅黑" panose="020B0503020204020204" pitchFamily="34" charset="-122"/>
                      <a:ea typeface="微软雅黑" panose="020B0503020204020204" pitchFamily="34" charset="-122"/>
                      <a:cs typeface="Times New Roman" pitchFamily="18" charset="0"/>
                    </a:rPr>
                    <a:t>Y</a:t>
                  </a:r>
                  <a:endParaRPr kumimoji="1" lang="en-US" altLang="zh-CN" sz="2000" b="1">
                    <a:latin typeface="微软雅黑" panose="020B0503020204020204" pitchFamily="34" charset="-122"/>
                    <a:ea typeface="微软雅黑" panose="020B0503020204020204" pitchFamily="34" charset="-122"/>
                  </a:endParaRPr>
                </a:p>
              </p:txBody>
            </p:sp>
            <p:sp>
              <p:nvSpPr>
                <p:cNvPr id="1388575" name="Rectangle 31"/>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76" name="Group 32"/>
              <p:cNvGrpSpPr>
                <a:grpSpLocks/>
              </p:cNvGrpSpPr>
              <p:nvPr/>
            </p:nvGrpSpPr>
            <p:grpSpPr bwMode="auto">
              <a:xfrm>
                <a:off x="0" y="951"/>
                <a:ext cx="447" cy="442"/>
                <a:chOff x="0" y="951"/>
                <a:chExt cx="447" cy="442"/>
              </a:xfrm>
            </p:grpSpPr>
            <p:sp>
              <p:nvSpPr>
                <p:cNvPr id="1388577" name="Rectangle 33"/>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S</a:t>
                  </a:r>
                </a:p>
              </p:txBody>
            </p:sp>
            <p:sp>
              <p:nvSpPr>
                <p:cNvPr id="1388578" name="Rectangle 34"/>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79" name="Group 35"/>
              <p:cNvGrpSpPr>
                <a:grpSpLocks/>
              </p:cNvGrpSpPr>
              <p:nvPr/>
            </p:nvGrpSpPr>
            <p:grpSpPr bwMode="auto">
              <a:xfrm>
                <a:off x="447" y="951"/>
                <a:ext cx="426" cy="442"/>
                <a:chOff x="447" y="951"/>
                <a:chExt cx="426" cy="442"/>
              </a:xfrm>
            </p:grpSpPr>
            <p:sp>
              <p:nvSpPr>
                <p:cNvPr id="1388580" name="Rectangle 36"/>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N</a:t>
                  </a:r>
                </a:p>
              </p:txBody>
            </p:sp>
            <p:sp>
              <p:nvSpPr>
                <p:cNvPr id="1388581" name="Rectangle 37"/>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82" name="Group 38"/>
              <p:cNvGrpSpPr>
                <a:grpSpLocks/>
              </p:cNvGrpSpPr>
              <p:nvPr/>
            </p:nvGrpSpPr>
            <p:grpSpPr bwMode="auto">
              <a:xfrm>
                <a:off x="873" y="951"/>
                <a:ext cx="426" cy="442"/>
                <a:chOff x="873" y="951"/>
                <a:chExt cx="426" cy="442"/>
              </a:xfrm>
            </p:grpSpPr>
            <p:sp>
              <p:nvSpPr>
                <p:cNvPr id="1388583" name="Rectangle 39"/>
                <p:cNvSpPr>
                  <a:spLocks noChangeArrowheads="1"/>
                </p:cNvSpPr>
                <p:nvPr/>
              </p:nvSpPr>
              <p:spPr bwMode="auto">
                <a:xfrm>
                  <a:off x="916"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Y</a:t>
                  </a:r>
                </a:p>
              </p:txBody>
            </p:sp>
            <p:sp>
              <p:nvSpPr>
                <p:cNvPr id="1388584" name="Rectangle 40"/>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85" name="Group 41"/>
              <p:cNvGrpSpPr>
                <a:grpSpLocks/>
              </p:cNvGrpSpPr>
              <p:nvPr/>
            </p:nvGrpSpPr>
            <p:grpSpPr bwMode="auto">
              <a:xfrm>
                <a:off x="1299" y="951"/>
                <a:ext cx="428" cy="442"/>
                <a:chOff x="1299" y="951"/>
                <a:chExt cx="428" cy="442"/>
              </a:xfrm>
            </p:grpSpPr>
            <p:sp>
              <p:nvSpPr>
                <p:cNvPr id="1388586" name="Rectangle 42"/>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Y</a:t>
                  </a:r>
                </a:p>
              </p:txBody>
            </p:sp>
            <p:sp>
              <p:nvSpPr>
                <p:cNvPr id="1388587" name="Rectangle 43"/>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88" name="Group 44"/>
              <p:cNvGrpSpPr>
                <a:grpSpLocks/>
              </p:cNvGrpSpPr>
              <p:nvPr/>
            </p:nvGrpSpPr>
            <p:grpSpPr bwMode="auto">
              <a:xfrm>
                <a:off x="0" y="1393"/>
                <a:ext cx="447" cy="442"/>
                <a:chOff x="0" y="1393"/>
                <a:chExt cx="447" cy="442"/>
              </a:xfrm>
            </p:grpSpPr>
            <p:sp>
              <p:nvSpPr>
                <p:cNvPr id="1388589" name="Rectangle 45"/>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a:t>
                  </a:r>
                  <a:endParaRPr kumimoji="1" lang="en-US" altLang="zh-CN" sz="3600" b="1">
                    <a:latin typeface="微软雅黑" panose="020B0503020204020204" pitchFamily="34" charset="-122"/>
                    <a:ea typeface="微软雅黑" panose="020B0503020204020204" pitchFamily="34" charset="-122"/>
                  </a:endParaRPr>
                </a:p>
              </p:txBody>
            </p:sp>
            <p:sp>
              <p:nvSpPr>
                <p:cNvPr id="1388590" name="Rectangle 46"/>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91" name="Group 47"/>
              <p:cNvGrpSpPr>
                <a:grpSpLocks/>
              </p:cNvGrpSpPr>
              <p:nvPr/>
            </p:nvGrpSpPr>
            <p:grpSpPr bwMode="auto">
              <a:xfrm>
                <a:off x="447" y="1393"/>
                <a:ext cx="426" cy="442"/>
                <a:chOff x="447" y="1393"/>
                <a:chExt cx="426" cy="442"/>
              </a:xfrm>
            </p:grpSpPr>
            <p:sp>
              <p:nvSpPr>
                <p:cNvPr id="1388592" name="Rectangle 48"/>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Y</a:t>
                  </a:r>
                </a:p>
              </p:txBody>
            </p:sp>
            <p:sp>
              <p:nvSpPr>
                <p:cNvPr id="1388593" name="Rectangle 49"/>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94" name="Group 50"/>
              <p:cNvGrpSpPr>
                <a:grpSpLocks/>
              </p:cNvGrpSpPr>
              <p:nvPr/>
            </p:nvGrpSpPr>
            <p:grpSpPr bwMode="auto">
              <a:xfrm>
                <a:off x="873" y="1393"/>
                <a:ext cx="426" cy="442"/>
                <a:chOff x="873" y="1393"/>
                <a:chExt cx="426" cy="442"/>
              </a:xfrm>
            </p:grpSpPr>
            <p:sp>
              <p:nvSpPr>
                <p:cNvPr id="1388595" name="Rectangle 51"/>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Y</a:t>
                  </a:r>
                </a:p>
              </p:txBody>
            </p:sp>
            <p:sp>
              <p:nvSpPr>
                <p:cNvPr id="1388596" name="Rectangle 52"/>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nvGrpSpPr>
              <p:cNvPr id="1388597" name="Group 53"/>
              <p:cNvGrpSpPr>
                <a:grpSpLocks/>
              </p:cNvGrpSpPr>
              <p:nvPr/>
            </p:nvGrpSpPr>
            <p:grpSpPr bwMode="auto">
              <a:xfrm>
                <a:off x="1299" y="1393"/>
                <a:ext cx="428" cy="442"/>
                <a:chOff x="1299" y="1393"/>
                <a:chExt cx="428" cy="442"/>
              </a:xfrm>
            </p:grpSpPr>
            <p:sp>
              <p:nvSpPr>
                <p:cNvPr id="1388598" name="Rectangle 54"/>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b="1">
                      <a:latin typeface="微软雅黑" panose="020B0503020204020204" pitchFamily="34" charset="-122"/>
                      <a:ea typeface="微软雅黑" panose="020B0503020204020204" pitchFamily="34" charset="-122"/>
                    </a:rPr>
                    <a:t>Y</a:t>
                  </a:r>
                </a:p>
              </p:txBody>
            </p:sp>
            <p:sp>
              <p:nvSpPr>
                <p:cNvPr id="1388599" name="Rectangle 55"/>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b="1">
                    <a:latin typeface="微软雅黑" panose="020B0503020204020204" pitchFamily="34" charset="-122"/>
                    <a:ea typeface="微软雅黑" panose="020B0503020204020204" pitchFamily="34" charset="-122"/>
                  </a:endParaRPr>
                </a:p>
              </p:txBody>
            </p:sp>
          </p:grpSp>
        </p:grpSp>
        <p:sp>
          <p:nvSpPr>
            <p:cNvPr id="1388600" name="Rectangle 56"/>
            <p:cNvSpPr>
              <a:spLocks noChangeArrowheads="1"/>
            </p:cNvSpPr>
            <p:nvPr/>
          </p:nvSpPr>
          <p:spPr bwMode="auto">
            <a:xfrm>
              <a:off x="-3" y="-3"/>
              <a:ext cx="1733" cy="1841"/>
            </a:xfrm>
            <a:prstGeom prst="rect">
              <a:avLst/>
            </a:prstGeom>
            <a:noFill/>
            <a:ln w="11176">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b="1">
                <a:latin typeface="微软雅黑" panose="020B0503020204020204" pitchFamily="34" charset="-122"/>
                <a:ea typeface="微软雅黑" panose="020B0503020204020204" pitchFamily="34" charset="-122"/>
              </a:endParaRPr>
            </a:p>
          </p:txBody>
        </p:sp>
      </p:grpSp>
      <p:sp>
        <p:nvSpPr>
          <p:cNvPr id="1388601" name="Line 57"/>
          <p:cNvSpPr>
            <a:spLocks noChangeShapeType="1"/>
          </p:cNvSpPr>
          <p:nvPr/>
        </p:nvSpPr>
        <p:spPr bwMode="auto">
          <a:xfrm>
            <a:off x="1403350" y="1490663"/>
            <a:ext cx="1368425" cy="6842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88602" name="Text Box 58"/>
          <p:cNvSpPr txBox="1">
            <a:spLocks noChangeArrowheads="1"/>
          </p:cNvSpPr>
          <p:nvPr/>
        </p:nvSpPr>
        <p:spPr bwMode="auto">
          <a:xfrm>
            <a:off x="827088" y="4941888"/>
            <a:ext cx="76327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8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1865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3"/>
          <p:cNvSpPr>
            <a:spLocks noGrp="1"/>
          </p:cNvSpPr>
          <p:nvPr>
            <p:ph type="sldNum" sz="quarter" idx="10"/>
          </p:nvPr>
        </p:nvSpPr>
        <p:spPr>
          <a:xfrm>
            <a:off x="6553200" y="5972265"/>
            <a:ext cx="2133600" cy="476250"/>
          </a:xfrm>
        </p:spPr>
        <p:txBody>
          <a:bodyPr/>
          <a:lstStyle/>
          <a:p>
            <a:fld id="{197AAF34-3A50-4C27-9396-55FFE426A2D0}" type="slidenum">
              <a:rPr lang="en-US" altLang="zh-CN" b="1">
                <a:latin typeface="微软雅黑" panose="020B0503020204020204" pitchFamily="34" charset="-122"/>
                <a:ea typeface="微软雅黑" panose="020B0503020204020204" pitchFamily="34" charset="-122"/>
              </a:rPr>
              <a:pPr/>
              <a:t>29</a:t>
            </a:fld>
            <a:endParaRPr lang="en-US" altLang="zh-CN" b="1">
              <a:latin typeface="微软雅黑" panose="020B0503020204020204" pitchFamily="34" charset="-122"/>
              <a:ea typeface="微软雅黑" panose="020B0503020204020204" pitchFamily="34" charset="-122"/>
            </a:endParaRPr>
          </a:p>
        </p:txBody>
      </p:sp>
      <p:sp>
        <p:nvSpPr>
          <p:cNvPr id="1392642" name="Rectangle 2"/>
          <p:cNvSpPr>
            <a:spLocks noGrp="1" noChangeArrowheads="1"/>
          </p:cNvSpPr>
          <p:nvPr>
            <p:ph type="title"/>
          </p:nvPr>
        </p:nvSpPr>
        <p:spPr>
          <a:xfrm>
            <a:off x="684213" y="131853"/>
            <a:ext cx="7391400" cy="563562"/>
          </a:xfrm>
        </p:spPr>
        <p:txBody>
          <a:bodyPr>
            <a:normAutofit/>
          </a:bodyPr>
          <a:lstStyle/>
          <a:p>
            <a:r>
              <a:rPr lang="zh-CN" altLang="en-US" sz="2800" b="1" dirty="0"/>
              <a:t>使用封锁机制解决”</a:t>
            </a:r>
            <a:r>
              <a:rPr lang="zh-CN" altLang="en-US" sz="2800" b="1" dirty="0" smtClean="0"/>
              <a:t>丢失更新”</a:t>
            </a:r>
            <a:r>
              <a:rPr lang="zh-CN" altLang="en-US" sz="2800" b="1" dirty="0"/>
              <a:t>问题</a:t>
            </a:r>
          </a:p>
        </p:txBody>
      </p:sp>
      <p:graphicFrame>
        <p:nvGraphicFramePr>
          <p:cNvPr id="1392707" name="Group 67"/>
          <p:cNvGraphicFramePr>
            <a:graphicFrameLocks noGrp="1"/>
          </p:cNvGraphicFramePr>
          <p:nvPr>
            <p:ph type="tbl" idx="1"/>
            <p:extLst>
              <p:ext uri="{D42A27DB-BD31-4B8C-83A1-F6EECF244321}">
                <p14:modId xmlns:p14="http://schemas.microsoft.com/office/powerpoint/2010/main" val="3621400714"/>
              </p:ext>
            </p:extLst>
          </p:nvPr>
        </p:nvGraphicFramePr>
        <p:xfrm>
          <a:off x="971550" y="708115"/>
          <a:ext cx="4402138" cy="5547360"/>
        </p:xfrm>
        <a:graphic>
          <a:graphicData uri="http://schemas.openxmlformats.org/drawingml/2006/table">
            <a:tbl>
              <a:tblPr/>
              <a:tblGrid>
                <a:gridCol w="2201863"/>
                <a:gridCol w="2200275"/>
              </a:tblGrid>
              <a:tr h="3603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T</a:t>
                      </a:r>
                      <a:r>
                        <a:rPr kumimoji="1" lang="en-US" altLang="zh-CN" sz="20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T</a:t>
                      </a:r>
                      <a:r>
                        <a:rPr kumimoji="1" lang="en-US" altLang="zh-CN" sz="20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endPar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① </a:t>
                      </a:r>
                      <a:r>
                        <a:rPr kumimoji="1" lang="en-US" altLang="zh-CN" sz="20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宋体" charset="-122"/>
                          <a:cs typeface="Times New Roman" pitchFamily="18" charset="0"/>
                        </a:rPr>
                        <a:t>Xlock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②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968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95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968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    Commit</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95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    </a:t>
                      </a:r>
                      <a:r>
                        <a:rPr kumimoji="1" lang="en-US" altLang="zh-CN" sz="20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宋体" charset="-122"/>
                          <a:cs typeface="Times New Roman" pitchFamily="18" charset="0"/>
                        </a:rPr>
                        <a:t>Unlock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9685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0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获得</a:t>
                      </a:r>
                      <a:r>
                        <a:rPr kumimoji="1" lang="en-US" altLang="zh-CN" sz="20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R(A)=15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952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⑤</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W(A)=14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1392703" name="Text Box 63"/>
          <p:cNvSpPr txBox="1">
            <a:spLocks noChangeArrowheads="1"/>
          </p:cNvSpPr>
          <p:nvPr/>
        </p:nvSpPr>
        <p:spPr bwMode="auto">
          <a:xfrm>
            <a:off x="395288" y="779553"/>
            <a:ext cx="796925"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a:solidFill>
                  <a:srgbClr val="0000FF"/>
                </a:solidFill>
                <a:latin typeface="微软雅黑" panose="020B0503020204020204" pitchFamily="34" charset="-122"/>
                <a:ea typeface="微软雅黑" panose="020B0503020204020204" pitchFamily="34" charset="-122"/>
              </a:rPr>
              <a:t>例：</a:t>
            </a:r>
          </a:p>
        </p:txBody>
      </p:sp>
      <p:sp>
        <p:nvSpPr>
          <p:cNvPr id="1392704" name="Text Box 64"/>
          <p:cNvSpPr txBox="1">
            <a:spLocks noChangeArrowheads="1"/>
          </p:cNvSpPr>
          <p:nvPr/>
        </p:nvSpPr>
        <p:spPr bwMode="auto">
          <a:xfrm>
            <a:off x="5508625" y="852578"/>
            <a:ext cx="3471602" cy="53101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nSpc>
                <a:spcPct val="115000"/>
              </a:lnSpc>
              <a:spcBef>
                <a:spcPct val="15000"/>
              </a:spcBef>
              <a:buClr>
                <a:schemeClr val="accent1"/>
              </a:buClr>
              <a:buFont typeface="Wingdings" pitchFamily="2" charset="2"/>
              <a:buChar char="n"/>
            </a:pPr>
            <a:r>
              <a:rPr kumimoji="0" lang="zh-CN" altLang="en-US" sz="2200" b="1" dirty="0">
                <a:latin typeface="微软雅黑" panose="020B0503020204020204" pitchFamily="34" charset="-122"/>
                <a:ea typeface="微软雅黑" panose="020B0503020204020204" pitchFamily="34" charset="-122"/>
              </a:rPr>
              <a:t>事务</a:t>
            </a:r>
            <a:r>
              <a:rPr kumimoji="0" lang="en-US" altLang="zh-CN" sz="2200" b="1" dirty="0">
                <a:latin typeface="微软雅黑" panose="020B0503020204020204" pitchFamily="34" charset="-122"/>
                <a:ea typeface="微软雅黑" panose="020B0503020204020204" pitchFamily="34" charset="-122"/>
              </a:rPr>
              <a:t>T1</a:t>
            </a:r>
            <a:r>
              <a:rPr kumimoji="0" lang="zh-CN" altLang="en-US" sz="2200" b="1" dirty="0">
                <a:latin typeface="微软雅黑" panose="020B0503020204020204" pitchFamily="34" charset="-122"/>
                <a:ea typeface="微软雅黑" panose="020B0503020204020204" pitchFamily="34" charset="-122"/>
              </a:rPr>
              <a:t>在读</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进行修改之前先对</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加</a:t>
            </a:r>
            <a:r>
              <a:rPr kumimoji="0" lang="en-US" altLang="zh-CN" sz="2200" b="1" dirty="0">
                <a:latin typeface="微软雅黑" panose="020B0503020204020204" pitchFamily="34" charset="-122"/>
                <a:ea typeface="微软雅黑" panose="020B0503020204020204" pitchFamily="34" charset="-122"/>
              </a:rPr>
              <a:t>X</a:t>
            </a:r>
            <a:r>
              <a:rPr kumimoji="0" lang="zh-CN" altLang="en-US" sz="2200" b="1" dirty="0">
                <a:latin typeface="微软雅黑" panose="020B0503020204020204" pitchFamily="34" charset="-122"/>
                <a:ea typeface="微软雅黑" panose="020B0503020204020204" pitchFamily="34" charset="-122"/>
              </a:rPr>
              <a:t>锁</a:t>
            </a:r>
          </a:p>
          <a:p>
            <a:pPr>
              <a:lnSpc>
                <a:spcPct val="115000"/>
              </a:lnSpc>
              <a:spcBef>
                <a:spcPct val="15000"/>
              </a:spcBef>
              <a:buClr>
                <a:schemeClr val="accent1"/>
              </a:buClr>
              <a:buFont typeface="Wingdings" pitchFamily="2" charset="2"/>
              <a:buChar char="n"/>
            </a:pPr>
            <a:r>
              <a:rPr kumimoji="0" lang="zh-CN" altLang="en-US" sz="2200" b="1" dirty="0">
                <a:latin typeface="微软雅黑" panose="020B0503020204020204" pitchFamily="34" charset="-122"/>
                <a:ea typeface="微软雅黑" panose="020B0503020204020204" pitchFamily="34" charset="-122"/>
              </a:rPr>
              <a:t>当</a:t>
            </a:r>
            <a:r>
              <a:rPr kumimoji="0" lang="en-US" altLang="zh-CN" sz="2200" b="1" dirty="0">
                <a:latin typeface="微软雅黑" panose="020B0503020204020204" pitchFamily="34" charset="-122"/>
                <a:ea typeface="微软雅黑" panose="020B0503020204020204" pitchFamily="34" charset="-122"/>
              </a:rPr>
              <a:t>T2</a:t>
            </a:r>
            <a:r>
              <a:rPr kumimoji="0" lang="zh-CN" altLang="en-US" sz="2200" b="1" dirty="0">
                <a:latin typeface="微软雅黑" panose="020B0503020204020204" pitchFamily="34" charset="-122"/>
                <a:ea typeface="微软雅黑" panose="020B0503020204020204" pitchFamily="34" charset="-122"/>
              </a:rPr>
              <a:t>再请求对</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加</a:t>
            </a:r>
            <a:r>
              <a:rPr kumimoji="0" lang="en-US" altLang="zh-CN" sz="2200" b="1" dirty="0">
                <a:latin typeface="微软雅黑" panose="020B0503020204020204" pitchFamily="34" charset="-122"/>
                <a:ea typeface="微软雅黑" panose="020B0503020204020204" pitchFamily="34" charset="-122"/>
              </a:rPr>
              <a:t>X</a:t>
            </a:r>
            <a:r>
              <a:rPr kumimoji="0" lang="zh-CN" altLang="en-US" sz="2200" b="1" dirty="0">
                <a:latin typeface="微软雅黑" panose="020B0503020204020204" pitchFamily="34" charset="-122"/>
                <a:ea typeface="微软雅黑" panose="020B0503020204020204" pitchFamily="34" charset="-122"/>
              </a:rPr>
              <a:t>锁时被拒绝</a:t>
            </a:r>
          </a:p>
          <a:p>
            <a:pPr>
              <a:lnSpc>
                <a:spcPct val="115000"/>
              </a:lnSpc>
              <a:spcBef>
                <a:spcPct val="15000"/>
              </a:spcBef>
              <a:buClr>
                <a:schemeClr val="accent1"/>
              </a:buClr>
              <a:buFont typeface="Wingdings" pitchFamily="2" charset="2"/>
              <a:buChar char="n"/>
            </a:pPr>
            <a:r>
              <a:rPr kumimoji="0" lang="en-US" altLang="zh-CN" sz="2200" b="1" dirty="0">
                <a:latin typeface="微软雅黑" panose="020B0503020204020204" pitchFamily="34" charset="-122"/>
                <a:ea typeface="微软雅黑" panose="020B0503020204020204" pitchFamily="34" charset="-122"/>
              </a:rPr>
              <a:t>T2</a:t>
            </a:r>
            <a:r>
              <a:rPr kumimoji="0" lang="zh-CN" altLang="en-US" sz="2200" b="1" dirty="0">
                <a:latin typeface="微软雅黑" panose="020B0503020204020204" pitchFamily="34" charset="-122"/>
                <a:ea typeface="微软雅黑" panose="020B0503020204020204" pitchFamily="34" charset="-122"/>
              </a:rPr>
              <a:t>只能等待</a:t>
            </a:r>
            <a:r>
              <a:rPr kumimoji="0" lang="en-US" altLang="zh-CN" sz="2200" b="1" dirty="0">
                <a:latin typeface="微软雅黑" panose="020B0503020204020204" pitchFamily="34" charset="-122"/>
                <a:ea typeface="微软雅黑" panose="020B0503020204020204" pitchFamily="34" charset="-122"/>
              </a:rPr>
              <a:t>T1</a:t>
            </a:r>
            <a:r>
              <a:rPr kumimoji="0" lang="zh-CN" altLang="en-US" sz="2200" b="1" dirty="0">
                <a:latin typeface="微软雅黑" panose="020B0503020204020204" pitchFamily="34" charset="-122"/>
                <a:ea typeface="微软雅黑" panose="020B0503020204020204" pitchFamily="34" charset="-122"/>
              </a:rPr>
              <a:t>释放</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上的锁后</a:t>
            </a:r>
            <a:r>
              <a:rPr kumimoji="0" lang="en-US" altLang="zh-CN" sz="2200" b="1" dirty="0">
                <a:latin typeface="微软雅黑" panose="020B0503020204020204" pitchFamily="34" charset="-122"/>
                <a:ea typeface="微软雅黑" panose="020B0503020204020204" pitchFamily="34" charset="-122"/>
              </a:rPr>
              <a:t>T2</a:t>
            </a:r>
            <a:r>
              <a:rPr kumimoji="0" lang="zh-CN" altLang="en-US" sz="2200" b="1" dirty="0">
                <a:latin typeface="微软雅黑" panose="020B0503020204020204" pitchFamily="34" charset="-122"/>
                <a:ea typeface="微软雅黑" panose="020B0503020204020204" pitchFamily="34" charset="-122"/>
              </a:rPr>
              <a:t>获得对</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的</a:t>
            </a:r>
            <a:r>
              <a:rPr kumimoji="0" lang="en-US" altLang="zh-CN" sz="2200" b="1" dirty="0">
                <a:latin typeface="微软雅黑" panose="020B0503020204020204" pitchFamily="34" charset="-122"/>
                <a:ea typeface="微软雅黑" panose="020B0503020204020204" pitchFamily="34" charset="-122"/>
              </a:rPr>
              <a:t>X</a:t>
            </a:r>
            <a:r>
              <a:rPr kumimoji="0" lang="zh-CN" altLang="en-US" sz="2200" b="1" dirty="0">
                <a:latin typeface="微软雅黑" panose="020B0503020204020204" pitchFamily="34" charset="-122"/>
                <a:ea typeface="微软雅黑" panose="020B0503020204020204" pitchFamily="34" charset="-122"/>
              </a:rPr>
              <a:t>锁</a:t>
            </a:r>
          </a:p>
          <a:p>
            <a:pPr>
              <a:lnSpc>
                <a:spcPct val="115000"/>
              </a:lnSpc>
              <a:spcBef>
                <a:spcPct val="15000"/>
              </a:spcBef>
              <a:buClr>
                <a:schemeClr val="accent1"/>
              </a:buClr>
              <a:buFont typeface="Wingdings" pitchFamily="2" charset="2"/>
              <a:buChar char="n"/>
            </a:pPr>
            <a:r>
              <a:rPr kumimoji="0" lang="zh-CN" altLang="en-US" sz="2200" b="1" dirty="0">
                <a:latin typeface="微软雅黑" panose="020B0503020204020204" pitchFamily="34" charset="-122"/>
                <a:ea typeface="微软雅黑" panose="020B0503020204020204" pitchFamily="34" charset="-122"/>
              </a:rPr>
              <a:t>这时</a:t>
            </a:r>
            <a:r>
              <a:rPr kumimoji="0" lang="en-US" altLang="zh-CN" sz="2200" b="1" dirty="0">
                <a:latin typeface="微软雅黑" panose="020B0503020204020204" pitchFamily="34" charset="-122"/>
                <a:ea typeface="微软雅黑" panose="020B0503020204020204" pitchFamily="34" charset="-122"/>
              </a:rPr>
              <a:t>T2</a:t>
            </a:r>
            <a:r>
              <a:rPr kumimoji="0" lang="zh-CN" altLang="en-US" sz="2200" b="1" dirty="0">
                <a:latin typeface="微软雅黑" panose="020B0503020204020204" pitchFamily="34" charset="-122"/>
                <a:ea typeface="微软雅黑" panose="020B0503020204020204" pitchFamily="34" charset="-122"/>
              </a:rPr>
              <a:t>读到的</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已经是</a:t>
            </a:r>
            <a:r>
              <a:rPr kumimoji="0" lang="en-US" altLang="zh-CN" sz="2200" b="1" dirty="0">
                <a:latin typeface="微软雅黑" panose="020B0503020204020204" pitchFamily="34" charset="-122"/>
                <a:ea typeface="微软雅黑" panose="020B0503020204020204" pitchFamily="34" charset="-122"/>
              </a:rPr>
              <a:t>T1</a:t>
            </a:r>
            <a:r>
              <a:rPr kumimoji="0" lang="zh-CN" altLang="en-US" sz="2200" b="1" dirty="0">
                <a:latin typeface="微软雅黑" panose="020B0503020204020204" pitchFamily="34" charset="-122"/>
                <a:ea typeface="微软雅黑" panose="020B0503020204020204" pitchFamily="34" charset="-122"/>
              </a:rPr>
              <a:t>更新过的值</a:t>
            </a:r>
            <a:r>
              <a:rPr kumimoji="0" lang="en-US" altLang="zh-CN" sz="2200" b="1" dirty="0">
                <a:latin typeface="微软雅黑" panose="020B0503020204020204" pitchFamily="34" charset="-122"/>
                <a:ea typeface="微软雅黑" panose="020B0503020204020204" pitchFamily="34" charset="-122"/>
              </a:rPr>
              <a:t>15</a:t>
            </a:r>
          </a:p>
          <a:p>
            <a:pPr>
              <a:lnSpc>
                <a:spcPct val="115000"/>
              </a:lnSpc>
              <a:spcBef>
                <a:spcPct val="15000"/>
              </a:spcBef>
              <a:buClr>
                <a:schemeClr val="accent1"/>
              </a:buClr>
              <a:buFont typeface="Wingdings" pitchFamily="2" charset="2"/>
              <a:buChar char="n"/>
            </a:pPr>
            <a:r>
              <a:rPr kumimoji="0" lang="en-US" altLang="zh-CN" sz="2200" b="1" dirty="0">
                <a:latin typeface="微软雅黑" panose="020B0503020204020204" pitchFamily="34" charset="-122"/>
                <a:ea typeface="微软雅黑" panose="020B0503020204020204" pitchFamily="34" charset="-122"/>
              </a:rPr>
              <a:t>T2</a:t>
            </a:r>
            <a:r>
              <a:rPr kumimoji="0" lang="zh-CN" altLang="en-US" sz="2200" b="1" dirty="0">
                <a:latin typeface="微软雅黑" panose="020B0503020204020204" pitchFamily="34" charset="-122"/>
                <a:ea typeface="微软雅黑" panose="020B0503020204020204" pitchFamily="34" charset="-122"/>
              </a:rPr>
              <a:t>按此新的</a:t>
            </a:r>
            <a:r>
              <a:rPr kumimoji="0" lang="en-US" altLang="zh-CN" sz="2200" b="1" dirty="0">
                <a:latin typeface="微软雅黑" panose="020B0503020204020204" pitchFamily="34" charset="-122"/>
                <a:ea typeface="微软雅黑" panose="020B0503020204020204" pitchFamily="34" charset="-122"/>
              </a:rPr>
              <a:t>A</a:t>
            </a:r>
            <a:r>
              <a:rPr kumimoji="0" lang="zh-CN" altLang="en-US" sz="2200" b="1" dirty="0">
                <a:latin typeface="微软雅黑" panose="020B0503020204020204" pitchFamily="34" charset="-122"/>
                <a:ea typeface="微软雅黑" panose="020B0503020204020204" pitchFamily="34" charset="-122"/>
              </a:rPr>
              <a:t>值进行运算，并将结果值</a:t>
            </a:r>
            <a:r>
              <a:rPr kumimoji="0" lang="en-US" altLang="zh-CN" sz="2200" b="1" dirty="0">
                <a:latin typeface="微软雅黑" panose="020B0503020204020204" pitchFamily="34" charset="-122"/>
                <a:ea typeface="微软雅黑" panose="020B0503020204020204" pitchFamily="34" charset="-122"/>
              </a:rPr>
              <a:t>A=14</a:t>
            </a:r>
            <a:r>
              <a:rPr kumimoji="0" lang="zh-CN" altLang="en-US" sz="2200" b="1" dirty="0">
                <a:latin typeface="微软雅黑" panose="020B0503020204020204" pitchFamily="34" charset="-122"/>
                <a:ea typeface="微软雅黑" panose="020B0503020204020204" pitchFamily="34" charset="-122"/>
              </a:rPr>
              <a:t>送回到磁盘。避免了丢失</a:t>
            </a:r>
            <a:r>
              <a:rPr kumimoji="0" lang="en-US" altLang="zh-CN" sz="2200" b="1" dirty="0">
                <a:latin typeface="微软雅黑" panose="020B0503020204020204" pitchFamily="34" charset="-122"/>
                <a:ea typeface="微软雅黑" panose="020B0503020204020204" pitchFamily="34" charset="-122"/>
              </a:rPr>
              <a:t>T1</a:t>
            </a:r>
            <a:r>
              <a:rPr kumimoji="0" lang="zh-CN" altLang="en-US" sz="2200" b="1" dirty="0">
                <a:latin typeface="微软雅黑" panose="020B0503020204020204" pitchFamily="34" charset="-122"/>
                <a:ea typeface="微软雅黑" panose="020B0503020204020204" pitchFamily="34" charset="-122"/>
              </a:rPr>
              <a:t>的更新。</a:t>
            </a:r>
          </a:p>
        </p:txBody>
      </p:sp>
      <p:sp>
        <p:nvSpPr>
          <p:cNvPr id="1392705" name="Text Box 65"/>
          <p:cNvSpPr txBox="1">
            <a:spLocks noChangeArrowheads="1"/>
          </p:cNvSpPr>
          <p:nvPr/>
        </p:nvSpPr>
        <p:spPr bwMode="auto">
          <a:xfrm>
            <a:off x="900113" y="5964328"/>
            <a:ext cx="1565275"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b="1">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没有丢失修改</a:t>
            </a:r>
          </a:p>
        </p:txBody>
      </p:sp>
    </p:spTree>
    <p:extLst>
      <p:ext uri="{BB962C8B-B14F-4D97-AF65-F5344CB8AC3E}">
        <p14:creationId xmlns:p14="http://schemas.microsoft.com/office/powerpoint/2010/main" val="3271996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334" y="28299"/>
            <a:ext cx="8535997"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14.1.1</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endParaRPr lang="en-US" altLang="zh-CN" sz="3600" b="1" dirty="0" smtClean="0">
              <a:solidFill>
                <a:srgbClr val="00B050"/>
              </a:solidFill>
              <a:latin typeface="微软雅黑" pitchFamily="34" charset="-122"/>
              <a:ea typeface="微软雅黑" pitchFamily="34" charset="-122"/>
            </a:endParaRPr>
          </a:p>
        </p:txBody>
      </p:sp>
      <p:sp>
        <p:nvSpPr>
          <p:cNvPr id="7" name="Rectangle 3"/>
          <p:cNvSpPr txBox="1">
            <a:spLocks noChangeArrowheads="1"/>
          </p:cNvSpPr>
          <p:nvPr/>
        </p:nvSpPr>
        <p:spPr>
          <a:xfrm>
            <a:off x="395287" y="1133911"/>
            <a:ext cx="8464933" cy="5113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b="1" dirty="0" smtClean="0">
                <a:solidFill>
                  <a:srgbClr val="FF0000"/>
                </a:solidFill>
              </a:rPr>
              <a:t>事务的概念：</a:t>
            </a:r>
          </a:p>
          <a:p>
            <a:pPr lvl="1">
              <a:lnSpc>
                <a:spcPct val="120000"/>
              </a:lnSpc>
            </a:pPr>
            <a:r>
              <a:rPr lang="zh-CN" altLang="en-US" b="1" dirty="0" smtClean="0">
                <a:effectLst>
                  <a:outerShdw blurRad="38100" dist="38100" dir="2700000" algn="tl">
                    <a:srgbClr val="C0C0C0"/>
                  </a:outerShdw>
                </a:effectLst>
              </a:rPr>
              <a:t>一个数据库操作序列</a:t>
            </a:r>
          </a:p>
          <a:p>
            <a:pPr lvl="1">
              <a:lnSpc>
                <a:spcPct val="120000"/>
              </a:lnSpc>
            </a:pPr>
            <a:r>
              <a:rPr lang="zh-CN" altLang="en-US" b="1" dirty="0" smtClean="0">
                <a:effectLst>
                  <a:outerShdw blurRad="38100" dist="38100" dir="2700000" algn="tl">
                    <a:srgbClr val="C0C0C0"/>
                  </a:outerShdw>
                </a:effectLst>
              </a:rPr>
              <a:t>一个不可分割的工作单位</a:t>
            </a:r>
          </a:p>
          <a:p>
            <a:pPr lvl="1">
              <a:lnSpc>
                <a:spcPct val="120000"/>
              </a:lnSpc>
            </a:pPr>
            <a:r>
              <a:rPr lang="zh-CN" altLang="en-US" b="1" dirty="0" smtClean="0">
                <a:solidFill>
                  <a:srgbClr val="FF3300"/>
                </a:solidFill>
              </a:rPr>
              <a:t>事务是数据库故障</a:t>
            </a:r>
            <a:r>
              <a:rPr lang="zh-CN" altLang="en-US" b="1" dirty="0" smtClean="0">
                <a:solidFill>
                  <a:srgbClr val="FF3300"/>
                </a:solidFill>
                <a:effectLst>
                  <a:outerShdw blurRad="38100" dist="38100" dir="2700000" algn="tl">
                    <a:srgbClr val="C0C0C0"/>
                  </a:outerShdw>
                </a:effectLst>
              </a:rPr>
              <a:t>恢复和并发控制的基本单位</a:t>
            </a:r>
          </a:p>
          <a:p>
            <a:pPr>
              <a:lnSpc>
                <a:spcPct val="120000"/>
              </a:lnSpc>
            </a:pPr>
            <a:r>
              <a:rPr lang="zh-CN" altLang="en-US" b="1" dirty="0" smtClean="0">
                <a:solidFill>
                  <a:srgbClr val="FF0000"/>
                </a:solidFill>
              </a:rPr>
              <a:t>事务和程序的区别与联系：</a:t>
            </a:r>
          </a:p>
          <a:p>
            <a:pPr lvl="1">
              <a:lnSpc>
                <a:spcPct val="120000"/>
              </a:lnSpc>
            </a:pPr>
            <a:r>
              <a:rPr lang="zh-CN" altLang="en-US" b="1" dirty="0" smtClean="0">
                <a:effectLst>
                  <a:outerShdw blurRad="38100" dist="38100" dir="2700000" algn="tl">
                    <a:srgbClr val="C0C0C0"/>
                  </a:outerShdw>
                </a:effectLst>
              </a:rPr>
              <a:t>在关系数据库中，一个事务可以是一条或多条</a:t>
            </a:r>
            <a:r>
              <a:rPr lang="en-US" altLang="zh-CN" b="1" dirty="0" smtClean="0">
                <a:effectLst>
                  <a:outerShdw blurRad="38100" dist="38100" dir="2700000" algn="tl">
                    <a:srgbClr val="C0C0C0"/>
                  </a:outerShdw>
                </a:effectLst>
              </a:rPr>
              <a:t>SQL</a:t>
            </a:r>
            <a:r>
              <a:rPr lang="zh-CN" altLang="en-US" b="1" dirty="0" smtClean="0">
                <a:effectLst>
                  <a:outerShdw blurRad="38100" dist="38100" dir="2700000" algn="tl">
                    <a:srgbClr val="C0C0C0"/>
                  </a:outerShdw>
                </a:effectLst>
              </a:rPr>
              <a:t>语句</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也可以包含一个或多个程序。</a:t>
            </a:r>
          </a:p>
          <a:p>
            <a:pPr lvl="1">
              <a:lnSpc>
                <a:spcPct val="120000"/>
              </a:lnSpc>
            </a:pPr>
            <a:r>
              <a:rPr lang="zh-CN" altLang="en-US" b="1" dirty="0" smtClean="0">
                <a:effectLst>
                  <a:outerShdw blurRad="38100" dist="38100" dir="2700000" algn="tl">
                    <a:srgbClr val="C0C0C0"/>
                  </a:outerShdw>
                </a:effectLst>
              </a:rPr>
              <a:t>一个程序通常包含多个事务。</a:t>
            </a:r>
            <a:endParaRPr lang="zh-CN" altLang="en-US" b="1" dirty="0">
              <a:effectLst>
                <a:outerShdw blurRad="38100" dist="38100" dir="2700000" algn="tl">
                  <a:srgbClr val="C0C0C0"/>
                </a:outerShdw>
              </a:effectLst>
            </a:endParaRPr>
          </a:p>
        </p:txBody>
      </p:sp>
    </p:spTree>
    <p:extLst>
      <p:ext uri="{BB962C8B-B14F-4D97-AF65-F5344CB8AC3E}">
        <p14:creationId xmlns:p14="http://schemas.microsoft.com/office/powerpoint/2010/main" val="532322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6984" y="1071823"/>
            <a:ext cx="8581634" cy="1955215"/>
          </a:xfrm>
          <a:prstGeom prst="rect">
            <a:avLst/>
          </a:prstGeom>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在</a:t>
            </a:r>
            <a:r>
              <a:rPr lang="en-US" altLang="zh-CN" sz="2800" b="1" dirty="0" smtClean="0">
                <a:solidFill>
                  <a:srgbClr val="0000FF"/>
                </a:solidFill>
                <a:latin typeface="微软雅黑" pitchFamily="34" charset="-122"/>
                <a:ea typeface="微软雅黑" pitchFamily="34" charset="-122"/>
              </a:rPr>
              <a:t>MySQL</a:t>
            </a:r>
            <a:r>
              <a:rPr lang="zh-CN" altLang="en-US" sz="2800" b="1" dirty="0" smtClean="0">
                <a:solidFill>
                  <a:srgbClr val="0000FF"/>
                </a:solidFill>
                <a:latin typeface="微软雅黑" pitchFamily="34" charset="-122"/>
                <a:ea typeface="微软雅黑" pitchFamily="34" charset="-122"/>
              </a:rPr>
              <a:t>中，不同</a:t>
            </a:r>
            <a:r>
              <a:rPr lang="zh-CN" altLang="en-US" sz="2800" b="1" dirty="0">
                <a:solidFill>
                  <a:srgbClr val="0000FF"/>
                </a:solidFill>
                <a:latin typeface="微软雅黑" pitchFamily="34" charset="-122"/>
                <a:ea typeface="微软雅黑" pitchFamily="34" charset="-122"/>
              </a:rPr>
              <a:t>的存储引擎支持不同的锁机制</a:t>
            </a:r>
            <a:r>
              <a:rPr lang="zh-CN" altLang="en-US" sz="2800" b="1" dirty="0" smtClean="0">
                <a:solidFill>
                  <a:srgbClr val="0000FF"/>
                </a:solidFill>
                <a:latin typeface="微软雅黑" pitchFamily="34" charset="-122"/>
                <a:ea typeface="微软雅黑" pitchFamily="34" charset="-122"/>
              </a:rPr>
              <a:t>。</a:t>
            </a:r>
            <a:endParaRPr lang="zh-CN" altLang="en-US" sz="2800" b="1" dirty="0">
              <a:solidFill>
                <a:srgbClr val="0000FF"/>
              </a:solidFill>
              <a:latin typeface="微软雅黑" pitchFamily="34" charset="-122"/>
              <a:ea typeface="微软雅黑" pitchFamily="34" charset="-122"/>
            </a:endParaRPr>
          </a:p>
          <a:p>
            <a:pPr indent="457200">
              <a:lnSpc>
                <a:spcPct val="150000"/>
              </a:lnSpc>
            </a:pPr>
            <a:r>
              <a:rPr lang="en-US" altLang="zh-CN" sz="2800" b="1" dirty="0" err="1">
                <a:solidFill>
                  <a:srgbClr val="C00000"/>
                </a:solidFill>
                <a:latin typeface="微软雅黑" pitchFamily="34" charset="-122"/>
                <a:ea typeface="微软雅黑" pitchFamily="34" charset="-122"/>
              </a:rPr>
              <a:t>MyISAM</a:t>
            </a:r>
            <a:r>
              <a:rPr lang="zh-CN" altLang="en-US" sz="2800" b="1" dirty="0">
                <a:latin typeface="微软雅黑" pitchFamily="34" charset="-122"/>
                <a:ea typeface="微软雅黑" pitchFamily="34" charset="-122"/>
              </a:rPr>
              <a:t>和</a:t>
            </a:r>
            <a:r>
              <a:rPr lang="en-US" altLang="zh-CN" sz="2800" b="1" dirty="0">
                <a:solidFill>
                  <a:srgbClr val="C00000"/>
                </a:solidFill>
                <a:latin typeface="微软雅黑" pitchFamily="34" charset="-122"/>
                <a:ea typeface="微软雅黑" pitchFamily="34" charset="-122"/>
              </a:rPr>
              <a:t>MEMORY</a:t>
            </a:r>
            <a:r>
              <a:rPr lang="zh-CN" altLang="en-US" sz="2800" b="1" dirty="0">
                <a:latin typeface="微软雅黑" pitchFamily="34" charset="-122"/>
                <a:ea typeface="微软雅黑" pitchFamily="34" charset="-122"/>
              </a:rPr>
              <a:t>存储引擎采用的是</a:t>
            </a:r>
            <a:r>
              <a:rPr lang="zh-CN" altLang="en-US" sz="2800" b="1" dirty="0">
                <a:solidFill>
                  <a:srgbClr val="0000FF"/>
                </a:solidFill>
                <a:latin typeface="微软雅黑" pitchFamily="34" charset="-122"/>
                <a:ea typeface="微软雅黑" pitchFamily="34" charset="-122"/>
              </a:rPr>
              <a:t>表级锁</a:t>
            </a:r>
            <a:r>
              <a:rPr lang="zh-CN" altLang="en-US" sz="2800" b="1" dirty="0">
                <a:latin typeface="微软雅黑" pitchFamily="34" charset="-122"/>
                <a:ea typeface="微软雅黑" pitchFamily="34" charset="-122"/>
              </a:rPr>
              <a:t>（</a:t>
            </a:r>
            <a:r>
              <a:rPr lang="en-US" altLang="zh-CN" sz="2800" b="1" dirty="0">
                <a:latin typeface="微软雅黑" pitchFamily="34" charset="-122"/>
                <a:ea typeface="微软雅黑" pitchFamily="34" charset="-122"/>
              </a:rPr>
              <a:t>TABLE-LEVEL LOCKING</a:t>
            </a:r>
            <a:r>
              <a:rPr lang="zh-CN" altLang="en-US" sz="2800" b="1" dirty="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a:t>
            </a:r>
            <a:endParaRPr lang="en-US" altLang="zh-CN" sz="2800" b="1" dirty="0">
              <a:solidFill>
                <a:srgbClr val="FF0000"/>
              </a:solidFill>
              <a:latin typeface="微软雅黑" pitchFamily="34" charset="-122"/>
              <a:ea typeface="微软雅黑" pitchFamily="34" charset="-122"/>
            </a:endParaRPr>
          </a:p>
        </p:txBody>
      </p:sp>
      <p:sp>
        <p:nvSpPr>
          <p:cNvPr id="5" name="矩形 4"/>
          <p:cNvSpPr/>
          <p:nvPr/>
        </p:nvSpPr>
        <p:spPr>
          <a:xfrm>
            <a:off x="505987" y="3193800"/>
            <a:ext cx="8364651" cy="1955215"/>
          </a:xfrm>
          <a:prstGeom prst="rect">
            <a:avLst/>
          </a:prstGeom>
        </p:spPr>
        <p:txBody>
          <a:bodyPr wrap="square">
            <a:spAutoFit/>
          </a:bodyPr>
          <a:lstStyle/>
          <a:p>
            <a:pPr indent="457200">
              <a:lnSpc>
                <a:spcPct val="150000"/>
              </a:lnSpc>
            </a:pPr>
            <a:r>
              <a:rPr lang="en-US" altLang="zh-CN" sz="2800" b="1" dirty="0" err="1">
                <a:solidFill>
                  <a:srgbClr val="C00000"/>
                </a:solidFill>
                <a:latin typeface="微软雅黑" pitchFamily="34" charset="-122"/>
                <a:ea typeface="微软雅黑" pitchFamily="34" charset="-122"/>
              </a:rPr>
              <a:t>InnoDB</a:t>
            </a:r>
            <a:r>
              <a:rPr lang="zh-CN" altLang="en-US" sz="2800" b="1" dirty="0">
                <a:latin typeface="微软雅黑" pitchFamily="34" charset="-122"/>
                <a:ea typeface="微软雅黑" pitchFamily="34" charset="-122"/>
              </a:rPr>
              <a:t>存储引擎既支持</a:t>
            </a:r>
            <a:r>
              <a:rPr lang="zh-CN" altLang="en-US" sz="2800" b="1" dirty="0">
                <a:solidFill>
                  <a:srgbClr val="FF0066"/>
                </a:solidFill>
                <a:latin typeface="微软雅黑" pitchFamily="34" charset="-122"/>
                <a:ea typeface="微软雅黑" pitchFamily="34" charset="-122"/>
              </a:rPr>
              <a:t>行级锁</a:t>
            </a:r>
            <a:r>
              <a:rPr lang="en-US" altLang="zh-CN" sz="2800" b="1" dirty="0">
                <a:solidFill>
                  <a:srgbClr val="FF0066"/>
                </a:solidFill>
                <a:latin typeface="微软雅黑" pitchFamily="34" charset="-122"/>
                <a:ea typeface="微软雅黑" pitchFamily="34" charset="-122"/>
              </a:rPr>
              <a:t>(row-level locking)</a:t>
            </a:r>
            <a:r>
              <a:rPr lang="zh-CN" altLang="en-US" sz="2800" b="1" dirty="0">
                <a:solidFill>
                  <a:srgbClr val="FF0066"/>
                </a:solidFill>
                <a:latin typeface="微软雅黑" pitchFamily="34" charset="-122"/>
                <a:ea typeface="微软雅黑" pitchFamily="34" charset="-122"/>
              </a:rPr>
              <a:t>，</a:t>
            </a:r>
            <a:r>
              <a:rPr lang="zh-CN" altLang="en-US" sz="2800" b="1" dirty="0">
                <a:latin typeface="微软雅黑" pitchFamily="34" charset="-122"/>
                <a:ea typeface="微软雅黑" pitchFamily="34" charset="-122"/>
              </a:rPr>
              <a:t>也支持</a:t>
            </a:r>
            <a:r>
              <a:rPr lang="zh-CN" altLang="en-US" sz="2800" b="1" dirty="0">
                <a:solidFill>
                  <a:srgbClr val="FF0066"/>
                </a:solidFill>
                <a:latin typeface="微软雅黑" pitchFamily="34" charset="-122"/>
                <a:ea typeface="微软雅黑" pitchFamily="34" charset="-122"/>
              </a:rPr>
              <a:t>表级锁</a:t>
            </a:r>
            <a:r>
              <a:rPr lang="zh-CN" altLang="en-US" sz="2800" b="1" dirty="0">
                <a:latin typeface="微软雅黑" pitchFamily="34" charset="-122"/>
                <a:ea typeface="微软雅黑" pitchFamily="34" charset="-122"/>
              </a:rPr>
              <a:t>，但</a:t>
            </a:r>
            <a:r>
              <a:rPr lang="zh-CN" altLang="en-US" sz="2800" b="1" dirty="0">
                <a:solidFill>
                  <a:srgbClr val="0000FF"/>
                </a:solidFill>
                <a:latin typeface="微软雅黑" pitchFamily="34" charset="-122"/>
                <a:ea typeface="微软雅黑" pitchFamily="34" charset="-122"/>
              </a:rPr>
              <a:t>默认情况下是采用行级锁</a:t>
            </a:r>
            <a:r>
              <a:rPr lang="zh-CN" altLang="en-US" sz="2800" b="1" dirty="0" smtClean="0">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sp>
        <p:nvSpPr>
          <p:cNvPr id="3" name="矩形 2"/>
          <p:cNvSpPr/>
          <p:nvPr/>
        </p:nvSpPr>
        <p:spPr>
          <a:xfrm>
            <a:off x="505987" y="17628"/>
            <a:ext cx="6544102" cy="743986"/>
          </a:xfrm>
          <a:prstGeom prst="rect">
            <a:avLst/>
          </a:prstGeom>
        </p:spPr>
        <p:txBody>
          <a:bodyPr wrap="square">
            <a:spAutoFit/>
          </a:bodyPr>
          <a:lstStyle/>
          <a:p>
            <a:pPr>
              <a:lnSpc>
                <a:spcPct val="150000"/>
              </a:lnSpc>
            </a:pPr>
            <a:r>
              <a:rPr lang="en-US" altLang="zh-CN" sz="3200" b="1" dirty="0" smtClean="0">
                <a:solidFill>
                  <a:srgbClr val="FF0066"/>
                </a:solidFill>
                <a:latin typeface="微软雅黑" panose="020B0503020204020204" pitchFamily="34" charset="-122"/>
                <a:ea typeface="微软雅黑" panose="020B0503020204020204" pitchFamily="34" charset="-122"/>
              </a:rPr>
              <a:t>14.2.3 MySQL</a:t>
            </a:r>
            <a:r>
              <a:rPr lang="zh-CN" altLang="en-US" sz="3200" b="1" dirty="0" smtClean="0">
                <a:solidFill>
                  <a:srgbClr val="FF0066"/>
                </a:solidFill>
                <a:latin typeface="微软雅黑" panose="020B0503020204020204" pitchFamily="34" charset="-122"/>
                <a:ea typeface="微软雅黑" panose="020B0503020204020204" pitchFamily="34" charset="-122"/>
              </a:rPr>
              <a:t>的封锁类型</a:t>
            </a:r>
            <a:endParaRPr lang="zh-CN" altLang="en-US" sz="3200" b="1" dirty="0">
              <a:solidFill>
                <a:srgbClr val="FF0066"/>
              </a:solidFill>
              <a:latin typeface="微软雅黑" panose="020B0503020204020204" pitchFamily="34" charset="-122"/>
              <a:ea typeface="微软雅黑" panose="020B0503020204020204" pitchFamily="34" charset="-122"/>
            </a:endParaRPr>
          </a:p>
        </p:txBody>
      </p:sp>
      <p:sp>
        <p:nvSpPr>
          <p:cNvPr id="6" name="矩形 5"/>
          <p:cNvSpPr/>
          <p:nvPr/>
        </p:nvSpPr>
        <p:spPr>
          <a:xfrm>
            <a:off x="935907" y="5509862"/>
            <a:ext cx="4190571" cy="523220"/>
          </a:xfrm>
          <a:prstGeom prst="rect">
            <a:avLst/>
          </a:prstGeom>
        </p:spPr>
        <p:txBody>
          <a:bodyPr wrap="none">
            <a:spAutoFit/>
          </a:bodyPr>
          <a:lstStyle/>
          <a:p>
            <a:r>
              <a:rPr lang="en-US" altLang="zh-CN" sz="2800" b="1" dirty="0" smtClean="0">
                <a:solidFill>
                  <a:srgbClr val="C00000"/>
                </a:solidFill>
                <a:latin typeface="微软雅黑" panose="020B0503020204020204" pitchFamily="34" charset="-122"/>
                <a:ea typeface="微软雅黑" panose="020B0503020204020204" pitchFamily="34" charset="-122"/>
              </a:rPr>
              <a:t>BDB</a:t>
            </a:r>
            <a:r>
              <a:rPr lang="zh-CN" altLang="en-US" sz="2800" b="1" dirty="0" smtClean="0">
                <a:latin typeface="微软雅黑" panose="020B0503020204020204" pitchFamily="34" charset="-122"/>
                <a:ea typeface="微软雅黑" panose="020B0503020204020204" pitchFamily="34" charset="-122"/>
              </a:rPr>
              <a:t>存储引擎支持</a:t>
            </a:r>
            <a:r>
              <a:rPr lang="zh-CN" altLang="en-US" sz="2800" b="1" dirty="0" smtClean="0">
                <a:solidFill>
                  <a:srgbClr val="FF0066"/>
                </a:solidFill>
                <a:latin typeface="微软雅黑" panose="020B0503020204020204" pitchFamily="34" charset="-122"/>
                <a:ea typeface="微软雅黑" panose="020B0503020204020204" pitchFamily="34" charset="-122"/>
              </a:rPr>
              <a:t>页</a:t>
            </a:r>
            <a:r>
              <a:rPr lang="zh-CN" altLang="en-US" sz="2800" b="1" dirty="0">
                <a:solidFill>
                  <a:srgbClr val="FF0066"/>
                </a:solidFill>
                <a:latin typeface="微软雅黑" panose="020B0503020204020204" pitchFamily="34" charset="-122"/>
                <a:ea typeface="微软雅黑" panose="020B0503020204020204" pitchFamily="34" charset="-122"/>
              </a:rPr>
              <a:t>级</a:t>
            </a:r>
            <a:r>
              <a:rPr lang="zh-CN" altLang="en-US" sz="2800" b="1" dirty="0" smtClean="0">
                <a:solidFill>
                  <a:srgbClr val="FF0066"/>
                </a:solidFill>
                <a:latin typeface="微软雅黑" panose="020B0503020204020204" pitchFamily="34" charset="-122"/>
                <a:ea typeface="微软雅黑" panose="020B0503020204020204" pitchFamily="34" charset="-122"/>
              </a:rPr>
              <a:t>锁</a:t>
            </a:r>
            <a:endParaRPr lang="zh-CN" altLang="en-US" sz="2800" b="1" dirty="0">
              <a:solidFill>
                <a:srgbClr val="FF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56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2206" y="937554"/>
            <a:ext cx="7911548" cy="581057"/>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表</a:t>
            </a:r>
            <a:r>
              <a:rPr lang="zh-CN" altLang="en-US" sz="2400" b="1" dirty="0">
                <a:solidFill>
                  <a:srgbClr val="0000FF"/>
                </a:solidFill>
                <a:latin typeface="微软雅黑" pitchFamily="34" charset="-122"/>
                <a:ea typeface="微软雅黑" pitchFamily="34" charset="-122"/>
              </a:rPr>
              <a:t>级锁</a:t>
            </a:r>
            <a:r>
              <a:rPr lang="zh-CN" altLang="en-US" sz="2400" b="1" dirty="0" smtClean="0">
                <a:solidFill>
                  <a:srgbClr val="0000FF"/>
                </a:solidFill>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访问时，</a:t>
            </a:r>
            <a:r>
              <a:rPr lang="zh-CN" altLang="en-US" sz="2400" b="1" dirty="0">
                <a:solidFill>
                  <a:srgbClr val="FF0000"/>
                </a:solidFill>
                <a:latin typeface="微软雅黑" pitchFamily="34" charset="-122"/>
                <a:ea typeface="微软雅黑" pitchFamily="34" charset="-122"/>
              </a:rPr>
              <a:t>整个表</a:t>
            </a:r>
            <a:r>
              <a:rPr lang="zh-CN" altLang="en-US" sz="2400" b="1" dirty="0" smtClean="0">
                <a:solidFill>
                  <a:srgbClr val="FF0000"/>
                </a:solidFill>
                <a:latin typeface="微软雅黑" pitchFamily="34" charset="-122"/>
                <a:ea typeface="微软雅黑" pitchFamily="34" charset="-122"/>
              </a:rPr>
              <a:t>被锁定</a:t>
            </a:r>
            <a:r>
              <a:rPr lang="zh-CN" altLang="en-US" sz="2400" b="1" dirty="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sp>
        <p:nvSpPr>
          <p:cNvPr id="4" name="矩形 3"/>
          <p:cNvSpPr/>
          <p:nvPr/>
        </p:nvSpPr>
        <p:spPr>
          <a:xfrm>
            <a:off x="412206" y="112319"/>
            <a:ext cx="8044316" cy="738664"/>
          </a:xfrm>
          <a:prstGeom prst="rect">
            <a:avLst/>
          </a:prstGeom>
        </p:spPr>
        <p:txBody>
          <a:bodyPr wrap="square">
            <a:spAutoFit/>
          </a:bodyPr>
          <a:lstStyle/>
          <a:p>
            <a:pPr indent="457200">
              <a:lnSpc>
                <a:spcPct val="150000"/>
              </a:lnSpc>
            </a:pPr>
            <a:r>
              <a:rPr lang="en-US" altLang="zh-CN" sz="2800" b="1" dirty="0" smtClean="0">
                <a:solidFill>
                  <a:srgbClr val="0000FF"/>
                </a:solidFill>
                <a:latin typeface="微软雅黑" pitchFamily="34" charset="-122"/>
                <a:ea typeface="微软雅黑" pitchFamily="34" charset="-122"/>
              </a:rPr>
              <a:t>MySQL</a:t>
            </a:r>
            <a:r>
              <a:rPr lang="zh-CN" altLang="en-US" sz="2800" b="1" dirty="0" smtClean="0">
                <a:solidFill>
                  <a:srgbClr val="0000FF"/>
                </a:solidFill>
                <a:latin typeface="微软雅黑" pitchFamily="34" charset="-122"/>
                <a:ea typeface="微软雅黑" pitchFamily="34" charset="-122"/>
              </a:rPr>
              <a:t>三种锁：</a:t>
            </a:r>
            <a:endParaRPr lang="en-US" altLang="zh-CN" sz="2800" b="1" dirty="0">
              <a:solidFill>
                <a:srgbClr val="0000FF"/>
              </a:solidFill>
              <a:latin typeface="微软雅黑" pitchFamily="34" charset="-122"/>
              <a:ea typeface="微软雅黑" pitchFamily="34" charset="-122"/>
            </a:endParaRPr>
          </a:p>
        </p:txBody>
      </p:sp>
      <p:sp>
        <p:nvSpPr>
          <p:cNvPr id="6" name="矩形 5"/>
          <p:cNvSpPr/>
          <p:nvPr/>
        </p:nvSpPr>
        <p:spPr>
          <a:xfrm>
            <a:off x="412206" y="1611554"/>
            <a:ext cx="7911548" cy="646331"/>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页面</a:t>
            </a:r>
            <a:r>
              <a:rPr lang="zh-CN" altLang="en-US" sz="2400" b="1" dirty="0">
                <a:solidFill>
                  <a:srgbClr val="0000FF"/>
                </a:solidFill>
                <a:latin typeface="微软雅黑" pitchFamily="34" charset="-122"/>
                <a:ea typeface="微软雅黑" pitchFamily="34" charset="-122"/>
              </a:rPr>
              <a:t>锁</a:t>
            </a:r>
            <a:r>
              <a:rPr lang="zh-CN" altLang="en-US" sz="2400" b="1" dirty="0" smtClean="0">
                <a:solidFill>
                  <a:srgbClr val="0000FF"/>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锁定</a:t>
            </a:r>
            <a:r>
              <a:rPr lang="zh-CN" altLang="en-US" sz="2400" b="1" dirty="0">
                <a:solidFill>
                  <a:srgbClr val="FF0000"/>
                </a:solidFill>
                <a:latin typeface="微软雅黑" pitchFamily="34" charset="-122"/>
                <a:ea typeface="微软雅黑" pitchFamily="34" charset="-122"/>
              </a:rPr>
              <a:t>表中</a:t>
            </a:r>
            <a:r>
              <a:rPr lang="zh-CN" altLang="en-US" sz="2400" b="1" dirty="0" smtClean="0">
                <a:solidFill>
                  <a:srgbClr val="FF0000"/>
                </a:solidFill>
                <a:latin typeface="微软雅黑" pitchFamily="34" charset="-122"/>
                <a:ea typeface="微软雅黑" pitchFamily="34" charset="-122"/>
              </a:rPr>
              <a:t>的（相邻）某些</a:t>
            </a:r>
            <a:r>
              <a:rPr lang="zh-CN" altLang="en-US" sz="2400" b="1" dirty="0">
                <a:solidFill>
                  <a:srgbClr val="FF0000"/>
                </a:solidFill>
                <a:latin typeface="微软雅黑" pitchFamily="34" charset="-122"/>
                <a:ea typeface="微软雅黑" pitchFamily="34" charset="-122"/>
              </a:rPr>
              <a:t>行称为页</a:t>
            </a:r>
            <a:r>
              <a:rPr lang="zh-CN" altLang="en-US" sz="2400" b="1" dirty="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sp>
        <p:nvSpPr>
          <p:cNvPr id="7" name="矩形 6"/>
          <p:cNvSpPr/>
          <p:nvPr/>
        </p:nvSpPr>
        <p:spPr>
          <a:xfrm>
            <a:off x="345822" y="2362334"/>
            <a:ext cx="7843073" cy="1754326"/>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 行</a:t>
            </a:r>
            <a:r>
              <a:rPr lang="zh-CN" altLang="en-US" sz="2400" b="1" dirty="0">
                <a:solidFill>
                  <a:srgbClr val="0000FF"/>
                </a:solidFill>
                <a:latin typeface="微软雅黑" pitchFamily="34" charset="-122"/>
                <a:ea typeface="微软雅黑" pitchFamily="34" charset="-122"/>
              </a:rPr>
              <a:t>级锁</a:t>
            </a:r>
            <a:r>
              <a:rPr lang="zh-CN" altLang="en-US" sz="2400" b="1" dirty="0" smtClean="0">
                <a:solidFill>
                  <a:srgbClr val="0000FF"/>
                </a:solidFill>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锁定某行</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indent="457200">
              <a:lnSpc>
                <a:spcPct val="150000"/>
              </a:lnSpc>
            </a:pPr>
            <a:endParaRPr lang="en-US" altLang="zh-CN" sz="2400" b="1" dirty="0">
              <a:solidFill>
                <a:srgbClr val="0000FF"/>
              </a:solidFill>
              <a:latin typeface="微软雅黑" pitchFamily="34" charset="-122"/>
              <a:ea typeface="微软雅黑" pitchFamily="34" charset="-122"/>
            </a:endParaRPr>
          </a:p>
          <a:p>
            <a:pPr indent="457200">
              <a:lnSpc>
                <a:spcPct val="150000"/>
              </a:lnSpc>
            </a:pPr>
            <a:endParaRPr lang="en-US" altLang="zh-CN" sz="2400" b="1" dirty="0" smtClean="0">
              <a:solidFill>
                <a:srgbClr val="0000FF"/>
              </a:solidFill>
              <a:latin typeface="微软雅黑" pitchFamily="34" charset="-122"/>
              <a:ea typeface="微软雅黑" pitchFamily="34" charset="-122"/>
            </a:endParaRPr>
          </a:p>
        </p:txBody>
      </p:sp>
      <p:sp>
        <p:nvSpPr>
          <p:cNvPr id="9" name="矩形 8"/>
          <p:cNvSpPr/>
          <p:nvPr/>
        </p:nvSpPr>
        <p:spPr>
          <a:xfrm>
            <a:off x="807132" y="3221352"/>
            <a:ext cx="6603602" cy="584775"/>
          </a:xfrm>
          <a:prstGeom prst="rect">
            <a:avLst/>
          </a:prstGeom>
          <a:solidFill>
            <a:srgbClr val="FFFF00"/>
          </a:solidFill>
        </p:spPr>
        <p:txBody>
          <a:bodyPr wrap="square">
            <a:spAutoFit/>
          </a:bodyPr>
          <a:lstStyle/>
          <a:p>
            <a:r>
              <a:rPr lang="zh-CN" altLang="en-US" sz="3200" b="1" dirty="0" smtClean="0">
                <a:solidFill>
                  <a:srgbClr val="FF0000"/>
                </a:solidFill>
                <a:latin typeface="华文行楷" panose="02010800040101010101" pitchFamily="2" charset="-122"/>
                <a:ea typeface="华文行楷" panose="02010800040101010101" pitchFamily="2" charset="-122"/>
              </a:rPr>
              <a:t>这是按</a:t>
            </a:r>
            <a:r>
              <a:rPr lang="zh-CN" altLang="en-US" sz="3200" b="1" dirty="0">
                <a:solidFill>
                  <a:srgbClr val="FF0000"/>
                </a:solidFill>
                <a:latin typeface="华文行楷" panose="02010800040101010101" pitchFamily="2" charset="-122"/>
                <a:ea typeface="华文行楷" panose="02010800040101010101" pitchFamily="2" charset="-122"/>
              </a:rPr>
              <a:t>封锁的数据</a:t>
            </a:r>
            <a:r>
              <a:rPr lang="zh-CN" altLang="en-US" sz="3200" b="1" dirty="0" smtClean="0">
                <a:solidFill>
                  <a:srgbClr val="FF0000"/>
                </a:solidFill>
                <a:latin typeface="华文行楷" panose="02010800040101010101" pitchFamily="2" charset="-122"/>
                <a:ea typeface="华文行楷" panose="02010800040101010101" pitchFamily="2" charset="-122"/>
              </a:rPr>
              <a:t>粒度进行分类 </a:t>
            </a:r>
            <a:endParaRPr lang="zh-CN" altLang="en-US" sz="3200" b="1" dirty="0">
              <a:solidFill>
                <a:srgbClr val="FF0000"/>
              </a:solidFill>
              <a:latin typeface="华文行楷" panose="02010800040101010101" pitchFamily="2" charset="-122"/>
              <a:ea typeface="华文行楷" panose="02010800040101010101" pitchFamily="2" charset="-122"/>
            </a:endParaRPr>
          </a:p>
        </p:txBody>
      </p:sp>
      <p:grpSp>
        <p:nvGrpSpPr>
          <p:cNvPr id="8" name="Group 4"/>
          <p:cNvGrpSpPr>
            <a:grpSpLocks/>
          </p:cNvGrpSpPr>
          <p:nvPr/>
        </p:nvGrpSpPr>
        <p:grpSpPr bwMode="auto">
          <a:xfrm>
            <a:off x="3587701" y="3932890"/>
            <a:ext cx="5257800" cy="2389187"/>
            <a:chOff x="3447" y="9625"/>
            <a:chExt cx="3183" cy="1829"/>
          </a:xfrm>
        </p:grpSpPr>
        <p:sp>
          <p:nvSpPr>
            <p:cNvPr id="10"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p>
          </p:txBody>
        </p:sp>
        <p:sp>
          <p:nvSpPr>
            <p:cNvPr id="11"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p>
          </p:txBody>
        </p:sp>
        <p:sp>
          <p:nvSpPr>
            <p:cNvPr id="12"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p>
          </p:txBody>
        </p:sp>
        <p:sp>
          <p:nvSpPr>
            <p:cNvPr id="13"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p>
          </p:txBody>
        </p:sp>
        <p:sp>
          <p:nvSpPr>
            <p:cNvPr id="14"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p>
          </p:txBody>
        </p:sp>
        <p:sp>
          <p:nvSpPr>
            <p:cNvPr id="15"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p>
          </p:txBody>
        </p:sp>
        <p:sp>
          <p:nvSpPr>
            <p:cNvPr id="16" name="Text Box 11"/>
            <p:cNvSpPr txBox="1">
              <a:spLocks noChangeArrowheads="1"/>
            </p:cNvSpPr>
            <p:nvPr/>
          </p:nvSpPr>
          <p:spPr bwMode="auto">
            <a:xfrm>
              <a:off x="4515" y="9625"/>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数据库</a:t>
              </a:r>
            </a:p>
          </p:txBody>
        </p:sp>
        <p:sp>
          <p:nvSpPr>
            <p:cNvPr id="17" name="Text Box 12"/>
            <p:cNvSpPr txBox="1">
              <a:spLocks noChangeArrowheads="1"/>
            </p:cNvSpPr>
            <p:nvPr/>
          </p:nvSpPr>
          <p:spPr bwMode="auto">
            <a:xfrm>
              <a:off x="5265" y="10315"/>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关系</a:t>
              </a:r>
              <a:r>
                <a:rPr lang="en-US" altLang="zh-CN" sz="2000" b="1">
                  <a:effectLst>
                    <a:outerShdw blurRad="38100" dist="38100" dir="2700000" algn="tl">
                      <a:srgbClr val="C0C0C0"/>
                    </a:outerShdw>
                  </a:effectLst>
                  <a:ea typeface="宋体" charset="-122"/>
                </a:rPr>
                <a:t>R</a:t>
              </a:r>
              <a:r>
                <a:rPr lang="en-US" altLang="zh-CN" sz="2000" b="1" i="1" baseline="-25000">
                  <a:effectLst>
                    <a:outerShdw blurRad="38100" dist="38100" dir="2700000" algn="tl">
                      <a:srgbClr val="C0C0C0"/>
                    </a:outerShdw>
                  </a:effectLst>
                  <a:ea typeface="宋体" charset="-122"/>
                </a:rPr>
                <a:t>n</a:t>
              </a:r>
              <a:endParaRPr lang="en-US" altLang="zh-CN" sz="2000" b="1">
                <a:effectLst>
                  <a:outerShdw blurRad="38100" dist="38100" dir="2700000" algn="tl">
                    <a:srgbClr val="C0C0C0"/>
                  </a:outerShdw>
                </a:effectLst>
                <a:ea typeface="宋体" charset="-122"/>
              </a:endParaRPr>
            </a:p>
          </p:txBody>
        </p:sp>
        <p:sp>
          <p:nvSpPr>
            <p:cNvPr id="18" name="Text Box 13"/>
            <p:cNvSpPr txBox="1">
              <a:spLocks noChangeArrowheads="1"/>
            </p:cNvSpPr>
            <p:nvPr/>
          </p:nvSpPr>
          <p:spPr bwMode="auto">
            <a:xfrm>
              <a:off x="3810" y="10315"/>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关系</a:t>
              </a:r>
              <a:r>
                <a:rPr lang="en-US" altLang="zh-CN" sz="2000" b="1">
                  <a:effectLst>
                    <a:outerShdw blurRad="38100" dist="38100" dir="2700000" algn="tl">
                      <a:srgbClr val="C0C0C0"/>
                    </a:outerShdw>
                  </a:effectLst>
                  <a:ea typeface="宋体" charset="-122"/>
                </a:rPr>
                <a:t>R</a:t>
              </a:r>
              <a:r>
                <a:rPr lang="en-US" altLang="zh-CN" sz="2000" b="1" baseline="-25000">
                  <a:effectLst>
                    <a:outerShdw blurRad="38100" dist="38100" dir="2700000" algn="tl">
                      <a:srgbClr val="C0C0C0"/>
                    </a:outerShdw>
                  </a:effectLst>
                  <a:ea typeface="宋体" charset="-122"/>
                </a:rPr>
                <a:t>1</a:t>
              </a:r>
              <a:endParaRPr lang="en-US" altLang="zh-CN" sz="2000" b="1">
                <a:effectLst>
                  <a:outerShdw blurRad="38100" dist="38100" dir="2700000" algn="tl">
                    <a:srgbClr val="C0C0C0"/>
                  </a:outerShdw>
                </a:effectLst>
                <a:ea typeface="宋体" charset="-122"/>
              </a:endParaRPr>
            </a:p>
          </p:txBody>
        </p:sp>
        <p:sp>
          <p:nvSpPr>
            <p:cNvPr id="19" name="Text Box 14"/>
            <p:cNvSpPr txBox="1">
              <a:spLocks noChangeArrowheads="1"/>
            </p:cNvSpPr>
            <p:nvPr/>
          </p:nvSpPr>
          <p:spPr bwMode="auto">
            <a:xfrm>
              <a:off x="3447" y="11005"/>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元组</a:t>
              </a:r>
            </a:p>
          </p:txBody>
        </p:sp>
        <p:sp>
          <p:nvSpPr>
            <p:cNvPr id="20" name="Text Box 15"/>
            <p:cNvSpPr txBox="1">
              <a:spLocks noChangeArrowheads="1"/>
            </p:cNvSpPr>
            <p:nvPr/>
          </p:nvSpPr>
          <p:spPr bwMode="auto">
            <a:xfrm>
              <a:off x="5835" y="11005"/>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元组</a:t>
              </a:r>
            </a:p>
          </p:txBody>
        </p:sp>
        <p:sp>
          <p:nvSpPr>
            <p:cNvPr id="21" name="Text Box 16"/>
            <p:cNvSpPr txBox="1">
              <a:spLocks noChangeArrowheads="1"/>
            </p:cNvSpPr>
            <p:nvPr/>
          </p:nvSpPr>
          <p:spPr bwMode="auto">
            <a:xfrm>
              <a:off x="4257" y="11023"/>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元组</a:t>
              </a:r>
            </a:p>
          </p:txBody>
        </p:sp>
        <p:sp>
          <p:nvSpPr>
            <p:cNvPr id="22" name="Text Box 17"/>
            <p:cNvSpPr txBox="1">
              <a:spLocks noChangeArrowheads="1"/>
            </p:cNvSpPr>
            <p:nvPr/>
          </p:nvSpPr>
          <p:spPr bwMode="auto">
            <a:xfrm>
              <a:off x="4902" y="11023"/>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eaLnBrk="0" hangingPunct="0">
                <a:lnSpc>
                  <a:spcPct val="96000"/>
                </a:lnSpc>
              </a:pPr>
              <a:r>
                <a:rPr lang="zh-CN" altLang="en-US" sz="2000" b="1">
                  <a:effectLst>
                    <a:outerShdw blurRad="38100" dist="38100" dir="2700000" algn="tl">
                      <a:srgbClr val="C0C0C0"/>
                    </a:outerShdw>
                  </a:effectLst>
                  <a:ea typeface="宋体" charset="-122"/>
                </a:rPr>
                <a:t>元组</a:t>
              </a:r>
            </a:p>
          </p:txBody>
        </p:sp>
        <p:sp>
          <p:nvSpPr>
            <p:cNvPr id="23" name="Text Box 18"/>
            <p:cNvSpPr txBox="1">
              <a:spLocks noChangeArrowheads="1"/>
            </p:cNvSpPr>
            <p:nvPr/>
          </p:nvSpPr>
          <p:spPr bwMode="auto">
            <a:xfrm>
              <a:off x="4692" y="10405"/>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algn="just" eaLnBrk="0" hangingPunct="0">
                <a:lnSpc>
                  <a:spcPct val="96000"/>
                </a:lnSpc>
              </a:pPr>
              <a:endParaRPr lang="zh-CN" altLang="zh-CN" sz="2000" b="1">
                <a:effectLst>
                  <a:outerShdw blurRad="38100" dist="38100" dir="2700000" algn="tl">
                    <a:srgbClr val="C0C0C0"/>
                  </a:outerShdw>
                </a:effectLst>
                <a:ea typeface="宋体" charset="-122"/>
              </a:endParaRPr>
            </a:p>
          </p:txBody>
        </p:sp>
        <p:sp>
          <p:nvSpPr>
            <p:cNvPr id="24" name="Text Box 19"/>
            <p:cNvSpPr txBox="1">
              <a:spLocks noChangeArrowheads="1"/>
            </p:cNvSpPr>
            <p:nvPr/>
          </p:nvSpPr>
          <p:spPr bwMode="auto">
            <a:xfrm>
              <a:off x="4665" y="10330"/>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96000"/>
                </a:lnSpc>
              </a:pPr>
              <a:r>
                <a:rPr lang="en-US" altLang="zh-CN" sz="2000" b="1" dirty="0">
                  <a:effectLst>
                    <a:outerShdw blurRad="38100" dist="38100" dir="2700000" algn="tl">
                      <a:srgbClr val="C0C0C0"/>
                    </a:outerShdw>
                  </a:effectLst>
                  <a:latin typeface="Times New Roman"/>
                  <a:ea typeface="宋体" charset="-122"/>
                </a:rPr>
                <a:t>……</a:t>
              </a:r>
              <a:endParaRPr lang="en-US" altLang="zh-CN" sz="2000" b="1" dirty="0">
                <a:effectLst>
                  <a:outerShdw blurRad="38100" dist="38100" dir="2700000" algn="tl">
                    <a:srgbClr val="C0C0C0"/>
                  </a:outerShdw>
                </a:effectLst>
                <a:ea typeface="宋体" charset="-122"/>
              </a:endParaRPr>
            </a:p>
          </p:txBody>
        </p:sp>
        <p:sp>
          <p:nvSpPr>
            <p:cNvPr id="25" name="Text Box 20"/>
            <p:cNvSpPr txBox="1">
              <a:spLocks noChangeArrowheads="1"/>
            </p:cNvSpPr>
            <p:nvPr/>
          </p:nvSpPr>
          <p:spPr bwMode="auto">
            <a:xfrm>
              <a:off x="5355" y="11020"/>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96000"/>
                </a:lnSpc>
              </a:pPr>
              <a:r>
                <a:rPr lang="en-US" altLang="zh-CN" sz="2000" b="1">
                  <a:effectLst>
                    <a:outerShdw blurRad="38100" dist="38100" dir="2700000" algn="tl">
                      <a:srgbClr val="C0C0C0"/>
                    </a:outerShdw>
                  </a:effectLst>
                  <a:latin typeface="宋体" charset="-122"/>
                  <a:ea typeface="宋体" charset="-122"/>
                </a:rPr>
                <a:t>   </a:t>
              </a:r>
              <a:r>
                <a:rPr lang="en-US" altLang="zh-CN" sz="2000" b="1">
                  <a:effectLst>
                    <a:outerShdw blurRad="38100" dist="38100" dir="2700000" algn="tl">
                      <a:srgbClr val="C0C0C0"/>
                    </a:outerShdw>
                  </a:effectLst>
                  <a:latin typeface="Times New Roman"/>
                  <a:ea typeface="宋体" charset="-122"/>
                </a:rPr>
                <a:t>……</a:t>
              </a:r>
              <a:endParaRPr lang="en-US" altLang="zh-CN" sz="2000" b="1">
                <a:effectLst>
                  <a:outerShdw blurRad="38100" dist="38100" dir="2700000" algn="tl">
                    <a:srgbClr val="C0C0C0"/>
                  </a:outerShdw>
                </a:effectLst>
                <a:ea typeface="宋体" charset="-122"/>
              </a:endParaRPr>
            </a:p>
          </p:txBody>
        </p:sp>
        <p:sp>
          <p:nvSpPr>
            <p:cNvPr id="26" name="Text Box 21"/>
            <p:cNvSpPr txBox="1">
              <a:spLocks noChangeArrowheads="1"/>
            </p:cNvSpPr>
            <p:nvPr/>
          </p:nvSpPr>
          <p:spPr bwMode="auto">
            <a:xfrm>
              <a:off x="3840" y="11020"/>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lnSpc>
                  <a:spcPct val="96000"/>
                </a:lnSpc>
              </a:pPr>
              <a:r>
                <a:rPr lang="en-US" altLang="zh-CN" sz="2000" b="1">
                  <a:effectLst>
                    <a:outerShdw blurRad="38100" dist="38100" dir="2700000" algn="tl">
                      <a:srgbClr val="C0C0C0"/>
                    </a:outerShdw>
                  </a:effectLst>
                  <a:latin typeface="宋体" charset="-122"/>
                  <a:ea typeface="宋体" charset="-122"/>
                </a:rPr>
                <a:t>  </a:t>
              </a:r>
              <a:r>
                <a:rPr lang="en-US" altLang="zh-CN" sz="2000" b="1">
                  <a:effectLst>
                    <a:outerShdw blurRad="38100" dist="38100" dir="2700000" algn="tl">
                      <a:srgbClr val="C0C0C0"/>
                    </a:outerShdw>
                  </a:effectLst>
                  <a:latin typeface="Times New Roman"/>
                  <a:ea typeface="宋体" charset="-122"/>
                </a:rPr>
                <a:t>……</a:t>
              </a:r>
              <a:endParaRPr lang="en-US" altLang="zh-CN" sz="2000" b="1">
                <a:effectLst>
                  <a:outerShdw blurRad="38100" dist="38100" dir="2700000" algn="tl">
                    <a:srgbClr val="C0C0C0"/>
                  </a:outerShdw>
                </a:effectLst>
                <a:ea typeface="宋体" charset="-122"/>
              </a:endParaRPr>
            </a:p>
          </p:txBody>
        </p:sp>
      </p:grpSp>
      <p:sp>
        <p:nvSpPr>
          <p:cNvPr id="3" name="矩形 2"/>
          <p:cNvSpPr/>
          <p:nvPr/>
        </p:nvSpPr>
        <p:spPr>
          <a:xfrm>
            <a:off x="412206" y="4116660"/>
            <a:ext cx="4185761" cy="461665"/>
          </a:xfrm>
          <a:prstGeom prst="rect">
            <a:avLst/>
          </a:prstGeom>
          <a:ln>
            <a:solidFill>
              <a:srgbClr val="FF0000"/>
            </a:solidFill>
          </a:ln>
        </p:spPr>
        <p:txBody>
          <a:bodyPr wrap="none">
            <a:spAutoFit/>
          </a:bodyPr>
          <a:lstStyle/>
          <a:p>
            <a:r>
              <a:rPr lang="zh-CN" altLang="en-US" sz="2400" b="1" dirty="0">
                <a:latin typeface="微软雅黑" panose="020B0503020204020204" pitchFamily="34" charset="-122"/>
                <a:ea typeface="微软雅黑" panose="020B0503020204020204" pitchFamily="34" charset="-122"/>
              </a:rPr>
              <a:t>封锁对象的大小称为</a:t>
            </a:r>
            <a:r>
              <a:rPr lang="zh-CN" altLang="en-US" sz="2400" b="1" dirty="0">
                <a:solidFill>
                  <a:srgbClr val="FF0000"/>
                </a:solidFill>
                <a:latin typeface="微软雅黑" panose="020B0503020204020204" pitchFamily="34" charset="-122"/>
                <a:ea typeface="微软雅黑" panose="020B0503020204020204" pitchFamily="34" charset="-122"/>
              </a:rPr>
              <a:t>封锁粒度</a:t>
            </a:r>
          </a:p>
        </p:txBody>
      </p:sp>
    </p:spTree>
    <p:extLst>
      <p:ext uri="{BB962C8B-B14F-4D97-AF65-F5344CB8AC3E}">
        <p14:creationId xmlns:p14="http://schemas.microsoft.com/office/powerpoint/2010/main" val="12695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821892"/>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3.</a:t>
            </a:r>
            <a:r>
              <a:rPr lang="zh-CN" altLang="en-US" sz="3600" b="1" dirty="0" smtClean="0">
                <a:solidFill>
                  <a:srgbClr val="00B050"/>
                </a:solidFill>
                <a:latin typeface="微软雅黑" pitchFamily="34" charset="-122"/>
                <a:ea typeface="微软雅黑" pitchFamily="34" charset="-122"/>
              </a:rPr>
              <a:t> </a:t>
            </a:r>
            <a:r>
              <a:rPr lang="en-US" altLang="zh-CN" sz="3600" b="1" dirty="0" err="1" smtClean="0">
                <a:solidFill>
                  <a:srgbClr val="00B050"/>
                </a:solidFill>
                <a:latin typeface="Meiryo UI" pitchFamily="34" charset="-128"/>
                <a:ea typeface="Meiryo UI" pitchFamily="34" charset="-128"/>
                <a:cs typeface="Meiryo UI" pitchFamily="34" charset="-128"/>
              </a:rPr>
              <a:t>MyISAM</a:t>
            </a:r>
            <a:r>
              <a:rPr lang="zh-CN" altLang="en-US" sz="3600" b="1" dirty="0">
                <a:solidFill>
                  <a:srgbClr val="00B050"/>
                </a:solidFill>
                <a:latin typeface="微软雅黑" pitchFamily="34" charset="-122"/>
                <a:ea typeface="微软雅黑" pitchFamily="34" charset="-122"/>
              </a:rPr>
              <a:t>表的表级锁</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345821" y="903087"/>
            <a:ext cx="8649737" cy="1477328"/>
          </a:xfrm>
          <a:prstGeom prst="rect">
            <a:avLst/>
          </a:prstGeom>
        </p:spPr>
        <p:txBody>
          <a:bodyPr wrap="square">
            <a:spAutoFit/>
          </a:bodyPr>
          <a:lstStyle/>
          <a:p>
            <a:pPr indent="457200">
              <a:lnSpc>
                <a:spcPts val="3600"/>
              </a:lnSpc>
            </a:pPr>
            <a:r>
              <a:rPr lang="en-US" altLang="zh-CN" sz="2400" b="1" dirty="0" err="1" smtClean="0">
                <a:latin typeface="微软雅黑" pitchFamily="34" charset="-122"/>
                <a:ea typeface="微软雅黑" pitchFamily="34" charset="-122"/>
              </a:rPr>
              <a:t>MyISAM</a:t>
            </a:r>
            <a:r>
              <a:rPr lang="zh-CN" altLang="en-US" sz="2400" b="1" dirty="0">
                <a:latin typeface="微软雅黑" pitchFamily="34" charset="-122"/>
                <a:ea typeface="微软雅黑" pitchFamily="34" charset="-122"/>
              </a:rPr>
              <a:t>在执行查询语句</a:t>
            </a:r>
            <a:r>
              <a:rPr lang="en-US" altLang="zh-CN" sz="2400" b="1" dirty="0">
                <a:latin typeface="微软雅黑" pitchFamily="34" charset="-122"/>
                <a:ea typeface="微软雅黑" pitchFamily="34" charset="-122"/>
              </a:rPr>
              <a:t>( select)</a:t>
            </a:r>
            <a:r>
              <a:rPr lang="zh-CN" altLang="en-US" sz="2400" b="1" dirty="0">
                <a:latin typeface="微软雅黑" pitchFamily="34" charset="-122"/>
                <a:ea typeface="微软雅黑" pitchFamily="34" charset="-122"/>
              </a:rPr>
              <a:t>前，会</a:t>
            </a:r>
            <a:r>
              <a:rPr lang="zh-CN" altLang="en-US" sz="2400" b="1" dirty="0">
                <a:solidFill>
                  <a:srgbClr val="00B050"/>
                </a:solidFill>
                <a:latin typeface="微软雅黑" pitchFamily="34" charset="-122"/>
                <a:ea typeface="微软雅黑" pitchFamily="34" charset="-122"/>
              </a:rPr>
              <a:t>自动</a:t>
            </a:r>
            <a:r>
              <a:rPr lang="zh-CN" altLang="en-US" sz="2400" b="1" dirty="0">
                <a:latin typeface="微软雅黑" pitchFamily="34" charset="-122"/>
                <a:ea typeface="微软雅黑" pitchFamily="34" charset="-122"/>
              </a:rPr>
              <a:t>给涉及的所有表加</a:t>
            </a:r>
            <a:r>
              <a:rPr lang="zh-CN" altLang="en-US" sz="2400" b="1" dirty="0">
                <a:solidFill>
                  <a:srgbClr val="FF0000"/>
                </a:solidFill>
                <a:latin typeface="微软雅黑" pitchFamily="34" charset="-122"/>
                <a:ea typeface="微软雅黑" pitchFamily="34" charset="-122"/>
              </a:rPr>
              <a:t>读锁</a:t>
            </a:r>
            <a:r>
              <a:rPr lang="zh-CN" altLang="en-US" sz="2400" b="1" dirty="0">
                <a:latin typeface="微软雅黑" pitchFamily="34" charset="-122"/>
                <a:ea typeface="微软雅黑" pitchFamily="34" charset="-122"/>
              </a:rPr>
              <a:t>，在执行更新操作（</a:t>
            </a:r>
            <a:r>
              <a:rPr lang="en-US" altLang="zh-CN" sz="2400" b="1" dirty="0">
                <a:latin typeface="微软雅黑" pitchFamily="34" charset="-122"/>
                <a:ea typeface="微软雅黑" pitchFamily="34" charset="-122"/>
              </a:rPr>
              <a:t>update</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delete</a:t>
            </a: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insert</a:t>
            </a:r>
            <a:r>
              <a:rPr lang="zh-CN" altLang="en-US" sz="2400" b="1" dirty="0">
                <a:latin typeface="微软雅黑" pitchFamily="34" charset="-122"/>
                <a:ea typeface="微软雅黑" pitchFamily="34" charset="-122"/>
              </a:rPr>
              <a:t>等）前，会</a:t>
            </a:r>
            <a:r>
              <a:rPr lang="zh-CN" altLang="en-US" sz="2400" b="1" dirty="0">
                <a:solidFill>
                  <a:srgbClr val="00B050"/>
                </a:solidFill>
                <a:latin typeface="微软雅黑" pitchFamily="34" charset="-122"/>
                <a:ea typeface="微软雅黑" pitchFamily="34" charset="-122"/>
              </a:rPr>
              <a:t>自动</a:t>
            </a:r>
            <a:r>
              <a:rPr lang="zh-CN" altLang="en-US" sz="2400" b="1" dirty="0">
                <a:latin typeface="微软雅黑" pitchFamily="34" charset="-122"/>
                <a:ea typeface="微软雅黑" pitchFamily="34" charset="-122"/>
              </a:rPr>
              <a:t>给涉及的表加</a:t>
            </a:r>
            <a:r>
              <a:rPr lang="zh-CN" altLang="en-US" sz="2400" b="1" dirty="0">
                <a:solidFill>
                  <a:srgbClr val="FF0000"/>
                </a:solidFill>
                <a:latin typeface="微软雅黑" pitchFamily="34" charset="-122"/>
                <a:ea typeface="微软雅黑" pitchFamily="34" charset="-122"/>
              </a:rPr>
              <a:t>写锁</a:t>
            </a:r>
            <a:r>
              <a:rPr lang="zh-CN" altLang="en-US" sz="2400" b="1" dirty="0">
                <a:latin typeface="微软雅黑" pitchFamily="34" charset="-122"/>
                <a:ea typeface="微软雅黑" pitchFamily="34" charset="-122"/>
              </a:rPr>
              <a:t>，</a:t>
            </a:r>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这个过程并不需要用户</a:t>
            </a:r>
            <a:r>
              <a:rPr lang="zh-CN" altLang="en-US" sz="2400" b="1" dirty="0" smtClean="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干预</a:t>
            </a:r>
            <a:r>
              <a:rPr lang="zh-CN" altLang="en-US" sz="2400" b="1" dirty="0" smtClean="0">
                <a:solidFill>
                  <a:srgbClr val="0000CC"/>
                </a:solidFill>
                <a:latin typeface="微软雅黑" pitchFamily="34" charset="-122"/>
                <a:ea typeface="微软雅黑" pitchFamily="34" charset="-122"/>
              </a:rPr>
              <a:t>。</a:t>
            </a:r>
            <a:endParaRPr lang="zh-CN" altLang="en-US" sz="2400" b="1" dirty="0">
              <a:solidFill>
                <a:srgbClr val="0000CC"/>
              </a:solidFill>
              <a:latin typeface="微软雅黑" pitchFamily="34" charset="-122"/>
              <a:ea typeface="微软雅黑" pitchFamily="34" charset="-122"/>
            </a:endParaRPr>
          </a:p>
        </p:txBody>
      </p:sp>
      <p:sp>
        <p:nvSpPr>
          <p:cNvPr id="7" name="矩形 6"/>
          <p:cNvSpPr/>
          <p:nvPr/>
        </p:nvSpPr>
        <p:spPr>
          <a:xfrm>
            <a:off x="345822" y="2644090"/>
            <a:ext cx="8649737" cy="1477328"/>
          </a:xfrm>
          <a:prstGeom prst="rect">
            <a:avLst/>
          </a:prstGeom>
        </p:spPr>
        <p:txBody>
          <a:bodyPr wrap="square">
            <a:spAutoFit/>
          </a:bodyPr>
          <a:lstStyle/>
          <a:p>
            <a:pPr indent="457200">
              <a:lnSpc>
                <a:spcPts val="3600"/>
              </a:lnSpc>
            </a:pPr>
            <a:r>
              <a:rPr lang="zh-CN" altLang="en-US" sz="2400" b="1" dirty="0" smtClean="0">
                <a:solidFill>
                  <a:srgbClr val="0000CC"/>
                </a:solidFill>
                <a:latin typeface="微软雅黑" pitchFamily="34" charset="-122"/>
                <a:ea typeface="微软雅黑" pitchFamily="34" charset="-122"/>
              </a:rPr>
              <a:t>对</a:t>
            </a:r>
            <a:r>
              <a:rPr lang="en-US" altLang="zh-CN" sz="2400" b="1" dirty="0" err="1">
                <a:solidFill>
                  <a:srgbClr val="0000CC"/>
                </a:solidFill>
                <a:latin typeface="微软雅黑" pitchFamily="34" charset="-122"/>
                <a:ea typeface="微软雅黑" pitchFamily="34" charset="-122"/>
              </a:rPr>
              <a:t>MyISAM</a:t>
            </a:r>
            <a:r>
              <a:rPr lang="zh-CN" altLang="en-US" sz="2400" b="1" dirty="0">
                <a:solidFill>
                  <a:srgbClr val="0000CC"/>
                </a:solidFill>
                <a:latin typeface="微软雅黑" pitchFamily="34" charset="-122"/>
                <a:ea typeface="微软雅黑" pitchFamily="34" charset="-122"/>
              </a:rPr>
              <a:t>表进行操作，会有以下情况：</a:t>
            </a:r>
          </a:p>
          <a:p>
            <a:pPr marL="342900" indent="-342900">
              <a:lnSpc>
                <a:spcPts val="3600"/>
              </a:lnSpc>
              <a:buFont typeface="Wingdings" pitchFamily="2" charset="2"/>
              <a:buChar char="Ø"/>
            </a:pPr>
            <a:r>
              <a:rPr lang="zh-CN" altLang="en-US" sz="2400" b="1" dirty="0" smtClean="0">
                <a:solidFill>
                  <a:srgbClr val="7030A0"/>
                </a:solidFill>
                <a:latin typeface="微软雅黑" pitchFamily="34" charset="-122"/>
                <a:ea typeface="微软雅黑" pitchFamily="34" charset="-122"/>
              </a:rPr>
              <a:t> 对</a:t>
            </a:r>
            <a:r>
              <a:rPr lang="en-US" altLang="zh-CN" sz="2400" b="1" dirty="0" err="1">
                <a:solidFill>
                  <a:srgbClr val="7030A0"/>
                </a:solidFill>
                <a:latin typeface="微软雅黑" pitchFamily="34" charset="-122"/>
                <a:ea typeface="微软雅黑" pitchFamily="34" charset="-122"/>
              </a:rPr>
              <a:t>MyISAM</a:t>
            </a:r>
            <a:r>
              <a:rPr lang="zh-CN" altLang="en-US" sz="2400" b="1" dirty="0">
                <a:solidFill>
                  <a:srgbClr val="7030A0"/>
                </a:solidFill>
                <a:latin typeface="微软雅黑" pitchFamily="34" charset="-122"/>
                <a:ea typeface="微软雅黑" pitchFamily="34" charset="-122"/>
              </a:rPr>
              <a:t>表的读操作</a:t>
            </a:r>
            <a:r>
              <a:rPr lang="en-US" altLang="zh-CN" sz="2400" b="1" dirty="0">
                <a:solidFill>
                  <a:srgbClr val="7030A0"/>
                </a:solidFill>
                <a:latin typeface="微软雅黑" pitchFamily="34" charset="-122"/>
                <a:ea typeface="微软雅黑" pitchFamily="34" charset="-122"/>
              </a:rPr>
              <a:t>(</a:t>
            </a:r>
            <a:r>
              <a:rPr lang="zh-CN" altLang="en-US" sz="2400" b="1" dirty="0">
                <a:solidFill>
                  <a:srgbClr val="7030A0"/>
                </a:solidFill>
                <a:latin typeface="微软雅黑" pitchFamily="34" charset="-122"/>
                <a:ea typeface="微软雅黑" pitchFamily="34" charset="-122"/>
              </a:rPr>
              <a:t>加读锁</a:t>
            </a:r>
            <a:r>
              <a:rPr lang="en-US" altLang="zh-CN" sz="2400" b="1" dirty="0">
                <a:solidFill>
                  <a:srgbClr val="7030A0"/>
                </a:solidFill>
                <a:latin typeface="微软雅黑" pitchFamily="34" charset="-122"/>
                <a:ea typeface="微软雅黑" pitchFamily="34" charset="-122"/>
              </a:rPr>
              <a:t>)</a:t>
            </a:r>
            <a:r>
              <a:rPr lang="zh-CN" altLang="en-US" sz="2400" b="1" dirty="0">
                <a:solidFill>
                  <a:srgbClr val="7030A0"/>
                </a:solidFill>
                <a:latin typeface="微软雅黑" pitchFamily="34" charset="-122"/>
                <a:ea typeface="微软雅黑" pitchFamily="34" charset="-122"/>
              </a:rPr>
              <a:t>，不会阻塞其他进程对同一表的读请求，但会阻塞对同一表的写请求</a:t>
            </a:r>
            <a:r>
              <a:rPr lang="zh-CN" altLang="en-US" sz="2400" b="1" dirty="0" smtClean="0">
                <a:solidFill>
                  <a:srgbClr val="7030A0"/>
                </a:solidFill>
                <a:latin typeface="微软雅黑" pitchFamily="34" charset="-122"/>
                <a:ea typeface="微软雅黑" pitchFamily="34" charset="-122"/>
              </a:rPr>
              <a:t>。</a:t>
            </a:r>
            <a:endParaRPr lang="zh-CN" altLang="en-US" sz="2400" b="1" dirty="0">
              <a:solidFill>
                <a:srgbClr val="7030A0"/>
              </a:solidFill>
              <a:latin typeface="微软雅黑" pitchFamily="34" charset="-122"/>
              <a:ea typeface="微软雅黑" pitchFamily="34" charset="-122"/>
            </a:endParaRPr>
          </a:p>
        </p:txBody>
      </p:sp>
      <p:sp>
        <p:nvSpPr>
          <p:cNvPr id="9" name="矩形 8"/>
          <p:cNvSpPr/>
          <p:nvPr/>
        </p:nvSpPr>
        <p:spPr>
          <a:xfrm>
            <a:off x="345820" y="4169784"/>
            <a:ext cx="8649737" cy="1477328"/>
          </a:xfrm>
          <a:prstGeom prst="rect">
            <a:avLst/>
          </a:prstGeom>
        </p:spPr>
        <p:txBody>
          <a:bodyPr wrap="square">
            <a:spAutoFit/>
          </a:bodyPr>
          <a:lstStyle/>
          <a:p>
            <a:pPr marL="342900" indent="-342900">
              <a:lnSpc>
                <a:spcPts val="3600"/>
              </a:lnSpc>
              <a:buFont typeface="Wingdings" pitchFamily="2" charset="2"/>
              <a:buChar char="Ø"/>
            </a:pPr>
            <a:r>
              <a:rPr lang="zh-CN" altLang="en-US" sz="2400" b="1" dirty="0" smtClean="0">
                <a:solidFill>
                  <a:srgbClr val="7030A0"/>
                </a:solidFill>
                <a:latin typeface="微软雅黑" pitchFamily="34" charset="-122"/>
                <a:ea typeface="微软雅黑" pitchFamily="34" charset="-122"/>
              </a:rPr>
              <a:t> 对</a:t>
            </a:r>
            <a:r>
              <a:rPr lang="en-US" altLang="zh-CN" sz="2400" b="1" dirty="0" err="1">
                <a:solidFill>
                  <a:srgbClr val="7030A0"/>
                </a:solidFill>
                <a:latin typeface="微软雅黑" pitchFamily="34" charset="-122"/>
                <a:ea typeface="微软雅黑" pitchFamily="34" charset="-122"/>
              </a:rPr>
              <a:t>MyISAM</a:t>
            </a:r>
            <a:r>
              <a:rPr lang="zh-CN" altLang="en-US" sz="2400" b="1" dirty="0">
                <a:solidFill>
                  <a:srgbClr val="7030A0"/>
                </a:solidFill>
                <a:latin typeface="微软雅黑" pitchFamily="34" charset="-122"/>
                <a:ea typeface="微软雅黑" pitchFamily="34" charset="-122"/>
              </a:rPr>
              <a:t>表的写操作</a:t>
            </a:r>
            <a:r>
              <a:rPr lang="en-US" altLang="zh-CN" sz="2400" b="1" dirty="0">
                <a:solidFill>
                  <a:srgbClr val="7030A0"/>
                </a:solidFill>
                <a:latin typeface="微软雅黑" pitchFamily="34" charset="-122"/>
                <a:ea typeface="微软雅黑" pitchFamily="34" charset="-122"/>
              </a:rPr>
              <a:t>(</a:t>
            </a:r>
            <a:r>
              <a:rPr lang="zh-CN" altLang="en-US" sz="2400" b="1" dirty="0">
                <a:solidFill>
                  <a:srgbClr val="7030A0"/>
                </a:solidFill>
                <a:latin typeface="微软雅黑" pitchFamily="34" charset="-122"/>
                <a:ea typeface="微软雅黑" pitchFamily="34" charset="-122"/>
              </a:rPr>
              <a:t>加写锁</a:t>
            </a:r>
            <a:r>
              <a:rPr lang="en-US" altLang="zh-CN" sz="2400" b="1" dirty="0">
                <a:solidFill>
                  <a:srgbClr val="7030A0"/>
                </a:solidFill>
                <a:latin typeface="微软雅黑" pitchFamily="34" charset="-122"/>
                <a:ea typeface="微软雅黑" pitchFamily="34" charset="-122"/>
              </a:rPr>
              <a:t>)</a:t>
            </a:r>
            <a:r>
              <a:rPr lang="zh-CN" altLang="en-US" sz="2400" b="1" dirty="0">
                <a:solidFill>
                  <a:srgbClr val="7030A0"/>
                </a:solidFill>
                <a:latin typeface="微软雅黑" pitchFamily="34" charset="-122"/>
                <a:ea typeface="微软雅黑" pitchFamily="34" charset="-122"/>
              </a:rPr>
              <a:t>，会阻塞其他进程对同一表的读和写操作，只有当写锁释放后，才会执行其他进程的读写操作。</a:t>
            </a:r>
          </a:p>
        </p:txBody>
      </p:sp>
    </p:spTree>
    <p:extLst>
      <p:ext uri="{BB962C8B-B14F-4D97-AF65-F5344CB8AC3E}">
        <p14:creationId xmlns:p14="http://schemas.microsoft.com/office/powerpoint/2010/main" val="185656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45819" y="239243"/>
            <a:ext cx="8649737" cy="1477328"/>
          </a:xfrm>
          <a:prstGeom prst="rect">
            <a:avLst/>
          </a:prstGeom>
        </p:spPr>
        <p:txBody>
          <a:bodyPr wrap="square">
            <a:spAutoFit/>
          </a:bodyPr>
          <a:lstStyle/>
          <a:p>
            <a:pPr marL="342900" indent="-342900">
              <a:lnSpc>
                <a:spcPts val="3700"/>
              </a:lnSpc>
              <a:buFont typeface="Wingdings" pitchFamily="2" charset="2"/>
              <a:buChar char="Ø"/>
            </a:pPr>
            <a:r>
              <a:rPr lang="zh-CN" altLang="en-US" sz="2400" b="1" dirty="0">
                <a:solidFill>
                  <a:srgbClr val="0000FF"/>
                </a:solidFill>
                <a:latin typeface="微软雅黑" pitchFamily="34" charset="-122"/>
                <a:ea typeface="微软雅黑" pitchFamily="34" charset="-122"/>
              </a:rPr>
              <a:t>表级</a:t>
            </a:r>
            <a:r>
              <a:rPr lang="zh-CN" altLang="en-US" sz="2400" b="1" dirty="0" smtClean="0">
                <a:solidFill>
                  <a:srgbClr val="0000FF"/>
                </a:solidFill>
                <a:latin typeface="微软雅黑" pitchFamily="34" charset="-122"/>
                <a:ea typeface="微软雅黑" pitchFamily="34" charset="-122"/>
              </a:rPr>
              <a:t>锁的特点：</a:t>
            </a:r>
            <a:endParaRPr lang="en-US" altLang="zh-CN" sz="2400" b="1" dirty="0" smtClean="0">
              <a:solidFill>
                <a:srgbClr val="0000FF"/>
              </a:solidFill>
              <a:latin typeface="微软雅黑" pitchFamily="34" charset="-122"/>
              <a:ea typeface="微软雅黑" pitchFamily="34" charset="-122"/>
            </a:endParaRPr>
          </a:p>
          <a:p>
            <a:pPr lvl="1">
              <a:lnSpc>
                <a:spcPts val="3700"/>
              </a:lnSpc>
            </a:pPr>
            <a:r>
              <a:rPr lang="zh-CN" altLang="en-US" sz="2400" b="1" dirty="0" smtClean="0">
                <a:latin typeface="微软雅黑" pitchFamily="34" charset="-122"/>
                <a:ea typeface="微软雅黑" pitchFamily="34" charset="-122"/>
              </a:rPr>
              <a:t>开销</a:t>
            </a:r>
            <a:r>
              <a:rPr lang="zh-CN" altLang="en-US" sz="2400" b="1" dirty="0">
                <a:latin typeface="微软雅黑" pitchFamily="34" charset="-122"/>
                <a:ea typeface="微软雅黑" pitchFamily="34" charset="-122"/>
              </a:rPr>
              <a:t>小，加锁快；不会出现死锁</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lvl="1">
              <a:lnSpc>
                <a:spcPts val="3700"/>
              </a:lnSpc>
            </a:pPr>
            <a:r>
              <a:rPr lang="zh-CN" altLang="en-US" sz="2400" b="1" dirty="0" smtClean="0">
                <a:latin typeface="微软雅黑" pitchFamily="34" charset="-122"/>
                <a:ea typeface="微软雅黑" pitchFamily="34" charset="-122"/>
              </a:rPr>
              <a:t>锁定</a:t>
            </a:r>
            <a:r>
              <a:rPr lang="zh-CN" altLang="en-US" sz="2400" b="1" dirty="0">
                <a:latin typeface="微软雅黑" pitchFamily="34" charset="-122"/>
                <a:ea typeface="微软雅黑" pitchFamily="34" charset="-122"/>
              </a:rPr>
              <a:t>粒度大，发生锁冲突的概率最高，并发度最低。</a:t>
            </a:r>
          </a:p>
        </p:txBody>
      </p:sp>
      <p:sp>
        <p:nvSpPr>
          <p:cNvPr id="6" name="矩形 5"/>
          <p:cNvSpPr/>
          <p:nvPr/>
        </p:nvSpPr>
        <p:spPr>
          <a:xfrm>
            <a:off x="209341" y="1840771"/>
            <a:ext cx="8649737" cy="1554272"/>
          </a:xfrm>
          <a:prstGeom prst="rect">
            <a:avLst/>
          </a:prstGeom>
        </p:spPr>
        <p:txBody>
          <a:bodyPr wrap="square">
            <a:spAutoFit/>
          </a:bodyPr>
          <a:lstStyle/>
          <a:p>
            <a:pPr indent="457200">
              <a:lnSpc>
                <a:spcPts val="38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2</a:t>
            </a: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MySQL</a:t>
            </a:r>
            <a:r>
              <a:rPr lang="zh-CN" altLang="en-US" sz="2400" b="1" dirty="0">
                <a:solidFill>
                  <a:srgbClr val="FF0066"/>
                </a:solidFill>
                <a:latin typeface="微软雅黑" pitchFamily="34" charset="-122"/>
                <a:ea typeface="微软雅黑" pitchFamily="34" charset="-122"/>
              </a:rPr>
              <a:t>表级锁的锁模式</a:t>
            </a:r>
          </a:p>
          <a:p>
            <a:pPr indent="457200">
              <a:lnSpc>
                <a:spcPts val="3800"/>
              </a:lnSpc>
            </a:pPr>
            <a:r>
              <a:rPr lang="en-US" altLang="zh-CN" sz="2400" b="1" dirty="0" smtClean="0">
                <a:latin typeface="微软雅黑" pitchFamily="34" charset="-122"/>
                <a:ea typeface="微软雅黑" pitchFamily="34" charset="-122"/>
              </a:rPr>
              <a:t>MySQL</a:t>
            </a:r>
            <a:r>
              <a:rPr lang="zh-CN" altLang="en-US" sz="2400" b="1" dirty="0" smtClean="0">
                <a:latin typeface="微软雅黑" pitchFamily="34" charset="-122"/>
                <a:ea typeface="微软雅黑" pitchFamily="34" charset="-122"/>
              </a:rPr>
              <a:t>的表级锁有两种模式：</a:t>
            </a:r>
            <a:r>
              <a:rPr lang="zh-CN" altLang="en-US" sz="2400" b="1" dirty="0" smtClean="0">
                <a:solidFill>
                  <a:srgbClr val="C00000"/>
                </a:solidFill>
                <a:latin typeface="微软雅黑" pitchFamily="34" charset="-122"/>
                <a:ea typeface="微软雅黑" pitchFamily="34" charset="-122"/>
              </a:rPr>
              <a:t>表共享读锁</a:t>
            </a:r>
            <a:r>
              <a:rPr lang="en-US" altLang="zh-CN" sz="2400" b="1" dirty="0" smtClean="0">
                <a:solidFill>
                  <a:srgbClr val="00B050"/>
                </a:solidFill>
                <a:latin typeface="微软雅黑" pitchFamily="34" charset="-122"/>
                <a:ea typeface="微软雅黑" pitchFamily="34" charset="-122"/>
              </a:rPr>
              <a:t>(table read lock)</a:t>
            </a:r>
            <a:r>
              <a:rPr lang="zh-CN" altLang="en-US" sz="2400" b="1" dirty="0" smtClean="0">
                <a:latin typeface="微软雅黑" pitchFamily="34" charset="-122"/>
                <a:ea typeface="微软雅黑" pitchFamily="34" charset="-122"/>
              </a:rPr>
              <a:t>和</a:t>
            </a:r>
            <a:r>
              <a:rPr lang="zh-CN" altLang="en-US" sz="2400" b="1" dirty="0" smtClean="0">
                <a:solidFill>
                  <a:srgbClr val="C00000"/>
                </a:solidFill>
                <a:latin typeface="微软雅黑" pitchFamily="34" charset="-122"/>
                <a:ea typeface="微软雅黑" pitchFamily="34" charset="-122"/>
              </a:rPr>
              <a:t>表独占写锁</a:t>
            </a:r>
            <a:r>
              <a:rPr lang="en-US" altLang="zh-CN" sz="2400" b="1" dirty="0" smtClean="0">
                <a:solidFill>
                  <a:srgbClr val="00B050"/>
                </a:solidFill>
                <a:latin typeface="微软雅黑" pitchFamily="34" charset="-122"/>
                <a:ea typeface="微软雅黑" pitchFamily="34" charset="-122"/>
              </a:rPr>
              <a:t>(</a:t>
            </a:r>
            <a:r>
              <a:rPr lang="en-US" altLang="zh-CN" sz="2400" b="1" dirty="0" err="1" smtClean="0">
                <a:solidFill>
                  <a:srgbClr val="00B050"/>
                </a:solidFill>
                <a:latin typeface="微软雅黑" pitchFamily="34" charset="-122"/>
                <a:ea typeface="微软雅黑" pitchFamily="34" charset="-122"/>
              </a:rPr>
              <a:t>tablewrite</a:t>
            </a:r>
            <a:r>
              <a:rPr lang="en-US" altLang="zh-CN" sz="2400" b="1" dirty="0" smtClean="0">
                <a:solidFill>
                  <a:srgbClr val="00B050"/>
                </a:solidFill>
                <a:latin typeface="微软雅黑" pitchFamily="34" charset="-122"/>
                <a:ea typeface="微软雅黑" pitchFamily="34" charset="-122"/>
              </a:rPr>
              <a:t> lock) </a:t>
            </a:r>
            <a:r>
              <a:rPr lang="zh-CN" altLang="en-US" sz="2400" b="1" dirty="0" smtClean="0">
                <a:latin typeface="微软雅黑" pitchFamily="34" charset="-122"/>
                <a:ea typeface="微软雅黑" pitchFamily="34" charset="-122"/>
              </a:rPr>
              <a:t>。</a:t>
            </a:r>
            <a:endParaRPr lang="zh-CN" altLang="en-US" sz="2400" b="1" dirty="0">
              <a:solidFill>
                <a:srgbClr val="C00000"/>
              </a:solidFill>
              <a:latin typeface="微软雅黑" pitchFamily="34" charset="-122"/>
              <a:ea typeface="微软雅黑" pitchFamily="34" charset="-122"/>
            </a:endParaRPr>
          </a:p>
        </p:txBody>
      </p:sp>
      <p:sp>
        <p:nvSpPr>
          <p:cNvPr id="8" name="矩形 7"/>
          <p:cNvSpPr/>
          <p:nvPr/>
        </p:nvSpPr>
        <p:spPr>
          <a:xfrm>
            <a:off x="209341" y="3564804"/>
            <a:ext cx="8419806" cy="2528897"/>
          </a:xfrm>
          <a:prstGeom prst="rect">
            <a:avLst/>
          </a:prstGeom>
        </p:spPr>
        <p:txBody>
          <a:bodyPr wrap="square">
            <a:spAutoFit/>
          </a:bodyPr>
          <a:lstStyle/>
          <a:p>
            <a:pPr indent="457200">
              <a:lnSpc>
                <a:spcPts val="38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1</a:t>
            </a:r>
            <a:r>
              <a:rPr lang="zh-CN" altLang="en-US" sz="2400" b="1" dirty="0" smtClean="0">
                <a:solidFill>
                  <a:srgbClr val="FF0066"/>
                </a:solidFill>
                <a:latin typeface="微软雅黑" pitchFamily="34" charset="-122"/>
                <a:ea typeface="微软雅黑" pitchFamily="34" charset="-122"/>
              </a:rPr>
              <a:t>）查询</a:t>
            </a:r>
            <a:r>
              <a:rPr lang="zh-CN" altLang="en-US" sz="2400" b="1" dirty="0">
                <a:solidFill>
                  <a:srgbClr val="FF0066"/>
                </a:solidFill>
                <a:latin typeface="微软雅黑" pitchFamily="34" charset="-122"/>
                <a:ea typeface="微软雅黑" pitchFamily="34" charset="-122"/>
              </a:rPr>
              <a:t>表级锁争用</a:t>
            </a:r>
            <a:r>
              <a:rPr lang="zh-CN" altLang="en-US" sz="2400" b="1" dirty="0" smtClean="0">
                <a:solidFill>
                  <a:srgbClr val="FF0066"/>
                </a:solidFill>
                <a:latin typeface="微软雅黑" pitchFamily="34" charset="-122"/>
                <a:ea typeface="微软雅黑" pitchFamily="34" charset="-122"/>
              </a:rPr>
              <a:t>情况</a:t>
            </a:r>
            <a:endParaRPr lang="en-US" altLang="zh-CN" sz="2400" b="1" dirty="0" smtClean="0">
              <a:solidFill>
                <a:srgbClr val="FF0066"/>
              </a:solidFill>
              <a:latin typeface="微软雅黑" pitchFamily="34" charset="-122"/>
              <a:ea typeface="微软雅黑" pitchFamily="34" charset="-122"/>
            </a:endParaRPr>
          </a:p>
          <a:p>
            <a:pPr indent="457200">
              <a:lnSpc>
                <a:spcPts val="3800"/>
              </a:lnSpc>
            </a:pPr>
            <a:r>
              <a:rPr lang="zh-CN" altLang="en-US" sz="2400" b="1" dirty="0" smtClean="0">
                <a:solidFill>
                  <a:srgbClr val="00B050"/>
                </a:solidFill>
                <a:latin typeface="微软雅黑" pitchFamily="34" charset="-122"/>
                <a:ea typeface="微软雅黑" pitchFamily="34" charset="-122"/>
              </a:rPr>
              <a:t>例如： </a:t>
            </a:r>
            <a:r>
              <a:rPr lang="zh-CN" altLang="en-US" sz="2400" b="1" dirty="0">
                <a:latin typeface="微软雅黑" pitchFamily="34" charset="-122"/>
                <a:ea typeface="微软雅黑" pitchFamily="34" charset="-122"/>
              </a:rPr>
              <a:t>查看系统上的表锁定情况。</a:t>
            </a:r>
          </a:p>
          <a:p>
            <a:pPr indent="457200">
              <a:lnSpc>
                <a:spcPts val="3800"/>
              </a:lnSpc>
            </a:pPr>
            <a:r>
              <a:rPr lang="en-US" altLang="zh-CN" sz="2400" b="1" dirty="0">
                <a:solidFill>
                  <a:srgbClr val="0000FF"/>
                </a:solidFill>
                <a:latin typeface="微软雅黑" pitchFamily="34" charset="-122"/>
                <a:ea typeface="微软雅黑" pitchFamily="34" charset="-122"/>
              </a:rPr>
              <a:t>show status </a:t>
            </a:r>
            <a:r>
              <a:rPr lang="en-US" altLang="zh-CN" sz="2400" b="1" dirty="0" smtClean="0">
                <a:solidFill>
                  <a:srgbClr val="0000FF"/>
                </a:solidFill>
                <a:latin typeface="微软雅黑" pitchFamily="34" charset="-122"/>
                <a:ea typeface="微软雅黑" pitchFamily="34" charset="-122"/>
              </a:rPr>
              <a:t>like ’table</a:t>
            </a:r>
            <a:r>
              <a:rPr lang="en-US" altLang="zh-CN" sz="2400" b="1" dirty="0">
                <a:solidFill>
                  <a:srgbClr val="0000FF"/>
                </a:solidFill>
                <a:latin typeface="微软雅黑" pitchFamily="34" charset="-122"/>
                <a:ea typeface="微软雅黑" pitchFamily="34" charset="-122"/>
              </a:rPr>
              <a:t>%’ </a:t>
            </a:r>
          </a:p>
          <a:p>
            <a:pPr indent="457200">
              <a:lnSpc>
                <a:spcPts val="3800"/>
              </a:lnSpc>
            </a:pPr>
            <a:r>
              <a:rPr lang="zh-CN" altLang="en-US" sz="2400" b="1" dirty="0">
                <a:latin typeface="微软雅黑" pitchFamily="34" charset="-122"/>
                <a:ea typeface="微软雅黑" pitchFamily="34" charset="-122"/>
              </a:rPr>
              <a:t>如果</a:t>
            </a:r>
            <a:r>
              <a:rPr lang="en-US" altLang="zh-CN" sz="2400" b="1" dirty="0" err="1">
                <a:solidFill>
                  <a:srgbClr val="FF0066"/>
                </a:solidFill>
                <a:latin typeface="微软雅黑" pitchFamily="34" charset="-122"/>
                <a:ea typeface="微软雅黑" pitchFamily="34" charset="-122"/>
              </a:rPr>
              <a:t>table_locks_waited</a:t>
            </a:r>
            <a:r>
              <a:rPr lang="zh-CN" altLang="en-US" sz="2400" b="1" dirty="0">
                <a:latin typeface="微软雅黑" pitchFamily="34" charset="-122"/>
                <a:ea typeface="微软雅黑" pitchFamily="34" charset="-122"/>
              </a:rPr>
              <a:t>的值比较</a:t>
            </a:r>
            <a:r>
              <a:rPr lang="zh-CN" altLang="en-US" sz="2400" b="1" dirty="0">
                <a:solidFill>
                  <a:srgbClr val="0000FF"/>
                </a:solidFill>
                <a:latin typeface="微软雅黑" pitchFamily="34" charset="-122"/>
                <a:ea typeface="微软雅黑" pitchFamily="34" charset="-122"/>
              </a:rPr>
              <a:t>高</a:t>
            </a:r>
            <a:r>
              <a:rPr lang="zh-CN" altLang="en-US" sz="2400" b="1" dirty="0">
                <a:latin typeface="微软雅黑" pitchFamily="34" charset="-122"/>
                <a:ea typeface="微软雅黑" pitchFamily="34" charset="-122"/>
              </a:rPr>
              <a:t>，则说明</a:t>
            </a:r>
            <a:r>
              <a:rPr lang="zh-CN" altLang="en-US" sz="2400" b="1" dirty="0">
                <a:solidFill>
                  <a:srgbClr val="3366CC"/>
                </a:solidFill>
                <a:latin typeface="微软雅黑" pitchFamily="34" charset="-122"/>
                <a:ea typeface="微软雅黑" pitchFamily="34" charset="-122"/>
              </a:rPr>
              <a:t>存在着较严重的表级锁争用情况</a:t>
            </a:r>
            <a:r>
              <a:rPr lang="zh-CN" altLang="en-US" sz="2400" b="1" dirty="0" smtClean="0">
                <a:solidFill>
                  <a:srgbClr val="3366CC"/>
                </a:solidFill>
                <a:latin typeface="微软雅黑" pitchFamily="34" charset="-122"/>
                <a:ea typeface="微软雅黑" pitchFamily="34" charset="-122"/>
              </a:rPr>
              <a:t>。</a:t>
            </a:r>
            <a:endParaRPr lang="zh-CN" altLang="en-US" sz="2400" b="1" dirty="0">
              <a:solidFill>
                <a:srgbClr val="3366CC"/>
              </a:solidFill>
              <a:latin typeface="微软雅黑" pitchFamily="34" charset="-122"/>
              <a:ea typeface="微软雅黑" pitchFamily="34" charset="-122"/>
            </a:endParaRPr>
          </a:p>
        </p:txBody>
      </p:sp>
    </p:spTree>
    <p:extLst>
      <p:ext uri="{BB962C8B-B14F-4D97-AF65-F5344CB8AC3E}">
        <p14:creationId xmlns:p14="http://schemas.microsoft.com/office/powerpoint/2010/main" val="78013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262" y="275581"/>
            <a:ext cx="8554730" cy="3990836"/>
          </a:xfrm>
          <a:prstGeom prst="rect">
            <a:avLst/>
          </a:prstGeom>
        </p:spPr>
        <p:txBody>
          <a:bodyPr wrap="square">
            <a:spAutoFit/>
          </a:bodyPr>
          <a:lstStyle/>
          <a:p>
            <a:pPr indent="457200">
              <a:lnSpc>
                <a:spcPts val="3800"/>
              </a:lnSpc>
            </a:pPr>
            <a:r>
              <a:rPr lang="zh-CN" altLang="en-US" sz="2400" b="1" dirty="0" smtClean="0">
                <a:solidFill>
                  <a:srgbClr val="FF0066"/>
                </a:solidFill>
                <a:latin typeface="微软雅黑" pitchFamily="34" charset="-122"/>
                <a:ea typeface="微软雅黑" pitchFamily="34" charset="-122"/>
              </a:rPr>
              <a:t>（</a:t>
            </a:r>
            <a:r>
              <a:rPr lang="en-US" altLang="zh-CN" sz="2400" b="1" dirty="0">
                <a:solidFill>
                  <a:srgbClr val="FF0066"/>
                </a:solidFill>
                <a:latin typeface="微软雅黑" pitchFamily="34" charset="-122"/>
                <a:ea typeface="微软雅黑" pitchFamily="34" charset="-122"/>
              </a:rPr>
              <a:t>3</a:t>
            </a:r>
            <a:r>
              <a:rPr lang="zh-CN" altLang="en-US" sz="2400" b="1" dirty="0" smtClean="0">
                <a:solidFill>
                  <a:srgbClr val="FF0066"/>
                </a:solidFill>
                <a:latin typeface="微软雅黑" pitchFamily="34" charset="-122"/>
                <a:ea typeface="微软雅黑" pitchFamily="34" charset="-122"/>
              </a:rPr>
              <a:t>）表</a:t>
            </a:r>
            <a:r>
              <a:rPr lang="zh-CN" altLang="en-US" sz="2400" b="1" dirty="0">
                <a:solidFill>
                  <a:srgbClr val="FF0066"/>
                </a:solidFill>
                <a:latin typeface="微软雅黑" pitchFamily="34" charset="-122"/>
                <a:ea typeface="微软雅黑" pitchFamily="34" charset="-122"/>
              </a:rPr>
              <a:t>级锁的加锁方法</a:t>
            </a:r>
            <a:endParaRPr lang="en-US" altLang="zh-CN" sz="2400" b="1" dirty="0" smtClean="0">
              <a:solidFill>
                <a:srgbClr val="FF0066"/>
              </a:solidFill>
              <a:latin typeface="微软雅黑" pitchFamily="34" charset="-122"/>
              <a:ea typeface="微软雅黑" pitchFamily="34" charset="-122"/>
            </a:endParaRPr>
          </a:p>
          <a:p>
            <a:pPr indent="457200">
              <a:lnSpc>
                <a:spcPts val="3800"/>
              </a:lnSpc>
            </a:pPr>
            <a:r>
              <a:rPr lang="en-US" altLang="zh-CN" sz="2400" b="1" dirty="0" smtClean="0">
                <a:solidFill>
                  <a:srgbClr val="0000FF"/>
                </a:solidFill>
                <a:latin typeface="微软雅黑" pitchFamily="34" charset="-122"/>
                <a:ea typeface="微软雅黑" pitchFamily="34" charset="-122"/>
              </a:rPr>
              <a:t>MySQL</a:t>
            </a:r>
            <a:r>
              <a:rPr lang="zh-CN" altLang="en-US" sz="2400" b="1" dirty="0">
                <a:solidFill>
                  <a:srgbClr val="0000FF"/>
                </a:solidFill>
                <a:latin typeface="微软雅黑" pitchFamily="34" charset="-122"/>
                <a:ea typeface="微软雅黑" pitchFamily="34" charset="-122"/>
              </a:rPr>
              <a:t>提供了</a:t>
            </a:r>
            <a:r>
              <a:rPr lang="en-US" altLang="zh-CN" sz="2400" b="1" dirty="0">
                <a:solidFill>
                  <a:srgbClr val="0000FF"/>
                </a:solidFill>
                <a:latin typeface="微软雅黑" pitchFamily="34" charset="-122"/>
                <a:ea typeface="微软雅黑" pitchFamily="34" charset="-122"/>
              </a:rPr>
              <a:t>LOCK TABLES</a:t>
            </a:r>
            <a:r>
              <a:rPr lang="zh-CN" altLang="en-US" sz="2400" b="1" dirty="0">
                <a:solidFill>
                  <a:srgbClr val="0000FF"/>
                </a:solidFill>
                <a:latin typeface="微软雅黑" pitchFamily="34" charset="-122"/>
                <a:ea typeface="微软雅黑" pitchFamily="34" charset="-122"/>
              </a:rPr>
              <a:t>语句来锁定当前线程</a:t>
            </a:r>
          </a:p>
          <a:p>
            <a:pPr indent="457200">
              <a:lnSpc>
                <a:spcPts val="3800"/>
              </a:lnSpc>
            </a:pPr>
            <a:r>
              <a:rPr lang="en-US" altLang="zh-CN" sz="2400" b="1" dirty="0">
                <a:latin typeface="微软雅黑" pitchFamily="34" charset="-122"/>
                <a:ea typeface="微软雅黑" pitchFamily="34" charset="-122"/>
              </a:rPr>
              <a:t>lock </a:t>
            </a:r>
            <a:r>
              <a:rPr lang="en-US" altLang="zh-CN" sz="2400" b="1" dirty="0" smtClean="0">
                <a:latin typeface="微软雅黑" pitchFamily="34" charset="-122"/>
                <a:ea typeface="微软雅黑" pitchFamily="34" charset="-122"/>
              </a:rPr>
              <a:t>tables </a:t>
            </a:r>
            <a:r>
              <a:rPr lang="en-US" altLang="zh-CN" sz="2400" b="1" dirty="0" err="1" smtClean="0">
                <a:latin typeface="微软雅黑" pitchFamily="34" charset="-122"/>
                <a:ea typeface="微软雅黑" pitchFamily="34" charset="-122"/>
              </a:rPr>
              <a:t>tbl_name</a:t>
            </a:r>
            <a:endParaRPr lang="en-US" altLang="zh-CN" sz="2400" b="1" dirty="0" smtClean="0">
              <a:latin typeface="微软雅黑" pitchFamily="34" charset="-122"/>
              <a:ea typeface="微软雅黑" pitchFamily="34" charset="-122"/>
            </a:endParaRPr>
          </a:p>
          <a:p>
            <a:pPr indent="457200">
              <a:lnSpc>
                <a:spcPts val="3800"/>
              </a:lnSpc>
            </a:pPr>
            <a:r>
              <a:rPr lang="en-US" altLang="zh-CN"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as] alias] read[local]| [</a:t>
            </a:r>
            <a:r>
              <a:rPr lang="en-US" altLang="zh-CN" sz="2400" b="1" dirty="0" err="1">
                <a:latin typeface="微软雅黑" pitchFamily="34" charset="-122"/>
                <a:ea typeface="微软雅黑" pitchFamily="34" charset="-122"/>
              </a:rPr>
              <a:t>low_priority</a:t>
            </a:r>
            <a:r>
              <a:rPr lang="en-US" altLang="zh-CN" sz="2400" b="1" dirty="0">
                <a:latin typeface="微软雅黑" pitchFamily="34" charset="-122"/>
                <a:ea typeface="微软雅黑" pitchFamily="34" charset="-122"/>
              </a:rPr>
              <a:t>] write                                                    </a:t>
            </a:r>
          </a:p>
          <a:p>
            <a:pPr indent="457200">
              <a:lnSpc>
                <a:spcPts val="3800"/>
              </a:lnSpc>
            </a:pPr>
            <a:r>
              <a:rPr lang="en-US" altLang="zh-CN" sz="2400" b="1" dirty="0">
                <a:latin typeface="微软雅黑" pitchFamily="34" charset="-122"/>
                <a:ea typeface="微软雅黑" pitchFamily="34" charset="-122"/>
              </a:rPr>
              <a:t>[, </a:t>
            </a:r>
            <a:r>
              <a:rPr lang="en-US" altLang="zh-CN" sz="2400" b="1" dirty="0" err="1">
                <a:latin typeface="微软雅黑" pitchFamily="34" charset="-122"/>
                <a:ea typeface="微软雅黑" pitchFamily="34" charset="-122"/>
              </a:rPr>
              <a:t>tbl_name</a:t>
            </a:r>
            <a:r>
              <a:rPr lang="en-US" altLang="zh-CN" sz="2400" b="1" dirty="0">
                <a:latin typeface="微软雅黑" pitchFamily="34" charset="-122"/>
                <a:ea typeface="微软雅黑" pitchFamily="34" charset="-122"/>
              </a:rPr>
              <a:t> [[as] alias] read[local]| [</a:t>
            </a:r>
            <a:r>
              <a:rPr lang="en-US" altLang="zh-CN" sz="2400" b="1" dirty="0" err="1">
                <a:latin typeface="微软雅黑" pitchFamily="34" charset="-122"/>
                <a:ea typeface="微软雅黑" pitchFamily="34" charset="-122"/>
              </a:rPr>
              <a:t>low_priority</a:t>
            </a:r>
            <a:r>
              <a:rPr lang="en-US" altLang="zh-CN" sz="2400" b="1" dirty="0">
                <a:latin typeface="微软雅黑" pitchFamily="34" charset="-122"/>
                <a:ea typeface="微软雅黑" pitchFamily="34" charset="-122"/>
              </a:rPr>
              <a:t>] write]                                                   </a:t>
            </a:r>
          </a:p>
          <a:p>
            <a:pPr indent="457200">
              <a:lnSpc>
                <a:spcPts val="3800"/>
              </a:lnSpc>
            </a:pPr>
            <a:r>
              <a:rPr lang="en-US" altLang="zh-CN" sz="2400" b="1" dirty="0">
                <a:latin typeface="微软雅黑" pitchFamily="34" charset="-122"/>
                <a:ea typeface="微软雅黑" pitchFamily="34" charset="-122"/>
              </a:rPr>
              <a:t> ...                                                                                                      </a:t>
            </a:r>
          </a:p>
          <a:p>
            <a:pPr indent="457200">
              <a:lnSpc>
                <a:spcPts val="3800"/>
              </a:lnSpc>
            </a:pPr>
            <a:r>
              <a:rPr lang="en-US" altLang="zh-CN" sz="2400" b="1" dirty="0">
                <a:latin typeface="微软雅黑" pitchFamily="34" charset="-122"/>
                <a:ea typeface="微软雅黑" pitchFamily="34" charset="-122"/>
              </a:rPr>
              <a:t>unlock tables  </a:t>
            </a:r>
            <a:endParaRPr lang="zh-CN" altLang="en-US"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9042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91362"/>
            <a:ext cx="8955156" cy="566822"/>
          </a:xfrm>
          <a:prstGeom prst="rect">
            <a:avLst/>
          </a:prstGeom>
        </p:spPr>
        <p:txBody>
          <a:bodyPr wrap="square">
            <a:spAutoFit/>
          </a:bodyPr>
          <a:lstStyle/>
          <a:p>
            <a:pPr indent="457200">
              <a:lnSpc>
                <a:spcPts val="3700"/>
              </a:lnSpc>
            </a:pPr>
            <a:r>
              <a:rPr lang="en-US" altLang="zh-CN" sz="3600" b="1" dirty="0">
                <a:solidFill>
                  <a:srgbClr val="00B050"/>
                </a:solidFill>
                <a:latin typeface="微软雅黑" pitchFamily="34" charset="-122"/>
                <a:ea typeface="微软雅黑" pitchFamily="34" charset="-122"/>
              </a:rPr>
              <a:t>4</a:t>
            </a:r>
            <a:r>
              <a:rPr lang="en-US" altLang="zh-CN" sz="3600" b="1" dirty="0" smtClean="0">
                <a:solidFill>
                  <a:srgbClr val="00B050"/>
                </a:solidFill>
                <a:latin typeface="微软雅黑" pitchFamily="34" charset="-122"/>
                <a:ea typeface="微软雅黑" pitchFamily="34" charset="-122"/>
              </a:rPr>
              <a:t>.</a:t>
            </a:r>
            <a:r>
              <a:rPr lang="zh-CN" altLang="en-US" sz="3600" b="1" dirty="0" smtClean="0">
                <a:solidFill>
                  <a:srgbClr val="00B050"/>
                </a:solidFill>
                <a:latin typeface="微软雅黑" pitchFamily="34" charset="-122"/>
                <a:ea typeface="微软雅黑" pitchFamily="34" charset="-122"/>
              </a:rPr>
              <a:t> </a:t>
            </a:r>
            <a:r>
              <a:rPr lang="en-US" altLang="zh-CN" sz="3600" b="1" dirty="0" err="1" smtClean="0">
                <a:solidFill>
                  <a:srgbClr val="00B050"/>
                </a:solidFill>
                <a:latin typeface="Meiryo UI" pitchFamily="34" charset="-128"/>
                <a:ea typeface="Meiryo UI" pitchFamily="34" charset="-128"/>
                <a:cs typeface="Meiryo UI" pitchFamily="34" charset="-128"/>
              </a:rPr>
              <a:t>InnoDB</a:t>
            </a:r>
            <a:r>
              <a:rPr lang="zh-CN" altLang="en-US" sz="3600" b="1" dirty="0" smtClean="0">
                <a:solidFill>
                  <a:srgbClr val="00B050"/>
                </a:solidFill>
                <a:latin typeface="微软雅黑" pitchFamily="34" charset="-122"/>
                <a:ea typeface="微软雅黑" pitchFamily="34" charset="-122"/>
              </a:rPr>
              <a:t>行</a:t>
            </a:r>
            <a:r>
              <a:rPr lang="zh-CN" altLang="en-US" sz="3600" b="1" dirty="0">
                <a:solidFill>
                  <a:srgbClr val="00B050"/>
                </a:solidFill>
                <a:latin typeface="微软雅黑" pitchFamily="34" charset="-122"/>
                <a:ea typeface="微软雅黑" pitchFamily="34" charset="-122"/>
              </a:rPr>
              <a:t>级锁</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292384" y="3671070"/>
            <a:ext cx="8596299" cy="2939266"/>
          </a:xfrm>
          <a:prstGeom prst="rect">
            <a:avLst/>
          </a:prstGeom>
        </p:spPr>
        <p:txBody>
          <a:bodyPr wrap="square">
            <a:spAutoFit/>
          </a:bodyPr>
          <a:lstStyle/>
          <a:p>
            <a:pPr indent="457200">
              <a:lnSpc>
                <a:spcPts val="37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1</a:t>
            </a:r>
            <a:r>
              <a:rPr lang="zh-CN" altLang="en-US" sz="2400" b="1" dirty="0" smtClean="0">
                <a:solidFill>
                  <a:srgbClr val="FF0066"/>
                </a:solidFill>
                <a:latin typeface="微软雅黑" pitchFamily="34" charset="-122"/>
                <a:ea typeface="微软雅黑" pitchFamily="34" charset="-122"/>
              </a:rPr>
              <a:t>）获取</a:t>
            </a:r>
            <a:r>
              <a:rPr lang="en-US" altLang="zh-CN" sz="2400" b="1" dirty="0" err="1">
                <a:solidFill>
                  <a:srgbClr val="FF0066"/>
                </a:solidFill>
                <a:latin typeface="微软雅黑" pitchFamily="34" charset="-122"/>
                <a:ea typeface="微软雅黑" pitchFamily="34" charset="-122"/>
              </a:rPr>
              <a:t>InnoDB</a:t>
            </a:r>
            <a:r>
              <a:rPr lang="zh-CN" altLang="en-US" sz="2400" b="1" dirty="0">
                <a:solidFill>
                  <a:srgbClr val="FF0066"/>
                </a:solidFill>
                <a:latin typeface="微软雅黑" pitchFamily="34" charset="-122"/>
                <a:ea typeface="微软雅黑" pitchFamily="34" charset="-122"/>
              </a:rPr>
              <a:t>行锁争用情况</a:t>
            </a:r>
          </a:p>
          <a:p>
            <a:pPr indent="457200">
              <a:lnSpc>
                <a:spcPts val="3700"/>
              </a:lnSpc>
            </a:pPr>
            <a:r>
              <a:rPr lang="zh-CN" altLang="en-US" sz="2400" b="1" dirty="0" smtClean="0">
                <a:solidFill>
                  <a:srgbClr val="FF0000"/>
                </a:solidFill>
                <a:latin typeface="微软雅黑" pitchFamily="34" charset="-122"/>
                <a:ea typeface="微软雅黑" pitchFamily="34" charset="-122"/>
              </a:rPr>
              <a:t>例如：</a:t>
            </a:r>
            <a:r>
              <a:rPr lang="zh-CN" altLang="en-US" sz="2400" b="1" dirty="0" smtClean="0">
                <a:solidFill>
                  <a:srgbClr val="00B050"/>
                </a:solidFill>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查看</a:t>
            </a:r>
            <a:r>
              <a:rPr lang="zh-CN" altLang="en-US" sz="2400" b="1" dirty="0">
                <a:latin typeface="微软雅黑" pitchFamily="34" charset="-122"/>
                <a:ea typeface="微软雅黑" pitchFamily="34" charset="-122"/>
              </a:rPr>
              <a:t>系统上的行锁的争夺情况</a:t>
            </a:r>
          </a:p>
          <a:p>
            <a:pPr indent="457200">
              <a:lnSpc>
                <a:spcPts val="3700"/>
              </a:lnSpc>
            </a:pPr>
            <a:r>
              <a:rPr lang="en-US" altLang="zh-CN" sz="2400" b="1" dirty="0" smtClean="0">
                <a:solidFill>
                  <a:srgbClr val="0000FF"/>
                </a:solidFill>
                <a:latin typeface="微软雅黑" pitchFamily="34" charset="-122"/>
                <a:ea typeface="微软雅黑" pitchFamily="34" charset="-122"/>
              </a:rPr>
              <a:t>show </a:t>
            </a:r>
            <a:r>
              <a:rPr lang="en-US" altLang="zh-CN" sz="2400" b="1" dirty="0">
                <a:solidFill>
                  <a:srgbClr val="0000FF"/>
                </a:solidFill>
                <a:latin typeface="微软雅黑" pitchFamily="34" charset="-122"/>
                <a:ea typeface="微软雅黑" pitchFamily="34" charset="-122"/>
              </a:rPr>
              <a:t>status like </a:t>
            </a:r>
            <a:r>
              <a:rPr lang="en-US" altLang="zh-CN" sz="2400" b="1" dirty="0">
                <a:solidFill>
                  <a:srgbClr val="FF0000"/>
                </a:solidFill>
                <a:latin typeface="微软雅黑" pitchFamily="34" charset="-122"/>
                <a:ea typeface="微软雅黑" pitchFamily="34" charset="-122"/>
              </a:rPr>
              <a:t>'</a:t>
            </a:r>
            <a:r>
              <a:rPr lang="en-US" altLang="zh-CN" sz="2400" b="1" dirty="0" err="1">
                <a:solidFill>
                  <a:srgbClr val="FF0000"/>
                </a:solidFill>
                <a:latin typeface="微软雅黑" pitchFamily="34" charset="-122"/>
                <a:ea typeface="微软雅黑" pitchFamily="34" charset="-122"/>
              </a:rPr>
              <a:t>innodb_row</a:t>
            </a:r>
            <a:r>
              <a:rPr lang="en-US" altLang="zh-CN" sz="2400" b="1" dirty="0">
                <a:solidFill>
                  <a:srgbClr val="FF0000"/>
                </a:solidFill>
                <a:latin typeface="微软雅黑" pitchFamily="34" charset="-122"/>
                <a:ea typeface="微软雅黑" pitchFamily="34" charset="-122"/>
              </a:rPr>
              <a:t>%';</a:t>
            </a:r>
          </a:p>
          <a:p>
            <a:pPr indent="457200">
              <a:lnSpc>
                <a:spcPts val="3700"/>
              </a:lnSpc>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发现</a:t>
            </a:r>
            <a:r>
              <a:rPr lang="en-US" altLang="zh-CN" sz="2400" b="1" dirty="0" err="1">
                <a:latin typeface="微软雅黑" pitchFamily="34" charset="-122"/>
                <a:ea typeface="微软雅黑" pitchFamily="34" charset="-122"/>
              </a:rPr>
              <a:t>innoDB_row_lock_waits</a:t>
            </a:r>
            <a:r>
              <a:rPr lang="zh-CN" altLang="en-US" sz="2400" b="1" dirty="0">
                <a:latin typeface="微软雅黑" pitchFamily="34" charset="-122"/>
                <a:ea typeface="微软雅黑" pitchFamily="34" charset="-122"/>
              </a:rPr>
              <a:t>和</a:t>
            </a:r>
            <a:r>
              <a:rPr lang="en-US" altLang="zh-CN" sz="2400" b="1" dirty="0" err="1">
                <a:latin typeface="微软雅黑" pitchFamily="34" charset="-122"/>
                <a:ea typeface="微软雅黑" pitchFamily="34" charset="-122"/>
              </a:rPr>
              <a:t>innoDB_row_lock_time_avg</a:t>
            </a:r>
            <a:r>
              <a:rPr lang="zh-CN" altLang="en-US" sz="2400" b="1" dirty="0">
                <a:latin typeface="微软雅黑" pitchFamily="34" charset="-122"/>
                <a:ea typeface="微软雅黑" pitchFamily="34" charset="-122"/>
              </a:rPr>
              <a:t>的值比较高，则说明锁争用比较严重</a:t>
            </a:r>
            <a:r>
              <a:rPr lang="zh-CN" altLang="en-US" sz="2400" b="1" dirty="0" smtClean="0">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sp>
        <p:nvSpPr>
          <p:cNvPr id="5" name="矩形 4"/>
          <p:cNvSpPr/>
          <p:nvPr/>
        </p:nvSpPr>
        <p:spPr>
          <a:xfrm>
            <a:off x="405815" y="698424"/>
            <a:ext cx="8482868" cy="3016210"/>
          </a:xfrm>
          <a:prstGeom prst="rect">
            <a:avLst/>
          </a:prstGeom>
        </p:spPr>
        <p:txBody>
          <a:bodyPr wrap="square">
            <a:spAutoFit/>
          </a:bodyPr>
          <a:lstStyle/>
          <a:p>
            <a:pPr marL="342900" indent="-342900">
              <a:lnSpc>
                <a:spcPts val="3800"/>
              </a:lnSpc>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行级</a:t>
            </a:r>
            <a:r>
              <a:rPr lang="zh-CN" altLang="en-US" sz="2400" b="1" dirty="0" smtClean="0">
                <a:solidFill>
                  <a:srgbClr val="FF0000"/>
                </a:solidFill>
                <a:latin typeface="微软雅黑" panose="020B0503020204020204" pitchFamily="34" charset="-122"/>
                <a:ea typeface="微软雅黑" panose="020B0503020204020204" pitchFamily="34" charset="-122"/>
              </a:rPr>
              <a:t>锁特点：</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nSpc>
                <a:spcPts val="3800"/>
              </a:lnSpc>
            </a:pPr>
            <a:r>
              <a:rPr lang="zh-CN" altLang="en-US" sz="2400" b="1" dirty="0" smtClean="0">
                <a:latin typeface="微软雅黑" panose="020B0503020204020204" pitchFamily="34" charset="-122"/>
                <a:ea typeface="微软雅黑" panose="020B0503020204020204" pitchFamily="34" charset="-122"/>
              </a:rPr>
              <a:t>    由于锁定粒度</a:t>
            </a:r>
            <a:r>
              <a:rPr lang="zh-CN" altLang="en-US" sz="2400" b="1" dirty="0">
                <a:latin typeface="微软雅黑" panose="020B0503020204020204" pitchFamily="34" charset="-122"/>
                <a:ea typeface="微软雅黑" panose="020B0503020204020204" pitchFamily="34" charset="-122"/>
              </a:rPr>
              <a:t>很小，所以发生锁定资源争用的概率也最小，能够给予应用程序尽可能大的并发处理</a:t>
            </a:r>
            <a:r>
              <a:rPr lang="zh-CN" altLang="en-US" sz="2400" b="1" dirty="0" smtClean="0">
                <a:latin typeface="微软雅黑" panose="020B0503020204020204" pitchFamily="34" charset="-122"/>
                <a:ea typeface="微软雅黑" panose="020B0503020204020204" pitchFamily="34" charset="-122"/>
              </a:rPr>
              <a:t>能力。</a:t>
            </a:r>
            <a:endParaRPr lang="en-US" altLang="zh-CN" sz="2400" b="1" dirty="0" smtClean="0">
              <a:latin typeface="微软雅黑" panose="020B0503020204020204" pitchFamily="34" charset="-122"/>
              <a:ea typeface="微软雅黑" panose="020B0503020204020204" pitchFamily="34" charset="-122"/>
            </a:endParaRPr>
          </a:p>
          <a:p>
            <a:pPr>
              <a:lnSpc>
                <a:spcPts val="3800"/>
              </a:lnSpc>
            </a:pPr>
            <a:r>
              <a:rPr lang="zh-CN" altLang="en-US" sz="2400" b="1" dirty="0" smtClean="0">
                <a:solidFill>
                  <a:srgbClr val="FF0000"/>
                </a:solidFill>
                <a:latin typeface="微软雅黑" panose="020B0503020204020204" pitchFamily="34" charset="-122"/>
                <a:ea typeface="微软雅黑" panose="020B0503020204020204" pitchFamily="34" charset="-122"/>
              </a:rPr>
              <a:t>     缺陷</a:t>
            </a:r>
            <a:r>
              <a:rPr lang="zh-CN" altLang="en-US" sz="2400" b="1" dirty="0">
                <a:latin typeface="微软雅黑" panose="020B0503020204020204" pitchFamily="34" charset="-122"/>
                <a:ea typeface="微软雅黑" panose="020B0503020204020204" pitchFamily="34" charset="-122"/>
              </a:rPr>
              <a:t>：由于锁定资源</a:t>
            </a:r>
            <a:r>
              <a:rPr lang="zh-CN" altLang="en-US" sz="2400" b="1" dirty="0" smtClean="0">
                <a:latin typeface="微软雅黑" panose="020B0503020204020204" pitchFamily="34" charset="-122"/>
                <a:ea typeface="微软雅黑" panose="020B0503020204020204" pitchFamily="34" charset="-122"/>
              </a:rPr>
              <a:t>的粒度</a:t>
            </a:r>
            <a:r>
              <a:rPr lang="zh-CN" altLang="en-US" sz="2400" b="1" dirty="0">
                <a:latin typeface="微软雅黑" panose="020B0503020204020204" pitchFamily="34" charset="-122"/>
                <a:ea typeface="微软雅黑" panose="020B0503020204020204" pitchFamily="34" charset="-122"/>
              </a:rPr>
              <a:t>很小，所以每次获取锁和释放锁需要做的事情也更多，带来的消耗自然也就更大了。此外，行级锁定也最容易发生死锁</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60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230" y="3129023"/>
            <a:ext cx="8592051" cy="1554272"/>
          </a:xfrm>
          <a:prstGeom prst="rect">
            <a:avLst/>
          </a:prstGeom>
          <a:solidFill>
            <a:srgbClr val="FFFF00"/>
          </a:solidFill>
          <a:ln>
            <a:solidFill>
              <a:srgbClr val="3366CC"/>
            </a:solidFill>
          </a:ln>
        </p:spPr>
        <p:txBody>
          <a:bodyPr wrap="square">
            <a:spAutoFit/>
          </a:bodyPr>
          <a:lstStyle/>
          <a:p>
            <a:pPr marL="342900" indent="-342900">
              <a:lnSpc>
                <a:spcPts val="3800"/>
              </a:lnSpc>
              <a:buFont typeface="Arial" panose="020B0604020202020204" pitchFamily="34" charset="0"/>
              <a:buChar char="•"/>
            </a:pPr>
            <a:r>
              <a:rPr lang="en-US" altLang="zh-CN" sz="2400" b="1" dirty="0" err="1">
                <a:solidFill>
                  <a:srgbClr val="FF0000"/>
                </a:solidFill>
                <a:latin typeface="微软雅黑" panose="020B0503020204020204" pitchFamily="34" charset="-122"/>
                <a:ea typeface="微软雅黑" panose="020B0503020204020204" pitchFamily="34" charset="-122"/>
              </a:rPr>
              <a:t>Innodb</a:t>
            </a:r>
            <a:r>
              <a:rPr lang="zh-CN" altLang="en-US" sz="2400" b="1" dirty="0">
                <a:solidFill>
                  <a:srgbClr val="FF0000"/>
                </a:solidFill>
                <a:latin typeface="微软雅黑" panose="020B0503020204020204" pitchFamily="34" charset="-122"/>
                <a:ea typeface="微软雅黑" panose="020B0503020204020204" pitchFamily="34" charset="-122"/>
              </a:rPr>
              <a:t>行锁模式以及加锁方法</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nSpc>
                <a:spcPts val="3800"/>
              </a:lnSpc>
            </a:pPr>
            <a:r>
              <a:rPr lang="zh-CN" altLang="en-US" sz="2400" b="1" dirty="0" smtClean="0">
                <a:latin typeface="微软雅黑" panose="020B0503020204020204" pitchFamily="34" charset="-122"/>
                <a:ea typeface="微软雅黑" panose="020B0503020204020204" pitchFamily="34" charset="-122"/>
              </a:rPr>
              <a:t>    共</a:t>
            </a:r>
            <a:r>
              <a:rPr lang="zh-CN" altLang="en-US" sz="2400" b="1" dirty="0">
                <a:latin typeface="微软雅黑" panose="020B0503020204020204" pitchFamily="34" charset="-122"/>
                <a:ea typeface="微软雅黑" panose="020B0503020204020204" pitchFamily="34" charset="-122"/>
              </a:rPr>
              <a:t>三类：共享锁，排他锁，意向锁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lnSpc>
                <a:spcPts val="3800"/>
              </a:lnSpc>
            </a:pP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其中，意向</a:t>
            </a:r>
            <a:r>
              <a:rPr lang="zh-CN" altLang="en-US" sz="2400" b="1" dirty="0">
                <a:latin typeface="微软雅黑" panose="020B0503020204020204" pitchFamily="34" charset="-122"/>
                <a:ea typeface="微软雅黑" panose="020B0503020204020204" pitchFamily="34" charset="-122"/>
              </a:rPr>
              <a:t>锁分为意向共享锁和意向排他锁</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682555630"/>
              </p:ext>
            </p:extLst>
          </p:nvPr>
        </p:nvGraphicFramePr>
        <p:xfrm>
          <a:off x="504966" y="4809313"/>
          <a:ext cx="7847464" cy="1472830"/>
        </p:xfrm>
        <a:graphic>
          <a:graphicData uri="http://schemas.openxmlformats.org/drawingml/2006/table">
            <a:tbl>
              <a:tblPr firstRow="1" firstCol="1" bandRow="1">
                <a:tableStyleId>{5C22544A-7EE6-4342-B048-85BDC9FD1C3A}</a:tableStyleId>
              </a:tblPr>
              <a:tblGrid>
                <a:gridCol w="2187934"/>
                <a:gridCol w="950314"/>
                <a:gridCol w="1569124"/>
                <a:gridCol w="1570046"/>
                <a:gridCol w="1570046"/>
              </a:tblGrid>
              <a:tr h="608848">
                <a:tc>
                  <a:txBody>
                    <a:bodyPr/>
                    <a:lstStyle/>
                    <a:p>
                      <a:pPr algn="ctr">
                        <a:spcAft>
                          <a:spcPts val="0"/>
                        </a:spcAft>
                      </a:pPr>
                      <a:r>
                        <a:rPr lang="zh-CN" sz="1800" b="1" kern="100" dirty="0">
                          <a:solidFill>
                            <a:srgbClr val="000000"/>
                          </a:solidFill>
                          <a:effectLst/>
                        </a:rPr>
                        <a:t>请求锁模式</a:t>
                      </a:r>
                      <a:r>
                        <a:rPr lang="en-US" sz="1800" b="1" kern="100" dirty="0">
                          <a:solidFill>
                            <a:srgbClr val="000000"/>
                          </a:solidFill>
                          <a:effectLst/>
                        </a:rPr>
                        <a:t>/</a:t>
                      </a:r>
                      <a:r>
                        <a:rPr lang="zh-CN" sz="1800" b="1" kern="100" dirty="0">
                          <a:solidFill>
                            <a:srgbClr val="000000"/>
                          </a:solidFill>
                          <a:effectLst/>
                        </a:rPr>
                        <a:t>是否兼容</a:t>
                      </a:r>
                      <a:r>
                        <a:rPr lang="en-US" sz="1800" b="1" kern="100" dirty="0">
                          <a:solidFill>
                            <a:srgbClr val="000000"/>
                          </a:solidFill>
                          <a:effectLst/>
                        </a:rPr>
                        <a:t>/</a:t>
                      </a:r>
                      <a:r>
                        <a:rPr lang="zh-CN" sz="1800" b="1" kern="100" dirty="0">
                          <a:solidFill>
                            <a:srgbClr val="000000"/>
                          </a:solidFill>
                          <a:effectLst/>
                        </a:rPr>
                        <a:t>当前锁模式</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共享锁</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排他锁</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意向共享锁</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意向排他锁</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1991">
                <a:tc>
                  <a:txBody>
                    <a:bodyPr/>
                    <a:lstStyle/>
                    <a:p>
                      <a:pPr algn="ctr">
                        <a:spcAft>
                          <a:spcPts val="0"/>
                        </a:spcAft>
                      </a:pPr>
                      <a:r>
                        <a:rPr lang="zh-CN" sz="1800" b="1" kern="100">
                          <a:solidFill>
                            <a:srgbClr val="000000"/>
                          </a:solidFill>
                          <a:effectLst/>
                        </a:rPr>
                        <a:t>意向共享锁</a:t>
                      </a:r>
                      <a:endParaRPr lang="zh-CN" sz="1800" b="1" kern="10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a:solidFill>
                            <a:srgbClr val="000000"/>
                          </a:solidFill>
                          <a:effectLst/>
                        </a:rPr>
                        <a:t>兼容</a:t>
                      </a:r>
                      <a:endParaRPr lang="zh-CN" sz="1800" b="1" kern="10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a:solidFill>
                            <a:srgbClr val="000000"/>
                          </a:solidFill>
                          <a:effectLst/>
                        </a:rPr>
                        <a:t>冲突</a:t>
                      </a:r>
                      <a:endParaRPr lang="zh-CN" sz="1800" b="1" kern="10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兼容</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兼容</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1991">
                <a:tc>
                  <a:txBody>
                    <a:bodyPr/>
                    <a:lstStyle/>
                    <a:p>
                      <a:pPr algn="ctr">
                        <a:spcAft>
                          <a:spcPts val="0"/>
                        </a:spcAft>
                      </a:pPr>
                      <a:r>
                        <a:rPr lang="zh-CN" sz="1800" b="1" kern="100">
                          <a:solidFill>
                            <a:srgbClr val="000000"/>
                          </a:solidFill>
                          <a:effectLst/>
                        </a:rPr>
                        <a:t>意向排他锁</a:t>
                      </a:r>
                      <a:endParaRPr lang="zh-CN" sz="1800" b="1" kern="10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a:solidFill>
                            <a:srgbClr val="000000"/>
                          </a:solidFill>
                          <a:effectLst/>
                        </a:rPr>
                        <a:t>冲突</a:t>
                      </a:r>
                      <a:endParaRPr lang="zh-CN" sz="1800" b="1" kern="10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冲突</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兼容</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zh-CN" sz="1800" b="1" kern="100" dirty="0">
                          <a:solidFill>
                            <a:srgbClr val="000000"/>
                          </a:solidFill>
                          <a:effectLst/>
                        </a:rPr>
                        <a:t>兼容</a:t>
                      </a:r>
                      <a:endParaRPr lang="zh-CN" sz="1800" b="1" kern="100" dirty="0">
                        <a:solidFill>
                          <a:srgbClr val="000000"/>
                        </a:solidFill>
                        <a:effectLst/>
                        <a:latin typeface="Calibri"/>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矩形 8"/>
          <p:cNvSpPr/>
          <p:nvPr/>
        </p:nvSpPr>
        <p:spPr>
          <a:xfrm>
            <a:off x="291230" y="58277"/>
            <a:ext cx="8649737" cy="2893869"/>
          </a:xfrm>
          <a:prstGeom prst="rect">
            <a:avLst/>
          </a:prstGeom>
        </p:spPr>
        <p:txBody>
          <a:bodyPr wrap="square">
            <a:spAutoFit/>
          </a:bodyPr>
          <a:lstStyle/>
          <a:p>
            <a:pPr indent="457200">
              <a:lnSpc>
                <a:spcPts val="37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2</a:t>
            </a:r>
            <a:r>
              <a:rPr lang="zh-CN" altLang="en-US" sz="2400" b="1" dirty="0" smtClean="0">
                <a:solidFill>
                  <a:srgbClr val="FF0066"/>
                </a:solidFill>
                <a:latin typeface="微软雅黑" pitchFamily="34" charset="-122"/>
                <a:ea typeface="微软雅黑" pitchFamily="34" charset="-122"/>
              </a:rPr>
              <a:t>）</a:t>
            </a:r>
            <a:r>
              <a:rPr lang="en-US" altLang="zh-CN" sz="2400" b="1" dirty="0" err="1" smtClean="0">
                <a:solidFill>
                  <a:srgbClr val="FF0066"/>
                </a:solidFill>
                <a:latin typeface="微软雅黑" pitchFamily="34" charset="-122"/>
                <a:ea typeface="微软雅黑" pitchFamily="34" charset="-122"/>
              </a:rPr>
              <a:t>InnoDB</a:t>
            </a:r>
            <a:r>
              <a:rPr lang="zh-CN" altLang="en-US" sz="2400" b="1" dirty="0" smtClean="0">
                <a:solidFill>
                  <a:srgbClr val="FF0066"/>
                </a:solidFill>
                <a:latin typeface="微软雅黑" pitchFamily="34" charset="-122"/>
                <a:ea typeface="微软雅黑" pitchFamily="34" charset="-122"/>
              </a:rPr>
              <a:t>行级</a:t>
            </a:r>
            <a:r>
              <a:rPr lang="zh-CN" altLang="en-US" sz="2400" b="1" dirty="0">
                <a:solidFill>
                  <a:srgbClr val="FF0066"/>
                </a:solidFill>
                <a:latin typeface="微软雅黑" pitchFamily="34" charset="-122"/>
                <a:ea typeface="微软雅黑" pitchFamily="34" charset="-122"/>
              </a:rPr>
              <a:t>锁的锁模式</a:t>
            </a:r>
          </a:p>
          <a:p>
            <a:pPr indent="457200">
              <a:lnSpc>
                <a:spcPts val="3700"/>
              </a:lnSpc>
            </a:pPr>
            <a:r>
              <a:rPr lang="en-US" altLang="zh-CN" sz="2400" b="1" dirty="0" err="1" smtClean="0">
                <a:latin typeface="微软雅黑" pitchFamily="34" charset="-122"/>
                <a:ea typeface="微软雅黑" pitchFamily="34" charset="-122"/>
              </a:rPr>
              <a:t>InnoDB</a:t>
            </a:r>
            <a:r>
              <a:rPr lang="zh-CN" altLang="en-US" sz="2400" b="1" dirty="0">
                <a:latin typeface="微软雅黑" pitchFamily="34" charset="-122"/>
                <a:ea typeface="微软雅黑" pitchFamily="34" charset="-122"/>
              </a:rPr>
              <a:t>实现了以下两种类型的行锁。</a:t>
            </a:r>
          </a:p>
          <a:p>
            <a:pPr indent="457200">
              <a:lnSpc>
                <a:spcPts val="3700"/>
              </a:lnSpc>
            </a:pPr>
            <a:r>
              <a:rPr lang="zh-CN" altLang="en-US" sz="2400" b="1" dirty="0">
                <a:solidFill>
                  <a:srgbClr val="0000FF"/>
                </a:solidFill>
                <a:latin typeface="微软雅黑" pitchFamily="34" charset="-122"/>
                <a:ea typeface="微软雅黑" pitchFamily="34" charset="-122"/>
              </a:rPr>
              <a:t>共享锁</a:t>
            </a:r>
            <a:r>
              <a:rPr lang="en-US" altLang="zh-CN" sz="2400" b="1" dirty="0">
                <a:solidFill>
                  <a:srgbClr val="0000FF"/>
                </a:solidFill>
                <a:latin typeface="微软雅黑" pitchFamily="34" charset="-122"/>
                <a:ea typeface="微软雅黑" pitchFamily="34" charset="-122"/>
              </a:rPr>
              <a:t>(S)</a:t>
            </a:r>
            <a:r>
              <a:rPr lang="zh-CN" altLang="en-US" sz="2400" b="1" dirty="0">
                <a:solidFill>
                  <a:srgbClr val="0000FF"/>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允许一个事务去读一行，阻止其他事务获得相同数据集的排他锁。</a:t>
            </a:r>
          </a:p>
          <a:p>
            <a:pPr indent="457200">
              <a:lnSpc>
                <a:spcPts val="3700"/>
              </a:lnSpc>
            </a:pPr>
            <a:r>
              <a:rPr lang="zh-CN" altLang="en-US" sz="2400" b="1" dirty="0">
                <a:solidFill>
                  <a:srgbClr val="0000FF"/>
                </a:solidFill>
                <a:latin typeface="微软雅黑" pitchFamily="34" charset="-122"/>
                <a:ea typeface="微软雅黑" pitchFamily="34" charset="-122"/>
              </a:rPr>
              <a:t>排他锁</a:t>
            </a:r>
            <a:r>
              <a:rPr lang="en-US" altLang="zh-CN" sz="2400" b="1" dirty="0">
                <a:solidFill>
                  <a:srgbClr val="0000FF"/>
                </a:solidFill>
                <a:latin typeface="微软雅黑" pitchFamily="34" charset="-122"/>
                <a:ea typeface="微软雅黑" pitchFamily="34" charset="-122"/>
              </a:rPr>
              <a:t>(X)</a:t>
            </a:r>
            <a:r>
              <a:rPr lang="zh-CN" altLang="en-US" sz="2400" b="1" dirty="0">
                <a:solidFill>
                  <a:srgbClr val="0000FF"/>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允许获得排他事务更新数据，阻止其他事务取得相同数据集的共享读锁和排他写锁</a:t>
            </a:r>
            <a:r>
              <a:rPr lang="zh-CN" altLang="en-US" sz="2400" b="1" dirty="0" smtClean="0">
                <a:latin typeface="微软雅黑" pitchFamily="34" charset="-122"/>
                <a:ea typeface="微软雅黑" pitchFamily="34" charset="-122"/>
              </a:rPr>
              <a:t>。</a:t>
            </a:r>
            <a:endParaRPr lang="zh-CN" altLang="en-US" sz="2400" b="1" dirty="0">
              <a:solidFill>
                <a:srgbClr val="C00000"/>
              </a:solidFill>
              <a:latin typeface="微软雅黑" pitchFamily="34" charset="-122"/>
              <a:ea typeface="微软雅黑" pitchFamily="34" charset="-122"/>
            </a:endParaRPr>
          </a:p>
        </p:txBody>
      </p:sp>
      <p:sp>
        <p:nvSpPr>
          <p:cNvPr id="2" name="矩形 1"/>
          <p:cNvSpPr/>
          <p:nvPr/>
        </p:nvSpPr>
        <p:spPr>
          <a:xfrm>
            <a:off x="5749436" y="2332567"/>
            <a:ext cx="3133845" cy="1938992"/>
          </a:xfrm>
          <a:prstGeom prst="rect">
            <a:avLst/>
          </a:prstGeom>
        </p:spPr>
        <p:txBody>
          <a:bodyPr wrap="square">
            <a:spAutoFit/>
          </a:bodyPr>
          <a:lstStyle/>
          <a:p>
            <a:r>
              <a:rPr lang="zh-CN" altLang="en-US" sz="2000" b="1" dirty="0">
                <a:solidFill>
                  <a:srgbClr val="0000CC"/>
                </a:solidFill>
                <a:effectLst>
                  <a:outerShdw blurRad="38100" dist="38100" dir="2700000" algn="tl">
                    <a:srgbClr val="000000">
                      <a:alpha val="43137"/>
                    </a:srgbClr>
                  </a:outerShdw>
                </a:effectLst>
              </a:rPr>
              <a:t> 例如：事务</a:t>
            </a:r>
            <a:r>
              <a:rPr lang="en-US" altLang="zh-CN" sz="2000" b="1" dirty="0">
                <a:solidFill>
                  <a:srgbClr val="0000CC"/>
                </a:solidFill>
                <a:effectLst>
                  <a:outerShdw blurRad="38100" dist="38100" dir="2700000" algn="tl">
                    <a:srgbClr val="000000">
                      <a:alpha val="43137"/>
                    </a:srgbClr>
                  </a:outerShdw>
                </a:effectLst>
              </a:rPr>
              <a:t>T1</a:t>
            </a:r>
            <a:r>
              <a:rPr lang="zh-CN" altLang="en-US" sz="2000" b="1" dirty="0">
                <a:solidFill>
                  <a:srgbClr val="0000CC"/>
                </a:solidFill>
                <a:effectLst>
                  <a:outerShdw blurRad="38100" dist="38100" dir="2700000" algn="tl">
                    <a:srgbClr val="000000">
                      <a:alpha val="43137"/>
                    </a:srgbClr>
                  </a:outerShdw>
                </a:effectLst>
              </a:rPr>
              <a:t>要</a:t>
            </a:r>
            <a:r>
              <a:rPr lang="zh-CN" altLang="en-US" sz="2000" b="1" dirty="0" smtClean="0">
                <a:solidFill>
                  <a:srgbClr val="0000CC"/>
                </a:solidFill>
                <a:effectLst>
                  <a:outerShdw blurRad="38100" dist="38100" dir="2700000" algn="tl">
                    <a:srgbClr val="000000">
                      <a:alpha val="43137"/>
                    </a:srgbClr>
                  </a:outerShdw>
                </a:effectLst>
              </a:rPr>
              <a:t>对表</a:t>
            </a:r>
            <a:r>
              <a:rPr lang="en-US" altLang="zh-CN" sz="2000" b="1" dirty="0" smtClean="0">
                <a:solidFill>
                  <a:srgbClr val="0000CC"/>
                </a:solidFill>
                <a:effectLst>
                  <a:outerShdw blurRad="38100" dist="38100" dir="2700000" algn="tl">
                    <a:srgbClr val="000000">
                      <a:alpha val="43137"/>
                    </a:srgbClr>
                  </a:outerShdw>
                </a:effectLst>
              </a:rPr>
              <a:t>R1</a:t>
            </a:r>
            <a:r>
              <a:rPr lang="zh-CN" altLang="en-US" sz="2000" b="1" dirty="0">
                <a:solidFill>
                  <a:srgbClr val="0000CC"/>
                </a:solidFill>
                <a:effectLst>
                  <a:outerShdw blurRad="38100" dist="38100" dir="2700000" algn="tl">
                    <a:srgbClr val="000000">
                      <a:alpha val="43137"/>
                    </a:srgbClr>
                  </a:outerShdw>
                </a:effectLst>
              </a:rPr>
              <a:t>中</a:t>
            </a:r>
            <a:r>
              <a:rPr lang="zh-CN" altLang="en-US" sz="2000" b="1" dirty="0" smtClean="0">
                <a:solidFill>
                  <a:srgbClr val="0000CC"/>
                </a:solidFill>
                <a:effectLst>
                  <a:outerShdw blurRad="38100" dist="38100" dir="2700000" algn="tl">
                    <a:srgbClr val="000000">
                      <a:alpha val="43137"/>
                    </a:srgbClr>
                  </a:outerShdw>
                </a:effectLst>
              </a:rPr>
              <a:t>某个行加</a:t>
            </a:r>
            <a:r>
              <a:rPr lang="en-US" altLang="zh-CN" sz="2000" b="1" dirty="0">
                <a:solidFill>
                  <a:srgbClr val="0000CC"/>
                </a:solidFill>
                <a:effectLst>
                  <a:outerShdw blurRad="38100" dist="38100" dir="2700000" algn="tl">
                    <a:srgbClr val="000000">
                      <a:alpha val="43137"/>
                    </a:srgbClr>
                  </a:outerShdw>
                </a:effectLst>
              </a:rPr>
              <a:t>S</a:t>
            </a:r>
            <a:r>
              <a:rPr lang="zh-CN" altLang="en-US" sz="2000" b="1" dirty="0">
                <a:solidFill>
                  <a:srgbClr val="0000CC"/>
                </a:solidFill>
                <a:effectLst>
                  <a:outerShdw blurRad="38100" dist="38100" dir="2700000" algn="tl">
                    <a:srgbClr val="000000">
                      <a:alpha val="43137"/>
                    </a:srgbClr>
                  </a:outerShdw>
                </a:effectLst>
              </a:rPr>
              <a:t>锁，则要首先</a:t>
            </a:r>
            <a:r>
              <a:rPr lang="zh-CN" altLang="en-US" sz="2000" b="1" dirty="0" smtClean="0">
                <a:solidFill>
                  <a:srgbClr val="0000CC"/>
                </a:solidFill>
                <a:effectLst>
                  <a:outerShdw blurRad="38100" dist="38100" dir="2700000" algn="tl">
                    <a:srgbClr val="000000">
                      <a:alpha val="43137"/>
                    </a:srgbClr>
                  </a:outerShdw>
                </a:effectLst>
              </a:rPr>
              <a:t>对</a:t>
            </a:r>
            <a:r>
              <a:rPr lang="en-US" altLang="zh-CN" sz="2000" b="1" dirty="0" smtClean="0">
                <a:solidFill>
                  <a:srgbClr val="0000CC"/>
                </a:solidFill>
                <a:effectLst>
                  <a:outerShdw blurRad="38100" dist="38100" dir="2700000" algn="tl">
                    <a:srgbClr val="000000">
                      <a:alpha val="43137"/>
                    </a:srgbClr>
                  </a:outerShdw>
                </a:effectLst>
              </a:rPr>
              <a:t>R1</a:t>
            </a:r>
            <a:r>
              <a:rPr lang="zh-CN" altLang="en-US" sz="2000" b="1" dirty="0" smtClean="0">
                <a:solidFill>
                  <a:srgbClr val="0000CC"/>
                </a:solidFill>
                <a:effectLst>
                  <a:outerShdw blurRad="38100" dist="38100" dir="2700000" algn="tl">
                    <a:srgbClr val="000000">
                      <a:alpha val="43137"/>
                    </a:srgbClr>
                  </a:outerShdw>
                </a:effectLst>
              </a:rPr>
              <a:t>加</a:t>
            </a:r>
            <a:r>
              <a:rPr lang="en-US" altLang="zh-CN" sz="2000" b="1" dirty="0">
                <a:solidFill>
                  <a:srgbClr val="0000CC"/>
                </a:solidFill>
                <a:effectLst>
                  <a:outerShdw blurRad="38100" dist="38100" dir="2700000" algn="tl">
                    <a:srgbClr val="000000">
                      <a:alpha val="43137"/>
                    </a:srgbClr>
                  </a:outerShdw>
                </a:effectLst>
              </a:rPr>
              <a:t>IS</a:t>
            </a:r>
            <a:r>
              <a:rPr lang="zh-CN" altLang="en-US" sz="2000" b="1" dirty="0" smtClean="0">
                <a:solidFill>
                  <a:srgbClr val="0000CC"/>
                </a:solidFill>
                <a:effectLst>
                  <a:outerShdw blurRad="38100" dist="38100" dir="2700000" algn="tl">
                    <a:srgbClr val="000000">
                      <a:alpha val="43137"/>
                    </a:srgbClr>
                  </a:outerShdw>
                </a:effectLst>
              </a:rPr>
              <a:t>锁</a:t>
            </a:r>
            <a:endParaRPr lang="en-US" altLang="zh-CN" sz="2000" b="1" dirty="0" smtClean="0">
              <a:solidFill>
                <a:srgbClr val="0000CC"/>
              </a:solidFill>
              <a:effectLst>
                <a:outerShdw blurRad="38100" dist="38100" dir="2700000" algn="tl">
                  <a:srgbClr val="000000">
                    <a:alpha val="43137"/>
                  </a:srgbClr>
                </a:outerShdw>
              </a:effectLst>
            </a:endParaRPr>
          </a:p>
          <a:p>
            <a:r>
              <a:rPr lang="zh-CN" altLang="en-US" sz="2000" b="1" dirty="0" smtClean="0">
                <a:solidFill>
                  <a:srgbClr val="0000CC"/>
                </a:solidFill>
                <a:effectLst>
                  <a:outerShdw blurRad="38100" dist="38100" dir="2700000" algn="tl">
                    <a:srgbClr val="000000">
                      <a:alpha val="43137"/>
                    </a:srgbClr>
                  </a:outerShdw>
                </a:effectLst>
              </a:rPr>
              <a:t>      事务</a:t>
            </a:r>
            <a:r>
              <a:rPr lang="en-US" altLang="zh-CN" sz="2000" b="1" dirty="0">
                <a:solidFill>
                  <a:srgbClr val="0000CC"/>
                </a:solidFill>
                <a:effectLst>
                  <a:outerShdw blurRad="38100" dist="38100" dir="2700000" algn="tl">
                    <a:srgbClr val="000000">
                      <a:alpha val="43137"/>
                    </a:srgbClr>
                  </a:outerShdw>
                </a:effectLst>
              </a:rPr>
              <a:t>T1</a:t>
            </a:r>
            <a:r>
              <a:rPr lang="zh-CN" altLang="en-US" sz="2000" b="1" dirty="0">
                <a:solidFill>
                  <a:srgbClr val="0000CC"/>
                </a:solidFill>
                <a:effectLst>
                  <a:outerShdw blurRad="38100" dist="38100" dir="2700000" algn="tl">
                    <a:srgbClr val="000000">
                      <a:alpha val="43137"/>
                    </a:srgbClr>
                  </a:outerShdw>
                </a:effectLst>
              </a:rPr>
              <a:t>要</a:t>
            </a:r>
            <a:r>
              <a:rPr lang="zh-CN" altLang="en-US" sz="2000" b="1" dirty="0" smtClean="0">
                <a:solidFill>
                  <a:srgbClr val="0000CC"/>
                </a:solidFill>
                <a:effectLst>
                  <a:outerShdw blurRad="38100" dist="38100" dir="2700000" algn="tl">
                    <a:srgbClr val="000000">
                      <a:alpha val="43137"/>
                    </a:srgbClr>
                  </a:outerShdw>
                </a:effectLst>
              </a:rPr>
              <a:t>对表</a:t>
            </a:r>
            <a:r>
              <a:rPr lang="en-US" altLang="zh-CN" sz="2000" b="1" dirty="0" smtClean="0">
                <a:solidFill>
                  <a:srgbClr val="0000CC"/>
                </a:solidFill>
                <a:effectLst>
                  <a:outerShdw blurRad="38100" dist="38100" dir="2700000" algn="tl">
                    <a:srgbClr val="000000">
                      <a:alpha val="43137"/>
                    </a:srgbClr>
                  </a:outerShdw>
                </a:effectLst>
              </a:rPr>
              <a:t>R1</a:t>
            </a:r>
            <a:r>
              <a:rPr lang="zh-CN" altLang="en-US" sz="2000" b="1" dirty="0">
                <a:solidFill>
                  <a:srgbClr val="0000CC"/>
                </a:solidFill>
                <a:effectLst>
                  <a:outerShdw blurRad="38100" dist="38100" dir="2700000" algn="tl">
                    <a:srgbClr val="000000">
                      <a:alpha val="43137"/>
                    </a:srgbClr>
                  </a:outerShdw>
                </a:effectLst>
              </a:rPr>
              <a:t>中</a:t>
            </a:r>
            <a:r>
              <a:rPr lang="zh-CN" altLang="en-US" sz="2000" b="1" dirty="0" smtClean="0">
                <a:solidFill>
                  <a:srgbClr val="0000CC"/>
                </a:solidFill>
                <a:effectLst>
                  <a:outerShdw blurRad="38100" dist="38100" dir="2700000" algn="tl">
                    <a:srgbClr val="000000">
                      <a:alpha val="43137"/>
                    </a:srgbClr>
                  </a:outerShdw>
                </a:effectLst>
              </a:rPr>
              <a:t>某个行加</a:t>
            </a:r>
            <a:r>
              <a:rPr lang="en-US" altLang="zh-CN" sz="2000" b="1" dirty="0">
                <a:solidFill>
                  <a:srgbClr val="0000CC"/>
                </a:solidFill>
                <a:effectLst>
                  <a:outerShdw blurRad="38100" dist="38100" dir="2700000" algn="tl">
                    <a:srgbClr val="000000">
                      <a:alpha val="43137"/>
                    </a:srgbClr>
                  </a:outerShdw>
                </a:effectLst>
              </a:rPr>
              <a:t>X</a:t>
            </a:r>
            <a:r>
              <a:rPr lang="zh-CN" altLang="en-US" sz="2000" b="1" dirty="0">
                <a:solidFill>
                  <a:srgbClr val="0000CC"/>
                </a:solidFill>
                <a:effectLst>
                  <a:outerShdw blurRad="38100" dist="38100" dir="2700000" algn="tl">
                    <a:srgbClr val="000000">
                      <a:alpha val="43137"/>
                    </a:srgbClr>
                  </a:outerShdw>
                </a:effectLst>
              </a:rPr>
              <a:t>锁，则要首先</a:t>
            </a:r>
            <a:r>
              <a:rPr lang="zh-CN" altLang="en-US" sz="2000" b="1" dirty="0" smtClean="0">
                <a:solidFill>
                  <a:srgbClr val="0000CC"/>
                </a:solidFill>
                <a:effectLst>
                  <a:outerShdw blurRad="38100" dist="38100" dir="2700000" algn="tl">
                    <a:srgbClr val="000000">
                      <a:alpha val="43137"/>
                    </a:srgbClr>
                  </a:outerShdw>
                </a:effectLst>
              </a:rPr>
              <a:t>对</a:t>
            </a:r>
            <a:r>
              <a:rPr lang="en-US" altLang="zh-CN" sz="2000" b="1" dirty="0" smtClean="0">
                <a:solidFill>
                  <a:srgbClr val="0000CC"/>
                </a:solidFill>
                <a:effectLst>
                  <a:outerShdw blurRad="38100" dist="38100" dir="2700000" algn="tl">
                    <a:srgbClr val="000000">
                      <a:alpha val="43137"/>
                    </a:srgbClr>
                  </a:outerShdw>
                </a:effectLst>
              </a:rPr>
              <a:t>R1</a:t>
            </a:r>
            <a:r>
              <a:rPr lang="zh-CN" altLang="en-US" sz="2000" b="1" dirty="0" smtClean="0">
                <a:solidFill>
                  <a:srgbClr val="0000CC"/>
                </a:solidFill>
                <a:effectLst>
                  <a:outerShdw blurRad="38100" dist="38100" dir="2700000" algn="tl">
                    <a:srgbClr val="000000">
                      <a:alpha val="43137"/>
                    </a:srgbClr>
                  </a:outerShdw>
                </a:effectLst>
              </a:rPr>
              <a:t>加</a:t>
            </a:r>
            <a:r>
              <a:rPr lang="en-US" altLang="zh-CN" sz="2000" b="1" dirty="0">
                <a:solidFill>
                  <a:srgbClr val="0000CC"/>
                </a:solidFill>
                <a:effectLst>
                  <a:outerShdw blurRad="38100" dist="38100" dir="2700000" algn="tl">
                    <a:srgbClr val="000000">
                      <a:alpha val="43137"/>
                    </a:srgbClr>
                  </a:outerShdw>
                </a:effectLst>
              </a:rPr>
              <a:t>IX</a:t>
            </a:r>
            <a:r>
              <a:rPr lang="zh-CN" altLang="en-US" sz="2000" b="1" dirty="0">
                <a:solidFill>
                  <a:srgbClr val="0000CC"/>
                </a:solidFill>
                <a:effectLst>
                  <a:outerShdw blurRad="38100" dist="38100" dir="2700000" algn="tl">
                    <a:srgbClr val="000000">
                      <a:alpha val="43137"/>
                    </a:srgbClr>
                  </a:outerShdw>
                </a:effectLst>
              </a:rPr>
              <a:t>锁 </a:t>
            </a:r>
          </a:p>
        </p:txBody>
      </p:sp>
    </p:spTree>
    <p:extLst>
      <p:ext uri="{BB962C8B-B14F-4D97-AF65-F5344CB8AC3E}">
        <p14:creationId xmlns:p14="http://schemas.microsoft.com/office/powerpoint/2010/main" val="42485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5822" y="290766"/>
            <a:ext cx="8482868" cy="1015663"/>
          </a:xfrm>
          <a:prstGeom prst="rect">
            <a:avLst/>
          </a:prstGeom>
        </p:spPr>
        <p:txBody>
          <a:bodyPr wrap="square">
            <a:spAutoFit/>
          </a:bodyPr>
          <a:lstStyle/>
          <a:p>
            <a:pPr indent="457200">
              <a:lnSpc>
                <a:spcPts val="3600"/>
              </a:lnSpc>
            </a:pPr>
            <a:r>
              <a:rPr lang="zh-CN" altLang="en-US" sz="2800" b="1" dirty="0" smtClean="0">
                <a:solidFill>
                  <a:srgbClr val="FF0066"/>
                </a:solidFill>
                <a:latin typeface="微软雅黑" pitchFamily="34" charset="-122"/>
                <a:ea typeface="微软雅黑" pitchFamily="34" charset="-122"/>
              </a:rPr>
              <a:t>（</a:t>
            </a:r>
            <a:r>
              <a:rPr lang="en-US" altLang="zh-CN" sz="2800" b="1" dirty="0">
                <a:solidFill>
                  <a:srgbClr val="FF0066"/>
                </a:solidFill>
                <a:latin typeface="微软雅黑" pitchFamily="34" charset="-122"/>
                <a:ea typeface="微软雅黑" pitchFamily="34" charset="-122"/>
              </a:rPr>
              <a:t>3</a:t>
            </a:r>
            <a:r>
              <a:rPr lang="zh-CN" altLang="en-US" sz="2800" b="1" dirty="0" smtClean="0">
                <a:solidFill>
                  <a:srgbClr val="FF0066"/>
                </a:solidFill>
                <a:latin typeface="微软雅黑" pitchFamily="34" charset="-122"/>
                <a:ea typeface="微软雅黑" pitchFamily="34" charset="-122"/>
              </a:rPr>
              <a:t>）</a:t>
            </a:r>
            <a:r>
              <a:rPr lang="en-US" altLang="zh-CN" sz="2800" b="1" dirty="0" err="1" smtClean="0">
                <a:solidFill>
                  <a:srgbClr val="FF0066"/>
                </a:solidFill>
                <a:latin typeface="微软雅黑" pitchFamily="34" charset="-122"/>
                <a:ea typeface="微软雅黑" pitchFamily="34" charset="-122"/>
              </a:rPr>
              <a:t>InnoDB</a:t>
            </a:r>
            <a:r>
              <a:rPr lang="zh-CN" altLang="en-US" sz="2800" b="1" dirty="0">
                <a:solidFill>
                  <a:srgbClr val="FF0066"/>
                </a:solidFill>
                <a:latin typeface="微软雅黑" pitchFamily="34" charset="-122"/>
                <a:ea typeface="微软雅黑" pitchFamily="34" charset="-122"/>
              </a:rPr>
              <a:t>行级锁的加锁</a:t>
            </a:r>
            <a:r>
              <a:rPr lang="zh-CN" altLang="en-US" sz="2800" b="1" dirty="0" smtClean="0">
                <a:solidFill>
                  <a:srgbClr val="FF0066"/>
                </a:solidFill>
                <a:latin typeface="微软雅黑" pitchFamily="34" charset="-122"/>
                <a:ea typeface="微软雅黑" pitchFamily="34" charset="-122"/>
              </a:rPr>
              <a:t>方法</a:t>
            </a:r>
            <a:endParaRPr lang="en-US" altLang="zh-CN" sz="2800" b="1" dirty="0" smtClean="0">
              <a:solidFill>
                <a:srgbClr val="FF0066"/>
              </a:solidFill>
              <a:latin typeface="微软雅黑" pitchFamily="34" charset="-122"/>
              <a:ea typeface="微软雅黑" pitchFamily="34" charset="-122"/>
            </a:endParaRPr>
          </a:p>
          <a:p>
            <a:pPr indent="457200">
              <a:lnSpc>
                <a:spcPts val="3600"/>
              </a:lnSpc>
            </a:pPr>
            <a:r>
              <a:rPr lang="en-US" altLang="zh-CN" sz="2400" b="1" dirty="0" err="1" smtClean="0">
                <a:latin typeface="微软雅黑" pitchFamily="34" charset="-122"/>
                <a:ea typeface="微软雅黑" pitchFamily="34" charset="-122"/>
              </a:rPr>
              <a:t>InnoDB</a:t>
            </a:r>
            <a:r>
              <a:rPr lang="zh-CN" altLang="en-US" sz="2400" b="1" dirty="0">
                <a:latin typeface="微软雅黑" pitchFamily="34" charset="-122"/>
                <a:ea typeface="微软雅黑" pitchFamily="34" charset="-122"/>
              </a:rPr>
              <a:t>行锁是</a:t>
            </a:r>
            <a:r>
              <a:rPr lang="zh-CN" altLang="en-US" sz="2400" b="1" dirty="0">
                <a:solidFill>
                  <a:srgbClr val="0000FF"/>
                </a:solidFill>
                <a:latin typeface="微软雅黑" pitchFamily="34" charset="-122"/>
                <a:ea typeface="微软雅黑" pitchFamily="34" charset="-122"/>
              </a:rPr>
              <a:t>通过给索引上的索引项加锁来实现</a:t>
            </a:r>
            <a:r>
              <a:rPr lang="zh-CN" altLang="en-US" sz="2400" b="1" dirty="0" smtClean="0">
                <a:solidFill>
                  <a:srgbClr val="0000FF"/>
                </a:solidFill>
                <a:latin typeface="微软雅黑" pitchFamily="34" charset="-122"/>
                <a:ea typeface="微软雅黑" pitchFamily="34" charset="-122"/>
              </a:rPr>
              <a:t>的</a:t>
            </a:r>
            <a:r>
              <a:rPr lang="zh-CN" altLang="en-US" sz="2400" b="1" dirty="0" smtClean="0">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sp>
        <p:nvSpPr>
          <p:cNvPr id="5" name="矩形 4"/>
          <p:cNvSpPr/>
          <p:nvPr/>
        </p:nvSpPr>
        <p:spPr>
          <a:xfrm>
            <a:off x="335530" y="1355053"/>
            <a:ext cx="8482868" cy="1592744"/>
          </a:xfrm>
          <a:prstGeom prst="rect">
            <a:avLst/>
          </a:prstGeom>
        </p:spPr>
        <p:txBody>
          <a:bodyPr wrap="square">
            <a:spAutoFit/>
          </a:bodyPr>
          <a:lstStyle/>
          <a:p>
            <a:pPr indent="457200">
              <a:lnSpc>
                <a:spcPts val="3900"/>
              </a:lnSpc>
            </a:pPr>
            <a:r>
              <a:rPr lang="en-US" altLang="zh-CN" sz="2400" b="1" dirty="0" err="1" smtClean="0">
                <a:latin typeface="微软雅黑" pitchFamily="34" charset="-122"/>
                <a:ea typeface="微软雅黑" pitchFamily="34" charset="-122"/>
              </a:rPr>
              <a:t>InnoDB</a:t>
            </a:r>
            <a:r>
              <a:rPr lang="zh-CN" altLang="en-US" sz="2400" b="1" dirty="0">
                <a:latin typeface="微软雅黑" pitchFamily="34" charset="-122"/>
                <a:ea typeface="微软雅黑" pitchFamily="34" charset="-122"/>
              </a:rPr>
              <a:t>这种行锁实现特点意味着：</a:t>
            </a:r>
            <a:r>
              <a:rPr lang="zh-CN" altLang="en-US" sz="28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只有通过索引条件检索数据，</a:t>
            </a:r>
            <a:r>
              <a:rPr lang="en-US" altLang="zh-CN" sz="2800" b="1" dirty="0" err="1">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InnoDB</a:t>
            </a:r>
            <a:r>
              <a:rPr lang="zh-CN" altLang="en-US" sz="28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才使用行级锁，否则</a:t>
            </a:r>
            <a:r>
              <a:rPr lang="zh-CN" altLang="en-US" sz="2800" b="1" dirty="0" smtClean="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a:t>
            </a:r>
            <a:r>
              <a:rPr lang="en-US" altLang="zh-CN" sz="2800" b="1" dirty="0" err="1" smtClean="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InnoDB</a:t>
            </a:r>
            <a:r>
              <a:rPr lang="zh-CN" altLang="en-US" sz="2800" b="1"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将使用</a:t>
            </a:r>
            <a:r>
              <a:rPr lang="zh-CN" altLang="en-US" sz="2800" b="1" dirty="0" smtClean="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表级锁</a:t>
            </a:r>
            <a:r>
              <a:rPr lang="zh-CN" altLang="en-US" sz="2400" b="1" dirty="0" smtClean="0">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sp>
        <p:nvSpPr>
          <p:cNvPr id="6" name="矩形 5"/>
          <p:cNvSpPr/>
          <p:nvPr/>
        </p:nvSpPr>
        <p:spPr>
          <a:xfrm>
            <a:off x="335530" y="4590174"/>
            <a:ext cx="8482868" cy="646331"/>
          </a:xfrm>
          <a:prstGeom prst="rect">
            <a:avLst/>
          </a:prstGeom>
          <a:ln>
            <a:solidFill>
              <a:srgbClr val="FF0066"/>
            </a:solidFill>
          </a:ln>
        </p:spPr>
        <p:txBody>
          <a:bodyPr wrap="square">
            <a:spAutoFit/>
          </a:bodyPr>
          <a:lstStyle/>
          <a:p>
            <a:pPr indent="457200">
              <a:lnSpc>
                <a:spcPct val="150000"/>
              </a:lnSpc>
            </a:pPr>
            <a:r>
              <a:rPr lang="zh-CN" altLang="en-US" sz="2400" b="1" dirty="0" smtClean="0">
                <a:latin typeface="微软雅黑" pitchFamily="34" charset="-122"/>
                <a:ea typeface="微软雅黑" pitchFamily="34" charset="-122"/>
              </a:rPr>
              <a:t>在</a:t>
            </a:r>
            <a:r>
              <a:rPr lang="zh-CN" altLang="en-US" sz="2400" b="1" dirty="0">
                <a:solidFill>
                  <a:srgbClr val="C00000"/>
                </a:solidFill>
                <a:latin typeface="微软雅黑" pitchFamily="34" charset="-122"/>
                <a:ea typeface="微软雅黑" pitchFamily="34" charset="-122"/>
              </a:rPr>
              <a:t>实际应用中</a:t>
            </a:r>
            <a:r>
              <a:rPr lang="zh-CN" altLang="en-US" sz="2400" b="1" dirty="0" smtClean="0">
                <a:latin typeface="微软雅黑" pitchFamily="34" charset="-122"/>
                <a:ea typeface="微软雅黑" pitchFamily="34" charset="-122"/>
              </a:rPr>
              <a:t>，</a:t>
            </a:r>
            <a:r>
              <a:rPr lang="en-US" altLang="zh-CN" sz="2400" b="1" dirty="0" err="1" smtClean="0">
                <a:latin typeface="微软雅黑" pitchFamily="34" charset="-122"/>
                <a:ea typeface="微软雅黑" pitchFamily="34" charset="-122"/>
              </a:rPr>
              <a:t>InnoDB</a:t>
            </a:r>
            <a:r>
              <a:rPr lang="zh-CN" altLang="en-US" sz="2400" b="1" dirty="0" smtClean="0">
                <a:solidFill>
                  <a:srgbClr val="FF0000"/>
                </a:solidFill>
                <a:latin typeface="微软雅黑" pitchFamily="34" charset="-122"/>
                <a:ea typeface="微软雅黑" pitchFamily="34" charset="-122"/>
              </a:rPr>
              <a:t>自动切换</a:t>
            </a:r>
            <a:r>
              <a:rPr lang="zh-CN" altLang="en-US" sz="2400" b="1" dirty="0" smtClean="0">
                <a:latin typeface="微软雅黑" pitchFamily="34" charset="-122"/>
                <a:ea typeface="微软雅黑" pitchFamily="34" charset="-122"/>
              </a:rPr>
              <a:t>使用行锁或表锁。</a:t>
            </a:r>
            <a:endParaRPr lang="zh-CN" altLang="en-US" sz="2800" b="1" dirty="0">
              <a:solidFill>
                <a:srgbClr val="FF0000"/>
              </a:solidFill>
              <a:latin typeface="微软雅黑" pitchFamily="34" charset="-122"/>
              <a:ea typeface="微软雅黑" pitchFamily="34" charset="-122"/>
            </a:endParaRPr>
          </a:p>
        </p:txBody>
      </p:sp>
      <p:sp>
        <p:nvSpPr>
          <p:cNvPr id="4" name="矩形 3"/>
          <p:cNvSpPr/>
          <p:nvPr/>
        </p:nvSpPr>
        <p:spPr>
          <a:xfrm>
            <a:off x="255056" y="2937512"/>
            <a:ext cx="8684228" cy="1554272"/>
          </a:xfrm>
          <a:prstGeom prst="rect">
            <a:avLst/>
          </a:prstGeom>
        </p:spPr>
        <p:txBody>
          <a:bodyPr wrap="square">
            <a:spAutoFit/>
          </a:bodyPr>
          <a:lstStyle/>
          <a:p>
            <a:pPr>
              <a:lnSpc>
                <a:spcPts val="3800"/>
              </a:lnSpc>
            </a:pPr>
            <a:r>
              <a:rPr lang="zh-CN" altLang="en-US" sz="2400" b="1" dirty="0" smtClean="0">
                <a:latin typeface="微软雅黑" panose="020B0503020204020204" pitchFamily="34" charset="-122"/>
                <a:ea typeface="微软雅黑" panose="020B0503020204020204" pitchFamily="34" charset="-122"/>
              </a:rPr>
              <a:t>    因为</a:t>
            </a:r>
            <a:r>
              <a:rPr lang="en-US" altLang="zh-CN" sz="2400" b="1" dirty="0" err="1">
                <a:latin typeface="微软雅黑" panose="020B0503020204020204" pitchFamily="34" charset="-122"/>
                <a:ea typeface="微软雅黑" panose="020B0503020204020204" pitchFamily="34" charset="-122"/>
              </a:rPr>
              <a:t>Mysql</a:t>
            </a:r>
            <a:r>
              <a:rPr lang="zh-CN" altLang="en-US" sz="2400" b="1" dirty="0">
                <a:latin typeface="微软雅黑" panose="020B0503020204020204" pitchFamily="34" charset="-122"/>
                <a:ea typeface="微软雅黑" panose="020B0503020204020204" pitchFamily="34" charset="-122"/>
              </a:rPr>
              <a:t>行锁是针对索引加的锁，不是针对记录加的锁</a:t>
            </a:r>
            <a:r>
              <a:rPr lang="zh-CN" altLang="en-US" sz="2400" b="1" dirty="0" smtClean="0">
                <a:latin typeface="微软雅黑" panose="020B0503020204020204" pitchFamily="34" charset="-122"/>
                <a:ea typeface="微软雅黑" panose="020B0503020204020204" pitchFamily="34" charset="-122"/>
              </a:rPr>
              <a:t>，如果他们</a:t>
            </a:r>
            <a:r>
              <a:rPr lang="zh-CN" altLang="en-US" sz="2400" b="1" dirty="0">
                <a:latin typeface="微软雅黑" panose="020B0503020204020204" pitchFamily="34" charset="-122"/>
                <a:ea typeface="微软雅黑" panose="020B0503020204020204" pitchFamily="34" charset="-122"/>
              </a:rPr>
              <a:t>的索引值</a:t>
            </a:r>
            <a:r>
              <a:rPr lang="zh-CN" altLang="en-US" sz="2400" b="1" dirty="0" smtClean="0">
                <a:latin typeface="微软雅黑" panose="020B0503020204020204" pitchFamily="34" charset="-122"/>
                <a:ea typeface="微软雅黑" panose="020B0503020204020204" pitchFamily="34" charset="-122"/>
              </a:rPr>
              <a:t>相同，虽然</a:t>
            </a:r>
            <a:r>
              <a:rPr lang="zh-CN" altLang="en-US" sz="2400" b="1" dirty="0">
                <a:latin typeface="微软雅黑" panose="020B0503020204020204" pitchFamily="34" charset="-122"/>
                <a:ea typeface="微软雅黑" panose="020B0503020204020204" pitchFamily="34" charset="-122"/>
              </a:rPr>
              <a:t>访问不同的记录，</a:t>
            </a:r>
            <a:r>
              <a:rPr lang="zh-CN" altLang="en-US" sz="2400" b="1" dirty="0" smtClean="0">
                <a:latin typeface="微软雅黑" panose="020B0503020204020204" pitchFamily="34" charset="-122"/>
                <a:ea typeface="微软雅黑" panose="020B0503020204020204" pitchFamily="34" charset="-122"/>
              </a:rPr>
              <a:t>但是仍需要</a:t>
            </a:r>
            <a:r>
              <a:rPr lang="zh-CN" altLang="en-US" sz="2400" b="1" dirty="0">
                <a:latin typeface="微软雅黑" panose="020B0503020204020204" pitchFamily="34" charset="-122"/>
                <a:ea typeface="微软雅黑" panose="020B0503020204020204" pitchFamily="34" charset="-122"/>
              </a:rPr>
              <a:t>等待</a:t>
            </a:r>
            <a:r>
              <a:rPr lang="zh-CN" altLang="en-US" sz="2400" b="1" dirty="0" smtClean="0">
                <a:latin typeface="微软雅黑" panose="020B0503020204020204" pitchFamily="34" charset="-122"/>
                <a:ea typeface="微软雅黑" panose="020B0503020204020204" pitchFamily="34" charset="-122"/>
              </a:rPr>
              <a:t>锁。</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271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C99349C3-67BC-4ED9-9DB6-8D9601800FC0}" type="slidenum">
              <a:rPr lang="en-US" altLang="zh-CN"/>
              <a:pPr/>
              <a:t>38</a:t>
            </a:fld>
            <a:endParaRPr lang="en-US" altLang="zh-CN"/>
          </a:p>
        </p:txBody>
      </p:sp>
      <p:sp>
        <p:nvSpPr>
          <p:cNvPr id="1411074" name="Rectangle 2"/>
          <p:cNvSpPr>
            <a:spLocks noGrp="1" noChangeArrowheads="1"/>
          </p:cNvSpPr>
          <p:nvPr>
            <p:ph type="title"/>
          </p:nvPr>
        </p:nvSpPr>
        <p:spPr/>
        <p:txBody>
          <a:bodyPr>
            <a:normAutofit fontScale="90000"/>
          </a:bodyPr>
          <a:lstStyle/>
          <a:p>
            <a:r>
              <a:rPr lang="zh-CN" altLang="en-US" b="1" dirty="0" smtClean="0"/>
              <a:t>死锁</a:t>
            </a:r>
            <a:endParaRPr lang="zh-CN" altLang="en-US" b="1" dirty="0"/>
          </a:p>
        </p:txBody>
      </p:sp>
      <p:graphicFrame>
        <p:nvGraphicFramePr>
          <p:cNvPr id="1411115" name="Group 43"/>
          <p:cNvGraphicFramePr>
            <a:graphicFrameLocks noGrp="1"/>
          </p:cNvGraphicFramePr>
          <p:nvPr>
            <p:ph type="tbl" idx="1"/>
            <p:extLst>
              <p:ext uri="{D42A27DB-BD31-4B8C-83A1-F6EECF244321}">
                <p14:modId xmlns:p14="http://schemas.microsoft.com/office/powerpoint/2010/main" val="917445706"/>
              </p:ext>
            </p:extLst>
          </p:nvPr>
        </p:nvGraphicFramePr>
        <p:xfrm>
          <a:off x="2009373" y="354013"/>
          <a:ext cx="4608512" cy="4583430"/>
        </p:xfrm>
        <a:graphic>
          <a:graphicData uri="http://schemas.openxmlformats.org/drawingml/2006/table">
            <a:tbl>
              <a:tblPr/>
              <a:tblGrid>
                <a:gridCol w="2481262"/>
                <a:gridCol w="2127250"/>
              </a:tblGrid>
              <a:tr h="40798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T</a:t>
                      </a:r>
                      <a:r>
                        <a:rPr kumimoji="1" lang="en-US" altLang="zh-CN" sz="2200" b="1" i="0" u="none" strike="noStrike" cap="none" normalizeH="0" baseline="-30000" dirty="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1" lang="en-US" altLang="zh-CN" sz="22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T</a:t>
                      </a:r>
                      <a:r>
                        <a:rPr kumimoji="1" lang="en-US" altLang="zh-CN" sz="22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endPar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lock R</a:t>
                      </a:r>
                      <a:r>
                        <a:rPr kumimoji="1" lang="en-US" altLang="zh-CN" sz="22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0798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Lock R</a:t>
                      </a:r>
                      <a:r>
                        <a:rPr kumimoji="1" lang="en-US" altLang="zh-CN" sz="22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endPar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64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38576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Lock R</a:t>
                      </a:r>
                      <a:r>
                        <a:rPr kumimoji="1" lang="en-US" altLang="zh-CN" sz="22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2</a:t>
                      </a: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64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7988">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Lock R</a:t>
                      </a:r>
                      <a:r>
                        <a:rPr kumimoji="1" lang="en-US" altLang="zh-CN" sz="2200" b="1" i="0" u="none" strike="noStrike" cap="none" normalizeH="0" baseline="-3000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1</a:t>
                      </a:r>
                      <a:endParaRPr kumimoji="1" lang="en-US" altLang="zh-CN"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4813">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6400">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zh-CN" altLang="en-US" sz="22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742950">
                <a:tc>
                  <a:txBody>
                    <a:bodyPr/>
                    <a:lstStyle>
                      <a:lvl1pPr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algn="l">
                        <a:spcBef>
                          <a:spcPct val="20000"/>
                        </a:spcBef>
                        <a:buClr>
                          <a:schemeClr val="accent1"/>
                        </a:buClr>
                        <a:buFont typeface="Wingdings" pitchFamily="2" charset="2"/>
                        <a:defRPr sz="2000" b="1">
                          <a:solidFill>
                            <a:schemeClr val="tx1"/>
                          </a:solidFill>
                          <a:latin typeface="Arial" charset="0"/>
                        </a:defRPr>
                      </a:lvl2pPr>
                      <a:lvl3pPr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algn="l">
                        <a:spcBef>
                          <a:spcPct val="20000"/>
                        </a:spcBef>
                        <a:defRPr>
                          <a:solidFill>
                            <a:schemeClr val="tx1"/>
                          </a:solidFill>
                          <a:latin typeface="Arial" charset="0"/>
                        </a:defRPr>
                      </a:lvl4pPr>
                      <a:lvl5pPr algn="l">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200" b="1" i="0" u="none" strike="noStrike" cap="none" normalizeH="0" baseline="0" dirty="0" smtClean="0">
                        <a:ln>
                          <a:noFill/>
                        </a:ln>
                        <a:solidFill>
                          <a:schemeClr val="tx1"/>
                        </a:solidFill>
                        <a:effectLst>
                          <a:outerShdw blurRad="38100" dist="38100" dir="2700000" algn="tl">
                            <a:srgbClr val="C0C0C0"/>
                          </a:outerShdw>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itchFamily="2" charset="2"/>
                        <a:defRPr sz="2400" b="1">
                          <a:solidFill>
                            <a:srgbClr val="3333FF"/>
                          </a:solidFill>
                          <a:effectLst>
                            <a:outerShdw blurRad="38100" dist="38100" dir="2700000" algn="tl">
                              <a:srgbClr val="C0C0C0"/>
                            </a:outerShdw>
                          </a:effectLst>
                          <a:latin typeface="Arial" charset="0"/>
                        </a:defRPr>
                      </a:lvl1pPr>
                      <a:lvl2pPr marL="742950" indent="-285750" algn="l">
                        <a:spcBef>
                          <a:spcPct val="20000"/>
                        </a:spcBef>
                        <a:buClr>
                          <a:schemeClr val="accent1"/>
                        </a:buClr>
                        <a:buFont typeface="Wingdings" pitchFamily="2" charset="2"/>
                        <a:defRPr sz="2000" b="1">
                          <a:solidFill>
                            <a:schemeClr val="tx1"/>
                          </a:solidFill>
                          <a:latin typeface="Arial" charset="0"/>
                        </a:defRPr>
                      </a:lvl2pPr>
                      <a:lvl3pPr marL="1143000" indent="-228600" algn="l">
                        <a:spcBef>
                          <a:spcPct val="20000"/>
                        </a:spcBef>
                        <a:buClr>
                          <a:schemeClr val="tx1"/>
                        </a:buClr>
                        <a:defRPr sz="2000" b="1">
                          <a:solidFill>
                            <a:srgbClr val="008000"/>
                          </a:solidFill>
                          <a:effectLst>
                            <a:outerShdw blurRad="38100" dist="38100" dir="2700000" algn="tl">
                              <a:srgbClr val="C0C0C0"/>
                            </a:outerShdw>
                          </a:effectLst>
                          <a:latin typeface="Arial" charset="0"/>
                        </a:defRPr>
                      </a:lvl3pPr>
                      <a:lvl4pPr marL="1600200" indent="-228600" algn="l">
                        <a:spcBef>
                          <a:spcPct val="20000"/>
                        </a:spcBef>
                        <a:defRPr>
                          <a:solidFill>
                            <a:schemeClr val="tx1"/>
                          </a:solidFill>
                          <a:latin typeface="Arial" charset="0"/>
                        </a:defRPr>
                      </a:lvl4pPr>
                      <a:lvl5pPr marL="2057400" indent="-228600" algn="l">
                        <a:spcBef>
                          <a:spcPct val="20000"/>
                        </a:spcBef>
                        <a:defRPr>
                          <a:solidFill>
                            <a:schemeClr val="tx1"/>
                          </a:solidFill>
                          <a:latin typeface="Arial" charset="0"/>
                        </a:defRPr>
                      </a:lvl5pPr>
                      <a:lvl6pPr marL="2514600" indent="-228600" fontAlgn="base">
                        <a:spcBef>
                          <a:spcPct val="20000"/>
                        </a:spcBef>
                        <a:spcAft>
                          <a:spcPct val="0"/>
                        </a:spcAft>
                        <a:defRPr>
                          <a:solidFill>
                            <a:schemeClr val="tx1"/>
                          </a:solidFill>
                          <a:latin typeface="Arial" charset="0"/>
                        </a:defRPr>
                      </a:lvl6pPr>
                      <a:lvl7pPr marL="2971800" indent="-228600" fontAlgn="base">
                        <a:spcBef>
                          <a:spcPct val="20000"/>
                        </a:spcBef>
                        <a:spcAft>
                          <a:spcPct val="0"/>
                        </a:spcAft>
                        <a:defRPr>
                          <a:solidFill>
                            <a:schemeClr val="tx1"/>
                          </a:solidFill>
                          <a:latin typeface="Arial" charset="0"/>
                        </a:defRPr>
                      </a:lvl7pPr>
                      <a:lvl8pPr marL="3429000" indent="-228600" fontAlgn="base">
                        <a:spcBef>
                          <a:spcPct val="20000"/>
                        </a:spcBef>
                        <a:spcAft>
                          <a:spcPct val="0"/>
                        </a:spcAft>
                        <a:defRPr>
                          <a:solidFill>
                            <a:schemeClr val="tx1"/>
                          </a:solidFill>
                          <a:latin typeface="Arial" charset="0"/>
                        </a:defRPr>
                      </a:lvl8pPr>
                      <a:lvl9pPr marL="3886200" indent="-228600" fontAlgn="base">
                        <a:spcBef>
                          <a:spcPct val="20000"/>
                        </a:spcBef>
                        <a:spcAft>
                          <a:spcPct val="0"/>
                        </a:spcAft>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1" lang="en-US" altLang="zh-CN" sz="22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1411111" name="Text Box 39"/>
          <p:cNvSpPr txBox="1">
            <a:spLocks noChangeArrowheads="1"/>
          </p:cNvSpPr>
          <p:nvPr/>
        </p:nvSpPr>
        <p:spPr bwMode="auto">
          <a:xfrm>
            <a:off x="646613" y="5209086"/>
            <a:ext cx="7071168"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kumimoji="1" sz="2400">
                <a:solidFill>
                  <a:schemeClr val="tx1"/>
                </a:solidFill>
                <a:latin typeface="Times New Roman" pitchFamily="18" charset="0"/>
                <a:ea typeface="宋体" charset="-122"/>
              </a:defRPr>
            </a:lvl1pPr>
            <a:lvl2pPr algn="l">
              <a:defRPr kumimoji="1" sz="2400">
                <a:solidFill>
                  <a:schemeClr val="tx1"/>
                </a:solidFill>
                <a:latin typeface="Times New Roman" pitchFamily="18" charset="0"/>
                <a:ea typeface="宋体" charset="-122"/>
              </a:defRPr>
            </a:lvl2pPr>
            <a:lvl3pPr algn="l">
              <a:defRPr kumimoji="1" sz="2400">
                <a:solidFill>
                  <a:schemeClr val="tx1"/>
                </a:solidFill>
                <a:latin typeface="Times New Roman" pitchFamily="18" charset="0"/>
                <a:ea typeface="宋体" charset="-122"/>
              </a:defRPr>
            </a:lvl3pPr>
            <a:lvl4pPr algn="l">
              <a:defRPr kumimoji="1" sz="2400">
                <a:solidFill>
                  <a:schemeClr val="tx1"/>
                </a:solidFill>
                <a:latin typeface="Times New Roman" pitchFamily="18" charset="0"/>
                <a:ea typeface="宋体" charset="-122"/>
              </a:defRPr>
            </a:lvl4pPr>
            <a:lvl5pPr algn="l">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死 锁：原因</a:t>
            </a:r>
            <a:r>
              <a:rPr kumimoji="0" lang="en-US" altLang="zh-CN"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b="1"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不释放持有的资源，接着申请新资源</a:t>
            </a:r>
          </a:p>
        </p:txBody>
      </p:sp>
      <p:sp>
        <p:nvSpPr>
          <p:cNvPr id="1411117" name="AutoShape 45"/>
          <p:cNvSpPr>
            <a:spLocks noChangeArrowheads="1"/>
          </p:cNvSpPr>
          <p:nvPr/>
        </p:nvSpPr>
        <p:spPr bwMode="auto">
          <a:xfrm>
            <a:off x="8029860" y="5605961"/>
            <a:ext cx="431800" cy="360362"/>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253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9"/>
            <a:ext cx="8955156" cy="825419"/>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14.2.5 </a:t>
            </a:r>
            <a:r>
              <a:rPr lang="zh-CN" altLang="en-US" sz="3600" b="1" dirty="0" smtClean="0">
                <a:solidFill>
                  <a:srgbClr val="00B050"/>
                </a:solidFill>
                <a:latin typeface="微软雅黑" pitchFamily="34" charset="-122"/>
                <a:ea typeface="微软雅黑" pitchFamily="34" charset="-122"/>
              </a:rPr>
              <a:t>死锁</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345821" y="889234"/>
            <a:ext cx="8577461" cy="2862322"/>
          </a:xfrm>
          <a:prstGeom prst="rect">
            <a:avLst/>
          </a:prstGeom>
        </p:spPr>
        <p:txBody>
          <a:bodyPr wrap="square">
            <a:spAutoFit/>
          </a:bodyPr>
          <a:lstStyle/>
          <a:p>
            <a:pPr indent="457200">
              <a:lnSpc>
                <a:spcPct val="150000"/>
              </a:lnSpc>
            </a:pPr>
            <a:r>
              <a:rPr lang="zh-CN" altLang="en-US" sz="2400" b="1" dirty="0" smtClean="0">
                <a:latin typeface="微软雅黑" pitchFamily="34" charset="-122"/>
                <a:ea typeface="微软雅黑" pitchFamily="34" charset="-122"/>
              </a:rPr>
              <a:t>如果</a:t>
            </a:r>
            <a:r>
              <a:rPr lang="zh-CN" altLang="en-US" sz="2400" b="1" dirty="0">
                <a:solidFill>
                  <a:srgbClr val="0000FF"/>
                </a:solidFill>
                <a:latin typeface="微软雅黑" pitchFamily="34" charset="-122"/>
                <a:ea typeface="微软雅黑" pitchFamily="34" charset="-122"/>
              </a:rPr>
              <a:t>事务</a:t>
            </a:r>
            <a:r>
              <a:rPr lang="en-US" altLang="zh-CN" sz="2400" b="1" dirty="0">
                <a:solidFill>
                  <a:srgbClr val="0000FF"/>
                </a:solidFill>
                <a:latin typeface="微软雅黑" pitchFamily="34" charset="-122"/>
                <a:ea typeface="微软雅黑" pitchFamily="34" charset="-122"/>
              </a:rPr>
              <a:t>T1</a:t>
            </a:r>
            <a:r>
              <a:rPr lang="zh-CN" altLang="en-US" sz="2400" b="1" dirty="0">
                <a:solidFill>
                  <a:srgbClr val="0000FF"/>
                </a:solidFill>
                <a:latin typeface="微软雅黑" pitchFamily="34" charset="-122"/>
                <a:ea typeface="微软雅黑" pitchFamily="34" charset="-122"/>
              </a:rPr>
              <a:t>封锁了数据</a:t>
            </a:r>
            <a:r>
              <a:rPr lang="en-US" altLang="zh-CN" sz="2400" b="1" dirty="0">
                <a:solidFill>
                  <a:srgbClr val="0000FF"/>
                </a:solidFill>
                <a:latin typeface="微软雅黑" pitchFamily="34" charset="-122"/>
                <a:ea typeface="微软雅黑" pitchFamily="34" charset="-122"/>
              </a:rPr>
              <a:t>R1</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T2</a:t>
            </a:r>
            <a:r>
              <a:rPr lang="zh-CN" altLang="en-US" sz="2400" b="1" dirty="0">
                <a:solidFill>
                  <a:srgbClr val="0000FF"/>
                </a:solidFill>
                <a:latin typeface="微软雅黑" pitchFamily="34" charset="-122"/>
                <a:ea typeface="微软雅黑" pitchFamily="34" charset="-122"/>
              </a:rPr>
              <a:t>封锁了数据</a:t>
            </a:r>
            <a:r>
              <a:rPr lang="en-US" altLang="zh-CN" sz="2400" b="1" dirty="0">
                <a:solidFill>
                  <a:srgbClr val="0000FF"/>
                </a:solidFill>
                <a:latin typeface="微软雅黑" pitchFamily="34" charset="-122"/>
                <a:ea typeface="微软雅黑" pitchFamily="34" charset="-122"/>
              </a:rPr>
              <a:t>R2</a:t>
            </a:r>
            <a:r>
              <a:rPr lang="zh-CN" altLang="en-US" sz="2400" b="1" dirty="0">
                <a:solidFill>
                  <a:srgbClr val="0000FF"/>
                </a:solidFill>
                <a:latin typeface="微软雅黑" pitchFamily="34" charset="-122"/>
                <a:ea typeface="微软雅黑" pitchFamily="34" charset="-122"/>
              </a:rPr>
              <a:t>，然后</a:t>
            </a:r>
            <a:r>
              <a:rPr lang="en-US" altLang="zh-CN" sz="2400" b="1" dirty="0">
                <a:solidFill>
                  <a:srgbClr val="0000FF"/>
                </a:solidFill>
                <a:latin typeface="微软雅黑" pitchFamily="34" charset="-122"/>
                <a:ea typeface="微软雅黑" pitchFamily="34" charset="-122"/>
              </a:rPr>
              <a:t>T1</a:t>
            </a:r>
            <a:r>
              <a:rPr lang="zh-CN" altLang="en-US" sz="2400" b="1" dirty="0">
                <a:solidFill>
                  <a:srgbClr val="0000FF"/>
                </a:solidFill>
                <a:latin typeface="微软雅黑" pitchFamily="34" charset="-122"/>
                <a:ea typeface="微软雅黑" pitchFamily="34" charset="-122"/>
              </a:rPr>
              <a:t>又请求封锁</a:t>
            </a:r>
            <a:r>
              <a:rPr lang="en-US" altLang="zh-CN" sz="2400" b="1" dirty="0">
                <a:solidFill>
                  <a:srgbClr val="0000FF"/>
                </a:solidFill>
                <a:latin typeface="微软雅黑" pitchFamily="34" charset="-122"/>
                <a:ea typeface="微软雅黑" pitchFamily="34" charset="-122"/>
              </a:rPr>
              <a:t>R2</a:t>
            </a:r>
            <a:r>
              <a:rPr lang="zh-CN" altLang="en-US" sz="2400" b="1" dirty="0">
                <a:solidFill>
                  <a:srgbClr val="0000FF"/>
                </a:solidFill>
                <a:latin typeface="微软雅黑" pitchFamily="34" charset="-122"/>
                <a:ea typeface="微软雅黑" pitchFamily="34" charset="-122"/>
              </a:rPr>
              <a:t>，因</a:t>
            </a:r>
            <a:r>
              <a:rPr lang="en-US" altLang="zh-CN" sz="2400" b="1" dirty="0">
                <a:solidFill>
                  <a:srgbClr val="0000FF"/>
                </a:solidFill>
                <a:latin typeface="微软雅黑" pitchFamily="34" charset="-122"/>
                <a:ea typeface="微软雅黑" pitchFamily="34" charset="-122"/>
              </a:rPr>
              <a:t>T2</a:t>
            </a:r>
            <a:r>
              <a:rPr lang="zh-CN" altLang="en-US" sz="2400" b="1" dirty="0">
                <a:solidFill>
                  <a:srgbClr val="0000FF"/>
                </a:solidFill>
                <a:latin typeface="微软雅黑" pitchFamily="34" charset="-122"/>
                <a:ea typeface="微软雅黑" pitchFamily="34" charset="-122"/>
              </a:rPr>
              <a:t>已封锁了</a:t>
            </a:r>
            <a:r>
              <a:rPr lang="en-US" altLang="zh-CN" sz="2400" b="1" dirty="0">
                <a:solidFill>
                  <a:srgbClr val="0000FF"/>
                </a:solidFill>
                <a:latin typeface="微软雅黑" pitchFamily="34" charset="-122"/>
                <a:ea typeface="微软雅黑" pitchFamily="34" charset="-122"/>
              </a:rPr>
              <a:t>R2</a:t>
            </a:r>
            <a:r>
              <a:rPr lang="zh-CN" altLang="en-US" sz="2400" b="1" dirty="0">
                <a:solidFill>
                  <a:srgbClr val="0000FF"/>
                </a:solidFill>
                <a:latin typeface="微软雅黑" pitchFamily="34" charset="-122"/>
                <a:ea typeface="微软雅黑" pitchFamily="34" charset="-122"/>
              </a:rPr>
              <a:t>，于是</a:t>
            </a:r>
            <a:r>
              <a:rPr lang="en-US" altLang="zh-CN" sz="2400" b="1" dirty="0">
                <a:solidFill>
                  <a:srgbClr val="0000FF"/>
                </a:solidFill>
                <a:latin typeface="微软雅黑" pitchFamily="34" charset="-122"/>
                <a:ea typeface="微软雅黑" pitchFamily="34" charset="-122"/>
              </a:rPr>
              <a:t>T1</a:t>
            </a:r>
            <a:r>
              <a:rPr lang="zh-CN" altLang="en-US" sz="2400" b="1" dirty="0">
                <a:solidFill>
                  <a:srgbClr val="0000FF"/>
                </a:solidFill>
                <a:latin typeface="微软雅黑" pitchFamily="34" charset="-122"/>
                <a:ea typeface="微软雅黑" pitchFamily="34" charset="-122"/>
              </a:rPr>
              <a:t>等待</a:t>
            </a:r>
            <a:r>
              <a:rPr lang="en-US" altLang="zh-CN" sz="2400" b="1" dirty="0">
                <a:solidFill>
                  <a:srgbClr val="0000FF"/>
                </a:solidFill>
                <a:latin typeface="微软雅黑" pitchFamily="34" charset="-122"/>
                <a:ea typeface="微软雅黑" pitchFamily="34" charset="-122"/>
              </a:rPr>
              <a:t>T2</a:t>
            </a:r>
            <a:r>
              <a:rPr lang="zh-CN" altLang="en-US" sz="2400" b="1" dirty="0">
                <a:solidFill>
                  <a:srgbClr val="0000FF"/>
                </a:solidFill>
                <a:latin typeface="微软雅黑" pitchFamily="34" charset="-122"/>
                <a:ea typeface="微软雅黑" pitchFamily="34" charset="-122"/>
              </a:rPr>
              <a:t>释放</a:t>
            </a:r>
            <a:r>
              <a:rPr lang="en-US" altLang="zh-CN" sz="2400" b="1" dirty="0">
                <a:solidFill>
                  <a:srgbClr val="0000FF"/>
                </a:solidFill>
                <a:latin typeface="微软雅黑" pitchFamily="34" charset="-122"/>
                <a:ea typeface="微软雅黑" pitchFamily="34" charset="-122"/>
              </a:rPr>
              <a:t>R2</a:t>
            </a:r>
            <a:r>
              <a:rPr lang="zh-CN" altLang="en-US" sz="2400" b="1" dirty="0">
                <a:solidFill>
                  <a:srgbClr val="0000FF"/>
                </a:solidFill>
                <a:latin typeface="微软雅黑" pitchFamily="34" charset="-122"/>
                <a:ea typeface="微软雅黑" pitchFamily="34" charset="-122"/>
              </a:rPr>
              <a:t>上的锁。接着</a:t>
            </a:r>
            <a:r>
              <a:rPr lang="en-US" altLang="zh-CN" sz="2400" b="1" dirty="0">
                <a:solidFill>
                  <a:srgbClr val="0000FF"/>
                </a:solidFill>
                <a:latin typeface="微软雅黑" pitchFamily="34" charset="-122"/>
                <a:ea typeface="微软雅黑" pitchFamily="34" charset="-122"/>
              </a:rPr>
              <a:t>T2</a:t>
            </a:r>
            <a:r>
              <a:rPr lang="zh-CN" altLang="en-US" sz="2400" b="1" dirty="0">
                <a:solidFill>
                  <a:srgbClr val="0000FF"/>
                </a:solidFill>
                <a:latin typeface="微软雅黑" pitchFamily="34" charset="-122"/>
                <a:ea typeface="微软雅黑" pitchFamily="34" charset="-122"/>
              </a:rPr>
              <a:t>又申请封锁</a:t>
            </a:r>
            <a:r>
              <a:rPr lang="en-US" altLang="zh-CN" sz="2400" b="1" dirty="0">
                <a:solidFill>
                  <a:srgbClr val="0000FF"/>
                </a:solidFill>
                <a:latin typeface="微软雅黑" pitchFamily="34" charset="-122"/>
                <a:ea typeface="微软雅黑" pitchFamily="34" charset="-122"/>
              </a:rPr>
              <a:t>R1</a:t>
            </a:r>
            <a:r>
              <a:rPr lang="zh-CN" altLang="en-US" sz="2400" b="1" dirty="0">
                <a:solidFill>
                  <a:srgbClr val="0000FF"/>
                </a:solidFill>
                <a:latin typeface="微软雅黑" pitchFamily="34" charset="-122"/>
                <a:ea typeface="微软雅黑" pitchFamily="34" charset="-122"/>
              </a:rPr>
              <a:t>，因</a:t>
            </a:r>
            <a:r>
              <a:rPr lang="en-US" altLang="zh-CN" sz="2400" b="1" dirty="0">
                <a:solidFill>
                  <a:srgbClr val="0000FF"/>
                </a:solidFill>
                <a:latin typeface="微软雅黑" pitchFamily="34" charset="-122"/>
                <a:ea typeface="微软雅黑" pitchFamily="34" charset="-122"/>
              </a:rPr>
              <a:t>T1</a:t>
            </a:r>
            <a:r>
              <a:rPr lang="zh-CN" altLang="en-US" sz="2400" b="1" dirty="0">
                <a:solidFill>
                  <a:srgbClr val="0000FF"/>
                </a:solidFill>
                <a:latin typeface="微软雅黑" pitchFamily="34" charset="-122"/>
                <a:ea typeface="微软雅黑" pitchFamily="34" charset="-122"/>
              </a:rPr>
              <a:t>己封锁了</a:t>
            </a:r>
            <a:r>
              <a:rPr lang="en-US" altLang="zh-CN" sz="2400" b="1" dirty="0">
                <a:solidFill>
                  <a:srgbClr val="0000FF"/>
                </a:solidFill>
                <a:latin typeface="微软雅黑" pitchFamily="34" charset="-122"/>
                <a:ea typeface="微软雅黑" pitchFamily="34" charset="-122"/>
              </a:rPr>
              <a:t>R1</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T2</a:t>
            </a:r>
            <a:r>
              <a:rPr lang="zh-CN" altLang="en-US" sz="2400" b="1" dirty="0">
                <a:solidFill>
                  <a:srgbClr val="0000FF"/>
                </a:solidFill>
                <a:latin typeface="微软雅黑" pitchFamily="34" charset="-122"/>
                <a:ea typeface="微软雅黑" pitchFamily="34" charset="-122"/>
              </a:rPr>
              <a:t>也只能等待</a:t>
            </a:r>
            <a:r>
              <a:rPr lang="en-US" altLang="zh-CN" sz="2400" b="1" dirty="0">
                <a:solidFill>
                  <a:srgbClr val="0000FF"/>
                </a:solidFill>
                <a:latin typeface="微软雅黑" pitchFamily="34" charset="-122"/>
                <a:ea typeface="微软雅黑" pitchFamily="34" charset="-122"/>
              </a:rPr>
              <a:t>T1</a:t>
            </a:r>
            <a:r>
              <a:rPr lang="zh-CN" altLang="en-US" sz="2400" b="1" dirty="0">
                <a:solidFill>
                  <a:srgbClr val="0000FF"/>
                </a:solidFill>
                <a:latin typeface="微软雅黑" pitchFamily="34" charset="-122"/>
                <a:ea typeface="微软雅黑" pitchFamily="34" charset="-122"/>
              </a:rPr>
              <a:t>释放</a:t>
            </a:r>
            <a:r>
              <a:rPr lang="en-US" altLang="zh-CN" sz="2400" b="1" dirty="0">
                <a:solidFill>
                  <a:srgbClr val="0000FF"/>
                </a:solidFill>
                <a:latin typeface="微软雅黑" pitchFamily="34" charset="-122"/>
                <a:ea typeface="微软雅黑" pitchFamily="34" charset="-122"/>
              </a:rPr>
              <a:t>R1</a:t>
            </a:r>
            <a:r>
              <a:rPr lang="zh-CN" altLang="en-US" sz="2400" b="1" dirty="0">
                <a:solidFill>
                  <a:srgbClr val="0000FF"/>
                </a:solidFill>
                <a:latin typeface="微软雅黑" pitchFamily="34" charset="-122"/>
                <a:ea typeface="微软雅黑" pitchFamily="34" charset="-122"/>
              </a:rPr>
              <a:t>上的锁</a:t>
            </a:r>
            <a:r>
              <a:rPr lang="zh-CN" altLang="en-US" sz="2400" b="1" dirty="0">
                <a:latin typeface="微软雅黑" pitchFamily="34" charset="-122"/>
                <a:ea typeface="微软雅黑" pitchFamily="34" charset="-122"/>
              </a:rPr>
              <a:t>。这样就出现了</a:t>
            </a:r>
            <a:r>
              <a:rPr lang="en-US" altLang="zh-CN" sz="2400" b="1" dirty="0">
                <a:latin typeface="微软雅黑" pitchFamily="34" charset="-122"/>
                <a:ea typeface="微软雅黑" pitchFamily="34" charset="-122"/>
              </a:rPr>
              <a:t>T1</a:t>
            </a:r>
            <a:r>
              <a:rPr lang="zh-CN" altLang="en-US" sz="2400" b="1" dirty="0">
                <a:latin typeface="微软雅黑" pitchFamily="34" charset="-122"/>
                <a:ea typeface="微软雅黑" pitchFamily="34" charset="-122"/>
              </a:rPr>
              <a:t>在等待</a:t>
            </a:r>
            <a:r>
              <a:rPr lang="en-US" altLang="zh-CN" sz="2400" b="1" dirty="0">
                <a:latin typeface="微软雅黑" pitchFamily="34" charset="-122"/>
                <a:ea typeface="微软雅黑" pitchFamily="34" charset="-122"/>
              </a:rPr>
              <a:t>T2</a:t>
            </a:r>
            <a:r>
              <a:rPr lang="zh-CN" altLang="en-US" sz="2400" b="1" dirty="0">
                <a:latin typeface="微软雅黑" pitchFamily="34" charset="-122"/>
                <a:ea typeface="微软雅黑" pitchFamily="34" charset="-122"/>
              </a:rPr>
              <a:t>，而</a:t>
            </a:r>
            <a:r>
              <a:rPr lang="en-US" altLang="zh-CN" sz="2400" b="1" dirty="0">
                <a:latin typeface="微软雅黑" pitchFamily="34" charset="-122"/>
                <a:ea typeface="微软雅黑" pitchFamily="34" charset="-122"/>
              </a:rPr>
              <a:t>T2</a:t>
            </a:r>
            <a:r>
              <a:rPr lang="zh-CN" altLang="en-US" sz="2400" b="1" dirty="0">
                <a:latin typeface="微软雅黑" pitchFamily="34" charset="-122"/>
                <a:ea typeface="微软雅黑" pitchFamily="34" charset="-122"/>
              </a:rPr>
              <a:t>又在等待</a:t>
            </a:r>
            <a:r>
              <a:rPr lang="en-US" altLang="zh-CN" sz="2400" b="1" dirty="0">
                <a:latin typeface="微软雅黑" pitchFamily="34" charset="-122"/>
                <a:ea typeface="微软雅黑" pitchFamily="34" charset="-122"/>
              </a:rPr>
              <a:t>T1</a:t>
            </a:r>
            <a:r>
              <a:rPr lang="zh-CN" altLang="en-US" sz="2400" b="1" dirty="0">
                <a:latin typeface="微软雅黑" pitchFamily="34" charset="-122"/>
                <a:ea typeface="微软雅黑" pitchFamily="34" charset="-122"/>
              </a:rPr>
              <a:t>的局面，</a:t>
            </a:r>
            <a:r>
              <a:rPr lang="en-US" altLang="zh-CN" sz="2400" b="1" dirty="0">
                <a:latin typeface="微软雅黑" pitchFamily="34" charset="-122"/>
                <a:ea typeface="微软雅黑" pitchFamily="34" charset="-122"/>
              </a:rPr>
              <a:t>T1</a:t>
            </a:r>
            <a:r>
              <a:rPr lang="zh-CN" altLang="en-US" sz="2400" b="1" dirty="0">
                <a:latin typeface="微软雅黑" pitchFamily="34" charset="-122"/>
                <a:ea typeface="微软雅黑" pitchFamily="34" charset="-122"/>
              </a:rPr>
              <a:t>和</a:t>
            </a:r>
            <a:r>
              <a:rPr lang="en-US" altLang="zh-CN" sz="2400" b="1" dirty="0">
                <a:latin typeface="微软雅黑" pitchFamily="34" charset="-122"/>
                <a:ea typeface="微软雅黑" pitchFamily="34" charset="-122"/>
              </a:rPr>
              <a:t>T2</a:t>
            </a:r>
            <a:r>
              <a:rPr lang="zh-CN" altLang="en-US" sz="2400" b="1" dirty="0">
                <a:latin typeface="微软雅黑" pitchFamily="34" charset="-122"/>
                <a:ea typeface="微软雅黑" pitchFamily="34" charset="-122"/>
              </a:rPr>
              <a:t>两个事务永远不能结束，形成</a:t>
            </a:r>
            <a:r>
              <a:rPr lang="zh-CN" altLang="en-US" sz="2400" b="1" dirty="0">
                <a:solidFill>
                  <a:srgbClr val="FF0066"/>
                </a:solidFill>
                <a:latin typeface="微软雅黑" pitchFamily="34" charset="-122"/>
                <a:ea typeface="微软雅黑" pitchFamily="34" charset="-122"/>
              </a:rPr>
              <a:t>死锁</a:t>
            </a:r>
            <a:r>
              <a:rPr lang="zh-CN" altLang="en-US" sz="2400" b="1" dirty="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sp>
        <p:nvSpPr>
          <p:cNvPr id="5" name="矩形 4"/>
          <p:cNvSpPr/>
          <p:nvPr/>
        </p:nvSpPr>
        <p:spPr>
          <a:xfrm>
            <a:off x="345820" y="3836412"/>
            <a:ext cx="8577461" cy="1754326"/>
          </a:xfrm>
          <a:prstGeom prst="rect">
            <a:avLst/>
          </a:prstGeom>
        </p:spPr>
        <p:txBody>
          <a:bodyPr wrap="square">
            <a:spAutoFit/>
          </a:bodyPr>
          <a:lstStyle/>
          <a:p>
            <a:pPr indent="457200">
              <a:lnSpc>
                <a:spcPct val="150000"/>
              </a:lnSpc>
            </a:pPr>
            <a:r>
              <a:rPr lang="zh-CN" altLang="en-US" sz="2400" b="1" dirty="0" smtClean="0">
                <a:solidFill>
                  <a:srgbClr val="0000FF"/>
                </a:solidFill>
                <a:latin typeface="微软雅黑" pitchFamily="34" charset="-122"/>
                <a:ea typeface="微软雅黑" pitchFamily="34" charset="-122"/>
              </a:rPr>
              <a:t>通常</a:t>
            </a:r>
            <a:r>
              <a:rPr lang="zh-CN" altLang="en-US" sz="2400" b="1" dirty="0">
                <a:solidFill>
                  <a:srgbClr val="0000FF"/>
                </a:solidFill>
                <a:latin typeface="微软雅黑" pitchFamily="34" charset="-122"/>
                <a:ea typeface="微软雅黑" pitchFamily="34" charset="-122"/>
              </a:rPr>
              <a:t>来说，</a:t>
            </a:r>
            <a:r>
              <a:rPr lang="zh-CN" altLang="en-US" sz="2400" b="1" dirty="0">
                <a:latin typeface="微软雅黑" pitchFamily="34" charset="-122"/>
                <a:ea typeface="微软雅黑" pitchFamily="34" charset="-122"/>
              </a:rPr>
              <a:t>死锁都是应用设计的问题，通过调整业务流程、数据库对象设计、事务大小，以及访问数据库的</a:t>
            </a:r>
            <a:r>
              <a:rPr lang="en-US" altLang="zh-CN" sz="2400" b="1" dirty="0">
                <a:latin typeface="微软雅黑" pitchFamily="34" charset="-122"/>
                <a:ea typeface="微软雅黑" pitchFamily="34" charset="-122"/>
              </a:rPr>
              <a:t>SQL</a:t>
            </a:r>
            <a:r>
              <a:rPr lang="zh-CN" altLang="en-US" sz="2400" b="1" dirty="0">
                <a:latin typeface="微软雅黑" pitchFamily="34" charset="-122"/>
                <a:ea typeface="微软雅黑" pitchFamily="34" charset="-122"/>
              </a:rPr>
              <a:t>语句，绝大部分死锁都可以避免</a:t>
            </a:r>
            <a:r>
              <a:rPr lang="zh-CN" altLang="en-US" sz="2400" b="1" dirty="0">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51366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334" y="28299"/>
            <a:ext cx="8535997"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14.1.1</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endParaRPr lang="en-US" altLang="zh-CN" sz="3600" b="1" dirty="0" smtClean="0">
              <a:solidFill>
                <a:srgbClr val="00B050"/>
              </a:solidFill>
              <a:latin typeface="微软雅黑" pitchFamily="34" charset="-122"/>
              <a:ea typeface="微软雅黑" pitchFamily="34" charset="-122"/>
            </a:endParaRPr>
          </a:p>
        </p:txBody>
      </p:sp>
      <p:sp>
        <p:nvSpPr>
          <p:cNvPr id="7" name="Rectangle 3"/>
          <p:cNvSpPr txBox="1">
            <a:spLocks noChangeArrowheads="1"/>
          </p:cNvSpPr>
          <p:nvPr/>
        </p:nvSpPr>
        <p:spPr>
          <a:xfrm>
            <a:off x="395287" y="951629"/>
            <a:ext cx="8464933" cy="5295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itchFamily="2" charset="2"/>
              <a:buNone/>
            </a:pPr>
            <a:r>
              <a:rPr lang="zh-CN" altLang="en-US" b="1" dirty="0" smtClean="0">
                <a:solidFill>
                  <a:srgbClr val="FF0000"/>
                </a:solidFill>
              </a:rPr>
              <a:t>理解事务</a:t>
            </a:r>
            <a:r>
              <a:rPr lang="en-US" altLang="zh-CN" b="1" dirty="0" smtClean="0">
                <a:solidFill>
                  <a:srgbClr val="FF0000"/>
                </a:solidFill>
              </a:rPr>
              <a:t>——</a:t>
            </a:r>
            <a:r>
              <a:rPr lang="zh-CN" altLang="en-US" b="1" dirty="0" smtClean="0">
                <a:solidFill>
                  <a:srgbClr val="FF0000"/>
                </a:solidFill>
              </a:rPr>
              <a:t>关于</a:t>
            </a:r>
            <a:r>
              <a:rPr lang="zh-CN" altLang="en-US" b="1" dirty="0">
                <a:solidFill>
                  <a:srgbClr val="FF0000"/>
                </a:solidFill>
              </a:rPr>
              <a:t>银行账户转账</a:t>
            </a:r>
            <a:r>
              <a:rPr lang="zh-CN" altLang="en-US" b="1" dirty="0" smtClean="0">
                <a:solidFill>
                  <a:srgbClr val="FF0000"/>
                </a:solidFill>
              </a:rPr>
              <a:t>操作</a:t>
            </a:r>
            <a:endParaRPr lang="en-US" altLang="zh-CN" b="1" dirty="0" smtClean="0">
              <a:solidFill>
                <a:srgbClr val="FF0000"/>
              </a:solidFill>
            </a:endParaRPr>
          </a:p>
          <a:p>
            <a:pPr>
              <a:lnSpc>
                <a:spcPct val="120000"/>
              </a:lnSpc>
              <a:buFont typeface="Wingdings" pitchFamily="2" charset="2"/>
              <a:buNone/>
            </a:pPr>
            <a:r>
              <a:rPr lang="zh-CN" altLang="en-US" b="1" dirty="0" smtClean="0">
                <a:solidFill>
                  <a:srgbClr val="000000"/>
                </a:solidFill>
              </a:rPr>
              <a:t>       </a:t>
            </a:r>
            <a:r>
              <a:rPr lang="zh-CN" altLang="en-US" b="1" dirty="0" smtClean="0">
                <a:solidFill>
                  <a:srgbClr val="0000FF"/>
                </a:solidFill>
              </a:rPr>
              <a:t>账户</a:t>
            </a:r>
            <a:r>
              <a:rPr lang="zh-CN" altLang="en-US" b="1" dirty="0">
                <a:solidFill>
                  <a:srgbClr val="0000FF"/>
                </a:solidFill>
              </a:rPr>
              <a:t>转账</a:t>
            </a:r>
            <a:r>
              <a:rPr lang="zh-CN" altLang="en-US" b="1" dirty="0">
                <a:solidFill>
                  <a:srgbClr val="000000"/>
                </a:solidFill>
              </a:rPr>
              <a:t>是一个完整的业务</a:t>
            </a:r>
            <a:r>
              <a:rPr lang="zh-CN" altLang="en-US" b="1" dirty="0" smtClean="0">
                <a:solidFill>
                  <a:srgbClr val="000000"/>
                </a:solidFill>
              </a:rPr>
              <a:t>，不可</a:t>
            </a:r>
            <a:r>
              <a:rPr lang="zh-CN" altLang="en-US" b="1" dirty="0">
                <a:solidFill>
                  <a:srgbClr val="000000"/>
                </a:solidFill>
              </a:rPr>
              <a:t>再</a:t>
            </a:r>
            <a:r>
              <a:rPr lang="zh-CN" altLang="en-US" b="1" dirty="0" smtClean="0">
                <a:solidFill>
                  <a:srgbClr val="000000"/>
                </a:solidFill>
              </a:rPr>
              <a:t>分</a:t>
            </a:r>
            <a:endParaRPr lang="en-US" altLang="zh-CN" b="1" dirty="0" smtClean="0">
              <a:solidFill>
                <a:srgbClr val="000000"/>
              </a:solidFill>
            </a:endParaRPr>
          </a:p>
          <a:p>
            <a:pPr>
              <a:lnSpc>
                <a:spcPct val="120000"/>
              </a:lnSpc>
              <a:buFont typeface="Wingdings" pitchFamily="2" charset="2"/>
              <a:buNone/>
            </a:pPr>
            <a:r>
              <a:rPr lang="zh-CN" altLang="en-US" b="1" dirty="0" smtClean="0">
                <a:solidFill>
                  <a:srgbClr val="000000"/>
                </a:solidFill>
              </a:rPr>
              <a:t>       银行</a:t>
            </a:r>
            <a:r>
              <a:rPr lang="zh-CN" altLang="en-US" b="1" dirty="0">
                <a:solidFill>
                  <a:srgbClr val="000000"/>
                </a:solidFill>
              </a:rPr>
              <a:t>账户</a:t>
            </a:r>
            <a:r>
              <a:rPr lang="zh-CN" altLang="en-US" b="1" dirty="0" smtClean="0">
                <a:solidFill>
                  <a:srgbClr val="000000"/>
                </a:solidFill>
              </a:rPr>
              <a:t>表：</a:t>
            </a:r>
            <a:r>
              <a:rPr lang="en-US" altLang="zh-CN" b="1" dirty="0" err="1" smtClean="0">
                <a:solidFill>
                  <a:srgbClr val="000000"/>
                </a:solidFill>
              </a:rPr>
              <a:t>t_act</a:t>
            </a:r>
            <a:r>
              <a:rPr lang="en-US" altLang="zh-CN" b="1" dirty="0">
                <a:solidFill>
                  <a:srgbClr val="000000"/>
                </a:solidFill>
              </a:rPr>
              <a:t>(</a:t>
            </a:r>
            <a:r>
              <a:rPr lang="zh-CN" altLang="en-US" b="1" dirty="0" smtClean="0">
                <a:solidFill>
                  <a:srgbClr val="000000"/>
                </a:solidFill>
              </a:rPr>
              <a:t>账号</a:t>
            </a:r>
            <a:r>
              <a:rPr lang="en-US" altLang="zh-CN" b="1" dirty="0" err="1">
                <a:solidFill>
                  <a:srgbClr val="000000"/>
                </a:solidFill>
              </a:rPr>
              <a:t>actno</a:t>
            </a:r>
            <a:r>
              <a:rPr lang="zh-CN" altLang="en-US" b="1" dirty="0" smtClean="0">
                <a:solidFill>
                  <a:srgbClr val="000000"/>
                </a:solidFill>
              </a:rPr>
              <a:t>、余额</a:t>
            </a:r>
            <a:r>
              <a:rPr lang="en-US" altLang="zh-CN" b="1" dirty="0">
                <a:solidFill>
                  <a:srgbClr val="000000"/>
                </a:solidFill>
              </a:rPr>
              <a:t>balance</a:t>
            </a:r>
            <a:r>
              <a:rPr lang="en-US" altLang="zh-CN" b="1" dirty="0" smtClean="0">
                <a:solidFill>
                  <a:srgbClr val="000000"/>
                </a:solidFill>
              </a:rPr>
              <a:t>)</a:t>
            </a:r>
          </a:p>
          <a:p>
            <a:pPr>
              <a:lnSpc>
                <a:spcPct val="120000"/>
              </a:lnSpc>
              <a:buFont typeface="Wingdings" pitchFamily="2" charset="2"/>
              <a:buNone/>
            </a:pPr>
            <a:r>
              <a:rPr lang="zh-CN" altLang="en-US" b="1" dirty="0" smtClean="0">
                <a:solidFill>
                  <a:srgbClr val="000000"/>
                </a:solidFill>
              </a:rPr>
              <a:t>       进行</a:t>
            </a:r>
            <a:r>
              <a:rPr lang="zh-CN" altLang="en-US" b="1" dirty="0">
                <a:solidFill>
                  <a:srgbClr val="000000"/>
                </a:solidFill>
              </a:rPr>
              <a:t>转账</a:t>
            </a:r>
            <a:r>
              <a:rPr lang="zh-CN" altLang="en-US" b="1" dirty="0" smtClean="0">
                <a:solidFill>
                  <a:srgbClr val="000000"/>
                </a:solidFill>
              </a:rPr>
              <a:t>操作：</a:t>
            </a:r>
            <a:endParaRPr lang="en-US" altLang="zh-CN" b="1" dirty="0" smtClean="0">
              <a:solidFill>
                <a:srgbClr val="000000"/>
              </a:solidFill>
            </a:endParaRPr>
          </a:p>
          <a:p>
            <a:pPr lvl="2">
              <a:lnSpc>
                <a:spcPct val="120000"/>
              </a:lnSpc>
              <a:buFont typeface="Wingdings" pitchFamily="2" charset="2"/>
              <a:buNone/>
            </a:pPr>
            <a:r>
              <a:rPr lang="en-US" altLang="zh-CN" sz="2000" b="1" dirty="0" smtClean="0">
                <a:solidFill>
                  <a:srgbClr val="0000FF"/>
                </a:solidFill>
              </a:rPr>
              <a:t>update </a:t>
            </a:r>
            <a:r>
              <a:rPr lang="en-US" altLang="zh-CN" sz="2000" b="1" dirty="0" err="1">
                <a:solidFill>
                  <a:srgbClr val="0000FF"/>
                </a:solidFill>
              </a:rPr>
              <a:t>t_act</a:t>
            </a:r>
            <a:r>
              <a:rPr lang="en-US" altLang="zh-CN" sz="2000" b="1" dirty="0">
                <a:solidFill>
                  <a:srgbClr val="0000FF"/>
                </a:solidFill>
              </a:rPr>
              <a:t> set </a:t>
            </a:r>
            <a:r>
              <a:rPr lang="en-US" altLang="zh-CN" sz="2000" b="1" dirty="0" smtClean="0">
                <a:solidFill>
                  <a:srgbClr val="0000FF"/>
                </a:solidFill>
              </a:rPr>
              <a:t>balance=balance-400 </a:t>
            </a:r>
            <a:r>
              <a:rPr lang="en-US" altLang="zh-CN" sz="2000" b="1" dirty="0">
                <a:solidFill>
                  <a:srgbClr val="0000FF"/>
                </a:solidFill>
              </a:rPr>
              <a:t>where </a:t>
            </a:r>
            <a:r>
              <a:rPr lang="en-US" altLang="zh-CN" sz="2000" b="1" dirty="0" err="1">
                <a:solidFill>
                  <a:srgbClr val="0000FF"/>
                </a:solidFill>
              </a:rPr>
              <a:t>actno</a:t>
            </a:r>
            <a:r>
              <a:rPr lang="en-US" altLang="zh-CN" sz="2000" b="1" dirty="0">
                <a:solidFill>
                  <a:srgbClr val="0000FF"/>
                </a:solidFill>
              </a:rPr>
              <a:t>=1</a:t>
            </a:r>
            <a:r>
              <a:rPr lang="en-US" altLang="zh-CN" sz="2000" b="1" dirty="0" smtClean="0">
                <a:solidFill>
                  <a:srgbClr val="0000FF"/>
                </a:solidFill>
              </a:rPr>
              <a:t>;</a:t>
            </a:r>
          </a:p>
          <a:p>
            <a:pPr lvl="2">
              <a:lnSpc>
                <a:spcPct val="120000"/>
              </a:lnSpc>
              <a:buFont typeface="Wingdings" pitchFamily="2" charset="2"/>
              <a:buNone/>
            </a:pPr>
            <a:r>
              <a:rPr lang="en-US" altLang="zh-CN" sz="2000" b="1" dirty="0" smtClean="0">
                <a:solidFill>
                  <a:srgbClr val="0000FF"/>
                </a:solidFill>
              </a:rPr>
              <a:t>update </a:t>
            </a:r>
            <a:r>
              <a:rPr lang="en-US" altLang="zh-CN" sz="2000" b="1" dirty="0" err="1">
                <a:solidFill>
                  <a:srgbClr val="0000FF"/>
                </a:solidFill>
              </a:rPr>
              <a:t>t_act</a:t>
            </a:r>
            <a:r>
              <a:rPr lang="en-US" altLang="zh-CN" sz="2000" b="1" dirty="0">
                <a:solidFill>
                  <a:srgbClr val="0000FF"/>
                </a:solidFill>
              </a:rPr>
              <a:t> set </a:t>
            </a:r>
            <a:r>
              <a:rPr lang="en-US" altLang="zh-CN" sz="2000" b="1" dirty="0" smtClean="0">
                <a:solidFill>
                  <a:srgbClr val="0000FF"/>
                </a:solidFill>
              </a:rPr>
              <a:t>balance=balance+400 </a:t>
            </a:r>
            <a:r>
              <a:rPr lang="en-US" altLang="zh-CN" sz="2000" b="1" dirty="0">
                <a:solidFill>
                  <a:srgbClr val="0000FF"/>
                </a:solidFill>
              </a:rPr>
              <a:t>where </a:t>
            </a:r>
            <a:r>
              <a:rPr lang="en-US" altLang="zh-CN" sz="2000" b="1" dirty="0" err="1" smtClean="0">
                <a:solidFill>
                  <a:srgbClr val="0000FF"/>
                </a:solidFill>
              </a:rPr>
              <a:t>actno</a:t>
            </a:r>
            <a:r>
              <a:rPr lang="en-US" altLang="zh-CN" sz="2000" b="1" dirty="0" smtClean="0">
                <a:solidFill>
                  <a:srgbClr val="0000FF"/>
                </a:solidFill>
              </a:rPr>
              <a:t>=2;</a:t>
            </a:r>
          </a:p>
          <a:p>
            <a:pPr>
              <a:lnSpc>
                <a:spcPct val="120000"/>
              </a:lnSpc>
              <a:buFont typeface="Wingdings" pitchFamily="2" charset="2"/>
              <a:buNone/>
            </a:pPr>
            <a:r>
              <a:rPr lang="zh-CN" altLang="en-US" b="1" dirty="0" smtClean="0">
                <a:solidFill>
                  <a:srgbClr val="000000"/>
                </a:solidFill>
              </a:rPr>
              <a:t>       以上两个</a:t>
            </a:r>
            <a:r>
              <a:rPr lang="en-US" altLang="zh-CN" b="1" dirty="0">
                <a:solidFill>
                  <a:srgbClr val="000000"/>
                </a:solidFill>
              </a:rPr>
              <a:t>update</a:t>
            </a:r>
            <a:r>
              <a:rPr lang="zh-CN" altLang="en-US" b="1" dirty="0" smtClean="0">
                <a:solidFill>
                  <a:srgbClr val="000000"/>
                </a:solidFill>
              </a:rPr>
              <a:t>语句</a:t>
            </a:r>
            <a:r>
              <a:rPr lang="zh-CN" altLang="en-US" b="1" dirty="0">
                <a:solidFill>
                  <a:srgbClr val="000000"/>
                </a:solidFill>
              </a:rPr>
              <a:t>必须同时成功或者同时失败</a:t>
            </a:r>
            <a:r>
              <a:rPr lang="zh-CN" altLang="en-US" b="1" dirty="0" smtClean="0">
                <a:solidFill>
                  <a:srgbClr val="000000"/>
                </a:solidFill>
              </a:rPr>
              <a:t>。要完成这个功能</a:t>
            </a:r>
            <a:r>
              <a:rPr lang="zh-CN" altLang="en-US" b="1" dirty="0">
                <a:solidFill>
                  <a:srgbClr val="000000"/>
                </a:solidFill>
              </a:rPr>
              <a:t>必须借助</a:t>
            </a:r>
            <a:r>
              <a:rPr lang="zh-CN" altLang="en-US" b="1" dirty="0" smtClean="0">
                <a:solidFill>
                  <a:srgbClr val="000000"/>
                </a:solidFill>
              </a:rPr>
              <a:t>事务。</a:t>
            </a:r>
            <a:endParaRPr lang="zh-CN" altLang="en-US" b="1" dirty="0">
              <a:solidFill>
                <a:srgbClr val="000000"/>
              </a:solidFill>
            </a:endParaRPr>
          </a:p>
        </p:txBody>
      </p:sp>
    </p:spTree>
    <p:extLst>
      <p:ext uri="{BB962C8B-B14F-4D97-AF65-F5344CB8AC3E}">
        <p14:creationId xmlns:p14="http://schemas.microsoft.com/office/powerpoint/2010/main" val="3422836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402" y="32532"/>
            <a:ext cx="8545930" cy="738664"/>
          </a:xfrm>
          <a:prstGeom prst="rect">
            <a:avLst/>
          </a:prstGeom>
        </p:spPr>
        <p:txBody>
          <a:bodyPr wrap="square">
            <a:spAutoFit/>
          </a:bodyPr>
          <a:lstStyle/>
          <a:p>
            <a:pPr indent="457200">
              <a:lnSpc>
                <a:spcPct val="150000"/>
              </a:lnSpc>
            </a:pPr>
            <a:r>
              <a:rPr lang="zh-CN" altLang="en-US" sz="2800" b="1" dirty="0" smtClean="0">
                <a:solidFill>
                  <a:srgbClr val="0000FF"/>
                </a:solidFill>
                <a:latin typeface="微软雅黑" pitchFamily="34" charset="-122"/>
                <a:ea typeface="微软雅黑" pitchFamily="34" charset="-122"/>
              </a:rPr>
              <a:t>几种</a:t>
            </a:r>
            <a:r>
              <a:rPr lang="zh-CN" altLang="en-US" sz="2800" b="1" dirty="0">
                <a:solidFill>
                  <a:srgbClr val="0000FF"/>
                </a:solidFill>
                <a:latin typeface="微软雅黑" pitchFamily="34" charset="-122"/>
                <a:ea typeface="微软雅黑" pitchFamily="34" charset="-122"/>
              </a:rPr>
              <a:t>避免死锁的常用方法：</a:t>
            </a:r>
            <a:endParaRPr lang="zh-CN" altLang="en-US" sz="3200" b="1" dirty="0">
              <a:solidFill>
                <a:srgbClr val="0000FF"/>
              </a:solidFill>
              <a:latin typeface="微软雅黑" pitchFamily="34" charset="-122"/>
              <a:ea typeface="微软雅黑" pitchFamily="34" charset="-122"/>
            </a:endParaRPr>
          </a:p>
        </p:txBody>
      </p:sp>
      <p:sp>
        <p:nvSpPr>
          <p:cNvPr id="5" name="矩形 4"/>
          <p:cNvSpPr/>
          <p:nvPr/>
        </p:nvSpPr>
        <p:spPr>
          <a:xfrm>
            <a:off x="345822" y="772114"/>
            <a:ext cx="8545930" cy="951030"/>
          </a:xfrm>
          <a:prstGeom prst="rect">
            <a:avLst/>
          </a:prstGeom>
        </p:spPr>
        <p:txBody>
          <a:bodyPr wrap="square">
            <a:spAutoFit/>
          </a:bodyPr>
          <a:lstStyle/>
          <a:p>
            <a:pPr marL="342900" indent="-342900">
              <a:lnSpc>
                <a:spcPts val="3500"/>
              </a:lnSpc>
              <a:buFont typeface="Wingdings" pitchFamily="2" charset="2"/>
              <a:buChar char="u"/>
            </a:pPr>
            <a:r>
              <a:rPr lang="zh-CN" altLang="en-US" sz="2400" b="1" dirty="0" smtClean="0">
                <a:latin typeface="微软雅黑" pitchFamily="34" charset="-122"/>
                <a:ea typeface="微软雅黑" pitchFamily="34" charset="-122"/>
              </a:rPr>
              <a:t>在</a:t>
            </a:r>
            <a:r>
              <a:rPr lang="zh-CN" altLang="en-US" sz="2400" b="1" dirty="0">
                <a:latin typeface="微软雅黑" pitchFamily="34" charset="-122"/>
                <a:ea typeface="微软雅黑" pitchFamily="34" charset="-122"/>
              </a:rPr>
              <a:t>应用中，如果不同的程序会并发存取多个表，应尽量约定以相同的顺序来访表，这样可以大大降低产生死锁的</a:t>
            </a:r>
            <a:r>
              <a:rPr lang="zh-CN" altLang="en-US" sz="2400" b="1" dirty="0" smtClean="0">
                <a:latin typeface="微软雅黑" pitchFamily="34" charset="-122"/>
                <a:ea typeface="微软雅黑" pitchFamily="34" charset="-122"/>
              </a:rPr>
              <a:t>机会</a:t>
            </a:r>
            <a:endParaRPr lang="zh-CN" altLang="en-US" sz="2400" b="1" dirty="0">
              <a:latin typeface="微软雅黑" pitchFamily="34" charset="-122"/>
              <a:ea typeface="微软雅黑" pitchFamily="34" charset="-122"/>
            </a:endParaRPr>
          </a:p>
        </p:txBody>
      </p:sp>
      <p:sp>
        <p:nvSpPr>
          <p:cNvPr id="6" name="矩形 5"/>
          <p:cNvSpPr/>
          <p:nvPr/>
        </p:nvSpPr>
        <p:spPr>
          <a:xfrm>
            <a:off x="345822" y="1779545"/>
            <a:ext cx="8545930" cy="1399870"/>
          </a:xfrm>
          <a:prstGeom prst="rect">
            <a:avLst/>
          </a:prstGeom>
        </p:spPr>
        <p:txBody>
          <a:bodyPr wrap="square">
            <a:spAutoFit/>
          </a:bodyPr>
          <a:lstStyle/>
          <a:p>
            <a:pPr marL="342900" indent="-342900">
              <a:lnSpc>
                <a:spcPts val="3500"/>
              </a:lnSpc>
              <a:buFont typeface="Wingdings" pitchFamily="2" charset="2"/>
              <a:buChar char="u"/>
            </a:pPr>
            <a:r>
              <a:rPr lang="zh-CN" altLang="en-US" sz="2400" b="1" dirty="0">
                <a:solidFill>
                  <a:srgbClr val="008000"/>
                </a:solidFill>
                <a:latin typeface="微软雅黑" pitchFamily="34" charset="-122"/>
                <a:ea typeface="微软雅黑" pitchFamily="34" charset="-122"/>
              </a:rPr>
              <a:t>在程序以批量方式处理数据的时候，如果事先对数据排序，保证每个线程按固定的顺序来处理记录，也可以大大降低出现死锁的可能。</a:t>
            </a:r>
          </a:p>
        </p:txBody>
      </p:sp>
      <p:sp>
        <p:nvSpPr>
          <p:cNvPr id="7" name="矩形 6"/>
          <p:cNvSpPr/>
          <p:nvPr/>
        </p:nvSpPr>
        <p:spPr>
          <a:xfrm>
            <a:off x="345822" y="3249603"/>
            <a:ext cx="8545930" cy="2746393"/>
          </a:xfrm>
          <a:prstGeom prst="rect">
            <a:avLst/>
          </a:prstGeom>
        </p:spPr>
        <p:txBody>
          <a:bodyPr wrap="square">
            <a:spAutoFit/>
          </a:bodyPr>
          <a:lstStyle/>
          <a:p>
            <a:pPr marL="342900" indent="-342900">
              <a:lnSpc>
                <a:spcPts val="3500"/>
              </a:lnSpc>
              <a:buFont typeface="Wingdings" pitchFamily="2" charset="2"/>
              <a:buChar char="u"/>
            </a:pPr>
            <a:r>
              <a:rPr lang="zh-CN" altLang="en-US" sz="2400" b="1" dirty="0">
                <a:solidFill>
                  <a:srgbClr val="C00000"/>
                </a:solidFill>
                <a:latin typeface="微软雅黑" pitchFamily="34" charset="-122"/>
                <a:ea typeface="微软雅黑" pitchFamily="34" charset="-122"/>
              </a:rPr>
              <a:t>在事务中，如果要更新记录，应该直接申请足够级别的锁，即排他锁，</a:t>
            </a:r>
            <a:r>
              <a:rPr lang="zh-CN" altLang="en-US" sz="2400" b="1" dirty="0">
                <a:latin typeface="微软雅黑" pitchFamily="34" charset="-122"/>
                <a:ea typeface="微软雅黑" pitchFamily="34" charset="-122"/>
              </a:rPr>
              <a:t>而不应先申请共享锁，更新时再申请排他</a:t>
            </a:r>
            <a:r>
              <a:rPr lang="zh-CN" altLang="en-US" sz="2400" b="1" dirty="0" smtClean="0">
                <a:latin typeface="微软雅黑" pitchFamily="34" charset="-122"/>
                <a:ea typeface="微软雅黑" pitchFamily="34" charset="-122"/>
              </a:rPr>
              <a:t>锁</a:t>
            </a:r>
            <a:r>
              <a:rPr lang="zh-CN" altLang="en-US" sz="2400" b="1" dirty="0" smtClean="0">
                <a:solidFill>
                  <a:srgbClr val="C00000"/>
                </a:solidFill>
                <a:latin typeface="微软雅黑" pitchFamily="34" charset="-122"/>
                <a:ea typeface="微软雅黑" pitchFamily="34" charset="-122"/>
              </a:rPr>
              <a:t>。</a:t>
            </a:r>
            <a:endParaRPr lang="en-US" altLang="zh-CN" sz="2400" b="1" dirty="0">
              <a:solidFill>
                <a:srgbClr val="C00000"/>
              </a:solidFill>
              <a:latin typeface="微软雅黑" pitchFamily="34" charset="-122"/>
              <a:ea typeface="微软雅黑" pitchFamily="34" charset="-122"/>
            </a:endParaRPr>
          </a:p>
          <a:p>
            <a:pPr marL="342900" indent="-342900">
              <a:lnSpc>
                <a:spcPts val="3500"/>
              </a:lnSpc>
              <a:buFont typeface="Wingdings" pitchFamily="2" charset="2"/>
              <a:buChar char="u"/>
            </a:pPr>
            <a:r>
              <a:rPr lang="zh-CN" altLang="en-US" sz="2400" b="1" dirty="0" smtClean="0">
                <a:latin typeface="微软雅黑" pitchFamily="34" charset="-122"/>
                <a:ea typeface="微软雅黑" pitchFamily="34" charset="-122"/>
              </a:rPr>
              <a:t>大</a:t>
            </a:r>
            <a:r>
              <a:rPr lang="zh-CN" altLang="en-US" sz="2400" b="1" dirty="0">
                <a:latin typeface="微软雅黑" pitchFamily="34" charset="-122"/>
                <a:ea typeface="微软雅黑" pitchFamily="34" charset="-122"/>
              </a:rPr>
              <a:t>事务更倾向于死锁，如果业务允许，将大事务拆小</a:t>
            </a:r>
            <a:r>
              <a:rPr lang="zh-CN" altLang="en-US" sz="2400" b="1" dirty="0" smtClean="0">
                <a:solidFill>
                  <a:srgbClr val="C00000"/>
                </a:solidFill>
                <a:latin typeface="微软雅黑" pitchFamily="34" charset="-122"/>
                <a:ea typeface="微软雅黑" pitchFamily="34" charset="-122"/>
              </a:rPr>
              <a:t>。</a:t>
            </a:r>
            <a:endParaRPr lang="zh-CN" altLang="en-US" sz="2400" b="1" dirty="0">
              <a:solidFill>
                <a:srgbClr val="C00000"/>
              </a:solidFill>
              <a:latin typeface="微软雅黑" pitchFamily="34" charset="-122"/>
              <a:ea typeface="微软雅黑" pitchFamily="34" charset="-122"/>
            </a:endParaRPr>
          </a:p>
          <a:p>
            <a:pPr marL="342900" indent="-342900">
              <a:lnSpc>
                <a:spcPts val="3500"/>
              </a:lnSpc>
              <a:buFont typeface="Wingdings" pitchFamily="2" charset="2"/>
              <a:buChar char="u"/>
            </a:pPr>
            <a:r>
              <a:rPr lang="zh-CN" altLang="en-US" sz="2400" b="1" dirty="0" smtClean="0">
                <a:solidFill>
                  <a:srgbClr val="C00000"/>
                </a:solidFill>
                <a:latin typeface="微软雅黑" pitchFamily="34" charset="-122"/>
                <a:ea typeface="微软雅黑" pitchFamily="34" charset="-122"/>
              </a:rPr>
              <a:t>在</a:t>
            </a:r>
            <a:r>
              <a:rPr lang="zh-CN" altLang="en-US" sz="2400" b="1" dirty="0">
                <a:solidFill>
                  <a:srgbClr val="C00000"/>
                </a:solidFill>
                <a:latin typeface="微软雅黑" pitchFamily="34" charset="-122"/>
                <a:ea typeface="微软雅黑" pitchFamily="34" charset="-122"/>
              </a:rPr>
              <a:t>同一个事务中，尽可能做到一次锁定所需要的所有资源，减少死锁概率</a:t>
            </a:r>
            <a:r>
              <a:rPr lang="zh-CN" altLang="en-US" sz="2400" b="1" dirty="0" smtClean="0">
                <a:solidFill>
                  <a:srgbClr val="C00000"/>
                </a:solidFill>
                <a:latin typeface="微软雅黑" pitchFamily="34" charset="-122"/>
                <a:ea typeface="微软雅黑" pitchFamily="34" charset="-122"/>
              </a:rPr>
              <a:t>。</a:t>
            </a:r>
            <a:endParaRPr lang="zh-CN" altLang="en-US" sz="2400" b="1" dirty="0">
              <a:solidFill>
                <a:srgbClr val="C00000"/>
              </a:solidFill>
              <a:latin typeface="微软雅黑" pitchFamily="34" charset="-122"/>
              <a:ea typeface="微软雅黑" pitchFamily="34" charset="-122"/>
            </a:endParaRPr>
          </a:p>
          <a:p>
            <a:pPr marL="342900" indent="-342900">
              <a:lnSpc>
                <a:spcPts val="3500"/>
              </a:lnSpc>
              <a:buFont typeface="Wingdings" pitchFamily="2" charset="2"/>
              <a:buChar char="u"/>
            </a:pPr>
            <a:r>
              <a:rPr lang="zh-CN" altLang="en-US" sz="2400" b="1" dirty="0" smtClean="0">
                <a:solidFill>
                  <a:srgbClr val="0000CC"/>
                </a:solidFill>
                <a:latin typeface="微软雅黑" pitchFamily="34" charset="-122"/>
                <a:ea typeface="微软雅黑" pitchFamily="34" charset="-122"/>
              </a:rPr>
              <a:t>如果</a:t>
            </a:r>
            <a:r>
              <a:rPr lang="zh-CN" altLang="en-US" sz="2400" b="1" dirty="0">
                <a:solidFill>
                  <a:srgbClr val="0000CC"/>
                </a:solidFill>
                <a:latin typeface="微软雅黑" pitchFamily="34" charset="-122"/>
                <a:ea typeface="微软雅黑" pitchFamily="34" charset="-122"/>
              </a:rPr>
              <a:t>业务允许，将隔离级别调低也是较好的</a:t>
            </a:r>
            <a:r>
              <a:rPr lang="zh-CN" altLang="en-US" sz="2400" b="1" dirty="0" smtClean="0">
                <a:solidFill>
                  <a:srgbClr val="0000CC"/>
                </a:solidFill>
                <a:latin typeface="微软雅黑" pitchFamily="34" charset="-122"/>
                <a:ea typeface="微软雅黑" pitchFamily="34" charset="-122"/>
              </a:rPr>
              <a:t>选择。</a:t>
            </a:r>
            <a:endParaRPr lang="zh-CN" altLang="en-US" sz="2400" b="1"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40593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6540" y="452505"/>
            <a:ext cx="8386392" cy="4524315"/>
          </a:xfrm>
          <a:prstGeom prst="rect">
            <a:avLst/>
          </a:prstGeom>
        </p:spPr>
        <p:txBody>
          <a:bodyPr wrap="square">
            <a:spAutoFit/>
          </a:bodyPr>
          <a:lstStyle/>
          <a:p>
            <a:pPr indent="457200">
              <a:lnSpc>
                <a:spcPct val="150000"/>
              </a:lnSpc>
            </a:pPr>
            <a:r>
              <a:rPr lang="en-US" altLang="zh-CN" sz="2400" b="1" dirty="0" err="1">
                <a:solidFill>
                  <a:srgbClr val="FF0000"/>
                </a:solidFill>
                <a:latin typeface="微软雅黑" pitchFamily="34" charset="-122"/>
                <a:ea typeface="微软雅黑" pitchFamily="34" charset="-122"/>
              </a:rPr>
              <a:t>innodb</a:t>
            </a:r>
            <a:r>
              <a:rPr lang="zh-CN" altLang="en-US" sz="2400" b="1" dirty="0">
                <a:solidFill>
                  <a:srgbClr val="FF0000"/>
                </a:solidFill>
                <a:latin typeface="微软雅黑" pitchFamily="34" charset="-122"/>
                <a:ea typeface="微软雅黑" pitchFamily="34" charset="-122"/>
              </a:rPr>
              <a:t>是怎么探知死锁的</a:t>
            </a:r>
            <a:r>
              <a:rPr lang="zh-CN" altLang="en-US" sz="2400" b="1" dirty="0" smtClean="0">
                <a:solidFill>
                  <a:srgbClr val="FF0000"/>
                </a:solidFill>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a:p>
            <a:pPr indent="457200">
              <a:lnSpc>
                <a:spcPct val="150000"/>
              </a:lnSpc>
            </a:pPr>
            <a:r>
              <a:rPr lang="zh-CN" altLang="en-US"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直观</a:t>
            </a:r>
            <a:r>
              <a:rPr lang="zh-CN" altLang="en-US" sz="2400" b="1" dirty="0">
                <a:latin typeface="微软雅黑" pitchFamily="34" charset="-122"/>
                <a:ea typeface="微软雅黑" pitchFamily="34" charset="-122"/>
              </a:rPr>
              <a:t>方法是在两个事务相互等待时，当一个</a:t>
            </a:r>
            <a:r>
              <a:rPr lang="zh-CN" altLang="en-US" sz="2400" b="1" dirty="0">
                <a:solidFill>
                  <a:srgbClr val="0000CC"/>
                </a:solidFill>
                <a:latin typeface="微软雅黑" pitchFamily="34" charset="-122"/>
                <a:ea typeface="微软雅黑" pitchFamily="34" charset="-122"/>
              </a:rPr>
              <a:t>等待时间超过设置的某一阀值</a:t>
            </a:r>
            <a:r>
              <a:rPr lang="zh-CN" altLang="en-US" sz="2400" b="1" dirty="0">
                <a:latin typeface="微软雅黑" pitchFamily="34" charset="-122"/>
                <a:ea typeface="微软雅黑" pitchFamily="34" charset="-122"/>
              </a:rPr>
              <a:t>时，对其中一个事务进行回滚，另一个事务就能继续执行</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latin typeface="微软雅黑" pitchFamily="34" charset="-122"/>
                <a:ea typeface="微软雅黑" pitchFamily="34" charset="-122"/>
              </a:rPr>
              <a:t> </a:t>
            </a:r>
            <a:r>
              <a:rPr lang="zh-CN" altLang="en-US" sz="2400" b="1" dirty="0">
                <a:latin typeface="微软雅黑" pitchFamily="34" charset="-122"/>
                <a:ea typeface="微软雅黑" pitchFamily="34" charset="-122"/>
              </a:rPr>
              <a:t>仅用上述方法来检测死锁太过被动，</a:t>
            </a:r>
            <a:r>
              <a:rPr lang="en-US" altLang="zh-CN" sz="2400" b="1" dirty="0" err="1">
                <a:latin typeface="微软雅黑" pitchFamily="34" charset="-122"/>
                <a:ea typeface="微软雅黑" pitchFamily="34" charset="-122"/>
              </a:rPr>
              <a:t>innodb</a:t>
            </a:r>
            <a:r>
              <a:rPr lang="zh-CN" altLang="en-US" sz="2400" b="1" dirty="0">
                <a:latin typeface="微软雅黑" pitchFamily="34" charset="-122"/>
                <a:ea typeface="微软雅黑" pitchFamily="34" charset="-122"/>
              </a:rPr>
              <a:t>还提供了</a:t>
            </a:r>
            <a:r>
              <a:rPr lang="en-US" altLang="zh-CN" sz="2400" b="1" dirty="0">
                <a:solidFill>
                  <a:srgbClr val="0000CC"/>
                </a:solidFill>
                <a:latin typeface="微软雅黑" pitchFamily="34" charset="-122"/>
                <a:ea typeface="微软雅黑" pitchFamily="34" charset="-122"/>
              </a:rPr>
              <a:t>wait-for graph</a:t>
            </a:r>
            <a:r>
              <a:rPr lang="zh-CN" altLang="en-US" sz="2400" b="1" dirty="0">
                <a:latin typeface="微软雅黑" pitchFamily="34" charset="-122"/>
                <a:ea typeface="微软雅黑" pitchFamily="34" charset="-122"/>
              </a:rPr>
              <a:t>算法来主动进行死锁检测，每当加锁请求无法立即满足需要并进入等待时，</a:t>
            </a:r>
            <a:r>
              <a:rPr lang="en-US" altLang="zh-CN" sz="2400" b="1" dirty="0">
                <a:latin typeface="微软雅黑" pitchFamily="34" charset="-122"/>
                <a:ea typeface="微软雅黑" pitchFamily="34" charset="-122"/>
              </a:rPr>
              <a:t>wait-for graph</a:t>
            </a:r>
            <a:r>
              <a:rPr lang="zh-CN" altLang="en-US" sz="2400" b="1" dirty="0">
                <a:latin typeface="微软雅黑" pitchFamily="34" charset="-122"/>
                <a:ea typeface="微软雅黑" pitchFamily="34" charset="-122"/>
              </a:rPr>
              <a:t>算法都会被触发</a:t>
            </a:r>
            <a:r>
              <a:rPr lang="zh-CN" altLang="en-US" sz="2400" b="1" dirty="0" smtClean="0">
                <a:latin typeface="微软雅黑" pitchFamily="34" charset="-122"/>
                <a:ea typeface="微软雅黑" pitchFamily="34" charset="-122"/>
              </a:rPr>
              <a:t>。</a:t>
            </a:r>
            <a:endParaRPr lang="zh-CN" altLang="en-US" sz="2400" b="1" dirty="0">
              <a:solidFill>
                <a:srgbClr val="FF0000"/>
              </a:solidFill>
              <a:latin typeface="微软雅黑" pitchFamily="34" charset="-122"/>
              <a:ea typeface="微软雅黑" pitchFamily="34" charset="-122"/>
            </a:endParaRPr>
          </a:p>
        </p:txBody>
      </p:sp>
      <p:pic>
        <p:nvPicPr>
          <p:cNvPr id="1026" name="Picture 2" descr="http://img3.tbcdn.cn/L1/461/1/2efd7fac0ff4acd2d2c17f0496926181bfa15f9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7444" y="4623154"/>
            <a:ext cx="1741464" cy="146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44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914" y="163776"/>
            <a:ext cx="8759960" cy="4985980"/>
          </a:xfrm>
          <a:prstGeom prst="rect">
            <a:avLst/>
          </a:prstGeom>
        </p:spPr>
        <p:txBody>
          <a:bodyPr wrap="square">
            <a:spAutoFit/>
          </a:bodyPr>
          <a:lstStyle/>
          <a:p>
            <a:pPr indent="457200">
              <a:lnSpc>
                <a:spcPct val="150000"/>
              </a:lnSpc>
            </a:pPr>
            <a:r>
              <a:rPr lang="en-US" altLang="zh-CN" sz="2800" b="1" dirty="0" smtClean="0">
                <a:solidFill>
                  <a:srgbClr val="FF0000"/>
                </a:solidFill>
                <a:latin typeface="微软雅黑" pitchFamily="34" charset="-122"/>
                <a:ea typeface="微软雅黑" pitchFamily="34" charset="-122"/>
              </a:rPr>
              <a:t>【</a:t>
            </a:r>
            <a:r>
              <a:rPr lang="zh-CN" altLang="en-US" sz="2800" b="1" dirty="0" smtClean="0">
                <a:solidFill>
                  <a:srgbClr val="FF0000"/>
                </a:solidFill>
                <a:latin typeface="微软雅黑" pitchFamily="34" charset="-122"/>
                <a:ea typeface="微软雅黑" pitchFamily="34" charset="-122"/>
              </a:rPr>
              <a:t>补充</a:t>
            </a:r>
            <a:r>
              <a:rPr lang="en-US" altLang="zh-CN" sz="2800" b="1" dirty="0" smtClean="0">
                <a:solidFill>
                  <a:srgbClr val="FF0000"/>
                </a:solidFill>
                <a:latin typeface="微软雅黑" pitchFamily="34" charset="-122"/>
                <a:ea typeface="微软雅黑" pitchFamily="34" charset="-122"/>
              </a:rPr>
              <a:t>】</a:t>
            </a:r>
            <a:r>
              <a:rPr lang="zh-CN" altLang="en-US" sz="2800" b="1" dirty="0" smtClean="0">
                <a:solidFill>
                  <a:srgbClr val="FF0000"/>
                </a:solidFill>
                <a:latin typeface="微软雅黑" pitchFamily="34" charset="-122"/>
                <a:ea typeface="微软雅黑" pitchFamily="34" charset="-122"/>
              </a:rPr>
              <a:t>封锁协议</a:t>
            </a:r>
            <a:endParaRPr lang="en-US" altLang="zh-CN" sz="2800" b="1" dirty="0" smtClean="0">
              <a:solidFill>
                <a:srgbClr val="FF0000"/>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三</a:t>
            </a:r>
            <a:r>
              <a:rPr lang="zh-CN" altLang="en-US" sz="2400" b="1" dirty="0">
                <a:solidFill>
                  <a:srgbClr val="FF0000"/>
                </a:solidFill>
                <a:latin typeface="微软雅黑" pitchFamily="34" charset="-122"/>
                <a:ea typeface="微软雅黑" pitchFamily="34" charset="-122"/>
              </a:rPr>
              <a:t>级封锁</a:t>
            </a:r>
            <a:r>
              <a:rPr lang="zh-CN" altLang="en-US" sz="2400" b="1" dirty="0" smtClean="0">
                <a:solidFill>
                  <a:srgbClr val="FF0000"/>
                </a:solidFill>
                <a:latin typeface="微软雅黑" pitchFamily="34" charset="-122"/>
                <a:ea typeface="微软雅黑" pitchFamily="34" charset="-122"/>
              </a:rPr>
              <a:t>协议：</a:t>
            </a:r>
            <a:r>
              <a:rPr lang="zh-CN" altLang="en-US" sz="2400" b="1" dirty="0" smtClean="0">
                <a:latin typeface="微软雅黑" pitchFamily="34" charset="-122"/>
                <a:ea typeface="微软雅黑" pitchFamily="34" charset="-122"/>
              </a:rPr>
              <a:t>解决</a:t>
            </a:r>
            <a:r>
              <a:rPr lang="zh-CN" altLang="en-US" sz="2400" b="1" dirty="0">
                <a:latin typeface="微软雅黑" pitchFamily="34" charset="-122"/>
                <a:ea typeface="微软雅黑" pitchFamily="34" charset="-122"/>
              </a:rPr>
              <a:t>：丢失修改，读“脏”数据以及不可重复读 带来的数据不一致性</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en-US" altLang="zh-CN" sz="2800" b="1" dirty="0" smtClean="0">
                <a:solidFill>
                  <a:srgbClr val="3333FF"/>
                </a:solidFill>
                <a:latin typeface="微软雅黑" pitchFamily="34" charset="-122"/>
                <a:ea typeface="微软雅黑" pitchFamily="34" charset="-122"/>
              </a:rPr>
              <a:t>1</a:t>
            </a:r>
            <a:r>
              <a:rPr lang="zh-CN" altLang="en-US" sz="2800" b="1" dirty="0">
                <a:solidFill>
                  <a:srgbClr val="3333FF"/>
                </a:solidFill>
                <a:latin typeface="微软雅黑" pitchFamily="34" charset="-122"/>
                <a:ea typeface="微软雅黑" pitchFamily="34" charset="-122"/>
              </a:rPr>
              <a:t>级封锁协议 </a:t>
            </a:r>
            <a:r>
              <a:rPr lang="zh-CN" altLang="en-US" sz="2400" b="1" dirty="0">
                <a:latin typeface="微软雅黑" pitchFamily="34" charset="-122"/>
                <a:ea typeface="微软雅黑" pitchFamily="34" charset="-122"/>
              </a:rPr>
              <a:t>事务在修改数据</a:t>
            </a:r>
            <a:r>
              <a:rPr lang="en-US" altLang="zh-CN" sz="2400" b="1" dirty="0">
                <a:latin typeface="微软雅黑" pitchFamily="34" charset="-122"/>
                <a:ea typeface="微软雅黑" pitchFamily="34" charset="-122"/>
              </a:rPr>
              <a:t>A</a:t>
            </a:r>
            <a:r>
              <a:rPr lang="zh-CN" altLang="en-US" sz="2400" b="1" dirty="0">
                <a:latin typeface="微软雅黑" pitchFamily="34" charset="-122"/>
                <a:ea typeface="微软雅黑" pitchFamily="34" charset="-122"/>
              </a:rPr>
              <a:t>时要加</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锁（排他锁</a:t>
            </a:r>
            <a:r>
              <a:rPr lang="zh-CN" altLang="en-US" sz="2400" b="1" dirty="0" smtClean="0">
                <a:latin typeface="微软雅黑" pitchFamily="34" charset="-122"/>
                <a:ea typeface="微软雅黑" pitchFamily="34" charset="-122"/>
              </a:rPr>
              <a:t>）。</a:t>
            </a:r>
            <a:r>
              <a:rPr lang="zh-CN" altLang="en-US" sz="2800" b="1" dirty="0">
                <a:solidFill>
                  <a:srgbClr val="0000CC"/>
                </a:solidFill>
                <a:latin typeface="华文楷体" panose="02010600040101010101" pitchFamily="2" charset="-122"/>
                <a:ea typeface="华文楷体" panose="02010600040101010101" pitchFamily="2" charset="-122"/>
              </a:rPr>
              <a:t>可以避免丢失修改。</a:t>
            </a:r>
            <a:endParaRPr lang="en-US" altLang="zh-CN" sz="2800" b="1" dirty="0">
              <a:solidFill>
                <a:srgbClr val="0000CC"/>
              </a:solidFill>
              <a:latin typeface="华文楷体" panose="02010600040101010101" pitchFamily="2" charset="-122"/>
              <a:ea typeface="华文楷体" panose="02010600040101010101" pitchFamily="2" charset="-122"/>
            </a:endParaRPr>
          </a:p>
          <a:p>
            <a:pPr indent="457200">
              <a:lnSpc>
                <a:spcPct val="150000"/>
              </a:lnSpc>
            </a:pPr>
            <a:r>
              <a:rPr lang="en-US" altLang="zh-CN" sz="2800" b="1" dirty="0" smtClean="0">
                <a:solidFill>
                  <a:srgbClr val="3333FF"/>
                </a:solidFill>
                <a:latin typeface="微软雅黑" pitchFamily="34" charset="-122"/>
                <a:ea typeface="微软雅黑" pitchFamily="34" charset="-122"/>
              </a:rPr>
              <a:t>2</a:t>
            </a:r>
            <a:r>
              <a:rPr lang="zh-CN" altLang="en-US" sz="2800" b="1" dirty="0">
                <a:solidFill>
                  <a:srgbClr val="3333FF"/>
                </a:solidFill>
                <a:latin typeface="微软雅黑" pitchFamily="34" charset="-122"/>
                <a:ea typeface="微软雅黑" pitchFamily="34" charset="-122"/>
              </a:rPr>
              <a:t>级封锁协议 </a:t>
            </a:r>
            <a:r>
              <a:rPr lang="zh-CN" altLang="en-US" sz="2400" b="1" dirty="0">
                <a:latin typeface="微软雅黑" pitchFamily="34" charset="-122"/>
                <a:ea typeface="微软雅黑" pitchFamily="34" charset="-122"/>
              </a:rPr>
              <a:t>在一级封锁协议的基础上，事务在读数据的时候，要加</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锁（共享锁），读入数据后立即释放</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锁（共享锁），</a:t>
            </a:r>
            <a:r>
              <a:rPr lang="zh-CN" altLang="en-US" sz="2800" b="1" dirty="0">
                <a:solidFill>
                  <a:srgbClr val="0000CC"/>
                </a:solidFill>
                <a:latin typeface="华文楷体" panose="02010600040101010101" pitchFamily="2" charset="-122"/>
                <a:ea typeface="华文楷体" panose="02010600040101010101" pitchFamily="2" charset="-122"/>
              </a:rPr>
              <a:t>可以避免读“脏”数据。（外加上面一种）</a:t>
            </a:r>
            <a:endParaRPr lang="en-US" altLang="zh-CN" sz="2800" b="1" dirty="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3031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914" y="163776"/>
            <a:ext cx="8759960" cy="4154984"/>
          </a:xfrm>
          <a:prstGeom prst="rect">
            <a:avLst/>
          </a:prstGeom>
        </p:spPr>
        <p:txBody>
          <a:bodyPr wrap="square">
            <a:spAutoFit/>
          </a:bodyPr>
          <a:lstStyle/>
          <a:p>
            <a:pPr indent="457200">
              <a:lnSpc>
                <a:spcPct val="150000"/>
              </a:lnSpc>
            </a:pPr>
            <a:r>
              <a:rPr lang="en-US" altLang="zh-CN" sz="2800" b="1" dirty="0" smtClean="0">
                <a:solidFill>
                  <a:srgbClr val="3333FF"/>
                </a:solidFill>
                <a:latin typeface="微软雅黑" pitchFamily="34" charset="-122"/>
                <a:ea typeface="微软雅黑" pitchFamily="34" charset="-122"/>
              </a:rPr>
              <a:t>3</a:t>
            </a:r>
            <a:r>
              <a:rPr lang="zh-CN" altLang="en-US" sz="2800" b="1" dirty="0">
                <a:solidFill>
                  <a:srgbClr val="3333FF"/>
                </a:solidFill>
                <a:latin typeface="微软雅黑" pitchFamily="34" charset="-122"/>
                <a:ea typeface="微软雅黑" pitchFamily="34" charset="-122"/>
              </a:rPr>
              <a:t>级封锁协议 </a:t>
            </a:r>
            <a:r>
              <a:rPr lang="zh-CN" altLang="en-US" sz="2400" b="1" dirty="0">
                <a:latin typeface="微软雅黑" pitchFamily="34" charset="-122"/>
                <a:ea typeface="微软雅黑" pitchFamily="34" charset="-122"/>
              </a:rPr>
              <a:t>在一级封锁协议的基础上，事务在读数据的时候，要加</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锁，一直到事务结束后才释放</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a:t>
            </a:r>
            <a:r>
              <a:rPr lang="zh-CN" altLang="en-US" sz="2400" b="1" dirty="0">
                <a:solidFill>
                  <a:srgbClr val="0000CC"/>
                </a:solidFill>
                <a:latin typeface="华文楷体" panose="02010600040101010101" pitchFamily="2" charset="-122"/>
                <a:ea typeface="华文楷体" panose="02010600040101010101" pitchFamily="2" charset="-122"/>
              </a:rPr>
              <a:t>可以避免不可重复读。（外加上面两种</a:t>
            </a:r>
            <a:r>
              <a:rPr lang="zh-CN" altLang="en-US" sz="2400" b="1" dirty="0" smtClean="0">
                <a:solidFill>
                  <a:srgbClr val="0000CC"/>
                </a:solidFill>
                <a:latin typeface="华文楷体" panose="02010600040101010101" pitchFamily="2" charset="-122"/>
                <a:ea typeface="华文楷体" panose="02010600040101010101" pitchFamily="2" charset="-122"/>
              </a:rPr>
              <a:t>）</a:t>
            </a:r>
            <a:endParaRPr lang="en-US" altLang="zh-CN" sz="2400" b="1" dirty="0" smtClean="0">
              <a:solidFill>
                <a:srgbClr val="0000CC"/>
              </a:solidFill>
              <a:latin typeface="华文楷体" panose="02010600040101010101" pitchFamily="2" charset="-122"/>
              <a:ea typeface="华文楷体" panose="02010600040101010101" pitchFamily="2" charset="-122"/>
            </a:endParaRPr>
          </a:p>
          <a:p>
            <a:pPr indent="457200">
              <a:lnSpc>
                <a:spcPct val="150000"/>
              </a:lnSpc>
            </a:pPr>
            <a:r>
              <a:rPr lang="zh-CN" altLang="en-US" sz="2800" b="1" dirty="0" smtClean="0">
                <a:solidFill>
                  <a:srgbClr val="FF0000"/>
                </a:solidFill>
                <a:latin typeface="微软雅黑" pitchFamily="34" charset="-122"/>
                <a:ea typeface="微软雅黑" pitchFamily="34" charset="-122"/>
              </a:rPr>
              <a:t>两段锁</a:t>
            </a:r>
            <a:r>
              <a:rPr lang="zh-CN" altLang="en-US" sz="2800" b="1" dirty="0">
                <a:solidFill>
                  <a:srgbClr val="FF0000"/>
                </a:solidFill>
                <a:latin typeface="微软雅黑" pitchFamily="34" charset="-122"/>
                <a:ea typeface="微软雅黑" pitchFamily="34" charset="-122"/>
              </a:rPr>
              <a:t>协议 </a:t>
            </a:r>
            <a:r>
              <a:rPr lang="zh-CN" altLang="en-US" sz="2400" b="1" dirty="0">
                <a:latin typeface="微软雅黑" pitchFamily="34" charset="-122"/>
                <a:ea typeface="微软雅黑" pitchFamily="34" charset="-122"/>
              </a:rPr>
              <a:t>  两段锁协议</a:t>
            </a:r>
            <a:r>
              <a:rPr lang="zh-CN" altLang="en-US" sz="2800" b="1" dirty="0">
                <a:solidFill>
                  <a:srgbClr val="FF0000"/>
                </a:solidFill>
                <a:latin typeface="华文楷体" panose="02010600040101010101" pitchFamily="2" charset="-122"/>
                <a:ea typeface="华文楷体" panose="02010600040101010101" pitchFamily="2" charset="-122"/>
              </a:rPr>
              <a:t>保证了并发操作的可串行化</a:t>
            </a:r>
            <a:r>
              <a:rPr lang="zh-CN" altLang="en-US" sz="2400" b="1" dirty="0" smtClean="0">
                <a:latin typeface="微软雅黑" pitchFamily="34" charset="-122"/>
                <a:ea typeface="微软雅黑" pitchFamily="34" charset="-122"/>
              </a:rPr>
              <a:t>。 </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smtClean="0">
                <a:solidFill>
                  <a:srgbClr val="0000CC"/>
                </a:solidFill>
                <a:latin typeface="微软雅黑" pitchFamily="34" charset="-122"/>
                <a:ea typeface="微软雅黑" pitchFamily="34" charset="-122"/>
              </a:rPr>
              <a:t>两段锁协议约定</a:t>
            </a:r>
            <a:r>
              <a:rPr lang="zh-CN" altLang="en-US" sz="2400" b="1" dirty="0">
                <a:solidFill>
                  <a:srgbClr val="0000CC"/>
                </a:solidFill>
                <a:latin typeface="微软雅黑" pitchFamily="34" charset="-122"/>
                <a:ea typeface="微软雅黑" pitchFamily="34" charset="-122"/>
              </a:rPr>
              <a:t>：事务在对数据进行读写操作前，必须先获得对数据的封锁，并且在释放一个封锁后不能再获得其他的封锁</a:t>
            </a:r>
            <a:r>
              <a:rPr lang="zh-CN" altLang="en-US" sz="2400" b="1" dirty="0">
                <a:latin typeface="微软雅黑" pitchFamily="34" charset="-122"/>
                <a:ea typeface="微软雅黑" pitchFamily="34" charset="-122"/>
              </a:rPr>
              <a:t>。这就是两段锁的含义</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事务分成获得加锁和解锁两个阶段</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矩形 1"/>
          <p:cNvSpPr/>
          <p:nvPr/>
        </p:nvSpPr>
        <p:spPr>
          <a:xfrm>
            <a:off x="731251" y="4435790"/>
            <a:ext cx="4596130" cy="523220"/>
          </a:xfrm>
          <a:prstGeom prst="rect">
            <a:avLst/>
          </a:prstGeom>
        </p:spPr>
        <p:txBody>
          <a:bodyPr wrap="none">
            <a:spAutoFit/>
          </a:bodyPr>
          <a:lstStyle/>
          <a:p>
            <a:r>
              <a:rPr lang="zh-CN" altLang="en-US" sz="2800" b="1" dirty="0" smtClean="0">
                <a:solidFill>
                  <a:srgbClr val="0000CC"/>
                </a:solidFill>
                <a:latin typeface="微软雅黑" panose="020B0503020204020204" pitchFamily="34" charset="-122"/>
                <a:ea typeface="微软雅黑" panose="020B0503020204020204" pitchFamily="34" charset="-122"/>
              </a:rPr>
              <a:t>注意</a:t>
            </a:r>
            <a:r>
              <a:rPr lang="zh-CN" altLang="en-US" sz="2400" b="1" dirty="0" smtClean="0">
                <a:latin typeface="微软雅黑" panose="020B0503020204020204" pitchFamily="34" charset="-122"/>
                <a:ea typeface="微软雅黑" panose="020B0503020204020204" pitchFamily="34" charset="-122"/>
              </a:rPr>
              <a:t>，加锁、释放锁的时机不同</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0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3914" y="163776"/>
            <a:ext cx="8759960" cy="3508653"/>
          </a:xfrm>
          <a:prstGeom prst="rect">
            <a:avLst/>
          </a:prstGeom>
        </p:spPr>
        <p:txBody>
          <a:bodyPr wrap="square">
            <a:spAutoFit/>
          </a:bodyPr>
          <a:lstStyle/>
          <a:p>
            <a:pPr indent="457200">
              <a:lnSpc>
                <a:spcPct val="150000"/>
              </a:lnSpc>
            </a:pPr>
            <a:r>
              <a:rPr lang="en-US" altLang="zh-CN" sz="2800" b="1" dirty="0" smtClean="0">
                <a:solidFill>
                  <a:srgbClr val="3333FF"/>
                </a:solidFill>
                <a:latin typeface="微软雅黑" pitchFamily="34" charset="-122"/>
                <a:ea typeface="微软雅黑" pitchFamily="34" charset="-122"/>
              </a:rPr>
              <a:t>3</a:t>
            </a:r>
            <a:r>
              <a:rPr lang="zh-CN" altLang="en-US" sz="2800" b="1" dirty="0">
                <a:solidFill>
                  <a:srgbClr val="3333FF"/>
                </a:solidFill>
                <a:latin typeface="微软雅黑" pitchFamily="34" charset="-122"/>
                <a:ea typeface="微软雅黑" pitchFamily="34" charset="-122"/>
              </a:rPr>
              <a:t>级封锁协议 </a:t>
            </a:r>
            <a:r>
              <a:rPr lang="zh-CN" altLang="en-US" sz="2800" b="1" dirty="0" smtClean="0">
                <a:solidFill>
                  <a:srgbClr val="3333FF"/>
                </a:solidFill>
                <a:latin typeface="微软雅黑" pitchFamily="34" charset="-122"/>
                <a:ea typeface="微软雅黑" pitchFamily="34" charset="-122"/>
              </a:rPr>
              <a:t>与</a:t>
            </a:r>
            <a:r>
              <a:rPr lang="zh-CN" altLang="en-US" sz="2800" b="1" dirty="0" smtClean="0">
                <a:solidFill>
                  <a:srgbClr val="FF0000"/>
                </a:solidFill>
                <a:latin typeface="微软雅黑" pitchFamily="34" charset="-122"/>
                <a:ea typeface="微软雅黑" pitchFamily="34" charset="-122"/>
              </a:rPr>
              <a:t>两段锁</a:t>
            </a:r>
            <a:r>
              <a:rPr lang="zh-CN" altLang="en-US" sz="2800" b="1" dirty="0">
                <a:solidFill>
                  <a:srgbClr val="FF0000"/>
                </a:solidFill>
                <a:latin typeface="微软雅黑" pitchFamily="34" charset="-122"/>
                <a:ea typeface="微软雅黑" pitchFamily="34" charset="-122"/>
              </a:rPr>
              <a:t>协议 </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a:solidFill>
                  <a:srgbClr val="0000CC"/>
                </a:solidFill>
                <a:latin typeface="微软雅黑" pitchFamily="34" charset="-122"/>
                <a:ea typeface="微软雅黑" pitchFamily="34" charset="-122"/>
              </a:rPr>
              <a:t>三级封锁协议</a:t>
            </a:r>
            <a:r>
              <a:rPr lang="zh-CN" altLang="en-US" sz="2400" b="1" dirty="0">
                <a:latin typeface="微软雅黑" pitchFamily="34" charset="-122"/>
                <a:ea typeface="微软雅黑" pitchFamily="34" charset="-122"/>
              </a:rPr>
              <a:t>的目的是保证数据的一致性。</a:t>
            </a:r>
            <a:endParaRPr lang="en-US" altLang="zh-CN" sz="2400" b="1" dirty="0">
              <a:latin typeface="微软雅黑" pitchFamily="34" charset="-122"/>
              <a:ea typeface="微软雅黑" pitchFamily="34" charset="-122"/>
            </a:endParaRPr>
          </a:p>
          <a:p>
            <a:pPr indent="457200">
              <a:lnSpc>
                <a:spcPct val="150000"/>
              </a:lnSpc>
            </a:pPr>
            <a:r>
              <a:rPr lang="zh-CN" altLang="en-US" sz="2400" b="1" dirty="0" smtClean="0">
                <a:solidFill>
                  <a:srgbClr val="0000CC"/>
                </a:solidFill>
                <a:latin typeface="微软雅黑" pitchFamily="34" charset="-122"/>
                <a:ea typeface="微软雅黑" pitchFamily="34" charset="-122"/>
              </a:rPr>
              <a:t>两段锁</a:t>
            </a:r>
            <a:r>
              <a:rPr lang="zh-CN" altLang="en-US" sz="2400" b="1" dirty="0">
                <a:solidFill>
                  <a:srgbClr val="0000CC"/>
                </a:solidFill>
                <a:latin typeface="微软雅黑" pitchFamily="34" charset="-122"/>
                <a:ea typeface="微软雅黑" pitchFamily="34" charset="-122"/>
              </a:rPr>
              <a:t>协议</a:t>
            </a:r>
            <a:r>
              <a:rPr lang="zh-CN" altLang="en-US" sz="2400" b="1" dirty="0">
                <a:latin typeface="微软雅黑" pitchFamily="34" charset="-122"/>
                <a:ea typeface="微软雅黑" pitchFamily="34" charset="-122"/>
              </a:rPr>
              <a:t>的目的是保证并发调度</a:t>
            </a:r>
            <a:r>
              <a:rPr lang="zh-CN" altLang="en-US" sz="2400" b="1" dirty="0" smtClean="0">
                <a:latin typeface="微软雅黑" pitchFamily="34" charset="-122"/>
                <a:ea typeface="微软雅黑" pitchFamily="34" charset="-122"/>
              </a:rPr>
              <a:t>的</a:t>
            </a:r>
            <a:r>
              <a:rPr lang="zh-CN" altLang="en-US" sz="2400" b="1" dirty="0">
                <a:latin typeface="微软雅黑" pitchFamily="34" charset="-122"/>
                <a:ea typeface="微软雅黑" pitchFamily="34" charset="-122"/>
              </a:rPr>
              <a:t>可串行性</a:t>
            </a:r>
            <a:r>
              <a:rPr lang="zh-CN" altLang="en-US" sz="2400" b="1" dirty="0" smtClean="0">
                <a:latin typeface="微软雅黑" pitchFamily="34" charset="-122"/>
                <a:ea typeface="微软雅黑" pitchFamily="34" charset="-122"/>
              </a:rPr>
              <a:t>的，也就是保证</a:t>
            </a:r>
            <a:r>
              <a:rPr lang="zh-CN" altLang="en-US" sz="2400" b="1" dirty="0" smtClean="0">
                <a:solidFill>
                  <a:srgbClr val="0000CC"/>
                </a:solidFill>
                <a:latin typeface="微软雅黑" pitchFamily="34" charset="-122"/>
                <a:ea typeface="微软雅黑" pitchFamily="34" charset="-122"/>
              </a:rPr>
              <a:t>并发调度的正确性</a:t>
            </a:r>
            <a:r>
              <a:rPr lang="zh-CN" altLang="en-US" sz="2400" b="1" dirty="0" smtClean="0">
                <a:latin typeface="微软雅黑" pitchFamily="34" charset="-122"/>
                <a:ea typeface="微软雅黑" pitchFamily="34" charset="-122"/>
              </a:rPr>
              <a:t>。</a:t>
            </a:r>
            <a:endParaRPr lang="en-US" altLang="zh-CN" sz="2400" b="1" dirty="0">
              <a:latin typeface="微软雅黑" pitchFamily="34" charset="-122"/>
              <a:ea typeface="微软雅黑" pitchFamily="34" charset="-122"/>
            </a:endParaRPr>
          </a:p>
          <a:p>
            <a:pPr indent="457200">
              <a:lnSpc>
                <a:spcPct val="150000"/>
              </a:lnSpc>
            </a:pPr>
            <a:r>
              <a:rPr lang="zh-CN" altLang="en-US" sz="2400" b="1" dirty="0" smtClean="0">
                <a:solidFill>
                  <a:srgbClr val="0000CC"/>
                </a:solidFill>
                <a:latin typeface="微软雅黑" pitchFamily="34" charset="-122"/>
                <a:ea typeface="微软雅黑" pitchFamily="34" charset="-122"/>
              </a:rPr>
              <a:t>两段锁</a:t>
            </a:r>
            <a:r>
              <a:rPr lang="zh-CN" altLang="en-US" sz="2400" b="1" dirty="0">
                <a:solidFill>
                  <a:srgbClr val="0000CC"/>
                </a:solidFill>
                <a:latin typeface="微软雅黑" pitchFamily="34" charset="-122"/>
                <a:ea typeface="微软雅黑" pitchFamily="34" charset="-122"/>
              </a:rPr>
              <a:t>协议</a:t>
            </a:r>
            <a:r>
              <a:rPr lang="zh-CN" altLang="en-US" sz="2400" b="1" dirty="0">
                <a:latin typeface="微软雅黑" pitchFamily="34" charset="-122"/>
                <a:ea typeface="微软雅黑" pitchFamily="34" charset="-122"/>
              </a:rPr>
              <a:t>并不要求事务将要使用的数据一次全部加锁，因此两段锁协议可能发生死锁</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7409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9"/>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14.1.4 </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的隔离性级别</a:t>
            </a:r>
            <a:endParaRPr lang="en-US" altLang="zh-CN" sz="3600" b="1" dirty="0" smtClean="0">
              <a:solidFill>
                <a:srgbClr val="00B050"/>
              </a:solidFill>
              <a:latin typeface="微软雅黑" pitchFamily="34" charset="-122"/>
              <a:ea typeface="微软雅黑" pitchFamily="34" charset="-122"/>
            </a:endParaRPr>
          </a:p>
        </p:txBody>
      </p:sp>
      <p:sp>
        <p:nvSpPr>
          <p:cNvPr id="5" name="矩形 4"/>
          <p:cNvSpPr/>
          <p:nvPr/>
        </p:nvSpPr>
        <p:spPr>
          <a:xfrm>
            <a:off x="464198" y="1104684"/>
            <a:ext cx="8096075" cy="1477328"/>
          </a:xfrm>
          <a:prstGeom prst="rect">
            <a:avLst/>
          </a:prstGeom>
        </p:spPr>
        <p:txBody>
          <a:bodyPr wrap="square">
            <a:spAutoFit/>
          </a:bodyPr>
          <a:lstStyle/>
          <a:p>
            <a:pPr indent="457200">
              <a:lnSpc>
                <a:spcPct val="125000"/>
              </a:lnSpc>
            </a:pPr>
            <a:r>
              <a:rPr lang="en-US" altLang="zh-CN" sz="2400" b="1" dirty="0"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提供了下面</a:t>
            </a:r>
            <a:r>
              <a:rPr lang="en-US" altLang="zh-CN" sz="2400" b="1" dirty="0">
                <a:latin typeface="微软雅黑" pitchFamily="34" charset="-122"/>
                <a:ea typeface="微软雅黑" pitchFamily="34" charset="-122"/>
              </a:rPr>
              <a:t>4</a:t>
            </a:r>
            <a:r>
              <a:rPr lang="zh-CN" altLang="en-US" sz="2400" b="1" dirty="0">
                <a:latin typeface="微软雅黑" pitchFamily="34" charset="-122"/>
                <a:ea typeface="微软雅黑" pitchFamily="34" charset="-122"/>
              </a:rPr>
              <a:t>种隔离级</a:t>
            </a:r>
            <a:r>
              <a:rPr lang="zh-CN" altLang="en-US" sz="2400" b="1" dirty="0" smtClean="0">
                <a:latin typeface="微软雅黑" pitchFamily="34" charset="-122"/>
                <a:ea typeface="微软雅黑" pitchFamily="34" charset="-122"/>
              </a:rPr>
              <a:t>：</a:t>
            </a:r>
            <a:r>
              <a:rPr lang="zh-CN" altLang="en-US" sz="2400" b="1" dirty="0" smtClean="0">
                <a:solidFill>
                  <a:srgbClr val="FF0000"/>
                </a:solidFill>
                <a:latin typeface="微软雅黑" pitchFamily="34" charset="-122"/>
                <a:ea typeface="微软雅黑" pitchFamily="34" charset="-122"/>
              </a:rPr>
              <a:t>可串行</a:t>
            </a:r>
            <a:r>
              <a:rPr lang="zh-CN" altLang="en-US" sz="2400" b="1" dirty="0" smtClean="0">
                <a:solidFill>
                  <a:srgbClr val="FF0066"/>
                </a:solidFill>
                <a:latin typeface="微软雅黑" pitchFamily="34" charset="-122"/>
                <a:ea typeface="微软雅黑" pitchFamily="34" charset="-122"/>
              </a:rPr>
              <a:t>化</a:t>
            </a:r>
            <a:r>
              <a:rPr lang="zh-CN" altLang="en-US" sz="2400" b="1" dirty="0">
                <a:solidFill>
                  <a:srgbClr val="FF0066"/>
                </a:solidFill>
                <a:latin typeface="微软雅黑" pitchFamily="34" charset="-122"/>
                <a:ea typeface="微软雅黑" pitchFamily="34" charset="-122"/>
              </a:rPr>
              <a:t>（</a:t>
            </a:r>
            <a:r>
              <a:rPr lang="en-US" altLang="zh-CN" sz="2400" b="1" dirty="0" err="1">
                <a:solidFill>
                  <a:srgbClr val="FF0066"/>
                </a:solidFill>
                <a:latin typeface="微软雅黑" pitchFamily="34" charset="-122"/>
                <a:ea typeface="微软雅黑" pitchFamily="34" charset="-122"/>
              </a:rPr>
              <a:t>serializable</a:t>
            </a:r>
            <a:r>
              <a:rPr lang="zh-CN" altLang="en-US" sz="2400" b="1" dirty="0">
                <a:solidFill>
                  <a:srgbClr val="FF0066"/>
                </a:solidFill>
                <a:latin typeface="微软雅黑" pitchFamily="34" charset="-122"/>
                <a:ea typeface="微软雅黑" pitchFamily="34" charset="-122"/>
              </a:rPr>
              <a:t>）、可重复读</a:t>
            </a:r>
            <a:r>
              <a:rPr lang="en-US" altLang="zh-CN" sz="2400" b="1" dirty="0">
                <a:solidFill>
                  <a:srgbClr val="FF0066"/>
                </a:solidFill>
                <a:latin typeface="微软雅黑" pitchFamily="34" charset="-122"/>
                <a:ea typeface="微软雅黑" pitchFamily="34" charset="-122"/>
              </a:rPr>
              <a:t>(repeatable read)</a:t>
            </a:r>
            <a:r>
              <a:rPr lang="zh-CN" altLang="en-US" sz="2400" b="1" dirty="0">
                <a:solidFill>
                  <a:srgbClr val="FF0066"/>
                </a:solidFill>
                <a:latin typeface="微软雅黑" pitchFamily="34" charset="-122"/>
                <a:ea typeface="微软雅黑" pitchFamily="34" charset="-122"/>
              </a:rPr>
              <a:t>、提交读</a:t>
            </a:r>
            <a:r>
              <a:rPr lang="en-US" altLang="zh-CN" sz="2400" b="1" dirty="0">
                <a:solidFill>
                  <a:srgbClr val="FF0066"/>
                </a:solidFill>
                <a:latin typeface="微软雅黑" pitchFamily="34" charset="-122"/>
                <a:ea typeface="微软雅黑" pitchFamily="34" charset="-122"/>
              </a:rPr>
              <a:t>(read committed)</a:t>
            </a:r>
            <a:r>
              <a:rPr lang="zh-CN" altLang="en-US" sz="2400" b="1" dirty="0">
                <a:solidFill>
                  <a:srgbClr val="FF0066"/>
                </a:solidFill>
                <a:latin typeface="微软雅黑" pitchFamily="34" charset="-122"/>
                <a:ea typeface="微软雅黑" pitchFamily="34" charset="-122"/>
              </a:rPr>
              <a:t>、未提交读（</a:t>
            </a:r>
            <a:r>
              <a:rPr lang="en-US" altLang="zh-CN" sz="2400" b="1" dirty="0">
                <a:solidFill>
                  <a:srgbClr val="FF0066"/>
                </a:solidFill>
                <a:latin typeface="微软雅黑" pitchFamily="34" charset="-122"/>
                <a:ea typeface="微软雅黑" pitchFamily="34" charset="-122"/>
              </a:rPr>
              <a:t>read uncommitted) </a:t>
            </a:r>
            <a:r>
              <a:rPr lang="zh-CN" altLang="en-US" sz="2400" b="1" dirty="0">
                <a:solidFill>
                  <a:srgbClr val="FF0066"/>
                </a:solidFill>
                <a:latin typeface="微软雅黑" pitchFamily="34" charset="-122"/>
                <a:ea typeface="微软雅黑" pitchFamily="34" charset="-122"/>
              </a:rPr>
              <a:t>。</a:t>
            </a:r>
          </a:p>
        </p:txBody>
      </p:sp>
      <p:pic>
        <p:nvPicPr>
          <p:cNvPr id="2050" name="Picture 2" descr="http://dl.iteye.com/upload/picture/pic/72610/af5b9c1e-4517-3df2-ad62-af25d1672d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88" y="2738630"/>
            <a:ext cx="798195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5488" y="5377339"/>
            <a:ext cx="8074785" cy="892552"/>
          </a:xfrm>
          <a:prstGeom prst="rect">
            <a:avLst/>
          </a:prstGeom>
        </p:spPr>
        <p:txBody>
          <a:bodyPr wrap="square">
            <a:spAutoFit/>
          </a:bodyPr>
          <a:lstStyle/>
          <a:p>
            <a:r>
              <a:rPr lang="en-US" altLang="zh-CN" sz="2400" b="1" dirty="0" smtClean="0">
                <a:latin typeface="微软雅黑" pitchFamily="34" charset="-122"/>
                <a:ea typeface="微软雅黑" pitchFamily="34" charset="-122"/>
              </a:rPr>
              <a:t>     </a:t>
            </a:r>
            <a:r>
              <a:rPr lang="en-US" altLang="zh-CN" sz="2800" b="1" dirty="0" smtClean="0">
                <a:latin typeface="楷体_GB2312" panose="02010609030101010101" pitchFamily="49" charset="-122"/>
                <a:ea typeface="楷体_GB2312" panose="02010609030101010101" pitchFamily="49" charset="-122"/>
              </a:rPr>
              <a:t>MySQL</a:t>
            </a:r>
            <a:r>
              <a:rPr lang="zh-CN" altLang="en-US" sz="2800" b="1" dirty="0">
                <a:latin typeface="楷体_GB2312" panose="02010609030101010101" pitchFamily="49" charset="-122"/>
                <a:ea typeface="楷体_GB2312" panose="02010609030101010101" pitchFamily="49" charset="-122"/>
              </a:rPr>
              <a:t>默认为</a:t>
            </a:r>
            <a:r>
              <a:rPr lang="en-US" altLang="zh-CN" sz="2800" b="1" dirty="0">
                <a:latin typeface="楷体_GB2312" panose="02010609030101010101" pitchFamily="49" charset="-122"/>
                <a:ea typeface="楷体_GB2312" panose="02010609030101010101" pitchFamily="49" charset="-122"/>
              </a:rPr>
              <a:t>repeatable read</a:t>
            </a:r>
            <a:r>
              <a:rPr lang="zh-CN" altLang="en-US" sz="2800" b="1" dirty="0">
                <a:latin typeface="楷体_GB2312" panose="02010609030101010101" pitchFamily="49" charset="-122"/>
                <a:ea typeface="楷体_GB2312" panose="02010609030101010101" pitchFamily="49" charset="-122"/>
              </a:rPr>
              <a:t>隔离级</a:t>
            </a:r>
            <a:r>
              <a:rPr lang="zh-CN" altLang="en-US" sz="2400" b="1" dirty="0">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这个隔离级</a:t>
            </a:r>
            <a:r>
              <a:rPr lang="zh-CN" altLang="en-US" sz="2400" b="1" dirty="0" smtClean="0">
                <a:solidFill>
                  <a:srgbClr val="C00000"/>
                </a:solidFill>
                <a:latin typeface="微软雅黑" pitchFamily="34" charset="-122"/>
                <a:ea typeface="微软雅黑" pitchFamily="34" charset="-122"/>
              </a:rPr>
              <a:t>适用于大多数</a:t>
            </a:r>
            <a:r>
              <a:rPr lang="zh-CN" altLang="en-US" sz="2400" b="1" dirty="0">
                <a:solidFill>
                  <a:srgbClr val="C00000"/>
                </a:solidFill>
                <a:latin typeface="微软雅黑" pitchFamily="34" charset="-122"/>
                <a:ea typeface="微软雅黑" pitchFamily="34" charset="-122"/>
              </a:rPr>
              <a:t>应用程序</a:t>
            </a:r>
            <a:endParaRPr lang="zh-CN" altLang="en-US" sz="2400" dirty="0"/>
          </a:p>
        </p:txBody>
      </p:sp>
    </p:spTree>
    <p:extLst>
      <p:ext uri="{BB962C8B-B14F-4D97-AF65-F5344CB8AC3E}">
        <p14:creationId xmlns:p14="http://schemas.microsoft.com/office/powerpoint/2010/main" val="40910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356" y="190586"/>
            <a:ext cx="8591795" cy="3093154"/>
          </a:xfrm>
          <a:prstGeom prst="rect">
            <a:avLst/>
          </a:prstGeom>
        </p:spPr>
        <p:txBody>
          <a:bodyPr wrap="square">
            <a:spAutoFit/>
          </a:bodyPr>
          <a:lstStyle/>
          <a:p>
            <a:pPr indent="457200">
              <a:lnSpc>
                <a:spcPct val="125000"/>
              </a:lnSpc>
            </a:pPr>
            <a:r>
              <a:rPr lang="en-US" altLang="zh-CN" sz="2800" b="1" dirty="0">
                <a:solidFill>
                  <a:srgbClr val="0000CC"/>
                </a:solidFill>
                <a:latin typeface="微软雅黑" pitchFamily="34" charset="-122"/>
                <a:ea typeface="微软雅黑" pitchFamily="34" charset="-122"/>
              </a:rPr>
              <a:t>【</a:t>
            </a:r>
            <a:r>
              <a:rPr lang="zh-CN" altLang="en-US" sz="2800" b="1" dirty="0">
                <a:solidFill>
                  <a:srgbClr val="0000CC"/>
                </a:solidFill>
                <a:latin typeface="微软雅黑" pitchFamily="34" charset="-122"/>
                <a:ea typeface="微软雅黑" pitchFamily="34" charset="-122"/>
              </a:rPr>
              <a:t>事务隔离级别是封锁协议的应用</a:t>
            </a:r>
            <a:r>
              <a:rPr lang="en-US" altLang="zh-CN" sz="2800" b="1" dirty="0" smtClean="0">
                <a:solidFill>
                  <a:srgbClr val="0000CC"/>
                </a:solidFill>
                <a:latin typeface="微软雅黑" pitchFamily="34" charset="-122"/>
                <a:ea typeface="微软雅黑" pitchFamily="34" charset="-122"/>
              </a:rPr>
              <a:t>】</a:t>
            </a:r>
            <a:endParaRPr lang="en-US" altLang="zh-CN" sz="2800" b="1" dirty="0" smtClean="0">
              <a:solidFill>
                <a:srgbClr val="FF0000"/>
              </a:solidFill>
              <a:latin typeface="微软雅黑" pitchFamily="34" charset="-122"/>
              <a:ea typeface="微软雅黑" pitchFamily="34" charset="-122"/>
            </a:endParaRPr>
          </a:p>
          <a:p>
            <a:pPr indent="457200">
              <a:lnSpc>
                <a:spcPct val="125000"/>
              </a:lnSpc>
            </a:pPr>
            <a:r>
              <a:rPr lang="zh-CN" altLang="en-US" sz="2800" b="1" dirty="0" smtClean="0">
                <a:solidFill>
                  <a:srgbClr val="FF0000"/>
                </a:solidFill>
                <a:latin typeface="微软雅黑" pitchFamily="34" charset="-122"/>
                <a:ea typeface="微软雅黑" pitchFamily="34" charset="-122"/>
              </a:rPr>
              <a:t>四</a:t>
            </a:r>
            <a:r>
              <a:rPr lang="zh-CN" altLang="en-US" sz="2800" b="1" dirty="0">
                <a:solidFill>
                  <a:srgbClr val="FF0000"/>
                </a:solidFill>
                <a:latin typeface="微软雅黑" pitchFamily="34" charset="-122"/>
                <a:ea typeface="微软雅黑" pitchFamily="34" charset="-122"/>
              </a:rPr>
              <a:t>个隔离</a:t>
            </a:r>
            <a:r>
              <a:rPr lang="zh-CN" altLang="en-US" sz="2800" b="1" dirty="0" smtClean="0">
                <a:solidFill>
                  <a:srgbClr val="FF0000"/>
                </a:solidFill>
                <a:latin typeface="微软雅黑" pitchFamily="34" charset="-122"/>
                <a:ea typeface="微软雅黑" pitchFamily="34" charset="-122"/>
              </a:rPr>
              <a:t>级别：</a:t>
            </a:r>
            <a:endParaRPr lang="en-US" altLang="zh-CN" sz="2800" b="1" dirty="0" smtClean="0">
              <a:solidFill>
                <a:srgbClr val="FF0000"/>
              </a:solidFill>
              <a:latin typeface="微软雅黑" pitchFamily="34" charset="-122"/>
              <a:ea typeface="微软雅黑" pitchFamily="34" charset="-122"/>
            </a:endParaRPr>
          </a:p>
          <a:p>
            <a:pPr indent="457200">
              <a:lnSpc>
                <a:spcPct val="125000"/>
              </a:lnSpc>
            </a:pPr>
            <a:r>
              <a:rPr lang="en-US" altLang="zh-CN" sz="2800" b="1" dirty="0" smtClean="0">
                <a:solidFill>
                  <a:srgbClr val="0000CC"/>
                </a:solidFill>
                <a:latin typeface="微软雅黑" pitchFamily="34" charset="-122"/>
                <a:ea typeface="微软雅黑" pitchFamily="34" charset="-122"/>
              </a:rPr>
              <a:t>1.Read </a:t>
            </a:r>
            <a:r>
              <a:rPr lang="en-US" altLang="zh-CN" sz="2800" b="1" dirty="0">
                <a:solidFill>
                  <a:srgbClr val="0000CC"/>
                </a:solidFill>
                <a:latin typeface="微软雅黑" pitchFamily="34" charset="-122"/>
                <a:ea typeface="微软雅黑" pitchFamily="34" charset="-122"/>
              </a:rPr>
              <a:t>Uncommitted</a:t>
            </a:r>
            <a:r>
              <a:rPr lang="zh-CN" altLang="en-US" sz="2800" b="1" dirty="0">
                <a:solidFill>
                  <a:srgbClr val="0000CC"/>
                </a:solidFill>
                <a:latin typeface="微软雅黑" pitchFamily="34" charset="-122"/>
                <a:ea typeface="微软雅黑" pitchFamily="34" charset="-122"/>
              </a:rPr>
              <a:t>（读取未提交内容）</a:t>
            </a:r>
            <a:r>
              <a:rPr lang="zh-CN" altLang="en-US" sz="2800" b="1" dirty="0" smtClean="0">
                <a:solidFill>
                  <a:srgbClr val="0000CC"/>
                </a:solidFill>
                <a:latin typeface="微软雅黑" pitchFamily="34" charset="-122"/>
                <a:ea typeface="微软雅黑" pitchFamily="34" charset="-122"/>
              </a:rPr>
              <a:t>。</a:t>
            </a:r>
            <a:endParaRPr lang="en-US" altLang="zh-CN" sz="2800" b="1" dirty="0" smtClean="0">
              <a:solidFill>
                <a:srgbClr val="0000CC"/>
              </a:solidFill>
              <a:latin typeface="微软雅黑" pitchFamily="34" charset="-122"/>
              <a:ea typeface="微软雅黑" pitchFamily="34" charset="-122"/>
            </a:endParaRPr>
          </a:p>
          <a:p>
            <a:pPr indent="457200">
              <a:lnSpc>
                <a:spcPct val="125000"/>
              </a:lnSpc>
            </a:pPr>
            <a:r>
              <a:rPr lang="zh-CN" altLang="en-US" sz="2400" b="1" dirty="0" smtClean="0">
                <a:solidFill>
                  <a:srgbClr val="FF0066"/>
                </a:solidFill>
                <a:latin typeface="微软雅黑" pitchFamily="34" charset="-122"/>
                <a:ea typeface="微软雅黑" pitchFamily="34" charset="-122"/>
              </a:rPr>
              <a:t>其</a:t>
            </a:r>
            <a:r>
              <a:rPr lang="zh-CN" altLang="en-US" sz="2400" b="1" dirty="0">
                <a:solidFill>
                  <a:srgbClr val="FF0066"/>
                </a:solidFill>
                <a:latin typeface="微软雅黑" pitchFamily="34" charset="-122"/>
                <a:ea typeface="微软雅黑" pitchFamily="34" charset="-122"/>
              </a:rPr>
              <a:t>现象为脏读</a:t>
            </a:r>
            <a:r>
              <a:rPr lang="zh-CN" altLang="en-US" sz="2400" b="1" dirty="0">
                <a:solidFill>
                  <a:srgbClr val="000000"/>
                </a:solidFill>
                <a:latin typeface="微软雅黑" pitchFamily="34" charset="-122"/>
                <a:ea typeface="微软雅黑" pitchFamily="34" charset="-122"/>
              </a:rPr>
              <a:t>，即可以读取到其他事务未提交的数据</a:t>
            </a:r>
            <a:r>
              <a:rPr lang="zh-CN" altLang="en-US" sz="2400" b="1" dirty="0" smtClean="0">
                <a:solidFill>
                  <a:srgbClr val="000000"/>
                </a:solidFill>
                <a:latin typeface="微软雅黑" pitchFamily="34" charset="-122"/>
                <a:ea typeface="微软雅黑" pitchFamily="34" charset="-122"/>
              </a:rPr>
              <a:t>。</a:t>
            </a:r>
            <a:endParaRPr lang="en-US" altLang="zh-CN" sz="2400" b="1" dirty="0" smtClean="0">
              <a:solidFill>
                <a:srgbClr val="000000"/>
              </a:solidFill>
              <a:latin typeface="微软雅黑" pitchFamily="34" charset="-122"/>
              <a:ea typeface="微软雅黑" pitchFamily="34" charset="-122"/>
            </a:endParaRPr>
          </a:p>
          <a:p>
            <a:pPr indent="457200">
              <a:lnSpc>
                <a:spcPct val="125000"/>
              </a:lnSpc>
            </a:pPr>
            <a:r>
              <a:rPr lang="zh-CN" altLang="en-US" sz="2400" b="1" dirty="0">
                <a:solidFill>
                  <a:srgbClr val="FF0066"/>
                </a:solidFill>
                <a:latin typeface="微软雅黑" pitchFamily="34" charset="-122"/>
                <a:ea typeface="微软雅黑" pitchFamily="34" charset="-122"/>
              </a:rPr>
              <a:t>没能解决事务并发操作的 脏读、不可重复读、幻读</a:t>
            </a:r>
            <a:r>
              <a:rPr lang="zh-CN" altLang="en-US" sz="2400" b="1" dirty="0" smtClean="0">
                <a:solidFill>
                  <a:srgbClr val="FF0066"/>
                </a:solidFill>
                <a:latin typeface="微软雅黑" pitchFamily="34" charset="-122"/>
                <a:ea typeface="微软雅黑" pitchFamily="34" charset="-122"/>
              </a:rPr>
              <a:t>问题</a:t>
            </a:r>
            <a:r>
              <a:rPr lang="zh-CN" altLang="en-US" sz="2400" b="1" dirty="0" smtClean="0">
                <a:solidFill>
                  <a:srgbClr val="000000"/>
                </a:solidFill>
                <a:latin typeface="微软雅黑" pitchFamily="34" charset="-122"/>
                <a:ea typeface="微软雅黑" pitchFamily="34" charset="-122"/>
              </a:rPr>
              <a:t>。</a:t>
            </a:r>
            <a:endParaRPr lang="en-US" altLang="zh-CN" sz="2400" b="1" dirty="0" smtClean="0">
              <a:solidFill>
                <a:srgbClr val="000000"/>
              </a:solidFill>
              <a:latin typeface="微软雅黑" pitchFamily="34" charset="-122"/>
              <a:ea typeface="微软雅黑" pitchFamily="34" charset="-122"/>
            </a:endParaRPr>
          </a:p>
          <a:p>
            <a:pPr indent="457200">
              <a:lnSpc>
                <a:spcPct val="125000"/>
              </a:lnSpc>
            </a:pPr>
            <a:endParaRPr lang="en-US" altLang="zh-CN" sz="2400" b="1" dirty="0" smtClean="0">
              <a:solidFill>
                <a:srgbClr val="000000"/>
              </a:solidFill>
              <a:latin typeface="微软雅黑" pitchFamily="34" charset="-122"/>
              <a:ea typeface="微软雅黑" pitchFamily="34" charset="-122"/>
            </a:endParaRPr>
          </a:p>
        </p:txBody>
      </p:sp>
      <p:sp>
        <p:nvSpPr>
          <p:cNvPr id="3" name="AutoShape 45"/>
          <p:cNvSpPr>
            <a:spLocks noChangeArrowheads="1"/>
          </p:cNvSpPr>
          <p:nvPr/>
        </p:nvSpPr>
        <p:spPr bwMode="auto">
          <a:xfrm>
            <a:off x="550887" y="231530"/>
            <a:ext cx="431800" cy="360362"/>
          </a:xfrm>
          <a:prstGeom prst="star5">
            <a:avLst/>
          </a:prstGeom>
          <a:solidFill>
            <a:srgbClr val="FF3300"/>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4" name="矩形 3"/>
          <p:cNvSpPr/>
          <p:nvPr/>
        </p:nvSpPr>
        <p:spPr>
          <a:xfrm>
            <a:off x="352357" y="2886020"/>
            <a:ext cx="8591795" cy="3400931"/>
          </a:xfrm>
          <a:prstGeom prst="rect">
            <a:avLst/>
          </a:prstGeom>
        </p:spPr>
        <p:txBody>
          <a:bodyPr wrap="square">
            <a:spAutoFit/>
          </a:bodyPr>
          <a:lstStyle/>
          <a:p>
            <a:pPr indent="457200">
              <a:lnSpc>
                <a:spcPct val="125000"/>
              </a:lnSpc>
            </a:pPr>
            <a:r>
              <a:rPr lang="en-US" altLang="zh-CN" sz="2800" b="1" dirty="0" smtClean="0">
                <a:solidFill>
                  <a:srgbClr val="0000CC"/>
                </a:solidFill>
                <a:latin typeface="微软雅黑" pitchFamily="34" charset="-122"/>
                <a:ea typeface="微软雅黑" pitchFamily="34" charset="-122"/>
              </a:rPr>
              <a:t>2.Read </a:t>
            </a:r>
            <a:r>
              <a:rPr lang="en-US" altLang="zh-CN" sz="2800" b="1" dirty="0">
                <a:solidFill>
                  <a:srgbClr val="0000CC"/>
                </a:solidFill>
                <a:latin typeface="微软雅黑" pitchFamily="34" charset="-122"/>
                <a:ea typeface="微软雅黑" pitchFamily="34" charset="-122"/>
              </a:rPr>
              <a:t>Committed</a:t>
            </a:r>
            <a:r>
              <a:rPr lang="zh-CN" altLang="en-US" sz="2800" b="1" dirty="0">
                <a:solidFill>
                  <a:srgbClr val="0000CC"/>
                </a:solidFill>
                <a:latin typeface="微软雅黑" pitchFamily="34" charset="-122"/>
                <a:ea typeface="微软雅黑" pitchFamily="34" charset="-122"/>
              </a:rPr>
              <a:t>（读取已提交内容</a:t>
            </a:r>
            <a:r>
              <a:rPr lang="zh-CN" altLang="en-US" sz="2800" b="1" dirty="0" smtClean="0">
                <a:solidFill>
                  <a:srgbClr val="0000CC"/>
                </a:solidFill>
                <a:latin typeface="微软雅黑" pitchFamily="34" charset="-122"/>
                <a:ea typeface="微软雅黑" pitchFamily="34" charset="-122"/>
              </a:rPr>
              <a:t>）</a:t>
            </a:r>
            <a:endParaRPr lang="en-US" altLang="zh-CN" sz="2800" b="1" dirty="0" smtClean="0">
              <a:solidFill>
                <a:srgbClr val="0000CC"/>
              </a:solidFill>
              <a:latin typeface="微软雅黑" pitchFamily="34" charset="-122"/>
              <a:ea typeface="微软雅黑" pitchFamily="34" charset="-122"/>
            </a:endParaRPr>
          </a:p>
          <a:p>
            <a:pPr indent="457200">
              <a:lnSpc>
                <a:spcPct val="125000"/>
              </a:lnSpc>
            </a:pPr>
            <a:r>
              <a:rPr lang="en-US" altLang="zh-CN" sz="2400" b="1" dirty="0" smtClean="0">
                <a:solidFill>
                  <a:srgbClr val="008000"/>
                </a:solidFill>
                <a:latin typeface="微软雅黑" pitchFamily="34" charset="-122"/>
                <a:ea typeface="微软雅黑" pitchFamily="34" charset="-122"/>
              </a:rPr>
              <a:t>Read committed</a:t>
            </a:r>
            <a:r>
              <a:rPr lang="zh-CN" altLang="en-US" sz="2400" b="1" dirty="0" smtClean="0">
                <a:solidFill>
                  <a:srgbClr val="008000"/>
                </a:solidFill>
                <a:latin typeface="微软雅黑" pitchFamily="34" charset="-122"/>
                <a:ea typeface="微软雅黑" pitchFamily="34" charset="-122"/>
              </a:rPr>
              <a:t>遵循二级封锁协议</a:t>
            </a:r>
            <a:r>
              <a:rPr lang="zh-CN" altLang="en-US" sz="2400" b="1" dirty="0" smtClean="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只允许读取已经被提交的数据，反过来讲，如果一个事务修改了某行数据且尚未提交，而第二个事务要读取这行数据的话，那么是不允许</a:t>
            </a:r>
            <a:r>
              <a:rPr lang="zh-CN" altLang="en-US" sz="2400" b="1" dirty="0" smtClean="0">
                <a:solidFill>
                  <a:srgbClr val="000000"/>
                </a:solidFill>
                <a:latin typeface="微软雅黑" pitchFamily="34" charset="-122"/>
                <a:ea typeface="微软雅黑" pitchFamily="34" charset="-122"/>
              </a:rPr>
              <a:t>的。</a:t>
            </a:r>
            <a:endParaRPr lang="en-US" altLang="zh-CN" sz="2400" b="1" dirty="0" smtClean="0">
              <a:solidFill>
                <a:srgbClr val="000000"/>
              </a:solidFill>
              <a:latin typeface="微软雅黑" pitchFamily="34" charset="-122"/>
              <a:ea typeface="微软雅黑" pitchFamily="34" charset="-122"/>
            </a:endParaRPr>
          </a:p>
          <a:p>
            <a:pPr indent="457200">
              <a:lnSpc>
                <a:spcPct val="125000"/>
              </a:lnSpc>
            </a:pPr>
            <a:r>
              <a:rPr lang="zh-CN" altLang="en-US" sz="2400" b="1" dirty="0" smtClean="0">
                <a:solidFill>
                  <a:srgbClr val="000000"/>
                </a:solidFill>
                <a:latin typeface="微软雅黑" pitchFamily="34" charset="-122"/>
                <a:ea typeface="微软雅黑" pitchFamily="34" charset="-122"/>
              </a:rPr>
              <a:t>虽然</a:t>
            </a:r>
            <a:r>
              <a:rPr lang="zh-CN" altLang="en-US" sz="2400" b="1" dirty="0">
                <a:solidFill>
                  <a:srgbClr val="000000"/>
                </a:solidFill>
                <a:latin typeface="微软雅黑" pitchFamily="34" charset="-122"/>
                <a:ea typeface="微软雅黑" pitchFamily="34" charset="-122"/>
              </a:rPr>
              <a:t>避免脏读的问题了，读不到未提交的数据了，但是</a:t>
            </a:r>
            <a:r>
              <a:rPr lang="zh-CN" altLang="en-US" sz="2400" b="1" dirty="0">
                <a:solidFill>
                  <a:srgbClr val="0033CC"/>
                </a:solidFill>
                <a:latin typeface="微软雅黑" pitchFamily="34" charset="-122"/>
                <a:ea typeface="微软雅黑" pitchFamily="34" charset="-122"/>
              </a:rPr>
              <a:t>能在自身事务执行过程</a:t>
            </a:r>
            <a:r>
              <a:rPr lang="zh-CN" altLang="en-US" sz="2400" b="1" dirty="0" smtClean="0">
                <a:solidFill>
                  <a:srgbClr val="0033CC"/>
                </a:solidFill>
                <a:latin typeface="微软雅黑" pitchFamily="34" charset="-122"/>
                <a:ea typeface="微软雅黑" pitchFamily="34" charset="-122"/>
              </a:rPr>
              <a:t>中读</a:t>
            </a:r>
            <a:r>
              <a:rPr lang="zh-CN" altLang="en-US" sz="2400" b="1" dirty="0">
                <a:solidFill>
                  <a:srgbClr val="0033CC"/>
                </a:solidFill>
                <a:latin typeface="微软雅黑" pitchFamily="34" charset="-122"/>
                <a:ea typeface="微软雅黑" pitchFamily="34" charset="-122"/>
              </a:rPr>
              <a:t>到这期间内其他事务已提交的数据</a:t>
            </a:r>
            <a:r>
              <a:rPr lang="zh-CN" altLang="en-US" sz="2400" b="1" dirty="0" smtClean="0">
                <a:solidFill>
                  <a:srgbClr val="000000"/>
                </a:solidFill>
                <a:latin typeface="微软雅黑" pitchFamily="34" charset="-122"/>
                <a:ea typeface="微软雅黑" pitchFamily="34" charset="-122"/>
              </a:rPr>
              <a:t>。</a:t>
            </a:r>
            <a:endParaRPr lang="en-US" altLang="zh-CN" sz="2400" b="1" dirty="0" smtClean="0">
              <a:solidFill>
                <a:srgbClr val="000000"/>
              </a:solidFill>
              <a:latin typeface="微软雅黑" pitchFamily="34" charset="-122"/>
              <a:ea typeface="微软雅黑" pitchFamily="34" charset="-122"/>
            </a:endParaRPr>
          </a:p>
          <a:p>
            <a:pPr indent="457200">
              <a:lnSpc>
                <a:spcPct val="125000"/>
              </a:lnSpc>
            </a:pPr>
            <a:r>
              <a:rPr lang="zh-CN" altLang="en-US" sz="2400" b="1" dirty="0" smtClean="0">
                <a:solidFill>
                  <a:srgbClr val="FF0000"/>
                </a:solidFill>
                <a:latin typeface="微软雅黑" pitchFamily="34" charset="-122"/>
                <a:ea typeface="微软雅黑" pitchFamily="34" charset="-122"/>
              </a:rPr>
              <a:t>没</a:t>
            </a:r>
            <a:r>
              <a:rPr lang="zh-CN" altLang="en-US" sz="2400" b="1" dirty="0">
                <a:solidFill>
                  <a:srgbClr val="FF0000"/>
                </a:solidFill>
                <a:latin typeface="微软雅黑" pitchFamily="34" charset="-122"/>
                <a:ea typeface="微软雅黑" pitchFamily="34" charset="-122"/>
              </a:rPr>
              <a:t>能</a:t>
            </a:r>
            <a:r>
              <a:rPr lang="zh-CN" altLang="en-US" sz="2400" b="1" dirty="0" smtClean="0">
                <a:solidFill>
                  <a:srgbClr val="FF0000"/>
                </a:solidFill>
                <a:latin typeface="微软雅黑" pitchFamily="34" charset="-122"/>
                <a:ea typeface="微软雅黑" pitchFamily="34" charset="-122"/>
              </a:rPr>
              <a:t>解决不可</a:t>
            </a:r>
            <a:r>
              <a:rPr lang="zh-CN" altLang="en-US" sz="2400" b="1" dirty="0">
                <a:solidFill>
                  <a:srgbClr val="FF0000"/>
                </a:solidFill>
                <a:latin typeface="微软雅黑" pitchFamily="34" charset="-122"/>
                <a:ea typeface="微软雅黑" pitchFamily="34" charset="-122"/>
              </a:rPr>
              <a:t>重复读、幻读</a:t>
            </a:r>
            <a:r>
              <a:rPr lang="zh-CN" altLang="en-US" sz="2400" b="1" dirty="0" smtClean="0">
                <a:solidFill>
                  <a:srgbClr val="FF0000"/>
                </a:solidFill>
                <a:latin typeface="微软雅黑" pitchFamily="34" charset="-122"/>
                <a:ea typeface="微软雅黑" pitchFamily="34" charset="-122"/>
              </a:rPr>
              <a:t>问题。</a:t>
            </a:r>
          </a:p>
        </p:txBody>
      </p:sp>
    </p:spTree>
    <p:extLst>
      <p:ext uri="{BB962C8B-B14F-4D97-AF65-F5344CB8AC3E}">
        <p14:creationId xmlns:p14="http://schemas.microsoft.com/office/powerpoint/2010/main" val="329273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357" y="299769"/>
            <a:ext cx="8436801" cy="4939814"/>
          </a:xfrm>
          <a:prstGeom prst="rect">
            <a:avLst/>
          </a:prstGeom>
        </p:spPr>
        <p:txBody>
          <a:bodyPr wrap="square">
            <a:spAutoFit/>
          </a:bodyPr>
          <a:lstStyle/>
          <a:p>
            <a:pPr indent="457200">
              <a:lnSpc>
                <a:spcPct val="125000"/>
              </a:lnSpc>
            </a:pPr>
            <a:r>
              <a:rPr lang="en-US" altLang="zh-CN" sz="2800" b="1" dirty="0">
                <a:solidFill>
                  <a:srgbClr val="0000CC"/>
                </a:solidFill>
                <a:latin typeface="微软雅黑" pitchFamily="34" charset="-122"/>
                <a:ea typeface="微软雅黑" pitchFamily="34" charset="-122"/>
              </a:rPr>
              <a:t>3.Repeatable Read</a:t>
            </a:r>
            <a:r>
              <a:rPr lang="zh-CN" altLang="en-US" sz="2800" b="1" dirty="0">
                <a:solidFill>
                  <a:srgbClr val="0000CC"/>
                </a:solidFill>
                <a:latin typeface="微软雅黑" pitchFamily="34" charset="-122"/>
                <a:ea typeface="微软雅黑" pitchFamily="34" charset="-122"/>
              </a:rPr>
              <a:t>（可重复读）</a:t>
            </a:r>
            <a:endParaRPr lang="en-US" altLang="zh-CN" sz="2800" b="1" dirty="0">
              <a:solidFill>
                <a:srgbClr val="0000CC"/>
              </a:solidFill>
              <a:latin typeface="微软雅黑" pitchFamily="34" charset="-122"/>
              <a:ea typeface="微软雅黑" pitchFamily="34" charset="-122"/>
            </a:endParaRPr>
          </a:p>
          <a:p>
            <a:pPr indent="457200">
              <a:lnSpc>
                <a:spcPct val="125000"/>
              </a:lnSpc>
            </a:pPr>
            <a:r>
              <a:rPr lang="zh-CN" altLang="en-US" sz="2400" b="1" dirty="0" smtClean="0">
                <a:latin typeface="微软雅黑" pitchFamily="34" charset="-122"/>
                <a:ea typeface="微软雅黑" pitchFamily="34" charset="-122"/>
              </a:rPr>
              <a:t>可</a:t>
            </a:r>
            <a:r>
              <a:rPr lang="zh-CN" altLang="en-US" sz="2400" b="1" dirty="0">
                <a:latin typeface="微软雅黑" pitchFamily="34" charset="-122"/>
                <a:ea typeface="微软雅黑" pitchFamily="34" charset="-122"/>
              </a:rPr>
              <a:t>重复读的意思就是在一个事务里读同一条记录，读多少次都是一样的结果，不受其他事务干扰</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r>
              <a:rPr lang="en-US" altLang="zh-CN" sz="2400" b="1" dirty="0">
                <a:latin typeface="微软雅黑" pitchFamily="34" charset="-122"/>
                <a:ea typeface="微软雅黑" pitchFamily="34" charset="-122"/>
              </a:rPr>
              <a:t> </a:t>
            </a:r>
            <a:r>
              <a:rPr lang="en-US" altLang="zh-CN" sz="2400" b="1" dirty="0">
                <a:solidFill>
                  <a:srgbClr val="008000"/>
                </a:solidFill>
                <a:latin typeface="微软雅黑" pitchFamily="34" charset="-122"/>
                <a:ea typeface="微软雅黑" pitchFamily="34" charset="-122"/>
              </a:rPr>
              <a:t>Repeat </a:t>
            </a:r>
            <a:r>
              <a:rPr lang="en-US" altLang="zh-CN" sz="2400" b="1" dirty="0" smtClean="0">
                <a:solidFill>
                  <a:srgbClr val="008000"/>
                </a:solidFill>
                <a:latin typeface="微软雅黑" pitchFamily="34" charset="-122"/>
                <a:ea typeface="微软雅黑" pitchFamily="34" charset="-122"/>
              </a:rPr>
              <a:t>Read</a:t>
            </a:r>
            <a:r>
              <a:rPr lang="zh-CN" altLang="en-US" sz="2400" b="1" dirty="0" smtClean="0">
                <a:latin typeface="微软雅黑" pitchFamily="34" charset="-122"/>
                <a:ea typeface="微软雅黑" pitchFamily="34" charset="-122"/>
              </a:rPr>
              <a:t>级别下不允许事务读取在该事务开始后新提交的数据。即防止</a:t>
            </a:r>
            <a:r>
              <a:rPr lang="zh-CN" altLang="en-US" sz="2400" b="1" dirty="0">
                <a:latin typeface="微软雅黑" pitchFamily="34" charset="-122"/>
                <a:ea typeface="微软雅黑" pitchFamily="34" charset="-122"/>
              </a:rPr>
              <a:t>了不可重复读的发生</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r>
              <a:rPr lang="zh-CN" altLang="en-US" sz="2400" b="1" dirty="0" smtClean="0">
                <a:solidFill>
                  <a:schemeClr val="accent6">
                    <a:lumMod val="75000"/>
                  </a:schemeClr>
                </a:solidFill>
                <a:latin typeface="微软雅黑" pitchFamily="34" charset="-122"/>
                <a:ea typeface="微软雅黑" pitchFamily="34" charset="-122"/>
              </a:rPr>
              <a:t>但可以读新插入的数据，即幻读。</a:t>
            </a:r>
            <a:endParaRPr lang="en-US" altLang="zh-CN" sz="2400" b="1" dirty="0" smtClean="0">
              <a:solidFill>
                <a:schemeClr val="accent6">
                  <a:lumMod val="75000"/>
                </a:schemeClr>
              </a:solidFill>
              <a:latin typeface="微软雅黑" pitchFamily="34" charset="-122"/>
              <a:ea typeface="微软雅黑" pitchFamily="34" charset="-122"/>
            </a:endParaRPr>
          </a:p>
          <a:p>
            <a:pPr indent="457200">
              <a:lnSpc>
                <a:spcPct val="125000"/>
              </a:lnSpc>
            </a:pPr>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a:t>
            </a:r>
            <a:r>
              <a:rPr lang="zh-CN" alt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是</a:t>
            </a:r>
            <a:r>
              <a:rPr lang="en-US" altLang="zh-CN"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MySQL</a:t>
            </a:r>
            <a:r>
              <a:rPr lang="zh-CN" alt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的默认事务隔离</a:t>
            </a:r>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级别。</a:t>
            </a:r>
            <a:endPar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indent="457200">
              <a:lnSpc>
                <a:spcPct val="125000"/>
              </a:lnSpc>
            </a:pPr>
            <a:r>
              <a:rPr lang="en-US" altLang="zh-CN" sz="2800" b="1" dirty="0" smtClean="0">
                <a:solidFill>
                  <a:srgbClr val="0000CC"/>
                </a:solidFill>
                <a:latin typeface="微软雅黑" pitchFamily="34" charset="-122"/>
                <a:ea typeface="微软雅黑" pitchFamily="34" charset="-122"/>
              </a:rPr>
              <a:t>4.Serializable</a:t>
            </a:r>
            <a:r>
              <a:rPr lang="zh-CN" altLang="en-US" sz="2800" b="1" dirty="0">
                <a:solidFill>
                  <a:srgbClr val="0000CC"/>
                </a:solidFill>
                <a:latin typeface="微软雅黑" pitchFamily="34" charset="-122"/>
                <a:ea typeface="微软雅黑" pitchFamily="34" charset="-122"/>
              </a:rPr>
              <a:t>（串行化）</a:t>
            </a:r>
            <a:endParaRPr lang="en-US" altLang="zh-CN" sz="2800" b="1" dirty="0">
              <a:solidFill>
                <a:srgbClr val="0000CC"/>
              </a:solidFill>
              <a:latin typeface="微软雅黑" pitchFamily="34" charset="-122"/>
              <a:ea typeface="微软雅黑" pitchFamily="34" charset="-122"/>
            </a:endParaRPr>
          </a:p>
          <a:p>
            <a:pPr indent="457200">
              <a:lnSpc>
                <a:spcPct val="125000"/>
              </a:lnSpc>
            </a:pPr>
            <a:r>
              <a:rPr lang="en-US" altLang="zh-CN" sz="2400" b="1" dirty="0" smtClean="0">
                <a:solidFill>
                  <a:srgbClr val="008000"/>
                </a:solidFill>
                <a:latin typeface="微软雅黑" pitchFamily="34" charset="-122"/>
                <a:ea typeface="微软雅黑" pitchFamily="34" charset="-122"/>
              </a:rPr>
              <a:t>Serializable</a:t>
            </a:r>
            <a:r>
              <a:rPr lang="zh-CN" altLang="en-US" sz="2400" b="1" dirty="0" smtClean="0">
                <a:solidFill>
                  <a:srgbClr val="000000"/>
                </a:solidFill>
                <a:latin typeface="微软雅黑" pitchFamily="34" charset="-122"/>
                <a:ea typeface="微软雅黑" pitchFamily="34" charset="-122"/>
              </a:rPr>
              <a:t>使得</a:t>
            </a:r>
            <a:r>
              <a:rPr lang="zh-CN" altLang="en-US" sz="2400" b="1" dirty="0">
                <a:solidFill>
                  <a:srgbClr val="000000"/>
                </a:solidFill>
                <a:latin typeface="微软雅黑" pitchFamily="34" charset="-122"/>
                <a:ea typeface="微软雅黑" pitchFamily="34" charset="-122"/>
              </a:rPr>
              <a:t>所有的事务必须串行化</a:t>
            </a:r>
            <a:r>
              <a:rPr lang="zh-CN" altLang="en-US" sz="2400" b="1" dirty="0" smtClean="0">
                <a:solidFill>
                  <a:srgbClr val="000000"/>
                </a:solidFill>
                <a:latin typeface="微软雅黑" pitchFamily="34" charset="-122"/>
                <a:ea typeface="微软雅黑" pitchFamily="34" charset="-122"/>
              </a:rPr>
              <a:t>执行。可以</a:t>
            </a:r>
            <a:r>
              <a:rPr lang="zh-CN" altLang="en-US" sz="2400" b="1" dirty="0">
                <a:solidFill>
                  <a:srgbClr val="000000"/>
                </a:solidFill>
                <a:latin typeface="微软雅黑" pitchFamily="34" charset="-122"/>
                <a:ea typeface="微软雅黑" pitchFamily="34" charset="-122"/>
              </a:rPr>
              <a:t>避免脏</a:t>
            </a:r>
            <a:r>
              <a:rPr lang="zh-CN" altLang="en-US" sz="2400" b="1" dirty="0" smtClean="0">
                <a:solidFill>
                  <a:srgbClr val="000000"/>
                </a:solidFill>
                <a:latin typeface="微软雅黑" pitchFamily="34" charset="-122"/>
                <a:ea typeface="微软雅黑" pitchFamily="34" charset="-122"/>
              </a:rPr>
              <a:t>读、不可</a:t>
            </a:r>
            <a:r>
              <a:rPr lang="zh-CN" altLang="en-US" sz="2400" b="1" dirty="0">
                <a:solidFill>
                  <a:srgbClr val="000000"/>
                </a:solidFill>
                <a:latin typeface="微软雅黑" pitchFamily="34" charset="-122"/>
                <a:ea typeface="微软雅黑" pitchFamily="34" charset="-122"/>
              </a:rPr>
              <a:t>重复读和幻</a:t>
            </a:r>
            <a:r>
              <a:rPr lang="zh-CN" altLang="en-US" sz="2400" b="1" dirty="0" smtClean="0">
                <a:solidFill>
                  <a:srgbClr val="000000"/>
                </a:solidFill>
                <a:latin typeface="微软雅黑" pitchFamily="34" charset="-122"/>
                <a:ea typeface="微软雅黑" pitchFamily="34" charset="-122"/>
              </a:rPr>
              <a:t>读，并即实现事务的可串行性。</a:t>
            </a:r>
            <a:endParaRPr lang="zh-CN" altLang="en-US" sz="24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2403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8709" y="695564"/>
            <a:ext cx="8591795" cy="1477328"/>
          </a:xfrm>
          <a:prstGeom prst="rect">
            <a:avLst/>
          </a:prstGeom>
        </p:spPr>
        <p:txBody>
          <a:bodyPr wrap="square">
            <a:spAutoFit/>
          </a:bodyPr>
          <a:lstStyle/>
          <a:p>
            <a:pPr indent="457200">
              <a:lnSpc>
                <a:spcPct val="1250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1</a:t>
            </a:r>
            <a:r>
              <a:rPr lang="zh-CN" altLang="en-US" sz="2400" b="1" dirty="0">
                <a:solidFill>
                  <a:srgbClr val="FF0066"/>
                </a:solidFill>
                <a:latin typeface="微软雅黑" pitchFamily="34" charset="-122"/>
                <a:ea typeface="微软雅黑" pitchFamily="34" charset="-122"/>
              </a:rPr>
              <a:t>）序列化</a:t>
            </a:r>
            <a:endParaRPr lang="en-US" altLang="zh-CN" sz="2400" b="1" dirty="0" smtClean="0">
              <a:solidFill>
                <a:srgbClr val="FF0066"/>
              </a:solidFill>
              <a:latin typeface="微软雅黑" pitchFamily="34" charset="-122"/>
              <a:ea typeface="微软雅黑" pitchFamily="34" charset="-122"/>
            </a:endParaRPr>
          </a:p>
          <a:p>
            <a:pPr indent="457200">
              <a:lnSpc>
                <a:spcPct val="125000"/>
              </a:lnSpc>
            </a:pPr>
            <a:r>
              <a:rPr lang="zh-CN" altLang="en-US" sz="2400" b="1" dirty="0" smtClean="0">
                <a:solidFill>
                  <a:srgbClr val="0000FF"/>
                </a:solidFill>
                <a:latin typeface="微软雅黑" pitchFamily="34" charset="-122"/>
                <a:ea typeface="微软雅黑" pitchFamily="34" charset="-122"/>
              </a:rPr>
              <a:t>语法</a:t>
            </a:r>
            <a:r>
              <a:rPr lang="zh-CN" altLang="en-US" sz="2400" b="1" dirty="0">
                <a:solidFill>
                  <a:srgbClr val="0000FF"/>
                </a:solidFill>
                <a:latin typeface="微软雅黑" pitchFamily="34" charset="-122"/>
                <a:ea typeface="微软雅黑" pitchFamily="34" charset="-122"/>
              </a:rPr>
              <a:t>格式：</a:t>
            </a:r>
            <a:r>
              <a:rPr lang="en-US" altLang="zh-CN" sz="2400" b="1" dirty="0" smtClean="0">
                <a:solidFill>
                  <a:srgbClr val="0000FF"/>
                </a:solidFill>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set </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global|session</a:t>
            </a:r>
            <a:r>
              <a:rPr lang="en-US" altLang="zh-CN" sz="2400" b="1" dirty="0">
                <a:latin typeface="微软雅黑" pitchFamily="34" charset="-122"/>
                <a:ea typeface="微软雅黑" pitchFamily="34" charset="-122"/>
              </a:rPr>
              <a:t>] transaction isolation level  </a:t>
            </a:r>
            <a:r>
              <a:rPr lang="en-US" altLang="zh-CN" sz="2400" b="1" dirty="0" err="1">
                <a:latin typeface="微软雅黑" pitchFamily="34" charset="-122"/>
                <a:ea typeface="微软雅黑" pitchFamily="34" charset="-122"/>
              </a:rPr>
              <a:t>seriaizable</a:t>
            </a:r>
            <a:r>
              <a:rPr lang="en-US" altLang="zh-CN" sz="2400" b="1" dirty="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p:txBody>
      </p:sp>
      <p:sp>
        <p:nvSpPr>
          <p:cNvPr id="6" name="矩形 5"/>
          <p:cNvSpPr/>
          <p:nvPr/>
        </p:nvSpPr>
        <p:spPr>
          <a:xfrm>
            <a:off x="338707" y="2172892"/>
            <a:ext cx="8591797" cy="1477328"/>
          </a:xfrm>
          <a:prstGeom prst="rect">
            <a:avLst/>
          </a:prstGeom>
        </p:spPr>
        <p:txBody>
          <a:bodyPr wrap="square">
            <a:spAutoFit/>
          </a:bodyPr>
          <a:lstStyle/>
          <a:p>
            <a:pPr indent="457200">
              <a:lnSpc>
                <a:spcPct val="125000"/>
              </a:lnSpc>
            </a:pPr>
            <a:r>
              <a:rPr lang="zh-CN" altLang="en-US" sz="2400" b="1" dirty="0" smtClean="0">
                <a:solidFill>
                  <a:srgbClr val="FF0066"/>
                </a:solidFill>
                <a:latin typeface="微软雅黑" pitchFamily="34" charset="-122"/>
                <a:ea typeface="微软雅黑" pitchFamily="34" charset="-122"/>
              </a:rPr>
              <a:t>（</a:t>
            </a:r>
            <a:r>
              <a:rPr lang="en-US" altLang="zh-CN" sz="2400" b="1" dirty="0" smtClean="0">
                <a:solidFill>
                  <a:srgbClr val="FF0066"/>
                </a:solidFill>
                <a:latin typeface="微软雅黑" pitchFamily="34" charset="-122"/>
                <a:ea typeface="微软雅黑" pitchFamily="34" charset="-122"/>
              </a:rPr>
              <a:t>2</a:t>
            </a:r>
            <a:r>
              <a:rPr lang="zh-CN" altLang="en-US" sz="2400" b="1" dirty="0" smtClean="0">
                <a:solidFill>
                  <a:srgbClr val="FF0066"/>
                </a:solidFill>
                <a:latin typeface="微软雅黑" pitchFamily="34" charset="-122"/>
                <a:ea typeface="微软雅黑" pitchFamily="34" charset="-122"/>
              </a:rPr>
              <a:t>）可重复读</a:t>
            </a:r>
            <a:endParaRPr lang="en-US" altLang="zh-CN" sz="2400" b="1" dirty="0" smtClean="0">
              <a:solidFill>
                <a:srgbClr val="FF0066"/>
              </a:solidFill>
              <a:latin typeface="微软雅黑" pitchFamily="34" charset="-122"/>
              <a:ea typeface="微软雅黑" pitchFamily="34" charset="-122"/>
            </a:endParaRPr>
          </a:p>
          <a:p>
            <a:pPr indent="457200">
              <a:lnSpc>
                <a:spcPct val="125000"/>
              </a:lnSpc>
            </a:pPr>
            <a:r>
              <a:rPr lang="zh-CN" altLang="en-US" sz="2400" b="1" dirty="0" smtClean="0">
                <a:solidFill>
                  <a:srgbClr val="0000FF"/>
                </a:solidFill>
                <a:latin typeface="微软雅黑" pitchFamily="34" charset="-122"/>
                <a:ea typeface="微软雅黑" pitchFamily="34" charset="-122"/>
              </a:rPr>
              <a:t>语法</a:t>
            </a:r>
            <a:r>
              <a:rPr lang="zh-CN" altLang="en-US" sz="2400" b="1" dirty="0">
                <a:solidFill>
                  <a:srgbClr val="0000FF"/>
                </a:solidFill>
                <a:latin typeface="微软雅黑" pitchFamily="34" charset="-122"/>
                <a:ea typeface="微软雅黑" pitchFamily="34" charset="-122"/>
              </a:rPr>
              <a:t>格式</a:t>
            </a:r>
            <a:r>
              <a:rPr lang="zh-CN" altLang="en-US" sz="2400" b="1" dirty="0" smtClean="0">
                <a:solidFill>
                  <a:srgbClr val="0000FF"/>
                </a:solidFill>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set </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global|session</a:t>
            </a:r>
            <a:r>
              <a:rPr lang="en-US" altLang="zh-CN" sz="2400" b="1" dirty="0">
                <a:latin typeface="微软雅黑" pitchFamily="34" charset="-122"/>
                <a:ea typeface="微软雅黑" pitchFamily="34" charset="-122"/>
              </a:rPr>
              <a:t>] transaction isolation level repeatable read </a:t>
            </a:r>
            <a:endParaRPr lang="zh-CN" altLang="en-US" sz="2400" b="1" dirty="0">
              <a:latin typeface="微软雅黑" pitchFamily="34" charset="-122"/>
              <a:ea typeface="微软雅黑" pitchFamily="34" charset="-122"/>
            </a:endParaRPr>
          </a:p>
        </p:txBody>
      </p:sp>
      <p:sp>
        <p:nvSpPr>
          <p:cNvPr id="5" name="矩形 4"/>
          <p:cNvSpPr/>
          <p:nvPr/>
        </p:nvSpPr>
        <p:spPr>
          <a:xfrm>
            <a:off x="338710" y="3591839"/>
            <a:ext cx="8491696" cy="1477328"/>
          </a:xfrm>
          <a:prstGeom prst="rect">
            <a:avLst/>
          </a:prstGeom>
        </p:spPr>
        <p:txBody>
          <a:bodyPr wrap="square">
            <a:spAutoFit/>
          </a:bodyPr>
          <a:lstStyle/>
          <a:p>
            <a:pPr indent="457200">
              <a:lnSpc>
                <a:spcPct val="125000"/>
              </a:lnSpc>
            </a:pPr>
            <a:r>
              <a:rPr lang="zh-CN" altLang="en-US" sz="2400" b="1" dirty="0" smtClean="0">
                <a:solidFill>
                  <a:srgbClr val="FF0066"/>
                </a:solidFill>
                <a:latin typeface="微软雅黑" pitchFamily="34" charset="-122"/>
                <a:ea typeface="微软雅黑" pitchFamily="34" charset="-122"/>
              </a:rPr>
              <a:t>（</a:t>
            </a:r>
            <a:r>
              <a:rPr lang="en-US" altLang="zh-CN" sz="2400" b="1" dirty="0">
                <a:solidFill>
                  <a:srgbClr val="FF0066"/>
                </a:solidFill>
                <a:latin typeface="微软雅黑" pitchFamily="34" charset="-122"/>
                <a:ea typeface="微软雅黑" pitchFamily="34" charset="-122"/>
              </a:rPr>
              <a:t>3</a:t>
            </a:r>
            <a:r>
              <a:rPr lang="zh-CN" altLang="en-US" sz="2400" b="1" dirty="0" smtClean="0">
                <a:solidFill>
                  <a:srgbClr val="FF0066"/>
                </a:solidFill>
                <a:latin typeface="微软雅黑" pitchFamily="34" charset="-122"/>
                <a:ea typeface="微软雅黑" pitchFamily="34" charset="-122"/>
              </a:rPr>
              <a:t>）提交</a:t>
            </a:r>
            <a:r>
              <a:rPr lang="zh-CN" altLang="en-US" sz="2400" b="1" dirty="0">
                <a:solidFill>
                  <a:srgbClr val="FF0066"/>
                </a:solidFill>
                <a:latin typeface="微软雅黑" pitchFamily="34" charset="-122"/>
                <a:ea typeface="微软雅黑" pitchFamily="34" charset="-122"/>
              </a:rPr>
              <a:t>读</a:t>
            </a:r>
          </a:p>
          <a:p>
            <a:pPr indent="457200">
              <a:lnSpc>
                <a:spcPct val="125000"/>
              </a:lnSpc>
            </a:pPr>
            <a:r>
              <a:rPr lang="zh-CN" altLang="en-US" sz="2400" b="1" dirty="0" smtClean="0">
                <a:solidFill>
                  <a:srgbClr val="0000FF"/>
                </a:solidFill>
                <a:latin typeface="微软雅黑" pitchFamily="34" charset="-122"/>
                <a:ea typeface="微软雅黑" pitchFamily="34" charset="-122"/>
              </a:rPr>
              <a:t>语法</a:t>
            </a:r>
            <a:r>
              <a:rPr lang="zh-CN" altLang="en-US" sz="2400" b="1" dirty="0">
                <a:solidFill>
                  <a:srgbClr val="0000FF"/>
                </a:solidFill>
                <a:latin typeface="微软雅黑" pitchFamily="34" charset="-122"/>
                <a:ea typeface="微软雅黑" pitchFamily="34" charset="-122"/>
              </a:rPr>
              <a:t>格式</a:t>
            </a:r>
            <a:r>
              <a:rPr lang="zh-CN" altLang="en-US" sz="2400" b="1" dirty="0" smtClean="0">
                <a:solidFill>
                  <a:srgbClr val="0000FF"/>
                </a:solidFill>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set </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global|session</a:t>
            </a:r>
            <a:r>
              <a:rPr lang="en-US" altLang="zh-CN" sz="2400" b="1" dirty="0">
                <a:latin typeface="微软雅黑" pitchFamily="34" charset="-122"/>
                <a:ea typeface="微软雅黑" pitchFamily="34" charset="-122"/>
              </a:rPr>
              <a:t>] transaction isolation level read committed </a:t>
            </a:r>
            <a:endParaRPr lang="zh-CN" altLang="en-US" sz="2400" b="1" dirty="0">
              <a:latin typeface="微软雅黑" pitchFamily="34" charset="-122"/>
              <a:ea typeface="微软雅黑" pitchFamily="34" charset="-122"/>
            </a:endParaRPr>
          </a:p>
        </p:txBody>
      </p:sp>
      <p:sp>
        <p:nvSpPr>
          <p:cNvPr id="7" name="矩形 6"/>
          <p:cNvSpPr/>
          <p:nvPr/>
        </p:nvSpPr>
        <p:spPr>
          <a:xfrm>
            <a:off x="238608" y="5069167"/>
            <a:ext cx="8591797" cy="1435136"/>
          </a:xfrm>
          <a:prstGeom prst="rect">
            <a:avLst/>
          </a:prstGeom>
        </p:spPr>
        <p:txBody>
          <a:bodyPr wrap="square">
            <a:spAutoFit/>
          </a:bodyPr>
          <a:lstStyle/>
          <a:p>
            <a:pPr indent="457200">
              <a:lnSpc>
                <a:spcPct val="125000"/>
              </a:lnSpc>
            </a:pPr>
            <a:r>
              <a:rPr lang="zh-CN" altLang="en-US" sz="2400" b="1" dirty="0" smtClean="0">
                <a:solidFill>
                  <a:srgbClr val="FF0066"/>
                </a:solidFill>
                <a:latin typeface="微软雅黑" pitchFamily="34" charset="-122"/>
                <a:ea typeface="微软雅黑" pitchFamily="34" charset="-122"/>
              </a:rPr>
              <a:t>（</a:t>
            </a:r>
            <a:r>
              <a:rPr lang="en-US" altLang="zh-CN" sz="2400" b="1" dirty="0">
                <a:solidFill>
                  <a:srgbClr val="FF0066"/>
                </a:solidFill>
                <a:latin typeface="微软雅黑" pitchFamily="34" charset="-122"/>
                <a:ea typeface="微软雅黑" pitchFamily="34" charset="-122"/>
              </a:rPr>
              <a:t>4</a:t>
            </a:r>
            <a:r>
              <a:rPr lang="zh-CN" altLang="en-US" sz="2400" b="1" dirty="0" smtClean="0">
                <a:solidFill>
                  <a:srgbClr val="FF0066"/>
                </a:solidFill>
                <a:latin typeface="微软雅黑" pitchFamily="34" charset="-122"/>
                <a:ea typeface="微软雅黑" pitchFamily="34" charset="-122"/>
              </a:rPr>
              <a:t>）未</a:t>
            </a:r>
            <a:r>
              <a:rPr lang="zh-CN" altLang="en-US" sz="2400" b="1" dirty="0">
                <a:solidFill>
                  <a:srgbClr val="FF0066"/>
                </a:solidFill>
                <a:latin typeface="微软雅黑" pitchFamily="34" charset="-122"/>
                <a:ea typeface="微软雅黑" pitchFamily="34" charset="-122"/>
              </a:rPr>
              <a:t>提交读</a:t>
            </a:r>
          </a:p>
          <a:p>
            <a:pPr indent="457200">
              <a:lnSpc>
                <a:spcPct val="125000"/>
              </a:lnSpc>
            </a:pPr>
            <a:r>
              <a:rPr lang="zh-CN" altLang="en-US" sz="2400" b="1" dirty="0" smtClean="0">
                <a:solidFill>
                  <a:srgbClr val="0000FF"/>
                </a:solidFill>
                <a:latin typeface="微软雅黑" pitchFamily="34" charset="-122"/>
                <a:ea typeface="微软雅黑" pitchFamily="34" charset="-122"/>
              </a:rPr>
              <a:t>语法</a:t>
            </a:r>
            <a:r>
              <a:rPr lang="zh-CN" altLang="en-US" sz="2400" b="1" dirty="0">
                <a:solidFill>
                  <a:srgbClr val="0000FF"/>
                </a:solidFill>
                <a:latin typeface="微软雅黑" pitchFamily="34" charset="-122"/>
                <a:ea typeface="微软雅黑" pitchFamily="34" charset="-122"/>
              </a:rPr>
              <a:t>格式</a:t>
            </a:r>
            <a:r>
              <a:rPr lang="zh-CN" altLang="en-US" sz="2400" b="1" dirty="0" smtClean="0">
                <a:solidFill>
                  <a:srgbClr val="0000FF"/>
                </a:solidFill>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set </a:t>
            </a:r>
            <a:r>
              <a:rPr lang="en-US" altLang="zh-CN" sz="2400" b="1" dirty="0">
                <a:latin typeface="微软雅黑" pitchFamily="34" charset="-122"/>
                <a:ea typeface="微软雅黑" pitchFamily="34" charset="-122"/>
              </a:rPr>
              <a:t>[</a:t>
            </a:r>
            <a:r>
              <a:rPr lang="en-US" altLang="zh-CN" sz="2400" b="1" dirty="0" err="1">
                <a:latin typeface="微软雅黑" pitchFamily="34" charset="-122"/>
                <a:ea typeface="微软雅黑" pitchFamily="34" charset="-122"/>
              </a:rPr>
              <a:t>global|session</a:t>
            </a:r>
            <a:r>
              <a:rPr lang="en-US" altLang="zh-CN" sz="2400" b="1" dirty="0">
                <a:latin typeface="微软雅黑" pitchFamily="34" charset="-122"/>
                <a:ea typeface="微软雅黑" pitchFamily="34" charset="-122"/>
              </a:rPr>
              <a:t>] transaction isolation level read uncommitted </a:t>
            </a:r>
            <a:endParaRPr lang="zh-CN" altLang="en-US" sz="2400" b="1" dirty="0">
              <a:latin typeface="微软雅黑" pitchFamily="34" charset="-122"/>
              <a:ea typeface="微软雅黑" pitchFamily="34" charset="-122"/>
            </a:endParaRPr>
          </a:p>
        </p:txBody>
      </p:sp>
      <p:sp>
        <p:nvSpPr>
          <p:cNvPr id="3" name="矩形 2"/>
          <p:cNvSpPr/>
          <p:nvPr/>
        </p:nvSpPr>
        <p:spPr>
          <a:xfrm>
            <a:off x="120241" y="56901"/>
            <a:ext cx="3159839" cy="630942"/>
          </a:xfrm>
          <a:prstGeom prst="rect">
            <a:avLst/>
          </a:prstGeom>
        </p:spPr>
        <p:txBody>
          <a:bodyPr wrap="none">
            <a:spAutoFit/>
          </a:bodyPr>
          <a:lstStyle/>
          <a:p>
            <a:pPr indent="457200">
              <a:lnSpc>
                <a:spcPct val="125000"/>
              </a:lnSpc>
            </a:pPr>
            <a:r>
              <a:rPr lang="zh-CN" altLang="en-US" sz="2800" b="1" dirty="0" smtClean="0">
                <a:solidFill>
                  <a:srgbClr val="FF0000"/>
                </a:solidFill>
                <a:latin typeface="微软雅黑" pitchFamily="34" charset="-122"/>
                <a:ea typeface="微软雅黑" pitchFamily="34" charset="-122"/>
              </a:rPr>
              <a:t>设置隔离级别：</a:t>
            </a:r>
            <a:endParaRPr lang="en-US" altLang="zh-CN"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49097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244" y="504495"/>
            <a:ext cx="8591795" cy="6093976"/>
          </a:xfrm>
          <a:prstGeom prst="rect">
            <a:avLst/>
          </a:prstGeom>
        </p:spPr>
        <p:txBody>
          <a:bodyPr wrap="square">
            <a:spAutoFit/>
          </a:bodyPr>
          <a:lstStyle/>
          <a:p>
            <a:pPr indent="457200">
              <a:lnSpc>
                <a:spcPct val="125000"/>
              </a:lnSpc>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查看当前会话隔离级别</a:t>
            </a:r>
          </a:p>
          <a:p>
            <a:pPr indent="457200">
              <a:lnSpc>
                <a:spcPct val="125000"/>
              </a:lnSpc>
            </a:pPr>
            <a:r>
              <a:rPr lang="en-US" altLang="zh-CN" sz="2400" b="1" dirty="0">
                <a:solidFill>
                  <a:srgbClr val="0000CC"/>
                </a:solidFill>
                <a:latin typeface="微软雅黑" pitchFamily="34" charset="-122"/>
                <a:ea typeface="微软雅黑" pitchFamily="34" charset="-122"/>
              </a:rPr>
              <a:t>SELECT @@</a:t>
            </a:r>
            <a:r>
              <a:rPr lang="en-US" altLang="zh-CN" sz="2400" b="1" dirty="0" err="1">
                <a:solidFill>
                  <a:srgbClr val="0000CC"/>
                </a:solidFill>
                <a:latin typeface="微软雅黑" pitchFamily="34" charset="-122"/>
                <a:ea typeface="微软雅黑" pitchFamily="34" charset="-122"/>
              </a:rPr>
              <a:t>tx_isolation</a:t>
            </a:r>
            <a:r>
              <a:rPr lang="en-US" altLang="zh-CN" sz="2400" b="1" dirty="0">
                <a:solidFill>
                  <a:srgbClr val="0000CC"/>
                </a:solidFill>
                <a:latin typeface="微软雅黑" pitchFamily="34" charset="-122"/>
                <a:ea typeface="微软雅黑" pitchFamily="34" charset="-122"/>
              </a:rPr>
              <a:t>;</a:t>
            </a:r>
          </a:p>
          <a:p>
            <a:pPr indent="457200">
              <a:lnSpc>
                <a:spcPct val="125000"/>
              </a:lnSpc>
            </a:pPr>
            <a:r>
              <a:rPr lang="en-US" altLang="zh-CN" sz="2400" b="1" dirty="0">
                <a:solidFill>
                  <a:srgbClr val="000000"/>
                </a:solidFill>
                <a:latin typeface="微软雅黑" pitchFamily="34" charset="-122"/>
                <a:ea typeface="微软雅黑" pitchFamily="34" charset="-122"/>
              </a:rPr>
              <a:t> </a:t>
            </a:r>
            <a:r>
              <a:rPr lang="en-US" altLang="zh-CN" sz="2400" b="1" dirty="0" smtClean="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查看系统当前隔离级别</a:t>
            </a:r>
          </a:p>
          <a:p>
            <a:pPr indent="457200">
              <a:lnSpc>
                <a:spcPct val="125000"/>
              </a:lnSpc>
            </a:pPr>
            <a:r>
              <a:rPr lang="en-US" altLang="zh-CN" sz="2400" b="1" dirty="0">
                <a:solidFill>
                  <a:srgbClr val="0000CC"/>
                </a:solidFill>
                <a:latin typeface="微软雅黑" pitchFamily="34" charset="-122"/>
                <a:ea typeface="微软雅黑" pitchFamily="34" charset="-122"/>
              </a:rPr>
              <a:t>SELECT @@</a:t>
            </a:r>
            <a:r>
              <a:rPr lang="en-US" altLang="zh-CN" sz="2400" b="1" dirty="0" err="1">
                <a:solidFill>
                  <a:srgbClr val="0000CC"/>
                </a:solidFill>
                <a:latin typeface="微软雅黑" pitchFamily="34" charset="-122"/>
                <a:ea typeface="微软雅黑" pitchFamily="34" charset="-122"/>
              </a:rPr>
              <a:t>global.tx_isolation</a:t>
            </a:r>
            <a:r>
              <a:rPr lang="en-US" altLang="zh-CN" sz="2400" b="1" dirty="0">
                <a:solidFill>
                  <a:srgbClr val="0000CC"/>
                </a:solidFill>
                <a:latin typeface="微软雅黑" pitchFamily="34" charset="-122"/>
                <a:ea typeface="微软雅黑" pitchFamily="34" charset="-122"/>
              </a:rPr>
              <a:t>;</a:t>
            </a:r>
          </a:p>
          <a:p>
            <a:pPr indent="457200">
              <a:lnSpc>
                <a:spcPct val="125000"/>
              </a:lnSpc>
            </a:pPr>
            <a:r>
              <a:rPr lang="en-US" altLang="zh-CN" sz="2400" b="1" dirty="0" smtClean="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或</a:t>
            </a:r>
          </a:p>
          <a:p>
            <a:pPr indent="457200">
              <a:lnSpc>
                <a:spcPct val="125000"/>
              </a:lnSpc>
            </a:pPr>
            <a:r>
              <a:rPr lang="en-US" altLang="zh-CN" sz="2400" b="1" dirty="0">
                <a:solidFill>
                  <a:srgbClr val="0000CC"/>
                </a:solidFill>
                <a:latin typeface="微软雅黑" pitchFamily="34" charset="-122"/>
                <a:ea typeface="微软雅黑" pitchFamily="34" charset="-122"/>
              </a:rPr>
              <a:t>SHOW VARIABLES LIKE '%isolation%';</a:t>
            </a:r>
          </a:p>
          <a:p>
            <a:pPr indent="457200">
              <a:lnSpc>
                <a:spcPct val="125000"/>
              </a:lnSpc>
            </a:pPr>
            <a:endParaRPr lang="en-US" altLang="zh-CN" sz="2400" b="1" dirty="0">
              <a:solidFill>
                <a:srgbClr val="000000"/>
              </a:solidFill>
              <a:latin typeface="微软雅黑" pitchFamily="34" charset="-122"/>
              <a:ea typeface="微软雅黑" pitchFamily="34" charset="-122"/>
            </a:endParaRPr>
          </a:p>
          <a:p>
            <a:pPr indent="457200">
              <a:lnSpc>
                <a:spcPct val="125000"/>
              </a:lnSpc>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设置当前会话隔离级别</a:t>
            </a:r>
          </a:p>
          <a:p>
            <a:pPr indent="457200">
              <a:lnSpc>
                <a:spcPct val="125000"/>
              </a:lnSpc>
            </a:pPr>
            <a:r>
              <a:rPr lang="en-US" altLang="zh-CN" sz="2400" b="1" dirty="0">
                <a:solidFill>
                  <a:srgbClr val="0000CC"/>
                </a:solidFill>
                <a:latin typeface="微软雅黑" pitchFamily="34" charset="-122"/>
                <a:ea typeface="微软雅黑" pitchFamily="34" charset="-122"/>
              </a:rPr>
              <a:t>SET SESSION TRANSACTION ISOLATION LEVEL REPEATABLE READ; </a:t>
            </a:r>
          </a:p>
          <a:p>
            <a:pPr indent="457200">
              <a:lnSpc>
                <a:spcPct val="125000"/>
              </a:lnSpc>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设置系统当前隔离级别</a:t>
            </a:r>
          </a:p>
          <a:p>
            <a:pPr indent="457200">
              <a:lnSpc>
                <a:spcPct val="125000"/>
              </a:lnSpc>
            </a:pPr>
            <a:r>
              <a:rPr lang="en-US" altLang="zh-CN" sz="2400" b="1" dirty="0">
                <a:solidFill>
                  <a:srgbClr val="0000CC"/>
                </a:solidFill>
                <a:latin typeface="微软雅黑" pitchFamily="34" charset="-122"/>
                <a:ea typeface="微软雅黑" pitchFamily="34" charset="-122"/>
              </a:rPr>
              <a:t>SET GLOBAL TRANSACTION ISOLATION LEVEL REPEATABLE READ;</a:t>
            </a:r>
          </a:p>
        </p:txBody>
      </p:sp>
      <p:sp>
        <p:nvSpPr>
          <p:cNvPr id="3" name="矩形 2"/>
          <p:cNvSpPr/>
          <p:nvPr/>
        </p:nvSpPr>
        <p:spPr>
          <a:xfrm>
            <a:off x="120241" y="56901"/>
            <a:ext cx="1723549" cy="581762"/>
          </a:xfrm>
          <a:prstGeom prst="rect">
            <a:avLst/>
          </a:prstGeom>
        </p:spPr>
        <p:txBody>
          <a:bodyPr wrap="none">
            <a:spAutoFit/>
          </a:bodyPr>
          <a:lstStyle/>
          <a:p>
            <a:pPr indent="457200">
              <a:lnSpc>
                <a:spcPct val="125000"/>
              </a:lnSpc>
            </a:pPr>
            <a:r>
              <a:rPr lang="zh-CN" altLang="en-US" sz="2800" b="1" dirty="0">
                <a:solidFill>
                  <a:srgbClr val="FF0000"/>
                </a:solidFill>
                <a:latin typeface="微软雅黑" pitchFamily="34" charset="-122"/>
                <a:ea typeface="微软雅黑" pitchFamily="34" charset="-122"/>
              </a:rPr>
              <a:t>举例</a:t>
            </a:r>
            <a:r>
              <a:rPr lang="zh-CN" altLang="en-US" sz="2800" b="1" dirty="0" smtClean="0">
                <a:solidFill>
                  <a:srgbClr val="FF0000"/>
                </a:solidFill>
                <a:latin typeface="微软雅黑" pitchFamily="34" charset="-122"/>
                <a:ea typeface="微软雅黑" pitchFamily="34" charset="-122"/>
              </a:rPr>
              <a:t>：</a:t>
            </a:r>
            <a:endParaRPr lang="en-US" altLang="zh-CN"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7437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334" y="28299"/>
            <a:ext cx="8535997"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14.1.1</a:t>
            </a:r>
            <a:r>
              <a:rPr lang="zh-CN" altLang="en-US" sz="3600" b="1" dirty="0" smtClean="0">
                <a:solidFill>
                  <a:srgbClr val="00B050"/>
                </a:solidFill>
                <a:latin typeface="微软雅黑" pitchFamily="34" charset="-122"/>
                <a:ea typeface="微软雅黑" pitchFamily="34" charset="-122"/>
              </a:rPr>
              <a:t> 事务</a:t>
            </a:r>
            <a:r>
              <a:rPr lang="zh-CN" altLang="en-US" sz="3600" b="1" dirty="0">
                <a:solidFill>
                  <a:srgbClr val="00B050"/>
                </a:solidFill>
                <a:latin typeface="微软雅黑" pitchFamily="34" charset="-122"/>
                <a:ea typeface="微软雅黑" pitchFamily="34" charset="-122"/>
              </a:rPr>
              <a:t>的</a:t>
            </a:r>
            <a:r>
              <a:rPr lang="zh-CN" altLang="en-US" sz="3600" b="1" dirty="0" smtClean="0">
                <a:solidFill>
                  <a:srgbClr val="00B050"/>
                </a:solidFill>
                <a:latin typeface="微软雅黑" pitchFamily="34" charset="-122"/>
                <a:ea typeface="微软雅黑" pitchFamily="34" charset="-122"/>
              </a:rPr>
              <a:t>概念</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289140" y="1262021"/>
            <a:ext cx="8457756" cy="1015663"/>
          </a:xfrm>
          <a:prstGeom prst="rect">
            <a:avLst/>
          </a:prstGeom>
        </p:spPr>
        <p:txBody>
          <a:bodyPr wrap="square">
            <a:spAutoFit/>
          </a:bodyPr>
          <a:lstStyle/>
          <a:p>
            <a:pPr indent="457200">
              <a:lnSpc>
                <a:spcPct val="125000"/>
              </a:lnSpc>
            </a:pPr>
            <a:r>
              <a:rPr lang="zh-CN" altLang="en-US" sz="2400" b="1" dirty="0" smtClean="0">
                <a:solidFill>
                  <a:srgbClr val="FF0000"/>
                </a:solidFill>
                <a:latin typeface="微软雅黑" pitchFamily="34" charset="-122"/>
                <a:ea typeface="微软雅黑" pitchFamily="34" charset="-122"/>
              </a:rPr>
              <a:t>事务</a:t>
            </a:r>
            <a:r>
              <a:rPr lang="zh-CN" altLang="en-US" sz="2400" b="1" dirty="0">
                <a:latin typeface="微软雅黑" pitchFamily="34" charset="-122"/>
                <a:ea typeface="微软雅黑" pitchFamily="34" charset="-122"/>
              </a:rPr>
              <a:t>通常包含一系列</a:t>
            </a:r>
            <a:r>
              <a:rPr lang="zh-CN" altLang="en-US" sz="2400" b="1" dirty="0">
                <a:solidFill>
                  <a:srgbClr val="0000FF"/>
                </a:solidFill>
                <a:latin typeface="微软雅黑" pitchFamily="34" charset="-122"/>
                <a:ea typeface="微软雅黑" pitchFamily="34" charset="-122"/>
              </a:rPr>
              <a:t>更新</a:t>
            </a:r>
            <a:r>
              <a:rPr lang="zh-CN" altLang="en-US" sz="2400" b="1" dirty="0">
                <a:latin typeface="微软雅黑" pitchFamily="34" charset="-122"/>
                <a:ea typeface="微软雅黑" pitchFamily="34" charset="-122"/>
              </a:rPr>
              <a:t>操作（</a:t>
            </a:r>
            <a:r>
              <a:rPr lang="en-US" altLang="zh-CN" sz="2400" b="1" dirty="0">
                <a:solidFill>
                  <a:srgbClr val="0000FF"/>
                </a:solidFill>
                <a:latin typeface="微软雅黑" pitchFamily="34" charset="-122"/>
                <a:ea typeface="微软雅黑" pitchFamily="34" charset="-122"/>
              </a:rPr>
              <a:t>update</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insert</a:t>
            </a:r>
            <a:r>
              <a:rPr lang="zh-CN" altLang="en-US" sz="2400" b="1" dirty="0">
                <a:solidFill>
                  <a:srgbClr val="0000FF"/>
                </a:solidFill>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delete</a:t>
            </a:r>
            <a:r>
              <a:rPr lang="zh-CN" altLang="en-US" sz="2400" b="1" dirty="0">
                <a:solidFill>
                  <a:srgbClr val="0000FF"/>
                </a:solidFill>
                <a:latin typeface="微软雅黑" pitchFamily="34" charset="-122"/>
                <a:ea typeface="微软雅黑" pitchFamily="34" charset="-122"/>
              </a:rPr>
              <a:t>等操作语句</a:t>
            </a:r>
            <a:r>
              <a:rPr lang="zh-CN" altLang="en-US" sz="2400" b="1" dirty="0">
                <a:latin typeface="微软雅黑" pitchFamily="34" charset="-122"/>
                <a:ea typeface="微软雅黑" pitchFamily="34" charset="-122"/>
              </a:rPr>
              <a:t>），这些更新操作是</a:t>
            </a:r>
            <a:r>
              <a:rPr lang="zh-CN" altLang="en-US" sz="2400" b="1" dirty="0">
                <a:solidFill>
                  <a:srgbClr val="C00000"/>
                </a:solidFill>
                <a:latin typeface="微软雅黑" pitchFamily="34" charset="-122"/>
                <a:ea typeface="微软雅黑" pitchFamily="34" charset="-122"/>
              </a:rPr>
              <a:t>一个不可分割的逻辑工作单元</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10" name="矩形 9"/>
          <p:cNvSpPr/>
          <p:nvPr/>
        </p:nvSpPr>
        <p:spPr>
          <a:xfrm>
            <a:off x="289140" y="2356645"/>
            <a:ext cx="8457756" cy="1477328"/>
          </a:xfrm>
          <a:prstGeom prst="rect">
            <a:avLst/>
          </a:prstGeom>
        </p:spPr>
        <p:txBody>
          <a:bodyPr wrap="square">
            <a:spAutoFit/>
          </a:bodyPr>
          <a:lstStyle/>
          <a:p>
            <a:pPr indent="457200">
              <a:lnSpc>
                <a:spcPct val="125000"/>
              </a:lnSpc>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事务</a:t>
            </a:r>
            <a:r>
              <a:rPr lang="zh-CN" altLang="en-US" sz="2400" b="1" dirty="0">
                <a:solidFill>
                  <a:srgbClr val="C00000"/>
                </a:solidFill>
                <a:latin typeface="微软雅黑" pitchFamily="34" charset="-122"/>
                <a:ea typeface="微软雅黑" pitchFamily="34" charset="-122"/>
              </a:rPr>
              <a:t>成功执行</a:t>
            </a:r>
            <a:r>
              <a:rPr lang="zh-CN" altLang="en-US" sz="2400" b="1" dirty="0">
                <a:latin typeface="微软雅黑" pitchFamily="34" charset="-122"/>
                <a:ea typeface="微软雅黑" pitchFamily="34" charset="-122"/>
              </a:rPr>
              <a:t>，那么该事务等中所有的更新操作都会成功执行，并将执行结果提交到数据库文件中，成为数据库永久的组成部分。</a:t>
            </a:r>
          </a:p>
        </p:txBody>
      </p:sp>
      <p:sp>
        <p:nvSpPr>
          <p:cNvPr id="6" name="矩形 5"/>
          <p:cNvSpPr/>
          <p:nvPr/>
        </p:nvSpPr>
        <p:spPr>
          <a:xfrm>
            <a:off x="289140" y="3827444"/>
            <a:ext cx="8457756" cy="1477328"/>
          </a:xfrm>
          <a:prstGeom prst="rect">
            <a:avLst/>
          </a:prstGeom>
        </p:spPr>
        <p:txBody>
          <a:bodyPr wrap="square">
            <a:spAutoFit/>
          </a:bodyPr>
          <a:lstStyle/>
          <a:p>
            <a:pPr indent="457200">
              <a:lnSpc>
                <a:spcPct val="125000"/>
              </a:lnSpc>
            </a:pPr>
            <a:r>
              <a:rPr lang="zh-CN" altLang="en-US" sz="2400" b="1" dirty="0" smtClean="0">
                <a:latin typeface="微软雅黑" pitchFamily="34" charset="-122"/>
                <a:ea typeface="微软雅黑" pitchFamily="34" charset="-122"/>
              </a:rPr>
              <a:t>如果</a:t>
            </a:r>
            <a:r>
              <a:rPr lang="zh-CN" altLang="en-US" sz="2400" b="1" dirty="0">
                <a:latin typeface="微软雅黑" pitchFamily="34" charset="-122"/>
                <a:ea typeface="微软雅黑" pitchFamily="34" charset="-122"/>
              </a:rPr>
              <a:t>事务中某个更新操作</a:t>
            </a:r>
            <a:r>
              <a:rPr lang="zh-CN" altLang="en-US" sz="2400" b="1" dirty="0">
                <a:solidFill>
                  <a:srgbClr val="C00000"/>
                </a:solidFill>
                <a:latin typeface="微软雅黑" pitchFamily="34" charset="-122"/>
                <a:ea typeface="微软雅黑" pitchFamily="34" charset="-122"/>
              </a:rPr>
              <a:t>执行失败</a:t>
            </a:r>
            <a:r>
              <a:rPr lang="zh-CN" altLang="en-US" sz="2400" b="1" dirty="0">
                <a:latin typeface="微软雅黑" pitchFamily="34" charset="-122"/>
                <a:ea typeface="微软雅黑" pitchFamily="34" charset="-122"/>
              </a:rPr>
              <a:t>，那么事务中的所有</a:t>
            </a:r>
            <a:r>
              <a:rPr lang="zh-CN" altLang="en-US" sz="2400" b="1" dirty="0">
                <a:solidFill>
                  <a:srgbClr val="0033CC"/>
                </a:solidFill>
                <a:latin typeface="微软雅黑" pitchFamily="34" charset="-122"/>
                <a:ea typeface="微软雅黑" pitchFamily="34" charset="-122"/>
              </a:rPr>
              <a:t>更新操作均被撤销</a:t>
            </a:r>
            <a:r>
              <a:rPr lang="zh-CN" altLang="en-US" sz="2400" b="1" dirty="0">
                <a:latin typeface="微软雅黑" pitchFamily="34" charset="-122"/>
                <a:ea typeface="微软雅黑" pitchFamily="34" charset="-122"/>
              </a:rPr>
              <a:t>，所有影响到的数据将返回到事务开始以前的状态。</a:t>
            </a:r>
          </a:p>
        </p:txBody>
      </p:sp>
      <p:sp>
        <p:nvSpPr>
          <p:cNvPr id="8" name="矩形 7"/>
          <p:cNvSpPr/>
          <p:nvPr/>
        </p:nvSpPr>
        <p:spPr>
          <a:xfrm>
            <a:off x="289140" y="5330365"/>
            <a:ext cx="7597238" cy="830997"/>
          </a:xfrm>
          <a:prstGeom prst="rect">
            <a:avLst/>
          </a:prstGeom>
        </p:spPr>
        <p:txBody>
          <a:bodyPr wrap="square">
            <a:spAutoFit/>
          </a:bodyPr>
          <a:lstStyle/>
          <a:p>
            <a:r>
              <a:rPr lang="zh-CN" altLang="en-US" sz="2400" b="1" dirty="0" smtClean="0">
                <a:solidFill>
                  <a:srgbClr val="C00000"/>
                </a:solidFill>
                <a:latin typeface="微软雅黑" pitchFamily="34" charset="-122"/>
                <a:ea typeface="微软雅黑" pitchFamily="34" charset="-122"/>
              </a:rPr>
              <a:t>     简言之</a:t>
            </a:r>
            <a:r>
              <a:rPr lang="zh-CN" altLang="en-US" sz="2400" b="1" dirty="0">
                <a:solidFill>
                  <a:srgbClr val="C00000"/>
                </a:solidFill>
                <a:latin typeface="微软雅黑" pitchFamily="34" charset="-122"/>
                <a:ea typeface="微软雅黑" pitchFamily="34" charset="-122"/>
              </a:rPr>
              <a:t>：</a:t>
            </a:r>
            <a:r>
              <a:rPr lang="zh-CN" altLang="en-US" sz="2400" b="1" dirty="0">
                <a:latin typeface="微软雅黑" pitchFamily="34" charset="-122"/>
                <a:ea typeface="微软雅黑" pitchFamily="34" charset="-122"/>
              </a:rPr>
              <a:t>事务中的更新操作要么都执行，要么都不执行，</a:t>
            </a:r>
            <a:r>
              <a:rPr lang="zh-CN" altLang="en-US" sz="2400" b="1" dirty="0" smtClean="0">
                <a:latin typeface="微软雅黑" pitchFamily="34" charset="-122"/>
                <a:ea typeface="微软雅黑" pitchFamily="34" charset="-122"/>
              </a:rPr>
              <a:t>这个特征</a:t>
            </a:r>
            <a:r>
              <a:rPr lang="zh-CN" altLang="en-US" sz="2400" b="1" dirty="0">
                <a:latin typeface="微软雅黑" pitchFamily="34" charset="-122"/>
                <a:ea typeface="微软雅黑" pitchFamily="34" charset="-122"/>
              </a:rPr>
              <a:t>叫作</a:t>
            </a:r>
            <a:r>
              <a:rPr lang="zh-CN" altLang="en-US" sz="2400" b="1" dirty="0">
                <a:solidFill>
                  <a:srgbClr val="FF0000"/>
                </a:solidFill>
                <a:latin typeface="微软雅黑" pitchFamily="34" charset="-122"/>
                <a:ea typeface="微软雅黑" pitchFamily="34" charset="-122"/>
              </a:rPr>
              <a:t>事务的原子性</a:t>
            </a:r>
            <a:r>
              <a:rPr lang="zh-CN" altLang="en-US" sz="2400" b="1" dirty="0">
                <a:solidFill>
                  <a:srgbClr val="00B050"/>
                </a:solidFill>
                <a:latin typeface="微软雅黑" pitchFamily="34" charset="-122"/>
                <a:ea typeface="微软雅黑" pitchFamily="34" charset="-122"/>
              </a:rPr>
              <a:t>。</a:t>
            </a:r>
          </a:p>
        </p:txBody>
      </p:sp>
    </p:spTree>
    <p:extLst>
      <p:ext uri="{BB962C8B-B14F-4D97-AF65-F5344CB8AC3E}">
        <p14:creationId xmlns:p14="http://schemas.microsoft.com/office/powerpoint/2010/main" val="162694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244" y="504495"/>
            <a:ext cx="8591795" cy="3323987"/>
          </a:xfrm>
          <a:prstGeom prst="rect">
            <a:avLst/>
          </a:prstGeom>
        </p:spPr>
        <p:txBody>
          <a:bodyPr wrap="square">
            <a:spAutoFit/>
          </a:bodyPr>
          <a:lstStyle/>
          <a:p>
            <a:pPr indent="457200">
              <a:lnSpc>
                <a:spcPct val="125000"/>
              </a:lnSpc>
            </a:pPr>
            <a:r>
              <a:rPr lang="zh-CN" altLang="en-US" sz="2400" b="1" dirty="0" smtClean="0">
                <a:solidFill>
                  <a:srgbClr val="0000CC"/>
                </a:solidFill>
                <a:latin typeface="微软雅黑" pitchFamily="34" charset="-122"/>
                <a:ea typeface="微软雅黑" pitchFamily="34" charset="-122"/>
              </a:rPr>
              <a:t>课堂练习：</a:t>
            </a:r>
            <a:endParaRPr lang="en-US" altLang="zh-CN" sz="2400" b="1" dirty="0" smtClean="0">
              <a:solidFill>
                <a:srgbClr val="0000CC"/>
              </a:solidFill>
              <a:latin typeface="微软雅黑" pitchFamily="34" charset="-122"/>
              <a:ea typeface="微软雅黑" pitchFamily="34" charset="-122"/>
            </a:endParaRPr>
          </a:p>
          <a:p>
            <a:pPr indent="457200">
              <a:lnSpc>
                <a:spcPct val="125000"/>
              </a:lnSpc>
            </a:pPr>
            <a:r>
              <a:rPr lang="zh-CN" altLang="en-US" sz="2400" b="1" dirty="0" smtClean="0">
                <a:latin typeface="微软雅黑" pitchFamily="34" charset="-122"/>
                <a:ea typeface="微软雅黑" pitchFamily="34" charset="-122"/>
              </a:rPr>
              <a:t>若</a:t>
            </a:r>
            <a:r>
              <a:rPr lang="zh-CN" altLang="en-US" sz="2400" b="1" dirty="0">
                <a:latin typeface="微软雅黑" pitchFamily="34" charset="-122"/>
                <a:ea typeface="微软雅黑" pitchFamily="34" charset="-122"/>
              </a:rPr>
              <a:t>事务</a:t>
            </a:r>
            <a:r>
              <a:rPr lang="en-US" altLang="zh-CN" sz="2400" b="1" dirty="0">
                <a:latin typeface="微软雅黑" pitchFamily="34" charset="-122"/>
                <a:ea typeface="微软雅黑" pitchFamily="34" charset="-122"/>
              </a:rPr>
              <a:t>T</a:t>
            </a:r>
            <a:r>
              <a:rPr lang="zh-CN" altLang="en-US" sz="2400" b="1" dirty="0">
                <a:latin typeface="微软雅黑" pitchFamily="34" charset="-122"/>
                <a:ea typeface="微软雅黑" pitchFamily="34" charset="-122"/>
              </a:rPr>
              <a:t>对数据</a:t>
            </a:r>
            <a:r>
              <a:rPr lang="en-US" altLang="zh-CN" sz="2400" b="1" dirty="0">
                <a:latin typeface="微软雅黑" pitchFamily="34" charset="-122"/>
                <a:ea typeface="微软雅黑" pitchFamily="34" charset="-122"/>
              </a:rPr>
              <a:t>R</a:t>
            </a:r>
            <a:r>
              <a:rPr lang="zh-CN" altLang="en-US" sz="2400" b="1" dirty="0">
                <a:latin typeface="微软雅黑" pitchFamily="34" charset="-122"/>
                <a:ea typeface="微软雅黑" pitchFamily="34" charset="-122"/>
              </a:rPr>
              <a:t>已经加</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锁，则其他事务对数据</a:t>
            </a:r>
            <a:r>
              <a:rPr lang="en-US" altLang="zh-CN" sz="2400" b="1" dirty="0">
                <a:latin typeface="微软雅黑" pitchFamily="34" charset="-122"/>
                <a:ea typeface="微软雅黑" pitchFamily="34" charset="-122"/>
              </a:rPr>
              <a:t>R</a:t>
            </a:r>
            <a:r>
              <a:rPr lang="zh-CN" altLang="en-US" sz="2400" b="1" dirty="0" smtClean="0">
                <a:latin typeface="微软雅黑" pitchFamily="34" charset="-122"/>
                <a:ea typeface="微软雅黑" pitchFamily="34" charset="-122"/>
              </a:rPr>
              <a:t>（     </a:t>
            </a:r>
            <a:r>
              <a:rPr lang="zh-CN" altLang="en-US" sz="2400" b="1" dirty="0">
                <a:latin typeface="微软雅黑" pitchFamily="34" charset="-122"/>
                <a:ea typeface="微软雅黑" pitchFamily="34" charset="-122"/>
              </a:rPr>
              <a:t>）。</a:t>
            </a:r>
          </a:p>
          <a:p>
            <a:pPr indent="457200">
              <a:lnSpc>
                <a:spcPct val="125000"/>
              </a:lnSpc>
            </a:pPr>
            <a:r>
              <a:rPr lang="en-US" altLang="zh-CN" sz="2400" b="1" dirty="0">
                <a:latin typeface="微软雅黑" pitchFamily="34" charset="-122"/>
                <a:ea typeface="微软雅黑" pitchFamily="34" charset="-122"/>
              </a:rPr>
              <a:t>A</a:t>
            </a:r>
            <a:r>
              <a:rPr lang="zh-CN" altLang="en-US" sz="2400" b="1" dirty="0">
                <a:latin typeface="微软雅黑" pitchFamily="34" charset="-122"/>
                <a:ea typeface="微软雅黑" pitchFamily="34" charset="-122"/>
              </a:rPr>
              <a:t>．可以加</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锁，不能加</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锁		</a:t>
            </a:r>
          </a:p>
          <a:p>
            <a:pPr indent="457200">
              <a:lnSpc>
                <a:spcPct val="125000"/>
              </a:lnSpc>
            </a:pPr>
            <a:r>
              <a:rPr lang="en-US" altLang="zh-CN" sz="2400" b="1" dirty="0">
                <a:latin typeface="微软雅黑" pitchFamily="34" charset="-122"/>
                <a:ea typeface="微软雅黑" pitchFamily="34" charset="-122"/>
              </a:rPr>
              <a:t>B</a:t>
            </a:r>
            <a:r>
              <a:rPr lang="zh-CN" altLang="en-US" sz="2400" b="1" dirty="0">
                <a:latin typeface="微软雅黑" pitchFamily="34" charset="-122"/>
                <a:ea typeface="微软雅黑" pitchFamily="34" charset="-122"/>
              </a:rPr>
              <a:t>．不能加</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锁，可以加</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锁   </a:t>
            </a:r>
          </a:p>
          <a:p>
            <a:pPr indent="457200">
              <a:lnSpc>
                <a:spcPct val="125000"/>
              </a:lnSpc>
            </a:pPr>
            <a:r>
              <a:rPr lang="en-US" altLang="zh-CN"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．可以加</a:t>
            </a:r>
            <a:r>
              <a:rPr lang="en-US" altLang="zh-CN" sz="2400" b="1" dirty="0">
                <a:latin typeface="微软雅黑" pitchFamily="34" charset="-122"/>
                <a:ea typeface="微软雅黑" pitchFamily="34" charset="-122"/>
              </a:rPr>
              <a:t>S</a:t>
            </a:r>
            <a:r>
              <a:rPr lang="zh-CN" altLang="en-US" sz="2400" b="1" dirty="0">
                <a:latin typeface="微软雅黑" pitchFamily="34" charset="-122"/>
                <a:ea typeface="微软雅黑" pitchFamily="34" charset="-122"/>
              </a:rPr>
              <a:t>锁，也可以加</a:t>
            </a:r>
            <a:r>
              <a:rPr lang="en-US" altLang="zh-CN" sz="2400" b="1" dirty="0">
                <a:latin typeface="微软雅黑" pitchFamily="34" charset="-122"/>
                <a:ea typeface="微软雅黑" pitchFamily="34" charset="-122"/>
              </a:rPr>
              <a:t>X</a:t>
            </a:r>
            <a:r>
              <a:rPr lang="zh-CN" altLang="en-US" sz="2400" b="1" dirty="0">
                <a:latin typeface="微软雅黑" pitchFamily="34" charset="-122"/>
                <a:ea typeface="微软雅黑" pitchFamily="34" charset="-122"/>
              </a:rPr>
              <a:t>锁		</a:t>
            </a:r>
          </a:p>
          <a:p>
            <a:pPr indent="457200">
              <a:lnSpc>
                <a:spcPct val="125000"/>
              </a:lnSpc>
            </a:pPr>
            <a:r>
              <a:rPr lang="en-US" altLang="zh-CN" sz="2400" b="1" dirty="0">
                <a:latin typeface="微软雅黑" pitchFamily="34" charset="-122"/>
                <a:ea typeface="微软雅黑" pitchFamily="34" charset="-122"/>
              </a:rPr>
              <a:t>D</a:t>
            </a:r>
            <a:r>
              <a:rPr lang="zh-CN" altLang="en-US" sz="2400" b="1" dirty="0">
                <a:latin typeface="微软雅黑" pitchFamily="34" charset="-122"/>
                <a:ea typeface="微软雅黑" pitchFamily="34" charset="-122"/>
              </a:rPr>
              <a:t>．不能加任何锁</a:t>
            </a:r>
          </a:p>
          <a:p>
            <a:pPr indent="457200">
              <a:lnSpc>
                <a:spcPct val="125000"/>
              </a:lnSpc>
            </a:pPr>
            <a:endParaRPr lang="en-US" altLang="zh-CN" sz="2400" b="1"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193919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14.1.2 </a:t>
            </a:r>
            <a:r>
              <a:rPr lang="zh-CN" altLang="en-US" sz="3600" b="1" dirty="0" smtClean="0">
                <a:solidFill>
                  <a:srgbClr val="00B050"/>
                </a:solidFill>
                <a:latin typeface="微软雅黑" pitchFamily="34" charset="-122"/>
                <a:ea typeface="微软雅黑" pitchFamily="34" charset="-122"/>
              </a:rPr>
              <a:t>事务</a:t>
            </a:r>
            <a:r>
              <a:rPr lang="zh-CN" altLang="en-US" sz="3600" b="1" dirty="0">
                <a:solidFill>
                  <a:srgbClr val="00B050"/>
                </a:solidFill>
                <a:latin typeface="微软雅黑" pitchFamily="34" charset="-122"/>
                <a:ea typeface="微软雅黑" pitchFamily="34" charset="-122"/>
              </a:rPr>
              <a:t>的</a:t>
            </a:r>
            <a:r>
              <a:rPr lang="en-US" altLang="zh-CN" sz="3600" b="1" dirty="0">
                <a:solidFill>
                  <a:srgbClr val="00B050"/>
                </a:solidFill>
                <a:latin typeface="微软雅黑" panose="020B0503020204020204" pitchFamily="34" charset="-122"/>
                <a:ea typeface="微软雅黑" panose="020B0503020204020204" pitchFamily="34" charset="-122"/>
              </a:rPr>
              <a:t>ACID</a:t>
            </a:r>
            <a:r>
              <a:rPr lang="zh-CN" altLang="en-US" sz="3600" b="1" dirty="0" smtClean="0">
                <a:solidFill>
                  <a:srgbClr val="00B050"/>
                </a:solidFill>
                <a:latin typeface="微软雅黑" pitchFamily="34" charset="-122"/>
                <a:ea typeface="微软雅黑" pitchFamily="34" charset="-122"/>
              </a:rPr>
              <a:t>特性</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226076" y="873772"/>
            <a:ext cx="8728738" cy="1015663"/>
          </a:xfrm>
          <a:prstGeom prst="rect">
            <a:avLst/>
          </a:prstGeom>
        </p:spPr>
        <p:txBody>
          <a:bodyPr wrap="square">
            <a:spAutoFit/>
          </a:bodyPr>
          <a:lstStyle/>
          <a:p>
            <a:pPr indent="457200">
              <a:lnSpc>
                <a:spcPct val="125000"/>
              </a:lnSpc>
            </a:pPr>
            <a:r>
              <a:rPr lang="zh-CN" altLang="en-US" sz="2400" b="1" dirty="0" smtClean="0">
                <a:latin typeface="微软雅黑" pitchFamily="34" charset="-122"/>
                <a:ea typeface="微软雅黑" pitchFamily="34" charset="-122"/>
              </a:rPr>
              <a:t>术语</a:t>
            </a:r>
            <a:r>
              <a:rPr lang="zh-CN" altLang="en-US" sz="2400" b="1" dirty="0">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ACID</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是一个简称，每个事务的处理必须满足</a:t>
            </a:r>
            <a:r>
              <a:rPr lang="en-US" altLang="zh-CN" sz="2400" b="1" dirty="0">
                <a:latin typeface="微软雅黑" pitchFamily="34" charset="-122"/>
                <a:ea typeface="微软雅黑" pitchFamily="34" charset="-122"/>
              </a:rPr>
              <a:t>ACID</a:t>
            </a:r>
            <a:r>
              <a:rPr lang="zh-CN" altLang="en-US" sz="2400" b="1" dirty="0">
                <a:latin typeface="微软雅黑" pitchFamily="34" charset="-122"/>
                <a:ea typeface="微软雅黑" pitchFamily="34" charset="-122"/>
              </a:rPr>
              <a:t>原则，即</a:t>
            </a:r>
            <a:r>
              <a:rPr lang="zh-CN" altLang="en-US" sz="2400" b="1" dirty="0">
                <a:solidFill>
                  <a:srgbClr val="0000FF"/>
                </a:solidFill>
                <a:latin typeface="微软雅黑" pitchFamily="34" charset="-122"/>
                <a:ea typeface="微软雅黑" pitchFamily="34" charset="-122"/>
              </a:rPr>
              <a:t>原子性</a:t>
            </a:r>
            <a:r>
              <a:rPr lang="en-US" altLang="zh-CN" sz="2400" b="1" dirty="0">
                <a:solidFill>
                  <a:srgbClr val="0000FF"/>
                </a:solidFill>
                <a:latin typeface="微软雅黑" pitchFamily="34" charset="-122"/>
                <a:ea typeface="微软雅黑" pitchFamily="34" charset="-122"/>
              </a:rPr>
              <a:t>(A)</a:t>
            </a:r>
            <a:r>
              <a:rPr lang="zh-CN" altLang="en-US" sz="2400" b="1" dirty="0">
                <a:solidFill>
                  <a:srgbClr val="0000FF"/>
                </a:solidFill>
                <a:latin typeface="微软雅黑" pitchFamily="34" charset="-122"/>
                <a:ea typeface="微软雅黑" pitchFamily="34" charset="-122"/>
              </a:rPr>
              <a:t>、一致性</a:t>
            </a:r>
            <a:r>
              <a:rPr lang="en-US" altLang="zh-CN" sz="2400" b="1" dirty="0">
                <a:solidFill>
                  <a:srgbClr val="0000FF"/>
                </a:solidFill>
                <a:latin typeface="微软雅黑" pitchFamily="34" charset="-122"/>
                <a:ea typeface="微软雅黑" pitchFamily="34" charset="-122"/>
              </a:rPr>
              <a:t>(C)</a:t>
            </a:r>
            <a:r>
              <a:rPr lang="zh-CN" altLang="en-US" sz="2400" b="1" dirty="0">
                <a:solidFill>
                  <a:srgbClr val="0000FF"/>
                </a:solidFill>
                <a:latin typeface="微软雅黑" pitchFamily="34" charset="-122"/>
                <a:ea typeface="微软雅黑" pitchFamily="34" charset="-122"/>
              </a:rPr>
              <a:t>、隔离</a:t>
            </a:r>
            <a:r>
              <a:rPr lang="zh-CN" altLang="en-US" sz="2400" b="1" dirty="0" smtClean="0">
                <a:solidFill>
                  <a:srgbClr val="0000FF"/>
                </a:solidFill>
                <a:latin typeface="微软雅黑" pitchFamily="34" charset="-122"/>
                <a:ea typeface="微软雅黑" pitchFamily="34" charset="-122"/>
              </a:rPr>
              <a:t>性</a:t>
            </a:r>
            <a:r>
              <a:rPr lang="en-US" altLang="zh-CN" sz="2400" b="1" dirty="0" smtClean="0">
                <a:solidFill>
                  <a:srgbClr val="0000FF"/>
                </a:solidFill>
                <a:latin typeface="微软雅黑" pitchFamily="34" charset="-122"/>
                <a:ea typeface="微软雅黑" pitchFamily="34" charset="-122"/>
              </a:rPr>
              <a:t>(I</a:t>
            </a:r>
            <a:r>
              <a:rPr lang="en-US" altLang="zh-CN" sz="2400" b="1" dirty="0">
                <a:solidFill>
                  <a:srgbClr val="0000FF"/>
                </a:solidFill>
                <a:latin typeface="微软雅黑" pitchFamily="34" charset="-122"/>
                <a:ea typeface="微软雅黑" pitchFamily="34" charset="-122"/>
              </a:rPr>
              <a:t>)</a:t>
            </a:r>
            <a:r>
              <a:rPr lang="zh-CN" altLang="en-US" sz="2400" b="1" dirty="0">
                <a:solidFill>
                  <a:srgbClr val="0000FF"/>
                </a:solidFill>
                <a:latin typeface="微软雅黑" pitchFamily="34" charset="-122"/>
                <a:ea typeface="微软雅黑" pitchFamily="34" charset="-122"/>
              </a:rPr>
              <a:t>和持久性</a:t>
            </a:r>
            <a:r>
              <a:rPr lang="en-US" altLang="zh-CN" sz="2400" b="1" dirty="0">
                <a:solidFill>
                  <a:srgbClr val="0000FF"/>
                </a:solidFill>
                <a:latin typeface="微软雅黑" pitchFamily="34" charset="-122"/>
                <a:ea typeface="微软雅黑" pitchFamily="34" charset="-122"/>
              </a:rPr>
              <a:t>(D)</a:t>
            </a:r>
            <a:r>
              <a:rPr lang="zh-CN" altLang="en-US" sz="2400" b="1" dirty="0">
                <a:solidFill>
                  <a:srgbClr val="0000FF"/>
                </a:solidFill>
                <a:latin typeface="微软雅黑" pitchFamily="34" charset="-122"/>
                <a:ea typeface="微软雅黑" pitchFamily="34" charset="-122"/>
              </a:rPr>
              <a:t>。</a:t>
            </a:r>
          </a:p>
        </p:txBody>
      </p:sp>
      <p:sp>
        <p:nvSpPr>
          <p:cNvPr id="8" name="矩形 7"/>
          <p:cNvSpPr/>
          <p:nvPr/>
        </p:nvSpPr>
        <p:spPr>
          <a:xfrm>
            <a:off x="336437" y="1999485"/>
            <a:ext cx="8600261" cy="1938992"/>
          </a:xfrm>
          <a:prstGeom prst="rect">
            <a:avLst/>
          </a:prstGeom>
        </p:spPr>
        <p:txBody>
          <a:bodyPr wrap="square">
            <a:spAutoFit/>
          </a:bodyPr>
          <a:lstStyle/>
          <a:p>
            <a:pPr marL="457200" indent="-457200">
              <a:buFont typeface="Wingdings" pitchFamily="2" charset="2"/>
              <a:buChar char="Ø"/>
            </a:pPr>
            <a:r>
              <a:rPr lang="zh-CN" altLang="en-US" sz="2400" b="1" dirty="0" smtClean="0">
                <a:solidFill>
                  <a:srgbClr val="FF0000"/>
                </a:solidFill>
                <a:latin typeface="微软雅黑" pitchFamily="34" charset="-122"/>
                <a:ea typeface="微软雅黑" pitchFamily="34" charset="-122"/>
              </a:rPr>
              <a:t>原子</a:t>
            </a:r>
            <a:r>
              <a:rPr lang="zh-CN" altLang="en-US" sz="2400" b="1" dirty="0">
                <a:solidFill>
                  <a:srgbClr val="FF0000"/>
                </a:solidFill>
                <a:latin typeface="微软雅黑" pitchFamily="34" charset="-122"/>
                <a:ea typeface="微软雅黑" pitchFamily="34" charset="-122"/>
              </a:rPr>
              <a:t>性</a:t>
            </a:r>
            <a:r>
              <a:rPr lang="en-US" altLang="zh-CN" sz="2400" b="1" dirty="0">
                <a:solidFill>
                  <a:srgbClr val="FF0000"/>
                </a:solidFill>
                <a:latin typeface="微软雅黑" pitchFamily="34" charset="-122"/>
                <a:ea typeface="微软雅黑" pitchFamily="34" charset="-122"/>
              </a:rPr>
              <a:t>(A</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Atomicity</a:t>
            </a:r>
            <a:endParaRPr lang="en-US" altLang="zh-CN" sz="2400" b="1" dirty="0">
              <a:solidFill>
                <a:srgbClr val="FF0000"/>
              </a:solidFill>
              <a:latin typeface="微软雅黑" pitchFamily="34" charset="-122"/>
              <a:ea typeface="微软雅黑" pitchFamily="34" charset="-122"/>
            </a:endParaRPr>
          </a:p>
          <a:p>
            <a:pPr indent="457200"/>
            <a:r>
              <a:rPr lang="zh-CN" altLang="en-US" sz="2400" b="1" dirty="0" smtClean="0">
                <a:solidFill>
                  <a:srgbClr val="FF0000"/>
                </a:solidFill>
                <a:latin typeface="微软雅黑" pitchFamily="34" charset="-122"/>
                <a:ea typeface="微软雅黑" pitchFamily="34" charset="-122"/>
              </a:rPr>
              <a:t>每个</a:t>
            </a:r>
            <a:r>
              <a:rPr lang="zh-CN" altLang="en-US" sz="2400" b="1" dirty="0">
                <a:solidFill>
                  <a:srgbClr val="FF0000"/>
                </a:solidFill>
                <a:latin typeface="微软雅黑" pitchFamily="34" charset="-122"/>
                <a:ea typeface="微软雅黑" pitchFamily="34" charset="-122"/>
              </a:rPr>
              <a:t>事务都</a:t>
            </a:r>
            <a:r>
              <a:rPr lang="zh-CN" altLang="en-US" sz="2400" b="1" dirty="0" smtClean="0">
                <a:solidFill>
                  <a:srgbClr val="FF0000"/>
                </a:solidFill>
                <a:latin typeface="微软雅黑" pitchFamily="34" charset="-122"/>
                <a:ea typeface="微软雅黑" pitchFamily="34" charset="-122"/>
              </a:rPr>
              <a:t>必须是</a:t>
            </a:r>
            <a:r>
              <a:rPr lang="zh-CN" altLang="en-US" sz="2400" b="1" dirty="0">
                <a:solidFill>
                  <a:srgbClr val="FF0000"/>
                </a:solidFill>
                <a:latin typeface="微软雅黑" pitchFamily="34" charset="-122"/>
                <a:ea typeface="微软雅黑" pitchFamily="34" charset="-122"/>
              </a:rPr>
              <a:t>一个不可分割的</a:t>
            </a:r>
            <a:r>
              <a:rPr lang="zh-CN" altLang="en-US" sz="2400" b="1" dirty="0" smtClean="0">
                <a:solidFill>
                  <a:srgbClr val="FF0000"/>
                </a:solidFill>
                <a:latin typeface="微软雅黑" pitchFamily="34" charset="-122"/>
                <a:ea typeface="微软雅黑" pitchFamily="34" charset="-122"/>
              </a:rPr>
              <a:t>单元</a:t>
            </a:r>
            <a:r>
              <a:rPr lang="zh-CN" altLang="en-US" sz="2400" b="1" dirty="0" smtClean="0">
                <a:solidFill>
                  <a:srgbClr val="0000FF"/>
                </a:solidFill>
                <a:latin typeface="微软雅黑" pitchFamily="34" charset="-122"/>
                <a:ea typeface="微软雅黑" pitchFamily="34" charset="-122"/>
              </a:rPr>
              <a:t>。</a:t>
            </a:r>
            <a:endParaRPr lang="en-US" altLang="zh-CN" sz="2400" b="1" dirty="0" smtClean="0">
              <a:solidFill>
                <a:srgbClr val="0000FF"/>
              </a:solidFill>
              <a:latin typeface="微软雅黑" pitchFamily="34" charset="-122"/>
              <a:ea typeface="微软雅黑" pitchFamily="34" charset="-122"/>
            </a:endParaRPr>
          </a:p>
          <a:p>
            <a:pPr indent="457200"/>
            <a:r>
              <a:rPr lang="zh-CN" altLang="en-US" sz="2400" b="1" dirty="0" smtClean="0">
                <a:latin typeface="微软雅黑" pitchFamily="34" charset="-122"/>
                <a:ea typeface="微软雅黑" pitchFamily="34" charset="-122"/>
              </a:rPr>
              <a:t>假设</a:t>
            </a:r>
            <a:r>
              <a:rPr lang="zh-CN" altLang="en-US" sz="2400" b="1" dirty="0">
                <a:latin typeface="微软雅黑" pitchFamily="34" charset="-122"/>
                <a:ea typeface="微软雅黑" pitchFamily="34" charset="-122"/>
              </a:rPr>
              <a:t>一个事务由两个或者多</a:t>
            </a:r>
            <a:r>
              <a:rPr lang="zh-CN" altLang="en-US" sz="2400" b="1" dirty="0" smtClean="0">
                <a:latin typeface="微软雅黑" pitchFamily="34" charset="-122"/>
                <a:ea typeface="微软雅黑" pitchFamily="34" charset="-122"/>
              </a:rPr>
              <a:t>个更新语句组成，这些语句</a:t>
            </a:r>
            <a:r>
              <a:rPr lang="zh-CN" altLang="en-US" sz="2400" b="1" dirty="0">
                <a:latin typeface="微软雅黑" pitchFamily="34" charset="-122"/>
                <a:ea typeface="微软雅黑" pitchFamily="34" charset="-122"/>
              </a:rPr>
              <a:t>必须同时成功才能认为事务是成功的。如果事务失败，系统将会返回到</a:t>
            </a:r>
            <a:r>
              <a:rPr lang="zh-CN" altLang="en-US" sz="2400" b="1" dirty="0" smtClean="0">
                <a:latin typeface="微软雅黑" pitchFamily="34" charset="-122"/>
                <a:ea typeface="微软雅黑" pitchFamily="34" charset="-122"/>
              </a:rPr>
              <a:t>事务开始以前</a:t>
            </a:r>
            <a:r>
              <a:rPr lang="zh-CN" altLang="en-US" sz="2400" b="1" dirty="0">
                <a:latin typeface="微软雅黑" pitchFamily="34" charset="-122"/>
                <a:ea typeface="微软雅黑" pitchFamily="34" charset="-122"/>
              </a:rPr>
              <a:t>的状态</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 name="矩形 6"/>
          <p:cNvSpPr/>
          <p:nvPr/>
        </p:nvSpPr>
        <p:spPr>
          <a:xfrm>
            <a:off x="336437" y="3998477"/>
            <a:ext cx="8600261" cy="2308324"/>
          </a:xfrm>
          <a:prstGeom prst="rect">
            <a:avLst/>
          </a:prstGeom>
        </p:spPr>
        <p:txBody>
          <a:bodyPr wrap="square">
            <a:spAutoFit/>
          </a:bodyPr>
          <a:lstStyle/>
          <a:p>
            <a:pPr marL="457200" indent="-457200">
              <a:buFont typeface="Wingdings" pitchFamily="2" charset="2"/>
              <a:buChar char="Ø"/>
            </a:pPr>
            <a:r>
              <a:rPr lang="zh-CN" altLang="en-US" sz="2400" b="1" dirty="0" smtClean="0">
                <a:solidFill>
                  <a:srgbClr val="FF0000"/>
                </a:solidFill>
                <a:latin typeface="微软雅黑" pitchFamily="34" charset="-122"/>
                <a:ea typeface="微软雅黑" pitchFamily="34" charset="-122"/>
              </a:rPr>
              <a:t>一致性</a:t>
            </a:r>
            <a:r>
              <a:rPr lang="en-US" altLang="zh-CN" sz="2400" b="1" dirty="0">
                <a:solidFill>
                  <a:srgbClr val="FF0000"/>
                </a:solidFill>
                <a:latin typeface="微软雅黑" pitchFamily="34" charset="-122"/>
                <a:ea typeface="微软雅黑" pitchFamily="34" charset="-122"/>
              </a:rPr>
              <a:t>(C</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Consistency</a:t>
            </a:r>
            <a:endParaRPr lang="en-US" altLang="zh-CN" sz="2400" b="1" dirty="0">
              <a:solidFill>
                <a:srgbClr val="FF0000"/>
              </a:solidFill>
              <a:latin typeface="微软雅黑" pitchFamily="34" charset="-122"/>
              <a:ea typeface="微软雅黑" pitchFamily="34" charset="-122"/>
            </a:endParaRPr>
          </a:p>
          <a:p>
            <a:pPr indent="457200"/>
            <a:r>
              <a:rPr lang="zh-CN" altLang="en-US" sz="2400" b="1" dirty="0">
                <a:solidFill>
                  <a:srgbClr val="FF0000"/>
                </a:solidFill>
                <a:latin typeface="微软雅黑" pitchFamily="34" charset="-122"/>
                <a:ea typeface="微软雅黑" pitchFamily="34" charset="-122"/>
              </a:rPr>
              <a:t>指事务的执行结果必须使数据库从一个一致性状态进入到另一个一致性状态。</a:t>
            </a:r>
            <a:r>
              <a:rPr lang="zh-CN" altLang="en-US" sz="2400" b="1" dirty="0">
                <a:solidFill>
                  <a:srgbClr val="0000FF"/>
                </a:solidFill>
                <a:latin typeface="微软雅黑" pitchFamily="34" charset="-122"/>
                <a:ea typeface="微软雅黑" pitchFamily="34" charset="-122"/>
              </a:rPr>
              <a:t>事务不能破坏关系数据的完整性以及业务逻辑上的一致性</a:t>
            </a:r>
            <a:r>
              <a:rPr lang="zh-CN" altLang="en-US" sz="2400" b="1" dirty="0" smtClean="0">
                <a:solidFill>
                  <a:srgbClr val="0000FF"/>
                </a:solidFill>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例如，</a:t>
            </a:r>
            <a:r>
              <a:rPr lang="zh-CN" altLang="en-US" sz="2400" b="1" dirty="0">
                <a:latin typeface="微软雅黑" pitchFamily="34" charset="-122"/>
                <a:ea typeface="微软雅黑" pitchFamily="34" charset="-122"/>
              </a:rPr>
              <a:t>一致性是指如果从系统中删除了一个雇员，则所有和该雇员相关的数据，包括工资数据和组的成员资格也要被删除</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63227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9139" y="824721"/>
            <a:ext cx="8600261" cy="2492990"/>
          </a:xfrm>
          <a:prstGeom prst="rect">
            <a:avLst/>
          </a:prstGeom>
        </p:spPr>
        <p:txBody>
          <a:bodyPr wrap="square">
            <a:spAutoFit/>
          </a:bodyPr>
          <a:lstStyle/>
          <a:p>
            <a:pPr marL="457200" indent="-457200">
              <a:lnSpc>
                <a:spcPct val="130000"/>
              </a:lnSpc>
              <a:buFont typeface="Wingdings" pitchFamily="2" charset="2"/>
              <a:buChar char="Ø"/>
            </a:pPr>
            <a:r>
              <a:rPr lang="zh-CN" altLang="en-US" sz="2400" b="1" dirty="0" smtClean="0">
                <a:solidFill>
                  <a:srgbClr val="FF0000"/>
                </a:solidFill>
                <a:latin typeface="微软雅黑" pitchFamily="34" charset="-122"/>
                <a:ea typeface="微软雅黑" pitchFamily="34" charset="-122"/>
              </a:rPr>
              <a:t>隔离</a:t>
            </a:r>
            <a:r>
              <a:rPr lang="zh-CN" altLang="en-US" sz="2400" b="1" dirty="0">
                <a:solidFill>
                  <a:srgbClr val="FF0000"/>
                </a:solidFill>
                <a:latin typeface="微软雅黑" pitchFamily="34" charset="-122"/>
                <a:ea typeface="微软雅黑" pitchFamily="34" charset="-122"/>
              </a:rPr>
              <a:t>性</a:t>
            </a:r>
            <a:r>
              <a:rPr lang="en-US" altLang="zh-CN" sz="2400" b="1" dirty="0">
                <a:solidFill>
                  <a:srgbClr val="FF0000"/>
                </a:solidFill>
                <a:latin typeface="微软雅黑" pitchFamily="34" charset="-122"/>
                <a:ea typeface="微软雅黑" pitchFamily="34" charset="-122"/>
              </a:rPr>
              <a:t>(I</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Isolation</a:t>
            </a:r>
            <a:endParaRPr lang="en-US" altLang="zh-CN" sz="2400" b="1" dirty="0">
              <a:solidFill>
                <a:srgbClr val="FF0000"/>
              </a:solidFill>
              <a:latin typeface="微软雅黑" pitchFamily="34" charset="-122"/>
              <a:ea typeface="微软雅黑" pitchFamily="34" charset="-122"/>
            </a:endParaRPr>
          </a:p>
          <a:p>
            <a:pPr indent="457200">
              <a:lnSpc>
                <a:spcPct val="130000"/>
              </a:lnSpc>
            </a:pPr>
            <a:r>
              <a:rPr lang="zh-CN" altLang="en-US" sz="2400" b="1" dirty="0">
                <a:solidFill>
                  <a:srgbClr val="FF0000"/>
                </a:solidFill>
                <a:latin typeface="微软雅黑" pitchFamily="34" charset="-122"/>
                <a:ea typeface="微软雅黑" pitchFamily="34" charset="-122"/>
              </a:rPr>
              <a:t>一个事务的执行不能被其他事务所干扰。使系统中每一事务都认为只有该事务在使用系统</a:t>
            </a:r>
            <a:r>
              <a:rPr lang="zh-CN" altLang="en-US" sz="2400" b="1" dirty="0" smtClean="0">
                <a:solidFill>
                  <a:srgbClr val="FF0000"/>
                </a:solidFill>
                <a:latin typeface="微软雅黑" pitchFamily="34" charset="-122"/>
                <a:ea typeface="微软雅黑" pitchFamily="34" charset="-122"/>
              </a:rPr>
              <a:t>。 </a:t>
            </a:r>
            <a:endParaRPr lang="en-US" altLang="zh-CN" sz="2400" b="1" dirty="0" smtClean="0">
              <a:solidFill>
                <a:srgbClr val="FF0000"/>
              </a:solidFill>
              <a:latin typeface="微软雅黑" pitchFamily="34" charset="-122"/>
              <a:ea typeface="微软雅黑" pitchFamily="34" charset="-122"/>
            </a:endParaRPr>
          </a:p>
          <a:p>
            <a:pPr indent="457200">
              <a:lnSpc>
                <a:spcPct val="130000"/>
              </a:lnSpc>
            </a:pPr>
            <a:r>
              <a:rPr lang="zh-CN" altLang="en-US" sz="2400" b="1" dirty="0" smtClean="0">
                <a:latin typeface="微软雅黑" pitchFamily="34" charset="-122"/>
                <a:ea typeface="微软雅黑" pitchFamily="34" charset="-122"/>
              </a:rPr>
              <a:t>即使在系统</a:t>
            </a:r>
            <a:r>
              <a:rPr lang="zh-CN" altLang="en-US" sz="2400" b="1" dirty="0">
                <a:latin typeface="微软雅黑" pitchFamily="34" charset="-122"/>
                <a:ea typeface="微软雅黑" pitchFamily="34" charset="-122"/>
              </a:rPr>
              <a:t>中同时发生了多个事务，隔离性原则保证某个特定事务在完全完成之前，其结果是看不见的</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 name="矩形 6"/>
          <p:cNvSpPr/>
          <p:nvPr/>
        </p:nvSpPr>
        <p:spPr>
          <a:xfrm>
            <a:off x="289139" y="3398018"/>
            <a:ext cx="8600261" cy="1532727"/>
          </a:xfrm>
          <a:prstGeom prst="rect">
            <a:avLst/>
          </a:prstGeom>
        </p:spPr>
        <p:txBody>
          <a:bodyPr wrap="square">
            <a:spAutoFit/>
          </a:bodyPr>
          <a:lstStyle/>
          <a:p>
            <a:pPr marL="457200" indent="-457200">
              <a:lnSpc>
                <a:spcPct val="130000"/>
              </a:lnSpc>
              <a:buFont typeface="Wingdings" pitchFamily="2" charset="2"/>
              <a:buChar char="Ø"/>
            </a:pPr>
            <a:r>
              <a:rPr lang="zh-CN" altLang="en-US" sz="2400" b="1" dirty="0">
                <a:solidFill>
                  <a:srgbClr val="FF0000"/>
                </a:solidFill>
                <a:latin typeface="微软雅黑" pitchFamily="34" charset="-122"/>
                <a:ea typeface="微软雅黑" pitchFamily="34" charset="-122"/>
              </a:rPr>
              <a:t>持久性</a:t>
            </a:r>
            <a:r>
              <a:rPr lang="en-US" altLang="zh-CN" sz="2400" b="1" dirty="0">
                <a:solidFill>
                  <a:srgbClr val="FF0000"/>
                </a:solidFill>
                <a:latin typeface="微软雅黑" pitchFamily="34" charset="-122"/>
                <a:ea typeface="微软雅黑" pitchFamily="34" charset="-122"/>
              </a:rPr>
              <a:t>(D</a:t>
            </a:r>
            <a:r>
              <a:rPr lang="en-US" altLang="zh-CN" sz="2400" b="1" dirty="0" smtClean="0">
                <a:solidFill>
                  <a:srgbClr val="FF0000"/>
                </a:solidFill>
                <a:latin typeface="微软雅黑" pitchFamily="34" charset="-122"/>
                <a:ea typeface="微软雅黑" pitchFamily="34" charset="-122"/>
              </a:rPr>
              <a:t>)</a:t>
            </a:r>
            <a:r>
              <a:rPr lang="en-US" altLang="zh-CN" sz="2400" dirty="0">
                <a:solidFill>
                  <a:srgbClr val="0000FF"/>
                </a:solidFill>
                <a:ea typeface="宋体" charset="-122"/>
              </a:rPr>
              <a:t> Durability</a:t>
            </a:r>
            <a:endParaRPr lang="en-US" altLang="zh-CN" sz="2400" b="1" dirty="0">
              <a:solidFill>
                <a:srgbClr val="FF0000"/>
              </a:solidFill>
              <a:latin typeface="微软雅黑" pitchFamily="34" charset="-122"/>
              <a:ea typeface="微软雅黑" pitchFamily="34" charset="-122"/>
            </a:endParaRPr>
          </a:p>
          <a:p>
            <a:pPr indent="457200">
              <a:lnSpc>
                <a:spcPct val="130000"/>
              </a:lnSpc>
            </a:pPr>
            <a:r>
              <a:rPr lang="zh-CN" altLang="en-US" sz="2400" b="1" dirty="0">
                <a:solidFill>
                  <a:srgbClr val="FF0000"/>
                </a:solidFill>
                <a:latin typeface="微软雅黑" pitchFamily="34" charset="-122"/>
                <a:ea typeface="微软雅黑" pitchFamily="34" charset="-122"/>
              </a:rPr>
              <a:t>持久性意味着一旦事务执行成功，在系统中产生的所有变化将是永久的</a:t>
            </a:r>
            <a:r>
              <a:rPr lang="zh-CN" altLang="en-US" sz="2400" b="1" dirty="0" smtClean="0">
                <a:solidFill>
                  <a:srgbClr val="FF0000"/>
                </a:solidFill>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41990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14.1.3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2" name="矩形 1"/>
          <p:cNvSpPr/>
          <p:nvPr/>
        </p:nvSpPr>
        <p:spPr>
          <a:xfrm>
            <a:off x="371363" y="1043961"/>
            <a:ext cx="8431443" cy="2400657"/>
          </a:xfrm>
          <a:prstGeom prst="rect">
            <a:avLst/>
          </a:prstGeom>
        </p:spPr>
        <p:txBody>
          <a:bodyPr wrap="square">
            <a:spAutoFit/>
          </a:bodyPr>
          <a:lstStyle/>
          <a:p>
            <a:pPr indent="457200">
              <a:lnSpc>
                <a:spcPct val="125000"/>
              </a:lnSpc>
            </a:pPr>
            <a:r>
              <a:rPr lang="en-US" altLang="zh-CN" sz="2400" b="1" dirty="0"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中可以使用</a:t>
            </a:r>
            <a:r>
              <a:rPr lang="en-US" altLang="zh-CN" sz="2400" b="1" dirty="0" smtClean="0">
                <a:solidFill>
                  <a:srgbClr val="0000FF"/>
                </a:solidFill>
                <a:latin typeface="微软雅黑" pitchFamily="34" charset="-122"/>
                <a:ea typeface="微软雅黑" pitchFamily="34" charset="-122"/>
              </a:rPr>
              <a:t>begin</a:t>
            </a:r>
            <a:r>
              <a:rPr lang="zh-CN" altLang="en-US" sz="2400" b="1" dirty="0" smtClean="0">
                <a:latin typeface="微软雅黑" pitchFamily="34" charset="-122"/>
                <a:ea typeface="微软雅黑" pitchFamily="34" charset="-122"/>
              </a:rPr>
              <a:t>开始</a:t>
            </a:r>
            <a:r>
              <a:rPr lang="zh-CN" altLang="en-US" sz="2400" b="1" dirty="0">
                <a:latin typeface="微软雅黑" pitchFamily="34" charset="-122"/>
                <a:ea typeface="微软雅黑" pitchFamily="34" charset="-122"/>
              </a:rPr>
              <a:t>事务，使用</a:t>
            </a:r>
            <a:r>
              <a:rPr lang="en-US" altLang="zh-CN" sz="2400" b="1" dirty="0" err="1">
                <a:solidFill>
                  <a:srgbClr val="0000FF"/>
                </a:solidFill>
                <a:latin typeface="微软雅黑" pitchFamily="34" charset="-122"/>
                <a:ea typeface="微软雅黑" pitchFamily="34" charset="-122"/>
              </a:rPr>
              <a:t>commint</a:t>
            </a:r>
            <a:r>
              <a:rPr lang="zh-CN" altLang="en-US" sz="2400" b="1" dirty="0">
                <a:latin typeface="微软雅黑" pitchFamily="34" charset="-122"/>
                <a:ea typeface="微软雅黑" pitchFamily="34" charset="-122"/>
              </a:rPr>
              <a:t>结束事务，中间可以使用</a:t>
            </a:r>
            <a:r>
              <a:rPr lang="en-US" altLang="zh-CN" sz="2400" b="1" dirty="0">
                <a:solidFill>
                  <a:srgbClr val="0000FF"/>
                </a:solidFill>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回滚事务</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25000"/>
              </a:lnSpc>
            </a:pPr>
            <a:r>
              <a:rPr lang="en-US" altLang="zh-CN" sz="2400" b="1" dirty="0" smtClean="0">
                <a:latin typeface="微软雅黑" pitchFamily="34" charset="-122"/>
                <a:ea typeface="微软雅黑" pitchFamily="34" charset="-122"/>
              </a:rPr>
              <a:t>MySQL</a:t>
            </a:r>
            <a:r>
              <a:rPr lang="zh-CN" altLang="en-US" sz="2400" b="1" dirty="0">
                <a:latin typeface="微软雅黑" pitchFamily="34" charset="-122"/>
                <a:ea typeface="微软雅黑" pitchFamily="34" charset="-122"/>
              </a:rPr>
              <a:t>通过</a:t>
            </a:r>
            <a:r>
              <a:rPr lang="en-US" altLang="zh-CN" sz="2400" b="1" dirty="0">
                <a:solidFill>
                  <a:srgbClr val="0000FF"/>
                </a:solidFill>
                <a:latin typeface="微软雅黑" pitchFamily="34" charset="-122"/>
                <a:ea typeface="微软雅黑" pitchFamily="34" charset="-122"/>
              </a:rPr>
              <a:t>set </a:t>
            </a:r>
            <a:r>
              <a:rPr lang="en-US" altLang="zh-CN" sz="2400" b="1" dirty="0" err="1">
                <a:solidFill>
                  <a:srgbClr val="0000FF"/>
                </a:solidFill>
                <a:latin typeface="微软雅黑" pitchFamily="34" charset="-122"/>
                <a:ea typeface="微软雅黑" pitchFamily="34" charset="-122"/>
              </a:rPr>
              <a:t>autocommint</a:t>
            </a:r>
            <a:r>
              <a:rPr lang="en-US" altLang="zh-CN" sz="2400" b="1" dirty="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start transaction </a:t>
            </a:r>
            <a:r>
              <a:rPr lang="zh-CN" altLang="en-US" sz="2400" b="1" dirty="0">
                <a:solidFill>
                  <a:srgbClr val="0000FF"/>
                </a:solidFill>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commit</a:t>
            </a:r>
            <a:r>
              <a:rPr lang="zh-CN" altLang="en-US" sz="2400" b="1" dirty="0">
                <a:latin typeface="微软雅黑" pitchFamily="34" charset="-122"/>
                <a:ea typeface="微软雅黑" pitchFamily="34" charset="-122"/>
              </a:rPr>
              <a:t>和</a:t>
            </a:r>
            <a:r>
              <a:rPr lang="en-US" altLang="zh-CN" sz="2400" b="1" dirty="0">
                <a:solidFill>
                  <a:srgbClr val="0000FF"/>
                </a:solidFill>
                <a:latin typeface="微软雅黑" pitchFamily="34" charset="-122"/>
                <a:ea typeface="微软雅黑" pitchFamily="34" charset="-122"/>
              </a:rPr>
              <a:t>rollback</a:t>
            </a:r>
            <a:r>
              <a:rPr lang="zh-CN" altLang="en-US" sz="2400" b="1" dirty="0">
                <a:latin typeface="微软雅黑" pitchFamily="34" charset="-122"/>
                <a:ea typeface="微软雅黑" pitchFamily="34" charset="-122"/>
              </a:rPr>
              <a:t>等语句支持本地</a:t>
            </a:r>
            <a:r>
              <a:rPr lang="zh-CN" altLang="en-US" sz="2400" b="1" dirty="0" smtClean="0">
                <a:latin typeface="微软雅黑" pitchFamily="34" charset="-122"/>
                <a:ea typeface="微软雅黑" pitchFamily="34" charset="-122"/>
              </a:rPr>
              <a:t>事务（一般都是，相对应于</a:t>
            </a:r>
            <a:r>
              <a:rPr lang="zh-CN" altLang="en-US" sz="2400" b="1" dirty="0" smtClean="0"/>
              <a:t>分布式事务</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7" name="矩形 6"/>
          <p:cNvSpPr/>
          <p:nvPr/>
        </p:nvSpPr>
        <p:spPr>
          <a:xfrm>
            <a:off x="371362" y="3466236"/>
            <a:ext cx="8265299" cy="2677656"/>
          </a:xfrm>
          <a:prstGeom prst="rect">
            <a:avLst/>
          </a:prstGeom>
        </p:spPr>
        <p:txBody>
          <a:bodyPr wrap="square">
            <a:spAutoFit/>
          </a:bodyPr>
          <a:lstStyle/>
          <a:p>
            <a:r>
              <a:rPr lang="zh-CN" altLang="en-US" sz="2400" b="1" dirty="0" smtClean="0">
                <a:solidFill>
                  <a:srgbClr val="FF0066"/>
                </a:solidFill>
                <a:latin typeface="微软雅黑" pitchFamily="34" charset="-122"/>
                <a:ea typeface="微软雅黑" pitchFamily="34" charset="-122"/>
              </a:rPr>
              <a:t>语法</a:t>
            </a:r>
            <a:r>
              <a:rPr lang="zh-CN" altLang="en-US" sz="2400" b="1" dirty="0">
                <a:solidFill>
                  <a:srgbClr val="FF0066"/>
                </a:solidFill>
                <a:latin typeface="微软雅黑" pitchFamily="34" charset="-122"/>
                <a:ea typeface="微软雅黑" pitchFamily="34" charset="-122"/>
              </a:rPr>
              <a:t>格式： </a:t>
            </a:r>
            <a:endParaRPr lang="en-US" altLang="zh-CN" sz="2400" b="1" dirty="0">
              <a:solidFill>
                <a:srgbClr val="FF0066"/>
              </a:solidFill>
              <a:latin typeface="微软雅黑" pitchFamily="34" charset="-122"/>
              <a:ea typeface="微软雅黑" pitchFamily="34" charset="-122"/>
            </a:endParaRPr>
          </a:p>
          <a:p>
            <a:pPr indent="457200">
              <a:lnSpc>
                <a:spcPct val="150000"/>
              </a:lnSpc>
            </a:pPr>
            <a:r>
              <a:rPr lang="en-US" altLang="zh-CN" sz="2400" b="1" dirty="0" smtClean="0">
                <a:latin typeface="微软雅黑" pitchFamily="34" charset="-122"/>
                <a:ea typeface="微软雅黑" pitchFamily="34" charset="-122"/>
              </a:rPr>
              <a:t>start transaction | begin [work]                                                                 </a:t>
            </a:r>
          </a:p>
          <a:p>
            <a:pPr indent="457200">
              <a:lnSpc>
                <a:spcPct val="150000"/>
              </a:lnSpc>
            </a:pPr>
            <a:r>
              <a:rPr lang="en-US" altLang="zh-CN" sz="2400" b="1" dirty="0" smtClean="0">
                <a:latin typeface="微软雅黑" pitchFamily="34" charset="-122"/>
                <a:ea typeface="微软雅黑" pitchFamily="34" charset="-122"/>
              </a:rPr>
              <a:t>commit </a:t>
            </a:r>
            <a:r>
              <a:rPr lang="en-US" altLang="zh-CN" sz="2400" b="1" dirty="0">
                <a:latin typeface="微软雅黑" pitchFamily="34" charset="-122"/>
                <a:ea typeface="微软雅黑" pitchFamily="34" charset="-122"/>
              </a:rPr>
              <a:t>[work] [and [no] chain] [[no] release]                                                                 </a:t>
            </a:r>
          </a:p>
          <a:p>
            <a:pPr indent="457200">
              <a:lnSpc>
                <a:spcPct val="150000"/>
              </a:lnSpc>
            </a:pPr>
            <a:r>
              <a:rPr lang="en-US" altLang="zh-CN" sz="2400" b="1" dirty="0">
                <a:latin typeface="微软雅黑" pitchFamily="34" charset="-122"/>
                <a:ea typeface="微软雅黑" pitchFamily="34" charset="-122"/>
              </a:rPr>
              <a:t>rollback [work] [and [no] chain] [[no] release]                                                                 </a:t>
            </a:r>
          </a:p>
          <a:p>
            <a:pPr indent="457200">
              <a:lnSpc>
                <a:spcPct val="150000"/>
              </a:lnSpc>
            </a:pPr>
            <a:r>
              <a:rPr lang="en-US" altLang="zh-CN" sz="2400" b="1" dirty="0">
                <a:latin typeface="微软雅黑" pitchFamily="34" charset="-122"/>
                <a:ea typeface="微软雅黑" pitchFamily="34" charset="-122"/>
              </a:rPr>
              <a:t>set </a:t>
            </a:r>
            <a:r>
              <a:rPr lang="en-US" altLang="zh-CN" sz="2400" b="1" dirty="0" err="1">
                <a:latin typeface="微软雅黑" pitchFamily="34" charset="-122"/>
                <a:ea typeface="微软雅黑" pitchFamily="34" charset="-122"/>
              </a:rPr>
              <a:t>autocommit</a:t>
            </a:r>
            <a:r>
              <a:rPr lang="en-US" altLang="zh-CN" sz="2400" b="1" dirty="0">
                <a:latin typeface="微软雅黑" pitchFamily="34" charset="-122"/>
                <a:ea typeface="微软雅黑" pitchFamily="34" charset="-122"/>
              </a:rPr>
              <a:t> = {0 | 1} </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97491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270" y="28298"/>
            <a:ext cx="8955156" cy="923330"/>
          </a:xfrm>
          <a:prstGeom prst="rect">
            <a:avLst/>
          </a:prstGeom>
        </p:spPr>
        <p:txBody>
          <a:bodyPr wrap="square">
            <a:spAutoFit/>
          </a:bodyPr>
          <a:lstStyle/>
          <a:p>
            <a:pPr indent="457200">
              <a:lnSpc>
                <a:spcPct val="150000"/>
              </a:lnSpc>
            </a:pPr>
            <a:r>
              <a:rPr lang="en-US" altLang="zh-CN" sz="3600" b="1" dirty="0" smtClean="0">
                <a:solidFill>
                  <a:srgbClr val="00B050"/>
                </a:solidFill>
                <a:latin typeface="微软雅黑" pitchFamily="34" charset="-122"/>
                <a:ea typeface="微软雅黑" pitchFamily="34" charset="-122"/>
              </a:rPr>
              <a:t>14.1.3 </a:t>
            </a:r>
            <a:r>
              <a:rPr lang="zh-CN" altLang="en-US" sz="3600" b="1" dirty="0" smtClean="0">
                <a:solidFill>
                  <a:srgbClr val="00B050"/>
                </a:solidFill>
                <a:latin typeface="微软雅黑" pitchFamily="34" charset="-122"/>
                <a:ea typeface="微软雅黑" pitchFamily="34" charset="-122"/>
              </a:rPr>
              <a:t> </a:t>
            </a:r>
            <a:r>
              <a:rPr lang="en-US" altLang="zh-CN" sz="3600" b="1" dirty="0" smtClean="0">
                <a:solidFill>
                  <a:srgbClr val="00B050"/>
                </a:solidFill>
                <a:latin typeface="Meiryo UI" pitchFamily="34" charset="-128"/>
                <a:ea typeface="Meiryo UI" pitchFamily="34" charset="-128"/>
                <a:cs typeface="Meiryo UI" pitchFamily="34" charset="-128"/>
              </a:rPr>
              <a:t>MySQL</a:t>
            </a:r>
            <a:r>
              <a:rPr lang="zh-CN" altLang="en-US" sz="3600" b="1" dirty="0">
                <a:solidFill>
                  <a:srgbClr val="00B050"/>
                </a:solidFill>
                <a:latin typeface="微软雅黑" pitchFamily="34" charset="-122"/>
                <a:ea typeface="微软雅黑" pitchFamily="34" charset="-122"/>
              </a:rPr>
              <a:t>事务控制语句</a:t>
            </a:r>
            <a:endParaRPr lang="en-US" altLang="zh-CN" sz="3600" b="1" dirty="0" smtClean="0">
              <a:solidFill>
                <a:srgbClr val="00B050"/>
              </a:solidFill>
              <a:latin typeface="微软雅黑" pitchFamily="34" charset="-122"/>
              <a:ea typeface="微软雅黑" pitchFamily="34" charset="-122"/>
            </a:endParaRPr>
          </a:p>
        </p:txBody>
      </p:sp>
      <p:sp>
        <p:nvSpPr>
          <p:cNvPr id="7" name="矩形 6"/>
          <p:cNvSpPr/>
          <p:nvPr/>
        </p:nvSpPr>
        <p:spPr>
          <a:xfrm>
            <a:off x="464198" y="1028278"/>
            <a:ext cx="8475086" cy="4283224"/>
          </a:xfrm>
          <a:prstGeom prst="rect">
            <a:avLst/>
          </a:prstGeom>
        </p:spPr>
        <p:txBody>
          <a:bodyPr wrap="square">
            <a:spAutoFit/>
          </a:bodyPr>
          <a:lstStyle/>
          <a:p>
            <a:r>
              <a:rPr lang="zh-CN" altLang="en-US" sz="2800" b="1" dirty="0" smtClean="0">
                <a:solidFill>
                  <a:srgbClr val="FF0066"/>
                </a:solidFill>
                <a:latin typeface="微软雅黑" pitchFamily="34" charset="-122"/>
                <a:ea typeface="微软雅黑" pitchFamily="34" charset="-122"/>
              </a:rPr>
              <a:t>事务的开始： </a:t>
            </a:r>
            <a:endParaRPr lang="en-US" altLang="zh-CN" sz="2800" b="1" dirty="0">
              <a:solidFill>
                <a:srgbClr val="FF0066"/>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事务的自动提交模式</a:t>
            </a:r>
            <a:r>
              <a:rPr lang="zh-CN" altLang="en-US" sz="2400" b="1" dirty="0" smtClean="0">
                <a:latin typeface="微软雅黑" pitchFamily="34" charset="-122"/>
                <a:ea typeface="微软雅黑" pitchFamily="34" charset="-122"/>
              </a:rPr>
              <a:t>：在</a:t>
            </a:r>
            <a:r>
              <a:rPr lang="en-US" altLang="zh-CN" sz="2400" b="1" dirty="0">
                <a:latin typeface="微软雅黑" pitchFamily="34" charset="-122"/>
                <a:ea typeface="微软雅黑" pitchFamily="34" charset="-122"/>
              </a:rPr>
              <a:t>MYSQL</a:t>
            </a:r>
            <a:r>
              <a:rPr lang="zh-CN" altLang="en-US" sz="2400" b="1" dirty="0">
                <a:latin typeface="微软雅黑" pitchFamily="34" charset="-122"/>
                <a:ea typeface="微软雅黑" pitchFamily="34" charset="-122"/>
              </a:rPr>
              <a:t>命令行的默认设置下，事务</a:t>
            </a:r>
            <a:r>
              <a:rPr lang="zh-CN" altLang="en-US" sz="2400" b="1" dirty="0" smtClean="0">
                <a:latin typeface="微软雅黑" pitchFamily="34" charset="-122"/>
                <a:ea typeface="微软雅黑" pitchFamily="34" charset="-122"/>
              </a:rPr>
              <a:t>都是由系统自动</a:t>
            </a:r>
            <a:r>
              <a:rPr lang="zh-CN" altLang="en-US" sz="2400" b="1" dirty="0">
                <a:latin typeface="微软雅黑" pitchFamily="34" charset="-122"/>
                <a:ea typeface="微软雅黑" pitchFamily="34" charset="-122"/>
              </a:rPr>
              <a:t>提交</a:t>
            </a:r>
            <a:r>
              <a:rPr lang="zh-CN" altLang="en-US" sz="2400" b="1" dirty="0" smtClean="0">
                <a:latin typeface="微软雅黑" pitchFamily="34" charset="-122"/>
                <a:ea typeface="微软雅黑" pitchFamily="34" charset="-122"/>
              </a:rPr>
              <a:t>的，即一个</a:t>
            </a:r>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语句就是一个事务。</a:t>
            </a:r>
            <a:endParaRPr lang="en-US" altLang="zh-CN" sz="2400" b="1" dirty="0" smtClean="0">
              <a:latin typeface="微软雅黑" pitchFamily="34" charset="-122"/>
              <a:ea typeface="微软雅黑" pitchFamily="34" charset="-122"/>
            </a:endParaRPr>
          </a:p>
          <a:p>
            <a:pPr indent="457200">
              <a:lnSpc>
                <a:spcPct val="150000"/>
              </a:lnSpc>
            </a:pPr>
            <a:r>
              <a:rPr lang="zh-CN" altLang="en-US" sz="2400" b="1" dirty="0">
                <a:solidFill>
                  <a:srgbClr val="FF0000"/>
                </a:solidFill>
                <a:latin typeface="微软雅黑" pitchFamily="34" charset="-122"/>
                <a:ea typeface="微软雅黑" pitchFamily="34" charset="-122"/>
              </a:rPr>
              <a:t>禁用</a:t>
            </a:r>
            <a:r>
              <a:rPr lang="zh-CN" altLang="en-US" sz="2400" b="1" u="sng"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当前会话</a:t>
            </a:r>
            <a:r>
              <a:rPr lang="zh-CN" altLang="en-US" sz="2400" b="1" dirty="0">
                <a:solidFill>
                  <a:srgbClr val="FF0000"/>
                </a:solidFill>
                <a:latin typeface="微软雅黑" pitchFamily="34" charset="-122"/>
                <a:ea typeface="微软雅黑" pitchFamily="34" charset="-122"/>
              </a:rPr>
              <a:t>的自动</a:t>
            </a:r>
            <a:r>
              <a:rPr lang="zh-CN" altLang="en-US" sz="2400" b="1" dirty="0" smtClean="0">
                <a:solidFill>
                  <a:srgbClr val="FF0000"/>
                </a:solidFill>
                <a:latin typeface="微软雅黑" pitchFamily="34" charset="-122"/>
                <a:ea typeface="微软雅黑" pitchFamily="34" charset="-122"/>
              </a:rPr>
              <a:t>提交</a:t>
            </a:r>
            <a:r>
              <a:rPr lang="zh-CN" altLang="en-US" sz="2400" b="1" dirty="0" smtClean="0">
                <a:latin typeface="微软雅黑" pitchFamily="34" charset="-122"/>
                <a:ea typeface="微软雅黑" pitchFamily="34" charset="-122"/>
              </a:rPr>
              <a:t>：</a:t>
            </a:r>
            <a:r>
              <a:rPr lang="en-US" altLang="zh-CN" sz="2400" b="1" dirty="0">
                <a:solidFill>
                  <a:srgbClr val="0000FF"/>
                </a:solidFill>
                <a:latin typeface="微软雅黑" pitchFamily="34" charset="-122"/>
                <a:ea typeface="微软雅黑" pitchFamily="34" charset="-122"/>
              </a:rPr>
              <a:t>SET AUTOCOMMIT = 0</a:t>
            </a:r>
            <a:endParaRPr lang="en-US" altLang="zh-CN" sz="2400" b="1" dirty="0" smtClean="0">
              <a:solidFill>
                <a:srgbClr val="0000FF"/>
              </a:solidFill>
              <a:latin typeface="微软雅黑" pitchFamily="34" charset="-122"/>
              <a:ea typeface="微软雅黑" pitchFamily="34" charset="-122"/>
            </a:endParaRPr>
          </a:p>
          <a:p>
            <a:pPr indent="457200">
              <a:lnSpc>
                <a:spcPct val="150000"/>
              </a:lnSpc>
            </a:pPr>
            <a:r>
              <a:rPr lang="zh-CN" altLang="en-US" sz="2400" b="1" dirty="0" smtClean="0">
                <a:solidFill>
                  <a:srgbClr val="FF0000"/>
                </a:solidFill>
                <a:latin typeface="微软雅黑" pitchFamily="34" charset="-122"/>
                <a:ea typeface="微软雅黑" pitchFamily="34" charset="-122"/>
              </a:rPr>
              <a:t>显</a:t>
            </a:r>
            <a:r>
              <a:rPr lang="zh-CN" altLang="en-US" sz="2400" b="1" dirty="0">
                <a:solidFill>
                  <a:srgbClr val="FF0000"/>
                </a:solidFill>
                <a:latin typeface="微软雅黑" pitchFamily="34" charset="-122"/>
                <a:ea typeface="微软雅黑" pitchFamily="34" charset="-122"/>
              </a:rPr>
              <a:t>式</a:t>
            </a:r>
            <a:r>
              <a:rPr lang="zh-CN" altLang="en-US" sz="2400" b="1" dirty="0" smtClean="0">
                <a:solidFill>
                  <a:srgbClr val="FF0000"/>
                </a:solidFill>
                <a:latin typeface="微软雅黑" pitchFamily="34" charset="-122"/>
                <a:ea typeface="微软雅黑" pitchFamily="34" charset="-122"/>
              </a:rPr>
              <a:t>的</a:t>
            </a:r>
            <a:r>
              <a:rPr lang="zh-CN" altLang="en-US" sz="2400" b="1" dirty="0">
                <a:solidFill>
                  <a:srgbClr val="FF0000"/>
                </a:solidFill>
                <a:latin typeface="微软雅黑" pitchFamily="34" charset="-122"/>
                <a:ea typeface="微软雅黑" pitchFamily="34" charset="-122"/>
              </a:rPr>
              <a:t>开启一个</a:t>
            </a:r>
            <a:r>
              <a:rPr lang="zh-CN" altLang="en-US" sz="2400" b="1" dirty="0" smtClean="0">
                <a:solidFill>
                  <a:srgbClr val="FF0000"/>
                </a:solidFill>
                <a:latin typeface="微软雅黑" pitchFamily="34" charset="-122"/>
                <a:ea typeface="微软雅黑" pitchFamily="34" charset="-122"/>
              </a:rPr>
              <a:t>事务</a:t>
            </a:r>
            <a:r>
              <a:rPr lang="zh-CN" altLang="en-US" sz="2400" b="1" dirty="0" smtClean="0">
                <a:latin typeface="微软雅黑" pitchFamily="34" charset="-122"/>
                <a:ea typeface="微软雅黑" pitchFamily="34" charset="-122"/>
              </a:rPr>
              <a:t>：使用</a:t>
            </a:r>
            <a:r>
              <a:rPr lang="zh-CN" altLang="en-US" sz="2400" b="1" dirty="0">
                <a:latin typeface="微软雅黑" pitchFamily="34" charset="-122"/>
                <a:ea typeface="微软雅黑" pitchFamily="34" charset="-122"/>
              </a:rPr>
              <a:t>命令</a:t>
            </a:r>
            <a:r>
              <a:rPr lang="en-US" altLang="zh-CN" sz="2400" b="1" dirty="0" smtClean="0">
                <a:solidFill>
                  <a:srgbClr val="0000CC"/>
                </a:solidFill>
                <a:latin typeface="微软雅黑" pitchFamily="34" charset="-122"/>
                <a:ea typeface="微软雅黑" pitchFamily="34" charset="-122"/>
              </a:rPr>
              <a:t>BEGIN</a:t>
            </a:r>
            <a:r>
              <a:rPr lang="zh-CN" altLang="en-US" sz="2400" b="1" dirty="0" smtClean="0">
                <a:latin typeface="微软雅黑" pitchFamily="34" charset="-122"/>
                <a:ea typeface="微软雅黑" pitchFamily="34" charset="-122"/>
              </a:rPr>
              <a:t>或</a:t>
            </a:r>
            <a:r>
              <a:rPr lang="en-US" altLang="zh-CN" sz="2400" b="1" dirty="0" smtClean="0">
                <a:solidFill>
                  <a:srgbClr val="0000CC"/>
                </a:solidFill>
                <a:latin typeface="微软雅黑" pitchFamily="34" charset="-122"/>
                <a:ea typeface="微软雅黑" pitchFamily="34" charset="-122"/>
              </a:rPr>
              <a:t>START TRANSACTION</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indent="457200">
              <a:lnSpc>
                <a:spcPct val="150000"/>
              </a:lnSpc>
            </a:pPr>
            <a:r>
              <a:rPr lang="en-US" altLang="zh-CN" sz="2400" b="1" dirty="0" smtClean="0">
                <a:solidFill>
                  <a:srgbClr val="0000FF"/>
                </a:solidFill>
                <a:latin typeface="微软雅黑" pitchFamily="34" charset="-122"/>
                <a:ea typeface="微软雅黑" pitchFamily="34" charset="-122"/>
              </a:rPr>
              <a:t>START </a:t>
            </a:r>
            <a:r>
              <a:rPr lang="en-US" altLang="zh-CN" sz="2400" b="1" dirty="0">
                <a:solidFill>
                  <a:srgbClr val="0000FF"/>
                </a:solidFill>
                <a:latin typeface="微软雅黑" pitchFamily="34" charset="-122"/>
                <a:ea typeface="微软雅黑" pitchFamily="34" charset="-122"/>
              </a:rPr>
              <a:t>TRANSACTION | </a:t>
            </a:r>
            <a:r>
              <a:rPr lang="en-US" altLang="zh-CN" sz="2400" b="1" dirty="0" smtClean="0">
                <a:solidFill>
                  <a:srgbClr val="0000FF"/>
                </a:solidFill>
                <a:latin typeface="微软雅黑" pitchFamily="34" charset="-122"/>
                <a:ea typeface="微软雅黑" pitchFamily="34" charset="-122"/>
              </a:rPr>
              <a:t>BEGIN</a:t>
            </a:r>
          </a:p>
          <a:p>
            <a:pPr indent="457200">
              <a:lnSpc>
                <a:spcPts val="3400"/>
              </a:lnSpc>
            </a:pPr>
            <a:r>
              <a:rPr lang="en-US" altLang="zh-CN" sz="2400" b="1" dirty="0" smtClean="0">
                <a:solidFill>
                  <a:srgbClr val="0000FF"/>
                </a:solidFill>
                <a:latin typeface="楷体_GB2312" panose="02010609030101010101" pitchFamily="49" charset="-122"/>
                <a:ea typeface="楷体_GB2312" panose="02010609030101010101" pitchFamily="49" charset="-122"/>
              </a:rPr>
              <a:t> </a:t>
            </a:r>
            <a:endParaRPr lang="zh-CN" altLang="en-US" sz="2400" b="1" dirty="0">
              <a:solidFill>
                <a:srgbClr val="0000FF"/>
              </a:solidFill>
              <a:latin typeface="楷体_GB2312" panose="02010609030101010101" pitchFamily="49" charset="-122"/>
              <a:ea typeface="楷体_GB2312" panose="02010609030101010101" pitchFamily="49" charset="-122"/>
            </a:endParaRPr>
          </a:p>
        </p:txBody>
      </p:sp>
      <p:sp>
        <p:nvSpPr>
          <p:cNvPr id="2" name="矩形 1"/>
          <p:cNvSpPr/>
          <p:nvPr/>
        </p:nvSpPr>
        <p:spPr>
          <a:xfrm>
            <a:off x="464198" y="4946260"/>
            <a:ext cx="8265299" cy="1200329"/>
          </a:xfrm>
          <a:prstGeom prst="rect">
            <a:avLst/>
          </a:prstGeom>
          <a:solidFill>
            <a:srgbClr val="FFFF00"/>
          </a:solidFill>
        </p:spPr>
        <p:txBody>
          <a:bodyPr wrap="square">
            <a:spAutoFit/>
          </a:bodyPr>
          <a:lstStyle/>
          <a:p>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在存储过程中，</a:t>
            </a:r>
            <a:r>
              <a:rPr lang="en-US" altLang="zh-CN"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MYSQL</a:t>
            </a:r>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会自动将</a:t>
            </a:r>
            <a:r>
              <a:rPr lang="en-US" altLang="zh-CN"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BEGIN</a:t>
            </a:r>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识别为</a:t>
            </a:r>
            <a:r>
              <a:rPr lang="en-US" altLang="zh-CN"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BEGIN...END</a:t>
            </a:r>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，因此</a:t>
            </a:r>
            <a:r>
              <a:rPr lang="zh-CN" altLang="en-US" sz="2400" b="1" u="sng"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在存储过程中只能使用</a:t>
            </a:r>
            <a:r>
              <a:rPr lang="en-US" altLang="zh-CN" sz="2400" b="1" u="sng"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START TRANSACTION</a:t>
            </a:r>
            <a:r>
              <a:rPr lang="zh-CN" altLang="en-US" sz="2400" b="1" u="sng" dirty="0">
                <a:solidFill>
                  <a:srgbClr val="FF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语句来开启一个事务</a:t>
            </a:r>
            <a:r>
              <a:rPr lang="zh-CN" altLang="en-US" sz="2400" b="1" dirty="0">
                <a:solidFill>
                  <a:srgbClr val="0000FF"/>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a:t>
            </a:r>
            <a:endParaRPr lang="zh-CN" altLang="en-US" sz="2400" dirty="0">
              <a:effectLst>
                <a:outerShdw blurRad="38100" dist="38100" dir="2700000" algn="tl">
                  <a:srgbClr val="000000">
                    <a:alpha val="43137"/>
                  </a:srgbClr>
                </a:outerShdw>
              </a:effectLst>
            </a:endParaRPr>
          </a:p>
        </p:txBody>
      </p:sp>
      <p:sp>
        <p:nvSpPr>
          <p:cNvPr id="5" name="五角星 4"/>
          <p:cNvSpPr/>
          <p:nvPr/>
        </p:nvSpPr>
        <p:spPr>
          <a:xfrm>
            <a:off x="160215" y="5624774"/>
            <a:ext cx="423080" cy="355001"/>
          </a:xfrm>
          <a:prstGeom prst="star5">
            <a:avLst/>
          </a:prstGeom>
          <a:solidFill>
            <a:srgbClr val="FF0000"/>
          </a:solidFill>
          <a:ln>
            <a:solidFill>
              <a:srgbClr val="FFFF00"/>
            </a:solidFill>
          </a:ln>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4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TotalTime>
  <Words>4415</Words>
  <Application>Microsoft Office PowerPoint</Application>
  <PresentationFormat>全屏显示(4:3)</PresentationFormat>
  <Paragraphs>378</Paragraphs>
  <Slides>50</Slides>
  <Notes>8</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第十四章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什么是封锁</vt:lpstr>
      <vt:lpstr>基本封锁类型</vt:lpstr>
      <vt:lpstr>排它锁</vt:lpstr>
      <vt:lpstr>共享锁</vt:lpstr>
      <vt:lpstr>锁的相容矩阵</vt:lpstr>
      <vt:lpstr>使用封锁机制解决”丢失更新”问题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李辉</dc:creator>
  <cp:lastModifiedBy>gcl</cp:lastModifiedBy>
  <cp:revision>356</cp:revision>
  <dcterms:created xsi:type="dcterms:W3CDTF">2014-08-02T13:12:31Z</dcterms:created>
  <dcterms:modified xsi:type="dcterms:W3CDTF">2019-11-17T14:59:27Z</dcterms:modified>
</cp:coreProperties>
</file>