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406" r:id="rId3"/>
    <p:sldId id="405" r:id="rId4"/>
    <p:sldId id="375" r:id="rId5"/>
    <p:sldId id="383" r:id="rId6"/>
    <p:sldId id="384" r:id="rId7"/>
    <p:sldId id="385" r:id="rId8"/>
    <p:sldId id="387" r:id="rId9"/>
    <p:sldId id="388" r:id="rId10"/>
    <p:sldId id="407" r:id="rId11"/>
    <p:sldId id="389" r:id="rId12"/>
    <p:sldId id="408" r:id="rId13"/>
    <p:sldId id="409" r:id="rId14"/>
    <p:sldId id="390" r:id="rId15"/>
    <p:sldId id="391" r:id="rId16"/>
    <p:sldId id="392" r:id="rId17"/>
    <p:sldId id="395" r:id="rId18"/>
    <p:sldId id="396" r:id="rId19"/>
    <p:sldId id="397" r:id="rId20"/>
    <p:sldId id="398" r:id="rId21"/>
    <p:sldId id="401" r:id="rId22"/>
    <p:sldId id="402" r:id="rId23"/>
    <p:sldId id="403" r:id="rId24"/>
    <p:sldId id="404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3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66"/>
    <a:srgbClr val="990000"/>
    <a:srgbClr val="CC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124" autoAdjust="0"/>
  </p:normalViewPr>
  <p:slideViewPr>
    <p:cSldViewPr snapToGrid="0">
      <p:cViewPr varScale="1">
        <p:scale>
          <a:sx n="70" d="100"/>
          <a:sy n="70" d="100"/>
        </p:scale>
        <p:origin x="-1386" y="-108"/>
      </p:cViewPr>
      <p:guideLst>
        <p:guide orient="horz" pos="21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276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D8782-2DED-4538-8A8B-66BD345BDC7C}" type="datetimeFigureOut">
              <a:rPr lang="zh-CN" altLang="en-US" smtClean="0"/>
              <a:pPr/>
              <a:t>2019/11/20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68BBA-7C16-4CDD-B820-F73D7A8C0C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947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2D57EA-8133-4EBA-9F4D-64D06136AE31}" type="datetimeFigureOut">
              <a:rPr lang="zh-CN" altLang="en-US" smtClean="0"/>
              <a:pPr/>
              <a:t>2019/11/20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BDFF2-EF0B-41A5-940A-DECF8E3E5E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31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72055" y="418170"/>
            <a:ext cx="6858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838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944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191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9101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71753"/>
            <a:ext cx="7886700" cy="490521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513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42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496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2019/11/20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41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671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2019/11/20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708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876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74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482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250732"/>
            <a:ext cx="7886700" cy="4918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955F7-CBC3-4DF2-9BB0-FD39BCFE30CF}" type="datetimeFigureOut">
              <a:rPr lang="zh-CN" altLang="en-US" smtClean="0"/>
              <a:pPr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558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0000FF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9282" y="1591694"/>
            <a:ext cx="7838029" cy="1901024"/>
          </a:xfrm>
        </p:spPr>
        <p:txBody>
          <a:bodyPr>
            <a:normAutofit/>
          </a:bodyPr>
          <a:lstStyle/>
          <a:p>
            <a:r>
              <a:rPr lang="zh-CN" altLang="en-US" sz="3600" b="1" dirty="0" smtClean="0"/>
              <a:t>第十六章</a:t>
            </a:r>
            <a:endParaRPr lang="zh-CN" altLang="en-US" sz="44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2999" y="3602038"/>
            <a:ext cx="7150395" cy="228880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FF0000"/>
                </a:solidFill>
              </a:rPr>
              <a:t>MySQL</a:t>
            </a:r>
            <a:r>
              <a:rPr lang="zh-CN" altLang="en-US" sz="3600" b="1" dirty="0">
                <a:solidFill>
                  <a:srgbClr val="FF0000"/>
                </a:solidFill>
              </a:rPr>
              <a:t>日志管理</a:t>
            </a:r>
          </a:p>
        </p:txBody>
      </p:sp>
    </p:spTree>
    <p:extLst>
      <p:ext uri="{BB962C8B-B14F-4D97-AF65-F5344CB8AC3E}">
        <p14:creationId xmlns:p14="http://schemas.microsoft.com/office/powerpoint/2010/main" val="67596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1295" y="952937"/>
            <a:ext cx="8821932" cy="1438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500"/>
              </a:lnSpc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[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mysqld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]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下面增加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log_bin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mysql_bin_log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，重启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后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，就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会发现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log_bin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变为了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ON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二进制日志（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binary log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）默认放在数据目录下（系统变量</a:t>
            </a:r>
            <a:r>
              <a:rPr lang="en-US" altLang="zh-CN" sz="2400" b="1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datadir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下）</a:t>
            </a:r>
            <a:endParaRPr lang="en-US" altLang="zh-CN" sz="24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6371" y="3491068"/>
            <a:ext cx="5838285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7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技巧：二进制日志与数据库的数据文件最好不要放在同一块硬盘上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，即使数据文件所在的硬盘被破坏，也可以使用另一块硬盘上的二进制日志来恢复数据库文件。两块硬盘同时坏了的可能性要小得多，这样可以保证数据库中数据的安全。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6371" y="431512"/>
            <a:ext cx="8748283" cy="521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7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my.ini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log-bin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选项可以开启二进制日志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6369" y="2446384"/>
            <a:ext cx="84714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当然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指定二进制日志的路径位置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，例如，在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mysqld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下面增加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log_bin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=/</a:t>
            </a:r>
            <a:r>
              <a:rPr lang="en-US" altLang="zh-CN" sz="24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bin_log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mysql_binlog</a:t>
            </a:r>
            <a:endParaRPr lang="zh-CN" altLang="en-US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823" y="3491068"/>
            <a:ext cx="2908404" cy="2619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213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28298"/>
            <a:ext cx="89551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16.2.2</a:t>
            </a:r>
            <a:r>
              <a:rPr lang="zh-CN" altLang="en-US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查看</a:t>
            </a:r>
            <a:endParaRPr lang="en-US" altLang="zh-CN" sz="36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8745" y="863690"/>
            <a:ext cx="860026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600"/>
              </a:lnSpc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不能直接打开并查看二进制日志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3600"/>
              </a:lnSpc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查看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二进制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日志有如下两种方法：</a:t>
            </a:r>
            <a:endParaRPr lang="en-US" altLang="zh-CN" sz="24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36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r>
              <a:rPr lang="en-US" altLang="zh-CN" sz="2400" b="1" dirty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：使用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show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events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方式可以获取当前以及指定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的日志，不适宜提取大量日志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36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SHOW BINLOG EVENTS[IN '</a:t>
            </a:r>
            <a:r>
              <a:rPr lang="en-US" altLang="zh-CN" sz="2400" b="1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log_name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'] [FROM </a:t>
            </a:r>
            <a:r>
              <a:rPr lang="en-US" altLang="zh-CN" sz="2400" b="1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pos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] [LIMIT [offset,] </a:t>
            </a:r>
            <a:r>
              <a:rPr lang="en-US" altLang="zh-CN" sz="2400" b="1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row_count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endParaRPr lang="en-US" altLang="zh-CN" sz="2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36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r>
              <a:rPr lang="en-US" altLang="zh-CN" sz="2400" b="1" dirty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mysqlbinlog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命令行查看日志内容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适宜批量提取日志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3600"/>
              </a:lnSpc>
            </a:pPr>
            <a:r>
              <a:rPr lang="en-US" altLang="zh-CN" sz="2400" b="1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mysqlbinlog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filename.number</a:t>
            </a:r>
            <a:endParaRPr lang="en-US" altLang="zh-CN" sz="24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29357" y="5103430"/>
            <a:ext cx="8334982" cy="1200329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日志包括两类文件：</a:t>
            </a: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）二进制日志索引文件（文件名后缀为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.index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）：用于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记录所有的二进制文件</a:t>
            </a: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）二进制日志文件（文件名后缀为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.00000*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）：记录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数据库所有的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DDL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DML(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除了数据查询语句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select)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语句事件。</a:t>
            </a:r>
          </a:p>
        </p:txBody>
      </p:sp>
    </p:spTree>
    <p:extLst>
      <p:ext uri="{BB962C8B-B14F-4D97-AF65-F5344CB8AC3E}">
        <p14:creationId xmlns:p14="http://schemas.microsoft.com/office/powerpoint/2010/main" val="1576779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63820" y="373385"/>
            <a:ext cx="8507226" cy="928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400"/>
              </a:lnSpc>
            </a:pPr>
            <a:r>
              <a:rPr lang="en-US" altLang="zh-CN" sz="2400" b="1" dirty="0" smtClean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b="1" dirty="0" smtClean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 b="1" dirty="0" smtClean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2400" b="1" dirty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查看某个特定</a:t>
            </a:r>
            <a:r>
              <a:rPr lang="en-US" altLang="zh-CN" sz="2400" b="1" dirty="0" err="1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binglog</a:t>
            </a:r>
            <a:r>
              <a:rPr lang="zh-CN" altLang="en-US" sz="2400" b="1" dirty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文件的内容</a:t>
            </a:r>
          </a:p>
          <a:p>
            <a:pPr indent="457200">
              <a:lnSpc>
                <a:spcPts val="34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SHOW BINLOG EVENTS IN 'mysql_bin_log.000001</a:t>
            </a:r>
            <a:r>
              <a:rPr lang="en-US" altLang="zh-CN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';</a:t>
            </a:r>
            <a:endParaRPr lang="en-US" altLang="zh-CN" sz="2200" b="1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64" y="1301973"/>
            <a:ext cx="8584382" cy="2955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86663" y="4450897"/>
            <a:ext cx="8584381" cy="1785104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ts val="33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为了保证事务的完整性，不可以做切换日志的动作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，只能将该事务的所有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都记录进当前日志，直到事务结束。</a:t>
            </a:r>
          </a:p>
          <a:p>
            <a:pPr marL="342900" indent="-342900">
              <a:lnSpc>
                <a:spcPts val="33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重启</a:t>
            </a:r>
            <a:r>
              <a:rPr lang="en-US" altLang="zh-CN" sz="24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服务，会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重新生成一个</a:t>
            </a:r>
            <a:r>
              <a:rPr lang="en-US" altLang="zh-CN" sz="24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3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使用命令 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flush 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logs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，也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会新生一个</a:t>
            </a:r>
            <a:r>
              <a:rPr lang="en-US" altLang="zh-CN" sz="24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endParaRPr lang="zh-CN" altLang="en-US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103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63820" y="322706"/>
            <a:ext cx="8288862" cy="52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400"/>
              </a:lnSpc>
            </a:pPr>
            <a:r>
              <a:rPr lang="en-US" altLang="zh-CN" sz="2400" b="1" dirty="0" smtClean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b="1" dirty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 b="1" dirty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2】</a:t>
            </a:r>
            <a:r>
              <a:rPr lang="zh-CN" altLang="en-US" sz="2400" b="1" dirty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400" b="1" dirty="0" err="1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mysqlbinlog</a:t>
            </a:r>
            <a:r>
              <a:rPr lang="zh-CN" altLang="en-US" sz="2400" b="1" dirty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命令来</a:t>
            </a:r>
            <a:r>
              <a:rPr lang="zh-CN" altLang="en-US" sz="2400" b="1" dirty="0" smtClean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查看日志</a:t>
            </a:r>
            <a:r>
              <a:rPr lang="zh-CN" altLang="en-US" sz="2200" b="1" dirty="0" smtClean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文件。</a:t>
            </a:r>
            <a:endParaRPr lang="en-US" altLang="zh-CN" sz="2200" b="1" dirty="0" smtClean="0">
              <a:solidFill>
                <a:srgbClr val="99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3820" y="886780"/>
            <a:ext cx="82888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mysqlbinlog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D:\mysql\mysql-5.6.17-winx64\DATA\mysql_bin_log.000001;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639"/>
          <a:stretch/>
        </p:blipFill>
        <p:spPr bwMode="auto">
          <a:xfrm>
            <a:off x="240990" y="1717775"/>
            <a:ext cx="8780180" cy="4205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3266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28299"/>
            <a:ext cx="8955156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16.2.3 </a:t>
            </a:r>
            <a:r>
              <a:rPr lang="zh-CN" altLang="en-US" sz="32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删除</a:t>
            </a:r>
            <a:endParaRPr lang="en-US" altLang="zh-CN" sz="32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9271" y="600344"/>
            <a:ext cx="860026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）删除</a:t>
            </a:r>
            <a:r>
              <a:rPr lang="zh-CN" altLang="en-US" sz="2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所有二进制日志</a:t>
            </a:r>
          </a:p>
          <a:p>
            <a:pPr indent="457200"/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4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reset master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语句可以删除所有二进制日志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1984" y="1724332"/>
            <a:ext cx="77459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该</a:t>
            </a:r>
            <a:r>
              <a:rPr lang="zh-CN" altLang="en-US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语句的形式如下：</a:t>
            </a:r>
          </a:p>
          <a:p>
            <a:pPr indent="457200"/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reset master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;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9936" y="2619825"/>
            <a:ext cx="8600261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）根据</a:t>
            </a:r>
            <a:r>
              <a:rPr lang="zh-CN" altLang="en-US" sz="2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编号来删除二进制</a:t>
            </a:r>
            <a:r>
              <a:rPr lang="zh-CN" altLang="en-US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日志</a:t>
            </a:r>
            <a:endParaRPr lang="en-US" altLang="zh-CN" sz="28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1984" y="3315006"/>
            <a:ext cx="77381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该</a:t>
            </a:r>
            <a:r>
              <a:rPr lang="zh-CN" altLang="en-US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语句的形式如下：</a:t>
            </a:r>
          </a:p>
          <a:p>
            <a:pPr indent="457200"/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purge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master logs to '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filename.number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';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8199" y="4146003"/>
            <a:ext cx="85037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3】  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删除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000005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之前的二进制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日志</a:t>
            </a:r>
            <a:endParaRPr lang="en-US" altLang="zh-CN"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PURGE BINARY LOGS TO 'mysql_bin_log.000005';</a:t>
            </a:r>
          </a:p>
        </p:txBody>
      </p:sp>
      <p:sp>
        <p:nvSpPr>
          <p:cNvPr id="8" name="矩形 7"/>
          <p:cNvSpPr/>
          <p:nvPr/>
        </p:nvSpPr>
        <p:spPr>
          <a:xfrm>
            <a:off x="178199" y="5374923"/>
            <a:ext cx="8833850" cy="113505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注意：从磁盘删除时，要连</a:t>
            </a:r>
            <a:r>
              <a:rPr lang="en-US" altLang="zh-CN" sz="2400" b="1" dirty="0" err="1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mysql_bin_log.index</a:t>
            </a:r>
            <a:r>
              <a:rPr lang="zh-CN" altLang="en-US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一起删除。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之后，系统重启时将重建。</a:t>
            </a:r>
            <a:endParaRPr lang="en-US" altLang="zh-CN" sz="20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684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9" grpId="0"/>
      <p:bldP spid="10" grpId="0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0710" y="255744"/>
            <a:ext cx="8600261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）根据</a:t>
            </a:r>
            <a:r>
              <a:rPr lang="zh-CN" altLang="en-US" sz="2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创建时间来删除二进制日志</a:t>
            </a:r>
          </a:p>
          <a:p>
            <a:pPr indent="457200">
              <a:lnSpc>
                <a:spcPct val="1500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purge master logs 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语句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可以删除指定时间之前创建的二进制日志。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6473" y="2102402"/>
            <a:ext cx="8019693" cy="1515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700"/>
              </a:lnSpc>
            </a:pPr>
            <a:r>
              <a:rPr lang="zh-CN" altLang="en-US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该</a:t>
            </a:r>
            <a:r>
              <a:rPr lang="zh-CN" altLang="en-US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语句的形式如下：</a:t>
            </a:r>
          </a:p>
          <a:p>
            <a:pPr indent="457200">
              <a:lnSpc>
                <a:spcPts val="3700"/>
              </a:lnSpc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purge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master logs before  '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yyyy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-mm-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dd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hh:mm;ss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' ; 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1669" y="3496658"/>
            <a:ext cx="85893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4】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删除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2009-12-20 11:31:00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之前创建的二进制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日志</a:t>
            </a:r>
            <a:endParaRPr lang="en-US" altLang="zh-CN" sz="24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251"/>
          <a:stretch/>
        </p:blipFill>
        <p:spPr bwMode="auto">
          <a:xfrm>
            <a:off x="433715" y="4362346"/>
            <a:ext cx="8465207" cy="1121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2852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48700" y="2016570"/>
            <a:ext cx="8457756" cy="973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备份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之后，数据库可能进行了一些更新，这可以使用二进制日志来还原。</a:t>
            </a:r>
          </a:p>
        </p:txBody>
      </p:sp>
      <p:sp>
        <p:nvSpPr>
          <p:cNvPr id="11" name="矩形 10"/>
          <p:cNvSpPr/>
          <p:nvPr/>
        </p:nvSpPr>
        <p:spPr>
          <a:xfrm>
            <a:off x="248700" y="1000907"/>
            <a:ext cx="8457756" cy="973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数据库遭到意外损坏，首先应该使用最近的备份文件来还原数据库。</a:t>
            </a:r>
          </a:p>
        </p:txBody>
      </p:sp>
      <p:sp>
        <p:nvSpPr>
          <p:cNvPr id="13" name="矩形 12"/>
          <p:cNvSpPr/>
          <p:nvPr/>
        </p:nvSpPr>
        <p:spPr>
          <a:xfrm>
            <a:off x="359673" y="3032233"/>
            <a:ext cx="8448848" cy="973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二进制</a:t>
            </a:r>
            <a:r>
              <a:rPr lang="zh-CN" altLang="en-US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日志还原数据库的命令如下</a:t>
            </a:r>
            <a:r>
              <a:rPr lang="zh-CN" altLang="en-US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400" b="1" dirty="0" smtClean="0">
              <a:solidFill>
                <a:srgbClr val="FF0066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25000"/>
              </a:lnSpc>
            </a:pPr>
            <a:r>
              <a:rPr lang="en-US" altLang="zh-CN" sz="2400" b="1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mysqlbinlog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filename.number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| </a:t>
            </a:r>
            <a:r>
              <a:rPr lang="en-US" altLang="zh-CN" sz="2400" b="1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-u root -p</a:t>
            </a:r>
            <a:endParaRPr lang="zh-CN" altLang="en-US" sz="2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82502" y="4121534"/>
            <a:ext cx="8141217" cy="2308324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indent="457200"/>
            <a:r>
              <a:rPr lang="zh-CN" altLang="en-US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技巧：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二进制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日志虽然可以用来还原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数据库，但是其占用的磁盘空间也是非常大的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57200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因此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在备份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数据库之后，应该删除备份之前的二进制日志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57200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备份之后发生异常，造成数据库的数据丢失，可以通过备份之后的二进制日志进行还原。</a:t>
            </a:r>
          </a:p>
        </p:txBody>
      </p:sp>
      <p:sp>
        <p:nvSpPr>
          <p:cNvPr id="7" name="矩形 6"/>
          <p:cNvSpPr/>
          <p:nvPr/>
        </p:nvSpPr>
        <p:spPr>
          <a:xfrm>
            <a:off x="95693" y="41745"/>
            <a:ext cx="85008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16.2.4 </a:t>
            </a:r>
            <a:r>
              <a:rPr lang="zh-CN" altLang="en-US" sz="32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利用二进制</a:t>
            </a:r>
            <a:r>
              <a:rPr lang="zh-CN" altLang="en-US" sz="32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日志还原数据库</a:t>
            </a:r>
            <a:endParaRPr lang="en-US" altLang="zh-CN" sz="32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6092217" y="2990042"/>
            <a:ext cx="2442949" cy="518615"/>
          </a:xfrm>
          <a:prstGeom prst="round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举例见</a:t>
            </a:r>
            <a:r>
              <a:rPr lang="en-US" altLang="zh-CN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endParaRPr lang="zh-CN" altLang="en-US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0211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30962" y="0"/>
            <a:ext cx="562733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3" algn="ctr"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16.3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慢查询日志</a:t>
            </a:r>
            <a:endParaRPr lang="zh-CN" altLang="en-US" sz="36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1885950" lvl="3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885950" lvl="3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</a:p>
          <a:p>
            <a:pPr marL="1885950" lvl="3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6849" y="3439572"/>
            <a:ext cx="8134071" cy="2631490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33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28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MySQL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的慢查询日志是</a:t>
            </a: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MySQL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提供的一种日志记录，它用来记录在</a:t>
            </a: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MySQL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中响应时间超过阀值的语句，具体指运行时间超过</a:t>
            </a:r>
            <a:r>
              <a:rPr lang="en-US" altLang="zh-CN" sz="2800" b="1" dirty="0" err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long_query_time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值的</a:t>
            </a: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SQL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，则会被记录到慢查询日志中</a:t>
            </a:r>
            <a:r>
              <a:rPr lang="zh-CN" altLang="en-US" sz="28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b="1" dirty="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ts val="3300"/>
              </a:lnSpc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2800" b="1" dirty="0" err="1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long_query_time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的默认值为</a:t>
            </a: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，意思是运行</a:t>
            </a: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10S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以上的语句</a:t>
            </a:r>
            <a:r>
              <a:rPr lang="zh-CN" altLang="en-US" sz="28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b="1" dirty="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883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28299"/>
            <a:ext cx="89551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36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16.3.</a:t>
            </a:r>
            <a:r>
              <a:rPr lang="en-US" altLang="zh-CN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启动</a:t>
            </a:r>
            <a:endParaRPr lang="en-US" altLang="zh-CN" sz="36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8251" y="2606473"/>
            <a:ext cx="8600261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形式</a:t>
            </a:r>
            <a:r>
              <a:rPr lang="zh-CN" altLang="en-US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如下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slow_query_log_file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[=DIR\[filename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]]</a:t>
            </a:r>
          </a:p>
        </p:txBody>
      </p:sp>
      <p:sp>
        <p:nvSpPr>
          <p:cNvPr id="6" name="矩形 5"/>
          <p:cNvSpPr/>
          <p:nvPr/>
        </p:nvSpPr>
        <p:spPr>
          <a:xfrm>
            <a:off x="296718" y="3931629"/>
            <a:ext cx="1707243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32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例如：</a:t>
            </a:r>
            <a:endParaRPr lang="en-US" altLang="zh-CN" sz="32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6718" y="852147"/>
            <a:ext cx="860026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默认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情况下，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慢查询日志功能是关闭的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。在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下，通过修改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my.ini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文件的</a:t>
            </a:r>
            <a:r>
              <a:rPr lang="en-US" altLang="zh-CN" sz="24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slow-query-log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选项可以开启慢查询日志。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95" y="4782995"/>
            <a:ext cx="7568105" cy="1389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3561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28299"/>
            <a:ext cx="8955156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16.3.2 </a:t>
            </a:r>
            <a:r>
              <a:rPr lang="zh-CN" altLang="en-US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查看</a:t>
            </a:r>
            <a:endParaRPr lang="en-US" altLang="zh-CN" sz="36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6718" y="905733"/>
            <a:ext cx="8600261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执行时间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超过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指定时间的查询语句会被记录到慢查询日志中。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9270" y="2687119"/>
            <a:ext cx="1707243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例如：</a:t>
            </a:r>
            <a:endParaRPr lang="en-US" altLang="zh-CN" sz="2400" b="1" dirty="0">
              <a:solidFill>
                <a:srgbClr val="99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835" y="2835327"/>
            <a:ext cx="7490143" cy="307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296717" y="1486790"/>
            <a:ext cx="86002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慢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查询日志也是以文本文件的形式存储的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。可以使用普通的文本文件查看工具来查看。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876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9673" y="375770"/>
            <a:ext cx="8457756" cy="973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日志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是记录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数据库的</a:t>
            </a:r>
            <a:r>
              <a:rPr lang="zh-CN" altLang="en-US" sz="24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日常操作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4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错误信息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50765" y="1601637"/>
            <a:ext cx="8457756" cy="973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中日志可以分为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错误日志、二进制日志、慢查询日志和通用查询日志</a:t>
            </a:r>
          </a:p>
        </p:txBody>
      </p:sp>
      <p:sp>
        <p:nvSpPr>
          <p:cNvPr id="13" name="矩形 12"/>
          <p:cNvSpPr/>
          <p:nvPr/>
        </p:nvSpPr>
        <p:spPr>
          <a:xfrm>
            <a:off x="359673" y="2962902"/>
            <a:ext cx="84488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二进制</a:t>
            </a:r>
            <a:r>
              <a:rPr lang="zh-CN" altLang="en-US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日志：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以二进制文件的形式记录了数据库中的操作，但不记录查询语句。</a:t>
            </a:r>
          </a:p>
          <a:p>
            <a:pPr indent="457200">
              <a:lnSpc>
                <a:spcPct val="125000"/>
              </a:lnSpc>
            </a:pPr>
            <a:r>
              <a:rPr lang="zh-CN" altLang="en-US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错误日志：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记录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服务器的启动、关闭、运行错误等信息。</a:t>
            </a:r>
          </a:p>
          <a:p>
            <a:pPr indent="457200">
              <a:lnSpc>
                <a:spcPct val="125000"/>
              </a:lnSpc>
            </a:pPr>
            <a:r>
              <a:rPr lang="zh-CN" altLang="en-US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通用查询日志：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记录用户登录和记录查询的信息。</a:t>
            </a:r>
          </a:p>
          <a:p>
            <a:pPr indent="457200">
              <a:lnSpc>
                <a:spcPct val="125000"/>
              </a:lnSpc>
            </a:pPr>
            <a:r>
              <a:rPr lang="zh-CN" altLang="en-US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慢查询日志：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记录执行时间超过指定时间的操作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244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28298"/>
            <a:ext cx="89551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16.3.3 </a:t>
            </a:r>
            <a:r>
              <a:rPr lang="zh-CN" altLang="en-US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删除</a:t>
            </a:r>
            <a:endParaRPr lang="en-US" altLang="zh-CN" sz="36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9221" y="793909"/>
            <a:ext cx="8417699" cy="1018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8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慢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查询日志的删除方法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可以使用</a:t>
            </a:r>
            <a:r>
              <a:rPr lang="en-US" altLang="zh-CN" sz="2400" b="1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mysqladmin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命令来删除，也可以使用</a:t>
            </a:r>
            <a:r>
              <a:rPr lang="zh-CN" altLang="en-US" sz="24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手工方式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来删除。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3528" y="1812265"/>
            <a:ext cx="8513392" cy="1018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800"/>
              </a:lnSpc>
            </a:pPr>
            <a:r>
              <a:rPr lang="en-US" altLang="zh-CN" sz="2400" b="1" dirty="0" err="1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mysqladmin</a:t>
            </a:r>
            <a:r>
              <a:rPr lang="zh-CN" altLang="en-US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命令的语法</a:t>
            </a:r>
            <a:r>
              <a:rPr lang="zh-CN" altLang="en-US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如下：</a:t>
            </a:r>
            <a:endParaRPr lang="zh-CN" altLang="en-US" sz="2400" b="1" dirty="0">
              <a:solidFill>
                <a:srgbClr val="FF0066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3800"/>
              </a:lnSpc>
            </a:pP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mysqladmin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–u root –p flush-logs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0151" y="3113926"/>
            <a:ext cx="8513393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zh-CN" altLang="en-US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说明</a:t>
            </a:r>
            <a:r>
              <a:rPr lang="zh-CN" altLang="en-US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执行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该命令后，命令行会提示输入密码。输入正确密码后，将执行删除操作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200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数据库管理员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也可以手工删除慢查询日志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20000"/>
              </a:lnSpc>
            </a:pP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3370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128" y="606418"/>
            <a:ext cx="6317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3"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16.4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通用查询日志</a:t>
            </a:r>
            <a:endParaRPr lang="zh-CN" altLang="en-US" sz="36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1885950" lvl="3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885950" lvl="3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</a:p>
          <a:p>
            <a:pPr marL="1885950" lvl="3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28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28299"/>
            <a:ext cx="89551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16.4.1 </a:t>
            </a:r>
            <a:r>
              <a:rPr lang="zh-CN" altLang="en-US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启动</a:t>
            </a:r>
            <a:endParaRPr lang="en-US" altLang="zh-CN" sz="36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7994" y="2955552"/>
            <a:ext cx="8777708" cy="1990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700"/>
              </a:lnSpc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[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mysqld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]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组，把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general-log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的值设置为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（默认是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），重新启动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服务即可开启查询日志，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general_log_file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表示日志的路径</a:t>
            </a:r>
            <a:r>
              <a:rPr lang="zh-CN" altLang="en-US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，形式如下</a:t>
            </a:r>
            <a:r>
              <a:rPr lang="en-US" altLang="zh-CN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: </a:t>
            </a:r>
          </a:p>
          <a:p>
            <a:pPr indent="457200">
              <a:lnSpc>
                <a:spcPts val="3700"/>
              </a:lnSpc>
            </a:pPr>
            <a:r>
              <a:rPr lang="en-US" altLang="zh-CN" sz="2400" b="1" dirty="0" err="1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general_log_file</a:t>
            </a:r>
            <a:r>
              <a:rPr lang="en-US" altLang="zh-CN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[=DIR\[filename</a:t>
            </a:r>
            <a:r>
              <a:rPr lang="en-US" altLang="zh-CN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]]</a:t>
            </a:r>
          </a:p>
        </p:txBody>
      </p:sp>
      <p:sp>
        <p:nvSpPr>
          <p:cNvPr id="6" name="矩形 5"/>
          <p:cNvSpPr/>
          <p:nvPr/>
        </p:nvSpPr>
        <p:spPr>
          <a:xfrm>
            <a:off x="296717" y="4794939"/>
            <a:ext cx="1707243" cy="521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7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例如：</a:t>
            </a:r>
            <a:endParaRPr lang="en-US" altLang="zh-CN" sz="2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6718" y="830881"/>
            <a:ext cx="8600261" cy="1041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7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通用查询日志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用来记录用户的所有操作，包括启动和关闭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服务、更新语句、查询语句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等。</a:t>
            </a:r>
            <a:endParaRPr lang="en-US" altLang="zh-CN" sz="24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6718" y="1840283"/>
            <a:ext cx="8600261" cy="9959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7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默认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情况下，通用查询日志功能是关闭的。在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下，通过修改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my.ini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文件的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log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选项可以开启通用查询日志。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30" y="5316364"/>
            <a:ext cx="8012581" cy="985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08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28298"/>
            <a:ext cx="89551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16.4.2 </a:t>
            </a:r>
            <a:r>
              <a:rPr lang="zh-CN" altLang="en-US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查看</a:t>
            </a:r>
            <a:endParaRPr lang="en-US" altLang="zh-CN" sz="36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7970" y="872907"/>
            <a:ext cx="86002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用户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的所有操作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都会记录到通用查询日志中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7970" y="1469989"/>
            <a:ext cx="85437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希望了解某个用户最近的操作，可以查看通用查询日志，通用查询日志是以文本文件的形式存储的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29879" y="2866514"/>
            <a:ext cx="86818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 b="1" dirty="0" smtClean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b="1" dirty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 b="1" dirty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5】 </a:t>
            </a:r>
            <a:r>
              <a:rPr lang="zh-CN" altLang="en-US" sz="2400" b="1" dirty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下面</a:t>
            </a:r>
            <a:r>
              <a:rPr lang="zh-CN" altLang="en-US" sz="2400" b="1" dirty="0" smtClean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2400" b="1" dirty="0" smtClean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b="1" dirty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服务器的通用查询日志的部分内容：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70"/>
          <a:stretch/>
        </p:blipFill>
        <p:spPr bwMode="auto">
          <a:xfrm>
            <a:off x="367970" y="3328179"/>
            <a:ext cx="8361360" cy="2605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3670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28298"/>
            <a:ext cx="89551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16.4.3 </a:t>
            </a:r>
            <a:r>
              <a:rPr lang="zh-CN" altLang="en-US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删除</a:t>
            </a:r>
            <a:endParaRPr lang="en-US" altLang="zh-CN" sz="36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1481" y="951628"/>
            <a:ext cx="8449747" cy="2041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8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数据库中，也可以使用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mysqladmin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命令来开启新的通用查询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日志。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3800"/>
              </a:lnSpc>
            </a:pPr>
            <a:r>
              <a:rPr lang="en-US" altLang="zh-CN" sz="2400" b="1" dirty="0" err="1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mysqladmin</a:t>
            </a:r>
            <a:r>
              <a:rPr lang="zh-CN" altLang="en-US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命令的语法</a:t>
            </a:r>
            <a:r>
              <a:rPr lang="zh-CN" altLang="en-US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如下：</a:t>
            </a:r>
            <a:endParaRPr lang="zh-CN" altLang="en-US" sz="2400" b="1" dirty="0">
              <a:solidFill>
                <a:srgbClr val="FF0066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3800"/>
              </a:lnSpc>
            </a:pP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mysqladmin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–u root –p flush-logs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1479" y="3260087"/>
            <a:ext cx="844974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600"/>
              </a:lnSpc>
            </a:pPr>
            <a:r>
              <a:rPr lang="zh-CN" altLang="en-US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注意：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删除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通用查询日志和慢查询日志都是使用这个命令，使用时一定要注意，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一旦执行这个命令，通用查询日志和慢查询日志都只存在新的日志文件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6928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19158" y="251752"/>
            <a:ext cx="7091465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914400"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16.1 MySQL</a:t>
            </a:r>
            <a:r>
              <a:rPr lang="zh-CN" altLang="en-US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支持的日志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日志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676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28299"/>
            <a:ext cx="89551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16.1.1</a:t>
            </a:r>
            <a:r>
              <a:rPr lang="zh-CN" altLang="en-US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错误日志</a:t>
            </a:r>
            <a:endParaRPr lang="en-US" altLang="zh-CN" sz="36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1792" y="973966"/>
            <a:ext cx="7358109" cy="511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zh-CN" altLang="en-US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错误日志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数据库中最常用的一种日志。</a:t>
            </a:r>
          </a:p>
        </p:txBody>
      </p:sp>
      <p:sp>
        <p:nvSpPr>
          <p:cNvPr id="7" name="矩形 6"/>
          <p:cNvSpPr/>
          <p:nvPr/>
        </p:nvSpPr>
        <p:spPr>
          <a:xfrm>
            <a:off x="387361" y="1623318"/>
            <a:ext cx="815057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      错误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日志主要用来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记录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服务的开启、关闭和错误信息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     错误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日志记录了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MySQL Server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每次启动和关闭的详细信息以及运行过程中所有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较为严重的警告和错误信息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227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28299"/>
            <a:ext cx="89551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16.1.2</a:t>
            </a:r>
            <a:r>
              <a:rPr lang="zh-CN" altLang="en-US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启动</a:t>
            </a:r>
            <a:endParaRPr lang="en-US" altLang="zh-CN" sz="36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4334" y="928128"/>
            <a:ext cx="877770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数据库中，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错误日志功能是默认开启的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而且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，错误日志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无法被禁止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默认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情况下，错误日志存储在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数据库的数据文件夹下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4" name="矩形 3"/>
          <p:cNvSpPr/>
          <p:nvPr/>
        </p:nvSpPr>
        <p:spPr>
          <a:xfrm>
            <a:off x="204334" y="2539080"/>
            <a:ext cx="88483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错误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日志的存储位置可以通过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log-error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选项来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设置。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02"/>
          <a:stretch/>
        </p:blipFill>
        <p:spPr bwMode="auto">
          <a:xfrm>
            <a:off x="1154003" y="3586926"/>
            <a:ext cx="6878367" cy="97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535" y="4439230"/>
            <a:ext cx="7148859" cy="2220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4381956" y="3185411"/>
            <a:ext cx="3826689" cy="400110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</a:rPr>
              <a:t>SHOW VARIABLES LIKE '</a:t>
            </a:r>
            <a:r>
              <a:rPr lang="en-US" altLang="zh-CN" sz="2000" b="1" dirty="0" err="1">
                <a:solidFill>
                  <a:srgbClr val="0000FF"/>
                </a:solidFill>
              </a:rPr>
              <a:t>log_error</a:t>
            </a:r>
            <a:r>
              <a:rPr lang="en-US" altLang="zh-CN" sz="2000" b="1" dirty="0">
                <a:solidFill>
                  <a:srgbClr val="0000FF"/>
                </a:solidFill>
              </a:rPr>
              <a:t>';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4924" y="367266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endParaRPr lang="zh-CN" altLang="en-US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8696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218543"/>
            <a:ext cx="89551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16.1.3 </a:t>
            </a:r>
            <a:r>
              <a:rPr lang="zh-CN" altLang="en-US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查看</a:t>
            </a:r>
            <a:endParaRPr lang="en-US" altLang="zh-CN" sz="36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6718" y="1043962"/>
            <a:ext cx="8600261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服务出现异常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，可以到错误日志中查找原因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8746" y="1654266"/>
            <a:ext cx="8600261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错误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日志是以</a:t>
            </a:r>
            <a:r>
              <a:rPr lang="zh-CN" altLang="en-US" sz="24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文本文件的形式存储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的，可以直接使用普通文本工具就可以查看。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9270" y="2822612"/>
            <a:ext cx="842609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1】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下面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是一个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服务器的错误日志的部分内容。</a:t>
            </a:r>
            <a:endParaRPr lang="en-US" altLang="zh-CN" sz="24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28" y="3534296"/>
            <a:ext cx="7444896" cy="2432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6487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28299"/>
            <a:ext cx="89551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16.1.4 </a:t>
            </a:r>
            <a:r>
              <a:rPr lang="zh-CN" altLang="en-US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删除</a:t>
            </a:r>
            <a:endParaRPr lang="en-US" altLang="zh-CN" sz="36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6718" y="1043962"/>
            <a:ext cx="86002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数据库管理员可以删除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很长时间之前的错误日志，以保证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服务器上的硬盘空间。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7731" y="2343937"/>
            <a:ext cx="869823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说明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通常情况下，管理员不需要查看错误日志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但是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服务器发生异常时，管理员可以从错误日志中找到发生异常的时间、原因，然后根据这些信息来解决异常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对于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很久以前的错误日志，管理员查看这些错误日志的可能性不大，可以将这些错误日志删除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方法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：停止服务，手动删除</a:t>
            </a:r>
            <a:endParaRPr lang="en-US" altLang="zh-CN" sz="24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7059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12129" y="251752"/>
            <a:ext cx="6208751" cy="38779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3" algn="ctr"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16.2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二进制</a:t>
            </a:r>
            <a:r>
              <a:rPr lang="zh-CN" altLang="en-US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日志</a:t>
            </a:r>
          </a:p>
          <a:p>
            <a:pPr marL="1885950" lvl="3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885950" lvl="3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</a:p>
          <a:p>
            <a:pPr marL="1885950" lvl="3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885950" lvl="3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二进制日志还原数据库</a:t>
            </a:r>
          </a:p>
        </p:txBody>
      </p:sp>
      <p:sp>
        <p:nvSpPr>
          <p:cNvPr id="4" name="矩形 3"/>
          <p:cNvSpPr/>
          <p:nvPr/>
        </p:nvSpPr>
        <p:spPr>
          <a:xfrm>
            <a:off x="280797" y="4321286"/>
            <a:ext cx="8564221" cy="1384995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indent="457200"/>
            <a:r>
              <a:rPr lang="zh-CN" alt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可以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通过二进制日志文件来查看用户执行了哪些操作、对数据库文件做了哪些修改</a:t>
            </a:r>
            <a:r>
              <a:rPr lang="zh-CN" alt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/>
            <a:r>
              <a:rPr lang="zh-CN" alt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然后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，可以根据二进制日志中的记录来修复数据库。</a:t>
            </a:r>
          </a:p>
        </p:txBody>
      </p:sp>
    </p:spTree>
    <p:extLst>
      <p:ext uri="{BB962C8B-B14F-4D97-AF65-F5344CB8AC3E}">
        <p14:creationId xmlns:p14="http://schemas.microsoft.com/office/powerpoint/2010/main" val="32737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28299"/>
            <a:ext cx="89551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16.2.1 </a:t>
            </a:r>
            <a:r>
              <a:rPr lang="zh-CN" altLang="en-US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启动</a:t>
            </a:r>
            <a:endParaRPr lang="en-US" altLang="zh-CN" sz="36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1083" y="1070829"/>
            <a:ext cx="8600261" cy="1041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7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二进制</a:t>
            </a: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日志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也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叫作</a:t>
            </a:r>
            <a:r>
              <a:rPr lang="zh-CN" altLang="en-US" sz="28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更新</a:t>
            </a:r>
            <a:r>
              <a:rPr lang="zh-CN" altLang="en-US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日志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(update log)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，主要用于</a:t>
            </a:r>
            <a:r>
              <a:rPr lang="zh-CN" altLang="en-US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记录数据库的变化情况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7073" y="2246664"/>
            <a:ext cx="8748283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7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默认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情况下，二进制日志功能是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关闭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3700"/>
              </a:lnSpc>
            </a:pP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37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系统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变量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log_bin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的值为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OFF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表示没有开启二进制日志（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binary log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）。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ON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表示开启了二进制日志（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binary log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indent="457200">
              <a:lnSpc>
                <a:spcPts val="37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SHOW VARIABLES LIKE '</a:t>
            </a:r>
            <a:r>
              <a:rPr lang="en-US" altLang="zh-CN" sz="2400" b="1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log_bin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';</a:t>
            </a:r>
          </a:p>
          <a:p>
            <a:pPr indent="457200">
              <a:lnSpc>
                <a:spcPts val="37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SHOW VARIABLES LIKE '%</a:t>
            </a:r>
            <a:r>
              <a:rPr lang="en-US" altLang="zh-CN" sz="2400" b="1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log_bin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%';</a:t>
            </a:r>
            <a:endParaRPr lang="en-US" altLang="zh-CN" sz="24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503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2092</TotalTime>
  <Words>1541</Words>
  <Application>Microsoft Office PowerPoint</Application>
  <PresentationFormat>全屏显示(4:3)</PresentationFormat>
  <Paragraphs>134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第十六章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李辉</dc:creator>
  <cp:lastModifiedBy>gcl</cp:lastModifiedBy>
  <cp:revision>294</cp:revision>
  <dcterms:created xsi:type="dcterms:W3CDTF">2014-08-02T13:12:31Z</dcterms:created>
  <dcterms:modified xsi:type="dcterms:W3CDTF">2019-11-20T13:45:14Z</dcterms:modified>
</cp:coreProperties>
</file>