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6" r:id="rId2"/>
    <p:sldId id="259" r:id="rId3"/>
    <p:sldId id="304" r:id="rId4"/>
    <p:sldId id="260" r:id="rId5"/>
    <p:sldId id="261" r:id="rId6"/>
    <p:sldId id="262" r:id="rId7"/>
    <p:sldId id="263" r:id="rId8"/>
    <p:sldId id="264" r:id="rId9"/>
    <p:sldId id="266" r:id="rId10"/>
    <p:sldId id="267" r:id="rId11"/>
    <p:sldId id="268" r:id="rId12"/>
    <p:sldId id="305" r:id="rId13"/>
    <p:sldId id="270" r:id="rId14"/>
    <p:sldId id="303" r:id="rId15"/>
    <p:sldId id="271" r:id="rId16"/>
    <p:sldId id="281" r:id="rId17"/>
    <p:sldId id="275" r:id="rId18"/>
    <p:sldId id="298" r:id="rId19"/>
    <p:sldId id="297" r:id="rId20"/>
    <p:sldId id="299" r:id="rId21"/>
    <p:sldId id="284" r:id="rId22"/>
    <p:sldId id="285" r:id="rId23"/>
    <p:sldId id="286" r:id="rId24"/>
    <p:sldId id="287" r:id="rId25"/>
    <p:sldId id="289" r:id="rId26"/>
    <p:sldId id="291" r:id="rId27"/>
    <p:sldId id="278" r:id="rId28"/>
    <p:sldId id="302" r:id="rId29"/>
    <p:sldId id="293" r:id="rId30"/>
    <p:sldId id="279" r:id="rId31"/>
    <p:sldId id="306" r:id="rId32"/>
    <p:sldId id="307" r:id="rId33"/>
    <p:sldId id="308" r:id="rId34"/>
    <p:sldId id="309" r:id="rId35"/>
    <p:sldId id="310" r:id="rId36"/>
    <p:sldId id="313" r:id="rId37"/>
    <p:sldId id="317" r:id="rId38"/>
    <p:sldId id="318" r:id="rId39"/>
    <p:sldId id="319" r:id="rId40"/>
    <p:sldId id="321" r:id="rId41"/>
    <p:sldId id="324" r:id="rId42"/>
    <p:sldId id="343" r:id="rId43"/>
    <p:sldId id="344" r:id="rId44"/>
    <p:sldId id="355" r:id="rId45"/>
    <p:sldId id="374" r:id="rId46"/>
    <p:sldId id="375" r:id="rId47"/>
    <p:sldId id="383" r:id="rId48"/>
    <p:sldId id="382" r:id="rId49"/>
    <p:sldId id="385" r:id="rId50"/>
    <p:sldId id="386"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FF0066"/>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889" autoAdjust="0"/>
  </p:normalViewPr>
  <p:slideViewPr>
    <p:cSldViewPr snapToGrid="0">
      <p:cViewPr>
        <p:scale>
          <a:sx n="70" d="100"/>
          <a:sy n="70" d="100"/>
        </p:scale>
        <p:origin x="-1386" y="-120"/>
      </p:cViewPr>
      <p:guideLst>
        <p:guide orient="horz" pos="2183"/>
        <p:guide pos="2880"/>
      </p:guideLst>
    </p:cSldViewPr>
  </p:slideViewPr>
  <p:notesTextViewPr>
    <p:cViewPr>
      <p:scale>
        <a:sx n="1" d="1"/>
        <a:sy n="1" d="1"/>
      </p:scale>
      <p:origin x="0" y="0"/>
    </p:cViewPr>
  </p:notesTextViewPr>
  <p:sorterViewPr>
    <p:cViewPr>
      <p:scale>
        <a:sx n="100" d="100"/>
        <a:sy n="100" d="100"/>
      </p:scale>
      <p:origin x="0" y="7212"/>
    </p:cViewPr>
  </p:sorterViewPr>
  <p:notesViewPr>
    <p:cSldViewPr snapToGrid="0">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微软雅黑"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3D8782-2DED-4538-8A8B-66BD345BDC7C}" type="datetimeFigureOut">
              <a:rPr lang="zh-CN" altLang="en-US" smtClean="0">
                <a:ea typeface="微软雅黑" pitchFamily="34" charset="-122"/>
              </a:rPr>
              <a:pPr/>
              <a:t>2019/5/12</a:t>
            </a:fld>
            <a:endParaRPr lang="zh-CN" altLang="en-US" dirty="0">
              <a:ea typeface="微软雅黑"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微软雅黑"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168BBA-7C16-4CDD-B820-F73D7A8C0C72}" type="slidenum">
              <a:rPr lang="zh-CN" altLang="en-US" smtClean="0">
                <a:ea typeface="微软雅黑" pitchFamily="34" charset="-122"/>
              </a:rPr>
              <a:pPr/>
              <a:t>‹#›</a:t>
            </a:fld>
            <a:endParaRPr lang="zh-CN" altLang="en-US" dirty="0">
              <a:ea typeface="微软雅黑" pitchFamily="34" charset="-122"/>
            </a:endParaRPr>
          </a:p>
        </p:txBody>
      </p:sp>
    </p:spTree>
    <p:extLst>
      <p:ext uri="{BB962C8B-B14F-4D97-AF65-F5344CB8AC3E}">
        <p14:creationId xmlns:p14="http://schemas.microsoft.com/office/powerpoint/2010/main" val="4094947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2F2D57EA-8133-4EBA-9F4D-64D06136AE31}" type="datetimeFigureOut">
              <a:rPr lang="zh-CN" altLang="en-US" smtClean="0"/>
              <a:pPr/>
              <a:t>2019/5/12</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CAABDFF2-EF0B-41A5-940A-DECF8E3E5ED8}" type="slidenum">
              <a:rPr lang="zh-CN" altLang="en-US" smtClean="0"/>
              <a:pPr/>
              <a:t>‹#›</a:t>
            </a:fld>
            <a:endParaRPr lang="zh-CN" altLang="en-US" dirty="0"/>
          </a:p>
        </p:txBody>
      </p:sp>
    </p:spTree>
    <p:extLst>
      <p:ext uri="{BB962C8B-B14F-4D97-AF65-F5344CB8AC3E}">
        <p14:creationId xmlns:p14="http://schemas.microsoft.com/office/powerpoint/2010/main" val="15613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BDFF2-EF0B-41A5-940A-DECF8E3E5ED8}" type="slidenum">
              <a:rPr lang="zh-CN" altLang="en-US" smtClean="0"/>
              <a:pPr/>
              <a:t>17</a:t>
            </a:fld>
            <a:endParaRPr lang="zh-CN" altLang="en-US"/>
          </a:p>
        </p:txBody>
      </p:sp>
    </p:spTree>
    <p:extLst>
      <p:ext uri="{BB962C8B-B14F-4D97-AF65-F5344CB8AC3E}">
        <p14:creationId xmlns:p14="http://schemas.microsoft.com/office/powerpoint/2010/main" val="3514693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50C51E-370E-4D6B-9C34-A9AAAFF521A3}" type="slidenum">
              <a:rPr lang="en-US" altLang="zh-CN"/>
              <a:pPr/>
              <a:t>32</a:t>
            </a:fld>
            <a:endParaRPr lang="en-US" altLang="zh-CN"/>
          </a:p>
        </p:txBody>
      </p:sp>
      <p:sp>
        <p:nvSpPr>
          <p:cNvPr id="790530" name="Rectangle 2"/>
          <p:cNvSpPr>
            <a:spLocks noGrp="1" noRot="1" noChangeAspec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F81CD3-2F3B-4C93-92BD-9905E3A4BACE}" type="slidenum">
              <a:rPr lang="en-US" altLang="zh-CN"/>
              <a:pPr/>
              <a:t>33</a:t>
            </a:fld>
            <a:endParaRPr lang="en-US" altLang="zh-CN"/>
          </a:p>
        </p:txBody>
      </p:sp>
      <p:sp>
        <p:nvSpPr>
          <p:cNvPr id="1047554" name="Rectangle 2"/>
          <p:cNvSpPr>
            <a:spLocks noGrp="1" noRot="1" noChangeAspect="1" noChangeArrowheads="1" noTextEdit="1"/>
          </p:cNvSpPr>
          <p:nvPr>
            <p:ph type="sldImg"/>
          </p:nvPr>
        </p:nvSpPr>
        <p:spPr>
          <a:ln/>
        </p:spPr>
      </p:sp>
      <p:sp>
        <p:nvSpPr>
          <p:cNvPr id="1047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1E9DF2-53C0-46AC-BEE1-F40FC39C675C}" type="slidenum">
              <a:rPr lang="en-US" altLang="zh-CN"/>
              <a:pPr/>
              <a:t>34</a:t>
            </a:fld>
            <a:endParaRPr lang="en-US" altLang="zh-CN"/>
          </a:p>
        </p:txBody>
      </p:sp>
      <p:sp>
        <p:nvSpPr>
          <p:cNvPr id="792578" name="Rectangle 2"/>
          <p:cNvSpPr>
            <a:spLocks noGrp="1" noRot="1" noChangeAspect="1"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429898-E837-424B-B01A-E1DFECD9D483}" type="slidenum">
              <a:rPr lang="en-US" altLang="zh-CN"/>
              <a:pPr/>
              <a:t>35</a:t>
            </a:fld>
            <a:endParaRPr lang="en-US" altLang="zh-CN"/>
          </a:p>
        </p:txBody>
      </p:sp>
      <p:sp>
        <p:nvSpPr>
          <p:cNvPr id="794626" name="Rectangle 2"/>
          <p:cNvSpPr>
            <a:spLocks noGrp="1" noRot="1" noChangeAspect="1" noChangeArrowheads="1" noTextEdit="1"/>
          </p:cNvSpPr>
          <p:nvPr>
            <p:ph type="sldImg"/>
          </p:nvPr>
        </p:nvSpPr>
        <p:spPr>
          <a:ln/>
        </p:spPr>
      </p:sp>
      <p:sp>
        <p:nvSpPr>
          <p:cNvPr id="794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030DE-7ACC-4782-9B5C-C8B9E2F69F3D}" type="slidenum">
              <a:rPr lang="en-US" altLang="zh-CN"/>
              <a:pPr/>
              <a:t>36</a:t>
            </a:fld>
            <a:endParaRPr lang="en-US" altLang="zh-CN"/>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D7B98E-4AA0-444C-BEFE-54D07E57A852}" type="slidenum">
              <a:rPr lang="en-US" altLang="zh-CN"/>
              <a:pPr/>
              <a:t>37</a:t>
            </a:fld>
            <a:endParaRPr lang="en-US" altLang="zh-CN"/>
          </a:p>
        </p:txBody>
      </p:sp>
      <p:sp>
        <p:nvSpPr>
          <p:cNvPr id="806914" name="Rectangle 2"/>
          <p:cNvSpPr>
            <a:spLocks noGrp="1" noRot="1" noChangeAspect="1" noChangeArrowheads="1" noTextEdit="1"/>
          </p:cNvSpPr>
          <p:nvPr>
            <p:ph type="sldImg"/>
          </p:nvPr>
        </p:nvSpPr>
        <p:spPr>
          <a:ln/>
        </p:spPr>
      </p:sp>
      <p:sp>
        <p:nvSpPr>
          <p:cNvPr id="806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9B2F2-E452-4930-B1F3-F2DB66EBA4A9}" type="slidenum">
              <a:rPr lang="en-US" altLang="zh-CN"/>
              <a:pPr/>
              <a:t>38</a:t>
            </a:fld>
            <a:endParaRPr lang="en-US" altLang="zh-CN"/>
          </a:p>
        </p:txBody>
      </p:sp>
      <p:sp>
        <p:nvSpPr>
          <p:cNvPr id="811010" name="Rectangle 2"/>
          <p:cNvSpPr>
            <a:spLocks noGrp="1" noRot="1" noChangeAspect="1" noChangeArrowheads="1" noTextEdit="1"/>
          </p:cNvSpPr>
          <p:nvPr>
            <p:ph type="sldImg"/>
          </p:nvPr>
        </p:nvSpPr>
        <p:spPr>
          <a:ln/>
        </p:spPr>
      </p:sp>
      <p:sp>
        <p:nvSpPr>
          <p:cNvPr id="811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6EE863-DBE1-47B1-B3DD-4963D067EB09}" type="slidenum">
              <a:rPr lang="en-US" altLang="zh-CN"/>
              <a:pPr/>
              <a:t>39</a:t>
            </a:fld>
            <a:endParaRPr lang="en-US" altLang="zh-CN"/>
          </a:p>
        </p:txBody>
      </p:sp>
      <p:sp>
        <p:nvSpPr>
          <p:cNvPr id="813058" name="Rectangle 2"/>
          <p:cNvSpPr>
            <a:spLocks noGrp="1" noRot="1" noChangeAspect="1" noChangeArrowheads="1" noTextEdit="1"/>
          </p:cNvSpPr>
          <p:nvPr>
            <p:ph type="sldImg"/>
          </p:nvPr>
        </p:nvSpPr>
        <p:spPr>
          <a:ln/>
        </p:spPr>
      </p:sp>
      <p:sp>
        <p:nvSpPr>
          <p:cNvPr id="813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F29912-98C9-4215-AB4D-3C9AC7BB65FE}" type="slidenum">
              <a:rPr lang="en-US" altLang="zh-CN"/>
              <a:pPr/>
              <a:t>40</a:t>
            </a:fld>
            <a:endParaRPr lang="en-US" altLang="zh-CN"/>
          </a:p>
        </p:txBody>
      </p:sp>
      <p:sp>
        <p:nvSpPr>
          <p:cNvPr id="819202" name="Rectangle 2"/>
          <p:cNvSpPr>
            <a:spLocks noGrp="1" noRot="1" noChangeAspect="1" noChangeArrowheads="1" noTextEdit="1"/>
          </p:cNvSpPr>
          <p:nvPr>
            <p:ph type="sldImg"/>
          </p:nvPr>
        </p:nvSpPr>
        <p:spPr>
          <a:ln/>
        </p:spPr>
      </p:sp>
      <p:sp>
        <p:nvSpPr>
          <p:cNvPr id="8192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8467D2-0C76-46B0-A842-FBA4196CC0FA}" type="slidenum">
              <a:rPr lang="en-US" altLang="zh-CN"/>
              <a:pPr/>
              <a:t>41</a:t>
            </a:fld>
            <a:endParaRPr lang="en-US" altLang="zh-CN"/>
          </a:p>
        </p:txBody>
      </p:sp>
      <p:sp>
        <p:nvSpPr>
          <p:cNvPr id="933890" name="Rectangle 2"/>
          <p:cNvSpPr>
            <a:spLocks noGrp="1" noRot="1" noChangeAspect="1"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BDFF2-EF0B-41A5-940A-DECF8E3E5ED8}" type="slidenum">
              <a:rPr lang="zh-CN" altLang="en-US" smtClean="0"/>
              <a:pPr/>
              <a:t>18</a:t>
            </a:fld>
            <a:endParaRPr lang="zh-CN" altLang="en-US"/>
          </a:p>
        </p:txBody>
      </p:sp>
    </p:spTree>
    <p:extLst>
      <p:ext uri="{BB962C8B-B14F-4D97-AF65-F5344CB8AC3E}">
        <p14:creationId xmlns:p14="http://schemas.microsoft.com/office/powerpoint/2010/main" val="3514693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9C097-DEB2-4512-BE94-1D84402C32AA}" type="slidenum">
              <a:rPr lang="en-US" altLang="zh-CN"/>
              <a:pPr/>
              <a:t>42</a:t>
            </a:fld>
            <a:endParaRPr lang="en-US" altLang="zh-CN"/>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533AB0-1E08-449C-9197-2F41F7344545}" type="slidenum">
              <a:rPr lang="en-US" altLang="zh-CN"/>
              <a:pPr/>
              <a:t>43</a:t>
            </a:fld>
            <a:endParaRPr lang="en-US" altLang="zh-CN"/>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DE7002-EBA9-4B46-A294-4A7966A14500}" type="slidenum">
              <a:rPr lang="en-US" altLang="zh-CN"/>
              <a:pPr/>
              <a:t>44</a:t>
            </a:fld>
            <a:endParaRPr lang="en-US" altLang="zh-CN"/>
          </a:p>
        </p:txBody>
      </p:sp>
      <p:sp>
        <p:nvSpPr>
          <p:cNvPr id="1004546" name="Rectangle 2"/>
          <p:cNvSpPr>
            <a:spLocks noGrp="1" noRot="1" noChangeAspect="1" noChangeArrowheads="1" noTextEdit="1"/>
          </p:cNvSpPr>
          <p:nvPr>
            <p:ph type="sldImg"/>
          </p:nvPr>
        </p:nvSpPr>
        <p:spPr>
          <a:ln/>
        </p:spPr>
      </p:sp>
      <p:sp>
        <p:nvSpPr>
          <p:cNvPr id="100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4E545C-413A-426A-882E-E69100B296D4}" type="slidenum">
              <a:rPr lang="en-US" altLang="zh-CN"/>
              <a:pPr/>
              <a:t>45</a:t>
            </a:fld>
            <a:endParaRPr lang="en-US" altLang="zh-CN"/>
          </a:p>
        </p:txBody>
      </p:sp>
      <p:sp>
        <p:nvSpPr>
          <p:cNvPr id="1025026" name="Rectangle 2"/>
          <p:cNvSpPr>
            <a:spLocks noGrp="1" noRot="1" noChangeAspect="1" noChangeArrowheads="1" noTextEdit="1"/>
          </p:cNvSpPr>
          <p:nvPr>
            <p:ph type="sldImg"/>
          </p:nvPr>
        </p:nvSpPr>
        <p:spPr>
          <a:ln/>
        </p:spPr>
      </p:sp>
      <p:sp>
        <p:nvSpPr>
          <p:cNvPr id="102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1D1B3-C7C9-43F5-8DFC-9098A4F4B91B}" type="slidenum">
              <a:rPr lang="en-US" altLang="zh-CN"/>
              <a:pPr/>
              <a:t>46</a:t>
            </a:fld>
            <a:endParaRPr lang="en-US" altLang="zh-CN"/>
          </a:p>
        </p:txBody>
      </p:sp>
      <p:sp>
        <p:nvSpPr>
          <p:cNvPr id="1055746" name="Rectangle 2"/>
          <p:cNvSpPr>
            <a:spLocks noGrp="1" noRot="1" noChangeAspect="1" noChangeArrowheads="1" noTextEdit="1"/>
          </p:cNvSpPr>
          <p:nvPr>
            <p:ph type="sldImg"/>
          </p:nvPr>
        </p:nvSpPr>
        <p:spPr>
          <a:ln/>
        </p:spPr>
      </p:sp>
      <p:sp>
        <p:nvSpPr>
          <p:cNvPr id="1055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9D716-D5B2-46E1-B63C-C7DFBFB9A1B8}" type="slidenum">
              <a:rPr lang="en-US" altLang="zh-CN"/>
              <a:pPr/>
              <a:t>47</a:t>
            </a:fld>
            <a:endParaRPr lang="en-US" altLang="zh-CN"/>
          </a:p>
        </p:txBody>
      </p:sp>
      <p:sp>
        <p:nvSpPr>
          <p:cNvPr id="1035266" name="Rectangle 2"/>
          <p:cNvSpPr>
            <a:spLocks noGrp="1" noRot="1" noChangeAspect="1" noChangeArrowheads="1" noTextEdit="1"/>
          </p:cNvSpPr>
          <p:nvPr>
            <p:ph type="sldImg"/>
          </p:nvPr>
        </p:nvSpPr>
        <p:spPr>
          <a:ln/>
        </p:spPr>
      </p:sp>
      <p:sp>
        <p:nvSpPr>
          <p:cNvPr id="1035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DE5DB-8AF1-4DAA-8198-00C09474C9D9}" type="slidenum">
              <a:rPr lang="en-US" altLang="zh-CN"/>
              <a:pPr/>
              <a:t>48</a:t>
            </a:fld>
            <a:endParaRPr lang="en-US" altLang="zh-CN"/>
          </a:p>
        </p:txBody>
      </p:sp>
      <p:sp>
        <p:nvSpPr>
          <p:cNvPr id="1033218" name="Rectangle 2"/>
          <p:cNvSpPr>
            <a:spLocks noGrp="1" noRot="1" noChangeAspect="1" noChangeArrowheads="1" noTextEdit="1"/>
          </p:cNvSpPr>
          <p:nvPr>
            <p:ph type="sldImg"/>
          </p:nvPr>
        </p:nvSpPr>
        <p:spPr>
          <a:ln/>
        </p:spPr>
      </p:sp>
      <p:sp>
        <p:nvSpPr>
          <p:cNvPr id="1033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2E5A55-CBBF-4F12-BA08-BC0FFEEB5743}" type="slidenum">
              <a:rPr lang="en-US" altLang="zh-CN"/>
              <a:pPr/>
              <a:t>49</a:t>
            </a:fld>
            <a:endParaRPr lang="en-US" altLang="zh-CN"/>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952208-5015-46A0-8FCA-7C107DA017C7}" type="slidenum">
              <a:rPr lang="en-US" altLang="zh-CN"/>
              <a:pPr/>
              <a:t>50</a:t>
            </a:fld>
            <a:endParaRPr lang="en-US" altLang="zh-CN"/>
          </a:p>
        </p:txBody>
      </p:sp>
      <p:sp>
        <p:nvSpPr>
          <p:cNvPr id="1041410" name="Rectangle 2"/>
          <p:cNvSpPr>
            <a:spLocks noGrp="1" noRot="1" noChangeAspect="1" noChangeArrowheads="1" noTextEdit="1"/>
          </p:cNvSpPr>
          <p:nvPr>
            <p:ph type="sldImg"/>
          </p:nvPr>
        </p:nvSpPr>
        <p:spPr>
          <a:ln/>
        </p:spPr>
      </p:sp>
      <p:sp>
        <p:nvSpPr>
          <p:cNvPr id="1041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0" y="685800"/>
            <a:ext cx="4572000" cy="3429000"/>
          </a:xfrm>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charset="0"/>
              </a:rPr>
              <a:t>为了算帐统计方便，会计可能喜欢这样设计表格，如幻灯片所示。</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43000" y="685800"/>
            <a:ext cx="4572000" cy="3429000"/>
          </a:xfrm>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charset="0"/>
              </a:rPr>
              <a:t>讲解目前这些表格可能出现的问题，可以采用提问方式。</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143000" y="685800"/>
            <a:ext cx="4572000" cy="3429000"/>
          </a:xfrm>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dirty="0" smtClean="0">
                <a:latin typeface="Arial" charset="0"/>
              </a:rPr>
              <a:t>我们根据三大范式，逐一审核是否规范化。</a:t>
            </a:r>
          </a:p>
          <a:p>
            <a:r>
              <a:rPr kumimoji="1" lang="zh-CN" altLang="en-US" dirty="0" smtClean="0">
                <a:latin typeface="Arial" charset="0"/>
              </a:rPr>
              <a:t>提问学员：</a:t>
            </a:r>
          </a:p>
          <a:p>
            <a:r>
              <a:rPr kumimoji="1" lang="en-US" altLang="zh-CN" dirty="0" smtClean="0">
                <a:latin typeface="Arial" charset="0"/>
              </a:rPr>
              <a:t>1.</a:t>
            </a:r>
            <a:r>
              <a:rPr kumimoji="1" lang="zh-CN" altLang="en-US" dirty="0" smtClean="0">
                <a:latin typeface="Arial" charset="0"/>
              </a:rPr>
              <a:t>第一范式满足吗，引导回答：基本满足；</a:t>
            </a:r>
          </a:p>
          <a:p>
            <a:r>
              <a:rPr kumimoji="1" lang="en-US" altLang="zh-CN" dirty="0" smtClean="0">
                <a:latin typeface="Arial" charset="0"/>
              </a:rPr>
              <a:t>2.</a:t>
            </a:r>
            <a:r>
              <a:rPr kumimoji="1" lang="zh-CN" altLang="en-US" dirty="0" smtClean="0">
                <a:latin typeface="Arial" charset="0"/>
              </a:rPr>
              <a:t>第二范式满足吗？第二范式要求表中的列必须与主键列相关，也就是要求一张表只能描述一件事情。</a:t>
            </a:r>
          </a:p>
          <a:p>
            <a:r>
              <a:rPr kumimoji="1" lang="zh-CN" altLang="en-US" dirty="0" smtClean="0">
                <a:latin typeface="Arial" charset="0"/>
              </a:rPr>
              <a:t>我们一起看看这张表描述了哪些事情？让学员思考几分钟，然后提问，最后归纳出如下事情：</a:t>
            </a:r>
          </a:p>
          <a:p>
            <a:r>
              <a:rPr kumimoji="1" lang="en-US" altLang="zh-CN" dirty="0" smtClean="0">
                <a:latin typeface="Arial" charset="0"/>
              </a:rPr>
              <a:t>1</a:t>
            </a:r>
            <a:r>
              <a:rPr kumimoji="1" lang="zh-CN" altLang="en-US" dirty="0" smtClean="0">
                <a:latin typeface="Arial" charset="0"/>
              </a:rPr>
              <a:t>）工程信息</a:t>
            </a:r>
          </a:p>
          <a:p>
            <a:r>
              <a:rPr kumimoji="1" lang="en-US" altLang="zh-CN" dirty="0" smtClean="0">
                <a:latin typeface="Arial" charset="0"/>
              </a:rPr>
              <a:t>2</a:t>
            </a:r>
            <a:r>
              <a:rPr kumimoji="1" lang="zh-CN" altLang="en-US" dirty="0" smtClean="0">
                <a:latin typeface="Arial" charset="0"/>
              </a:rPr>
              <a:t>）员工信息</a:t>
            </a:r>
          </a:p>
          <a:p>
            <a:r>
              <a:rPr kumimoji="1" lang="en-US" altLang="zh-CN" dirty="0" smtClean="0">
                <a:latin typeface="Arial" charset="0"/>
              </a:rPr>
              <a:t>3</a:t>
            </a:r>
            <a:r>
              <a:rPr kumimoji="1" lang="zh-CN" altLang="en-US" dirty="0" smtClean="0">
                <a:latin typeface="Arial" charset="0"/>
              </a:rPr>
              <a:t>）项目的工时信息（每个工人做了多少活儿）</a:t>
            </a:r>
            <a:endParaRPr lang="zh-CN" alt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BDFF2-EF0B-41A5-940A-DECF8E3E5ED8}" type="slidenum">
              <a:rPr lang="zh-CN" altLang="en-US" smtClean="0"/>
              <a:pPr/>
              <a:t>27</a:t>
            </a:fld>
            <a:endParaRPr lang="zh-CN" altLang="en-US"/>
          </a:p>
        </p:txBody>
      </p:sp>
    </p:spTree>
    <p:extLst>
      <p:ext uri="{BB962C8B-B14F-4D97-AF65-F5344CB8AC3E}">
        <p14:creationId xmlns:p14="http://schemas.microsoft.com/office/powerpoint/2010/main" val="3514693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BDFF2-EF0B-41A5-940A-DECF8E3E5ED8}" type="slidenum">
              <a:rPr lang="zh-CN" altLang="en-US" smtClean="0"/>
              <a:pPr/>
              <a:t>28</a:t>
            </a:fld>
            <a:endParaRPr lang="zh-CN" altLang="en-US"/>
          </a:p>
        </p:txBody>
      </p:sp>
    </p:spTree>
    <p:extLst>
      <p:ext uri="{BB962C8B-B14F-4D97-AF65-F5344CB8AC3E}">
        <p14:creationId xmlns:p14="http://schemas.microsoft.com/office/powerpoint/2010/main" val="3514693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143000" y="685800"/>
            <a:ext cx="4572000" cy="3429000"/>
          </a:xfrm>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charset="0"/>
              </a:rPr>
              <a:t>告诉学员，数据库的三大范式和数据库的性能有时是矛盾的。</a:t>
            </a:r>
          </a:p>
          <a:p>
            <a:r>
              <a:rPr lang="zh-CN" altLang="en-US" dirty="0" smtClean="0">
                <a:latin typeface="Arial" charset="0"/>
              </a:rPr>
              <a:t>打个比方：大家都知道，环境保护非常重要，西方总是拿环保问题和中国刁难，</a:t>
            </a:r>
          </a:p>
          <a:p>
            <a:r>
              <a:rPr lang="zh-CN" altLang="en-US" dirty="0" smtClean="0">
                <a:latin typeface="Arial" charset="0"/>
              </a:rPr>
              <a:t>说中国为了发展不顾环境保护、生态自然等。可中国目前的经济实力不够强大，如果人都吃不饱，</a:t>
            </a:r>
          </a:p>
          <a:p>
            <a:r>
              <a:rPr lang="zh-CN" altLang="en-US" dirty="0" smtClean="0">
                <a:latin typeface="Arial" charset="0"/>
              </a:rPr>
              <a:t>空谈环保还有什么用呢？所以我们只能是在保持地区经济发展的前提下，尽量注重环保问题。</a:t>
            </a:r>
          </a:p>
          <a:p>
            <a:r>
              <a:rPr lang="zh-CN" altLang="en-US" dirty="0" smtClean="0">
                <a:latin typeface="Arial" charset="0"/>
              </a:rPr>
              <a:t>这就是一种折中处理问题的典型。</a:t>
            </a:r>
          </a:p>
          <a:p>
            <a:r>
              <a:rPr lang="zh-CN" altLang="en-US" dirty="0" smtClean="0">
                <a:latin typeface="Arial" charset="0"/>
              </a:rPr>
              <a:t>本例同样如此：为了满足三大范式，我们在规范化表格时就会拆分出越来越明细的表格。</a:t>
            </a:r>
          </a:p>
          <a:p>
            <a:r>
              <a:rPr lang="zh-CN" altLang="en-US" dirty="0" smtClean="0">
                <a:latin typeface="Arial" charset="0"/>
              </a:rPr>
              <a:t>但客户喜欢综合的信息，为了满足客户，我们又需要把这些表同过连接查询还原为客户喜欢的综合数据。</a:t>
            </a:r>
          </a:p>
          <a:p>
            <a:r>
              <a:rPr lang="zh-CN" altLang="en-US" dirty="0" smtClean="0">
                <a:latin typeface="Arial" charset="0"/>
              </a:rPr>
              <a:t>这和从一张表中读出数据相比，大大影响了数据库的查询性能。</a:t>
            </a:r>
          </a:p>
          <a:p>
            <a:r>
              <a:rPr lang="zh-CN" altLang="en-US" dirty="0" smtClean="0">
                <a:latin typeface="Arial" charset="0"/>
              </a:rPr>
              <a:t>所以有时为了性能，需要做适当折中，适当牺牲规范化的要求，来提高数据库的性能。</a:t>
            </a:r>
          </a:p>
          <a:p>
            <a:r>
              <a:rPr lang="zh-CN" altLang="en-US" dirty="0" smtClean="0">
                <a:latin typeface="Arial" charset="0"/>
              </a:rPr>
              <a:t>再如：在成绩表中添加一列－“成绩总分”，属于数据冗余，因为总分在查询时可由各门成绩求出来。</a:t>
            </a:r>
          </a:p>
          <a:p>
            <a:r>
              <a:rPr lang="zh-CN" altLang="en-US" dirty="0" smtClean="0">
                <a:latin typeface="Arial" charset="0"/>
              </a:rPr>
              <a:t>但频繁查询成绩总分，并希望保存下来，所以有时表中就干脆添加总分这一列。</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7030A-A2EA-4B02-AAAB-B92BA8BDB465}" type="slidenum">
              <a:rPr lang="en-US" altLang="zh-CN"/>
              <a:pPr/>
              <a:t>31</a:t>
            </a:fld>
            <a:endParaRPr lang="en-US" altLang="zh-CN"/>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72055" y="418170"/>
            <a:ext cx="6858000" cy="2387600"/>
          </a:xfrm>
        </p:spPr>
        <p:txBody>
          <a:bodyPr anchor="b">
            <a:normAutofit/>
          </a:bodyPr>
          <a:lstStyle>
            <a:lvl1pPr algn="ctr">
              <a:defRPr sz="54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21608388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285094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633191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7391400"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23850" y="1268413"/>
            <a:ext cx="8229600" cy="4495800"/>
          </a:xfrm>
        </p:spPr>
        <p:txBody>
          <a:bodyPr/>
          <a:lstStyle/>
          <a:p>
            <a:endParaRPr lang="zh-CN" altLang="en-US"/>
          </a:p>
        </p:txBody>
      </p:sp>
      <p:sp>
        <p:nvSpPr>
          <p:cNvPr id="4" name="灯片编号占位符 3"/>
          <p:cNvSpPr>
            <a:spLocks noGrp="1"/>
          </p:cNvSpPr>
          <p:nvPr>
            <p:ph type="sldNum" sz="quarter" idx="10"/>
          </p:nvPr>
        </p:nvSpPr>
        <p:spPr>
          <a:xfrm>
            <a:off x="6553200" y="6245225"/>
            <a:ext cx="2133600" cy="476250"/>
          </a:xfrm>
        </p:spPr>
        <p:txBody>
          <a:bodyPr/>
          <a:lstStyle>
            <a:lvl1pPr>
              <a:defRPr/>
            </a:lvl1pPr>
          </a:lstStyle>
          <a:p>
            <a:fld id="{99D356B1-3505-4105-81FB-6E20CE288A0E}" type="slidenum">
              <a:rPr lang="en-US" altLang="zh-CN"/>
              <a:pPr/>
              <a:t>‹#›</a:t>
            </a:fld>
            <a:endParaRPr lang="en-US" altLang="zh-CN"/>
          </a:p>
        </p:txBody>
      </p:sp>
    </p:spTree>
    <p:extLst>
      <p:ext uri="{BB962C8B-B14F-4D97-AF65-F5344CB8AC3E}">
        <p14:creationId xmlns:p14="http://schemas.microsoft.com/office/powerpoint/2010/main" val="257960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7391400"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3850" y="1268413"/>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14850" y="1268413"/>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6553200" y="6245225"/>
            <a:ext cx="2133600" cy="476250"/>
          </a:xfrm>
        </p:spPr>
        <p:txBody>
          <a:bodyPr/>
          <a:lstStyle>
            <a:lvl1pPr>
              <a:defRPr/>
            </a:lvl1pPr>
          </a:lstStyle>
          <a:p>
            <a:fld id="{43E7445C-53CE-4137-90DB-1D3CAD5A2EF3}" type="slidenum">
              <a:rPr lang="en-US" altLang="zh-CN"/>
              <a:pPr/>
              <a:t>‹#›</a:t>
            </a:fld>
            <a:endParaRPr lang="en-US" altLang="zh-CN"/>
          </a:p>
        </p:txBody>
      </p:sp>
    </p:spTree>
    <p:extLst>
      <p:ext uri="{BB962C8B-B14F-4D97-AF65-F5344CB8AC3E}">
        <p14:creationId xmlns:p14="http://schemas.microsoft.com/office/powerpoint/2010/main" val="4356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91013"/>
          </a:xfrm>
        </p:spPr>
        <p:txBody>
          <a:bodyPr>
            <a:normAutofit/>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28650" y="1271753"/>
            <a:ext cx="7886700" cy="4905211"/>
          </a:xfrm>
        </p:spPr>
        <p:txBody>
          <a:bodyPr>
            <a:normAutofit/>
          </a:bodyPr>
          <a:lstStyle>
            <a:lvl1pPr>
              <a:defRPr sz="2400"/>
            </a:lvl1pPr>
            <a:lvl2pPr>
              <a:defRPr sz="2400"/>
            </a:lvl2pPr>
            <a:lvl3pPr>
              <a:defRPr sz="2400"/>
            </a:lvl3pPr>
            <a:lvl4pPr>
              <a:defRPr sz="2400"/>
            </a:lvl4pPr>
            <a:lvl5pPr>
              <a:defRPr sz="2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12205132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293425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2019/5/12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337849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4955F7-CBC3-4DF2-9BB0-FD39BCFE30CF}" type="datetimeFigureOut">
              <a:rPr lang="zh-CN" altLang="en-US" smtClean="0"/>
              <a:pPr/>
              <a:t>2019/5/12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17041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4955F7-CBC3-4DF2-9BB0-FD39BCFE30CF}" type="datetimeFigureOut">
              <a:rPr lang="zh-CN" altLang="en-US" smtClean="0"/>
              <a:pPr/>
              <a:t>2019/5/12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8916711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4955F7-CBC3-4DF2-9BB0-FD39BCFE30CF}" type="datetimeFigureOut">
              <a:rPr lang="zh-CN" altLang="en-US" smtClean="0"/>
              <a:pPr/>
              <a:t>2019/5/12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139070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2019/5/12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67876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2019/5/12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356274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74820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250732"/>
            <a:ext cx="7886700" cy="491884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ea typeface="微软雅黑" pitchFamily="34" charset="-122"/>
              </a:defRPr>
            </a:lvl1pPr>
          </a:lstStyle>
          <a:p>
            <a:fld id="{3F4955F7-CBC3-4DF2-9BB0-FD39BCFE30CF}" type="datetimeFigureOut">
              <a:rPr lang="zh-CN" altLang="en-US" smtClean="0"/>
              <a:pPr/>
              <a:t>2019/5/12</a:t>
            </a:fld>
            <a:endParaRPr lang="zh-CN" altLang="en-US" dirty="0"/>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ea typeface="微软雅黑" pitchFamily="34" charset="-122"/>
              </a:defRPr>
            </a:lvl1pPr>
          </a:lstStyle>
          <a:p>
            <a:fld id="{10EA6060-038B-4193-B29D-DF559687355D}" type="slidenum">
              <a:rPr lang="zh-CN" altLang="en-US" smtClean="0"/>
              <a:pPr/>
              <a:t>‹#›</a:t>
            </a:fld>
            <a:endParaRPr lang="zh-CN" altLang="en-US" dirty="0"/>
          </a:p>
        </p:txBody>
      </p:sp>
    </p:spTree>
    <p:extLst>
      <p:ext uri="{BB962C8B-B14F-4D97-AF65-F5344CB8AC3E}">
        <p14:creationId xmlns:p14="http://schemas.microsoft.com/office/powerpoint/2010/main" val="3048558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rgbClr val="0000FF"/>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5013" y="1626670"/>
            <a:ext cx="7759124" cy="1901024"/>
          </a:xfrm>
        </p:spPr>
        <p:txBody>
          <a:bodyPr>
            <a:normAutofit/>
          </a:bodyPr>
          <a:lstStyle/>
          <a:p>
            <a:r>
              <a:rPr lang="en-US" altLang="zh-CN" b="1" dirty="0" smtClean="0"/>
              <a:t/>
            </a:r>
            <a:br>
              <a:rPr lang="en-US" altLang="zh-CN" b="1" dirty="0" smtClean="0"/>
            </a:br>
            <a:r>
              <a:rPr lang="zh-CN" altLang="en-US" sz="4800" b="1" dirty="0" smtClean="0"/>
              <a:t>第三章（第</a:t>
            </a:r>
            <a:r>
              <a:rPr lang="en-US" altLang="zh-CN" sz="4400" b="1" dirty="0" smtClean="0">
                <a:solidFill>
                  <a:srgbClr val="FF0066"/>
                </a:solidFill>
              </a:rPr>
              <a:t>3</a:t>
            </a:r>
            <a:r>
              <a:rPr lang="zh-CN" altLang="en-US" sz="4400" b="1" dirty="0" smtClean="0"/>
              <a:t>节）</a:t>
            </a:r>
            <a:endParaRPr lang="zh-CN" altLang="en-US" b="1" dirty="0"/>
          </a:p>
        </p:txBody>
      </p:sp>
      <p:sp>
        <p:nvSpPr>
          <p:cNvPr id="5" name="副标题 4"/>
          <p:cNvSpPr>
            <a:spLocks noGrp="1"/>
          </p:cNvSpPr>
          <p:nvPr>
            <p:ph type="subTitle" idx="1"/>
          </p:nvPr>
        </p:nvSpPr>
        <p:spPr>
          <a:xfrm>
            <a:off x="1155031" y="3866732"/>
            <a:ext cx="6858000" cy="1655762"/>
          </a:xfrm>
        </p:spPr>
        <p:txBody>
          <a:bodyPr>
            <a:normAutofit/>
          </a:bodyPr>
          <a:lstStyle/>
          <a:p>
            <a:r>
              <a:rPr lang="zh-CN" altLang="en-US" sz="3600" b="1" dirty="0">
                <a:solidFill>
                  <a:srgbClr val="FF0000"/>
                </a:solidFill>
              </a:rPr>
              <a:t>关系模型</a:t>
            </a:r>
            <a:r>
              <a:rPr lang="zh-CN" altLang="en-US" sz="3600" b="1" dirty="0"/>
              <a:t>与</a:t>
            </a:r>
            <a:r>
              <a:rPr lang="zh-CN" altLang="en-US" sz="3600" b="1" u="sng" dirty="0">
                <a:solidFill>
                  <a:srgbClr val="FF0000"/>
                </a:solidFill>
              </a:rPr>
              <a:t>关系规范化理论 </a:t>
            </a:r>
            <a:endParaRPr lang="zh-CN" altLang="en-US" sz="3600" u="sng" dirty="0">
              <a:solidFill>
                <a:srgbClr val="FF0000"/>
              </a:solidFill>
            </a:endParaRPr>
          </a:p>
        </p:txBody>
      </p:sp>
    </p:spTree>
    <p:extLst>
      <p:ext uri="{BB962C8B-B14F-4D97-AF65-F5344CB8AC3E}">
        <p14:creationId xmlns:p14="http://schemas.microsoft.com/office/powerpoint/2010/main" val="675969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102" y="39761"/>
            <a:ext cx="8724479" cy="4893647"/>
          </a:xfrm>
          <a:prstGeom prst="rect">
            <a:avLst/>
          </a:prstGeom>
        </p:spPr>
        <p:txBody>
          <a:bodyPr wrap="square">
            <a:spAutoFit/>
          </a:bodyPr>
          <a:lstStyle/>
          <a:p>
            <a:pPr indent="457200">
              <a:lnSpc>
                <a:spcPct val="150000"/>
              </a:lnSpc>
            </a:pPr>
            <a:r>
              <a:rPr lang="zh-CN" altLang="en-US" sz="2400" b="1" dirty="0" smtClean="0">
                <a:solidFill>
                  <a:srgbClr val="0000FF"/>
                </a:solidFill>
                <a:latin typeface="微软雅黑" pitchFamily="34" charset="-122"/>
                <a:ea typeface="微软雅黑" pitchFamily="34" charset="-122"/>
              </a:rPr>
              <a:t>相关</a:t>
            </a:r>
            <a:r>
              <a:rPr lang="zh-CN" altLang="en-US" sz="2400" b="1" dirty="0">
                <a:solidFill>
                  <a:srgbClr val="0000FF"/>
                </a:solidFill>
                <a:latin typeface="微软雅黑" pitchFamily="34" charset="-122"/>
                <a:ea typeface="微软雅黑" pitchFamily="34" charset="-122"/>
              </a:rPr>
              <a:t>的术语与</a:t>
            </a:r>
            <a:r>
              <a:rPr lang="zh-CN" altLang="en-US" sz="2400" b="1" dirty="0" smtClean="0">
                <a:solidFill>
                  <a:srgbClr val="0000FF"/>
                </a:solidFill>
                <a:latin typeface="微软雅黑" pitchFamily="34" charset="-122"/>
                <a:ea typeface="微软雅黑" pitchFamily="34" charset="-122"/>
              </a:rPr>
              <a:t>记号：</a:t>
            </a:r>
            <a:endParaRPr lang="zh-CN" altLang="en-US" sz="2400" b="1" dirty="0">
              <a:solidFill>
                <a:srgbClr val="0000FF"/>
              </a:solidFill>
              <a:latin typeface="微软雅黑" pitchFamily="34" charset="-122"/>
              <a:ea typeface="微软雅黑" pitchFamily="34" charset="-122"/>
            </a:endParaRPr>
          </a:p>
          <a:p>
            <a:pPr indent="457200">
              <a:lnSpc>
                <a:spcPct val="150000"/>
              </a:lnSpc>
            </a:pPr>
            <a:r>
              <a:rPr lang="en-US" altLang="zh-CN" sz="2400" b="1" dirty="0">
                <a:latin typeface="微软雅黑" pitchFamily="34" charset="-122"/>
                <a:ea typeface="微软雅黑" pitchFamily="34" charset="-122"/>
              </a:rPr>
              <a:t>(1)X→Y</a:t>
            </a:r>
            <a:r>
              <a:rPr lang="zh-CN" altLang="en-US" sz="2400" b="1" dirty="0">
                <a:latin typeface="微软雅黑" pitchFamily="34" charset="-122"/>
                <a:ea typeface="微软雅黑" pitchFamily="34" charset="-122"/>
              </a:rPr>
              <a:t>，但 </a:t>
            </a:r>
            <a:r>
              <a:rPr lang="en-US" altLang="zh-CN" sz="2400" b="1" dirty="0">
                <a:latin typeface="微软雅黑" pitchFamily="34" charset="-122"/>
                <a:ea typeface="微软雅黑" pitchFamily="34" charset="-122"/>
              </a:rPr>
              <a:t>Y ⊈ X</a:t>
            </a:r>
            <a:r>
              <a:rPr lang="zh-CN" altLang="en-US" sz="2400" b="1" dirty="0">
                <a:latin typeface="微软雅黑" pitchFamily="34" charset="-122"/>
                <a:ea typeface="微软雅黑" pitchFamily="34" charset="-122"/>
              </a:rPr>
              <a:t>，则称 </a:t>
            </a:r>
            <a:r>
              <a:rPr lang="en-US" altLang="zh-CN" sz="2800" b="1" dirty="0">
                <a:solidFill>
                  <a:srgbClr val="0000FF"/>
                </a:solidFill>
                <a:latin typeface="微软雅黑" pitchFamily="34" charset="-122"/>
                <a:ea typeface="微软雅黑" pitchFamily="34" charset="-122"/>
              </a:rPr>
              <a:t>X→Y</a:t>
            </a:r>
            <a:r>
              <a:rPr lang="en-US" altLang="zh-CN" sz="2400" b="1" dirty="0">
                <a:latin typeface="微软雅黑" pitchFamily="34" charset="-122"/>
                <a:ea typeface="微软雅黑" pitchFamily="34" charset="-122"/>
              </a:rPr>
              <a:t> </a:t>
            </a:r>
            <a:r>
              <a:rPr lang="zh-CN" altLang="en-US" sz="2800" b="1" dirty="0">
                <a:latin typeface="微软雅黑" pitchFamily="34" charset="-122"/>
                <a:ea typeface="微软雅黑" pitchFamily="34" charset="-122"/>
              </a:rPr>
              <a:t>是</a:t>
            </a:r>
            <a:r>
              <a:rPr lang="zh-CN" altLang="en-US" sz="2800" b="1" dirty="0">
                <a:solidFill>
                  <a:srgbClr val="FF0000"/>
                </a:solidFill>
                <a:latin typeface="微软雅黑" pitchFamily="34" charset="-122"/>
                <a:ea typeface="微软雅黑" pitchFamily="34" charset="-122"/>
              </a:rPr>
              <a:t>非平凡</a:t>
            </a:r>
            <a:r>
              <a:rPr lang="zh-CN" altLang="en-US" sz="2800" b="1" dirty="0">
                <a:latin typeface="微软雅黑" pitchFamily="34" charset="-122"/>
                <a:ea typeface="微软雅黑" pitchFamily="34" charset="-122"/>
              </a:rPr>
              <a:t>的函数依赖</a:t>
            </a:r>
            <a:r>
              <a:rPr lang="zh-CN" altLang="en-US" sz="2400" b="1" dirty="0">
                <a:latin typeface="微软雅黑" pitchFamily="34" charset="-122"/>
                <a:ea typeface="微软雅黑" pitchFamily="34" charset="-122"/>
              </a:rPr>
              <a:t>。</a:t>
            </a:r>
          </a:p>
          <a:p>
            <a:pPr indent="457200">
              <a:lnSpc>
                <a:spcPct val="150000"/>
              </a:lnSpc>
            </a:pPr>
            <a:r>
              <a:rPr lang="en-US" altLang="zh-CN" sz="2400" b="1" dirty="0">
                <a:latin typeface="微软雅黑" pitchFamily="34" charset="-122"/>
                <a:ea typeface="微软雅黑" pitchFamily="34" charset="-122"/>
              </a:rPr>
              <a:t>(2)X→Y</a:t>
            </a:r>
            <a:r>
              <a:rPr lang="zh-CN" altLang="en-US" sz="2400" b="1" dirty="0">
                <a:latin typeface="微软雅黑" pitchFamily="34" charset="-122"/>
                <a:ea typeface="微软雅黑" pitchFamily="34" charset="-122"/>
              </a:rPr>
              <a:t>，但 </a:t>
            </a:r>
            <a:r>
              <a:rPr lang="en-US" altLang="zh-CN" sz="2400" b="1" dirty="0">
                <a:latin typeface="微软雅黑" pitchFamily="34" charset="-122"/>
                <a:ea typeface="微软雅黑" pitchFamily="34" charset="-122"/>
              </a:rPr>
              <a:t>Y ⊆ X</a:t>
            </a:r>
            <a:r>
              <a:rPr lang="zh-CN" altLang="en-US" sz="2400" b="1" dirty="0">
                <a:latin typeface="微软雅黑" pitchFamily="34" charset="-122"/>
                <a:ea typeface="微软雅黑" pitchFamily="34" charset="-122"/>
              </a:rPr>
              <a:t>，则称 </a:t>
            </a:r>
            <a:r>
              <a:rPr lang="en-US" altLang="zh-CN" sz="2400" b="1" dirty="0">
                <a:latin typeface="微软雅黑" pitchFamily="34" charset="-122"/>
                <a:ea typeface="微软雅黑" pitchFamily="34" charset="-122"/>
              </a:rPr>
              <a:t>X→Y </a:t>
            </a:r>
            <a:r>
              <a:rPr lang="zh-CN" altLang="en-US" sz="2400" b="1" dirty="0">
                <a:latin typeface="微软雅黑" pitchFamily="34" charset="-122"/>
                <a:ea typeface="微软雅黑" pitchFamily="34" charset="-122"/>
              </a:rPr>
              <a:t>是</a:t>
            </a:r>
            <a:r>
              <a:rPr lang="zh-CN" altLang="en-US" sz="2400" b="1" dirty="0">
                <a:solidFill>
                  <a:srgbClr val="FF0000"/>
                </a:solidFill>
                <a:latin typeface="微软雅黑" pitchFamily="34" charset="-122"/>
                <a:ea typeface="微软雅黑" pitchFamily="34" charset="-122"/>
              </a:rPr>
              <a:t>平凡</a:t>
            </a:r>
            <a:r>
              <a:rPr lang="zh-CN" altLang="en-US" sz="2400" b="1" dirty="0">
                <a:latin typeface="微软雅黑" pitchFamily="34" charset="-122"/>
                <a:ea typeface="微软雅黑" pitchFamily="34" charset="-122"/>
              </a:rPr>
              <a:t>的函数依赖。因为平凡的函数依赖总是成立的，所以若不特别声明</a:t>
            </a:r>
            <a:r>
              <a:rPr lang="zh-CN" altLang="en-US" sz="2400" b="1" dirty="0" smtClean="0">
                <a:latin typeface="微软雅黑" pitchFamily="34" charset="-122"/>
                <a:ea typeface="微软雅黑" pitchFamily="34" charset="-122"/>
              </a:rPr>
              <a:t>，后面</a:t>
            </a:r>
            <a:r>
              <a:rPr lang="zh-CN" altLang="en-US" sz="2800" b="1" dirty="0" smtClean="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只讨论非平凡的</a:t>
            </a:r>
            <a:r>
              <a:rPr lang="zh-CN" altLang="en-US" sz="28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函数依赖</a:t>
            </a:r>
            <a:r>
              <a:rPr lang="zh-CN" altLang="en-US" sz="2400" b="1" dirty="0">
                <a:latin typeface="微软雅黑" pitchFamily="34" charset="-122"/>
                <a:ea typeface="微软雅黑" pitchFamily="34" charset="-122"/>
              </a:rPr>
              <a:t>。</a:t>
            </a:r>
          </a:p>
          <a:p>
            <a:pPr indent="457200">
              <a:lnSpc>
                <a:spcPct val="150000"/>
              </a:lnSpc>
            </a:pPr>
            <a:r>
              <a:rPr lang="en-US" altLang="zh-CN" sz="2400" b="1" dirty="0">
                <a:latin typeface="微软雅黑" pitchFamily="34" charset="-122"/>
                <a:ea typeface="微软雅黑" pitchFamily="34" charset="-122"/>
              </a:rPr>
              <a:t>(3)</a:t>
            </a:r>
            <a:r>
              <a:rPr lang="zh-CN" altLang="en-US" sz="2400" b="1" dirty="0">
                <a:latin typeface="微软雅黑" pitchFamily="34" charset="-122"/>
                <a:ea typeface="微软雅黑" pitchFamily="34" charset="-122"/>
              </a:rPr>
              <a:t>若 </a:t>
            </a:r>
            <a:r>
              <a:rPr lang="en-US" altLang="zh-CN" sz="2400" b="1" dirty="0">
                <a:latin typeface="微软雅黑" pitchFamily="34" charset="-122"/>
                <a:ea typeface="微软雅黑" pitchFamily="34" charset="-122"/>
              </a:rPr>
              <a:t>X→Y</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Y→X</a:t>
            </a:r>
            <a:r>
              <a:rPr lang="zh-CN" altLang="en-US" sz="2400" b="1" dirty="0">
                <a:latin typeface="微软雅黑" pitchFamily="34" charset="-122"/>
                <a:ea typeface="微软雅黑" pitchFamily="34" charset="-122"/>
              </a:rPr>
              <a:t>，则称 </a:t>
            </a:r>
            <a:r>
              <a:rPr lang="en-US" altLang="zh-CN" sz="2400" b="1" dirty="0">
                <a:latin typeface="微软雅黑" pitchFamily="34" charset="-122"/>
                <a:ea typeface="微软雅黑" pitchFamily="34" charset="-122"/>
              </a:rPr>
              <a:t>X ↔ Y</a:t>
            </a:r>
            <a:r>
              <a:rPr lang="zh-CN" altLang="en-US" sz="2400" b="1" dirty="0">
                <a:latin typeface="微软雅黑" pitchFamily="34" charset="-122"/>
                <a:ea typeface="微软雅黑" pitchFamily="34" charset="-122"/>
              </a:rPr>
              <a:t>。 </a:t>
            </a:r>
          </a:p>
          <a:p>
            <a:pPr indent="457200">
              <a:lnSpc>
                <a:spcPct val="150000"/>
              </a:lnSpc>
            </a:pPr>
            <a:r>
              <a:rPr lang="en-US" altLang="zh-CN" sz="2400" b="1" dirty="0">
                <a:latin typeface="微软雅黑" pitchFamily="34" charset="-122"/>
                <a:ea typeface="微软雅黑" pitchFamily="34" charset="-122"/>
              </a:rPr>
              <a:t>(4)</a:t>
            </a:r>
            <a:r>
              <a:rPr lang="zh-CN" altLang="en-US" sz="2400" b="1" dirty="0">
                <a:latin typeface="微软雅黑" pitchFamily="34" charset="-122"/>
                <a:ea typeface="微软雅黑" pitchFamily="34" charset="-122"/>
              </a:rPr>
              <a:t>若 </a:t>
            </a:r>
            <a:r>
              <a:rPr lang="en-US" altLang="zh-CN" sz="2400" b="1" dirty="0">
                <a:latin typeface="微软雅黑" pitchFamily="34" charset="-122"/>
                <a:ea typeface="微软雅黑" pitchFamily="34" charset="-122"/>
              </a:rPr>
              <a:t>Y </a:t>
            </a:r>
            <a:r>
              <a:rPr lang="zh-CN" altLang="en-US" sz="2400" b="1" dirty="0">
                <a:latin typeface="微软雅黑" pitchFamily="34" charset="-122"/>
                <a:ea typeface="微软雅黑" pitchFamily="34" charset="-122"/>
              </a:rPr>
              <a:t>不函数依赖于 </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，则记作 </a:t>
            </a:r>
            <a:r>
              <a:rPr lang="en-US" altLang="zh-CN" sz="2400" b="1" dirty="0">
                <a:latin typeface="微软雅黑" pitchFamily="34" charset="-122"/>
                <a:ea typeface="微软雅黑" pitchFamily="34" charset="-122"/>
              </a:rPr>
              <a:t>X→Y</a:t>
            </a:r>
            <a:r>
              <a:rPr lang="zh-CN" altLang="en-US" sz="2400" b="1" dirty="0">
                <a:latin typeface="微软雅黑" pitchFamily="34" charset="-122"/>
                <a:ea typeface="微软雅黑" pitchFamily="34" charset="-122"/>
              </a:rPr>
              <a:t>。</a:t>
            </a:r>
          </a:p>
          <a:p>
            <a:pPr indent="457200">
              <a:lnSpc>
                <a:spcPct val="150000"/>
              </a:lnSpc>
            </a:pPr>
            <a:endParaRPr lang="zh-CN" altLang="en-US" sz="2800" b="1" dirty="0">
              <a:latin typeface="微软雅黑" pitchFamily="34" charset="-122"/>
              <a:ea typeface="微软雅黑" pitchFamily="34" charset="-122"/>
            </a:endParaRPr>
          </a:p>
        </p:txBody>
      </p:sp>
      <p:cxnSp>
        <p:nvCxnSpPr>
          <p:cNvPr id="3" name="直接连接符 2"/>
          <p:cNvCxnSpPr/>
          <p:nvPr/>
        </p:nvCxnSpPr>
        <p:spPr>
          <a:xfrm>
            <a:off x="5588841" y="3796676"/>
            <a:ext cx="97972" cy="29028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5" name="云形 4"/>
          <p:cNvSpPr/>
          <p:nvPr/>
        </p:nvSpPr>
        <p:spPr>
          <a:xfrm>
            <a:off x="5377218" y="2673383"/>
            <a:ext cx="1583140" cy="970569"/>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latin typeface="华文新魏" panose="02010800040101010101" pitchFamily="2" charset="-122"/>
                <a:ea typeface="华文新魏" panose="02010800040101010101" pitchFamily="2" charset="-122"/>
              </a:rPr>
              <a:t>有吗？</a:t>
            </a:r>
            <a:endParaRPr lang="zh-CN" altLang="en-US" sz="28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08658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9270" y="39760"/>
            <a:ext cx="8955156" cy="3416320"/>
          </a:xfrm>
          <a:prstGeom prst="rect">
            <a:avLst/>
          </a:prstGeom>
        </p:spPr>
        <p:txBody>
          <a:bodyPr wrap="square">
            <a:spAutoFit/>
          </a:bodyPr>
          <a:lstStyle/>
          <a:p>
            <a:pPr indent="457200">
              <a:lnSpc>
                <a:spcPct val="150000"/>
              </a:lnSpc>
            </a:pPr>
            <a:r>
              <a:rPr lang="en-US" altLang="zh-CN" sz="2400" b="1" dirty="0" smtClean="0">
                <a:solidFill>
                  <a:srgbClr val="FF0000"/>
                </a:solidFill>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定义 </a:t>
            </a:r>
            <a:r>
              <a:rPr lang="en-US" altLang="zh-CN" sz="2400" b="1" dirty="0">
                <a:solidFill>
                  <a:srgbClr val="FF0000"/>
                </a:solidFill>
                <a:latin typeface="微软雅黑" pitchFamily="34" charset="-122"/>
                <a:ea typeface="微软雅黑" pitchFamily="34" charset="-122"/>
              </a:rPr>
              <a:t>2</a:t>
            </a:r>
            <a:r>
              <a:rPr lang="en-US" altLang="zh-CN" sz="2400" b="1" dirty="0" smtClean="0">
                <a:solidFill>
                  <a:srgbClr val="FF0000"/>
                </a:solidFill>
                <a:latin typeface="微软雅黑" pitchFamily="34" charset="-122"/>
                <a:ea typeface="微软雅黑" pitchFamily="34" charset="-122"/>
              </a:rPr>
              <a:t>】</a:t>
            </a:r>
          </a:p>
          <a:p>
            <a:pPr indent="457200">
              <a:lnSpc>
                <a:spcPct val="150000"/>
              </a:lnSpc>
            </a:pPr>
            <a:r>
              <a:rPr lang="zh-CN" altLang="en-US" sz="2400" b="1" dirty="0" smtClean="0">
                <a:latin typeface="微软雅黑" pitchFamily="34" charset="-122"/>
                <a:ea typeface="微软雅黑" pitchFamily="34" charset="-122"/>
              </a:rPr>
              <a:t>在</a:t>
            </a:r>
            <a:r>
              <a:rPr lang="zh-CN" altLang="en-US" sz="2400" b="1" dirty="0">
                <a:latin typeface="微软雅黑" pitchFamily="34" charset="-122"/>
                <a:ea typeface="微软雅黑" pitchFamily="34" charset="-122"/>
              </a:rPr>
              <a:t>关系模式 </a:t>
            </a:r>
            <a:r>
              <a:rPr lang="en-US" altLang="zh-CN" sz="2400" b="1" dirty="0">
                <a:latin typeface="微软雅黑" pitchFamily="34" charset="-122"/>
                <a:ea typeface="微软雅黑" pitchFamily="34" charset="-122"/>
              </a:rPr>
              <a:t>R(U)</a:t>
            </a:r>
            <a:r>
              <a:rPr lang="zh-CN" altLang="en-US" sz="2400" b="1" dirty="0">
                <a:latin typeface="微软雅黑" pitchFamily="34" charset="-122"/>
                <a:ea typeface="微软雅黑" pitchFamily="34" charset="-122"/>
              </a:rPr>
              <a:t>中，如果 </a:t>
            </a:r>
            <a:r>
              <a:rPr lang="en-US" altLang="zh-CN" sz="2400" b="1" dirty="0">
                <a:latin typeface="微软雅黑" pitchFamily="34" charset="-122"/>
                <a:ea typeface="微软雅黑" pitchFamily="34" charset="-122"/>
              </a:rPr>
              <a:t>X→Y</a:t>
            </a:r>
            <a:r>
              <a:rPr lang="zh-CN" altLang="en-US" sz="2400" b="1" dirty="0">
                <a:latin typeface="微软雅黑" pitchFamily="34" charset="-122"/>
                <a:ea typeface="微软雅黑" pitchFamily="34" charset="-122"/>
              </a:rPr>
              <a:t>，并且对于 </a:t>
            </a:r>
            <a:r>
              <a:rPr lang="en-US" altLang="zh-CN" sz="2400" b="1" dirty="0">
                <a:latin typeface="微软雅黑" pitchFamily="34" charset="-122"/>
                <a:ea typeface="微软雅黑" pitchFamily="34" charset="-122"/>
              </a:rPr>
              <a:t>X </a:t>
            </a:r>
            <a:r>
              <a:rPr lang="zh-CN" altLang="en-US" sz="2400" b="1" dirty="0">
                <a:latin typeface="微软雅黑" pitchFamily="34" charset="-122"/>
                <a:ea typeface="微软雅黑" pitchFamily="34" charset="-122"/>
              </a:rPr>
              <a:t>的任何一个真子集 </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＇，都有 </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Y</a:t>
            </a:r>
            <a:r>
              <a:rPr lang="zh-CN" altLang="en-US" sz="2400" b="1" dirty="0">
                <a:latin typeface="微软雅黑" pitchFamily="34" charset="-122"/>
                <a:ea typeface="微软雅黑" pitchFamily="34" charset="-122"/>
              </a:rPr>
              <a:t>，则称 </a:t>
            </a:r>
            <a:r>
              <a:rPr lang="en-US" altLang="zh-CN" sz="2400" b="1" dirty="0">
                <a:latin typeface="微软雅黑" pitchFamily="34" charset="-122"/>
                <a:ea typeface="微软雅黑" pitchFamily="34" charset="-122"/>
              </a:rPr>
              <a:t>Y </a:t>
            </a:r>
            <a:r>
              <a:rPr lang="zh-CN" altLang="en-US" sz="2400" b="1" dirty="0">
                <a:latin typeface="微软雅黑" pitchFamily="34" charset="-122"/>
                <a:ea typeface="微软雅黑" pitchFamily="34" charset="-122"/>
              </a:rPr>
              <a:t>对 </a:t>
            </a:r>
            <a:r>
              <a:rPr lang="en-US" altLang="zh-CN" sz="2400" b="1" dirty="0">
                <a:latin typeface="微软雅黑" pitchFamily="34" charset="-122"/>
                <a:ea typeface="微软雅黑" pitchFamily="34" charset="-122"/>
              </a:rPr>
              <a:t>X </a:t>
            </a:r>
            <a:r>
              <a:rPr lang="zh-CN" altLang="en-US" sz="2400" b="1" dirty="0">
                <a:solidFill>
                  <a:srgbClr val="FF0000"/>
                </a:solidFill>
                <a:latin typeface="微软雅黑" pitchFamily="34" charset="-122"/>
                <a:ea typeface="微软雅黑" pitchFamily="34" charset="-122"/>
              </a:rPr>
              <a:t>完全</a:t>
            </a:r>
            <a:r>
              <a:rPr lang="zh-CN" altLang="en-US" sz="2400" b="1" dirty="0">
                <a:latin typeface="微软雅黑" pitchFamily="34" charset="-122"/>
                <a:ea typeface="微软雅黑" pitchFamily="34" charset="-122"/>
              </a:rPr>
              <a:t>函数依赖，记</a:t>
            </a:r>
            <a:r>
              <a:rPr lang="zh-CN" altLang="en-US" sz="2400" b="1" dirty="0" smtClean="0">
                <a:latin typeface="微软雅黑" pitchFamily="34" charset="-122"/>
                <a:ea typeface="微软雅黑" pitchFamily="34" charset="-122"/>
              </a:rPr>
              <a:t>作</a:t>
            </a:r>
            <a:endParaRPr lang="en-US" altLang="zh-CN" sz="2400" b="1" dirty="0" smtClean="0">
              <a:latin typeface="微软雅黑" pitchFamily="34" charset="-122"/>
              <a:ea typeface="微软雅黑" pitchFamily="34" charset="-122"/>
            </a:endParaRPr>
          </a:p>
          <a:p>
            <a:pPr indent="457200">
              <a:lnSpc>
                <a:spcPct val="150000"/>
              </a:lnSpc>
            </a:pPr>
            <a:r>
              <a:rPr lang="zh-CN" altLang="en-US" sz="2400" b="1" dirty="0" smtClean="0">
                <a:solidFill>
                  <a:srgbClr val="0000FF"/>
                </a:solidFill>
                <a:latin typeface="微软雅黑" pitchFamily="34" charset="-122"/>
                <a:ea typeface="微软雅黑" pitchFamily="34" charset="-122"/>
              </a:rPr>
              <a:t> </a:t>
            </a:r>
            <a:r>
              <a:rPr lang="zh-CN" altLang="en-US" sz="2400" b="1" dirty="0">
                <a:solidFill>
                  <a:srgbClr val="0000FF"/>
                </a:solidFill>
                <a:latin typeface="微软雅黑" pitchFamily="34" charset="-122"/>
                <a:ea typeface="微软雅黑" pitchFamily="34" charset="-122"/>
              </a:rPr>
              <a:t>（即</a:t>
            </a:r>
            <a:r>
              <a:rPr lang="en-US" altLang="zh-CN" sz="2400" b="1" dirty="0">
                <a:solidFill>
                  <a:srgbClr val="0000FF"/>
                </a:solidFill>
                <a:latin typeface="微软雅黑" pitchFamily="34" charset="-122"/>
                <a:ea typeface="微软雅黑" pitchFamily="34" charset="-122"/>
              </a:rPr>
              <a:t>X</a:t>
            </a:r>
            <a:r>
              <a:rPr lang="zh-CN" altLang="en-US" sz="2400" b="1" dirty="0">
                <a:solidFill>
                  <a:srgbClr val="0000FF"/>
                </a:solidFill>
                <a:latin typeface="微软雅黑" pitchFamily="34" charset="-122"/>
                <a:ea typeface="微软雅黑" pitchFamily="34" charset="-122"/>
              </a:rPr>
              <a:t>是属性</a:t>
            </a:r>
            <a:r>
              <a:rPr lang="zh-CN" altLang="en-US" sz="2400" b="1" dirty="0" smtClean="0">
                <a:solidFill>
                  <a:srgbClr val="0000FF"/>
                </a:solidFill>
                <a:latin typeface="微软雅黑" pitchFamily="34" charset="-122"/>
                <a:ea typeface="微软雅黑" pitchFamily="34" charset="-122"/>
              </a:rPr>
              <a:t>组）</a:t>
            </a:r>
            <a:endParaRPr lang="en-US" altLang="zh-CN" sz="2400" b="1" dirty="0" smtClean="0">
              <a:solidFill>
                <a:srgbClr val="0000FF"/>
              </a:solidFill>
              <a:latin typeface="微软雅黑" pitchFamily="34" charset="-122"/>
              <a:ea typeface="微软雅黑" pitchFamily="34" charset="-122"/>
            </a:endParaRPr>
          </a:p>
          <a:p>
            <a:pPr indent="457200">
              <a:lnSpc>
                <a:spcPct val="150000"/>
              </a:lnSpc>
            </a:pPr>
            <a:r>
              <a:rPr lang="zh-CN" altLang="en-US" sz="2400" b="1" dirty="0" smtClean="0">
                <a:latin typeface="微软雅黑" pitchFamily="34" charset="-122"/>
                <a:ea typeface="微软雅黑" pitchFamily="34" charset="-122"/>
              </a:rPr>
              <a:t>若 </a:t>
            </a:r>
            <a:r>
              <a:rPr lang="en-US" altLang="zh-CN" sz="2400" b="1" dirty="0">
                <a:latin typeface="微软雅黑" pitchFamily="34" charset="-122"/>
                <a:ea typeface="微软雅黑" pitchFamily="34" charset="-122"/>
              </a:rPr>
              <a:t>X→Y</a:t>
            </a:r>
            <a:r>
              <a:rPr lang="zh-CN" altLang="en-US" sz="2400" b="1" dirty="0">
                <a:latin typeface="微软雅黑" pitchFamily="34" charset="-122"/>
                <a:ea typeface="微软雅黑" pitchFamily="34" charset="-122"/>
              </a:rPr>
              <a:t>，如果存在 </a:t>
            </a:r>
            <a:r>
              <a:rPr lang="en-US" altLang="zh-CN" sz="2400" b="1" dirty="0">
                <a:latin typeface="微软雅黑" pitchFamily="34" charset="-122"/>
                <a:ea typeface="微软雅黑" pitchFamily="34" charset="-122"/>
              </a:rPr>
              <a:t>X </a:t>
            </a:r>
            <a:r>
              <a:rPr lang="zh-CN" altLang="en-US" sz="2400" b="1" dirty="0">
                <a:latin typeface="微软雅黑" pitchFamily="34" charset="-122"/>
                <a:ea typeface="微软雅黑" pitchFamily="34" charset="-122"/>
              </a:rPr>
              <a:t>的某一真子集 </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 ⊆ </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，使 </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Y</a:t>
            </a:r>
            <a:r>
              <a:rPr lang="zh-CN" altLang="en-US" sz="2400" b="1" dirty="0">
                <a:latin typeface="微软雅黑" pitchFamily="34" charset="-122"/>
                <a:ea typeface="微软雅黑" pitchFamily="34" charset="-122"/>
              </a:rPr>
              <a:t>，则称 </a:t>
            </a:r>
            <a:r>
              <a:rPr lang="en-US" altLang="zh-CN" sz="2400" b="1" dirty="0">
                <a:latin typeface="微软雅黑" pitchFamily="34" charset="-122"/>
                <a:ea typeface="微软雅黑" pitchFamily="34" charset="-122"/>
              </a:rPr>
              <a:t>Y </a:t>
            </a:r>
            <a:r>
              <a:rPr lang="zh-CN" altLang="en-US" sz="2400" b="1" dirty="0">
                <a:latin typeface="微软雅黑" pitchFamily="34" charset="-122"/>
                <a:ea typeface="微软雅黑" pitchFamily="34" charset="-122"/>
              </a:rPr>
              <a:t>对 </a:t>
            </a:r>
            <a:r>
              <a:rPr lang="en-US" altLang="zh-CN" sz="2400" b="1" dirty="0">
                <a:latin typeface="微软雅黑" pitchFamily="34" charset="-122"/>
                <a:ea typeface="微软雅黑" pitchFamily="34" charset="-122"/>
              </a:rPr>
              <a:t>X </a:t>
            </a:r>
            <a:r>
              <a:rPr lang="zh-CN" altLang="en-US" sz="2400" b="1" dirty="0">
                <a:solidFill>
                  <a:srgbClr val="FF0000"/>
                </a:solidFill>
                <a:latin typeface="微软雅黑" pitchFamily="34" charset="-122"/>
                <a:ea typeface="微软雅黑" pitchFamily="34" charset="-122"/>
              </a:rPr>
              <a:t>部分</a:t>
            </a:r>
            <a:r>
              <a:rPr lang="zh-CN" altLang="en-US" sz="2400" b="1" dirty="0">
                <a:latin typeface="微软雅黑" pitchFamily="34" charset="-122"/>
                <a:ea typeface="微软雅黑" pitchFamily="34" charset="-122"/>
              </a:rPr>
              <a:t>函数依赖，</a:t>
            </a:r>
            <a:r>
              <a:rPr lang="zh-CN" altLang="en-US" sz="2400" b="1" dirty="0" smtClean="0">
                <a:latin typeface="微软雅黑" pitchFamily="34" charset="-122"/>
                <a:ea typeface="微软雅黑" pitchFamily="34" charset="-122"/>
              </a:rPr>
              <a:t>记作：</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914" y="2921023"/>
            <a:ext cx="1238508" cy="602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801" y="1715283"/>
            <a:ext cx="1065804" cy="514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连接符 6"/>
          <p:cNvCxnSpPr/>
          <p:nvPr/>
        </p:nvCxnSpPr>
        <p:spPr>
          <a:xfrm>
            <a:off x="3009414" y="1285487"/>
            <a:ext cx="97972" cy="29028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67690" y="4083016"/>
            <a:ext cx="7936174" cy="1200329"/>
          </a:xfrm>
          <a:prstGeom prst="rect">
            <a:avLst/>
          </a:prstGeom>
          <a:ln>
            <a:solidFill>
              <a:srgbClr val="00B0F0"/>
            </a:solidFill>
          </a:ln>
        </p:spPr>
        <p:txBody>
          <a:bodyPr wrap="square">
            <a:spAutoFit/>
          </a:bodyPr>
          <a:lstStyle/>
          <a:p>
            <a:r>
              <a:rPr lang="zh-CN" altLang="en-US" sz="2400" b="1" dirty="0" smtClean="0">
                <a:solidFill>
                  <a:srgbClr val="0000FF"/>
                </a:solidFill>
                <a:latin typeface="华文新魏" panose="02010800040101010101" pitchFamily="2" charset="-122"/>
                <a:ea typeface="华文新魏" panose="02010800040101010101" pitchFamily="2" charset="-122"/>
              </a:rPr>
              <a:t>例如：在</a:t>
            </a:r>
            <a:r>
              <a:rPr lang="en-US" altLang="zh-CN" sz="2400" b="1" dirty="0" smtClean="0">
                <a:solidFill>
                  <a:srgbClr val="0000FF"/>
                </a:solidFill>
                <a:latin typeface="华文新魏" panose="02010800040101010101" pitchFamily="2" charset="-122"/>
                <a:ea typeface="华文新魏" panose="02010800040101010101" pitchFamily="2" charset="-122"/>
              </a:rPr>
              <a:t>S</a:t>
            </a:r>
            <a:r>
              <a:rPr lang="zh-CN" altLang="en-US" sz="2400" b="1" dirty="0" smtClean="0">
                <a:solidFill>
                  <a:srgbClr val="0000FF"/>
                </a:solidFill>
                <a:latin typeface="华文新魏" panose="02010800040101010101" pitchFamily="2" charset="-122"/>
                <a:ea typeface="华文新魏" panose="02010800040101010101" pitchFamily="2" charset="-122"/>
              </a:rPr>
              <a:t>中，有：</a:t>
            </a:r>
            <a:endParaRPr lang="en-US" altLang="zh-CN" sz="2400" b="1" dirty="0" smtClean="0">
              <a:solidFill>
                <a:srgbClr val="0000FF"/>
              </a:solidFill>
              <a:latin typeface="华文新魏" panose="02010800040101010101" pitchFamily="2" charset="-122"/>
              <a:ea typeface="华文新魏" panose="02010800040101010101" pitchFamily="2" charset="-122"/>
            </a:endParaRPr>
          </a:p>
          <a:p>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err="1" smtClean="0">
                <a:solidFill>
                  <a:srgbClr val="0000FF"/>
                </a:solidFill>
                <a:latin typeface="华文新魏" panose="02010800040101010101" pitchFamily="2" charset="-122"/>
                <a:ea typeface="华文新魏" panose="02010800040101010101" pitchFamily="2" charset="-122"/>
              </a:rPr>
              <a:t>sno</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err="1" smtClean="0">
                <a:solidFill>
                  <a:srgbClr val="0000FF"/>
                </a:solidFill>
                <a:latin typeface="华文新魏" panose="02010800040101010101" pitchFamily="2" charset="-122"/>
                <a:ea typeface="华文新魏" panose="02010800040101010101" pitchFamily="2" charset="-122"/>
              </a:rPr>
              <a:t>cno</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zh-CN" altLang="en-US" sz="2400" b="1" dirty="0">
                <a:solidFill>
                  <a:srgbClr val="0000FF"/>
                </a:solidFill>
                <a:latin typeface="华文新魏" panose="02010800040101010101" pitchFamily="2" charset="-122"/>
                <a:ea typeface="华文新魏" panose="02010800040101010101" pitchFamily="2" charset="-122"/>
              </a:rPr>
              <a:t> → </a:t>
            </a:r>
            <a:r>
              <a:rPr lang="en-US" altLang="zh-CN" sz="2400" b="1" dirty="0" smtClean="0">
                <a:solidFill>
                  <a:srgbClr val="0000FF"/>
                </a:solidFill>
                <a:latin typeface="华文新魏" panose="02010800040101010101" pitchFamily="2" charset="-122"/>
                <a:ea typeface="华文新魏" panose="02010800040101010101" pitchFamily="2" charset="-122"/>
              </a:rPr>
              <a:t>score      </a:t>
            </a:r>
            <a:r>
              <a:rPr lang="zh-CN" altLang="en-US" sz="2400" b="1" dirty="0" smtClean="0">
                <a:solidFill>
                  <a:srgbClr val="0000FF"/>
                </a:solidFill>
                <a:latin typeface="华文新魏" panose="02010800040101010101" pitchFamily="2" charset="-122"/>
                <a:ea typeface="华文新魏" panose="02010800040101010101" pitchFamily="2" charset="-122"/>
              </a:rPr>
              <a:t>是</a:t>
            </a:r>
            <a:r>
              <a:rPr lang="zh-CN" altLang="en-US" sz="2400" b="1" dirty="0">
                <a:solidFill>
                  <a:srgbClr val="0000FF"/>
                </a:solidFill>
                <a:latin typeface="华文新魏" panose="02010800040101010101" pitchFamily="2" charset="-122"/>
                <a:ea typeface="华文新魏" panose="02010800040101010101" pitchFamily="2" charset="-122"/>
              </a:rPr>
              <a:t>完全函数依赖</a:t>
            </a:r>
            <a:endParaRPr lang="en-US" altLang="zh-CN" sz="2400" b="1" dirty="0" smtClean="0">
              <a:solidFill>
                <a:srgbClr val="0000FF"/>
              </a:solidFill>
              <a:latin typeface="华文新魏" panose="02010800040101010101" pitchFamily="2" charset="-122"/>
              <a:ea typeface="华文新魏" panose="02010800040101010101" pitchFamily="2" charset="-122"/>
            </a:endParaRPr>
          </a:p>
          <a:p>
            <a:r>
              <a:rPr lang="zh-CN" altLang="en-US" sz="2400" b="1" dirty="0">
                <a:solidFill>
                  <a:srgbClr val="0000FF"/>
                </a:solidFill>
                <a:latin typeface="华文新魏" panose="02010800040101010101" pitchFamily="2" charset="-122"/>
                <a:ea typeface="华文新魏" panose="02010800040101010101" pitchFamily="2" charset="-122"/>
              </a:rPr>
              <a:t>（</a:t>
            </a:r>
            <a:r>
              <a:rPr lang="en-US" altLang="zh-CN" sz="2400" b="1" dirty="0" err="1">
                <a:solidFill>
                  <a:srgbClr val="0000FF"/>
                </a:solidFill>
                <a:latin typeface="华文新魏" panose="02010800040101010101" pitchFamily="2" charset="-122"/>
                <a:ea typeface="华文新魏" panose="02010800040101010101" pitchFamily="2" charset="-122"/>
              </a:rPr>
              <a:t>sno</a:t>
            </a:r>
            <a:r>
              <a:rPr lang="zh-CN" altLang="en-US" sz="2400" b="1" dirty="0">
                <a:solidFill>
                  <a:srgbClr val="0000FF"/>
                </a:solidFill>
                <a:latin typeface="华文新魏" panose="02010800040101010101" pitchFamily="2" charset="-122"/>
                <a:ea typeface="华文新魏" panose="02010800040101010101" pitchFamily="2" charset="-122"/>
              </a:rPr>
              <a:t>，</a:t>
            </a:r>
            <a:r>
              <a:rPr lang="en-US" altLang="zh-CN" sz="2400" b="1" dirty="0" err="1">
                <a:solidFill>
                  <a:srgbClr val="0000FF"/>
                </a:solidFill>
                <a:latin typeface="华文新魏" panose="02010800040101010101" pitchFamily="2" charset="-122"/>
                <a:ea typeface="华文新魏" panose="02010800040101010101" pitchFamily="2" charset="-122"/>
              </a:rPr>
              <a:t>cno</a:t>
            </a:r>
            <a:r>
              <a:rPr lang="zh-CN" altLang="en-US" sz="2400" b="1" dirty="0">
                <a:solidFill>
                  <a:srgbClr val="0000FF"/>
                </a:solidFill>
                <a:latin typeface="华文新魏" panose="02010800040101010101" pitchFamily="2" charset="-122"/>
                <a:ea typeface="华文新魏" panose="02010800040101010101" pitchFamily="2" charset="-122"/>
              </a:rPr>
              <a:t>） </a:t>
            </a:r>
            <a:r>
              <a:rPr lang="zh-CN" altLang="en-US" sz="2400" b="1" dirty="0" smtClean="0">
                <a:solidFill>
                  <a:srgbClr val="0000FF"/>
                </a:solidFill>
                <a:latin typeface="华文新魏" panose="02010800040101010101" pitchFamily="2" charset="-122"/>
                <a:ea typeface="华文新魏" panose="02010800040101010101" pitchFamily="2" charset="-122"/>
              </a:rPr>
              <a:t>→ </a:t>
            </a:r>
            <a:r>
              <a:rPr lang="en-US" altLang="zh-CN" sz="2400" b="1" dirty="0" smtClean="0">
                <a:solidFill>
                  <a:srgbClr val="0000FF"/>
                </a:solidFill>
                <a:latin typeface="华文新魏" panose="02010800040101010101" pitchFamily="2" charset="-122"/>
                <a:ea typeface="华文新魏" panose="02010800040101010101" pitchFamily="2" charset="-122"/>
              </a:rPr>
              <a:t>sage       </a:t>
            </a:r>
            <a:r>
              <a:rPr lang="zh-CN" altLang="en-US" sz="2400" b="1" dirty="0" smtClean="0">
                <a:solidFill>
                  <a:srgbClr val="0000FF"/>
                </a:solidFill>
                <a:latin typeface="华文新魏" panose="02010800040101010101" pitchFamily="2" charset="-122"/>
                <a:ea typeface="华文新魏" panose="02010800040101010101" pitchFamily="2" charset="-122"/>
              </a:rPr>
              <a:t>是部分函数依赖</a:t>
            </a:r>
            <a:endParaRPr lang="en-US" altLang="zh-CN" sz="2400" b="1" dirty="0" smtClean="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620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92225" y="751443"/>
            <a:ext cx="8383285" cy="2585323"/>
          </a:xfrm>
          <a:prstGeom prst="rect">
            <a:avLst/>
          </a:prstGeom>
        </p:spPr>
        <p:txBody>
          <a:bodyPr wrap="square">
            <a:spAutoFit/>
          </a:bodyPr>
          <a:lstStyle/>
          <a:p>
            <a:pPr indent="457200">
              <a:lnSpc>
                <a:spcPct val="150000"/>
              </a:lnSpc>
            </a:pPr>
            <a:r>
              <a:rPr lang="en-US" altLang="zh-CN" sz="2400" b="1" dirty="0" smtClean="0">
                <a:solidFill>
                  <a:srgbClr val="FF0000"/>
                </a:solidFill>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定义 </a:t>
            </a:r>
            <a:r>
              <a:rPr lang="en-US" altLang="zh-CN" sz="2400" b="1" dirty="0" smtClean="0">
                <a:solidFill>
                  <a:srgbClr val="FF0000"/>
                </a:solidFill>
                <a:latin typeface="微软雅黑" pitchFamily="34" charset="-122"/>
                <a:ea typeface="微软雅黑" pitchFamily="34" charset="-122"/>
              </a:rPr>
              <a:t>3】</a:t>
            </a:r>
          </a:p>
          <a:p>
            <a:pPr indent="457200">
              <a:lnSpc>
                <a:spcPct val="150000"/>
              </a:lnSpc>
            </a:pPr>
            <a:r>
              <a:rPr lang="zh-CN" altLang="en-US" sz="2400" b="1" dirty="0" smtClean="0">
                <a:latin typeface="微软雅黑" pitchFamily="34" charset="-122"/>
                <a:ea typeface="微软雅黑" pitchFamily="34" charset="-122"/>
              </a:rPr>
              <a:t>在</a:t>
            </a:r>
            <a:r>
              <a:rPr lang="zh-CN" altLang="en-US" sz="2400" b="1" dirty="0">
                <a:latin typeface="微软雅黑" pitchFamily="34" charset="-122"/>
                <a:ea typeface="微软雅黑" pitchFamily="34" charset="-122"/>
              </a:rPr>
              <a:t>关系模式 </a:t>
            </a:r>
            <a:r>
              <a:rPr lang="en-US" altLang="zh-CN" sz="2400" b="1" dirty="0">
                <a:latin typeface="微软雅黑" pitchFamily="34" charset="-122"/>
                <a:ea typeface="微软雅黑" pitchFamily="34" charset="-122"/>
              </a:rPr>
              <a:t>R(U)</a:t>
            </a:r>
            <a:r>
              <a:rPr lang="zh-CN" altLang="en-US" sz="2400" b="1" dirty="0">
                <a:latin typeface="微软雅黑" pitchFamily="34" charset="-122"/>
                <a:ea typeface="微软雅黑" pitchFamily="34" charset="-122"/>
              </a:rPr>
              <a:t>中，</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Y</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Z </a:t>
            </a:r>
            <a:r>
              <a:rPr lang="zh-CN" altLang="en-US" sz="2400" b="1" dirty="0">
                <a:latin typeface="微软雅黑" pitchFamily="34" charset="-122"/>
                <a:ea typeface="微软雅黑" pitchFamily="34" charset="-122"/>
              </a:rPr>
              <a:t>是 </a:t>
            </a:r>
            <a:r>
              <a:rPr lang="en-US" altLang="zh-CN" sz="2400" b="1" dirty="0">
                <a:latin typeface="微软雅黑" pitchFamily="34" charset="-122"/>
                <a:ea typeface="微软雅黑" pitchFamily="34" charset="-122"/>
              </a:rPr>
              <a:t>U</a:t>
            </a:r>
            <a:r>
              <a:rPr lang="zh-CN" altLang="en-US" sz="2400" b="1" dirty="0" smtClean="0">
                <a:latin typeface="微软雅黑" pitchFamily="34" charset="-122"/>
                <a:ea typeface="微软雅黑" pitchFamily="34" charset="-122"/>
              </a:rPr>
              <a:t>的 </a:t>
            </a:r>
            <a:r>
              <a:rPr lang="en-US" altLang="zh-CN" sz="2400" b="1" dirty="0">
                <a:latin typeface="微软雅黑" pitchFamily="34" charset="-122"/>
                <a:ea typeface="微软雅黑" pitchFamily="34" charset="-122"/>
              </a:rPr>
              <a:t>3 </a:t>
            </a:r>
            <a:r>
              <a:rPr lang="zh-CN" altLang="en-US" sz="2400" b="1" dirty="0">
                <a:latin typeface="微软雅黑" pitchFamily="34" charset="-122"/>
                <a:ea typeface="微软雅黑" pitchFamily="34" charset="-122"/>
              </a:rPr>
              <a:t>个</a:t>
            </a:r>
            <a:r>
              <a:rPr lang="zh-CN" altLang="en-US" sz="2400" b="1" dirty="0" smtClean="0">
                <a:latin typeface="微软雅黑" pitchFamily="34" charset="-122"/>
                <a:ea typeface="微软雅黑" pitchFamily="34" charset="-122"/>
              </a:rPr>
              <a:t>不同子集，</a:t>
            </a:r>
            <a:r>
              <a:rPr lang="zh-CN" altLang="en-US" sz="2400" b="1" dirty="0">
                <a:latin typeface="微软雅黑" pitchFamily="34" charset="-122"/>
                <a:ea typeface="微软雅黑" pitchFamily="34" charset="-122"/>
              </a:rPr>
              <a:t>如果 </a:t>
            </a:r>
            <a:r>
              <a:rPr lang="en-US" altLang="zh-CN" sz="2400" b="1" dirty="0">
                <a:latin typeface="微软雅黑" pitchFamily="34" charset="-122"/>
                <a:ea typeface="微软雅黑" pitchFamily="34" charset="-122"/>
              </a:rPr>
              <a:t>X→Y(Y ⊄ X</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Y </a:t>
            </a:r>
            <a:r>
              <a:rPr lang="zh-CN" altLang="en-US" sz="2400" b="1" dirty="0">
                <a:latin typeface="微软雅黑" pitchFamily="34" charset="-122"/>
                <a:ea typeface="微软雅黑" pitchFamily="34" charset="-122"/>
              </a:rPr>
              <a:t>不是 </a:t>
            </a:r>
            <a:r>
              <a:rPr lang="en-US" altLang="zh-CN" sz="2400" b="1" dirty="0">
                <a:latin typeface="微软雅黑" pitchFamily="34" charset="-122"/>
                <a:ea typeface="微软雅黑" pitchFamily="34" charset="-122"/>
              </a:rPr>
              <a:t>X </a:t>
            </a:r>
            <a:r>
              <a:rPr lang="zh-CN" altLang="en-US" sz="2400" b="1" dirty="0">
                <a:latin typeface="微软雅黑" pitchFamily="34" charset="-122"/>
                <a:ea typeface="微软雅黑" pitchFamily="34" charset="-122"/>
              </a:rPr>
              <a:t>的子集</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，且 </a:t>
            </a:r>
            <a:r>
              <a:rPr lang="en-US" altLang="zh-CN" sz="2400" b="1" dirty="0">
                <a:solidFill>
                  <a:srgbClr val="FF0000"/>
                </a:solidFill>
                <a:latin typeface="微软雅黑" pitchFamily="34" charset="-122"/>
                <a:ea typeface="微软雅黑" pitchFamily="34" charset="-122"/>
              </a:rPr>
              <a:t>Y </a:t>
            </a:r>
            <a:r>
              <a:rPr lang="en-US" altLang="zh-CN" sz="3200" b="1" dirty="0">
                <a:solidFill>
                  <a:srgbClr val="FF0000"/>
                </a:solidFill>
                <a:latin typeface="微软雅黑" pitchFamily="34" charset="-122"/>
                <a:ea typeface="微软雅黑" pitchFamily="34" charset="-122"/>
              </a:rPr>
              <a:t>↛ </a:t>
            </a:r>
            <a:r>
              <a:rPr lang="en-US" altLang="zh-CN" sz="2400" b="1" dirty="0">
                <a:solidFill>
                  <a:srgbClr val="FF0000"/>
                </a:solidFill>
                <a:latin typeface="微软雅黑" pitchFamily="34" charset="-122"/>
                <a:ea typeface="微软雅黑" pitchFamily="34" charset="-122"/>
              </a:rPr>
              <a:t>X</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Y→Z</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Z ∉ Y.</a:t>
            </a:r>
            <a:r>
              <a:rPr lang="zh-CN" altLang="en-US" sz="2400" b="1" dirty="0">
                <a:latin typeface="微软雅黑" pitchFamily="34" charset="-122"/>
                <a:ea typeface="微软雅黑" pitchFamily="34" charset="-122"/>
              </a:rPr>
              <a:t>则称 </a:t>
            </a:r>
            <a:r>
              <a:rPr lang="en-US" altLang="zh-CN" sz="2400" b="1" dirty="0">
                <a:latin typeface="微软雅黑" pitchFamily="34" charset="-122"/>
                <a:ea typeface="微软雅黑" pitchFamily="34" charset="-122"/>
              </a:rPr>
              <a:t>Z </a:t>
            </a:r>
            <a:r>
              <a:rPr lang="zh-CN" altLang="en-US" sz="2400" b="1" dirty="0">
                <a:latin typeface="微软雅黑" pitchFamily="34" charset="-122"/>
                <a:ea typeface="微软雅黑" pitchFamily="34" charset="-122"/>
              </a:rPr>
              <a:t>对</a:t>
            </a:r>
            <a:r>
              <a:rPr lang="en-US" altLang="zh-CN" sz="2400" b="1" dirty="0">
                <a:latin typeface="微软雅黑" pitchFamily="34" charset="-122"/>
                <a:ea typeface="微软雅黑" pitchFamily="34" charset="-122"/>
              </a:rPr>
              <a:t>X</a:t>
            </a:r>
            <a:r>
              <a:rPr lang="zh-CN" altLang="en-US" sz="2800" b="1" dirty="0">
                <a:solidFill>
                  <a:srgbClr val="FF0000"/>
                </a:solidFill>
                <a:latin typeface="微软雅黑" pitchFamily="34" charset="-122"/>
                <a:ea typeface="微软雅黑" pitchFamily="34" charset="-122"/>
              </a:rPr>
              <a:t>传递</a:t>
            </a:r>
            <a:r>
              <a:rPr lang="zh-CN" altLang="en-US" sz="2800" b="1" dirty="0">
                <a:latin typeface="微软雅黑" pitchFamily="34" charset="-122"/>
                <a:ea typeface="微软雅黑" pitchFamily="34" charset="-122"/>
              </a:rPr>
              <a:t>函数依赖</a:t>
            </a:r>
            <a:r>
              <a:rPr lang="zh-CN" altLang="en-US" sz="2400" b="1" dirty="0">
                <a:latin typeface="微软雅黑" pitchFamily="34" charset="-122"/>
                <a:ea typeface="微软雅黑" pitchFamily="34" charset="-122"/>
              </a:rPr>
              <a:t>，记</a:t>
            </a:r>
            <a:r>
              <a:rPr lang="zh-CN" altLang="en-US" sz="2400" b="1" dirty="0" smtClean="0">
                <a:latin typeface="微软雅黑" pitchFamily="34" charset="-122"/>
                <a:ea typeface="微软雅黑" pitchFamily="34" charset="-122"/>
              </a:rPr>
              <a:t>作：</a:t>
            </a:r>
          </a:p>
        </p:txBody>
      </p:sp>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137" y="2824994"/>
            <a:ext cx="1541810" cy="676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839336" y="3659936"/>
            <a:ext cx="7936174" cy="1569660"/>
          </a:xfrm>
          <a:prstGeom prst="rect">
            <a:avLst/>
          </a:prstGeom>
          <a:ln>
            <a:solidFill>
              <a:srgbClr val="00B0F0"/>
            </a:solidFill>
          </a:ln>
        </p:spPr>
        <p:txBody>
          <a:bodyPr wrap="square">
            <a:spAutoFit/>
          </a:bodyPr>
          <a:lstStyle/>
          <a:p>
            <a:r>
              <a:rPr lang="zh-CN" altLang="en-US" sz="2400" b="1" dirty="0" smtClean="0">
                <a:solidFill>
                  <a:srgbClr val="0000FF"/>
                </a:solidFill>
                <a:latin typeface="华文新魏" panose="02010800040101010101" pitchFamily="2" charset="-122"/>
                <a:ea typeface="华文新魏" panose="02010800040101010101" pitchFamily="2" charset="-122"/>
              </a:rPr>
              <a:t>例如：在</a:t>
            </a:r>
            <a:r>
              <a:rPr lang="en-US" altLang="zh-CN" sz="2400" b="1" dirty="0" smtClean="0">
                <a:solidFill>
                  <a:srgbClr val="0000FF"/>
                </a:solidFill>
                <a:latin typeface="华文新魏" panose="02010800040101010101" pitchFamily="2" charset="-122"/>
                <a:ea typeface="华文新魏" panose="02010800040101010101" pitchFamily="2" charset="-122"/>
              </a:rPr>
              <a:t>S</a:t>
            </a:r>
            <a:r>
              <a:rPr lang="zh-CN" altLang="en-US" sz="2400" b="1" dirty="0" smtClean="0">
                <a:solidFill>
                  <a:srgbClr val="0000FF"/>
                </a:solidFill>
                <a:latin typeface="华文新魏" panose="02010800040101010101" pitchFamily="2" charset="-122"/>
                <a:ea typeface="华文新魏" panose="02010800040101010101" pitchFamily="2" charset="-122"/>
              </a:rPr>
              <a:t>中，有：</a:t>
            </a:r>
            <a:endParaRPr lang="en-US" altLang="zh-CN" sz="2400" b="1" dirty="0" smtClean="0">
              <a:solidFill>
                <a:srgbClr val="0000FF"/>
              </a:solidFill>
              <a:latin typeface="华文新魏" panose="02010800040101010101" pitchFamily="2" charset="-122"/>
              <a:ea typeface="华文新魏" panose="02010800040101010101" pitchFamily="2" charset="-122"/>
            </a:endParaRPr>
          </a:p>
          <a:p>
            <a:r>
              <a:rPr lang="zh-CN" altLang="en-US" sz="2400" b="1" dirty="0" smtClean="0">
                <a:solidFill>
                  <a:srgbClr val="0000FF"/>
                </a:solidFill>
                <a:latin typeface="华文新魏" panose="02010800040101010101" pitchFamily="2" charset="-122"/>
                <a:ea typeface="华文新魏" panose="02010800040101010101" pitchFamily="2" charset="-122"/>
              </a:rPr>
              <a:t>因为：</a:t>
            </a:r>
            <a:r>
              <a:rPr lang="en-US" altLang="zh-CN" sz="2400" b="1" dirty="0" err="1" smtClean="0">
                <a:solidFill>
                  <a:srgbClr val="0000FF"/>
                </a:solidFill>
                <a:latin typeface="华文新魏" panose="02010800040101010101" pitchFamily="2" charset="-122"/>
                <a:ea typeface="华文新魏" panose="02010800040101010101" pitchFamily="2" charset="-122"/>
              </a:rPr>
              <a:t>sno</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err="1" smtClean="0">
                <a:solidFill>
                  <a:srgbClr val="0000FF"/>
                </a:solidFill>
                <a:latin typeface="华文新魏" panose="02010800040101010101" pitchFamily="2" charset="-122"/>
                <a:ea typeface="华文新魏" panose="02010800040101010101" pitchFamily="2" charset="-122"/>
              </a:rPr>
              <a:t>sdept</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a:solidFill>
                  <a:srgbClr val="0000FF"/>
                </a:solidFill>
                <a:latin typeface="华文新魏" panose="02010800040101010101" pitchFamily="2" charset="-122"/>
                <a:ea typeface="华文新魏" panose="02010800040101010101" pitchFamily="2" charset="-122"/>
              </a:rPr>
              <a:t> </a:t>
            </a:r>
            <a:r>
              <a:rPr lang="en-US" altLang="zh-CN" sz="2400" b="1" dirty="0" err="1" smtClean="0">
                <a:solidFill>
                  <a:srgbClr val="0000FF"/>
                </a:solidFill>
                <a:latin typeface="华文新魏" panose="02010800040101010101" pitchFamily="2" charset="-122"/>
                <a:ea typeface="华文新魏" panose="02010800040101010101" pitchFamily="2" charset="-122"/>
              </a:rPr>
              <a:t>sdept</a:t>
            </a:r>
            <a:r>
              <a:rPr lang="zh-CN" altLang="en-US" sz="2400" b="1" dirty="0">
                <a:solidFill>
                  <a:srgbClr val="0000FF"/>
                </a:solidFill>
                <a:latin typeface="华文新魏" panose="02010800040101010101" pitchFamily="2" charset="-122"/>
                <a:ea typeface="华文新魏" panose="02010800040101010101" pitchFamily="2" charset="-122"/>
              </a:rPr>
              <a:t> →</a:t>
            </a:r>
            <a:r>
              <a:rPr lang="en-US" altLang="zh-CN" sz="2400" b="1" dirty="0" smtClean="0">
                <a:solidFill>
                  <a:srgbClr val="0000FF"/>
                </a:solidFill>
                <a:latin typeface="华文新魏" panose="02010800040101010101" pitchFamily="2" charset="-122"/>
                <a:ea typeface="华文新魏" panose="02010800040101010101" pitchFamily="2" charset="-122"/>
              </a:rPr>
              <a:t> </a:t>
            </a:r>
            <a:r>
              <a:rPr lang="en-US" altLang="zh-CN" sz="2400" b="1" dirty="0" err="1" smtClean="0">
                <a:solidFill>
                  <a:srgbClr val="0000FF"/>
                </a:solidFill>
                <a:latin typeface="华文新魏" panose="02010800040101010101" pitchFamily="2" charset="-122"/>
                <a:ea typeface="华文新魏" panose="02010800040101010101" pitchFamily="2" charset="-122"/>
              </a:rPr>
              <a:t>mname</a:t>
            </a:r>
            <a:r>
              <a:rPr lang="zh-CN" altLang="en-US" sz="2400" b="1" dirty="0" smtClean="0">
                <a:solidFill>
                  <a:srgbClr val="0000FF"/>
                </a:solidFill>
                <a:latin typeface="华文新魏" panose="02010800040101010101" pitchFamily="2" charset="-122"/>
                <a:ea typeface="华文新魏" panose="02010800040101010101" pitchFamily="2" charset="-122"/>
              </a:rPr>
              <a:t>，</a:t>
            </a:r>
            <a:endParaRPr lang="en-US" altLang="zh-CN" sz="2400" b="1" dirty="0" smtClean="0">
              <a:solidFill>
                <a:srgbClr val="0000FF"/>
              </a:solidFill>
              <a:latin typeface="华文新魏" panose="02010800040101010101" pitchFamily="2" charset="-122"/>
              <a:ea typeface="华文新魏" panose="02010800040101010101" pitchFamily="2" charset="-122"/>
            </a:endParaRPr>
          </a:p>
          <a:p>
            <a:r>
              <a:rPr lang="zh-CN" altLang="en-US" sz="2400" b="1" dirty="0" smtClean="0">
                <a:solidFill>
                  <a:srgbClr val="0000FF"/>
                </a:solidFill>
                <a:latin typeface="华文新魏" panose="02010800040101010101" pitchFamily="2" charset="-122"/>
                <a:ea typeface="华文新魏" panose="02010800040101010101" pitchFamily="2" charset="-122"/>
              </a:rPr>
              <a:t>所以有传递函数依赖： </a:t>
            </a:r>
            <a:endParaRPr lang="en-US" altLang="zh-CN" sz="2400" b="1" dirty="0" smtClean="0">
              <a:solidFill>
                <a:srgbClr val="0000FF"/>
              </a:solidFill>
              <a:latin typeface="华文新魏" panose="02010800040101010101" pitchFamily="2" charset="-122"/>
              <a:ea typeface="华文新魏" panose="02010800040101010101" pitchFamily="2" charset="-122"/>
            </a:endParaRPr>
          </a:p>
          <a:p>
            <a:r>
              <a:rPr lang="en-US" altLang="zh-CN" sz="2400" b="1" dirty="0" smtClean="0">
                <a:solidFill>
                  <a:srgbClr val="0000FF"/>
                </a:solidFill>
                <a:latin typeface="华文新魏" panose="02010800040101010101" pitchFamily="2" charset="-122"/>
                <a:ea typeface="华文新魏" panose="02010800040101010101" pitchFamily="2" charset="-122"/>
              </a:rPr>
              <a:t>           </a:t>
            </a:r>
            <a:r>
              <a:rPr lang="en-US" altLang="zh-CN" sz="2400" b="1" dirty="0" err="1" smtClean="0">
                <a:solidFill>
                  <a:srgbClr val="0000FF"/>
                </a:solidFill>
                <a:latin typeface="华文新魏" panose="02010800040101010101" pitchFamily="2" charset="-122"/>
                <a:ea typeface="华文新魏" panose="02010800040101010101" pitchFamily="2" charset="-122"/>
              </a:rPr>
              <a:t>sno</a:t>
            </a:r>
            <a:r>
              <a:rPr lang="zh-CN" altLang="en-US" sz="2400" b="1" dirty="0" smtClean="0">
                <a:solidFill>
                  <a:srgbClr val="0000FF"/>
                </a:solidFill>
                <a:latin typeface="华文新魏" panose="02010800040101010101" pitchFamily="2" charset="-122"/>
                <a:ea typeface="华文新魏" panose="02010800040101010101" pitchFamily="2" charset="-122"/>
              </a:rPr>
              <a:t> </a:t>
            </a:r>
            <a:r>
              <a:rPr lang="zh-CN" altLang="en-US" sz="2400" b="1" dirty="0">
                <a:solidFill>
                  <a:srgbClr val="0000FF"/>
                </a:solidFill>
                <a:latin typeface="华文新魏" panose="02010800040101010101" pitchFamily="2" charset="-122"/>
                <a:ea typeface="华文新魏" panose="02010800040101010101" pitchFamily="2" charset="-122"/>
              </a:rPr>
              <a:t>→ </a:t>
            </a:r>
            <a:r>
              <a:rPr lang="en-US" altLang="zh-CN" sz="2400" b="1" dirty="0" err="1" smtClean="0">
                <a:solidFill>
                  <a:srgbClr val="0000FF"/>
                </a:solidFill>
                <a:latin typeface="华文新魏" panose="02010800040101010101" pitchFamily="2" charset="-122"/>
                <a:ea typeface="华文新魏" panose="02010800040101010101" pitchFamily="2" charset="-122"/>
              </a:rPr>
              <a:t>mname</a:t>
            </a:r>
            <a:r>
              <a:rPr lang="en-US" altLang="zh-CN" sz="2400" b="1" dirty="0" smtClean="0">
                <a:solidFill>
                  <a:srgbClr val="0000FF"/>
                </a:solidFill>
                <a:latin typeface="华文新魏" panose="02010800040101010101" pitchFamily="2" charset="-122"/>
                <a:ea typeface="华文新魏" panose="02010800040101010101" pitchFamily="2" charset="-122"/>
              </a:rPr>
              <a:t>                                               </a:t>
            </a:r>
            <a:endParaRPr lang="en-US" altLang="zh-CN" sz="2400" b="1" dirty="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9216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anim calcmode="lin" valueType="num">
                                      <p:cBhvr additive="base">
                                        <p:cTn id="11"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8779" y="350966"/>
            <a:ext cx="8644152" cy="4062651"/>
          </a:xfrm>
          <a:prstGeom prst="rect">
            <a:avLst/>
          </a:prstGeom>
        </p:spPr>
        <p:txBody>
          <a:bodyPr wrap="square">
            <a:spAutoFit/>
          </a:bodyPr>
          <a:lstStyle/>
          <a:p>
            <a:pPr indent="457200">
              <a:lnSpc>
                <a:spcPct val="150000"/>
              </a:lnSpc>
              <a:spcBef>
                <a:spcPts val="600"/>
              </a:spcBef>
              <a:spcAft>
                <a:spcPts val="1200"/>
              </a:spcAft>
            </a:pPr>
            <a:r>
              <a:rPr lang="zh-CN" altLang="en-US" sz="3200" b="1" dirty="0" smtClean="0">
                <a:solidFill>
                  <a:srgbClr val="FF0000"/>
                </a:solidFill>
                <a:latin typeface="微软雅黑" pitchFamily="34" charset="-122"/>
                <a:ea typeface="微软雅黑" pitchFamily="34" charset="-122"/>
              </a:rPr>
              <a:t>码：</a:t>
            </a:r>
            <a:r>
              <a:rPr lang="zh-CN" altLang="en-US" sz="2400" b="1" dirty="0" smtClean="0">
                <a:latin typeface="微软雅黑" pitchFamily="34" charset="-122"/>
                <a:ea typeface="微软雅黑" pitchFamily="34" charset="-122"/>
              </a:rPr>
              <a:t>下面用</a:t>
            </a:r>
            <a:r>
              <a:rPr lang="zh-CN" altLang="en-US" sz="2400" b="1" dirty="0">
                <a:latin typeface="微软雅黑" pitchFamily="34" charset="-122"/>
                <a:ea typeface="微软雅黑" pitchFamily="34" charset="-122"/>
              </a:rPr>
              <a:t>函数依赖的概念对码</a:t>
            </a:r>
            <a:r>
              <a:rPr lang="zh-CN" altLang="en-US" sz="2400" b="1" dirty="0" smtClean="0">
                <a:latin typeface="微软雅黑" pitchFamily="34" charset="-122"/>
                <a:ea typeface="微软雅黑" pitchFamily="34" charset="-122"/>
              </a:rPr>
              <a:t>做较为</a:t>
            </a:r>
            <a:r>
              <a:rPr lang="zh-CN" altLang="en-US" sz="2400" b="1" dirty="0">
                <a:latin typeface="微软雅黑" pitchFamily="34" charset="-122"/>
                <a:ea typeface="微软雅黑" pitchFamily="34" charset="-122"/>
              </a:rPr>
              <a:t>精确的</a:t>
            </a:r>
            <a:r>
              <a:rPr lang="zh-CN" altLang="en-US" sz="2400" b="1" dirty="0" smtClean="0">
                <a:latin typeface="微软雅黑" pitchFamily="34" charset="-122"/>
                <a:ea typeface="微软雅黑" pitchFamily="34" charset="-122"/>
              </a:rPr>
              <a:t>形式化定义</a:t>
            </a:r>
            <a:endParaRPr lang="en-US" altLang="zh-CN" sz="2400" b="1" dirty="0" smtClean="0">
              <a:latin typeface="微软雅黑" pitchFamily="34" charset="-122"/>
              <a:ea typeface="微软雅黑" pitchFamily="34" charset="-122"/>
            </a:endParaRPr>
          </a:p>
          <a:p>
            <a:pPr indent="457200">
              <a:lnSpc>
                <a:spcPts val="4000"/>
              </a:lnSpc>
            </a:pPr>
            <a:r>
              <a:rPr lang="en-US" altLang="zh-CN" sz="2400" b="1" dirty="0">
                <a:solidFill>
                  <a:srgbClr val="FF0000"/>
                </a:solidFill>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定义 </a:t>
            </a:r>
            <a:r>
              <a:rPr lang="en-US" altLang="zh-CN" sz="2400" b="1" dirty="0" smtClean="0">
                <a:solidFill>
                  <a:srgbClr val="FF0000"/>
                </a:solidFill>
                <a:latin typeface="微软雅黑" pitchFamily="34" charset="-122"/>
                <a:ea typeface="微软雅黑" pitchFamily="34" charset="-122"/>
              </a:rPr>
              <a:t>4</a:t>
            </a:r>
            <a:r>
              <a:rPr lang="en-US" altLang="zh-CN" sz="2400" b="1" dirty="0">
                <a:solidFill>
                  <a:srgbClr val="FF0000"/>
                </a:solidFill>
                <a:latin typeface="微软雅黑" pitchFamily="34" charset="-122"/>
                <a:ea typeface="微软雅黑" pitchFamily="34" charset="-122"/>
              </a:rPr>
              <a:t>】</a:t>
            </a:r>
            <a:r>
              <a:rPr lang="zh-CN" altLang="en-US" sz="2400" b="1" dirty="0">
                <a:solidFill>
                  <a:srgbClr val="0000FF"/>
                </a:solidFill>
                <a:latin typeface="微软雅黑" pitchFamily="34" charset="-122"/>
                <a:ea typeface="微软雅黑" pitchFamily="34" charset="-122"/>
              </a:rPr>
              <a:t>设 </a:t>
            </a:r>
            <a:r>
              <a:rPr lang="en-US" altLang="zh-CN" sz="2400" b="1" dirty="0">
                <a:solidFill>
                  <a:srgbClr val="0000FF"/>
                </a:solidFill>
                <a:latin typeface="微软雅黑" pitchFamily="34" charset="-122"/>
                <a:ea typeface="微软雅黑" pitchFamily="34" charset="-122"/>
              </a:rPr>
              <a:t>K </a:t>
            </a:r>
            <a:r>
              <a:rPr lang="zh-CN" altLang="en-US" sz="2400" b="1" dirty="0">
                <a:solidFill>
                  <a:srgbClr val="0000FF"/>
                </a:solidFill>
                <a:latin typeface="微软雅黑" pitchFamily="34" charset="-122"/>
                <a:ea typeface="微软雅黑" pitchFamily="34" charset="-122"/>
              </a:rPr>
              <a:t>是关系模式 </a:t>
            </a:r>
            <a:r>
              <a:rPr lang="en-US" altLang="zh-CN" sz="2400" b="1" dirty="0">
                <a:solidFill>
                  <a:srgbClr val="0000FF"/>
                </a:solidFill>
                <a:latin typeface="微软雅黑" pitchFamily="34" charset="-122"/>
                <a:ea typeface="微软雅黑" pitchFamily="34" charset="-122"/>
              </a:rPr>
              <a:t>R(U</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F)</a:t>
            </a:r>
            <a:r>
              <a:rPr lang="zh-CN" altLang="en-US" sz="2400" b="1" dirty="0">
                <a:solidFill>
                  <a:srgbClr val="0000FF"/>
                </a:solidFill>
                <a:latin typeface="微软雅黑" pitchFamily="34" charset="-122"/>
                <a:ea typeface="微软雅黑" pitchFamily="34" charset="-122"/>
              </a:rPr>
              <a:t>中的属性或属性集合，</a:t>
            </a:r>
            <a:r>
              <a:rPr lang="en-US" altLang="zh-CN" sz="2400" b="1" dirty="0">
                <a:solidFill>
                  <a:srgbClr val="0000FF"/>
                </a:solidFill>
                <a:latin typeface="微软雅黑" pitchFamily="34" charset="-122"/>
                <a:ea typeface="微软雅黑" pitchFamily="34" charset="-122"/>
              </a:rPr>
              <a:t>K</a:t>
            </a:r>
            <a:r>
              <a:rPr lang="zh-CN" altLang="en-US" sz="2400" b="1" dirty="0">
                <a:solidFill>
                  <a:srgbClr val="0000FF"/>
                </a:solidFill>
                <a:latin typeface="微软雅黑" pitchFamily="34" charset="-122"/>
                <a:ea typeface="微软雅黑" pitchFamily="34" charset="-122"/>
              </a:rPr>
              <a:t>＇是 </a:t>
            </a:r>
            <a:r>
              <a:rPr lang="en-US" altLang="zh-CN" sz="2400" b="1" dirty="0">
                <a:solidFill>
                  <a:srgbClr val="0000FF"/>
                </a:solidFill>
                <a:latin typeface="微软雅黑" pitchFamily="34" charset="-122"/>
                <a:ea typeface="微软雅黑" pitchFamily="34" charset="-122"/>
              </a:rPr>
              <a:t>K </a:t>
            </a:r>
            <a:r>
              <a:rPr lang="zh-CN" altLang="en-US" sz="2400" b="1" dirty="0">
                <a:solidFill>
                  <a:srgbClr val="0000FF"/>
                </a:solidFill>
                <a:latin typeface="微软雅黑" pitchFamily="34" charset="-122"/>
                <a:ea typeface="微软雅黑" pitchFamily="34" charset="-122"/>
              </a:rPr>
              <a:t>的任一真子集。</a:t>
            </a:r>
          </a:p>
          <a:p>
            <a:pPr indent="457200">
              <a:lnSpc>
                <a:spcPts val="4000"/>
              </a:lnSpc>
            </a:pPr>
            <a:r>
              <a:rPr lang="zh-CN" altLang="en-US" sz="2400" b="1" dirty="0">
                <a:solidFill>
                  <a:srgbClr val="0000FF"/>
                </a:solidFill>
                <a:latin typeface="微软雅黑" pitchFamily="34" charset="-122"/>
                <a:ea typeface="微软雅黑" pitchFamily="34" charset="-122"/>
              </a:rPr>
              <a:t>若 </a:t>
            </a:r>
            <a:r>
              <a:rPr lang="en-US" altLang="zh-CN" sz="2400" b="1" dirty="0">
                <a:solidFill>
                  <a:srgbClr val="0000FF"/>
                </a:solidFill>
                <a:latin typeface="微软雅黑" pitchFamily="34" charset="-122"/>
                <a:ea typeface="微软雅黑" pitchFamily="34" charset="-122"/>
              </a:rPr>
              <a:t>K→U</a:t>
            </a:r>
            <a:r>
              <a:rPr lang="zh-CN" altLang="en-US" sz="2400" b="1" dirty="0">
                <a:solidFill>
                  <a:srgbClr val="0000FF"/>
                </a:solidFill>
                <a:latin typeface="微软雅黑" pitchFamily="34" charset="-122"/>
                <a:ea typeface="微软雅黑" pitchFamily="34" charset="-122"/>
              </a:rPr>
              <a:t>，而不存在 </a:t>
            </a:r>
            <a:r>
              <a:rPr lang="en-US" altLang="zh-CN" sz="2400" b="1" dirty="0">
                <a:solidFill>
                  <a:srgbClr val="0000FF"/>
                </a:solidFill>
                <a:latin typeface="微软雅黑" pitchFamily="34" charset="-122"/>
                <a:ea typeface="微软雅黑" pitchFamily="34" charset="-122"/>
              </a:rPr>
              <a:t>K</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U</a:t>
            </a:r>
            <a:r>
              <a:rPr lang="zh-CN" altLang="en-US" sz="2400" b="1" dirty="0">
                <a:solidFill>
                  <a:srgbClr val="0000FF"/>
                </a:solidFill>
                <a:latin typeface="微软雅黑" pitchFamily="34" charset="-122"/>
                <a:ea typeface="微软雅黑" pitchFamily="34" charset="-122"/>
              </a:rPr>
              <a:t>，则 </a:t>
            </a:r>
            <a:r>
              <a:rPr lang="en-US" altLang="zh-CN" sz="2400" b="1" dirty="0">
                <a:solidFill>
                  <a:srgbClr val="0000FF"/>
                </a:solidFill>
                <a:latin typeface="微软雅黑" pitchFamily="34" charset="-122"/>
                <a:ea typeface="微软雅黑" pitchFamily="34" charset="-122"/>
              </a:rPr>
              <a:t>K </a:t>
            </a:r>
            <a:r>
              <a:rPr lang="zh-CN" altLang="en-US" sz="2400" b="1" dirty="0">
                <a:solidFill>
                  <a:srgbClr val="0000FF"/>
                </a:solidFill>
                <a:latin typeface="微软雅黑" pitchFamily="34" charset="-122"/>
                <a:ea typeface="微软雅黑" pitchFamily="34" charset="-122"/>
              </a:rPr>
              <a:t>为 </a:t>
            </a:r>
            <a:r>
              <a:rPr lang="en-US" altLang="zh-CN" sz="2400" b="1" dirty="0">
                <a:solidFill>
                  <a:srgbClr val="0000FF"/>
                </a:solidFill>
                <a:latin typeface="微软雅黑" pitchFamily="34" charset="-122"/>
                <a:ea typeface="微软雅黑" pitchFamily="34" charset="-122"/>
              </a:rPr>
              <a:t>R </a:t>
            </a:r>
            <a:r>
              <a:rPr lang="zh-CN" altLang="en-US" sz="2400" b="1" dirty="0">
                <a:solidFill>
                  <a:srgbClr val="0000FF"/>
                </a:solidFill>
                <a:latin typeface="微软雅黑" pitchFamily="34" charset="-122"/>
                <a:ea typeface="微软雅黑" pitchFamily="34" charset="-122"/>
              </a:rPr>
              <a:t>的</a:t>
            </a:r>
            <a:r>
              <a:rPr lang="zh-CN" altLang="en-US" sz="3200" b="1" dirty="0">
                <a:solidFill>
                  <a:srgbClr val="FF0000"/>
                </a:solidFill>
                <a:latin typeface="微软雅黑" pitchFamily="34" charset="-122"/>
                <a:ea typeface="微软雅黑" pitchFamily="34" charset="-122"/>
              </a:rPr>
              <a:t>候选码</a:t>
            </a:r>
            <a:r>
              <a:rPr lang="en-US" altLang="zh-CN" sz="2400" b="1" dirty="0">
                <a:solidFill>
                  <a:srgbClr val="0000FF"/>
                </a:solidFill>
                <a:latin typeface="微软雅黑" pitchFamily="34" charset="-122"/>
                <a:ea typeface="微软雅黑" pitchFamily="34" charset="-122"/>
              </a:rPr>
              <a:t>(Candidate Key)</a:t>
            </a:r>
            <a:r>
              <a:rPr lang="zh-CN" altLang="en-US" sz="2400" b="1" dirty="0">
                <a:solidFill>
                  <a:srgbClr val="0000FF"/>
                </a:solidFill>
                <a:latin typeface="微软雅黑" pitchFamily="34" charset="-122"/>
                <a:ea typeface="微软雅黑" pitchFamily="34" charset="-122"/>
              </a:rPr>
              <a:t>，简称码</a:t>
            </a:r>
            <a:r>
              <a:rPr lang="zh-CN" altLang="en-US" sz="2400" b="1" dirty="0" smtClean="0">
                <a:solidFill>
                  <a:srgbClr val="0000FF"/>
                </a:solidFill>
                <a:latin typeface="微软雅黑" pitchFamily="34" charset="-122"/>
                <a:ea typeface="微软雅黑" pitchFamily="34" charset="-122"/>
              </a:rPr>
              <a:t>。</a:t>
            </a:r>
            <a:endParaRPr lang="en-US" altLang="zh-CN" sz="2400" b="1" dirty="0" smtClean="0">
              <a:solidFill>
                <a:srgbClr val="0000FF"/>
              </a:solidFill>
              <a:latin typeface="微软雅黑" pitchFamily="34" charset="-122"/>
              <a:ea typeface="微软雅黑" pitchFamily="34" charset="-122"/>
            </a:endParaRPr>
          </a:p>
          <a:p>
            <a:pPr indent="457200">
              <a:lnSpc>
                <a:spcPts val="4000"/>
              </a:lnSpc>
            </a:pPr>
            <a:endParaRPr lang="en-US" altLang="zh-CN" sz="2400" b="1" dirty="0">
              <a:solidFill>
                <a:srgbClr val="0000FF"/>
              </a:solidFill>
              <a:latin typeface="微软雅黑" pitchFamily="34" charset="-122"/>
              <a:ea typeface="微软雅黑" pitchFamily="34" charset="-122"/>
            </a:endParaRPr>
          </a:p>
          <a:p>
            <a:pPr marL="342900" indent="-342900">
              <a:lnSpc>
                <a:spcPts val="4000"/>
              </a:lnSpc>
              <a:buFont typeface="Arial" panose="020B0604020202020204" pitchFamily="34" charset="0"/>
              <a:buChar char="•"/>
            </a:pPr>
            <a:r>
              <a:rPr lang="zh-CN" altLang="en-US" sz="2800" b="1" dirty="0" smtClean="0">
                <a:solidFill>
                  <a:srgbClr val="FF0000"/>
                </a:solidFill>
                <a:latin typeface="楷体" panose="02010609060101010101" pitchFamily="49" charset="-122"/>
                <a:ea typeface="楷体" panose="02010609060101010101" pitchFamily="49" charset="-122"/>
              </a:rPr>
              <a:t>这是用函数依赖定义码</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3" name="矩形 2"/>
          <p:cNvSpPr/>
          <p:nvPr/>
        </p:nvSpPr>
        <p:spPr>
          <a:xfrm>
            <a:off x="662768" y="4657546"/>
            <a:ext cx="7936174" cy="954107"/>
          </a:xfrm>
          <a:prstGeom prst="rect">
            <a:avLst/>
          </a:prstGeom>
          <a:ln>
            <a:solidFill>
              <a:srgbClr val="00B0F0"/>
            </a:solidFill>
          </a:ln>
        </p:spPr>
        <p:txBody>
          <a:bodyPr wrap="square">
            <a:spAutoFit/>
          </a:bodyPr>
          <a:lstStyle/>
          <a:p>
            <a:r>
              <a:rPr lang="zh-CN" altLang="en-US" sz="2800" b="1" dirty="0" smtClean="0">
                <a:solidFill>
                  <a:srgbClr val="0000FF"/>
                </a:solidFill>
                <a:latin typeface="华文新魏" panose="02010800040101010101" pitchFamily="2" charset="-122"/>
                <a:ea typeface="华文新魏" panose="02010800040101010101" pitchFamily="2" charset="-122"/>
              </a:rPr>
              <a:t>例如：在</a:t>
            </a:r>
            <a:r>
              <a:rPr lang="en-US" altLang="zh-CN" sz="2800" b="1" dirty="0" smtClean="0">
                <a:solidFill>
                  <a:srgbClr val="0000FF"/>
                </a:solidFill>
                <a:latin typeface="华文新魏" panose="02010800040101010101" pitchFamily="2" charset="-122"/>
                <a:ea typeface="华文新魏" panose="02010800040101010101" pitchFamily="2" charset="-122"/>
              </a:rPr>
              <a:t>S</a:t>
            </a:r>
            <a:r>
              <a:rPr lang="zh-CN" altLang="en-US" sz="2800" b="1" dirty="0" smtClean="0">
                <a:solidFill>
                  <a:srgbClr val="0000FF"/>
                </a:solidFill>
                <a:latin typeface="华文新魏" panose="02010800040101010101" pitchFamily="2" charset="-122"/>
                <a:ea typeface="华文新魏" panose="02010800040101010101" pitchFamily="2" charset="-122"/>
              </a:rPr>
              <a:t>中，（</a:t>
            </a:r>
            <a:r>
              <a:rPr lang="en-US" altLang="zh-CN" sz="2800" b="1" dirty="0" err="1" smtClean="0">
                <a:solidFill>
                  <a:srgbClr val="0000FF"/>
                </a:solidFill>
                <a:latin typeface="华文新魏" panose="02010800040101010101" pitchFamily="2" charset="-122"/>
                <a:ea typeface="华文新魏" panose="02010800040101010101" pitchFamily="2" charset="-122"/>
              </a:rPr>
              <a:t>sno</a:t>
            </a:r>
            <a:r>
              <a:rPr lang="zh-CN" altLang="en-US" sz="2800" b="1" dirty="0" smtClean="0">
                <a:solidFill>
                  <a:srgbClr val="0000FF"/>
                </a:solidFill>
                <a:latin typeface="华文新魏" panose="02010800040101010101" pitchFamily="2" charset="-122"/>
                <a:ea typeface="华文新魏" panose="02010800040101010101" pitchFamily="2" charset="-122"/>
              </a:rPr>
              <a:t>，</a:t>
            </a:r>
            <a:r>
              <a:rPr lang="en-US" altLang="zh-CN" sz="2800" b="1" dirty="0" err="1" smtClean="0">
                <a:solidFill>
                  <a:srgbClr val="0000FF"/>
                </a:solidFill>
                <a:latin typeface="华文新魏" panose="02010800040101010101" pitchFamily="2" charset="-122"/>
                <a:ea typeface="华文新魏" panose="02010800040101010101" pitchFamily="2" charset="-122"/>
              </a:rPr>
              <a:t>cno</a:t>
            </a:r>
            <a:r>
              <a:rPr lang="zh-CN" altLang="en-US" sz="2800" b="1" dirty="0" smtClean="0">
                <a:solidFill>
                  <a:srgbClr val="0000FF"/>
                </a:solidFill>
                <a:latin typeface="华文新魏" panose="02010800040101010101" pitchFamily="2" charset="-122"/>
                <a:ea typeface="华文新魏" panose="02010800040101010101" pitchFamily="2" charset="-122"/>
              </a:rPr>
              <a:t>）</a:t>
            </a:r>
            <a:r>
              <a:rPr lang="zh-CN" altLang="en-US" sz="2800" b="1" dirty="0">
                <a:solidFill>
                  <a:srgbClr val="0000FF"/>
                </a:solidFill>
                <a:latin typeface="华文新魏" panose="02010800040101010101" pitchFamily="2" charset="-122"/>
                <a:ea typeface="华文新魏" panose="02010800040101010101" pitchFamily="2" charset="-122"/>
              </a:rPr>
              <a:t> </a:t>
            </a:r>
            <a:r>
              <a:rPr lang="zh-CN" altLang="en-US" sz="2800" b="1" dirty="0" smtClean="0">
                <a:solidFill>
                  <a:srgbClr val="0000FF"/>
                </a:solidFill>
                <a:latin typeface="华文新魏" panose="02010800040101010101" pitchFamily="2" charset="-122"/>
                <a:ea typeface="华文新魏" panose="02010800040101010101" pitchFamily="2" charset="-122"/>
              </a:rPr>
              <a:t>是候选码</a:t>
            </a:r>
            <a:endParaRPr lang="en-US" altLang="zh-CN" sz="2800" b="1" dirty="0" smtClean="0">
              <a:solidFill>
                <a:srgbClr val="0000FF"/>
              </a:solidFill>
              <a:latin typeface="华文新魏" panose="02010800040101010101" pitchFamily="2" charset="-122"/>
              <a:ea typeface="华文新魏" panose="02010800040101010101" pitchFamily="2" charset="-122"/>
            </a:endParaRPr>
          </a:p>
          <a:p>
            <a:r>
              <a:rPr lang="en-US" altLang="zh-CN" sz="2800" b="1" dirty="0">
                <a:solidFill>
                  <a:srgbClr val="0000FF"/>
                </a:solidFill>
                <a:latin typeface="华文新魏" panose="02010800040101010101" pitchFamily="2" charset="-122"/>
                <a:ea typeface="华文新魏" panose="02010800040101010101" pitchFamily="2" charset="-122"/>
              </a:rPr>
              <a:t> </a:t>
            </a:r>
            <a:r>
              <a:rPr lang="en-US" altLang="zh-CN" sz="2800" b="1" dirty="0" smtClean="0">
                <a:solidFill>
                  <a:srgbClr val="0000FF"/>
                </a:solidFill>
                <a:latin typeface="华文新魏" panose="02010800040101010101" pitchFamily="2" charset="-122"/>
                <a:ea typeface="华文新魏" panose="02010800040101010101" pitchFamily="2" charset="-122"/>
              </a:rPr>
              <a:t>           </a:t>
            </a:r>
            <a:r>
              <a:rPr lang="zh-CN" altLang="en-US" sz="2800" b="1" dirty="0" smtClean="0">
                <a:solidFill>
                  <a:srgbClr val="0000FF"/>
                </a:solidFill>
                <a:latin typeface="华文新魏" panose="02010800040101010101" pitchFamily="2" charset="-122"/>
                <a:ea typeface="华文新魏" panose="02010800040101010101" pitchFamily="2" charset="-122"/>
              </a:rPr>
              <a:t>思考：怎么推出来的？</a:t>
            </a:r>
            <a:endParaRPr lang="en-US" altLang="zh-CN" sz="2800" b="1" dirty="0" smtClean="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00146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3081" y="352299"/>
            <a:ext cx="8447964" cy="3170099"/>
          </a:xfrm>
          <a:prstGeom prst="rect">
            <a:avLst/>
          </a:prstGeom>
        </p:spPr>
        <p:txBody>
          <a:bodyPr wrap="square">
            <a:spAutoFit/>
          </a:bodyPr>
          <a:lstStyle/>
          <a:p>
            <a:pPr indent="457200">
              <a:lnSpc>
                <a:spcPts val="4000"/>
              </a:lnSpc>
            </a:pPr>
            <a:r>
              <a:rPr lang="en-US" altLang="zh-CN" sz="2400" b="1" dirty="0" smtClean="0">
                <a:latin typeface="微软雅黑" pitchFamily="34" charset="-122"/>
                <a:ea typeface="微软雅黑" pitchFamily="34" charset="-122"/>
              </a:rPr>
              <a:t>(</a:t>
            </a:r>
            <a:r>
              <a:rPr lang="en-US" altLang="zh-CN"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若候选码多于一个，则选取其中的一个为</a:t>
            </a:r>
            <a:r>
              <a:rPr lang="zh-CN" altLang="en-US" sz="2400" b="1" dirty="0">
                <a:solidFill>
                  <a:srgbClr val="FF0000"/>
                </a:solidFill>
                <a:latin typeface="微软雅黑" pitchFamily="34" charset="-122"/>
                <a:ea typeface="微软雅黑" pitchFamily="34" charset="-122"/>
              </a:rPr>
              <a:t>主码</a:t>
            </a:r>
            <a:r>
              <a:rPr lang="en-US" altLang="zh-CN" sz="2400" b="1" dirty="0">
                <a:latin typeface="微软雅黑" pitchFamily="34" charset="-122"/>
                <a:ea typeface="微软雅黑" pitchFamily="34" charset="-122"/>
              </a:rPr>
              <a:t>(Primary Key)</a:t>
            </a:r>
            <a:r>
              <a:rPr lang="zh-CN" altLang="en-US" sz="2400" b="1" dirty="0">
                <a:latin typeface="微软雅黑" pitchFamily="34" charset="-122"/>
                <a:ea typeface="微软雅黑" pitchFamily="34" charset="-122"/>
              </a:rPr>
              <a:t>。</a:t>
            </a:r>
          </a:p>
          <a:p>
            <a:pPr indent="457200">
              <a:lnSpc>
                <a:spcPts val="4000"/>
              </a:lnSpc>
            </a:pPr>
            <a:r>
              <a:rPr lang="en-US" altLang="zh-CN" sz="2400" b="1" dirty="0">
                <a:latin typeface="微软雅黑" pitchFamily="34" charset="-122"/>
                <a:ea typeface="微软雅黑" pitchFamily="34" charset="-122"/>
              </a:rPr>
              <a:t>(2)</a:t>
            </a:r>
            <a:r>
              <a:rPr lang="zh-CN" altLang="en-US" sz="2400" b="1" dirty="0">
                <a:latin typeface="微软雅黑" pitchFamily="34" charset="-122"/>
                <a:ea typeface="微软雅黑" pitchFamily="34" charset="-122"/>
              </a:rPr>
              <a:t>包含在任一</a:t>
            </a:r>
            <a:r>
              <a:rPr lang="zh-CN" altLang="en-US" sz="2800" b="1" u="sng" dirty="0">
                <a:solidFill>
                  <a:srgbClr val="FF0000"/>
                </a:solidFill>
                <a:latin typeface="微软雅黑" pitchFamily="34" charset="-122"/>
                <a:ea typeface="微软雅黑" pitchFamily="34" charset="-122"/>
              </a:rPr>
              <a:t>候选码</a:t>
            </a:r>
            <a:r>
              <a:rPr lang="zh-CN" altLang="en-US" sz="2400" b="1" dirty="0">
                <a:latin typeface="微软雅黑" pitchFamily="34" charset="-122"/>
                <a:ea typeface="微软雅黑" pitchFamily="34" charset="-122"/>
              </a:rPr>
              <a:t>中的属性，称为</a:t>
            </a:r>
            <a:r>
              <a:rPr lang="zh-CN" altLang="en-US" sz="2800" b="1" u="sng" dirty="0">
                <a:solidFill>
                  <a:srgbClr val="FF0000"/>
                </a:solidFill>
                <a:latin typeface="微软雅黑" pitchFamily="34" charset="-122"/>
                <a:ea typeface="微软雅黑" pitchFamily="34" charset="-122"/>
              </a:rPr>
              <a:t>主属性</a:t>
            </a:r>
            <a:r>
              <a:rPr lang="en-US" altLang="zh-CN" sz="2400" b="1" dirty="0">
                <a:latin typeface="微软雅黑" pitchFamily="34" charset="-122"/>
                <a:ea typeface="微软雅黑" pitchFamily="34" charset="-122"/>
              </a:rPr>
              <a:t>(Prime Attribute)</a:t>
            </a:r>
            <a:r>
              <a:rPr lang="zh-CN" altLang="en-US" sz="2400" b="1" dirty="0">
                <a:latin typeface="微软雅黑" pitchFamily="34" charset="-122"/>
                <a:ea typeface="微软雅黑" pitchFamily="34" charset="-122"/>
              </a:rPr>
              <a:t>或码属性。</a:t>
            </a:r>
          </a:p>
          <a:p>
            <a:pPr indent="457200">
              <a:lnSpc>
                <a:spcPts val="4000"/>
              </a:lnSpc>
            </a:pPr>
            <a:r>
              <a:rPr lang="en-US" altLang="zh-CN" sz="2400" b="1" dirty="0">
                <a:latin typeface="微软雅黑" pitchFamily="34" charset="-122"/>
                <a:ea typeface="微软雅黑" pitchFamily="34" charset="-122"/>
              </a:rPr>
              <a:t>(3)</a:t>
            </a:r>
            <a:r>
              <a:rPr lang="zh-CN" altLang="en-US" sz="2400" b="1" dirty="0">
                <a:latin typeface="微软雅黑" pitchFamily="34" charset="-122"/>
                <a:ea typeface="微软雅黑" pitchFamily="34" charset="-122"/>
              </a:rPr>
              <a:t>不包含在任何候选码中的属性称为</a:t>
            </a:r>
            <a:r>
              <a:rPr lang="zh-CN" altLang="en-US" sz="2400" b="1" dirty="0">
                <a:solidFill>
                  <a:srgbClr val="FF0000"/>
                </a:solidFill>
                <a:latin typeface="微软雅黑" pitchFamily="34" charset="-122"/>
                <a:ea typeface="微软雅黑" pitchFamily="34" charset="-122"/>
              </a:rPr>
              <a:t>非主</a:t>
            </a:r>
            <a:r>
              <a:rPr lang="zh-CN" altLang="en-US" sz="2400" b="1" dirty="0" smtClean="0">
                <a:solidFill>
                  <a:srgbClr val="FF0000"/>
                </a:solidFill>
                <a:latin typeface="微软雅黑" pitchFamily="34" charset="-122"/>
                <a:ea typeface="微软雅黑" pitchFamily="34" charset="-122"/>
              </a:rPr>
              <a:t>属性</a:t>
            </a:r>
            <a:r>
              <a:rPr lang="zh-CN" altLang="en-US" sz="2400" b="1" dirty="0" smtClean="0">
                <a:latin typeface="微软雅黑" pitchFamily="34" charset="-122"/>
                <a:ea typeface="微软雅黑" pitchFamily="34" charset="-122"/>
              </a:rPr>
              <a:t>或</a:t>
            </a:r>
            <a:r>
              <a:rPr lang="zh-CN" altLang="en-US" sz="2400" b="1" dirty="0">
                <a:latin typeface="微软雅黑" pitchFamily="34" charset="-122"/>
                <a:ea typeface="微软雅黑" pitchFamily="34" charset="-122"/>
              </a:rPr>
              <a:t>非码</a:t>
            </a:r>
            <a:r>
              <a:rPr lang="zh-CN" altLang="en-US" sz="2400" b="1" dirty="0" smtClean="0">
                <a:latin typeface="微软雅黑" pitchFamily="34" charset="-122"/>
                <a:ea typeface="微软雅黑" pitchFamily="34" charset="-122"/>
              </a:rPr>
              <a:t>属性。</a:t>
            </a:r>
            <a:endParaRPr lang="en-US" altLang="zh-CN" sz="2400" b="1" dirty="0" smtClean="0">
              <a:latin typeface="微软雅黑" pitchFamily="34" charset="-122"/>
              <a:ea typeface="微软雅黑" pitchFamily="34" charset="-122"/>
            </a:endParaRPr>
          </a:p>
          <a:p>
            <a:pPr indent="457200">
              <a:lnSpc>
                <a:spcPts val="4000"/>
              </a:lnSpc>
            </a:pPr>
            <a:r>
              <a:rPr lang="zh-CN" altLang="en-US" sz="2400" b="1" dirty="0" smtClean="0">
                <a:latin typeface="微软雅黑" pitchFamily="34" charset="-122"/>
                <a:ea typeface="微软雅黑" pitchFamily="34" charset="-122"/>
              </a:rPr>
              <a:t>若整个</a:t>
            </a:r>
            <a:r>
              <a:rPr lang="zh-CN" altLang="en-US" sz="2400" b="1" dirty="0">
                <a:latin typeface="微软雅黑" pitchFamily="34" charset="-122"/>
                <a:ea typeface="微软雅黑" pitchFamily="34" charset="-122"/>
              </a:rPr>
              <a:t>属性集合是码，称为</a:t>
            </a:r>
            <a:r>
              <a:rPr lang="zh-CN" altLang="en-US" sz="2800" b="1" u="sng" dirty="0">
                <a:solidFill>
                  <a:srgbClr val="FF0000"/>
                </a:solidFill>
                <a:latin typeface="微软雅黑" pitchFamily="34" charset="-122"/>
                <a:ea typeface="微软雅黑" pitchFamily="34" charset="-122"/>
              </a:rPr>
              <a:t>全码</a:t>
            </a:r>
            <a:r>
              <a:rPr lang="en-US" altLang="zh-CN" sz="2400" b="1" dirty="0">
                <a:latin typeface="微软雅黑" pitchFamily="34" charset="-122"/>
                <a:ea typeface="微软雅黑" pitchFamily="34" charset="-122"/>
              </a:rPr>
              <a:t>(All-Key)</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2" name="Rectangle 2"/>
          <p:cNvSpPr>
            <a:spLocks noChangeArrowheads="1"/>
          </p:cNvSpPr>
          <p:nvPr/>
        </p:nvSpPr>
        <p:spPr bwMode="auto">
          <a:xfrm>
            <a:off x="517620" y="3702972"/>
            <a:ext cx="8257890" cy="27114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3333FF"/>
                </a:solidFill>
                <a:effectLst>
                  <a:outerShdw blurRad="38100" dist="38100" dir="2700000" algn="tl">
                    <a:srgbClr val="C0C0C0"/>
                  </a:outerShdw>
                </a:effectLst>
                <a:latin typeface="Arial" pitchFamily="34" charset="0"/>
                <a:ea typeface="宋体" pitchFamily="2" charset="-122"/>
              </a:rPr>
              <a:t>[</a:t>
            </a:r>
            <a:r>
              <a:rPr kumimoji="0" lang="zh-CN" altLang="zh-CN" sz="2400" b="1" i="0" u="none" strike="noStrike" cap="none" normalizeH="0" baseline="0" dirty="0" smtClean="0">
                <a:ln>
                  <a:noFill/>
                </a:ln>
                <a:solidFill>
                  <a:srgbClr val="3333FF"/>
                </a:solidFill>
                <a:effectLst>
                  <a:outerShdw blurRad="38100" dist="38100" dir="2700000" algn="tl">
                    <a:srgbClr val="C0C0C0"/>
                  </a:outerShdw>
                </a:effectLst>
                <a:latin typeface="Arial" pitchFamily="34" charset="0"/>
                <a:ea typeface="宋体" pitchFamily="2" charset="-122"/>
              </a:rPr>
              <a:t>例</a:t>
            </a:r>
            <a:r>
              <a:rPr kumimoji="0" lang="en-US" altLang="zh-CN" sz="2400" b="1" i="0" u="none" strike="noStrike" cap="none" normalizeH="0" baseline="0" dirty="0" smtClean="0">
                <a:ln>
                  <a:noFill/>
                </a:ln>
                <a:solidFill>
                  <a:srgbClr val="3333FF"/>
                </a:solidFill>
                <a:effectLst>
                  <a:outerShdw blurRad="38100" dist="38100" dir="2700000" algn="tl">
                    <a:srgbClr val="C0C0C0"/>
                  </a:outerShdw>
                </a:effectLst>
                <a:latin typeface="Arial" pitchFamily="34" charset="0"/>
                <a:ea typeface="宋体" pitchFamily="2" charset="-122"/>
              </a:rPr>
              <a:t>3]</a:t>
            </a:r>
            <a:r>
              <a:rPr kumimoji="0" lang="zh-CN"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关系模式</a:t>
            </a:r>
            <a:r>
              <a:rPr kumimoji="0" lang="en-US"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 </a:t>
            </a:r>
            <a:r>
              <a:rPr kumimoji="0" lang="zh-CN"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 </a:t>
            </a:r>
            <a:r>
              <a:rPr kumimoji="0" lang="en-US"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R(P</a:t>
            </a:r>
            <a:r>
              <a:rPr kumimoji="0" lang="zh-CN"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a:t>
            </a:r>
            <a:r>
              <a:rPr kumimoji="0" lang="en-US"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W</a:t>
            </a:r>
            <a:r>
              <a:rPr kumimoji="0" lang="zh-CN"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a:t>
            </a:r>
            <a:r>
              <a:rPr kumimoji="0" lang="en-US"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A)    </a:t>
            </a: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 </a:t>
            </a:r>
            <a:r>
              <a:rPr kumimoji="0" lang="en-US"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P</a:t>
            </a:r>
            <a:r>
              <a:rPr kumimoji="0" lang="zh-CN"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：演奏者     </a:t>
            </a:r>
            <a:r>
              <a:rPr kumimoji="0" lang="en-US"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W</a:t>
            </a:r>
            <a:r>
              <a:rPr kumimoji="0" lang="zh-CN"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：作品    </a:t>
            </a:r>
            <a:r>
              <a:rPr kumimoji="0" lang="en-US"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A</a:t>
            </a:r>
            <a:r>
              <a:rPr kumimoji="0" lang="zh-CN"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：听众</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       一个演奏者可以演奏多个作品</a:t>
            </a: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a:t>
            </a:r>
            <a:r>
              <a:rPr kumimoji="0" lang="zh-CN"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       某一作品可被多个演奏者演奏</a:t>
            </a: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a:t>
            </a:r>
            <a:r>
              <a:rPr kumimoji="0" lang="zh-CN"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听众可以欣赏不同演奏者的不同作品</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FF0066"/>
                </a:solidFill>
                <a:effectLst>
                  <a:outerShdw blurRad="38100" dist="38100" dir="2700000" algn="tl">
                    <a:srgbClr val="C0C0C0"/>
                  </a:outerShdw>
                </a:effectLst>
                <a:latin typeface="Arial" pitchFamily="34" charset="0"/>
                <a:ea typeface="宋体" pitchFamily="2" charset="-122"/>
              </a:rPr>
              <a:t>     分析其中的函数依赖：</a:t>
            </a: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(P</a:t>
            </a: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a:t>
            </a: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W</a:t>
            </a: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a:t>
            </a: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A)→ (P</a:t>
            </a: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a:t>
            </a: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W</a:t>
            </a: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a:t>
            </a: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A)</a:t>
            </a:r>
            <a:r>
              <a:rPr kumimoji="0" lang="zh-CN"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a:t>
            </a:r>
            <a:endPar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FF0066"/>
                </a:solidFill>
                <a:effectLst>
                  <a:outerShdw blurRad="38100" dist="38100" dir="2700000" algn="tl">
                    <a:srgbClr val="C0C0C0"/>
                  </a:outerShdw>
                </a:effectLst>
                <a:latin typeface="Arial" pitchFamily="34" charset="0"/>
                <a:ea typeface="宋体" pitchFamily="2" charset="-122"/>
              </a:rPr>
              <a:t>     因此，</a:t>
            </a:r>
            <a:r>
              <a:rPr kumimoji="0" lang="zh-CN"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码为</a:t>
            </a:r>
            <a:r>
              <a:rPr kumimoji="0" lang="en-US"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(P</a:t>
            </a:r>
            <a:r>
              <a:rPr kumimoji="0" lang="zh-CN"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a:t>
            </a:r>
            <a:r>
              <a:rPr kumimoji="0" lang="en-US"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W</a:t>
            </a:r>
            <a:r>
              <a:rPr kumimoji="0" lang="zh-CN"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a:t>
            </a:r>
            <a:r>
              <a:rPr kumimoji="0" lang="en-US"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A)</a:t>
            </a:r>
            <a:r>
              <a:rPr kumimoji="0" lang="zh-CN"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，即</a:t>
            </a: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All-Key  </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82278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07" y="440600"/>
            <a:ext cx="8585967" cy="3908762"/>
          </a:xfrm>
          <a:prstGeom prst="rect">
            <a:avLst/>
          </a:prstGeom>
          <a:ln w="19050">
            <a:solidFill>
              <a:srgbClr val="FF0000"/>
            </a:solidFill>
          </a:ln>
        </p:spPr>
        <p:txBody>
          <a:bodyPr wrap="square">
            <a:spAutoFit/>
          </a:bodyPr>
          <a:lstStyle/>
          <a:p>
            <a:pPr eaLnBrk="1" latinLnBrk="1" hangingPunct="1">
              <a:lnSpc>
                <a:spcPct val="150000"/>
              </a:lnSpc>
              <a:spcBef>
                <a:spcPct val="20000"/>
              </a:spcBef>
              <a:defRPr/>
            </a:pPr>
            <a:r>
              <a:rPr lang="zh-CN" altLang="en-US" sz="2800" b="1" dirty="0" smtClean="0">
                <a:solidFill>
                  <a:srgbClr val="0000FF"/>
                </a:solidFill>
                <a:latin typeface="微软雅黑" panose="020B0503020204020204" pitchFamily="34" charset="-122"/>
                <a:ea typeface="微软雅黑" panose="020B0503020204020204" pitchFamily="34" charset="-122"/>
              </a:rPr>
              <a:t>例：在</a:t>
            </a:r>
            <a:r>
              <a:rPr lang="en-US" altLang="zh-CN" sz="2800" b="1" dirty="0" err="1" smtClean="0">
                <a:solidFill>
                  <a:srgbClr val="0000FF"/>
                </a:solidFill>
                <a:latin typeface="微软雅黑" panose="020B0503020204020204" pitchFamily="34" charset="-122"/>
                <a:ea typeface="微软雅黑" panose="020B0503020204020204" pitchFamily="34" charset="-122"/>
              </a:rPr>
              <a:t>cjgl</a:t>
            </a:r>
            <a:r>
              <a:rPr lang="zh-CN" altLang="en-US" sz="2800" b="1" dirty="0" smtClean="0">
                <a:solidFill>
                  <a:srgbClr val="0000FF"/>
                </a:solidFill>
                <a:latin typeface="微软雅黑" panose="020B0503020204020204" pitchFamily="34" charset="-122"/>
                <a:ea typeface="微软雅黑" panose="020B0503020204020204" pitchFamily="34" charset="-122"/>
              </a:rPr>
              <a:t>数据库中</a:t>
            </a:r>
            <a:endParaRPr lang="en-US" altLang="zh-CN" sz="2800" b="1" dirty="0" smtClean="0">
              <a:solidFill>
                <a:srgbClr val="0000FF"/>
              </a:solidFill>
              <a:latin typeface="微软雅黑" panose="020B0503020204020204" pitchFamily="34" charset="-122"/>
              <a:ea typeface="微软雅黑" panose="020B0503020204020204" pitchFamily="34" charset="-122"/>
            </a:endParaRPr>
          </a:p>
          <a:p>
            <a:pPr eaLnBrk="1" latinLnBrk="1" hangingPunct="1">
              <a:lnSpc>
                <a:spcPct val="150000"/>
              </a:lnSpc>
              <a:spcBef>
                <a:spcPct val="20000"/>
              </a:spcBef>
              <a:defRPr/>
            </a:pPr>
            <a:r>
              <a:rPr lang="en-US" sz="2400" b="1" dirty="0" smtClean="0">
                <a:solidFill>
                  <a:srgbClr val="0000FF"/>
                </a:solidFill>
                <a:latin typeface="微软雅黑" panose="020B0503020204020204" pitchFamily="34" charset="-122"/>
                <a:ea typeface="微软雅黑" panose="020B0503020204020204" pitchFamily="34" charset="-122"/>
              </a:rPr>
              <a:t>S</a:t>
            </a:r>
            <a:r>
              <a:rPr lang="en-US" altLang="zh-CN" sz="2400" b="1" dirty="0" smtClean="0">
                <a:solidFill>
                  <a:srgbClr val="0000FF"/>
                </a:solidFill>
                <a:latin typeface="微软雅黑" panose="020B0503020204020204" pitchFamily="34" charset="-122"/>
                <a:ea typeface="微软雅黑" panose="020B0503020204020204" pitchFamily="34" charset="-122"/>
              </a:rPr>
              <a:t>tudent</a:t>
            </a:r>
            <a:r>
              <a:rPr lang="zh-CN" altLang="en-US" sz="2400" b="1" dirty="0" smtClean="0">
                <a:solidFill>
                  <a:srgbClr val="0000FF"/>
                </a:solidFill>
                <a:latin typeface="微软雅黑" panose="020B0503020204020204" pitchFamily="34" charset="-122"/>
                <a:ea typeface="微软雅黑" panose="020B0503020204020204" pitchFamily="34" charset="-122"/>
              </a:rPr>
              <a:t>（</a:t>
            </a:r>
            <a:r>
              <a:rPr lang="en-US" sz="2400" b="1" dirty="0">
                <a:solidFill>
                  <a:srgbClr val="0000FF"/>
                </a:solidFill>
                <a:latin typeface="微软雅黑" panose="020B0503020204020204" pitchFamily="34" charset="-122"/>
                <a:ea typeface="微软雅黑" panose="020B0503020204020204" pitchFamily="34" charset="-122"/>
              </a:rPr>
              <a:t>SNO</a:t>
            </a:r>
            <a:r>
              <a:rPr lang="zh-CN" altLang="en-US" sz="2400" b="1" dirty="0" smtClean="0">
                <a:solidFill>
                  <a:srgbClr val="0000FF"/>
                </a:solidFill>
                <a:latin typeface="微软雅黑" panose="020B0503020204020204" pitchFamily="34" charset="-122"/>
                <a:ea typeface="微软雅黑" panose="020B0503020204020204" pitchFamily="34" charset="-122"/>
              </a:rPr>
              <a:t>，</a:t>
            </a:r>
            <a:r>
              <a:rPr lang="en-US" altLang="zh-CN" sz="2400" b="1" dirty="0" err="1" smtClean="0">
                <a:solidFill>
                  <a:srgbClr val="0000FF"/>
                </a:solidFill>
                <a:latin typeface="微软雅黑" panose="020B0503020204020204" pitchFamily="34" charset="-122"/>
                <a:ea typeface="微软雅黑" panose="020B0503020204020204" pitchFamily="34" charset="-122"/>
              </a:rPr>
              <a:t>sname</a:t>
            </a:r>
            <a:r>
              <a:rPr lang="zh-CN" altLang="en-US" sz="2400" b="1" dirty="0" smtClean="0">
                <a:solidFill>
                  <a:srgbClr val="0000FF"/>
                </a:solidFill>
                <a:latin typeface="微软雅黑" panose="020B0503020204020204" pitchFamily="34" charset="-122"/>
                <a:ea typeface="微软雅黑" panose="020B0503020204020204" pitchFamily="34" charset="-122"/>
              </a:rPr>
              <a:t>，</a:t>
            </a:r>
            <a:r>
              <a:rPr lang="en-US" altLang="zh-CN" sz="2400" b="1" dirty="0" err="1" smtClean="0">
                <a:solidFill>
                  <a:srgbClr val="0000FF"/>
                </a:solidFill>
                <a:latin typeface="微软雅黑" panose="020B0503020204020204" pitchFamily="34" charset="-122"/>
                <a:ea typeface="微软雅黑" panose="020B0503020204020204" pitchFamily="34" charset="-122"/>
              </a:rPr>
              <a:t>ssex</a:t>
            </a:r>
            <a:r>
              <a:rPr lang="zh-CN" altLang="en-US" sz="2400" b="1" dirty="0" smtClean="0">
                <a:solidFill>
                  <a:srgbClr val="0000FF"/>
                </a:solidFill>
                <a:latin typeface="微软雅黑" panose="020B0503020204020204" pitchFamily="34" charset="-122"/>
                <a:ea typeface="微软雅黑" panose="020B0503020204020204" pitchFamily="34" charset="-122"/>
              </a:rPr>
              <a:t>，</a:t>
            </a:r>
            <a:r>
              <a:rPr lang="en-US" altLang="zh-CN" sz="2400" b="1" dirty="0" err="1" smtClean="0">
                <a:solidFill>
                  <a:srgbClr val="0000FF"/>
                </a:solidFill>
                <a:latin typeface="微软雅黑" panose="020B0503020204020204" pitchFamily="34" charset="-122"/>
                <a:ea typeface="微软雅黑" panose="020B0503020204020204" pitchFamily="34" charset="-122"/>
              </a:rPr>
              <a:t>sbirth</a:t>
            </a:r>
            <a:r>
              <a:rPr lang="zh-CN" altLang="en-US" sz="2400" b="1" dirty="0" smtClean="0">
                <a:solidFill>
                  <a:srgbClr val="0000FF"/>
                </a:solidFill>
                <a:latin typeface="微软雅黑" panose="020B0503020204020204" pitchFamily="34" charset="-122"/>
                <a:ea typeface="微软雅黑" panose="020B0503020204020204" pitchFamily="34" charset="-122"/>
              </a:rPr>
              <a:t>，</a:t>
            </a:r>
            <a:r>
              <a:rPr lang="en-US" altLang="zh-CN" sz="2400" b="1" dirty="0" err="1" smtClean="0">
                <a:solidFill>
                  <a:srgbClr val="0000FF"/>
                </a:solidFill>
                <a:latin typeface="微软雅黑" panose="020B0503020204020204" pitchFamily="34" charset="-122"/>
                <a:ea typeface="微软雅黑" panose="020B0503020204020204" pitchFamily="34" charset="-122"/>
              </a:rPr>
              <a:t>zno</a:t>
            </a:r>
            <a:r>
              <a:rPr lang="zh-CN" altLang="en-US" sz="2400" b="1" dirty="0" smtClean="0">
                <a:solidFill>
                  <a:srgbClr val="0000FF"/>
                </a:solidFill>
                <a:latin typeface="微软雅黑" panose="020B0503020204020204" pitchFamily="34" charset="-122"/>
                <a:ea typeface="微软雅黑" panose="020B0503020204020204" pitchFamily="34" charset="-122"/>
              </a:rPr>
              <a:t>，</a:t>
            </a:r>
            <a:r>
              <a:rPr lang="en-US" altLang="zh-CN" sz="2400" b="1" dirty="0" err="1" smtClean="0">
                <a:solidFill>
                  <a:srgbClr val="0000FF"/>
                </a:solidFill>
                <a:latin typeface="微软雅黑" panose="020B0503020204020204" pitchFamily="34" charset="-122"/>
                <a:ea typeface="微软雅黑" panose="020B0503020204020204" pitchFamily="34" charset="-122"/>
              </a:rPr>
              <a:t>sclass</a:t>
            </a:r>
            <a:r>
              <a:rPr lang="zh-CN" altLang="en-US" sz="2400" b="1" dirty="0" smtClean="0">
                <a:solidFill>
                  <a:srgbClr val="0000FF"/>
                </a:solidFill>
                <a:latin typeface="微软雅黑" panose="020B0503020204020204" pitchFamily="34" charset="-122"/>
                <a:ea typeface="微软雅黑" panose="020B0503020204020204" pitchFamily="34" charset="-122"/>
              </a:rPr>
              <a:t>） </a:t>
            </a:r>
            <a:endParaRPr lang="zh-CN" altLang="en-US" sz="2400" b="1" dirty="0">
              <a:solidFill>
                <a:srgbClr val="0000FF"/>
              </a:solidFill>
              <a:latin typeface="微软雅黑" panose="020B0503020204020204" pitchFamily="34" charset="-122"/>
              <a:ea typeface="微软雅黑" panose="020B0503020204020204" pitchFamily="34" charset="-122"/>
            </a:endParaRPr>
          </a:p>
          <a:p>
            <a:pPr latinLnBrk="1">
              <a:lnSpc>
                <a:spcPct val="150000"/>
              </a:lnSpc>
              <a:spcBef>
                <a:spcPct val="2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则  </a:t>
            </a:r>
            <a:r>
              <a:rPr lang="en-US" altLang="zh-CN" sz="2400" b="1" dirty="0" smtClean="0">
                <a:solidFill>
                  <a:srgbClr val="000000"/>
                </a:solidFill>
                <a:latin typeface="微软雅黑" panose="020B0503020204020204" pitchFamily="34" charset="-122"/>
                <a:ea typeface="微软雅黑" panose="020B0503020204020204" pitchFamily="34" charset="-122"/>
              </a:rPr>
              <a:t>SNO</a:t>
            </a:r>
            <a:r>
              <a:rPr lang="zh-CN" altLang="en-US" sz="2400" b="1" dirty="0">
                <a:solidFill>
                  <a:srgbClr val="000000"/>
                </a:solidFill>
                <a:latin typeface="微软雅黑" panose="020B0503020204020204" pitchFamily="34" charset="-122"/>
                <a:ea typeface="微软雅黑" panose="020B0503020204020204" pitchFamily="34" charset="-122"/>
              </a:rPr>
              <a:t>是候选码，</a:t>
            </a:r>
            <a:r>
              <a:rPr lang="en-US" altLang="zh-CN" sz="2400" b="1" dirty="0">
                <a:solidFill>
                  <a:srgbClr val="000000"/>
                </a:solidFill>
                <a:latin typeface="微软雅黑" panose="020B0503020204020204" pitchFamily="34" charset="-122"/>
                <a:ea typeface="微软雅黑" panose="020B0503020204020204" pitchFamily="34" charset="-122"/>
              </a:rPr>
              <a:t>SNO</a:t>
            </a:r>
            <a:r>
              <a:rPr lang="zh-CN" altLang="en-US" sz="2400" b="1" dirty="0">
                <a:solidFill>
                  <a:srgbClr val="000000"/>
                </a:solidFill>
                <a:latin typeface="微软雅黑" panose="020B0503020204020204" pitchFamily="34" charset="-122"/>
                <a:ea typeface="微软雅黑" panose="020B0503020204020204" pitchFamily="34" charset="-122"/>
              </a:rPr>
              <a:t>是主属性</a:t>
            </a:r>
            <a:r>
              <a:rPr lang="zh-CN" altLang="en-US" sz="2400" b="1" dirty="0" smtClean="0">
                <a:solidFill>
                  <a:srgbClr val="000000"/>
                </a:solidFill>
                <a:latin typeface="微软雅黑" panose="020B0503020204020204" pitchFamily="34" charset="-122"/>
                <a:ea typeface="微软雅黑" panose="020B0503020204020204" pitchFamily="34" charset="-122"/>
              </a:rPr>
              <a:t>，</a:t>
            </a:r>
            <a:r>
              <a:rPr lang="en-US" altLang="zh-CN" sz="2400" b="1" dirty="0">
                <a:solidFill>
                  <a:srgbClr val="0000FF"/>
                </a:solidFill>
                <a:latin typeface="微软雅黑" panose="020B0503020204020204" pitchFamily="34" charset="-122"/>
                <a:ea typeface="微软雅黑" panose="020B0503020204020204" pitchFamily="34" charset="-122"/>
              </a:rPr>
              <a:t> </a:t>
            </a:r>
            <a:r>
              <a:rPr lang="en-US" altLang="zh-CN" sz="2400" b="1" dirty="0" err="1" smtClean="0">
                <a:solidFill>
                  <a:srgbClr val="0000FF"/>
                </a:solidFill>
                <a:latin typeface="微软雅黑" panose="020B0503020204020204" pitchFamily="34" charset="-122"/>
                <a:ea typeface="微软雅黑" panose="020B0503020204020204" pitchFamily="34" charset="-122"/>
              </a:rPr>
              <a:t>sname</a:t>
            </a:r>
            <a:r>
              <a:rPr lang="zh-CN" altLang="en-US" sz="2400" b="1" dirty="0">
                <a:solidFill>
                  <a:srgbClr val="0000FF"/>
                </a:solidFill>
                <a:latin typeface="微软雅黑" panose="020B0503020204020204" pitchFamily="34" charset="-122"/>
                <a:ea typeface="微软雅黑" panose="020B0503020204020204" pitchFamily="34" charset="-122"/>
              </a:rPr>
              <a:t>等</a:t>
            </a:r>
            <a:r>
              <a:rPr lang="zh-CN" altLang="en-US" sz="2400" b="1" dirty="0" smtClean="0">
                <a:solidFill>
                  <a:srgbClr val="000000"/>
                </a:solidFill>
                <a:latin typeface="微软雅黑" panose="020B0503020204020204" pitchFamily="34" charset="-122"/>
                <a:ea typeface="微软雅黑" panose="020B0503020204020204" pitchFamily="34" charset="-122"/>
              </a:rPr>
              <a:t>是非</a:t>
            </a:r>
            <a:r>
              <a:rPr lang="zh-CN" altLang="en-US" sz="2400" b="1" dirty="0">
                <a:solidFill>
                  <a:srgbClr val="000000"/>
                </a:solidFill>
                <a:latin typeface="微软雅黑" panose="020B0503020204020204" pitchFamily="34" charset="-122"/>
                <a:ea typeface="微软雅黑" panose="020B0503020204020204" pitchFamily="34" charset="-122"/>
              </a:rPr>
              <a:t>主属性。</a:t>
            </a:r>
            <a:endParaRPr lang="en-US" altLang="zh-CN" sz="2400" b="1" dirty="0">
              <a:solidFill>
                <a:srgbClr val="000000"/>
              </a:solidFill>
              <a:latin typeface="微软雅黑" panose="020B0503020204020204" pitchFamily="34" charset="-122"/>
              <a:ea typeface="微软雅黑" panose="020B0503020204020204" pitchFamily="34" charset="-122"/>
            </a:endParaRPr>
          </a:p>
          <a:p>
            <a:pPr eaLnBrk="1" latinLnBrk="1" hangingPunct="1">
              <a:lnSpc>
                <a:spcPct val="150000"/>
              </a:lnSpc>
              <a:spcBef>
                <a:spcPct val="20000"/>
              </a:spcBef>
              <a:defRPr/>
            </a:pPr>
            <a:r>
              <a:rPr lang="zh-CN" altLang="en-US" sz="2800" b="1" dirty="0">
                <a:solidFill>
                  <a:srgbClr val="0000FF"/>
                </a:solidFill>
                <a:latin typeface="微软雅黑" panose="020B0503020204020204" pitchFamily="34" charset="-122"/>
                <a:ea typeface="微软雅黑" panose="020B0503020204020204" pitchFamily="34" charset="-122"/>
              </a:rPr>
              <a:t>例：</a:t>
            </a:r>
            <a:r>
              <a:rPr lang="zh-CN" altLang="en-US" sz="2400" b="1" dirty="0">
                <a:solidFill>
                  <a:srgbClr val="0000FF"/>
                </a:solidFill>
                <a:latin typeface="微软雅黑" panose="020B0503020204020204" pitchFamily="34" charset="-122"/>
                <a:ea typeface="微软雅黑" panose="020B0503020204020204" pitchFamily="34" charset="-122"/>
              </a:rPr>
              <a:t>关系模式</a:t>
            </a:r>
            <a:r>
              <a:rPr lang="en-US" altLang="en-US" sz="2400" b="1" dirty="0">
                <a:solidFill>
                  <a:srgbClr val="0000FF"/>
                </a:solidFill>
                <a:latin typeface="微软雅黑" panose="020B0503020204020204" pitchFamily="34" charset="-122"/>
                <a:ea typeface="微软雅黑" panose="020B0503020204020204" pitchFamily="34" charset="-122"/>
              </a:rPr>
              <a:t>SC</a:t>
            </a:r>
            <a:r>
              <a:rPr lang="zh-CN" altLang="en-US" sz="2400" b="1" dirty="0">
                <a:solidFill>
                  <a:srgbClr val="0000FF"/>
                </a:solidFill>
                <a:latin typeface="微软雅黑" panose="020B0503020204020204" pitchFamily="34" charset="-122"/>
                <a:ea typeface="微软雅黑" panose="020B0503020204020204" pitchFamily="34" charset="-122"/>
              </a:rPr>
              <a:t>（</a:t>
            </a:r>
            <a:r>
              <a:rPr lang="en-US" altLang="en-US" sz="2400" b="1" dirty="0">
                <a:solidFill>
                  <a:srgbClr val="0000FF"/>
                </a:solidFill>
                <a:latin typeface="微软雅黑" panose="020B0503020204020204" pitchFamily="34" charset="-122"/>
                <a:ea typeface="微软雅黑" panose="020B0503020204020204" pitchFamily="34" charset="-122"/>
              </a:rPr>
              <a:t>SNO</a:t>
            </a:r>
            <a:r>
              <a:rPr lang="zh-CN" altLang="en-US" sz="2400" b="1" dirty="0">
                <a:solidFill>
                  <a:srgbClr val="0000FF"/>
                </a:solidFill>
                <a:latin typeface="微软雅黑" panose="020B0503020204020204" pitchFamily="34" charset="-122"/>
                <a:ea typeface="微软雅黑" panose="020B0503020204020204" pitchFamily="34" charset="-122"/>
              </a:rPr>
              <a:t>，</a:t>
            </a:r>
            <a:r>
              <a:rPr lang="en-US" altLang="en-US" sz="2400" b="1" dirty="0">
                <a:solidFill>
                  <a:srgbClr val="0000FF"/>
                </a:solidFill>
                <a:latin typeface="微软雅黑" panose="020B0503020204020204" pitchFamily="34" charset="-122"/>
                <a:ea typeface="微软雅黑" panose="020B0503020204020204" pitchFamily="34" charset="-122"/>
              </a:rPr>
              <a:t>CNO</a:t>
            </a:r>
            <a:r>
              <a:rPr lang="zh-CN" altLang="en-US" sz="2400" b="1" dirty="0" smtClean="0">
                <a:solidFill>
                  <a:srgbClr val="0000FF"/>
                </a:solidFill>
                <a:latin typeface="微软雅黑" panose="020B0503020204020204" pitchFamily="34" charset="-122"/>
                <a:ea typeface="微软雅黑" panose="020B0503020204020204" pitchFamily="34" charset="-122"/>
              </a:rPr>
              <a:t>，</a:t>
            </a:r>
            <a:r>
              <a:rPr lang="en-US" altLang="zh-CN" sz="2400" b="1" dirty="0" smtClean="0">
                <a:solidFill>
                  <a:srgbClr val="0000FF"/>
                </a:solidFill>
                <a:latin typeface="微软雅黑" panose="020B0503020204020204" pitchFamily="34" charset="-122"/>
                <a:ea typeface="微软雅黑" panose="020B0503020204020204" pitchFamily="34" charset="-122"/>
              </a:rPr>
              <a:t>grade</a:t>
            </a:r>
            <a:r>
              <a:rPr lang="zh-CN" altLang="en-US" sz="2400" b="1" dirty="0" smtClean="0">
                <a:solidFill>
                  <a:srgbClr val="0000FF"/>
                </a:solidFill>
                <a:latin typeface="微软雅黑" panose="020B0503020204020204" pitchFamily="34" charset="-122"/>
                <a:ea typeface="微软雅黑" panose="020B0503020204020204" pitchFamily="34" charset="-122"/>
              </a:rPr>
              <a:t>）</a:t>
            </a:r>
            <a:endParaRPr lang="en-US" altLang="zh-CN" sz="2400" b="1" dirty="0">
              <a:solidFill>
                <a:srgbClr val="0000FF"/>
              </a:solidFill>
              <a:latin typeface="微软雅黑" panose="020B0503020204020204" pitchFamily="34" charset="-122"/>
              <a:ea typeface="微软雅黑" panose="020B0503020204020204" pitchFamily="34" charset="-122"/>
            </a:endParaRPr>
          </a:p>
          <a:p>
            <a:pPr latinLnBrk="1">
              <a:lnSpc>
                <a:spcPct val="150000"/>
              </a:lnSpc>
              <a:spcBef>
                <a:spcPct val="20000"/>
              </a:spcBef>
              <a:defRPr/>
            </a:pPr>
            <a:r>
              <a:rPr lang="zh-CN" altLang="en-US" sz="2400" b="1" dirty="0">
                <a:latin typeface="微软雅黑" panose="020B0503020204020204" pitchFamily="34" charset="-122"/>
                <a:ea typeface="微软雅黑" panose="020B0503020204020204" pitchFamily="34" charset="-122"/>
              </a:rPr>
              <a:t>（</a:t>
            </a:r>
            <a:r>
              <a:rPr lang="en-US" altLang="en-US" sz="2400" b="1" dirty="0">
                <a:latin typeface="微软雅黑" panose="020B0503020204020204" pitchFamily="34" charset="-122"/>
                <a:ea typeface="微软雅黑" panose="020B0503020204020204" pitchFamily="34" charset="-122"/>
              </a:rPr>
              <a:t>SNO</a:t>
            </a:r>
            <a:r>
              <a:rPr lang="zh-CN" altLang="en-US" sz="2400" b="1" dirty="0">
                <a:latin typeface="微软雅黑" panose="020B0503020204020204" pitchFamily="34" charset="-122"/>
                <a:ea typeface="微软雅黑" panose="020B0503020204020204" pitchFamily="34" charset="-122"/>
              </a:rPr>
              <a:t>，</a:t>
            </a:r>
            <a:r>
              <a:rPr lang="en-US" altLang="en-US" sz="2400" b="1" dirty="0">
                <a:latin typeface="微软雅黑" panose="020B0503020204020204" pitchFamily="34" charset="-122"/>
                <a:ea typeface="微软雅黑" panose="020B0503020204020204" pitchFamily="34" charset="-122"/>
              </a:rPr>
              <a:t>CNO</a:t>
            </a:r>
            <a:r>
              <a:rPr lang="zh-CN" altLang="en-US" sz="2400" b="1" dirty="0">
                <a:latin typeface="微软雅黑" panose="020B0503020204020204" pitchFamily="34" charset="-122"/>
                <a:ea typeface="微软雅黑" panose="020B0503020204020204" pitchFamily="34" charset="-122"/>
              </a:rPr>
              <a:t>）是</a:t>
            </a:r>
            <a:r>
              <a:rPr lang="zh-CN" altLang="en-US" sz="2400" b="1" dirty="0" smtClean="0">
                <a:latin typeface="微软雅黑" panose="020B0503020204020204" pitchFamily="34" charset="-122"/>
                <a:ea typeface="微软雅黑" panose="020B0503020204020204" pitchFamily="34" charset="-122"/>
              </a:rPr>
              <a:t>候选</a:t>
            </a:r>
            <a:r>
              <a:rPr lang="zh-CN" altLang="en-US" sz="2400" b="1" dirty="0">
                <a:solidFill>
                  <a:srgbClr val="000000"/>
                </a:solidFill>
                <a:latin typeface="微软雅黑" panose="020B0503020204020204" pitchFamily="34" charset="-122"/>
                <a:ea typeface="微软雅黑" panose="020B0503020204020204" pitchFamily="34" charset="-122"/>
              </a:rPr>
              <a:t>码</a:t>
            </a:r>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则</a:t>
            </a:r>
            <a:r>
              <a:rPr lang="en-US" altLang="en-US" sz="2400" b="1" dirty="0">
                <a:latin typeface="微软雅黑" panose="020B0503020204020204" pitchFamily="34" charset="-122"/>
                <a:ea typeface="微软雅黑" panose="020B0503020204020204" pitchFamily="34" charset="-122"/>
              </a:rPr>
              <a:t>SNO</a:t>
            </a:r>
            <a:r>
              <a:rPr lang="zh-CN" altLang="en-US" sz="2400" b="1" dirty="0">
                <a:latin typeface="微软雅黑" panose="020B0503020204020204" pitchFamily="34" charset="-122"/>
                <a:ea typeface="微软雅黑" panose="020B0503020204020204" pitchFamily="34" charset="-122"/>
              </a:rPr>
              <a:t>，</a:t>
            </a:r>
            <a:r>
              <a:rPr lang="en-US" altLang="en-US" sz="2400" b="1" dirty="0">
                <a:latin typeface="微软雅黑" panose="020B0503020204020204" pitchFamily="34" charset="-122"/>
                <a:ea typeface="微软雅黑" panose="020B0503020204020204" pitchFamily="34" charset="-122"/>
              </a:rPr>
              <a:t>CNO</a:t>
            </a:r>
            <a:r>
              <a:rPr lang="zh-CN" altLang="en-US" sz="2400" b="1" dirty="0">
                <a:latin typeface="微软雅黑" panose="020B0503020204020204" pitchFamily="34" charset="-122"/>
                <a:ea typeface="微软雅黑" panose="020B0503020204020204" pitchFamily="34" charset="-122"/>
              </a:rPr>
              <a:t>是主属性</a:t>
            </a:r>
            <a:r>
              <a:rPr lang="zh-CN" altLang="en-US" sz="2400" b="1" dirty="0" smtClean="0">
                <a:latin typeface="微软雅黑" panose="020B0503020204020204" pitchFamily="34" charset="-122"/>
                <a:ea typeface="微软雅黑" panose="020B0503020204020204" pitchFamily="34" charset="-122"/>
              </a:rPr>
              <a:t>，</a:t>
            </a:r>
            <a:r>
              <a:rPr lang="en-US" altLang="zh-CN" sz="2400" b="1" dirty="0">
                <a:solidFill>
                  <a:srgbClr val="0000FF"/>
                </a:solidFill>
                <a:latin typeface="微软雅黑" panose="020B0503020204020204" pitchFamily="34" charset="-122"/>
                <a:ea typeface="微软雅黑" panose="020B0503020204020204" pitchFamily="34" charset="-122"/>
              </a:rPr>
              <a:t> grade</a:t>
            </a:r>
            <a:r>
              <a:rPr lang="zh-CN" altLang="en-US" sz="2400" b="1" dirty="0" smtClean="0">
                <a:latin typeface="微软雅黑" panose="020B0503020204020204" pitchFamily="34" charset="-122"/>
                <a:ea typeface="微软雅黑" panose="020B0503020204020204" pitchFamily="34" charset="-122"/>
              </a:rPr>
              <a:t>是非</a:t>
            </a:r>
            <a:r>
              <a:rPr lang="zh-CN" altLang="en-US" sz="2400" b="1" dirty="0">
                <a:latin typeface="微软雅黑" panose="020B0503020204020204" pitchFamily="34" charset="-122"/>
                <a:ea typeface="微软雅黑" panose="020B0503020204020204" pitchFamily="34" charset="-122"/>
              </a:rPr>
              <a:t>主属性。</a:t>
            </a:r>
          </a:p>
        </p:txBody>
      </p:sp>
    </p:spTree>
    <p:extLst>
      <p:ext uri="{BB962C8B-B14F-4D97-AF65-F5344CB8AC3E}">
        <p14:creationId xmlns:p14="http://schemas.microsoft.com/office/powerpoint/2010/main" val="47223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日期占位符 3"/>
          <p:cNvSpPr txBox="1">
            <a:spLocks noGrp="1"/>
          </p:cNvSpPr>
          <p:nvPr/>
        </p:nvSpPr>
        <p:spPr bwMode="auto">
          <a:xfrm>
            <a:off x="214313" y="6357940"/>
            <a:ext cx="21336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en-US" altLang="zh-CN" sz="1400" dirty="0">
              <a:ea typeface="微软雅黑" pitchFamily="34" charset="-122"/>
            </a:endParaRPr>
          </a:p>
        </p:txBody>
      </p:sp>
      <p:sp>
        <p:nvSpPr>
          <p:cNvPr id="37893" name="Rectangle 3"/>
          <p:cNvSpPr>
            <a:spLocks noGrp="1" noChangeArrowheads="1"/>
          </p:cNvSpPr>
          <p:nvPr>
            <p:ph type="body" idx="4294967295"/>
          </p:nvPr>
        </p:nvSpPr>
        <p:spPr>
          <a:xfrm>
            <a:off x="214313" y="815944"/>
            <a:ext cx="8656733" cy="2584607"/>
          </a:xfrm>
        </p:spPr>
        <p:txBody>
          <a:bodyPr>
            <a:noAutofit/>
          </a:bodyPr>
          <a:lstStyle/>
          <a:p>
            <a:pPr lvl="1">
              <a:lnSpc>
                <a:spcPts val="4100"/>
              </a:lnSpc>
              <a:spcBef>
                <a:spcPts val="0"/>
              </a:spcBef>
            </a:pPr>
            <a:r>
              <a:rPr lang="zh-CN" altLang="en-US" sz="2800" b="1" dirty="0" smtClean="0">
                <a:solidFill>
                  <a:srgbClr val="FF0000"/>
                </a:solidFill>
              </a:rPr>
              <a:t>范式</a:t>
            </a:r>
            <a:r>
              <a:rPr lang="en-US" altLang="zh-CN" sz="2800" b="1" dirty="0"/>
              <a:t>(Normal Form)</a:t>
            </a:r>
            <a:r>
              <a:rPr lang="zh-CN" altLang="en-US" sz="2800" b="1" dirty="0" smtClean="0"/>
              <a:t>是数据库设计所需要满足的规范。</a:t>
            </a:r>
            <a:endParaRPr lang="en-US" altLang="zh-CN" sz="2800" b="1" dirty="0" smtClean="0"/>
          </a:p>
          <a:p>
            <a:pPr marL="685800" indent="-457200">
              <a:lnSpc>
                <a:spcPts val="4100"/>
              </a:lnSpc>
              <a:spcBef>
                <a:spcPts val="0"/>
              </a:spcBef>
            </a:pPr>
            <a:r>
              <a:rPr lang="zh-CN" altLang="en-US" sz="2800" b="1" dirty="0" smtClean="0"/>
              <a:t>关系</a:t>
            </a:r>
            <a:r>
              <a:rPr lang="zh-CN" altLang="en-US" sz="2800" b="1" dirty="0"/>
              <a:t>按其规范化程度从低到高可分为 </a:t>
            </a:r>
            <a:r>
              <a:rPr lang="en-US" altLang="zh-CN" sz="2800" b="1" dirty="0"/>
              <a:t>5 </a:t>
            </a:r>
            <a:r>
              <a:rPr lang="zh-CN" altLang="en-US" sz="2800" b="1" dirty="0"/>
              <a:t>级</a:t>
            </a:r>
            <a:r>
              <a:rPr lang="zh-CN" altLang="en-US" sz="2800" b="1" dirty="0" smtClean="0"/>
              <a:t>范式，</a:t>
            </a:r>
            <a:r>
              <a:rPr lang="zh-CN" altLang="en-US" sz="2800" b="1" dirty="0"/>
              <a:t>分别称为 </a:t>
            </a:r>
            <a:r>
              <a:rPr lang="en-US" altLang="zh-CN" sz="2800" b="1" dirty="0">
                <a:solidFill>
                  <a:srgbClr val="FF0000"/>
                </a:solidFill>
              </a:rPr>
              <a:t>1NF</a:t>
            </a:r>
            <a:r>
              <a:rPr lang="zh-CN" altLang="en-US" sz="2800" b="1" dirty="0">
                <a:solidFill>
                  <a:srgbClr val="FF0000"/>
                </a:solidFill>
              </a:rPr>
              <a:t>、</a:t>
            </a:r>
            <a:r>
              <a:rPr lang="en-US" altLang="zh-CN" sz="2800" b="1" dirty="0">
                <a:solidFill>
                  <a:srgbClr val="FF0000"/>
                </a:solidFill>
              </a:rPr>
              <a:t>2NF</a:t>
            </a:r>
            <a:r>
              <a:rPr lang="zh-CN" altLang="en-US" sz="2800" b="1" dirty="0">
                <a:solidFill>
                  <a:srgbClr val="FF0000"/>
                </a:solidFill>
              </a:rPr>
              <a:t>、</a:t>
            </a:r>
            <a:r>
              <a:rPr lang="en-US" altLang="zh-CN" sz="2800" b="1" dirty="0">
                <a:solidFill>
                  <a:srgbClr val="FF0000"/>
                </a:solidFill>
              </a:rPr>
              <a:t>3NF(BCNF)</a:t>
            </a:r>
            <a:r>
              <a:rPr lang="zh-CN" altLang="en-US" sz="2800" b="1" dirty="0">
                <a:solidFill>
                  <a:srgbClr val="FF0000"/>
                </a:solidFill>
              </a:rPr>
              <a:t>、</a:t>
            </a:r>
            <a:r>
              <a:rPr lang="en-US" altLang="zh-CN" sz="2800" b="1" dirty="0">
                <a:solidFill>
                  <a:srgbClr val="FF0000"/>
                </a:solidFill>
              </a:rPr>
              <a:t>4NF</a:t>
            </a:r>
            <a:r>
              <a:rPr lang="zh-CN" altLang="en-US" sz="2800" b="1" dirty="0">
                <a:solidFill>
                  <a:srgbClr val="FF0000"/>
                </a:solidFill>
              </a:rPr>
              <a:t>、</a:t>
            </a:r>
            <a:r>
              <a:rPr lang="en-US" altLang="zh-CN" sz="2800" b="1" dirty="0">
                <a:solidFill>
                  <a:srgbClr val="FF0000"/>
                </a:solidFill>
              </a:rPr>
              <a:t>5NF</a:t>
            </a:r>
            <a:r>
              <a:rPr lang="zh-CN" altLang="en-US" sz="2800" b="1" dirty="0" smtClean="0"/>
              <a:t>。</a:t>
            </a:r>
            <a:endParaRPr lang="zh-CN" altLang="en-US" sz="2800" b="1" dirty="0" smtClean="0">
              <a:solidFill>
                <a:srgbClr val="0000FF"/>
              </a:solidFill>
            </a:endParaRPr>
          </a:p>
        </p:txBody>
      </p:sp>
      <p:sp>
        <p:nvSpPr>
          <p:cNvPr id="2" name="矩形 1"/>
          <p:cNvSpPr/>
          <p:nvPr/>
        </p:nvSpPr>
        <p:spPr>
          <a:xfrm>
            <a:off x="108590" y="140652"/>
            <a:ext cx="5841833" cy="579646"/>
          </a:xfrm>
          <a:prstGeom prst="rect">
            <a:avLst/>
          </a:prstGeom>
        </p:spPr>
        <p:txBody>
          <a:bodyPr wrap="square">
            <a:spAutoFit/>
          </a:bodyPr>
          <a:lstStyle/>
          <a:p>
            <a:pPr indent="457200">
              <a:lnSpc>
                <a:spcPts val="3840"/>
              </a:lnSpc>
            </a:pPr>
            <a:r>
              <a:rPr lang="en-US" altLang="zh-CN" sz="3200" b="1" dirty="0" smtClean="0">
                <a:solidFill>
                  <a:srgbClr val="00B050"/>
                </a:solidFill>
                <a:latin typeface="微软雅黑" pitchFamily="34" charset="-122"/>
                <a:ea typeface="微软雅黑" pitchFamily="34" charset="-122"/>
              </a:rPr>
              <a:t>3.3.3 </a:t>
            </a:r>
            <a:r>
              <a:rPr lang="zh-CN" altLang="en-US" sz="3200" b="1" dirty="0" smtClean="0">
                <a:solidFill>
                  <a:srgbClr val="00B050"/>
                </a:solidFill>
                <a:latin typeface="微软雅黑" pitchFamily="34" charset="-122"/>
                <a:ea typeface="微软雅黑" pitchFamily="34" charset="-122"/>
              </a:rPr>
              <a:t> 范式</a:t>
            </a:r>
            <a:r>
              <a:rPr lang="zh-CN" altLang="en-US" sz="3200" b="1" dirty="0" smtClean="0">
                <a:solidFill>
                  <a:srgbClr val="FF0000"/>
                </a:solidFill>
                <a:latin typeface="微软雅黑" pitchFamily="34" charset="-122"/>
                <a:ea typeface="微软雅黑" pitchFamily="34" charset="-122"/>
              </a:rPr>
              <a:t>与规范化</a:t>
            </a:r>
            <a:endParaRPr lang="en-US" altLang="zh-CN" sz="3200" b="1" dirty="0">
              <a:solidFill>
                <a:srgbClr val="FF0000"/>
              </a:solidFill>
              <a:latin typeface="微软雅黑" pitchFamily="34" charset="-122"/>
              <a:ea typeface="微软雅黑" pitchFamily="34" charset="-122"/>
            </a:endParaRPr>
          </a:p>
        </p:txBody>
      </p:sp>
      <p:sp>
        <p:nvSpPr>
          <p:cNvPr id="5" name="矩形 4"/>
          <p:cNvSpPr/>
          <p:nvPr/>
        </p:nvSpPr>
        <p:spPr>
          <a:xfrm>
            <a:off x="409433" y="3605267"/>
            <a:ext cx="8461612" cy="2657138"/>
          </a:xfrm>
          <a:prstGeom prst="rect">
            <a:avLst/>
          </a:prstGeom>
        </p:spPr>
        <p:txBody>
          <a:bodyPr wrap="square">
            <a:spAutoFit/>
          </a:bodyPr>
          <a:lstStyle/>
          <a:p>
            <a:pPr marL="457200" indent="-457200">
              <a:lnSpc>
                <a:spcPts val="4000"/>
              </a:lnSpc>
              <a:buFont typeface="Arial" panose="020B0604020202020204" pitchFamily="34" charset="0"/>
              <a:buChar char="•"/>
            </a:pPr>
            <a:r>
              <a:rPr lang="zh-CN" altLang="en-US" sz="2800" b="1" dirty="0" smtClean="0">
                <a:latin typeface="微软雅黑" pitchFamily="34" charset="-122"/>
                <a:ea typeface="微软雅黑" pitchFamily="34" charset="-122"/>
              </a:rPr>
              <a:t>规范化程度较高者必是较低者的子集，即</a:t>
            </a:r>
            <a:r>
              <a:rPr lang="en-US" altLang="zh-CN" sz="2800" b="1" dirty="0" smtClean="0">
                <a:solidFill>
                  <a:srgbClr val="0000FF"/>
                </a:solidFill>
                <a:latin typeface="微软雅黑" pitchFamily="34" charset="-122"/>
                <a:ea typeface="微软雅黑" pitchFamily="34" charset="-122"/>
              </a:rPr>
              <a:t>5NF⊆4NF⊆BCNF⊆3NF⊆2NF⊆1NF</a:t>
            </a:r>
          </a:p>
          <a:p>
            <a:pPr marL="457200" indent="-457200">
              <a:lnSpc>
                <a:spcPts val="4000"/>
              </a:lnSpc>
              <a:buFont typeface="Arial" panose="020B0604020202020204" pitchFamily="34" charset="0"/>
              <a:buChar char="•"/>
            </a:pPr>
            <a:r>
              <a:rPr lang="zh-CN" altLang="en-US" sz="2800" b="1" dirty="0" smtClean="0">
                <a:latin typeface="微软雅黑" pitchFamily="34" charset="-122"/>
                <a:ea typeface="微软雅黑" pitchFamily="34" charset="-122"/>
              </a:rPr>
              <a:t>一个低一级范式的关系模式，通过模式分解可以转换成若干个高一级范式的关系模式的集合，这个过程称作</a:t>
            </a:r>
            <a:r>
              <a:rPr lang="zh-CN" altLang="en-US" sz="3200" b="1" u="sng" dirty="0" smtClean="0">
                <a:solidFill>
                  <a:srgbClr val="FF0000"/>
                </a:solidFill>
                <a:latin typeface="微软雅黑" pitchFamily="34" charset="-122"/>
                <a:ea typeface="微软雅黑" pitchFamily="34" charset="-122"/>
              </a:rPr>
              <a:t>规范化</a:t>
            </a:r>
            <a:r>
              <a:rPr lang="zh-CN" altLang="en-US" sz="2800" b="1" dirty="0" smtClean="0">
                <a:latin typeface="微软雅黑" pitchFamily="34" charset="-122"/>
                <a:ea typeface="微软雅黑" pitchFamily="34" charset="-122"/>
              </a:rPr>
              <a:t>。</a:t>
            </a:r>
            <a:endParaRPr lang="zh-CN" altLang="en-US" sz="2800" b="1" dirty="0">
              <a:latin typeface="微软雅黑" pitchFamily="34" charset="-122"/>
              <a:ea typeface="微软雅黑" pitchFamily="34" charset="-122"/>
            </a:endParaRPr>
          </a:p>
        </p:txBody>
      </p:sp>
    </p:spTree>
    <p:extLst>
      <p:ext uri="{BB962C8B-B14F-4D97-AF65-F5344CB8AC3E}">
        <p14:creationId xmlns:p14="http://schemas.microsoft.com/office/powerpoint/2010/main" val="173504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5" y="295112"/>
            <a:ext cx="8584442" cy="4708981"/>
          </a:xfrm>
          <a:prstGeom prst="rect">
            <a:avLst/>
          </a:prstGeom>
        </p:spPr>
        <p:txBody>
          <a:bodyPr wrap="square">
            <a:spAutoFit/>
          </a:bodyPr>
          <a:lstStyle/>
          <a:p>
            <a:pPr marL="457200" indent="-457200">
              <a:lnSpc>
                <a:spcPct val="150000"/>
              </a:lnSpc>
              <a:buFont typeface="Wingdings" pitchFamily="2" charset="2"/>
              <a:buChar char="u"/>
            </a:pPr>
            <a:r>
              <a:rPr lang="en-US" altLang="zh-CN" sz="3200" b="1" dirty="0" smtClean="0">
                <a:solidFill>
                  <a:srgbClr val="FF0000"/>
                </a:solidFill>
                <a:latin typeface="微软雅黑" pitchFamily="34" charset="-122"/>
                <a:ea typeface="微软雅黑" pitchFamily="34" charset="-122"/>
              </a:rPr>
              <a:t>1NF</a:t>
            </a:r>
          </a:p>
          <a:p>
            <a:pPr indent="457200">
              <a:lnSpc>
                <a:spcPct val="150000"/>
              </a:lnSpc>
            </a:pPr>
            <a:r>
              <a:rPr lang="zh-CN" altLang="en-US" sz="2800" b="1" dirty="0">
                <a:latin typeface="微软雅黑" pitchFamily="34" charset="-122"/>
                <a:ea typeface="微软雅黑" pitchFamily="34" charset="-122"/>
              </a:rPr>
              <a:t>如果一个</a:t>
            </a:r>
            <a:r>
              <a:rPr lang="zh-CN" altLang="en-US" sz="2800" b="1" dirty="0">
                <a:solidFill>
                  <a:srgbClr val="0000FF"/>
                </a:solidFill>
                <a:latin typeface="华文行楷" panose="02010800040101010101" pitchFamily="2" charset="-122"/>
                <a:ea typeface="华文行楷" panose="02010800040101010101" pitchFamily="2" charset="-122"/>
              </a:rPr>
              <a:t>关系模式</a:t>
            </a:r>
            <a:r>
              <a:rPr lang="en-US" altLang="zh-CN" sz="2800" b="1" dirty="0">
                <a:solidFill>
                  <a:srgbClr val="0000FF"/>
                </a:solidFill>
                <a:latin typeface="华文行楷" panose="02010800040101010101" pitchFamily="2" charset="-122"/>
                <a:ea typeface="华文行楷" panose="02010800040101010101" pitchFamily="2" charset="-122"/>
              </a:rPr>
              <a:t>R</a:t>
            </a:r>
            <a:r>
              <a:rPr lang="zh-CN" altLang="en-US" sz="2800" b="1" dirty="0">
                <a:solidFill>
                  <a:srgbClr val="0000FF"/>
                </a:solidFill>
                <a:latin typeface="华文行楷" panose="02010800040101010101" pitchFamily="2" charset="-122"/>
                <a:ea typeface="华文行楷" panose="02010800040101010101" pitchFamily="2" charset="-122"/>
              </a:rPr>
              <a:t>的所有属性都是不可分的基本数据项</a:t>
            </a:r>
            <a:r>
              <a:rPr lang="zh-CN" altLang="en-US" sz="2800" b="1" dirty="0">
                <a:latin typeface="微软雅黑" pitchFamily="34" charset="-122"/>
                <a:ea typeface="微软雅黑" pitchFamily="34" charset="-122"/>
              </a:rPr>
              <a:t>，则</a:t>
            </a:r>
            <a:r>
              <a:rPr lang="en-US" altLang="zh-CN" sz="2800" b="1" dirty="0">
                <a:solidFill>
                  <a:srgbClr val="C00000"/>
                </a:solidFill>
                <a:latin typeface="微软雅黑" pitchFamily="34" charset="-122"/>
                <a:ea typeface="微软雅黑" pitchFamily="34" charset="-122"/>
              </a:rPr>
              <a:t>R∈</a:t>
            </a:r>
            <a:r>
              <a:rPr lang="en-US" altLang="zh-CN" sz="2800" b="1" dirty="0" smtClean="0">
                <a:solidFill>
                  <a:srgbClr val="C00000"/>
                </a:solidFill>
                <a:latin typeface="微软雅黑" pitchFamily="34" charset="-122"/>
                <a:ea typeface="微软雅黑" pitchFamily="34" charset="-122"/>
              </a:rPr>
              <a:t>1NF</a:t>
            </a:r>
            <a:r>
              <a:rPr lang="en-US" altLang="zh-CN" sz="2800" b="1" dirty="0" smtClean="0">
                <a:latin typeface="微软雅黑" pitchFamily="34" charset="-122"/>
                <a:ea typeface="微软雅黑" pitchFamily="34" charset="-122"/>
              </a:rPr>
              <a:t>, </a:t>
            </a:r>
            <a:r>
              <a:rPr lang="zh-CN" altLang="en-US" sz="2800" b="1" dirty="0" smtClean="0">
                <a:latin typeface="微软雅黑" pitchFamily="34" charset="-122"/>
                <a:ea typeface="微软雅黑" pitchFamily="34" charset="-122"/>
              </a:rPr>
              <a:t>称</a:t>
            </a:r>
            <a:r>
              <a:rPr lang="en-US" altLang="zh-CN" sz="2800" b="1" dirty="0" smtClean="0">
                <a:solidFill>
                  <a:srgbClr val="C00000"/>
                </a:solidFill>
                <a:latin typeface="微软雅黑" pitchFamily="34" charset="-122"/>
                <a:ea typeface="微软雅黑" pitchFamily="34" charset="-122"/>
              </a:rPr>
              <a:t>R</a:t>
            </a:r>
            <a:r>
              <a:rPr lang="zh-CN" altLang="en-US" sz="2800" b="1" dirty="0" smtClean="0">
                <a:solidFill>
                  <a:srgbClr val="C00000"/>
                </a:solidFill>
                <a:latin typeface="微软雅黑" pitchFamily="34" charset="-122"/>
                <a:ea typeface="微软雅黑" pitchFamily="34" charset="-122"/>
              </a:rPr>
              <a:t>为</a:t>
            </a:r>
            <a:r>
              <a:rPr lang="en-US" altLang="zh-CN" sz="2800" b="1" dirty="0" smtClean="0">
                <a:solidFill>
                  <a:srgbClr val="C00000"/>
                </a:solidFill>
                <a:latin typeface="微软雅黑" pitchFamily="34" charset="-122"/>
                <a:ea typeface="微软雅黑" pitchFamily="34" charset="-122"/>
              </a:rPr>
              <a:t>1NF</a:t>
            </a:r>
          </a:p>
          <a:p>
            <a:pPr indent="457200">
              <a:lnSpc>
                <a:spcPct val="150000"/>
              </a:lnSpc>
            </a:pPr>
            <a:r>
              <a:rPr lang="zh-CN" altLang="en-US" sz="2800" b="1" dirty="0" smtClean="0">
                <a:solidFill>
                  <a:srgbClr val="0000FF"/>
                </a:solidFill>
                <a:latin typeface="微软雅黑" pitchFamily="34" charset="-122"/>
                <a:ea typeface="微软雅黑" pitchFamily="34" charset="-122"/>
              </a:rPr>
              <a:t>第一</a:t>
            </a:r>
            <a:r>
              <a:rPr lang="zh-CN" altLang="en-US" sz="2800" b="1" dirty="0">
                <a:solidFill>
                  <a:srgbClr val="0000FF"/>
                </a:solidFill>
                <a:latin typeface="微软雅黑" pitchFamily="34" charset="-122"/>
                <a:ea typeface="微软雅黑" pitchFamily="34" charset="-122"/>
              </a:rPr>
              <a:t>范式是对关系模式的最起码的要求</a:t>
            </a:r>
            <a:r>
              <a:rPr lang="zh-CN" altLang="en-US" sz="2800" b="1" dirty="0">
                <a:latin typeface="微软雅黑" pitchFamily="34" charset="-122"/>
                <a:ea typeface="微软雅黑" pitchFamily="34" charset="-122"/>
              </a:rPr>
              <a:t>。不满足第一范式</a:t>
            </a:r>
            <a:r>
              <a:rPr lang="zh-CN" altLang="en-US" sz="2800" b="1" dirty="0" smtClean="0">
                <a:latin typeface="微软雅黑" pitchFamily="34" charset="-122"/>
                <a:ea typeface="微软雅黑" pitchFamily="34" charset="-122"/>
              </a:rPr>
              <a:t>的不能</a:t>
            </a:r>
            <a:r>
              <a:rPr lang="zh-CN" altLang="en-US" sz="2800" b="1" dirty="0">
                <a:latin typeface="微软雅黑" pitchFamily="34" charset="-122"/>
                <a:ea typeface="微软雅黑" pitchFamily="34" charset="-122"/>
              </a:rPr>
              <a:t>称为</a:t>
            </a:r>
            <a:r>
              <a:rPr lang="zh-CN" altLang="en-US" sz="2800" b="1" dirty="0" smtClean="0">
                <a:latin typeface="微软雅黑" pitchFamily="34" charset="-122"/>
                <a:ea typeface="微软雅黑" pitchFamily="34" charset="-122"/>
              </a:rPr>
              <a:t>关系。</a:t>
            </a:r>
            <a:endParaRPr lang="en-US" altLang="zh-CN" sz="2800" b="1" dirty="0" smtClean="0">
              <a:latin typeface="微软雅黑" pitchFamily="34" charset="-122"/>
              <a:ea typeface="微软雅黑" pitchFamily="34" charset="-122"/>
            </a:endParaRPr>
          </a:p>
          <a:p>
            <a:pPr indent="457200">
              <a:lnSpc>
                <a:spcPct val="150000"/>
              </a:lnSpc>
            </a:pPr>
            <a:r>
              <a:rPr lang="en-US" altLang="zh-CN" sz="2800" b="1" dirty="0">
                <a:latin typeface="微软雅黑" pitchFamily="34" charset="-122"/>
                <a:ea typeface="微软雅黑" pitchFamily="34" charset="-122"/>
              </a:rPr>
              <a:t>1NF</a:t>
            </a:r>
            <a:r>
              <a:rPr lang="zh-CN" altLang="en-US" sz="2800" b="1" dirty="0">
                <a:latin typeface="微软雅黑" pitchFamily="34" charset="-122"/>
                <a:ea typeface="微软雅黑" pitchFamily="34" charset="-122"/>
              </a:rPr>
              <a:t>仍然会出现插入异常、删除异常、更新异常及数据冗余等</a:t>
            </a:r>
            <a:r>
              <a:rPr lang="zh-CN" altLang="en-US" sz="2800" b="1" dirty="0" smtClean="0">
                <a:latin typeface="微软雅黑" pitchFamily="34" charset="-122"/>
                <a:ea typeface="微软雅黑" pitchFamily="34" charset="-122"/>
              </a:rPr>
              <a:t>问题。</a:t>
            </a:r>
            <a:endParaRPr lang="zh-CN" altLang="en-US" sz="2800" b="1" dirty="0">
              <a:latin typeface="微软雅黑" pitchFamily="34" charset="-122"/>
              <a:ea typeface="微软雅黑" pitchFamily="34" charset="-122"/>
            </a:endParaRPr>
          </a:p>
        </p:txBody>
      </p:sp>
      <p:sp>
        <p:nvSpPr>
          <p:cNvPr id="3" name="矩形 2"/>
          <p:cNvSpPr/>
          <p:nvPr/>
        </p:nvSpPr>
        <p:spPr>
          <a:xfrm>
            <a:off x="682390" y="5004093"/>
            <a:ext cx="8297837" cy="1477328"/>
          </a:xfrm>
          <a:prstGeom prst="rect">
            <a:avLst/>
          </a:prstGeom>
          <a:ln>
            <a:solidFill>
              <a:srgbClr val="0000FF"/>
            </a:solidFill>
          </a:ln>
        </p:spPr>
        <p:txBody>
          <a:bodyPr wrap="square">
            <a:spAutoFit/>
          </a:bodyPr>
          <a:lstStyle/>
          <a:p>
            <a:pPr>
              <a:lnSpc>
                <a:spcPct val="115000"/>
              </a:lnSpc>
              <a:spcBef>
                <a:spcPct val="15000"/>
              </a:spcBef>
              <a:spcAft>
                <a:spcPct val="15000"/>
              </a:spcAft>
              <a:buFont typeface="Wingdings" pitchFamily="2" charset="2"/>
              <a:buNone/>
            </a:pPr>
            <a:r>
              <a:rPr lang="zh-CN" altLang="en-US" sz="2400" b="1" dirty="0">
                <a:solidFill>
                  <a:srgbClr val="0000FF"/>
                </a:solidFill>
                <a:latin typeface="微软雅黑" pitchFamily="34" charset="-122"/>
                <a:ea typeface="微软雅黑" pitchFamily="34" charset="-122"/>
              </a:rPr>
              <a:t>例如</a:t>
            </a:r>
            <a:r>
              <a:rPr lang="zh-CN" altLang="en-US" sz="2400" b="1" dirty="0" smtClean="0">
                <a:solidFill>
                  <a:srgbClr val="0000FF"/>
                </a:solidFill>
                <a:latin typeface="微软雅黑" pitchFamily="34" charset="-122"/>
                <a:ea typeface="微软雅黑" pitchFamily="34" charset="-122"/>
              </a:rPr>
              <a:t>：</a:t>
            </a:r>
            <a:r>
              <a:rPr lang="zh-CN" altLang="en-US" sz="2400" b="1" dirty="0" smtClean="0">
                <a:solidFill>
                  <a:srgbClr val="000000"/>
                </a:solidFill>
                <a:latin typeface="微软雅黑" pitchFamily="34" charset="-122"/>
                <a:ea typeface="微软雅黑" pitchFamily="34" charset="-122"/>
              </a:rPr>
              <a:t>上述学生关系</a:t>
            </a:r>
            <a:r>
              <a:rPr lang="en-US" altLang="zh-CN" sz="2400" b="1" dirty="0" smtClean="0">
                <a:solidFill>
                  <a:srgbClr val="000000"/>
                </a:solidFill>
                <a:latin typeface="微软雅黑" pitchFamily="34" charset="-122"/>
                <a:ea typeface="微软雅黑" pitchFamily="34" charset="-122"/>
              </a:rPr>
              <a:t>S</a:t>
            </a:r>
            <a:r>
              <a:rPr lang="zh-CN" altLang="en-US" sz="2400" b="1" dirty="0" smtClean="0">
                <a:solidFill>
                  <a:srgbClr val="000000"/>
                </a:solidFill>
                <a:latin typeface="微软雅黑" pitchFamily="34" charset="-122"/>
                <a:ea typeface="微软雅黑" pitchFamily="34" charset="-122"/>
              </a:rPr>
              <a:t>达到第</a:t>
            </a:r>
            <a:r>
              <a:rPr lang="en-US" altLang="zh-CN" sz="2400" b="1" dirty="0" smtClean="0">
                <a:solidFill>
                  <a:srgbClr val="000000"/>
                </a:solidFill>
                <a:latin typeface="微软雅黑" pitchFamily="34" charset="-122"/>
                <a:ea typeface="微软雅黑" pitchFamily="34" charset="-122"/>
              </a:rPr>
              <a:t>1</a:t>
            </a:r>
            <a:r>
              <a:rPr lang="zh-CN" altLang="en-US" sz="2400" b="1" dirty="0" smtClean="0">
                <a:solidFill>
                  <a:srgbClr val="000000"/>
                </a:solidFill>
                <a:latin typeface="微软雅黑" pitchFamily="34" charset="-122"/>
                <a:ea typeface="微软雅黑" pitchFamily="34" charset="-122"/>
              </a:rPr>
              <a:t>范式</a:t>
            </a:r>
            <a:endParaRPr lang="en-US" altLang="zh-CN" sz="2400" b="1" dirty="0" smtClean="0">
              <a:solidFill>
                <a:srgbClr val="000000"/>
              </a:solidFill>
              <a:latin typeface="微软雅黑" pitchFamily="34" charset="-122"/>
              <a:ea typeface="微软雅黑" pitchFamily="34" charset="-122"/>
            </a:endParaRPr>
          </a:p>
          <a:p>
            <a:pPr>
              <a:lnSpc>
                <a:spcPct val="115000"/>
              </a:lnSpc>
              <a:spcBef>
                <a:spcPct val="15000"/>
              </a:spcBef>
              <a:spcAft>
                <a:spcPct val="15000"/>
              </a:spcAft>
              <a:buFont typeface="Wingdings" pitchFamily="2" charset="2"/>
              <a:buNone/>
            </a:pPr>
            <a:r>
              <a:rPr lang="en-US" altLang="zh-CN" sz="2400" b="1" dirty="0">
                <a:solidFill>
                  <a:srgbClr val="0000FF"/>
                </a:solidFill>
                <a:latin typeface="微软雅黑" pitchFamily="34" charset="-122"/>
                <a:ea typeface="微软雅黑" pitchFamily="34" charset="-122"/>
              </a:rPr>
              <a:t>S(</a:t>
            </a:r>
            <a:r>
              <a:rPr lang="en-US" altLang="zh-CN" sz="2400" b="1" dirty="0" err="1">
                <a:solidFill>
                  <a:srgbClr val="0000FF"/>
                </a:solidFill>
                <a:latin typeface="微软雅黑" pitchFamily="34" charset="-122"/>
                <a:ea typeface="微软雅黑" pitchFamily="34" charset="-122"/>
              </a:rPr>
              <a:t>sno</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sname</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sage</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ssex</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sdept</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mname</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cno</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cname</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score)</a:t>
            </a:r>
          </a:p>
        </p:txBody>
      </p:sp>
    </p:spTree>
    <p:extLst>
      <p:ext uri="{BB962C8B-B14F-4D97-AF65-F5344CB8AC3E}">
        <p14:creationId xmlns:p14="http://schemas.microsoft.com/office/powerpoint/2010/main" val="362457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7510" y="95536"/>
            <a:ext cx="8774359" cy="2492990"/>
          </a:xfrm>
          <a:prstGeom prst="rect">
            <a:avLst/>
          </a:prstGeom>
        </p:spPr>
        <p:txBody>
          <a:bodyPr wrap="square">
            <a:spAutoFit/>
          </a:bodyPr>
          <a:lstStyle/>
          <a:p>
            <a:pPr marL="457200" indent="-457200">
              <a:lnSpc>
                <a:spcPct val="150000"/>
              </a:lnSpc>
              <a:buFont typeface="Wingdings" pitchFamily="2" charset="2"/>
              <a:buChar char="u"/>
            </a:pPr>
            <a:r>
              <a:rPr lang="en-US" altLang="zh-CN" sz="3200" b="1" dirty="0" smtClean="0">
                <a:solidFill>
                  <a:srgbClr val="FF0000"/>
                </a:solidFill>
                <a:latin typeface="微软雅黑" pitchFamily="34" charset="-122"/>
                <a:ea typeface="微软雅黑" pitchFamily="34" charset="-122"/>
              </a:rPr>
              <a:t>2NF</a:t>
            </a:r>
          </a:p>
          <a:p>
            <a:pPr indent="457200">
              <a:lnSpc>
                <a:spcPct val="150000"/>
              </a:lnSpc>
            </a:pPr>
            <a:r>
              <a:rPr lang="en-US" altLang="zh-CN" sz="2400" b="1" dirty="0" smtClean="0">
                <a:solidFill>
                  <a:srgbClr val="FF0000"/>
                </a:solidFill>
                <a:latin typeface="微软雅黑" pitchFamily="34" charset="-122"/>
                <a:ea typeface="微软雅黑" pitchFamily="34" charset="-122"/>
              </a:rPr>
              <a:t>【</a:t>
            </a:r>
            <a:r>
              <a:rPr lang="zh-CN" altLang="en-US" sz="2400" b="1" dirty="0" smtClean="0">
                <a:solidFill>
                  <a:srgbClr val="FF0000"/>
                </a:solidFill>
                <a:latin typeface="微软雅黑" pitchFamily="34" charset="-122"/>
                <a:ea typeface="微软雅黑" pitchFamily="34" charset="-122"/>
              </a:rPr>
              <a:t>定义</a:t>
            </a:r>
            <a:r>
              <a:rPr lang="en-US" altLang="zh-CN" sz="2400" b="1" dirty="0" smtClean="0">
                <a:solidFill>
                  <a:srgbClr val="FF0000"/>
                </a:solidFill>
                <a:latin typeface="微软雅黑" pitchFamily="34" charset="-122"/>
                <a:ea typeface="微软雅黑" pitchFamily="34" charset="-122"/>
              </a:rPr>
              <a:t>6</a:t>
            </a:r>
            <a:r>
              <a:rPr lang="en-US" altLang="zh-CN" sz="2400" b="1" dirty="0">
                <a:solidFill>
                  <a:srgbClr val="FF0000"/>
                </a:solidFill>
                <a:latin typeface="微软雅黑" pitchFamily="34" charset="-122"/>
                <a:ea typeface="微软雅黑" pitchFamily="34" charset="-122"/>
              </a:rPr>
              <a:t>】</a:t>
            </a:r>
            <a:r>
              <a:rPr lang="zh-CN" altLang="en-US" sz="2400" b="1" dirty="0">
                <a:latin typeface="微软雅黑" pitchFamily="34" charset="-122"/>
                <a:ea typeface="微软雅黑" pitchFamily="34" charset="-122"/>
              </a:rPr>
              <a:t>如果关系模式 </a:t>
            </a:r>
            <a:r>
              <a:rPr lang="en-US" altLang="zh-CN" sz="2400" b="1" dirty="0">
                <a:latin typeface="微软雅黑" pitchFamily="34" charset="-122"/>
                <a:ea typeface="微软雅黑" pitchFamily="34" charset="-122"/>
              </a:rPr>
              <a:t>R(U</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F)∈1NF</a:t>
            </a:r>
            <a:r>
              <a:rPr lang="zh-CN" altLang="en-US" sz="2400" b="1" dirty="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且</a:t>
            </a:r>
            <a:r>
              <a:rPr lang="en-US" altLang="zh-CN" sz="2400" b="1" dirty="0" smtClean="0">
                <a:latin typeface="微软雅黑" pitchFamily="34" charset="-122"/>
                <a:ea typeface="微软雅黑" pitchFamily="34" charset="-122"/>
              </a:rPr>
              <a:t>R </a:t>
            </a:r>
            <a:r>
              <a:rPr lang="zh-CN" altLang="en-US" sz="2400" b="1" dirty="0">
                <a:latin typeface="微软雅黑" pitchFamily="34" charset="-122"/>
                <a:ea typeface="微软雅黑" pitchFamily="34" charset="-122"/>
              </a:rPr>
              <a:t>中的</a:t>
            </a:r>
            <a:r>
              <a:rPr lang="zh-CN" altLang="en-US" sz="2400" b="1" dirty="0">
                <a:solidFill>
                  <a:srgbClr val="0000FF"/>
                </a:solidFill>
                <a:latin typeface="微软雅黑" pitchFamily="34" charset="-122"/>
                <a:ea typeface="微软雅黑" pitchFamily="34" charset="-122"/>
              </a:rPr>
              <a:t>每个非主属性完全函数依赖于 </a:t>
            </a:r>
            <a:r>
              <a:rPr lang="en-US" altLang="zh-CN" sz="2400" b="1" dirty="0">
                <a:solidFill>
                  <a:srgbClr val="0000FF"/>
                </a:solidFill>
                <a:latin typeface="微软雅黑" pitchFamily="34" charset="-122"/>
                <a:ea typeface="微软雅黑" pitchFamily="34" charset="-122"/>
              </a:rPr>
              <a:t>R </a:t>
            </a:r>
            <a:r>
              <a:rPr lang="zh-CN" altLang="en-US" sz="2400" b="1" dirty="0" smtClean="0">
                <a:solidFill>
                  <a:srgbClr val="0000FF"/>
                </a:solidFill>
                <a:latin typeface="微软雅黑" pitchFamily="34" charset="-122"/>
                <a:ea typeface="微软雅黑" pitchFamily="34" charset="-122"/>
              </a:rPr>
              <a:t>的</a:t>
            </a:r>
            <a:r>
              <a:rPr lang="zh-CN" altLang="en-US" sz="2400" b="1" dirty="0" smtClean="0">
                <a:solidFill>
                  <a:srgbClr val="FF0066"/>
                </a:solidFill>
                <a:effectLst>
                  <a:outerShdw blurRad="38100" dist="38100" dir="2700000" algn="tl">
                    <a:srgbClr val="000000">
                      <a:alpha val="43137"/>
                    </a:srgbClr>
                  </a:outerShdw>
                </a:effectLst>
                <a:latin typeface="微软雅黑" pitchFamily="34" charset="-122"/>
                <a:ea typeface="微软雅黑" pitchFamily="34" charset="-122"/>
              </a:rPr>
              <a:t>任何一个</a:t>
            </a:r>
            <a:r>
              <a:rPr lang="zh-CN" altLang="en-US" sz="2400" b="1" dirty="0" smtClean="0">
                <a:solidFill>
                  <a:srgbClr val="0000FF"/>
                </a:solidFill>
                <a:latin typeface="微软雅黑" pitchFamily="34" charset="-122"/>
                <a:ea typeface="微软雅黑" pitchFamily="34" charset="-122"/>
              </a:rPr>
              <a:t>候选</a:t>
            </a:r>
            <a:r>
              <a:rPr lang="zh-CN" altLang="en-US" sz="2400" b="1" dirty="0">
                <a:solidFill>
                  <a:srgbClr val="0000FF"/>
                </a:solidFill>
                <a:latin typeface="微软雅黑" pitchFamily="34" charset="-122"/>
                <a:ea typeface="微软雅黑" pitchFamily="34" charset="-122"/>
              </a:rPr>
              <a:t>码</a:t>
            </a:r>
            <a:r>
              <a:rPr lang="zh-CN" altLang="en-US" sz="2400" b="1" dirty="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则</a:t>
            </a:r>
            <a:r>
              <a:rPr lang="en-US" altLang="zh-CN" sz="2400" b="1" dirty="0" smtClean="0">
                <a:latin typeface="微软雅黑" pitchFamily="34" charset="-122"/>
                <a:ea typeface="微软雅黑" pitchFamily="34" charset="-122"/>
              </a:rPr>
              <a:t>R</a:t>
            </a:r>
            <a:r>
              <a:rPr lang="zh-CN" altLang="en-US" sz="2400" b="1" dirty="0" smtClean="0">
                <a:latin typeface="微软雅黑" pitchFamily="34" charset="-122"/>
                <a:ea typeface="微软雅黑" pitchFamily="34" charset="-122"/>
              </a:rPr>
              <a:t>满足</a:t>
            </a:r>
            <a:r>
              <a:rPr lang="zh-CN" altLang="en-US" sz="2400" b="1" dirty="0">
                <a:latin typeface="微软雅黑" pitchFamily="34" charset="-122"/>
                <a:ea typeface="微软雅黑" pitchFamily="34" charset="-122"/>
              </a:rPr>
              <a:t>第二</a:t>
            </a:r>
            <a:r>
              <a:rPr lang="zh-CN" altLang="en-US" sz="2400" b="1" dirty="0" smtClean="0">
                <a:latin typeface="微软雅黑" pitchFamily="34" charset="-122"/>
                <a:ea typeface="微软雅黑" pitchFamily="34" charset="-122"/>
              </a:rPr>
              <a:t>范式，</a:t>
            </a:r>
            <a:r>
              <a:rPr lang="zh-CN" altLang="en-US" sz="2400" b="1" dirty="0">
                <a:latin typeface="微软雅黑" pitchFamily="34" charset="-122"/>
                <a:ea typeface="微软雅黑" pitchFamily="34" charset="-122"/>
              </a:rPr>
              <a:t>记作 </a:t>
            </a:r>
            <a:r>
              <a:rPr lang="en-US" altLang="zh-CN" sz="2400" b="1" dirty="0">
                <a:solidFill>
                  <a:srgbClr val="C00000"/>
                </a:solidFill>
                <a:latin typeface="微软雅黑" pitchFamily="34" charset="-122"/>
                <a:ea typeface="微软雅黑" pitchFamily="34" charset="-122"/>
              </a:rPr>
              <a:t>R</a:t>
            </a:r>
            <a:r>
              <a:rPr lang="en-US" altLang="zh-CN" sz="2400" b="1" dirty="0" smtClean="0">
                <a:solidFill>
                  <a:srgbClr val="C00000"/>
                </a:solidFill>
                <a:latin typeface="微软雅黑" pitchFamily="34" charset="-122"/>
                <a:ea typeface="微软雅黑" pitchFamily="34" charset="-122"/>
              </a:rPr>
              <a:t>∈2NF</a:t>
            </a:r>
            <a:r>
              <a:rPr lang="zh-CN" altLang="en-US" sz="2400" b="1" dirty="0" smtClean="0">
                <a:latin typeface="微软雅黑" pitchFamily="34" charset="-122"/>
                <a:ea typeface="微软雅黑" pitchFamily="34" charset="-122"/>
              </a:rPr>
              <a:t>。</a:t>
            </a:r>
            <a:r>
              <a:rPr lang="en-US" altLang="zh-CN" sz="2400" b="1" dirty="0" smtClean="0">
                <a:solidFill>
                  <a:srgbClr val="FF0000"/>
                </a:solidFill>
                <a:latin typeface="微软雅黑" pitchFamily="34" charset="-122"/>
                <a:ea typeface="微软雅黑" pitchFamily="34" charset="-122"/>
              </a:rPr>
              <a:t>【</a:t>
            </a:r>
            <a:r>
              <a:rPr lang="zh-CN" altLang="en-US" sz="2400" b="1" dirty="0" smtClean="0">
                <a:solidFill>
                  <a:srgbClr val="FF0000"/>
                </a:solidFill>
                <a:latin typeface="微软雅黑" pitchFamily="34" charset="-122"/>
                <a:ea typeface="微软雅黑" pitchFamily="34" charset="-122"/>
              </a:rPr>
              <a:t>即不存在非主属性对码的部分函数依赖</a:t>
            </a:r>
            <a:r>
              <a:rPr lang="en-US" altLang="zh-CN" sz="2400" b="1" dirty="0" smtClean="0">
                <a:solidFill>
                  <a:srgbClr val="FF0000"/>
                </a:solidFill>
                <a:latin typeface="微软雅黑" pitchFamily="34" charset="-122"/>
                <a:ea typeface="微软雅黑" pitchFamily="34" charset="-122"/>
              </a:rPr>
              <a:t>】</a:t>
            </a:r>
            <a:endParaRPr lang="zh-CN" altLang="en-US" sz="2400" b="1" dirty="0">
              <a:solidFill>
                <a:srgbClr val="FF0000"/>
              </a:solidFill>
              <a:latin typeface="微软雅黑" pitchFamily="34" charset="-122"/>
              <a:ea typeface="微软雅黑" pitchFamily="34" charset="-122"/>
            </a:endParaRPr>
          </a:p>
        </p:txBody>
      </p:sp>
      <p:sp>
        <p:nvSpPr>
          <p:cNvPr id="35" name="Rectangle 5"/>
          <p:cNvSpPr>
            <a:spLocks noChangeArrowheads="1"/>
          </p:cNvSpPr>
          <p:nvPr/>
        </p:nvSpPr>
        <p:spPr bwMode="auto">
          <a:xfrm>
            <a:off x="359569" y="2614714"/>
            <a:ext cx="8534060" cy="4060378"/>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9pPr>
          </a:lstStyle>
          <a:p>
            <a:pPr>
              <a:lnSpc>
                <a:spcPts val="3600"/>
              </a:lnSpc>
              <a:spcBef>
                <a:spcPts val="0"/>
              </a:spcBef>
              <a:spcAft>
                <a:spcPts val="0"/>
              </a:spcAft>
              <a:buFont typeface="Wingdings" pitchFamily="2" charset="2"/>
              <a:buNone/>
            </a:pPr>
            <a:r>
              <a:rPr lang="zh-CN" altLang="en-US" sz="2400" dirty="0">
                <a:solidFill>
                  <a:schemeClr val="tx1"/>
                </a:solidFill>
                <a:latin typeface="微软雅黑" pitchFamily="34" charset="-122"/>
                <a:ea typeface="微软雅黑" pitchFamily="34" charset="-122"/>
              </a:rPr>
              <a:t>例如：</a:t>
            </a:r>
            <a:r>
              <a:rPr lang="zh-CN" altLang="en-US" sz="2400" dirty="0">
                <a:solidFill>
                  <a:srgbClr val="0000FF"/>
                </a:solidFill>
                <a:latin typeface="微软雅黑" pitchFamily="34" charset="-122"/>
                <a:ea typeface="微软雅黑" pitchFamily="34" charset="-122"/>
              </a:rPr>
              <a:t>学生</a:t>
            </a:r>
            <a:r>
              <a:rPr lang="en-US" altLang="zh-CN" sz="2400" dirty="0">
                <a:solidFill>
                  <a:srgbClr val="0000FF"/>
                </a:solidFill>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学号，所在系，系主任姓名，</a:t>
            </a:r>
            <a:r>
              <a:rPr lang="zh-CN" altLang="en-US" sz="2400" dirty="0" smtClean="0">
                <a:solidFill>
                  <a:srgbClr val="0000FF"/>
                </a:solidFill>
                <a:latin typeface="微软雅黑" pitchFamily="34" charset="-122"/>
                <a:ea typeface="微软雅黑" pitchFamily="34" charset="-122"/>
              </a:rPr>
              <a:t>课程号，</a:t>
            </a:r>
            <a:r>
              <a:rPr lang="zh-CN" altLang="en-US" sz="2400" dirty="0">
                <a:solidFill>
                  <a:srgbClr val="0000FF"/>
                </a:solidFill>
                <a:latin typeface="微软雅黑" pitchFamily="34" charset="-122"/>
                <a:ea typeface="微软雅黑" pitchFamily="34" charset="-122"/>
              </a:rPr>
              <a:t>成绩</a:t>
            </a:r>
            <a:r>
              <a:rPr lang="en-US" altLang="zh-CN" sz="2400" dirty="0">
                <a:solidFill>
                  <a:srgbClr val="0000FF"/>
                </a:solidFill>
                <a:latin typeface="微软雅黑" panose="020B0503020204020204" pitchFamily="34" charset="-122"/>
                <a:ea typeface="微软雅黑" panose="020B0503020204020204" pitchFamily="34" charset="-122"/>
              </a:rPr>
              <a:t>)</a:t>
            </a:r>
          </a:p>
          <a:p>
            <a:pPr>
              <a:lnSpc>
                <a:spcPts val="3600"/>
              </a:lnSpc>
              <a:spcBef>
                <a:spcPts val="0"/>
              </a:spcBef>
              <a:spcAft>
                <a:spcPts val="0"/>
              </a:spcAft>
            </a:pPr>
            <a:r>
              <a:rPr lang="zh-CN" altLang="en-US" sz="2400" dirty="0">
                <a:solidFill>
                  <a:srgbClr val="0000FF"/>
                </a:solidFill>
                <a:latin typeface="微软雅黑" panose="020B0503020204020204" pitchFamily="34" charset="-122"/>
                <a:ea typeface="微软雅黑" panose="020B0503020204020204" pitchFamily="34" charset="-122"/>
              </a:rPr>
              <a:t>候选码</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en-US" altLang="zh-CN" sz="2400" dirty="0" smtClean="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学号，</a:t>
            </a:r>
            <a:r>
              <a:rPr lang="zh-CN" altLang="en-US" sz="2400" dirty="0" smtClean="0">
                <a:solidFill>
                  <a:srgbClr val="000000"/>
                </a:solidFill>
                <a:latin typeface="微软雅黑" panose="020B0503020204020204" pitchFamily="34" charset="-122"/>
                <a:ea typeface="微软雅黑" panose="020B0503020204020204" pitchFamily="34" charset="-122"/>
              </a:rPr>
              <a:t>课程号</a:t>
            </a:r>
            <a:r>
              <a:rPr lang="en-US" altLang="zh-CN" sz="2400" dirty="0" smtClean="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a:p>
            <a:pPr>
              <a:lnSpc>
                <a:spcPts val="3600"/>
              </a:lnSpc>
              <a:spcBef>
                <a:spcPts val="0"/>
              </a:spcBef>
              <a:spcAft>
                <a:spcPts val="0"/>
              </a:spcAft>
            </a:pPr>
            <a:r>
              <a:rPr lang="zh-CN" altLang="en-US" sz="2400" dirty="0">
                <a:solidFill>
                  <a:srgbClr val="0000FF"/>
                </a:solidFill>
                <a:latin typeface="微软雅黑" panose="020B0503020204020204" pitchFamily="34" charset="-122"/>
                <a:ea typeface="微软雅黑" panose="020B0503020204020204" pitchFamily="34" charset="-122"/>
              </a:rPr>
              <a:t>函数依赖</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学号→所在系</a:t>
            </a:r>
            <a:r>
              <a:rPr lang="zh-CN" altLang="en-US" sz="2400" dirty="0" smtClean="0">
                <a:solidFill>
                  <a:schemeClr val="tx1"/>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itchFamily="34" charset="-122"/>
                <a:ea typeface="微软雅黑" pitchFamily="34" charset="-122"/>
              </a:rPr>
              <a:t>所在系</a:t>
            </a:r>
            <a:r>
              <a:rPr lang="zh-CN" altLang="en-US" sz="2400" dirty="0" smtClean="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系主任</a:t>
            </a:r>
            <a:r>
              <a:rPr lang="zh-CN" altLang="en-US" sz="2400" dirty="0" smtClean="0">
                <a:solidFill>
                  <a:schemeClr val="tx1"/>
                </a:solidFill>
                <a:latin typeface="微软雅黑" panose="020B0503020204020204" pitchFamily="34" charset="-122"/>
                <a:ea typeface="微软雅黑" panose="020B0503020204020204" pitchFamily="34" charset="-122"/>
              </a:rPr>
              <a:t>姓名，</a:t>
            </a:r>
            <a:r>
              <a:rPr lang="en-US" altLang="zh-CN" sz="2400" dirty="0" smtClean="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学号，</a:t>
            </a:r>
            <a:r>
              <a:rPr lang="zh-CN" altLang="en-US" sz="2400" dirty="0" smtClean="0">
                <a:solidFill>
                  <a:schemeClr val="tx1"/>
                </a:solidFill>
                <a:latin typeface="微软雅黑" panose="020B0503020204020204" pitchFamily="34" charset="-122"/>
                <a:ea typeface="微软雅黑" panose="020B0503020204020204" pitchFamily="34" charset="-122"/>
              </a:rPr>
              <a:t>课程号</a:t>
            </a:r>
            <a:r>
              <a:rPr lang="en-US" altLang="zh-CN" sz="2400" dirty="0" smtClean="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成绩</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a:t>
            </a:r>
          </a:p>
          <a:p>
            <a:pPr>
              <a:lnSpc>
                <a:spcPts val="3600"/>
              </a:lnSpc>
              <a:spcBef>
                <a:spcPts val="0"/>
              </a:spcBef>
              <a:spcAft>
                <a:spcPts val="0"/>
              </a:spcAft>
            </a:pPr>
            <a:endParaRPr lang="en-US" altLang="zh-CN" sz="2400" dirty="0">
              <a:solidFill>
                <a:schemeClr val="tx2"/>
              </a:solidFill>
              <a:latin typeface="微软雅黑" panose="020B0503020204020204" pitchFamily="34" charset="-122"/>
              <a:ea typeface="微软雅黑" panose="020B0503020204020204" pitchFamily="34" charset="-122"/>
            </a:endParaRPr>
          </a:p>
        </p:txBody>
      </p:sp>
      <p:grpSp>
        <p:nvGrpSpPr>
          <p:cNvPr id="36" name="Group 6"/>
          <p:cNvGrpSpPr>
            <a:grpSpLocks/>
          </p:cNvGrpSpPr>
          <p:nvPr/>
        </p:nvGrpSpPr>
        <p:grpSpPr bwMode="auto">
          <a:xfrm>
            <a:off x="3576823" y="4142773"/>
            <a:ext cx="4665980" cy="2124869"/>
            <a:chOff x="884" y="2205"/>
            <a:chExt cx="3130" cy="1543"/>
          </a:xfrm>
        </p:grpSpPr>
        <p:sp>
          <p:nvSpPr>
            <p:cNvPr id="37" name="Rectangle 7"/>
            <p:cNvSpPr>
              <a:spLocks noChangeArrowheads="1"/>
            </p:cNvSpPr>
            <p:nvPr/>
          </p:nvSpPr>
          <p:spPr bwMode="auto">
            <a:xfrm>
              <a:off x="1882" y="2205"/>
              <a:ext cx="680" cy="154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dirty="0">
                <a:latin typeface="微软雅黑" panose="020B0503020204020204" pitchFamily="34" charset="-122"/>
                <a:ea typeface="微软雅黑" panose="020B0503020204020204" pitchFamily="34" charset="-122"/>
              </a:endParaRPr>
            </a:p>
          </p:txBody>
        </p:sp>
        <p:sp>
          <p:nvSpPr>
            <p:cNvPr id="38" name="Rectangle 8"/>
            <p:cNvSpPr>
              <a:spLocks noChangeArrowheads="1"/>
            </p:cNvSpPr>
            <p:nvPr/>
          </p:nvSpPr>
          <p:spPr bwMode="auto">
            <a:xfrm>
              <a:off x="1973" y="2296"/>
              <a:ext cx="499" cy="2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latin typeface="微软雅黑" panose="020B0503020204020204" pitchFamily="34" charset="-122"/>
                  <a:ea typeface="微软雅黑" panose="020B0503020204020204" pitchFamily="34" charset="-122"/>
                </a:rPr>
                <a:t>学号</a:t>
              </a:r>
            </a:p>
          </p:txBody>
        </p:sp>
        <p:sp>
          <p:nvSpPr>
            <p:cNvPr id="39" name="Rectangle 9"/>
            <p:cNvSpPr>
              <a:spLocks noChangeArrowheads="1"/>
            </p:cNvSpPr>
            <p:nvPr/>
          </p:nvSpPr>
          <p:spPr bwMode="auto">
            <a:xfrm>
              <a:off x="1973" y="3249"/>
              <a:ext cx="499" cy="2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smtClean="0">
                  <a:latin typeface="微软雅黑" panose="020B0503020204020204" pitchFamily="34" charset="-122"/>
                  <a:ea typeface="微软雅黑" panose="020B0503020204020204" pitchFamily="34" charset="-122"/>
                </a:rPr>
                <a:t>课程号</a:t>
              </a:r>
              <a:endParaRPr lang="zh-CN" altLang="en-US" sz="2000" b="1" dirty="0">
                <a:latin typeface="微软雅黑" panose="020B0503020204020204" pitchFamily="34" charset="-122"/>
                <a:ea typeface="微软雅黑" panose="020B0503020204020204" pitchFamily="34" charset="-122"/>
              </a:endParaRPr>
            </a:p>
          </p:txBody>
        </p:sp>
        <p:sp>
          <p:nvSpPr>
            <p:cNvPr id="40" name="Rectangle 10"/>
            <p:cNvSpPr>
              <a:spLocks noChangeArrowheads="1"/>
            </p:cNvSpPr>
            <p:nvPr/>
          </p:nvSpPr>
          <p:spPr bwMode="auto">
            <a:xfrm>
              <a:off x="3243" y="2296"/>
              <a:ext cx="499" cy="2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latin typeface="微软雅黑" panose="020B0503020204020204" pitchFamily="34" charset="-122"/>
                  <a:ea typeface="微软雅黑" panose="020B0503020204020204" pitchFamily="34" charset="-122"/>
                </a:rPr>
                <a:t>所在系</a:t>
              </a:r>
            </a:p>
          </p:txBody>
        </p:sp>
        <p:sp>
          <p:nvSpPr>
            <p:cNvPr id="41" name="Rectangle 11"/>
            <p:cNvSpPr>
              <a:spLocks noChangeArrowheads="1"/>
            </p:cNvSpPr>
            <p:nvPr/>
          </p:nvSpPr>
          <p:spPr bwMode="auto">
            <a:xfrm>
              <a:off x="3243" y="3294"/>
              <a:ext cx="771" cy="2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latin typeface="微软雅黑" panose="020B0503020204020204" pitchFamily="34" charset="-122"/>
                  <a:ea typeface="微软雅黑" panose="020B0503020204020204" pitchFamily="34" charset="-122"/>
                </a:rPr>
                <a:t>系主任姓名</a:t>
              </a:r>
            </a:p>
          </p:txBody>
        </p:sp>
        <p:sp>
          <p:nvSpPr>
            <p:cNvPr id="42" name="Rectangle 12"/>
            <p:cNvSpPr>
              <a:spLocks noChangeArrowheads="1"/>
            </p:cNvSpPr>
            <p:nvPr/>
          </p:nvSpPr>
          <p:spPr bwMode="auto">
            <a:xfrm>
              <a:off x="884" y="2750"/>
              <a:ext cx="499" cy="2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latin typeface="微软雅黑" panose="020B0503020204020204" pitchFamily="34" charset="-122"/>
                  <a:ea typeface="微软雅黑" panose="020B0503020204020204" pitchFamily="34" charset="-122"/>
                </a:rPr>
                <a:t>成绩</a:t>
              </a:r>
            </a:p>
          </p:txBody>
        </p:sp>
        <p:sp>
          <p:nvSpPr>
            <p:cNvPr id="43" name="Line 13"/>
            <p:cNvSpPr>
              <a:spLocks noChangeShapeType="1"/>
            </p:cNvSpPr>
            <p:nvPr/>
          </p:nvSpPr>
          <p:spPr bwMode="auto">
            <a:xfrm>
              <a:off x="2472" y="2387"/>
              <a:ext cx="77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dirty="0">
                <a:latin typeface="微软雅黑" panose="020B0503020204020204" pitchFamily="34" charset="-122"/>
                <a:ea typeface="微软雅黑" panose="020B0503020204020204" pitchFamily="34" charset="-122"/>
              </a:endParaRPr>
            </a:p>
          </p:txBody>
        </p:sp>
        <p:sp>
          <p:nvSpPr>
            <p:cNvPr id="45" name="Line 15"/>
            <p:cNvSpPr>
              <a:spLocks noChangeShapeType="1"/>
            </p:cNvSpPr>
            <p:nvPr/>
          </p:nvSpPr>
          <p:spPr bwMode="auto">
            <a:xfrm flipH="1">
              <a:off x="1383" y="2840"/>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dirty="0">
                <a:latin typeface="微软雅黑" panose="020B0503020204020204" pitchFamily="34" charset="-122"/>
                <a:ea typeface="微软雅黑" panose="020B0503020204020204" pitchFamily="34" charset="-122"/>
              </a:endParaRPr>
            </a:p>
          </p:txBody>
        </p:sp>
        <p:sp>
          <p:nvSpPr>
            <p:cNvPr id="46" name="Line 16"/>
            <p:cNvSpPr>
              <a:spLocks noChangeShapeType="1"/>
            </p:cNvSpPr>
            <p:nvPr/>
          </p:nvSpPr>
          <p:spPr bwMode="auto">
            <a:xfrm>
              <a:off x="3515" y="2523"/>
              <a:ext cx="0" cy="7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6934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p:cNvSpPr>
            <a:spLocks noGrp="1"/>
          </p:cNvSpPr>
          <p:nvPr>
            <p:ph type="dt" sz="half" idx="10"/>
          </p:nvPr>
        </p:nvSpPr>
        <p:spPr/>
        <p:txBody>
          <a:bodyPr/>
          <a:lstStyle/>
          <a:p>
            <a:fld id="{46DF1D16-CB0E-4F8D-9A92-3B0DB28F2DCC}" type="datetime3">
              <a:rPr lang="zh-CN" altLang="en-US"/>
              <a:pPr/>
              <a:t>2019年5月12日星期日</a:t>
            </a:fld>
            <a:endParaRPr lang="en-US" altLang="zh-CN"/>
          </a:p>
        </p:txBody>
      </p:sp>
      <p:sp>
        <p:nvSpPr>
          <p:cNvPr id="193538" name="Rectangle 2"/>
          <p:cNvSpPr>
            <a:spLocks noGrp="1" noChangeArrowheads="1"/>
          </p:cNvSpPr>
          <p:nvPr>
            <p:ph type="title"/>
          </p:nvPr>
        </p:nvSpPr>
        <p:spPr/>
        <p:txBody>
          <a:bodyPr/>
          <a:lstStyle/>
          <a:p>
            <a:pPr>
              <a:lnSpc>
                <a:spcPct val="120000"/>
              </a:lnSpc>
              <a:spcBef>
                <a:spcPct val="20000"/>
              </a:spcBef>
              <a:spcAft>
                <a:spcPct val="20000"/>
              </a:spcAft>
            </a:pPr>
            <a:r>
              <a:rPr lang="en-US" altLang="zh-CN" sz="2000" b="1" dirty="0"/>
              <a:t> </a:t>
            </a:r>
          </a:p>
        </p:txBody>
      </p:sp>
      <p:sp>
        <p:nvSpPr>
          <p:cNvPr id="193539" name="Rectangle 3"/>
          <p:cNvSpPr>
            <a:spLocks noGrp="1" noChangeArrowheads="1"/>
          </p:cNvSpPr>
          <p:nvPr>
            <p:ph type="body" idx="1"/>
          </p:nvPr>
        </p:nvSpPr>
        <p:spPr>
          <a:xfrm>
            <a:off x="378619" y="80172"/>
            <a:ext cx="8192175" cy="3853656"/>
          </a:xfrm>
        </p:spPr>
        <p:txBody>
          <a:bodyPr/>
          <a:lstStyle/>
          <a:p>
            <a:pPr>
              <a:lnSpc>
                <a:spcPts val="3600"/>
              </a:lnSpc>
              <a:spcBef>
                <a:spcPts val="0"/>
              </a:spcBef>
              <a:buFont typeface="Wingdings" pitchFamily="2" charset="2"/>
              <a:buNone/>
            </a:pPr>
            <a:r>
              <a:rPr lang="en-US" altLang="zh-CN" sz="2400" b="1" dirty="0">
                <a:solidFill>
                  <a:schemeClr val="tx2"/>
                </a:solidFill>
              </a:rPr>
              <a:t> </a:t>
            </a:r>
          </a:p>
          <a:p>
            <a:pPr>
              <a:lnSpc>
                <a:spcPts val="3600"/>
              </a:lnSpc>
              <a:spcBef>
                <a:spcPts val="0"/>
              </a:spcBef>
              <a:buFont typeface="Wingdings" pitchFamily="2" charset="2"/>
              <a:buNone/>
            </a:pPr>
            <a:r>
              <a:rPr lang="zh-CN" altLang="en-US" sz="2400" b="1" dirty="0">
                <a:solidFill>
                  <a:schemeClr val="tx1"/>
                </a:solidFill>
              </a:rPr>
              <a:t>根据</a:t>
            </a:r>
            <a:r>
              <a:rPr lang="en-US" altLang="zh-CN" sz="2400" b="1" dirty="0">
                <a:solidFill>
                  <a:schemeClr val="tx1"/>
                </a:solidFill>
              </a:rPr>
              <a:t>2NF</a:t>
            </a:r>
            <a:r>
              <a:rPr lang="zh-CN" altLang="en-US" sz="2400" b="1" dirty="0">
                <a:solidFill>
                  <a:schemeClr val="tx1"/>
                </a:solidFill>
              </a:rPr>
              <a:t>的定义，将学生模式</a:t>
            </a:r>
            <a:r>
              <a:rPr lang="zh-CN" altLang="en-US" sz="2400" b="1" dirty="0" smtClean="0">
                <a:solidFill>
                  <a:schemeClr val="tx1"/>
                </a:solidFill>
              </a:rPr>
              <a:t>分解（拆分）为</a:t>
            </a:r>
            <a:r>
              <a:rPr lang="zh-CN" altLang="en-US" sz="2400" b="1" dirty="0">
                <a:solidFill>
                  <a:schemeClr val="tx1"/>
                </a:solidFill>
              </a:rPr>
              <a:t>；</a:t>
            </a:r>
          </a:p>
          <a:p>
            <a:pPr>
              <a:lnSpc>
                <a:spcPts val="3600"/>
              </a:lnSpc>
              <a:spcBef>
                <a:spcPts val="0"/>
              </a:spcBef>
            </a:pPr>
            <a:r>
              <a:rPr lang="zh-CN" altLang="en-US" sz="2400" b="1" dirty="0">
                <a:solidFill>
                  <a:srgbClr val="0000FF"/>
                </a:solidFill>
              </a:rPr>
              <a:t>学生</a:t>
            </a:r>
            <a:r>
              <a:rPr lang="en-US" altLang="zh-CN" sz="2400" b="1" dirty="0">
                <a:solidFill>
                  <a:srgbClr val="0000FF"/>
                </a:solidFill>
              </a:rPr>
              <a:t>-</a:t>
            </a:r>
            <a:r>
              <a:rPr lang="zh-CN" altLang="en-US" sz="2400" b="1" dirty="0">
                <a:solidFill>
                  <a:srgbClr val="0000FF"/>
                </a:solidFill>
              </a:rPr>
              <a:t>系</a:t>
            </a:r>
            <a:r>
              <a:rPr lang="en-US" altLang="zh-CN" sz="2400" b="1" dirty="0">
                <a:solidFill>
                  <a:srgbClr val="0000FF"/>
                </a:solidFill>
              </a:rPr>
              <a:t>(</a:t>
            </a:r>
            <a:r>
              <a:rPr lang="zh-CN" altLang="en-US" sz="2400" b="1" u="sng" dirty="0">
                <a:solidFill>
                  <a:srgbClr val="0000FF"/>
                </a:solidFill>
              </a:rPr>
              <a:t>学号</a:t>
            </a:r>
            <a:r>
              <a:rPr lang="zh-CN" altLang="en-US" sz="2400" b="1" dirty="0">
                <a:solidFill>
                  <a:srgbClr val="0000FF"/>
                </a:solidFill>
              </a:rPr>
              <a:t>，所在系，系主任姓名</a:t>
            </a:r>
            <a:r>
              <a:rPr lang="en-US" altLang="zh-CN" sz="2400" b="1" dirty="0" smtClean="0">
                <a:solidFill>
                  <a:srgbClr val="0000FF"/>
                </a:solidFill>
              </a:rPr>
              <a:t>)</a:t>
            </a:r>
          </a:p>
          <a:p>
            <a:pPr>
              <a:lnSpc>
                <a:spcPts val="3600"/>
              </a:lnSpc>
              <a:spcBef>
                <a:spcPts val="0"/>
              </a:spcBef>
            </a:pPr>
            <a:r>
              <a:rPr lang="zh-CN" altLang="en-US" sz="2400" b="1" dirty="0" smtClean="0">
                <a:solidFill>
                  <a:srgbClr val="0000FF"/>
                </a:solidFill>
              </a:rPr>
              <a:t> 选课</a:t>
            </a:r>
            <a:r>
              <a:rPr lang="en-US" altLang="zh-CN" sz="2400" b="1" dirty="0">
                <a:solidFill>
                  <a:srgbClr val="0000FF"/>
                </a:solidFill>
              </a:rPr>
              <a:t>(</a:t>
            </a:r>
            <a:r>
              <a:rPr lang="zh-CN" altLang="en-US" sz="2400" b="1" dirty="0">
                <a:solidFill>
                  <a:srgbClr val="0000FF"/>
                </a:solidFill>
              </a:rPr>
              <a:t>学号，</a:t>
            </a:r>
            <a:r>
              <a:rPr lang="zh-CN" altLang="en-US" sz="2400" b="1" dirty="0" smtClean="0">
                <a:solidFill>
                  <a:srgbClr val="0000FF"/>
                </a:solidFill>
              </a:rPr>
              <a:t>课程号，</a:t>
            </a:r>
            <a:r>
              <a:rPr lang="zh-CN" altLang="en-US" sz="2400" b="1" dirty="0">
                <a:solidFill>
                  <a:srgbClr val="0000FF"/>
                </a:solidFill>
              </a:rPr>
              <a:t>成绩</a:t>
            </a:r>
            <a:r>
              <a:rPr lang="en-US" altLang="zh-CN" sz="2400" b="1" dirty="0" smtClean="0">
                <a:solidFill>
                  <a:srgbClr val="0000FF"/>
                </a:solidFill>
              </a:rPr>
              <a:t>)</a:t>
            </a:r>
            <a:endParaRPr lang="zh-CN" altLang="en-US" sz="2400" b="1" dirty="0">
              <a:solidFill>
                <a:srgbClr val="0000FF"/>
              </a:solidFill>
            </a:endParaRPr>
          </a:p>
        </p:txBody>
      </p:sp>
      <p:sp>
        <p:nvSpPr>
          <p:cNvPr id="193540" name="Rectangle 4"/>
          <p:cNvSpPr>
            <a:spLocks noChangeArrowheads="1"/>
          </p:cNvSpPr>
          <p:nvPr/>
        </p:nvSpPr>
        <p:spPr bwMode="auto">
          <a:xfrm>
            <a:off x="8712201" y="6461127"/>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dirty="0">
                <a:ea typeface="微软雅黑" pitchFamily="34" charset="-122"/>
                <a:sym typeface="Wingdings 3" pitchFamily="18" charset="2"/>
                <a:hlinkClick r:id="" action="ppaction://noaction"/>
              </a:rPr>
              <a:t></a:t>
            </a:r>
            <a:endParaRPr lang="en-US" altLang="zh-CN" sz="2000" dirty="0">
              <a:ea typeface="微软雅黑" pitchFamily="34" charset="-122"/>
              <a:sym typeface="Wingdings 3" pitchFamily="18" charset="2"/>
            </a:endParaRPr>
          </a:p>
        </p:txBody>
      </p:sp>
      <p:sp>
        <p:nvSpPr>
          <p:cNvPr id="193542" name="Rectangle 6"/>
          <p:cNvSpPr>
            <a:spLocks noChangeArrowheads="1"/>
          </p:cNvSpPr>
          <p:nvPr/>
        </p:nvSpPr>
        <p:spPr bwMode="auto">
          <a:xfrm>
            <a:off x="2844801" y="2708276"/>
            <a:ext cx="1079500" cy="24495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dirty="0">
              <a:ea typeface="微软雅黑" pitchFamily="34" charset="-122"/>
            </a:endParaRPr>
          </a:p>
        </p:txBody>
      </p:sp>
      <p:sp>
        <p:nvSpPr>
          <p:cNvPr id="193543" name="Rectangle 7"/>
          <p:cNvSpPr>
            <a:spLocks noChangeArrowheads="1"/>
          </p:cNvSpPr>
          <p:nvPr/>
        </p:nvSpPr>
        <p:spPr bwMode="auto">
          <a:xfrm>
            <a:off x="2989263" y="2852740"/>
            <a:ext cx="792162"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ea typeface="微软雅黑" pitchFamily="34" charset="-122"/>
              </a:rPr>
              <a:t>学号</a:t>
            </a:r>
          </a:p>
        </p:txBody>
      </p:sp>
      <p:sp>
        <p:nvSpPr>
          <p:cNvPr id="193544" name="Rectangle 8"/>
          <p:cNvSpPr>
            <a:spLocks noChangeArrowheads="1"/>
          </p:cNvSpPr>
          <p:nvPr/>
        </p:nvSpPr>
        <p:spPr bwMode="auto">
          <a:xfrm>
            <a:off x="2989263" y="4365626"/>
            <a:ext cx="792162"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smtClean="0">
                <a:ea typeface="微软雅黑" pitchFamily="34" charset="-122"/>
              </a:rPr>
              <a:t>课程号</a:t>
            </a:r>
            <a:endParaRPr lang="zh-CN" altLang="en-US" sz="2000" b="1" dirty="0">
              <a:ea typeface="微软雅黑" pitchFamily="34" charset="-122"/>
            </a:endParaRPr>
          </a:p>
        </p:txBody>
      </p:sp>
      <p:sp>
        <p:nvSpPr>
          <p:cNvPr id="193545" name="Rectangle 9"/>
          <p:cNvSpPr>
            <a:spLocks noChangeArrowheads="1"/>
          </p:cNvSpPr>
          <p:nvPr/>
        </p:nvSpPr>
        <p:spPr bwMode="auto">
          <a:xfrm>
            <a:off x="6445251" y="2852740"/>
            <a:ext cx="7921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ea typeface="微软雅黑" pitchFamily="34" charset="-122"/>
              </a:rPr>
              <a:t>所在系</a:t>
            </a:r>
          </a:p>
        </p:txBody>
      </p:sp>
      <p:sp>
        <p:nvSpPr>
          <p:cNvPr id="193546" name="Rectangle 10"/>
          <p:cNvSpPr>
            <a:spLocks noChangeArrowheads="1"/>
          </p:cNvSpPr>
          <p:nvPr/>
        </p:nvSpPr>
        <p:spPr bwMode="auto">
          <a:xfrm>
            <a:off x="6445251" y="4437065"/>
            <a:ext cx="12239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ea typeface="微软雅黑" pitchFamily="34" charset="-122"/>
              </a:rPr>
              <a:t>系主任姓名</a:t>
            </a:r>
          </a:p>
        </p:txBody>
      </p:sp>
      <p:sp>
        <p:nvSpPr>
          <p:cNvPr id="193547" name="Rectangle 11"/>
          <p:cNvSpPr>
            <a:spLocks noChangeArrowheads="1"/>
          </p:cNvSpPr>
          <p:nvPr/>
        </p:nvSpPr>
        <p:spPr bwMode="auto">
          <a:xfrm>
            <a:off x="1260476" y="3573464"/>
            <a:ext cx="7921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ea typeface="微软雅黑" pitchFamily="34" charset="-122"/>
              </a:rPr>
              <a:t>成绩</a:t>
            </a:r>
          </a:p>
        </p:txBody>
      </p:sp>
      <p:sp>
        <p:nvSpPr>
          <p:cNvPr id="193548" name="Line 12"/>
          <p:cNvSpPr>
            <a:spLocks noChangeShapeType="1"/>
          </p:cNvSpPr>
          <p:nvPr/>
        </p:nvSpPr>
        <p:spPr bwMode="auto">
          <a:xfrm>
            <a:off x="5221288" y="2997201"/>
            <a:ext cx="1223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dirty="0">
              <a:ea typeface="微软雅黑" pitchFamily="34" charset="-122"/>
            </a:endParaRPr>
          </a:p>
        </p:txBody>
      </p:sp>
      <p:sp>
        <p:nvSpPr>
          <p:cNvPr id="193550" name="Line 14"/>
          <p:cNvSpPr>
            <a:spLocks noChangeShapeType="1"/>
          </p:cNvSpPr>
          <p:nvPr/>
        </p:nvSpPr>
        <p:spPr bwMode="auto">
          <a:xfrm flipH="1">
            <a:off x="2052638" y="3716338"/>
            <a:ext cx="7921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dirty="0">
              <a:ea typeface="微软雅黑" pitchFamily="34" charset="-122"/>
            </a:endParaRPr>
          </a:p>
        </p:txBody>
      </p:sp>
      <p:sp>
        <p:nvSpPr>
          <p:cNvPr id="193551" name="Line 15"/>
          <p:cNvSpPr>
            <a:spLocks noChangeShapeType="1"/>
          </p:cNvSpPr>
          <p:nvPr/>
        </p:nvSpPr>
        <p:spPr bwMode="auto">
          <a:xfrm>
            <a:off x="6877050" y="3213101"/>
            <a:ext cx="0" cy="12239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dirty="0">
              <a:ea typeface="微软雅黑" pitchFamily="34" charset="-122"/>
            </a:endParaRPr>
          </a:p>
        </p:txBody>
      </p:sp>
      <p:sp>
        <p:nvSpPr>
          <p:cNvPr id="193554" name="Rectangle 18"/>
          <p:cNvSpPr>
            <a:spLocks noChangeArrowheads="1"/>
          </p:cNvSpPr>
          <p:nvPr/>
        </p:nvSpPr>
        <p:spPr bwMode="auto">
          <a:xfrm>
            <a:off x="4429126" y="2852740"/>
            <a:ext cx="7921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ea typeface="微软雅黑" pitchFamily="34" charset="-122"/>
              </a:rPr>
              <a:t>学号</a:t>
            </a:r>
          </a:p>
        </p:txBody>
      </p:sp>
    </p:spTree>
    <p:extLst>
      <p:ext uri="{BB962C8B-B14F-4D97-AF65-F5344CB8AC3E}">
        <p14:creationId xmlns:p14="http://schemas.microsoft.com/office/powerpoint/2010/main" val="356990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3542"/>
                                        </p:tgtEl>
                                        <p:attrNameLst>
                                          <p:attrName>style.visibility</p:attrName>
                                        </p:attrNameLst>
                                      </p:cBhvr>
                                      <p:to>
                                        <p:strVal val="visible"/>
                                      </p:to>
                                    </p:set>
                                    <p:anim calcmode="lin" valueType="num">
                                      <p:cBhvr additive="base">
                                        <p:cTn id="7" dur="500" fill="hold"/>
                                        <p:tgtEl>
                                          <p:spTgt spid="193542"/>
                                        </p:tgtEl>
                                        <p:attrNameLst>
                                          <p:attrName>ppt_x</p:attrName>
                                        </p:attrNameLst>
                                      </p:cBhvr>
                                      <p:tavLst>
                                        <p:tav tm="0">
                                          <p:val>
                                            <p:strVal val="#ppt_x"/>
                                          </p:val>
                                        </p:tav>
                                        <p:tav tm="100000">
                                          <p:val>
                                            <p:strVal val="#ppt_x"/>
                                          </p:val>
                                        </p:tav>
                                      </p:tavLst>
                                    </p:anim>
                                    <p:anim calcmode="lin" valueType="num">
                                      <p:cBhvr additive="base">
                                        <p:cTn id="8" dur="500" fill="hold"/>
                                        <p:tgtEl>
                                          <p:spTgt spid="1935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3543"/>
                                        </p:tgtEl>
                                        <p:attrNameLst>
                                          <p:attrName>style.visibility</p:attrName>
                                        </p:attrNameLst>
                                      </p:cBhvr>
                                      <p:to>
                                        <p:strVal val="visible"/>
                                      </p:to>
                                    </p:set>
                                    <p:anim calcmode="lin" valueType="num">
                                      <p:cBhvr additive="base">
                                        <p:cTn id="11" dur="500" fill="hold"/>
                                        <p:tgtEl>
                                          <p:spTgt spid="193543"/>
                                        </p:tgtEl>
                                        <p:attrNameLst>
                                          <p:attrName>ppt_x</p:attrName>
                                        </p:attrNameLst>
                                      </p:cBhvr>
                                      <p:tavLst>
                                        <p:tav tm="0">
                                          <p:val>
                                            <p:strVal val="#ppt_x"/>
                                          </p:val>
                                        </p:tav>
                                        <p:tav tm="100000">
                                          <p:val>
                                            <p:strVal val="#ppt_x"/>
                                          </p:val>
                                        </p:tav>
                                      </p:tavLst>
                                    </p:anim>
                                    <p:anim calcmode="lin" valueType="num">
                                      <p:cBhvr additive="base">
                                        <p:cTn id="12" dur="500" fill="hold"/>
                                        <p:tgtEl>
                                          <p:spTgt spid="19354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3544"/>
                                        </p:tgtEl>
                                        <p:attrNameLst>
                                          <p:attrName>style.visibility</p:attrName>
                                        </p:attrNameLst>
                                      </p:cBhvr>
                                      <p:to>
                                        <p:strVal val="visible"/>
                                      </p:to>
                                    </p:set>
                                    <p:anim calcmode="lin" valueType="num">
                                      <p:cBhvr additive="base">
                                        <p:cTn id="15" dur="500" fill="hold"/>
                                        <p:tgtEl>
                                          <p:spTgt spid="193544"/>
                                        </p:tgtEl>
                                        <p:attrNameLst>
                                          <p:attrName>ppt_x</p:attrName>
                                        </p:attrNameLst>
                                      </p:cBhvr>
                                      <p:tavLst>
                                        <p:tav tm="0">
                                          <p:val>
                                            <p:strVal val="#ppt_x"/>
                                          </p:val>
                                        </p:tav>
                                        <p:tav tm="100000">
                                          <p:val>
                                            <p:strVal val="#ppt_x"/>
                                          </p:val>
                                        </p:tav>
                                      </p:tavLst>
                                    </p:anim>
                                    <p:anim calcmode="lin" valueType="num">
                                      <p:cBhvr additive="base">
                                        <p:cTn id="16" dur="500" fill="hold"/>
                                        <p:tgtEl>
                                          <p:spTgt spid="19354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3545"/>
                                        </p:tgtEl>
                                        <p:attrNameLst>
                                          <p:attrName>style.visibility</p:attrName>
                                        </p:attrNameLst>
                                      </p:cBhvr>
                                      <p:to>
                                        <p:strVal val="visible"/>
                                      </p:to>
                                    </p:set>
                                    <p:anim calcmode="lin" valueType="num">
                                      <p:cBhvr additive="base">
                                        <p:cTn id="19" dur="500" fill="hold"/>
                                        <p:tgtEl>
                                          <p:spTgt spid="193545"/>
                                        </p:tgtEl>
                                        <p:attrNameLst>
                                          <p:attrName>ppt_x</p:attrName>
                                        </p:attrNameLst>
                                      </p:cBhvr>
                                      <p:tavLst>
                                        <p:tav tm="0">
                                          <p:val>
                                            <p:strVal val="#ppt_x"/>
                                          </p:val>
                                        </p:tav>
                                        <p:tav tm="100000">
                                          <p:val>
                                            <p:strVal val="#ppt_x"/>
                                          </p:val>
                                        </p:tav>
                                      </p:tavLst>
                                    </p:anim>
                                    <p:anim calcmode="lin" valueType="num">
                                      <p:cBhvr additive="base">
                                        <p:cTn id="20" dur="500" fill="hold"/>
                                        <p:tgtEl>
                                          <p:spTgt spid="19354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3546"/>
                                        </p:tgtEl>
                                        <p:attrNameLst>
                                          <p:attrName>style.visibility</p:attrName>
                                        </p:attrNameLst>
                                      </p:cBhvr>
                                      <p:to>
                                        <p:strVal val="visible"/>
                                      </p:to>
                                    </p:set>
                                    <p:anim calcmode="lin" valueType="num">
                                      <p:cBhvr additive="base">
                                        <p:cTn id="23" dur="500" fill="hold"/>
                                        <p:tgtEl>
                                          <p:spTgt spid="193546"/>
                                        </p:tgtEl>
                                        <p:attrNameLst>
                                          <p:attrName>ppt_x</p:attrName>
                                        </p:attrNameLst>
                                      </p:cBhvr>
                                      <p:tavLst>
                                        <p:tav tm="0">
                                          <p:val>
                                            <p:strVal val="#ppt_x"/>
                                          </p:val>
                                        </p:tav>
                                        <p:tav tm="100000">
                                          <p:val>
                                            <p:strVal val="#ppt_x"/>
                                          </p:val>
                                        </p:tav>
                                      </p:tavLst>
                                    </p:anim>
                                    <p:anim calcmode="lin" valueType="num">
                                      <p:cBhvr additive="base">
                                        <p:cTn id="24" dur="500" fill="hold"/>
                                        <p:tgtEl>
                                          <p:spTgt spid="19354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3547"/>
                                        </p:tgtEl>
                                        <p:attrNameLst>
                                          <p:attrName>style.visibility</p:attrName>
                                        </p:attrNameLst>
                                      </p:cBhvr>
                                      <p:to>
                                        <p:strVal val="visible"/>
                                      </p:to>
                                    </p:set>
                                    <p:anim calcmode="lin" valueType="num">
                                      <p:cBhvr additive="base">
                                        <p:cTn id="27" dur="500" fill="hold"/>
                                        <p:tgtEl>
                                          <p:spTgt spid="193547"/>
                                        </p:tgtEl>
                                        <p:attrNameLst>
                                          <p:attrName>ppt_x</p:attrName>
                                        </p:attrNameLst>
                                      </p:cBhvr>
                                      <p:tavLst>
                                        <p:tav tm="0">
                                          <p:val>
                                            <p:strVal val="#ppt_x"/>
                                          </p:val>
                                        </p:tav>
                                        <p:tav tm="100000">
                                          <p:val>
                                            <p:strVal val="#ppt_x"/>
                                          </p:val>
                                        </p:tav>
                                      </p:tavLst>
                                    </p:anim>
                                    <p:anim calcmode="lin" valueType="num">
                                      <p:cBhvr additive="base">
                                        <p:cTn id="28" dur="500" fill="hold"/>
                                        <p:tgtEl>
                                          <p:spTgt spid="19354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3548"/>
                                        </p:tgtEl>
                                        <p:attrNameLst>
                                          <p:attrName>style.visibility</p:attrName>
                                        </p:attrNameLst>
                                      </p:cBhvr>
                                      <p:to>
                                        <p:strVal val="visible"/>
                                      </p:to>
                                    </p:set>
                                    <p:anim calcmode="lin" valueType="num">
                                      <p:cBhvr additive="base">
                                        <p:cTn id="31" dur="500" fill="hold"/>
                                        <p:tgtEl>
                                          <p:spTgt spid="193548"/>
                                        </p:tgtEl>
                                        <p:attrNameLst>
                                          <p:attrName>ppt_x</p:attrName>
                                        </p:attrNameLst>
                                      </p:cBhvr>
                                      <p:tavLst>
                                        <p:tav tm="0">
                                          <p:val>
                                            <p:strVal val="#ppt_x"/>
                                          </p:val>
                                        </p:tav>
                                        <p:tav tm="100000">
                                          <p:val>
                                            <p:strVal val="#ppt_x"/>
                                          </p:val>
                                        </p:tav>
                                      </p:tavLst>
                                    </p:anim>
                                    <p:anim calcmode="lin" valueType="num">
                                      <p:cBhvr additive="base">
                                        <p:cTn id="32" dur="500" fill="hold"/>
                                        <p:tgtEl>
                                          <p:spTgt spid="19354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3550"/>
                                        </p:tgtEl>
                                        <p:attrNameLst>
                                          <p:attrName>style.visibility</p:attrName>
                                        </p:attrNameLst>
                                      </p:cBhvr>
                                      <p:to>
                                        <p:strVal val="visible"/>
                                      </p:to>
                                    </p:set>
                                    <p:anim calcmode="lin" valueType="num">
                                      <p:cBhvr additive="base">
                                        <p:cTn id="35" dur="500" fill="hold"/>
                                        <p:tgtEl>
                                          <p:spTgt spid="193550"/>
                                        </p:tgtEl>
                                        <p:attrNameLst>
                                          <p:attrName>ppt_x</p:attrName>
                                        </p:attrNameLst>
                                      </p:cBhvr>
                                      <p:tavLst>
                                        <p:tav tm="0">
                                          <p:val>
                                            <p:strVal val="#ppt_x"/>
                                          </p:val>
                                        </p:tav>
                                        <p:tav tm="100000">
                                          <p:val>
                                            <p:strVal val="#ppt_x"/>
                                          </p:val>
                                        </p:tav>
                                      </p:tavLst>
                                    </p:anim>
                                    <p:anim calcmode="lin" valueType="num">
                                      <p:cBhvr additive="base">
                                        <p:cTn id="36" dur="500" fill="hold"/>
                                        <p:tgtEl>
                                          <p:spTgt spid="19355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3551"/>
                                        </p:tgtEl>
                                        <p:attrNameLst>
                                          <p:attrName>style.visibility</p:attrName>
                                        </p:attrNameLst>
                                      </p:cBhvr>
                                      <p:to>
                                        <p:strVal val="visible"/>
                                      </p:to>
                                    </p:set>
                                    <p:anim calcmode="lin" valueType="num">
                                      <p:cBhvr additive="base">
                                        <p:cTn id="39" dur="500" fill="hold"/>
                                        <p:tgtEl>
                                          <p:spTgt spid="193551"/>
                                        </p:tgtEl>
                                        <p:attrNameLst>
                                          <p:attrName>ppt_x</p:attrName>
                                        </p:attrNameLst>
                                      </p:cBhvr>
                                      <p:tavLst>
                                        <p:tav tm="0">
                                          <p:val>
                                            <p:strVal val="#ppt_x"/>
                                          </p:val>
                                        </p:tav>
                                        <p:tav tm="100000">
                                          <p:val>
                                            <p:strVal val="#ppt_x"/>
                                          </p:val>
                                        </p:tav>
                                      </p:tavLst>
                                    </p:anim>
                                    <p:anim calcmode="lin" valueType="num">
                                      <p:cBhvr additive="base">
                                        <p:cTn id="40" dur="500" fill="hold"/>
                                        <p:tgtEl>
                                          <p:spTgt spid="19355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93554"/>
                                        </p:tgtEl>
                                        <p:attrNameLst>
                                          <p:attrName>style.visibility</p:attrName>
                                        </p:attrNameLst>
                                      </p:cBhvr>
                                      <p:to>
                                        <p:strVal val="visible"/>
                                      </p:to>
                                    </p:set>
                                    <p:anim calcmode="lin" valueType="num">
                                      <p:cBhvr additive="base">
                                        <p:cTn id="43" dur="500" fill="hold"/>
                                        <p:tgtEl>
                                          <p:spTgt spid="193554"/>
                                        </p:tgtEl>
                                        <p:attrNameLst>
                                          <p:attrName>ppt_x</p:attrName>
                                        </p:attrNameLst>
                                      </p:cBhvr>
                                      <p:tavLst>
                                        <p:tav tm="0">
                                          <p:val>
                                            <p:strVal val="#ppt_x"/>
                                          </p:val>
                                        </p:tav>
                                        <p:tav tm="100000">
                                          <p:val>
                                            <p:strVal val="#ppt_x"/>
                                          </p:val>
                                        </p:tav>
                                      </p:tavLst>
                                    </p:anim>
                                    <p:anim calcmode="lin" valueType="num">
                                      <p:cBhvr additive="base">
                                        <p:cTn id="44" dur="500" fill="hold"/>
                                        <p:tgtEl>
                                          <p:spTgt spid="1935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2" grpId="0" animBg="1"/>
      <p:bldP spid="193543" grpId="0" animBg="1"/>
      <p:bldP spid="193544" grpId="0" animBg="1"/>
      <p:bldP spid="193545" grpId="0" animBg="1"/>
      <p:bldP spid="193546" grpId="0" animBg="1"/>
      <p:bldP spid="193547" grpId="0" animBg="1"/>
      <p:bldP spid="193548" grpId="0" animBg="1"/>
      <p:bldP spid="193550" grpId="0" animBg="1"/>
      <p:bldP spid="193551" grpId="0" animBg="1"/>
      <p:bldP spid="1935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4825" y="673413"/>
            <a:ext cx="8119786" cy="4708981"/>
          </a:xfrm>
          <a:prstGeom prst="rect">
            <a:avLst/>
          </a:prstGeom>
        </p:spPr>
        <p:txBody>
          <a:bodyPr wrap="square">
            <a:spAutoFit/>
          </a:bodyPr>
          <a:lstStyle/>
          <a:p>
            <a:pPr algn="ctr">
              <a:lnSpc>
                <a:spcPct val="150000"/>
              </a:lnSpc>
            </a:pPr>
            <a:r>
              <a:rPr lang="en-US" altLang="zh-CN" sz="4000" b="1" dirty="0" smtClean="0">
                <a:solidFill>
                  <a:srgbClr val="0000FF"/>
                </a:solidFill>
                <a:latin typeface="微软雅黑" pitchFamily="34" charset="-122"/>
                <a:ea typeface="微软雅黑" pitchFamily="34" charset="-122"/>
              </a:rPr>
              <a:t>3.3 </a:t>
            </a:r>
            <a:r>
              <a:rPr lang="zh-CN" altLang="en-US" sz="4000" b="1" dirty="0" smtClean="0">
                <a:solidFill>
                  <a:srgbClr val="FF0000"/>
                </a:solidFill>
                <a:latin typeface="微软雅黑" pitchFamily="34" charset="-122"/>
                <a:ea typeface="微软雅黑" pitchFamily="34" charset="-122"/>
              </a:rPr>
              <a:t>关系</a:t>
            </a:r>
            <a:r>
              <a:rPr lang="en-US" altLang="zh-CN" sz="4000" b="1" dirty="0" smtClean="0">
                <a:solidFill>
                  <a:srgbClr val="FF0000"/>
                </a:solidFill>
                <a:latin typeface="微软雅黑" pitchFamily="34" charset="-122"/>
                <a:ea typeface="微软雅黑" pitchFamily="34" charset="-122"/>
              </a:rPr>
              <a:t>/</a:t>
            </a:r>
            <a:r>
              <a:rPr lang="zh-CN" altLang="en-US" sz="4000" b="1" dirty="0" smtClean="0">
                <a:solidFill>
                  <a:srgbClr val="FF0000"/>
                </a:solidFill>
                <a:latin typeface="微软雅黑" pitchFamily="34" charset="-122"/>
                <a:ea typeface="微软雅黑" pitchFamily="34" charset="-122"/>
              </a:rPr>
              <a:t>关系模式</a:t>
            </a:r>
            <a:r>
              <a:rPr lang="zh-CN" altLang="en-US" sz="4000" b="1" dirty="0" smtClean="0">
                <a:solidFill>
                  <a:srgbClr val="0000FF"/>
                </a:solidFill>
                <a:latin typeface="微软雅黑" pitchFamily="34" charset="-122"/>
                <a:ea typeface="微软雅黑" pitchFamily="34" charset="-122"/>
              </a:rPr>
              <a:t>规范化</a:t>
            </a:r>
            <a:endParaRPr lang="en-US" altLang="zh-CN" sz="4000" b="1" dirty="0" smtClean="0">
              <a:solidFill>
                <a:srgbClr val="0000FF"/>
              </a:solidFill>
              <a:latin typeface="微软雅黑" pitchFamily="34" charset="-122"/>
              <a:ea typeface="微软雅黑" pitchFamily="34" charset="-122"/>
            </a:endParaRPr>
          </a:p>
          <a:p>
            <a:pPr marL="1428750" lvl="2" indent="-514350">
              <a:lnSpc>
                <a:spcPct val="150000"/>
              </a:lnSpc>
              <a:buFont typeface="+mj-lt"/>
              <a:buAutoNum type="arabicPeriod"/>
            </a:pPr>
            <a:r>
              <a:rPr lang="zh-CN" altLang="en-US" sz="3200" b="1" dirty="0" smtClean="0">
                <a:latin typeface="微软雅黑" pitchFamily="34" charset="-122"/>
                <a:ea typeface="微软雅黑" pitchFamily="34" charset="-122"/>
              </a:rPr>
              <a:t>问题</a:t>
            </a:r>
            <a:r>
              <a:rPr lang="zh-CN" altLang="en-US" sz="3200" b="1" dirty="0">
                <a:latin typeface="微软雅黑" pitchFamily="34" charset="-122"/>
                <a:ea typeface="微软雅黑" pitchFamily="34" charset="-122"/>
              </a:rPr>
              <a:t>的提出</a:t>
            </a:r>
          </a:p>
          <a:p>
            <a:pPr marL="1428750" lvl="2" indent="-514350">
              <a:lnSpc>
                <a:spcPct val="150000"/>
              </a:lnSpc>
              <a:buFont typeface="+mj-lt"/>
              <a:buAutoNum type="arabicPeriod"/>
            </a:pPr>
            <a:r>
              <a:rPr lang="zh-CN" altLang="en-US" sz="3200" b="1" dirty="0">
                <a:latin typeface="微软雅黑" pitchFamily="34" charset="-122"/>
                <a:ea typeface="微软雅黑" pitchFamily="34" charset="-122"/>
              </a:rPr>
              <a:t>函数依赖</a:t>
            </a:r>
          </a:p>
          <a:p>
            <a:pPr marL="1428750" lvl="2" indent="-514350">
              <a:lnSpc>
                <a:spcPct val="150000"/>
              </a:lnSpc>
              <a:buFont typeface="+mj-lt"/>
              <a:buAutoNum type="arabicPeriod"/>
            </a:pPr>
            <a:r>
              <a:rPr lang="zh-CN" altLang="en-US" sz="3200" b="1" dirty="0">
                <a:latin typeface="微软雅黑" pitchFamily="34" charset="-122"/>
                <a:ea typeface="微软雅黑" pitchFamily="34" charset="-122"/>
              </a:rPr>
              <a:t>范式以及应用案例</a:t>
            </a:r>
          </a:p>
          <a:p>
            <a:pPr marL="1428750" lvl="2" indent="-514350">
              <a:lnSpc>
                <a:spcPct val="150000"/>
              </a:lnSpc>
              <a:buFont typeface="+mj-lt"/>
              <a:buAutoNum type="arabicPeriod"/>
            </a:pPr>
            <a:r>
              <a:rPr lang="zh-CN" altLang="en-US" sz="3200" b="1" dirty="0">
                <a:latin typeface="微软雅黑" pitchFamily="34" charset="-122"/>
                <a:ea typeface="微软雅黑" pitchFamily="34" charset="-122"/>
              </a:rPr>
              <a:t>规范化小结</a:t>
            </a:r>
          </a:p>
          <a:p>
            <a:pPr marL="971550" lvl="1" indent="-514350">
              <a:lnSpc>
                <a:spcPct val="150000"/>
              </a:lnSpc>
              <a:buFont typeface="+mj-lt"/>
              <a:buAutoNum type="arabicPeriod"/>
            </a:pPr>
            <a:endParaRPr lang="zh-CN" altLang="en-US" sz="3200" b="1" dirty="0">
              <a:latin typeface="微软雅黑" pitchFamily="34" charset="-122"/>
              <a:ea typeface="微软雅黑" pitchFamily="34" charset="-122"/>
            </a:endParaRPr>
          </a:p>
        </p:txBody>
      </p:sp>
    </p:spTree>
    <p:extLst>
      <p:ext uri="{BB962C8B-B14F-4D97-AF65-F5344CB8AC3E}">
        <p14:creationId xmlns:p14="http://schemas.microsoft.com/office/powerpoint/2010/main" val="1133507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1" name="Rectangle 5"/>
          <p:cNvSpPr>
            <a:spLocks noChangeArrowheads="1"/>
          </p:cNvSpPr>
          <p:nvPr/>
        </p:nvSpPr>
        <p:spPr bwMode="auto">
          <a:xfrm>
            <a:off x="287337" y="2437141"/>
            <a:ext cx="8208963"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9pPr>
          </a:lstStyle>
          <a:p>
            <a:pPr>
              <a:lnSpc>
                <a:spcPts val="3800"/>
              </a:lnSpc>
              <a:spcBef>
                <a:spcPts val="0"/>
              </a:spcBef>
              <a:spcAft>
                <a:spcPts val="0"/>
              </a:spcAft>
              <a:buNone/>
            </a:pPr>
            <a:r>
              <a:rPr lang="zh-CN" altLang="en-US" sz="2400" dirty="0">
                <a:solidFill>
                  <a:schemeClr val="tx1"/>
                </a:solidFill>
                <a:latin typeface="微软雅黑" panose="020B0503020204020204" pitchFamily="34" charset="-122"/>
                <a:ea typeface="微软雅黑" panose="020B0503020204020204" pitchFamily="34" charset="-122"/>
              </a:rPr>
              <a:t>例</a:t>
            </a:r>
            <a:r>
              <a:rPr lang="zh-CN" altLang="en-US" sz="2400" dirty="0" smtClean="0">
                <a:solidFill>
                  <a:schemeClr val="tx1"/>
                </a:solidFill>
                <a:latin typeface="微软雅黑" panose="020B0503020204020204" pitchFamily="34" charset="-122"/>
                <a:ea typeface="微软雅黑" panose="020B0503020204020204" pitchFamily="34" charset="-122"/>
              </a:rPr>
              <a:t>：将学生</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系</a:t>
            </a:r>
            <a:r>
              <a:rPr lang="zh-CN" altLang="en-US" sz="2400" dirty="0" smtClean="0">
                <a:solidFill>
                  <a:schemeClr val="tx1"/>
                </a:solidFill>
                <a:latin typeface="微软雅黑" panose="020B0503020204020204" pitchFamily="34" charset="-122"/>
                <a:ea typeface="微软雅黑" panose="020B0503020204020204" pitchFamily="34" charset="-122"/>
              </a:rPr>
              <a:t>模式</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a:lnSpc>
                <a:spcPts val="3800"/>
              </a:lnSpc>
              <a:spcBef>
                <a:spcPts val="0"/>
              </a:spcBef>
              <a:spcAft>
                <a:spcPts val="0"/>
              </a:spcAft>
              <a:buNone/>
            </a:pPr>
            <a:r>
              <a:rPr lang="zh-CN" altLang="en-US" sz="2400" dirty="0" smtClean="0">
                <a:solidFill>
                  <a:srgbClr val="0000FF"/>
                </a:solidFill>
                <a:latin typeface="微软雅黑" panose="020B0503020204020204" pitchFamily="34" charset="-122"/>
                <a:ea typeface="微软雅黑" panose="020B0503020204020204" pitchFamily="34" charset="-122"/>
              </a:rPr>
              <a:t>     学生</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系</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u="sng" dirty="0">
                <a:solidFill>
                  <a:srgbClr val="0000FF"/>
                </a:solidFill>
                <a:latin typeface="微软雅黑" panose="020B0503020204020204" pitchFamily="34" charset="-122"/>
                <a:ea typeface="微软雅黑" panose="020B0503020204020204" pitchFamily="34" charset="-122"/>
              </a:rPr>
              <a:t>学号</a:t>
            </a:r>
            <a:r>
              <a:rPr lang="zh-CN" altLang="en-US" sz="2400" dirty="0">
                <a:solidFill>
                  <a:srgbClr val="0000FF"/>
                </a:solidFill>
                <a:latin typeface="微软雅黑" panose="020B0503020204020204" pitchFamily="34" charset="-122"/>
                <a:ea typeface="微软雅黑" panose="020B0503020204020204" pitchFamily="34" charset="-122"/>
              </a:rPr>
              <a:t>，所在系，系主任姓名</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marL="0" indent="0">
              <a:lnSpc>
                <a:spcPts val="3800"/>
              </a:lnSpc>
              <a:spcBef>
                <a:spcPts val="0"/>
              </a:spcBef>
              <a:spcAft>
                <a:spcPts val="0"/>
              </a:spcAft>
              <a:buNone/>
            </a:pPr>
            <a:r>
              <a:rPr lang="zh-CN" altLang="en-US" sz="2400" dirty="0" smtClean="0">
                <a:solidFill>
                  <a:schemeClr val="tx1"/>
                </a:solidFill>
                <a:latin typeface="微软雅黑" panose="020B0503020204020204" pitchFamily="34" charset="-122"/>
                <a:ea typeface="微软雅黑" panose="020B0503020204020204" pitchFamily="34" charset="-122"/>
              </a:rPr>
              <a:t>     进一步分解为：</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marL="800100" lvl="2" indent="0">
              <a:lnSpc>
                <a:spcPts val="3800"/>
              </a:lnSpc>
              <a:spcBef>
                <a:spcPts val="0"/>
              </a:spcBef>
              <a:spcAft>
                <a:spcPts val="0"/>
              </a:spcAft>
              <a:buNone/>
            </a:pPr>
            <a:r>
              <a:rPr lang="zh-CN" altLang="en-US" sz="2400" dirty="0">
                <a:solidFill>
                  <a:srgbClr val="0000FF"/>
                </a:solidFill>
                <a:latin typeface="微软雅黑" panose="020B0503020204020204" pitchFamily="34" charset="-122"/>
                <a:ea typeface="微软雅黑" panose="020B0503020204020204" pitchFamily="34" charset="-122"/>
              </a:rPr>
              <a:t>学生</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学号，所在系</a:t>
            </a:r>
            <a:r>
              <a:rPr lang="en-US" altLang="zh-CN" sz="2400" dirty="0" smtClean="0">
                <a:solidFill>
                  <a:srgbClr val="0000FF"/>
                </a:solidFill>
                <a:latin typeface="微软雅黑" panose="020B0503020204020204" pitchFamily="34" charset="-122"/>
                <a:ea typeface="微软雅黑" panose="020B0503020204020204" pitchFamily="34" charset="-122"/>
              </a:rPr>
              <a:t>)</a:t>
            </a:r>
            <a:endParaRPr lang="zh-CN" altLang="en-US" sz="2400" dirty="0">
              <a:solidFill>
                <a:srgbClr val="0000FF"/>
              </a:solidFill>
              <a:latin typeface="微软雅黑" panose="020B0503020204020204" pitchFamily="34" charset="-122"/>
              <a:ea typeface="微软雅黑" panose="020B0503020204020204" pitchFamily="34" charset="-122"/>
            </a:endParaRPr>
          </a:p>
          <a:p>
            <a:pPr marL="800100" lvl="2" indent="0">
              <a:lnSpc>
                <a:spcPts val="3800"/>
              </a:lnSpc>
              <a:spcBef>
                <a:spcPts val="0"/>
              </a:spcBef>
              <a:spcAft>
                <a:spcPts val="0"/>
              </a:spcAft>
              <a:buNone/>
            </a:pPr>
            <a:r>
              <a:rPr lang="zh-CN" altLang="en-US" sz="2400" dirty="0">
                <a:solidFill>
                  <a:srgbClr val="0000FF"/>
                </a:solidFill>
                <a:latin typeface="微软雅黑" panose="020B0503020204020204" pitchFamily="34" charset="-122"/>
                <a:ea typeface="微软雅黑" panose="020B0503020204020204" pitchFamily="34" charset="-122"/>
              </a:rPr>
              <a:t>教学系</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所在系，系主任姓名</a:t>
            </a:r>
            <a:r>
              <a:rPr lang="en-US" altLang="zh-CN" sz="2400" dirty="0" smtClean="0">
                <a:solidFill>
                  <a:srgbClr val="0000FF"/>
                </a:solidFill>
                <a:latin typeface="微软雅黑" panose="020B0503020204020204" pitchFamily="34" charset="-122"/>
                <a:ea typeface="微软雅黑" panose="020B0503020204020204" pitchFamily="34" charset="-122"/>
              </a:rPr>
              <a:t>)</a:t>
            </a:r>
          </a:p>
          <a:p>
            <a:pPr marL="400050" lvl="1" indent="0">
              <a:lnSpc>
                <a:spcPts val="3800"/>
              </a:lnSpc>
              <a:spcBef>
                <a:spcPts val="0"/>
              </a:spcBef>
              <a:spcAft>
                <a:spcPts val="0"/>
              </a:spcAft>
              <a:buNone/>
            </a:pPr>
            <a:endParaRPr lang="zh-CN" altLang="en-US" sz="2400" dirty="0">
              <a:solidFill>
                <a:srgbClr val="0000FF"/>
              </a:solidFill>
              <a:latin typeface="微软雅黑" panose="020B0503020204020204" pitchFamily="34" charset="-122"/>
              <a:ea typeface="微软雅黑" panose="020B0503020204020204" pitchFamily="34" charset="-122"/>
            </a:endParaRPr>
          </a:p>
          <a:p>
            <a:pPr marL="400050" lvl="1" indent="0">
              <a:lnSpc>
                <a:spcPts val="3800"/>
              </a:lnSpc>
              <a:spcBef>
                <a:spcPts val="0"/>
              </a:spcBef>
              <a:spcAft>
                <a:spcPts val="0"/>
              </a:spcAft>
              <a:buNone/>
            </a:pPr>
            <a:r>
              <a:rPr lang="zh-CN" altLang="en-US" sz="2400" dirty="0">
                <a:solidFill>
                  <a:srgbClr val="0000FF"/>
                </a:solidFill>
                <a:latin typeface="华文新魏" panose="02010800040101010101" pitchFamily="2" charset="-122"/>
                <a:ea typeface="华文新魏" panose="02010800040101010101" pitchFamily="2" charset="-122"/>
              </a:rPr>
              <a:t>显然分解后的各子模式均属于</a:t>
            </a:r>
            <a:r>
              <a:rPr lang="en-US" altLang="zh-CN" sz="2400" dirty="0">
                <a:solidFill>
                  <a:srgbClr val="0000FF"/>
                </a:solidFill>
                <a:latin typeface="华文新魏" panose="02010800040101010101" pitchFamily="2" charset="-122"/>
                <a:ea typeface="华文新魏" panose="02010800040101010101" pitchFamily="2" charset="-122"/>
              </a:rPr>
              <a:t>3NF</a:t>
            </a:r>
            <a:endParaRPr lang="zh-CN" altLang="en-US" sz="2400" dirty="0">
              <a:solidFill>
                <a:srgbClr val="0000FF"/>
              </a:solidFill>
              <a:latin typeface="华文新魏" panose="02010800040101010101" pitchFamily="2" charset="-122"/>
              <a:ea typeface="华文新魏" panose="02010800040101010101" pitchFamily="2" charset="-122"/>
            </a:endParaRPr>
          </a:p>
          <a:p>
            <a:pPr>
              <a:lnSpc>
                <a:spcPts val="3800"/>
              </a:lnSpc>
              <a:spcBef>
                <a:spcPts val="0"/>
              </a:spcBef>
              <a:spcAft>
                <a:spcPts val="0"/>
              </a:spcAft>
            </a:pPr>
            <a:endParaRPr lang="zh-CN" altLang="en-US" sz="2400" dirty="0">
              <a:solidFill>
                <a:srgbClr val="0000FF"/>
              </a:solidFill>
              <a:latin typeface="微软雅黑" panose="020B0503020204020204" pitchFamily="34" charset="-122"/>
              <a:ea typeface="微软雅黑" panose="020B0503020204020204" pitchFamily="34" charset="-122"/>
            </a:endParaRPr>
          </a:p>
        </p:txBody>
      </p:sp>
      <p:sp>
        <p:nvSpPr>
          <p:cNvPr id="21" name="矩形 20"/>
          <p:cNvSpPr/>
          <p:nvPr/>
        </p:nvSpPr>
        <p:spPr>
          <a:xfrm>
            <a:off x="194186" y="313899"/>
            <a:ext cx="8755629" cy="2041585"/>
          </a:xfrm>
          <a:prstGeom prst="rect">
            <a:avLst/>
          </a:prstGeom>
        </p:spPr>
        <p:txBody>
          <a:bodyPr wrap="square">
            <a:spAutoFit/>
          </a:bodyPr>
          <a:lstStyle/>
          <a:p>
            <a:pPr marL="457200" indent="-457200">
              <a:lnSpc>
                <a:spcPts val="3800"/>
              </a:lnSpc>
              <a:buFont typeface="Wingdings" pitchFamily="2" charset="2"/>
              <a:buChar char="u"/>
            </a:pPr>
            <a:r>
              <a:rPr lang="en-US" altLang="zh-CN" sz="2800" b="1" dirty="0">
                <a:solidFill>
                  <a:srgbClr val="FF0000"/>
                </a:solidFill>
                <a:latin typeface="微软雅黑" pitchFamily="34" charset="-122"/>
                <a:ea typeface="微软雅黑" pitchFamily="34" charset="-122"/>
              </a:rPr>
              <a:t>3</a:t>
            </a:r>
            <a:r>
              <a:rPr lang="en-US" altLang="zh-CN" sz="2800" b="1" dirty="0" smtClean="0">
                <a:solidFill>
                  <a:srgbClr val="FF0000"/>
                </a:solidFill>
                <a:latin typeface="微软雅黑" pitchFamily="34" charset="-122"/>
                <a:ea typeface="微软雅黑" pitchFamily="34" charset="-122"/>
              </a:rPr>
              <a:t>NF</a:t>
            </a:r>
          </a:p>
          <a:p>
            <a:pPr indent="457200">
              <a:lnSpc>
                <a:spcPts val="3800"/>
              </a:lnSpc>
            </a:pPr>
            <a:r>
              <a:rPr lang="en-US" altLang="zh-CN" sz="2400" b="1" dirty="0" smtClean="0">
                <a:solidFill>
                  <a:srgbClr val="FF0000"/>
                </a:solidFill>
                <a:latin typeface="微软雅黑" pitchFamily="34" charset="-122"/>
                <a:ea typeface="微软雅黑" pitchFamily="34" charset="-122"/>
              </a:rPr>
              <a:t>【</a:t>
            </a:r>
            <a:r>
              <a:rPr lang="zh-CN" altLang="en-US" sz="2400" b="1" dirty="0" smtClean="0">
                <a:solidFill>
                  <a:srgbClr val="FF0000"/>
                </a:solidFill>
                <a:latin typeface="微软雅黑" pitchFamily="34" charset="-122"/>
                <a:ea typeface="微软雅黑" pitchFamily="34" charset="-122"/>
              </a:rPr>
              <a:t>定义</a:t>
            </a:r>
            <a:r>
              <a:rPr lang="en-US" altLang="zh-CN" sz="2400" b="1" dirty="0" smtClean="0">
                <a:solidFill>
                  <a:srgbClr val="FF0000"/>
                </a:solidFill>
                <a:latin typeface="微软雅黑" pitchFamily="34" charset="-122"/>
                <a:ea typeface="微软雅黑" pitchFamily="34" charset="-122"/>
              </a:rPr>
              <a:t>7</a:t>
            </a:r>
            <a:r>
              <a:rPr lang="en-US" altLang="zh-CN" sz="2400" b="1" dirty="0">
                <a:solidFill>
                  <a:srgbClr val="FF0000"/>
                </a:solidFill>
                <a:latin typeface="微软雅黑" pitchFamily="34" charset="-122"/>
                <a:ea typeface="微软雅黑" pitchFamily="34" charset="-122"/>
              </a:rPr>
              <a:t>】</a:t>
            </a:r>
            <a:r>
              <a:rPr lang="zh-CN" altLang="en-US" sz="2400" b="1" dirty="0">
                <a:latin typeface="微软雅黑" pitchFamily="34" charset="-122"/>
                <a:ea typeface="微软雅黑" pitchFamily="34" charset="-122"/>
              </a:rPr>
              <a:t>如果关系模式 </a:t>
            </a:r>
            <a:r>
              <a:rPr lang="en-US" altLang="zh-CN" sz="2400" b="1" dirty="0">
                <a:latin typeface="微软雅黑" pitchFamily="34" charset="-122"/>
                <a:ea typeface="微软雅黑" pitchFamily="34" charset="-122"/>
              </a:rPr>
              <a:t>R(U</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F)∈2NF</a:t>
            </a:r>
            <a:r>
              <a:rPr lang="zh-CN" altLang="en-US" sz="2400" b="1" dirty="0">
                <a:latin typeface="微软雅黑" pitchFamily="34" charset="-122"/>
                <a:ea typeface="微软雅黑" pitchFamily="34" charset="-122"/>
              </a:rPr>
              <a:t>，且</a:t>
            </a:r>
            <a:r>
              <a:rPr lang="zh-CN" altLang="en-US" sz="2800" b="1" dirty="0">
                <a:solidFill>
                  <a:srgbClr val="FF0000"/>
                </a:solidFill>
                <a:latin typeface="微软雅黑" pitchFamily="34" charset="-122"/>
                <a:ea typeface="微软雅黑" pitchFamily="34" charset="-122"/>
              </a:rPr>
              <a:t>每个非主属性都不传递函数依赖于任何候选码</a:t>
            </a:r>
            <a:r>
              <a:rPr lang="zh-CN" altLang="en-US" sz="2400" b="1" dirty="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则</a:t>
            </a:r>
            <a:r>
              <a:rPr lang="en-US" altLang="zh-CN" sz="2400" b="1" dirty="0" smtClean="0">
                <a:latin typeface="微软雅黑" pitchFamily="34" charset="-122"/>
                <a:ea typeface="微软雅黑" pitchFamily="34" charset="-122"/>
              </a:rPr>
              <a:t>R </a:t>
            </a:r>
            <a:r>
              <a:rPr lang="zh-CN" altLang="en-US" sz="2400" b="1" dirty="0">
                <a:latin typeface="微软雅黑" pitchFamily="34" charset="-122"/>
                <a:ea typeface="微软雅黑" pitchFamily="34" charset="-122"/>
              </a:rPr>
              <a:t>满足第三</a:t>
            </a:r>
            <a:r>
              <a:rPr lang="zh-CN" altLang="en-US" sz="2400" b="1" dirty="0" smtClean="0">
                <a:latin typeface="微软雅黑" pitchFamily="34" charset="-122"/>
                <a:ea typeface="微软雅黑" pitchFamily="34" charset="-122"/>
              </a:rPr>
              <a:t>范式，</a:t>
            </a:r>
            <a:r>
              <a:rPr lang="zh-CN" altLang="en-US" sz="2400" b="1" dirty="0">
                <a:latin typeface="微软雅黑" pitchFamily="34" charset="-122"/>
                <a:ea typeface="微软雅黑" pitchFamily="34" charset="-122"/>
              </a:rPr>
              <a:t>记作 </a:t>
            </a:r>
            <a:r>
              <a:rPr lang="en-US" altLang="zh-CN" sz="2400" b="1" dirty="0">
                <a:solidFill>
                  <a:srgbClr val="C00000"/>
                </a:solidFill>
                <a:latin typeface="微软雅黑" pitchFamily="34" charset="-122"/>
                <a:ea typeface="微软雅黑" pitchFamily="34" charset="-122"/>
              </a:rPr>
              <a:t>R∈3NF</a:t>
            </a:r>
            <a:r>
              <a:rPr lang="zh-CN" altLang="en-US" sz="2400" b="1" dirty="0">
                <a:latin typeface="微软雅黑" pitchFamily="34" charset="-122"/>
                <a:ea typeface="微软雅黑" pitchFamily="34" charset="-122"/>
              </a:rPr>
              <a:t>。</a:t>
            </a:r>
          </a:p>
        </p:txBody>
      </p:sp>
      <p:sp>
        <p:nvSpPr>
          <p:cNvPr id="16" name="Rectangle 5"/>
          <p:cNvSpPr>
            <a:spLocks noChangeArrowheads="1"/>
          </p:cNvSpPr>
          <p:nvPr/>
        </p:nvSpPr>
        <p:spPr bwMode="auto">
          <a:xfrm>
            <a:off x="6574481" y="3907990"/>
            <a:ext cx="7921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ea typeface="微软雅黑" pitchFamily="34" charset="-122"/>
              </a:rPr>
              <a:t>所在系</a:t>
            </a:r>
          </a:p>
        </p:txBody>
      </p:sp>
      <p:sp>
        <p:nvSpPr>
          <p:cNvPr id="17" name="Rectangle 6"/>
          <p:cNvSpPr>
            <a:spLocks noChangeArrowheads="1"/>
          </p:cNvSpPr>
          <p:nvPr/>
        </p:nvSpPr>
        <p:spPr bwMode="auto">
          <a:xfrm>
            <a:off x="7379710" y="5492315"/>
            <a:ext cx="12239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ea typeface="微软雅黑" pitchFamily="34" charset="-122"/>
              </a:rPr>
              <a:t>系主任姓名</a:t>
            </a:r>
          </a:p>
        </p:txBody>
      </p:sp>
      <p:sp>
        <p:nvSpPr>
          <p:cNvPr id="18" name="Line 7"/>
          <p:cNvSpPr>
            <a:spLocks noChangeShapeType="1"/>
          </p:cNvSpPr>
          <p:nvPr/>
        </p:nvSpPr>
        <p:spPr bwMode="auto">
          <a:xfrm>
            <a:off x="5350518" y="4052451"/>
            <a:ext cx="1223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dirty="0">
              <a:ea typeface="微软雅黑" pitchFamily="34" charset="-122"/>
            </a:endParaRPr>
          </a:p>
        </p:txBody>
      </p:sp>
      <p:sp>
        <p:nvSpPr>
          <p:cNvPr id="19" name="Line 8"/>
          <p:cNvSpPr>
            <a:spLocks noChangeShapeType="1"/>
          </p:cNvSpPr>
          <p:nvPr/>
        </p:nvSpPr>
        <p:spPr bwMode="auto">
          <a:xfrm>
            <a:off x="8100434" y="4268351"/>
            <a:ext cx="0" cy="12239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dirty="0">
              <a:ea typeface="微软雅黑" pitchFamily="34" charset="-122"/>
            </a:endParaRPr>
          </a:p>
        </p:txBody>
      </p:sp>
      <p:sp>
        <p:nvSpPr>
          <p:cNvPr id="20" name="Rectangle 9"/>
          <p:cNvSpPr>
            <a:spLocks noChangeArrowheads="1"/>
          </p:cNvSpPr>
          <p:nvPr/>
        </p:nvSpPr>
        <p:spPr bwMode="auto">
          <a:xfrm>
            <a:off x="4558356" y="3907990"/>
            <a:ext cx="7921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ea typeface="微软雅黑" pitchFamily="34" charset="-122"/>
              </a:rPr>
              <a:t>学号</a:t>
            </a:r>
          </a:p>
        </p:txBody>
      </p:sp>
      <p:sp>
        <p:nvSpPr>
          <p:cNvPr id="22" name="Rectangle 11"/>
          <p:cNvSpPr>
            <a:spLocks noChangeArrowheads="1"/>
          </p:cNvSpPr>
          <p:nvPr/>
        </p:nvSpPr>
        <p:spPr bwMode="auto">
          <a:xfrm>
            <a:off x="7595610" y="3907990"/>
            <a:ext cx="7921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ea typeface="微软雅黑" pitchFamily="34" charset="-122"/>
              </a:rPr>
              <a:t>所在系</a:t>
            </a:r>
          </a:p>
        </p:txBody>
      </p:sp>
    </p:spTree>
    <p:extLst>
      <p:ext uri="{BB962C8B-B14F-4D97-AF65-F5344CB8AC3E}">
        <p14:creationId xmlns:p14="http://schemas.microsoft.com/office/powerpoint/2010/main" val="1219889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2821"/>
                                        </p:tgtEl>
                                        <p:attrNameLst>
                                          <p:attrName>style.visibility</p:attrName>
                                        </p:attrNameLst>
                                      </p:cBhvr>
                                      <p:to>
                                        <p:strVal val="visible"/>
                                      </p:to>
                                    </p:set>
                                    <p:animEffect transition="in" filter="blinds(horizontal)">
                                      <p:cBhvr>
                                        <p:cTn id="7" dur="500"/>
                                        <p:tgtEl>
                                          <p:spTgt spid="1628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p:bldP spid="16" grpId="0" animBg="1"/>
      <p:bldP spid="17" grpId="0" animBg="1"/>
      <p:bldP spid="18" grpId="0" animBg="1"/>
      <p:bldP spid="19" grpId="0" animBg="1"/>
      <p:bldP spid="20" grpId="0" animBg="1"/>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noAutofit/>
          </a:bodyPr>
          <a:lstStyle/>
          <a:p>
            <a:pPr marL="457200" indent="-457200">
              <a:lnSpc>
                <a:spcPct val="150000"/>
              </a:lnSpc>
              <a:buFont typeface="Wingdings" pitchFamily="2" charset="2"/>
              <a:buChar char="u"/>
            </a:pPr>
            <a:r>
              <a:rPr lang="zh-CN" altLang="en-US" sz="3200" b="1" dirty="0">
                <a:solidFill>
                  <a:srgbClr val="FF0066"/>
                </a:solidFill>
                <a:cs typeface="+mn-cs"/>
              </a:rPr>
              <a:t>规范化应用实例</a:t>
            </a:r>
            <a:endParaRPr lang="en-US" altLang="zh-CN" sz="3200" b="1" dirty="0">
              <a:solidFill>
                <a:srgbClr val="FF0066"/>
              </a:solidFill>
              <a:cs typeface="+mn-cs"/>
            </a:endParaRPr>
          </a:p>
        </p:txBody>
      </p:sp>
      <p:sp>
        <p:nvSpPr>
          <p:cNvPr id="122883" name="Rectangle 3"/>
          <p:cNvSpPr>
            <a:spLocks noGrp="1" noChangeArrowheads="1"/>
          </p:cNvSpPr>
          <p:nvPr>
            <p:ph type="body" idx="1"/>
          </p:nvPr>
        </p:nvSpPr>
        <p:spPr>
          <a:xfrm>
            <a:off x="378238" y="1185830"/>
            <a:ext cx="8247147" cy="4920569"/>
          </a:xfrm>
        </p:spPr>
        <p:txBody>
          <a:bodyPr>
            <a:normAutofit fontScale="85000" lnSpcReduction="20000"/>
          </a:bodyPr>
          <a:lstStyle/>
          <a:p>
            <a:pPr>
              <a:lnSpc>
                <a:spcPts val="3800"/>
              </a:lnSpc>
              <a:spcBef>
                <a:spcPts val="0"/>
              </a:spcBef>
              <a:buFont typeface="Wingdings" pitchFamily="2" charset="2"/>
              <a:buNone/>
            </a:pPr>
            <a:r>
              <a:rPr lang="zh-CN" altLang="en-US" sz="2800" b="1" dirty="0" smtClean="0"/>
              <a:t>         假设某建筑公司要设计一个数据库。公司的业务规则概括说明如下：</a:t>
            </a:r>
          </a:p>
          <a:p>
            <a:pPr algn="just">
              <a:lnSpc>
                <a:spcPct val="150000"/>
              </a:lnSpc>
            </a:pPr>
            <a:r>
              <a:rPr lang="zh-CN" altLang="en-US" sz="2800" b="1" dirty="0" smtClean="0">
                <a:solidFill>
                  <a:srgbClr val="0000FF"/>
                </a:solidFill>
              </a:rPr>
              <a:t>公司承担多个工程项目，每一项工程有：工程号、工程名称、施工人员等</a:t>
            </a:r>
          </a:p>
          <a:p>
            <a:pPr algn="just">
              <a:lnSpc>
                <a:spcPct val="150000"/>
              </a:lnSpc>
            </a:pPr>
            <a:r>
              <a:rPr lang="zh-CN" altLang="en-US" sz="2800" b="1" dirty="0" smtClean="0">
                <a:solidFill>
                  <a:srgbClr val="0000FF"/>
                </a:solidFill>
              </a:rPr>
              <a:t>公司有多名职工，每一名职工有：职工号、姓名、性别、职务（工程师、技术员）等</a:t>
            </a:r>
          </a:p>
          <a:p>
            <a:pPr algn="just">
              <a:lnSpc>
                <a:spcPct val="150000"/>
              </a:lnSpc>
            </a:pPr>
            <a:r>
              <a:rPr lang="zh-CN" altLang="en-US" sz="2800" b="1" dirty="0" smtClean="0">
                <a:solidFill>
                  <a:srgbClr val="0000FF"/>
                </a:solidFill>
              </a:rPr>
              <a:t>公司按照工时和小时工资率支付工资，小时工资率由职工的职务决定（例如，技术员的小时工资率与工程师不同）</a:t>
            </a:r>
          </a:p>
          <a:p>
            <a:pPr algn="just">
              <a:lnSpc>
                <a:spcPct val="150000"/>
              </a:lnSpc>
            </a:pPr>
            <a:r>
              <a:rPr lang="zh-CN" altLang="en-US" sz="2800" b="1" dirty="0" smtClean="0">
                <a:solidFill>
                  <a:srgbClr val="0000FF"/>
                </a:solidFill>
              </a:rPr>
              <a:t>公司定期制定一个工资报表，如图</a:t>
            </a:r>
            <a:r>
              <a:rPr lang="en-US" altLang="zh-CN" sz="2800" b="1" dirty="0" smtClean="0">
                <a:solidFill>
                  <a:srgbClr val="0000FF"/>
                </a:solidFill>
              </a:rPr>
              <a:t>-</a:t>
            </a:r>
            <a:r>
              <a:rPr lang="zh-CN" altLang="en-GB" sz="2800" b="1" dirty="0" smtClean="0">
                <a:solidFill>
                  <a:srgbClr val="0000FF"/>
                </a:solidFill>
              </a:rPr>
              <a:t>1</a:t>
            </a:r>
            <a:r>
              <a:rPr lang="zh-CN" altLang="en-US" sz="2800" b="1" dirty="0" smtClean="0">
                <a:solidFill>
                  <a:srgbClr val="0000FF"/>
                </a:solidFill>
              </a:rPr>
              <a:t>所示</a:t>
            </a:r>
          </a:p>
        </p:txBody>
      </p:sp>
    </p:spTree>
    <p:extLst>
      <p:ext uri="{BB962C8B-B14F-4D97-AF65-F5344CB8AC3E}">
        <p14:creationId xmlns:p14="http://schemas.microsoft.com/office/powerpoint/2010/main" val="3290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wipe(down)">
                                      <p:cBhvr>
                                        <p:cTn id="7" dur="500"/>
                                        <p:tgtEl>
                                          <p:spTgt spid="122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2883">
                                            <p:txEl>
                                              <p:pRg st="1" end="1"/>
                                            </p:txEl>
                                          </p:spTgt>
                                        </p:tgtEl>
                                        <p:attrNameLst>
                                          <p:attrName>style.visibility</p:attrName>
                                        </p:attrNameLst>
                                      </p:cBhvr>
                                      <p:to>
                                        <p:strVal val="visible"/>
                                      </p:to>
                                    </p:set>
                                    <p:animEffect transition="in" filter="wipe(down)">
                                      <p:cBhvr>
                                        <p:cTn id="12" dur="500"/>
                                        <p:tgtEl>
                                          <p:spTgt spid="1228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2883">
                                            <p:txEl>
                                              <p:pRg st="2" end="2"/>
                                            </p:txEl>
                                          </p:spTgt>
                                        </p:tgtEl>
                                        <p:attrNameLst>
                                          <p:attrName>style.visibility</p:attrName>
                                        </p:attrNameLst>
                                      </p:cBhvr>
                                      <p:to>
                                        <p:strVal val="visible"/>
                                      </p:to>
                                    </p:set>
                                    <p:animEffect transition="in" filter="wipe(down)">
                                      <p:cBhvr>
                                        <p:cTn id="17" dur="500"/>
                                        <p:tgtEl>
                                          <p:spTgt spid="1228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2883">
                                            <p:txEl>
                                              <p:pRg st="3" end="3"/>
                                            </p:txEl>
                                          </p:spTgt>
                                        </p:tgtEl>
                                        <p:attrNameLst>
                                          <p:attrName>style.visibility</p:attrName>
                                        </p:attrNameLst>
                                      </p:cBhvr>
                                      <p:to>
                                        <p:strVal val="visible"/>
                                      </p:to>
                                    </p:set>
                                    <p:animEffect transition="in" filter="wipe(down)">
                                      <p:cBhvr>
                                        <p:cTn id="22" dur="500"/>
                                        <p:tgtEl>
                                          <p:spTgt spid="1228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2883">
                                            <p:txEl>
                                              <p:pRg st="4" end="4"/>
                                            </p:txEl>
                                          </p:spTgt>
                                        </p:tgtEl>
                                        <p:attrNameLst>
                                          <p:attrName>style.visibility</p:attrName>
                                        </p:attrNameLst>
                                      </p:cBhvr>
                                      <p:to>
                                        <p:strVal val="visible"/>
                                      </p:to>
                                    </p:set>
                                    <p:animEffect transition="in" filter="wipe(down)">
                                      <p:cBhvr>
                                        <p:cTn id="27" dur="500"/>
                                        <p:tgtEl>
                                          <p:spTgt spid="1228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014" name="Group 110"/>
          <p:cNvGraphicFramePr>
            <a:graphicFrameLocks noGrp="1"/>
          </p:cNvGraphicFramePr>
          <p:nvPr>
            <p:extLst>
              <p:ext uri="{D42A27DB-BD31-4B8C-83A1-F6EECF244321}">
                <p14:modId xmlns:p14="http://schemas.microsoft.com/office/powerpoint/2010/main" val="4100349846"/>
              </p:ext>
            </p:extLst>
          </p:nvPr>
        </p:nvGraphicFramePr>
        <p:xfrm>
          <a:off x="261258" y="696688"/>
          <a:ext cx="8558895" cy="5390106"/>
        </p:xfrm>
        <a:graphic>
          <a:graphicData uri="http://schemas.openxmlformats.org/drawingml/2006/table">
            <a:tbl>
              <a:tblPr/>
              <a:tblGrid>
                <a:gridCol w="972311"/>
                <a:gridCol w="1199396"/>
                <a:gridCol w="973911"/>
                <a:gridCol w="898748"/>
                <a:gridCol w="874760"/>
                <a:gridCol w="1436078"/>
                <a:gridCol w="754820"/>
                <a:gridCol w="1448871"/>
              </a:tblGrid>
              <a:tr h="668507">
                <a:tc>
                  <a:txBody>
                    <a:bodyPr/>
                    <a:lstStyle/>
                    <a:p>
                      <a:pPr marL="0" marR="0" lvl="0" indent="0" algn="ctr" defTabSz="914400" rtl="0" eaLnBrk="0" fontAlgn="base" latinLnBrk="0" hangingPunct="0">
                        <a:lnSpc>
                          <a:spcPct val="100000"/>
                        </a:lnSpc>
                        <a:spcBef>
                          <a:spcPct val="0"/>
                        </a:spcBef>
                        <a:spcAft>
                          <a:spcPct val="0"/>
                        </a:spcAft>
                        <a:buClr>
                          <a:schemeClr val="bg1"/>
                        </a:buClr>
                        <a:buSzPct val="75000"/>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工程号</a:t>
                      </a:r>
                      <a:endParaRPr kumimoji="0" lang="zh-CN" altLang="en-US" sz="1800" b="1" i="0" u="none" strike="noStrike" cap="none" normalizeH="0" baseline="0" dirty="0" smtClean="0">
                        <a:ln>
                          <a:noFill/>
                        </a:ln>
                        <a:solidFill>
                          <a:schemeClr val="bg1"/>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工程名称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职工号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姓名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职务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小时工资率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75000"/>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工时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75000"/>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实发工资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r>
              <a:tr h="457044">
                <a:tc rowSpan="3">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A1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花园大厦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齐光明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工程师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845.00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3534">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李思岐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技术员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40000"/>
                        </a:lnSpc>
                        <a:spcBef>
                          <a:spcPct val="0"/>
                        </a:spcBef>
                        <a:spcAft>
                          <a:spcPct val="0"/>
                        </a:spcAft>
                        <a:buClr>
                          <a:schemeClr val="bg1"/>
                        </a:buClr>
                        <a:buSzPct val="75000"/>
                        <a:buFontTx/>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40000"/>
                        </a:lnSpc>
                        <a:spcBef>
                          <a:spcPct val="0"/>
                        </a:spcBef>
                        <a:spcAft>
                          <a:spcPct val="0"/>
                        </a:spcAft>
                        <a:buClr>
                          <a:schemeClr val="bg1"/>
                        </a:buClr>
                        <a:buSzPct val="75000"/>
                        <a:buFontTx/>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960.00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44">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1004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葛宇宏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律师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1140.00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44">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小计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2945.00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44">
                <a:tc rowSpan="2">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A2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立交桥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齐光明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工程师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975.00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1713">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鞠明亮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工人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935.00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44">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小计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1910.00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44">
                <a:tc rowSpan="2">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A3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临江饭店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李思岐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技术员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1080.00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44">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1004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葛宇洪</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技术员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840.00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44">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小计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1920.00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4009" name="Text Box 105"/>
          <p:cNvSpPr txBox="1">
            <a:spLocks noChangeArrowheads="1"/>
          </p:cNvSpPr>
          <p:nvPr/>
        </p:nvSpPr>
        <p:spPr bwMode="auto">
          <a:xfrm>
            <a:off x="3284539" y="6248780"/>
            <a:ext cx="2502608" cy="343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20000"/>
              </a:spcBef>
            </a:pPr>
            <a:r>
              <a:rPr lang="zh-CN" altLang="en-US" sz="2000" b="1" dirty="0">
                <a:ea typeface="微软雅黑" pitchFamily="34" charset="-122"/>
              </a:rPr>
              <a:t>图</a:t>
            </a:r>
            <a:r>
              <a:rPr lang="en-US" altLang="zh-CN" sz="2000" b="1" dirty="0">
                <a:ea typeface="微软雅黑" pitchFamily="34" charset="-122"/>
              </a:rPr>
              <a:t>-1 </a:t>
            </a:r>
            <a:r>
              <a:rPr lang="zh-CN" altLang="en-US" sz="2000" b="1" dirty="0">
                <a:ea typeface="微软雅黑" pitchFamily="34" charset="-122"/>
              </a:rPr>
              <a:t>某公司的工资表</a:t>
            </a:r>
          </a:p>
        </p:txBody>
      </p:sp>
    </p:spTree>
    <p:extLst>
      <p:ext uri="{BB962C8B-B14F-4D97-AF65-F5344CB8AC3E}">
        <p14:creationId xmlns:p14="http://schemas.microsoft.com/office/powerpoint/2010/main" val="3968131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022" name="Group 70"/>
          <p:cNvGraphicFramePr>
            <a:graphicFrameLocks noGrp="1"/>
          </p:cNvGraphicFramePr>
          <p:nvPr>
            <p:extLst>
              <p:ext uri="{D42A27DB-BD31-4B8C-83A1-F6EECF244321}">
                <p14:modId xmlns:p14="http://schemas.microsoft.com/office/powerpoint/2010/main" val="2975336404"/>
              </p:ext>
            </p:extLst>
          </p:nvPr>
        </p:nvGraphicFramePr>
        <p:xfrm>
          <a:off x="315686" y="1378858"/>
          <a:ext cx="8217129" cy="3847195"/>
        </p:xfrm>
        <a:graphic>
          <a:graphicData uri="http://schemas.openxmlformats.org/drawingml/2006/table">
            <a:tbl>
              <a:tblPr/>
              <a:tblGrid>
                <a:gridCol w="1009066"/>
                <a:gridCol w="1368197"/>
                <a:gridCol w="1009066"/>
                <a:gridCol w="1153672"/>
                <a:gridCol w="1082162"/>
                <a:gridCol w="1657410"/>
                <a:gridCol w="937556"/>
              </a:tblGrid>
              <a:tr h="512959">
                <a:tc>
                  <a:txBody>
                    <a:bodyPr/>
                    <a:lstStyle/>
                    <a:p>
                      <a:pPr marL="0" marR="0" lvl="0" indent="0" algn="ctr" defTabSz="914400" rtl="0" eaLnBrk="0" fontAlgn="base" latinLnBrk="0" hangingPunct="0">
                        <a:lnSpc>
                          <a:spcPct val="100000"/>
                        </a:lnSpc>
                        <a:spcBef>
                          <a:spcPct val="0"/>
                        </a:spcBef>
                        <a:spcAft>
                          <a:spcPct val="0"/>
                        </a:spcAft>
                        <a:buClr>
                          <a:schemeClr val="bg1"/>
                        </a:buClr>
                        <a:buSzPct val="75000"/>
                        <a:buFontTx/>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工程号</a:t>
                      </a:r>
                      <a:endParaRPr kumimoji="0" lang="zh-CN" altLang="en-US" sz="2000" b="1" i="0" u="none" strike="noStrike" cap="none" normalizeH="0" baseline="0" dirty="0" smtClean="0">
                        <a:ln>
                          <a:noFill/>
                        </a:ln>
                        <a:solidFill>
                          <a:schemeClr val="bg1"/>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工程名称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职工号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姓名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职务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小时工资率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75000"/>
                        <a:buFontTx/>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工时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r>
              <a:tr h="514741">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A1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花园大厦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齐光明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工程师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52">
                <a:tc>
                  <a:txBody>
                    <a:bodyPr/>
                    <a:lstStyle/>
                    <a:p>
                      <a:pPr marL="0" marR="0" lvl="0" indent="0" algn="ctr" defTabSz="914400" rtl="0" eaLnBrk="0" fontAlgn="base" latinLnBrk="0" hangingPunct="0">
                        <a:lnSpc>
                          <a:spcPct val="140000"/>
                        </a:lnSpc>
                        <a:spcBef>
                          <a:spcPct val="0"/>
                        </a:spcBef>
                        <a:spcAft>
                          <a:spcPct val="0"/>
                        </a:spcAft>
                        <a:buClr>
                          <a:schemeClr val="bg1"/>
                        </a:buClr>
                        <a:buSzPct val="75000"/>
                        <a:buFontTx/>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A1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花园大厦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李思岐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技术员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40000"/>
                        </a:lnSpc>
                        <a:spcBef>
                          <a:spcPct val="0"/>
                        </a:spcBef>
                        <a:spcAft>
                          <a:spcPct val="0"/>
                        </a:spcAft>
                        <a:buClr>
                          <a:schemeClr val="bg1"/>
                        </a:buClr>
                        <a:buSzPct val="75000"/>
                        <a:buFontTx/>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363">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A1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花园大厦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齐光明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工程师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174">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A1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花园大厦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鞠明亮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工人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4203">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A3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临江饭店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李思岐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技术员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303">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A3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临江饭店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1004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葛宇洪</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技术员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6021" name="Text Box 69"/>
          <p:cNvSpPr txBox="1">
            <a:spLocks noChangeArrowheads="1"/>
          </p:cNvSpPr>
          <p:nvPr/>
        </p:nvSpPr>
        <p:spPr bwMode="auto">
          <a:xfrm>
            <a:off x="2555876" y="5877381"/>
            <a:ext cx="3384550" cy="343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spcBef>
                <a:spcPct val="20000"/>
              </a:spcBef>
            </a:pPr>
            <a:r>
              <a:rPr lang="zh-CN" altLang="en-US" sz="2000" b="1" dirty="0">
                <a:ea typeface="微软雅黑" pitchFamily="34" charset="-122"/>
              </a:rPr>
              <a:t>图</a:t>
            </a:r>
            <a:r>
              <a:rPr lang="en-US" altLang="zh-CN" sz="2000" b="1" dirty="0">
                <a:ea typeface="微软雅黑" pitchFamily="34" charset="-122"/>
              </a:rPr>
              <a:t>-2 </a:t>
            </a:r>
            <a:r>
              <a:rPr lang="zh-CN" altLang="en-US" sz="2000" b="1" dirty="0">
                <a:ea typeface="微软雅黑" pitchFamily="34" charset="-122"/>
              </a:rPr>
              <a:t>某公司的项目工时表</a:t>
            </a:r>
          </a:p>
        </p:txBody>
      </p:sp>
    </p:spTree>
    <p:extLst>
      <p:ext uri="{BB962C8B-B14F-4D97-AF65-F5344CB8AC3E}">
        <p14:creationId xmlns:p14="http://schemas.microsoft.com/office/powerpoint/2010/main" val="753955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187657" y="259740"/>
            <a:ext cx="8778922" cy="6250242"/>
          </a:xfrm>
        </p:spPr>
        <p:txBody>
          <a:bodyPr>
            <a:noAutofit/>
          </a:bodyPr>
          <a:lstStyle/>
          <a:p>
            <a:pPr algn="just">
              <a:lnSpc>
                <a:spcPts val="3800"/>
              </a:lnSpc>
              <a:buFont typeface="Wingdings" pitchFamily="2" charset="2"/>
              <a:buNone/>
            </a:pPr>
            <a:r>
              <a:rPr lang="en-US" altLang="zh-CN" sz="2800" b="1" dirty="0" smtClean="0">
                <a:solidFill>
                  <a:srgbClr val="C00000"/>
                </a:solidFill>
              </a:rPr>
              <a:t>1.</a:t>
            </a:r>
            <a:r>
              <a:rPr lang="zh-CN" altLang="en-US" sz="2800" b="1" dirty="0" smtClean="0">
                <a:solidFill>
                  <a:srgbClr val="C00000"/>
                </a:solidFill>
              </a:rPr>
              <a:t>表中包含大量的冗余，可能会导致数据异常：</a:t>
            </a:r>
          </a:p>
          <a:p>
            <a:pPr algn="just">
              <a:lnSpc>
                <a:spcPts val="3800"/>
              </a:lnSpc>
            </a:pPr>
            <a:r>
              <a:rPr lang="zh-CN" altLang="en-US" b="1" dirty="0" smtClean="0">
                <a:solidFill>
                  <a:srgbClr val="0000FF"/>
                </a:solidFill>
              </a:rPr>
              <a:t>更新异常</a:t>
            </a:r>
            <a:r>
              <a:rPr lang="zh-CN" altLang="en-US" b="1" dirty="0" smtClean="0"/>
              <a:t>  </a:t>
            </a:r>
          </a:p>
          <a:p>
            <a:pPr algn="just">
              <a:lnSpc>
                <a:spcPts val="3800"/>
              </a:lnSpc>
              <a:buFont typeface="Wingdings" pitchFamily="2" charset="2"/>
              <a:buNone/>
            </a:pPr>
            <a:r>
              <a:rPr lang="zh-CN" altLang="en-US" b="1" dirty="0" smtClean="0"/>
              <a:t>    例如，修改职工号</a:t>
            </a:r>
            <a:r>
              <a:rPr lang="en-US" altLang="zh-CN" b="1" dirty="0" smtClean="0"/>
              <a:t>=1001</a:t>
            </a:r>
            <a:r>
              <a:rPr lang="zh-CN" altLang="en-US" b="1" dirty="0" smtClean="0"/>
              <a:t>的职务，则必须修改所有职工号</a:t>
            </a:r>
            <a:r>
              <a:rPr lang="en-US" altLang="zh-CN" b="1" dirty="0" smtClean="0"/>
              <a:t>=1001</a:t>
            </a:r>
            <a:r>
              <a:rPr lang="zh-CN" altLang="en-US" b="1" dirty="0" smtClean="0"/>
              <a:t>的行</a:t>
            </a:r>
          </a:p>
          <a:p>
            <a:pPr algn="just">
              <a:lnSpc>
                <a:spcPts val="3800"/>
              </a:lnSpc>
            </a:pPr>
            <a:r>
              <a:rPr lang="zh-CN" altLang="en-US" b="1" dirty="0" smtClean="0">
                <a:solidFill>
                  <a:srgbClr val="0000FF"/>
                </a:solidFill>
              </a:rPr>
              <a:t>添加异常  </a:t>
            </a:r>
          </a:p>
          <a:p>
            <a:pPr algn="just">
              <a:lnSpc>
                <a:spcPts val="3800"/>
              </a:lnSpc>
              <a:buFont typeface="Wingdings" pitchFamily="2" charset="2"/>
              <a:buNone/>
            </a:pPr>
            <a:r>
              <a:rPr lang="zh-CN" altLang="en-US" b="1" dirty="0" smtClean="0"/>
              <a:t>    若要增加一个新的职工时，首先必须给这名职工分配一个工程。或者为了添加一名新职工的数据，先给这名职工分配一个虚拟的工程。（因为主关键字不能为空）</a:t>
            </a:r>
          </a:p>
          <a:p>
            <a:pPr algn="just">
              <a:lnSpc>
                <a:spcPts val="3800"/>
              </a:lnSpc>
            </a:pPr>
            <a:r>
              <a:rPr lang="zh-CN" altLang="en-US" b="1" dirty="0" smtClean="0">
                <a:solidFill>
                  <a:srgbClr val="0000FF"/>
                </a:solidFill>
              </a:rPr>
              <a:t>删除异常  </a:t>
            </a:r>
          </a:p>
          <a:p>
            <a:pPr algn="just">
              <a:lnSpc>
                <a:spcPts val="3800"/>
              </a:lnSpc>
              <a:buFont typeface="Wingdings" pitchFamily="2" charset="2"/>
              <a:buNone/>
            </a:pPr>
            <a:r>
              <a:rPr lang="zh-CN" altLang="en-US" b="1" dirty="0" smtClean="0"/>
              <a:t>    例如，</a:t>
            </a:r>
            <a:r>
              <a:rPr lang="en-US" altLang="zh-CN" b="1" dirty="0" smtClean="0"/>
              <a:t>1001</a:t>
            </a:r>
            <a:r>
              <a:rPr lang="zh-CN" altLang="en-US" b="1" dirty="0" smtClean="0"/>
              <a:t>号职工要辞职，则必须删除所有职工号＝</a:t>
            </a:r>
            <a:r>
              <a:rPr lang="en-US" altLang="zh-CN" b="1" dirty="0" smtClean="0"/>
              <a:t>1001</a:t>
            </a:r>
            <a:r>
              <a:rPr lang="zh-CN" altLang="en-US" b="1" dirty="0" smtClean="0"/>
              <a:t>的数据行。这样的删除操作，很可能丢失了其它有用的数据</a:t>
            </a:r>
          </a:p>
        </p:txBody>
      </p:sp>
    </p:spTree>
    <p:extLst>
      <p:ext uri="{BB962C8B-B14F-4D97-AF65-F5344CB8AC3E}">
        <p14:creationId xmlns:p14="http://schemas.microsoft.com/office/powerpoint/2010/main" val="723653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681039" y="1295402"/>
            <a:ext cx="8283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smtClean="0">
                <a:latin typeface="微软雅黑" pitchFamily="34" charset="-122"/>
                <a:ea typeface="微软雅黑" pitchFamily="34" charset="-122"/>
              </a:rPr>
              <a:t>画出函数依赖：</a:t>
            </a:r>
            <a:endParaRPr kumimoji="1" lang="zh-CN" altLang="en-US" sz="2400" b="1" dirty="0">
              <a:latin typeface="微软雅黑" pitchFamily="34" charset="-122"/>
              <a:ea typeface="微软雅黑" pitchFamily="34" charset="-122"/>
            </a:endParaRPr>
          </a:p>
        </p:txBody>
      </p:sp>
      <p:sp>
        <p:nvSpPr>
          <p:cNvPr id="130051" name="Rectangle 3"/>
          <p:cNvSpPr>
            <a:spLocks noGrp="1" noChangeArrowheads="1"/>
          </p:cNvSpPr>
          <p:nvPr>
            <p:ph type="title"/>
          </p:nvPr>
        </p:nvSpPr>
        <p:spPr>
          <a:xfrm>
            <a:off x="735013" y="260352"/>
            <a:ext cx="8229600" cy="7921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r>
              <a:rPr lang="zh-CN" altLang="en-US" sz="2800" b="1" dirty="0" smtClean="0"/>
              <a:t>进行规范化：</a:t>
            </a:r>
          </a:p>
        </p:txBody>
      </p:sp>
      <p:sp>
        <p:nvSpPr>
          <p:cNvPr id="130052" name="Rectangle 4"/>
          <p:cNvSpPr>
            <a:spLocks noChangeArrowheads="1"/>
          </p:cNvSpPr>
          <p:nvPr/>
        </p:nvSpPr>
        <p:spPr bwMode="auto">
          <a:xfrm>
            <a:off x="611188" y="2060575"/>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zh-CN" altLang="en-US" sz="2800" dirty="0">
              <a:latin typeface="微软雅黑" pitchFamily="34" charset="-122"/>
              <a:ea typeface="微软雅黑" pitchFamily="34" charset="-122"/>
            </a:endParaRPr>
          </a:p>
          <a:p>
            <a:pPr algn="just"/>
            <a:endParaRPr lang="zh-CN" altLang="en-US" sz="2800" dirty="0">
              <a:latin typeface="微软雅黑" pitchFamily="34" charset="-122"/>
              <a:ea typeface="微软雅黑" pitchFamily="34" charset="-122"/>
            </a:endParaRPr>
          </a:p>
        </p:txBody>
      </p:sp>
      <p:graphicFrame>
        <p:nvGraphicFramePr>
          <p:cNvPr id="130053" name="Group 5"/>
          <p:cNvGraphicFramePr>
            <a:graphicFrameLocks noGrp="1"/>
          </p:cNvGraphicFramePr>
          <p:nvPr/>
        </p:nvGraphicFramePr>
        <p:xfrm>
          <a:off x="769938" y="3343275"/>
          <a:ext cx="7315200" cy="457200"/>
        </p:xfrm>
        <a:graphic>
          <a:graphicData uri="http://schemas.openxmlformats.org/drawingml/2006/table">
            <a:tbl>
              <a:tblPr/>
              <a:tblGrid>
                <a:gridCol w="1066800"/>
                <a:gridCol w="1219200"/>
                <a:gridCol w="1066800"/>
                <a:gridCol w="838200"/>
                <a:gridCol w="762000"/>
                <a:gridCol w="1524000"/>
                <a:gridCol w="838200"/>
              </a:tblGrid>
              <a:tr h="457200">
                <a:tc>
                  <a:txBody>
                    <a:body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2000" b="1" i="0" u="none" strike="noStrike" cap="none" normalizeH="0" baseline="0" dirty="0" smtClean="0">
                          <a:ln>
                            <a:noFill/>
                          </a:ln>
                          <a:solidFill>
                            <a:srgbClr val="0000CC"/>
                          </a:solidFill>
                          <a:effectLst/>
                          <a:latin typeface="微软雅黑" pitchFamily="34" charset="-122"/>
                          <a:ea typeface="微软雅黑" pitchFamily="34" charset="-122"/>
                        </a:rPr>
                        <a:t>工程号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99CCFF"/>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2000" b="1" i="0" u="none" strike="noStrike" cap="none" normalizeH="0" baseline="0" dirty="0" smtClean="0">
                          <a:ln>
                            <a:noFill/>
                          </a:ln>
                          <a:solidFill>
                            <a:srgbClr val="0000CC"/>
                          </a:solidFill>
                          <a:effectLst/>
                          <a:latin typeface="微软雅黑" pitchFamily="34" charset="-122"/>
                          <a:ea typeface="微软雅黑" pitchFamily="34" charset="-122"/>
                        </a:rPr>
                        <a:t>工程名称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99CCFF"/>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2000" b="1" i="0" u="none" strike="noStrike" cap="none" normalizeH="0" baseline="0" dirty="0" smtClean="0">
                          <a:ln>
                            <a:noFill/>
                          </a:ln>
                          <a:solidFill>
                            <a:srgbClr val="0000CC"/>
                          </a:solidFill>
                          <a:effectLst/>
                          <a:latin typeface="微软雅黑" pitchFamily="34" charset="-122"/>
                          <a:ea typeface="微软雅黑" pitchFamily="34" charset="-122"/>
                        </a:rPr>
                        <a:t>职工号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99CCFF"/>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2000" b="1" i="0" u="none" strike="noStrike" cap="none" normalizeH="0" baseline="0" dirty="0" smtClean="0">
                          <a:ln>
                            <a:noFill/>
                          </a:ln>
                          <a:solidFill>
                            <a:srgbClr val="0000CC"/>
                          </a:solidFill>
                          <a:effectLst/>
                          <a:latin typeface="微软雅黑" pitchFamily="34" charset="-122"/>
                          <a:ea typeface="微软雅黑" pitchFamily="34" charset="-122"/>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99CCFF"/>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2000" b="1" i="0" u="none" strike="noStrike" cap="none" normalizeH="0" baseline="0" dirty="0" smtClean="0">
                          <a:ln>
                            <a:noFill/>
                          </a:ln>
                          <a:solidFill>
                            <a:srgbClr val="0000CC"/>
                          </a:solidFill>
                          <a:effectLst/>
                          <a:latin typeface="微软雅黑" pitchFamily="34" charset="-122"/>
                          <a:ea typeface="微软雅黑" pitchFamily="34" charset="-122"/>
                        </a:rPr>
                        <a:t>职务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99CCFF"/>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2000" b="1" i="0" u="none" strike="noStrike" cap="none" normalizeH="0" baseline="0" dirty="0" smtClean="0">
                          <a:ln>
                            <a:noFill/>
                          </a:ln>
                          <a:solidFill>
                            <a:srgbClr val="0000CC"/>
                          </a:solidFill>
                          <a:effectLst/>
                          <a:latin typeface="微软雅黑" pitchFamily="34" charset="-122"/>
                          <a:ea typeface="微软雅黑" pitchFamily="34" charset="-122"/>
                        </a:rPr>
                        <a:t>小时工资率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99CCFF"/>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2000" b="1" i="0" u="none" strike="noStrike" cap="none" normalizeH="0" baseline="0" dirty="0" smtClean="0">
                          <a:ln>
                            <a:noFill/>
                          </a:ln>
                          <a:solidFill>
                            <a:srgbClr val="0000CC"/>
                          </a:solidFill>
                          <a:effectLst/>
                          <a:latin typeface="微软雅黑" pitchFamily="34" charset="-122"/>
                          <a:ea typeface="微软雅黑" pitchFamily="34" charset="-122"/>
                        </a:rPr>
                        <a:t>工时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99CCFF"/>
                        </a:gs>
                      </a:gsLst>
                      <a:lin ang="5400000" scaled="1"/>
                    </a:gradFill>
                  </a:tcPr>
                </a:tc>
              </a:tr>
            </a:tbl>
          </a:graphicData>
        </a:graphic>
      </p:graphicFrame>
      <p:grpSp>
        <p:nvGrpSpPr>
          <p:cNvPr id="130071" name="Group 23"/>
          <p:cNvGrpSpPr>
            <a:grpSpLocks/>
          </p:cNvGrpSpPr>
          <p:nvPr/>
        </p:nvGrpSpPr>
        <p:grpSpPr bwMode="auto">
          <a:xfrm>
            <a:off x="1189038" y="3800475"/>
            <a:ext cx="1231900" cy="495300"/>
            <a:chOff x="840" y="3120"/>
            <a:chExt cx="776" cy="312"/>
          </a:xfrm>
        </p:grpSpPr>
        <p:sp>
          <p:nvSpPr>
            <p:cNvPr id="130072" name="Freeform 24"/>
            <p:cNvSpPr>
              <a:spLocks/>
            </p:cNvSpPr>
            <p:nvPr/>
          </p:nvSpPr>
          <p:spPr bwMode="auto">
            <a:xfrm>
              <a:off x="840" y="3120"/>
              <a:ext cx="2" cy="304"/>
            </a:xfrm>
            <a:custGeom>
              <a:avLst/>
              <a:gdLst>
                <a:gd name="T0" fmla="*/ 0 w 2"/>
                <a:gd name="T1" fmla="*/ 304 h 304"/>
                <a:gd name="T2" fmla="*/ 2 w 2"/>
                <a:gd name="T3" fmla="*/ 0 h 304"/>
              </a:gdLst>
              <a:ahLst/>
              <a:cxnLst>
                <a:cxn ang="0">
                  <a:pos x="T0" y="T1"/>
                </a:cxn>
                <a:cxn ang="0">
                  <a:pos x="T2" y="T3"/>
                </a:cxn>
              </a:cxnLst>
              <a:rect l="0" t="0" r="r" b="b"/>
              <a:pathLst>
                <a:path w="2" h="304">
                  <a:moveTo>
                    <a:pt x="0" y="304"/>
                  </a:moveTo>
                  <a:lnTo>
                    <a:pt x="2" y="0"/>
                  </a:lnTo>
                </a:path>
              </a:pathLst>
            </a:custGeom>
            <a:noFill/>
            <a:ln w="25400">
              <a:solidFill>
                <a:srgbClr val="80008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0073" name="Freeform 25"/>
            <p:cNvSpPr>
              <a:spLocks/>
            </p:cNvSpPr>
            <p:nvPr/>
          </p:nvSpPr>
          <p:spPr bwMode="auto">
            <a:xfrm>
              <a:off x="1610" y="3140"/>
              <a:ext cx="6" cy="290"/>
            </a:xfrm>
            <a:custGeom>
              <a:avLst/>
              <a:gdLst>
                <a:gd name="T0" fmla="*/ 6 w 6"/>
                <a:gd name="T1" fmla="*/ 290 h 290"/>
                <a:gd name="T2" fmla="*/ 0 w 6"/>
                <a:gd name="T3" fmla="*/ 0 h 290"/>
              </a:gdLst>
              <a:ahLst/>
              <a:cxnLst>
                <a:cxn ang="0">
                  <a:pos x="T0" y="T1"/>
                </a:cxn>
                <a:cxn ang="0">
                  <a:pos x="T2" y="T3"/>
                </a:cxn>
              </a:cxnLst>
              <a:rect l="0" t="0" r="r" b="b"/>
              <a:pathLst>
                <a:path w="6" h="290">
                  <a:moveTo>
                    <a:pt x="6" y="290"/>
                  </a:moveTo>
                  <a:lnTo>
                    <a:pt x="0" y="0"/>
                  </a:lnTo>
                </a:path>
              </a:pathLst>
            </a:custGeom>
            <a:noFill/>
            <a:ln w="25400" cap="flat" cmpd="sng">
              <a:solidFill>
                <a:srgbClr val="80008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0074" name="Line 26"/>
            <p:cNvSpPr>
              <a:spLocks noChangeShapeType="1"/>
            </p:cNvSpPr>
            <p:nvPr/>
          </p:nvSpPr>
          <p:spPr bwMode="auto">
            <a:xfrm>
              <a:off x="840" y="3432"/>
              <a:ext cx="768" cy="0"/>
            </a:xfrm>
            <a:prstGeom prst="line">
              <a:avLst/>
            </a:prstGeom>
            <a:noFill/>
            <a:ln w="254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grpSp>
      <p:grpSp>
        <p:nvGrpSpPr>
          <p:cNvPr id="130075" name="Group 27"/>
          <p:cNvGrpSpPr>
            <a:grpSpLocks/>
          </p:cNvGrpSpPr>
          <p:nvPr/>
        </p:nvGrpSpPr>
        <p:grpSpPr bwMode="auto">
          <a:xfrm>
            <a:off x="3551239" y="3775080"/>
            <a:ext cx="2895600" cy="528638"/>
            <a:chOff x="2328" y="3104"/>
            <a:chExt cx="1824" cy="333"/>
          </a:xfrm>
        </p:grpSpPr>
        <p:sp>
          <p:nvSpPr>
            <p:cNvPr id="130076" name="Freeform 28"/>
            <p:cNvSpPr>
              <a:spLocks/>
            </p:cNvSpPr>
            <p:nvPr/>
          </p:nvSpPr>
          <p:spPr bwMode="auto">
            <a:xfrm>
              <a:off x="2328" y="3120"/>
              <a:ext cx="3" cy="290"/>
            </a:xfrm>
            <a:custGeom>
              <a:avLst/>
              <a:gdLst>
                <a:gd name="T0" fmla="*/ 0 w 3"/>
                <a:gd name="T1" fmla="*/ 290 h 290"/>
                <a:gd name="T2" fmla="*/ 3 w 3"/>
                <a:gd name="T3" fmla="*/ 0 h 290"/>
              </a:gdLst>
              <a:ahLst/>
              <a:cxnLst>
                <a:cxn ang="0">
                  <a:pos x="T0" y="T1"/>
                </a:cxn>
                <a:cxn ang="0">
                  <a:pos x="T2" y="T3"/>
                </a:cxn>
              </a:cxnLst>
              <a:rect l="0" t="0" r="r" b="b"/>
              <a:pathLst>
                <a:path w="3" h="290">
                  <a:moveTo>
                    <a:pt x="0" y="290"/>
                  </a:moveTo>
                  <a:lnTo>
                    <a:pt x="3" y="0"/>
                  </a:lnTo>
                </a:path>
              </a:pathLst>
            </a:custGeom>
            <a:noFill/>
            <a:ln w="25400">
              <a:solidFill>
                <a:srgbClr val="0000CC"/>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grpSp>
          <p:nvGrpSpPr>
            <p:cNvPr id="130077" name="Group 29"/>
            <p:cNvGrpSpPr>
              <a:grpSpLocks/>
            </p:cNvGrpSpPr>
            <p:nvPr/>
          </p:nvGrpSpPr>
          <p:grpSpPr bwMode="auto">
            <a:xfrm>
              <a:off x="2328" y="3104"/>
              <a:ext cx="1824" cy="333"/>
              <a:chOff x="2328" y="3104"/>
              <a:chExt cx="1824" cy="333"/>
            </a:xfrm>
          </p:grpSpPr>
          <p:grpSp>
            <p:nvGrpSpPr>
              <p:cNvPr id="130078" name="Group 30"/>
              <p:cNvGrpSpPr>
                <a:grpSpLocks/>
              </p:cNvGrpSpPr>
              <p:nvPr/>
            </p:nvGrpSpPr>
            <p:grpSpPr bwMode="auto">
              <a:xfrm>
                <a:off x="2328" y="3104"/>
                <a:ext cx="1144" cy="333"/>
                <a:chOff x="2328" y="3104"/>
                <a:chExt cx="1144" cy="333"/>
              </a:xfrm>
            </p:grpSpPr>
            <p:sp>
              <p:nvSpPr>
                <p:cNvPr id="130079" name="Freeform 31"/>
                <p:cNvSpPr>
                  <a:spLocks/>
                </p:cNvSpPr>
                <p:nvPr/>
              </p:nvSpPr>
              <p:spPr bwMode="auto">
                <a:xfrm>
                  <a:off x="2904" y="3104"/>
                  <a:ext cx="7" cy="304"/>
                </a:xfrm>
                <a:custGeom>
                  <a:avLst/>
                  <a:gdLst>
                    <a:gd name="T0" fmla="*/ 7 w 7"/>
                    <a:gd name="T1" fmla="*/ 304 h 304"/>
                    <a:gd name="T2" fmla="*/ 0 w 7"/>
                    <a:gd name="T3" fmla="*/ 0 h 304"/>
                  </a:gdLst>
                  <a:ahLst/>
                  <a:cxnLst>
                    <a:cxn ang="0">
                      <a:pos x="T0" y="T1"/>
                    </a:cxn>
                    <a:cxn ang="0">
                      <a:pos x="T2" y="T3"/>
                    </a:cxn>
                  </a:cxnLst>
                  <a:rect l="0" t="0" r="r" b="b"/>
                  <a:pathLst>
                    <a:path w="7" h="304">
                      <a:moveTo>
                        <a:pt x="7" y="304"/>
                      </a:moveTo>
                      <a:lnTo>
                        <a:pt x="0" y="0"/>
                      </a:lnTo>
                    </a:path>
                  </a:pathLst>
                </a:custGeom>
                <a:noFill/>
                <a:ln w="25400">
                  <a:solidFill>
                    <a:srgbClr val="0000CC"/>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0080" name="Freeform 32"/>
                <p:cNvSpPr>
                  <a:spLocks/>
                </p:cNvSpPr>
                <p:nvPr/>
              </p:nvSpPr>
              <p:spPr bwMode="auto">
                <a:xfrm>
                  <a:off x="2328" y="3408"/>
                  <a:ext cx="1144" cy="29"/>
                </a:xfrm>
                <a:custGeom>
                  <a:avLst/>
                  <a:gdLst>
                    <a:gd name="T0" fmla="*/ 0 w 1827"/>
                    <a:gd name="T1" fmla="*/ 0 h 2"/>
                    <a:gd name="T2" fmla="*/ 1827 w 1827"/>
                    <a:gd name="T3" fmla="*/ 2 h 2"/>
                  </a:gdLst>
                  <a:ahLst/>
                  <a:cxnLst>
                    <a:cxn ang="0">
                      <a:pos x="T0" y="T1"/>
                    </a:cxn>
                    <a:cxn ang="0">
                      <a:pos x="T2" y="T3"/>
                    </a:cxn>
                  </a:cxnLst>
                  <a:rect l="0" t="0" r="r" b="b"/>
                  <a:pathLst>
                    <a:path w="1827" h="2">
                      <a:moveTo>
                        <a:pt x="0" y="0"/>
                      </a:moveTo>
                      <a:lnTo>
                        <a:pt x="1827" y="2"/>
                      </a:lnTo>
                    </a:path>
                  </a:pathLst>
                </a:custGeom>
                <a:noFill/>
                <a:ln w="25400">
                  <a:solidFill>
                    <a:srgbClr val="0000CC"/>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0081" name="Line 33"/>
                <p:cNvSpPr>
                  <a:spLocks noChangeShapeType="1"/>
                </p:cNvSpPr>
                <p:nvPr/>
              </p:nvSpPr>
              <p:spPr bwMode="auto">
                <a:xfrm flipV="1">
                  <a:off x="3453" y="3120"/>
                  <a:ext cx="0" cy="312"/>
                </a:xfrm>
                <a:prstGeom prst="line">
                  <a:avLst/>
                </a:prstGeom>
                <a:noFill/>
                <a:ln w="254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ea typeface="微软雅黑" pitchFamily="34" charset="-122"/>
                  </a:endParaRPr>
                </a:p>
              </p:txBody>
            </p:sp>
          </p:grpSp>
          <p:sp>
            <p:nvSpPr>
              <p:cNvPr id="130082" name="Line 34"/>
              <p:cNvSpPr>
                <a:spLocks noChangeShapeType="1"/>
              </p:cNvSpPr>
              <p:nvPr/>
            </p:nvSpPr>
            <p:spPr bwMode="auto">
              <a:xfrm flipV="1">
                <a:off x="4152" y="3120"/>
                <a:ext cx="0" cy="288"/>
              </a:xfrm>
              <a:prstGeom prst="line">
                <a:avLst/>
              </a:prstGeom>
              <a:noFill/>
              <a:ln w="254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ea typeface="微软雅黑" pitchFamily="34" charset="-122"/>
                </a:endParaRPr>
              </a:p>
            </p:txBody>
          </p:sp>
        </p:grpSp>
      </p:grpSp>
      <p:sp>
        <p:nvSpPr>
          <p:cNvPr id="130083" name="Text Box 35"/>
          <p:cNvSpPr txBox="1">
            <a:spLocks noChangeArrowheads="1"/>
          </p:cNvSpPr>
          <p:nvPr/>
        </p:nvSpPr>
        <p:spPr bwMode="auto">
          <a:xfrm>
            <a:off x="3419476" y="5445125"/>
            <a:ext cx="20361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20000"/>
              </a:spcBef>
            </a:pPr>
            <a:r>
              <a:rPr kumimoji="1" lang="zh-CN" altLang="en-US" sz="2000" b="1">
                <a:latin typeface="楷体_GB2312" pitchFamily="49" charset="-122"/>
                <a:ea typeface="楷体_GB2312" pitchFamily="49" charset="-122"/>
              </a:rPr>
              <a:t>图</a:t>
            </a:r>
            <a:r>
              <a:rPr kumimoji="1" lang="en-US" altLang="zh-CN" sz="2000" b="1">
                <a:latin typeface="Arial Narrow" pitchFamily="34" charset="0"/>
                <a:ea typeface="楷体_GB2312" pitchFamily="49" charset="-122"/>
              </a:rPr>
              <a:t>-</a:t>
            </a:r>
            <a:r>
              <a:rPr kumimoji="1" lang="zh-CN" altLang="en-GB" sz="2000" b="1">
                <a:latin typeface="Arial Narrow" pitchFamily="34" charset="0"/>
                <a:ea typeface="楷体_GB2312" pitchFamily="49" charset="-122"/>
              </a:rPr>
              <a:t>3  </a:t>
            </a:r>
            <a:r>
              <a:rPr kumimoji="1" lang="zh-CN" altLang="en-US" sz="2000" b="1">
                <a:latin typeface="楷体_GB2312" pitchFamily="49" charset="-122"/>
                <a:ea typeface="楷体_GB2312" pitchFamily="49" charset="-122"/>
              </a:rPr>
              <a:t>函数依赖图</a:t>
            </a:r>
          </a:p>
        </p:txBody>
      </p:sp>
      <p:grpSp>
        <p:nvGrpSpPr>
          <p:cNvPr id="130084" name="Group 36"/>
          <p:cNvGrpSpPr>
            <a:grpSpLocks/>
          </p:cNvGrpSpPr>
          <p:nvPr/>
        </p:nvGrpSpPr>
        <p:grpSpPr bwMode="auto">
          <a:xfrm>
            <a:off x="1114425" y="2997203"/>
            <a:ext cx="6688138" cy="319088"/>
            <a:chOff x="799" y="2632"/>
            <a:chExt cx="4213" cy="201"/>
          </a:xfrm>
        </p:grpSpPr>
        <p:sp>
          <p:nvSpPr>
            <p:cNvPr id="130085" name="Line 37"/>
            <p:cNvSpPr>
              <a:spLocks noChangeShapeType="1"/>
            </p:cNvSpPr>
            <p:nvPr/>
          </p:nvSpPr>
          <p:spPr bwMode="auto">
            <a:xfrm flipV="1">
              <a:off x="5006" y="2632"/>
              <a:ext cx="0" cy="192"/>
            </a:xfrm>
            <a:prstGeom prst="line">
              <a:avLst/>
            </a:prstGeom>
            <a:noFill/>
            <a:ln w="22225">
              <a:solidFill>
                <a:srgbClr val="FF0000"/>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0086" name="Line 38"/>
            <p:cNvSpPr>
              <a:spLocks noChangeShapeType="1"/>
            </p:cNvSpPr>
            <p:nvPr/>
          </p:nvSpPr>
          <p:spPr bwMode="auto">
            <a:xfrm flipV="1">
              <a:off x="816" y="2640"/>
              <a:ext cx="0" cy="192"/>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0087" name="Line 39"/>
            <p:cNvSpPr>
              <a:spLocks noChangeShapeType="1"/>
            </p:cNvSpPr>
            <p:nvPr/>
          </p:nvSpPr>
          <p:spPr bwMode="auto">
            <a:xfrm flipV="1">
              <a:off x="799" y="2640"/>
              <a:ext cx="4213"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0088" name="Line 40"/>
            <p:cNvSpPr>
              <a:spLocks noChangeShapeType="1"/>
            </p:cNvSpPr>
            <p:nvPr/>
          </p:nvSpPr>
          <p:spPr bwMode="auto">
            <a:xfrm flipV="1">
              <a:off x="2356" y="2641"/>
              <a:ext cx="0" cy="192"/>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grpSp>
      <p:sp>
        <p:nvSpPr>
          <p:cNvPr id="130089" name="Text Box 41"/>
          <p:cNvSpPr txBox="1">
            <a:spLocks noChangeArrowheads="1"/>
          </p:cNvSpPr>
          <p:nvPr/>
        </p:nvSpPr>
        <p:spPr bwMode="auto">
          <a:xfrm>
            <a:off x="827089" y="4440240"/>
            <a:ext cx="1800225" cy="466725"/>
          </a:xfrm>
          <a:prstGeom prst="rect">
            <a:avLst/>
          </a:prstGeom>
          <a:gradFill rotWithShape="1">
            <a:gsLst>
              <a:gs pos="0">
                <a:srgbClr val="99FF99"/>
              </a:gs>
              <a:gs pos="100000">
                <a:srgbClr val="FFFFFF"/>
              </a:gs>
            </a:gsLst>
            <a:lin ang="5400000" scaled="1"/>
          </a:gradFill>
          <a:ln w="9525" algn="ctr">
            <a:solidFill>
              <a:srgbClr val="008080"/>
            </a:solidFill>
            <a:miter lim="800000"/>
            <a:headEnd/>
            <a:tailEnd/>
          </a:ln>
          <a:effectLst>
            <a:outerShdw dist="53882" dir="2700000" algn="ctr" rotWithShape="0">
              <a:schemeClr val="bg2">
                <a:alpha val="50000"/>
              </a:schemeClr>
            </a:outerShdw>
          </a:effectLst>
        </p:spPr>
        <p:txBody>
          <a:bodyPr>
            <a:spAutoFit/>
          </a:bodyPr>
          <a:lstStyle/>
          <a:p>
            <a:pPr algn="ctr"/>
            <a:r>
              <a:rPr lang="zh-CN" altLang="en-US" sz="2400" dirty="0">
                <a:ea typeface="微软雅黑" pitchFamily="34" charset="-122"/>
              </a:rPr>
              <a:t>工程信息</a:t>
            </a:r>
          </a:p>
        </p:txBody>
      </p:sp>
      <p:sp>
        <p:nvSpPr>
          <p:cNvPr id="130090" name="Text Box 42"/>
          <p:cNvSpPr txBox="1">
            <a:spLocks noChangeArrowheads="1"/>
          </p:cNvSpPr>
          <p:nvPr/>
        </p:nvSpPr>
        <p:spPr bwMode="auto">
          <a:xfrm>
            <a:off x="4284664" y="4440240"/>
            <a:ext cx="1800225" cy="466725"/>
          </a:xfrm>
          <a:prstGeom prst="rect">
            <a:avLst/>
          </a:prstGeom>
          <a:gradFill rotWithShape="1">
            <a:gsLst>
              <a:gs pos="0">
                <a:srgbClr val="99FF99"/>
              </a:gs>
              <a:gs pos="100000">
                <a:srgbClr val="FFFFFF"/>
              </a:gs>
            </a:gsLst>
            <a:lin ang="5400000" scaled="1"/>
          </a:gradFill>
          <a:ln w="9525" algn="ctr">
            <a:solidFill>
              <a:srgbClr val="008080"/>
            </a:solidFill>
            <a:miter lim="800000"/>
            <a:headEnd/>
            <a:tailEnd/>
          </a:ln>
          <a:effectLst>
            <a:outerShdw dist="53882" dir="2700000" algn="ctr" rotWithShape="0">
              <a:schemeClr val="bg2">
                <a:alpha val="50000"/>
              </a:schemeClr>
            </a:outerShdw>
          </a:effectLst>
        </p:spPr>
        <p:txBody>
          <a:bodyPr>
            <a:spAutoFit/>
          </a:bodyPr>
          <a:lstStyle/>
          <a:p>
            <a:pPr algn="ctr"/>
            <a:r>
              <a:rPr lang="zh-CN" altLang="en-US" sz="2400" dirty="0">
                <a:ea typeface="微软雅黑" pitchFamily="34" charset="-122"/>
              </a:rPr>
              <a:t>员工信息</a:t>
            </a:r>
          </a:p>
        </p:txBody>
      </p:sp>
      <p:sp>
        <p:nvSpPr>
          <p:cNvPr id="130091" name="Text Box 43"/>
          <p:cNvSpPr txBox="1">
            <a:spLocks noChangeArrowheads="1"/>
          </p:cNvSpPr>
          <p:nvPr/>
        </p:nvSpPr>
        <p:spPr bwMode="auto">
          <a:xfrm>
            <a:off x="3851275" y="2424115"/>
            <a:ext cx="2376488" cy="466725"/>
          </a:xfrm>
          <a:prstGeom prst="rect">
            <a:avLst/>
          </a:prstGeom>
          <a:gradFill rotWithShape="1">
            <a:gsLst>
              <a:gs pos="0">
                <a:srgbClr val="99FF99"/>
              </a:gs>
              <a:gs pos="100000">
                <a:srgbClr val="FFFFFF"/>
              </a:gs>
            </a:gsLst>
            <a:lin ang="5400000" scaled="1"/>
          </a:gradFill>
          <a:ln w="9525" algn="ctr">
            <a:solidFill>
              <a:srgbClr val="008080"/>
            </a:solidFill>
            <a:miter lim="800000"/>
            <a:headEnd/>
            <a:tailEnd/>
          </a:ln>
          <a:effectLst>
            <a:outerShdw dist="53882" dir="2700000" algn="ctr" rotWithShape="0">
              <a:schemeClr val="bg2">
                <a:alpha val="50000"/>
              </a:schemeClr>
            </a:outerShdw>
          </a:effectLst>
        </p:spPr>
        <p:txBody>
          <a:bodyPr>
            <a:spAutoFit/>
          </a:bodyPr>
          <a:lstStyle/>
          <a:p>
            <a:pPr algn="ctr"/>
            <a:r>
              <a:rPr lang="zh-CN" altLang="en-US" sz="2400" dirty="0">
                <a:ea typeface="微软雅黑" pitchFamily="34" charset="-122"/>
              </a:rPr>
              <a:t>项目工时信息</a:t>
            </a:r>
          </a:p>
        </p:txBody>
      </p:sp>
      <p:sp>
        <p:nvSpPr>
          <p:cNvPr id="28" name="Freeform 32"/>
          <p:cNvSpPr>
            <a:spLocks/>
          </p:cNvSpPr>
          <p:nvPr/>
        </p:nvSpPr>
        <p:spPr bwMode="auto">
          <a:xfrm>
            <a:off x="5648326" y="4224397"/>
            <a:ext cx="798513" cy="45719"/>
          </a:xfrm>
          <a:custGeom>
            <a:avLst/>
            <a:gdLst>
              <a:gd name="T0" fmla="*/ 0 w 1827"/>
              <a:gd name="T1" fmla="*/ 0 h 2"/>
              <a:gd name="T2" fmla="*/ 1827 w 1827"/>
              <a:gd name="T3" fmla="*/ 2 h 2"/>
            </a:gdLst>
            <a:ahLst/>
            <a:cxnLst>
              <a:cxn ang="0">
                <a:pos x="T0" y="T1"/>
              </a:cxn>
              <a:cxn ang="0">
                <a:pos x="T2" y="T3"/>
              </a:cxn>
            </a:cxnLst>
            <a:rect l="0" t="0" r="r" b="b"/>
            <a:pathLst>
              <a:path w="1827" h="2">
                <a:moveTo>
                  <a:pt x="0" y="0"/>
                </a:moveTo>
                <a:lnTo>
                  <a:pt x="1827" y="2"/>
                </a:lnTo>
              </a:path>
            </a:pathLst>
          </a:custGeom>
          <a:noFill/>
          <a:ln w="25400">
            <a:solidFill>
              <a:srgbClr val="0000CC"/>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29" name="Freeform 28"/>
          <p:cNvSpPr>
            <a:spLocks/>
          </p:cNvSpPr>
          <p:nvPr/>
        </p:nvSpPr>
        <p:spPr bwMode="auto">
          <a:xfrm>
            <a:off x="5648326" y="3827641"/>
            <a:ext cx="4763" cy="460375"/>
          </a:xfrm>
          <a:custGeom>
            <a:avLst/>
            <a:gdLst>
              <a:gd name="T0" fmla="*/ 0 w 3"/>
              <a:gd name="T1" fmla="*/ 290 h 290"/>
              <a:gd name="T2" fmla="*/ 3 w 3"/>
              <a:gd name="T3" fmla="*/ 0 h 290"/>
            </a:gdLst>
            <a:ahLst/>
            <a:cxnLst>
              <a:cxn ang="0">
                <a:pos x="T0" y="T1"/>
              </a:cxn>
              <a:cxn ang="0">
                <a:pos x="T2" y="T3"/>
              </a:cxn>
            </a:cxnLst>
            <a:rect l="0" t="0" r="r" b="b"/>
            <a:pathLst>
              <a:path w="3" h="290">
                <a:moveTo>
                  <a:pt x="0" y="290"/>
                </a:moveTo>
                <a:lnTo>
                  <a:pt x="3" y="0"/>
                </a:lnTo>
              </a:path>
            </a:pathLst>
          </a:custGeom>
          <a:noFill/>
          <a:ln w="25400">
            <a:solidFill>
              <a:srgbClr val="0000CC"/>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2" name="矩形 1"/>
          <p:cNvSpPr/>
          <p:nvPr/>
        </p:nvSpPr>
        <p:spPr>
          <a:xfrm>
            <a:off x="3153313" y="435593"/>
            <a:ext cx="2646878" cy="461665"/>
          </a:xfrm>
          <a:prstGeom prst="rect">
            <a:avLst/>
          </a:prstGeom>
        </p:spPr>
        <p:txBody>
          <a:bodyPr wrap="none">
            <a:spAutoFit/>
          </a:bodyPr>
          <a:lstStyle/>
          <a:p>
            <a:r>
              <a:rPr lang="zh-CN" altLang="en-US" sz="2400" b="1" dirty="0" smtClean="0">
                <a:solidFill>
                  <a:srgbClr val="0000FF"/>
                </a:solidFill>
                <a:latin typeface="微软雅黑" panose="020B0503020204020204" pitchFamily="34" charset="-122"/>
                <a:ea typeface="微软雅黑" panose="020B0503020204020204" pitchFamily="34" charset="-122"/>
              </a:rPr>
              <a:t>关系名：项目</a:t>
            </a:r>
            <a:r>
              <a:rPr lang="zh-CN" altLang="en-US" sz="2400" b="1" dirty="0">
                <a:solidFill>
                  <a:srgbClr val="0000FF"/>
                </a:solidFill>
                <a:latin typeface="微软雅黑" panose="020B0503020204020204" pitchFamily="34" charset="-122"/>
                <a:ea typeface="微软雅黑" panose="020B0503020204020204" pitchFamily="34" charset="-122"/>
              </a:rPr>
              <a:t>工时</a:t>
            </a:r>
          </a:p>
        </p:txBody>
      </p:sp>
    </p:spTree>
    <p:extLst>
      <p:ext uri="{BB962C8B-B14F-4D97-AF65-F5344CB8AC3E}">
        <p14:creationId xmlns:p14="http://schemas.microsoft.com/office/powerpoint/2010/main" val="2443920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0089"/>
                                        </p:tgtEl>
                                        <p:attrNameLst>
                                          <p:attrName>style.visibility</p:attrName>
                                        </p:attrNameLst>
                                      </p:cBhvr>
                                      <p:to>
                                        <p:strVal val="visible"/>
                                      </p:to>
                                    </p:set>
                                    <p:animEffect transition="in" filter="fade">
                                      <p:cBhvr>
                                        <p:cTn id="7" dur="1000"/>
                                        <p:tgtEl>
                                          <p:spTgt spid="1300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0090"/>
                                        </p:tgtEl>
                                        <p:attrNameLst>
                                          <p:attrName>style.visibility</p:attrName>
                                        </p:attrNameLst>
                                      </p:cBhvr>
                                      <p:to>
                                        <p:strVal val="visible"/>
                                      </p:to>
                                    </p:set>
                                    <p:animEffect transition="in" filter="fade">
                                      <p:cBhvr>
                                        <p:cTn id="12" dur="1000"/>
                                        <p:tgtEl>
                                          <p:spTgt spid="1300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0091"/>
                                        </p:tgtEl>
                                        <p:attrNameLst>
                                          <p:attrName>style.visibility</p:attrName>
                                        </p:attrNameLst>
                                      </p:cBhvr>
                                      <p:to>
                                        <p:strVal val="visible"/>
                                      </p:to>
                                    </p:set>
                                    <p:animEffect transition="in" filter="fade">
                                      <p:cBhvr>
                                        <p:cTn id="17" dur="1000"/>
                                        <p:tgtEl>
                                          <p:spTgt spid="130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9" grpId="0" animBg="1"/>
      <p:bldP spid="130090" grpId="0" animBg="1"/>
      <p:bldP spid="13009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735013" y="260352"/>
            <a:ext cx="8229600" cy="7921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r>
              <a:rPr lang="zh-CN" altLang="en-US" sz="2400" b="1" dirty="0" smtClean="0"/>
              <a:t>应用第三范式规范化</a:t>
            </a:r>
          </a:p>
        </p:txBody>
      </p:sp>
      <p:graphicFrame>
        <p:nvGraphicFramePr>
          <p:cNvPr id="134147" name="Group 3"/>
          <p:cNvGraphicFramePr>
            <a:graphicFrameLocks noGrp="1"/>
          </p:cNvGraphicFramePr>
          <p:nvPr/>
        </p:nvGraphicFramePr>
        <p:xfrm>
          <a:off x="762000" y="1600200"/>
          <a:ext cx="2819400" cy="396240"/>
        </p:xfrm>
        <a:graphic>
          <a:graphicData uri="http://schemas.openxmlformats.org/drawingml/2006/table">
            <a:tbl>
              <a:tblPr/>
              <a:tblGrid>
                <a:gridCol w="1409700"/>
                <a:gridCol w="1409700"/>
              </a:tblGrid>
              <a:tr h="368300">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工程号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alpha val="50000"/>
                          </a:srgbClr>
                        </a:gs>
                        <a:gs pos="100000">
                          <a:schemeClr val="bg1"/>
                        </a:gs>
                      </a:gsLst>
                      <a:lin ang="5400000" scaled="1"/>
                    </a:gra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工程名称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alpha val="50000"/>
                          </a:srgbClr>
                        </a:gs>
                        <a:gs pos="100000">
                          <a:schemeClr val="bg1"/>
                        </a:gs>
                      </a:gsLst>
                      <a:lin ang="5400000" scaled="1"/>
                    </a:gradFill>
                  </a:tcPr>
                </a:tc>
              </a:tr>
            </a:tbl>
          </a:graphicData>
        </a:graphic>
      </p:graphicFrame>
      <p:grpSp>
        <p:nvGrpSpPr>
          <p:cNvPr id="134155" name="Group 11"/>
          <p:cNvGrpSpPr>
            <a:grpSpLocks/>
          </p:cNvGrpSpPr>
          <p:nvPr/>
        </p:nvGrpSpPr>
        <p:grpSpPr bwMode="auto">
          <a:xfrm>
            <a:off x="1447800" y="1295400"/>
            <a:ext cx="1447800" cy="304800"/>
            <a:chOff x="912" y="912"/>
            <a:chExt cx="912" cy="192"/>
          </a:xfrm>
        </p:grpSpPr>
        <p:sp>
          <p:nvSpPr>
            <p:cNvPr id="134156" name="Line 12"/>
            <p:cNvSpPr>
              <a:spLocks noChangeShapeType="1"/>
            </p:cNvSpPr>
            <p:nvPr/>
          </p:nvSpPr>
          <p:spPr bwMode="auto">
            <a:xfrm>
              <a:off x="912" y="912"/>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ea typeface="微软雅黑" pitchFamily="34" charset="-122"/>
              </a:endParaRPr>
            </a:p>
          </p:txBody>
        </p:sp>
        <p:sp>
          <p:nvSpPr>
            <p:cNvPr id="134157" name="Line 13"/>
            <p:cNvSpPr>
              <a:spLocks noChangeShapeType="1"/>
            </p:cNvSpPr>
            <p:nvPr/>
          </p:nvSpPr>
          <p:spPr bwMode="auto">
            <a:xfrm>
              <a:off x="912" y="912"/>
              <a:ext cx="9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ea typeface="微软雅黑" pitchFamily="34" charset="-122"/>
              </a:endParaRPr>
            </a:p>
          </p:txBody>
        </p:sp>
      </p:grpSp>
      <p:sp>
        <p:nvSpPr>
          <p:cNvPr id="134158" name="Line 14"/>
          <p:cNvSpPr>
            <a:spLocks noChangeShapeType="1"/>
          </p:cNvSpPr>
          <p:nvPr/>
        </p:nvSpPr>
        <p:spPr bwMode="auto">
          <a:xfrm>
            <a:off x="2895600" y="1282700"/>
            <a:ext cx="0" cy="304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ea typeface="微软雅黑" pitchFamily="34" charset="-122"/>
            </a:endParaRPr>
          </a:p>
        </p:txBody>
      </p:sp>
      <p:grpSp>
        <p:nvGrpSpPr>
          <p:cNvPr id="134159" name="Group 15"/>
          <p:cNvGrpSpPr>
            <a:grpSpLocks/>
          </p:cNvGrpSpPr>
          <p:nvPr/>
        </p:nvGrpSpPr>
        <p:grpSpPr bwMode="auto">
          <a:xfrm>
            <a:off x="1290638" y="2362200"/>
            <a:ext cx="2667000" cy="304800"/>
            <a:chOff x="576" y="1488"/>
            <a:chExt cx="1680" cy="192"/>
          </a:xfrm>
        </p:grpSpPr>
        <p:sp>
          <p:nvSpPr>
            <p:cNvPr id="134160" name="Line 16"/>
            <p:cNvSpPr>
              <a:spLocks noChangeShapeType="1"/>
            </p:cNvSpPr>
            <p:nvPr/>
          </p:nvSpPr>
          <p:spPr bwMode="auto">
            <a:xfrm>
              <a:off x="576" y="1488"/>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4161" name="Line 17"/>
            <p:cNvSpPr>
              <a:spLocks noChangeShapeType="1"/>
            </p:cNvSpPr>
            <p:nvPr/>
          </p:nvSpPr>
          <p:spPr bwMode="auto">
            <a:xfrm>
              <a:off x="1488" y="1488"/>
              <a:ext cx="0" cy="19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4162" name="Line 18"/>
            <p:cNvSpPr>
              <a:spLocks noChangeShapeType="1"/>
            </p:cNvSpPr>
            <p:nvPr/>
          </p:nvSpPr>
          <p:spPr bwMode="auto">
            <a:xfrm>
              <a:off x="2256" y="1488"/>
              <a:ext cx="0" cy="19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4163" name="Line 19"/>
            <p:cNvSpPr>
              <a:spLocks noChangeShapeType="1"/>
            </p:cNvSpPr>
            <p:nvPr/>
          </p:nvSpPr>
          <p:spPr bwMode="auto">
            <a:xfrm>
              <a:off x="576" y="1488"/>
              <a:ext cx="16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grpSp>
      <p:graphicFrame>
        <p:nvGraphicFramePr>
          <p:cNvPr id="134164" name="Group 20"/>
          <p:cNvGraphicFramePr>
            <a:graphicFrameLocks noGrp="1"/>
          </p:cNvGraphicFramePr>
          <p:nvPr/>
        </p:nvGraphicFramePr>
        <p:xfrm>
          <a:off x="757238" y="2636838"/>
          <a:ext cx="3886200" cy="431800"/>
        </p:xfrm>
        <a:graphic>
          <a:graphicData uri="http://schemas.openxmlformats.org/drawingml/2006/table">
            <a:tbl>
              <a:tblPr/>
              <a:tblGrid>
                <a:gridCol w="1333500"/>
                <a:gridCol w="1333500"/>
                <a:gridCol w="1219200"/>
              </a:tblGrid>
              <a:tr h="431800">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职工号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alpha val="50000"/>
                          </a:srgbClr>
                        </a:gs>
                        <a:gs pos="100000">
                          <a:schemeClr val="bg1"/>
                        </a:gs>
                      </a:gsLst>
                      <a:lin ang="5400000" scaled="1"/>
                    </a:gra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姓名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alpha val="50000"/>
                          </a:srgbClr>
                        </a:gs>
                        <a:gs pos="100000">
                          <a:schemeClr val="bg1"/>
                        </a:gs>
                      </a:gsLst>
                      <a:lin ang="5400000" scaled="1"/>
                    </a:gra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职务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alpha val="50000"/>
                          </a:srgbClr>
                        </a:gs>
                        <a:gs pos="100000">
                          <a:schemeClr val="bg1"/>
                        </a:gs>
                      </a:gsLst>
                      <a:lin ang="5400000" scaled="1"/>
                    </a:gradFill>
                  </a:tcPr>
                </a:tc>
              </a:tr>
            </a:tbl>
          </a:graphicData>
        </a:graphic>
      </p:graphicFrame>
      <p:grpSp>
        <p:nvGrpSpPr>
          <p:cNvPr id="134174" name="Group 30"/>
          <p:cNvGrpSpPr>
            <a:grpSpLocks/>
          </p:cNvGrpSpPr>
          <p:nvPr/>
        </p:nvGrpSpPr>
        <p:grpSpPr bwMode="auto">
          <a:xfrm>
            <a:off x="1289050" y="3505200"/>
            <a:ext cx="1447800" cy="304800"/>
            <a:chOff x="576" y="2208"/>
            <a:chExt cx="912" cy="192"/>
          </a:xfrm>
        </p:grpSpPr>
        <p:sp>
          <p:nvSpPr>
            <p:cNvPr id="134175" name="Line 31"/>
            <p:cNvSpPr>
              <a:spLocks noChangeShapeType="1"/>
            </p:cNvSpPr>
            <p:nvPr/>
          </p:nvSpPr>
          <p:spPr bwMode="auto">
            <a:xfrm>
              <a:off x="576" y="2208"/>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4176" name="Line 32"/>
            <p:cNvSpPr>
              <a:spLocks noChangeShapeType="1"/>
            </p:cNvSpPr>
            <p:nvPr/>
          </p:nvSpPr>
          <p:spPr bwMode="auto">
            <a:xfrm>
              <a:off x="1488" y="2208"/>
              <a:ext cx="0" cy="19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4177" name="Line 33"/>
            <p:cNvSpPr>
              <a:spLocks noChangeShapeType="1"/>
            </p:cNvSpPr>
            <p:nvPr/>
          </p:nvSpPr>
          <p:spPr bwMode="auto">
            <a:xfrm>
              <a:off x="576" y="2208"/>
              <a:ext cx="9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grpSp>
      <p:graphicFrame>
        <p:nvGraphicFramePr>
          <p:cNvPr id="134178" name="Group 34"/>
          <p:cNvGraphicFramePr>
            <a:graphicFrameLocks noGrp="1"/>
          </p:cNvGraphicFramePr>
          <p:nvPr/>
        </p:nvGraphicFramePr>
        <p:xfrm>
          <a:off x="755650" y="3810000"/>
          <a:ext cx="2895600" cy="457200"/>
        </p:xfrm>
        <a:graphic>
          <a:graphicData uri="http://schemas.openxmlformats.org/drawingml/2006/table">
            <a:tbl>
              <a:tblPr/>
              <a:tblGrid>
                <a:gridCol w="1219200"/>
                <a:gridCol w="1676400"/>
              </a:tblGrid>
              <a:tr h="457200">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职务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alpha val="50000"/>
                          </a:srgbClr>
                        </a:gs>
                        <a:gs pos="100000">
                          <a:schemeClr val="bg1"/>
                        </a:gs>
                      </a:gsLst>
                      <a:lin ang="5400000" scaled="1"/>
                    </a:gra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小时工资率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alpha val="50000"/>
                          </a:srgbClr>
                        </a:gs>
                        <a:gs pos="100000">
                          <a:schemeClr val="bg1"/>
                        </a:gs>
                      </a:gsLst>
                      <a:lin ang="5400000" scaled="1"/>
                    </a:gradFill>
                  </a:tcPr>
                </a:tc>
              </a:tr>
            </a:tbl>
          </a:graphicData>
        </a:graphic>
      </p:graphicFrame>
      <p:graphicFrame>
        <p:nvGraphicFramePr>
          <p:cNvPr id="134186" name="Group 42"/>
          <p:cNvGraphicFramePr>
            <a:graphicFrameLocks noGrp="1"/>
          </p:cNvGraphicFramePr>
          <p:nvPr/>
        </p:nvGraphicFramePr>
        <p:xfrm>
          <a:off x="769938" y="5257800"/>
          <a:ext cx="3657600" cy="396240"/>
        </p:xfrm>
        <a:graphic>
          <a:graphicData uri="http://schemas.openxmlformats.org/drawingml/2006/table">
            <a:tbl>
              <a:tblPr/>
              <a:tblGrid>
                <a:gridCol w="1219200"/>
                <a:gridCol w="1219200"/>
                <a:gridCol w="1219200"/>
              </a:tblGrid>
              <a:tr h="395288">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工程号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alpha val="50000"/>
                          </a:srgbClr>
                        </a:gs>
                        <a:gs pos="100000">
                          <a:schemeClr val="bg1"/>
                        </a:gs>
                      </a:gsLst>
                      <a:lin ang="5400000" scaled="1"/>
                    </a:gra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职工号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alpha val="50000"/>
                          </a:srgbClr>
                        </a:gs>
                        <a:gs pos="100000">
                          <a:schemeClr val="bg1"/>
                        </a:gs>
                      </a:gsLst>
                      <a:lin ang="5400000" scaled="1"/>
                    </a:gra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工时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alpha val="50000"/>
                          </a:srgbClr>
                        </a:gs>
                        <a:gs pos="100000">
                          <a:schemeClr val="bg1"/>
                        </a:gs>
                      </a:gsLst>
                      <a:lin ang="5400000" scaled="1"/>
                    </a:gradFill>
                  </a:tcPr>
                </a:tc>
              </a:tr>
            </a:tbl>
          </a:graphicData>
        </a:graphic>
      </p:graphicFrame>
      <p:grpSp>
        <p:nvGrpSpPr>
          <p:cNvPr id="134196" name="Group 52"/>
          <p:cNvGrpSpPr>
            <a:grpSpLocks/>
          </p:cNvGrpSpPr>
          <p:nvPr/>
        </p:nvGrpSpPr>
        <p:grpSpPr bwMode="auto">
          <a:xfrm>
            <a:off x="1303338" y="4800600"/>
            <a:ext cx="2438400" cy="457200"/>
            <a:chOff x="816" y="3024"/>
            <a:chExt cx="1536" cy="288"/>
          </a:xfrm>
        </p:grpSpPr>
        <p:sp>
          <p:nvSpPr>
            <p:cNvPr id="134197" name="Line 53"/>
            <p:cNvSpPr>
              <a:spLocks noChangeShapeType="1"/>
            </p:cNvSpPr>
            <p:nvPr/>
          </p:nvSpPr>
          <p:spPr bwMode="auto">
            <a:xfrm>
              <a:off x="1536" y="3168"/>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4198" name="Line 54"/>
            <p:cNvSpPr>
              <a:spLocks noChangeShapeType="1"/>
            </p:cNvSpPr>
            <p:nvPr/>
          </p:nvSpPr>
          <p:spPr bwMode="auto">
            <a:xfrm>
              <a:off x="816" y="3168"/>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4199" name="Line 55"/>
            <p:cNvSpPr>
              <a:spLocks noChangeShapeType="1"/>
            </p:cNvSpPr>
            <p:nvPr/>
          </p:nvSpPr>
          <p:spPr bwMode="auto">
            <a:xfrm>
              <a:off x="2352" y="3024"/>
              <a:ext cx="0" cy="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4200" name="Line 56"/>
            <p:cNvSpPr>
              <a:spLocks noChangeShapeType="1"/>
            </p:cNvSpPr>
            <p:nvPr/>
          </p:nvSpPr>
          <p:spPr bwMode="auto">
            <a:xfrm>
              <a:off x="816" y="3168"/>
              <a:ext cx="72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4201" name="Line 57"/>
            <p:cNvSpPr>
              <a:spLocks noChangeShapeType="1"/>
            </p:cNvSpPr>
            <p:nvPr/>
          </p:nvSpPr>
          <p:spPr bwMode="auto">
            <a:xfrm>
              <a:off x="1152" y="3024"/>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4202" name="Line 58"/>
            <p:cNvSpPr>
              <a:spLocks noChangeShapeType="1"/>
            </p:cNvSpPr>
            <p:nvPr/>
          </p:nvSpPr>
          <p:spPr bwMode="auto">
            <a:xfrm>
              <a:off x="1152" y="3024"/>
              <a:ext cx="1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grpSp>
      <p:sp>
        <p:nvSpPr>
          <p:cNvPr id="134203" name="Text Box 59"/>
          <p:cNvSpPr txBox="1">
            <a:spLocks noChangeArrowheads="1"/>
          </p:cNvSpPr>
          <p:nvPr/>
        </p:nvSpPr>
        <p:spPr bwMode="auto">
          <a:xfrm>
            <a:off x="4932364" y="1557340"/>
            <a:ext cx="1800225" cy="466725"/>
          </a:xfrm>
          <a:prstGeom prst="rect">
            <a:avLst/>
          </a:prstGeom>
          <a:gradFill rotWithShape="1">
            <a:gsLst>
              <a:gs pos="0">
                <a:srgbClr val="99FF99"/>
              </a:gs>
              <a:gs pos="100000">
                <a:srgbClr val="FFFFFF"/>
              </a:gs>
            </a:gsLst>
            <a:lin ang="5400000" scaled="1"/>
          </a:gradFill>
          <a:ln w="9525" algn="ctr">
            <a:solidFill>
              <a:srgbClr val="008080"/>
            </a:solidFill>
            <a:miter lim="800000"/>
            <a:headEnd/>
            <a:tailEnd/>
          </a:ln>
          <a:effectLst>
            <a:outerShdw dist="53882" dir="2700000" algn="ctr" rotWithShape="0">
              <a:schemeClr val="bg2">
                <a:alpha val="50000"/>
              </a:schemeClr>
            </a:outerShdw>
          </a:effectLst>
        </p:spPr>
        <p:txBody>
          <a:bodyPr>
            <a:spAutoFit/>
          </a:bodyPr>
          <a:lstStyle/>
          <a:p>
            <a:pPr algn="ctr"/>
            <a:r>
              <a:rPr lang="zh-CN" altLang="en-US" sz="2400" dirty="0" smtClean="0">
                <a:ea typeface="微软雅黑" pitchFamily="34" charset="-122"/>
              </a:rPr>
              <a:t>工程</a:t>
            </a:r>
            <a:endParaRPr lang="zh-CN" altLang="en-US" sz="2400" dirty="0">
              <a:ea typeface="微软雅黑" pitchFamily="34" charset="-122"/>
            </a:endParaRPr>
          </a:p>
        </p:txBody>
      </p:sp>
      <p:sp>
        <p:nvSpPr>
          <p:cNvPr id="134204" name="Text Box 60"/>
          <p:cNvSpPr txBox="1">
            <a:spLocks noChangeArrowheads="1"/>
          </p:cNvSpPr>
          <p:nvPr/>
        </p:nvSpPr>
        <p:spPr bwMode="auto">
          <a:xfrm>
            <a:off x="4932364" y="2636840"/>
            <a:ext cx="1800225" cy="466725"/>
          </a:xfrm>
          <a:prstGeom prst="rect">
            <a:avLst/>
          </a:prstGeom>
          <a:gradFill rotWithShape="1">
            <a:gsLst>
              <a:gs pos="0">
                <a:srgbClr val="99FF99"/>
              </a:gs>
              <a:gs pos="100000">
                <a:srgbClr val="FFFFFF"/>
              </a:gs>
            </a:gsLst>
            <a:lin ang="5400000" scaled="1"/>
          </a:gradFill>
          <a:ln w="9525" algn="ctr">
            <a:solidFill>
              <a:srgbClr val="008080"/>
            </a:solidFill>
            <a:miter lim="800000"/>
            <a:headEnd/>
            <a:tailEnd/>
          </a:ln>
          <a:effectLst>
            <a:outerShdw dist="53882" dir="2700000" algn="ctr" rotWithShape="0">
              <a:schemeClr val="bg2">
                <a:alpha val="50000"/>
              </a:schemeClr>
            </a:outerShdw>
          </a:effectLst>
        </p:spPr>
        <p:txBody>
          <a:bodyPr>
            <a:spAutoFit/>
          </a:bodyPr>
          <a:lstStyle/>
          <a:p>
            <a:pPr algn="ctr"/>
            <a:r>
              <a:rPr lang="zh-CN" altLang="en-US" sz="2400" dirty="0" smtClean="0">
                <a:ea typeface="微软雅黑" pitchFamily="34" charset="-122"/>
              </a:rPr>
              <a:t>职工</a:t>
            </a:r>
            <a:endParaRPr lang="zh-CN" altLang="en-US" sz="2400" dirty="0">
              <a:ea typeface="微软雅黑" pitchFamily="34" charset="-122"/>
            </a:endParaRPr>
          </a:p>
        </p:txBody>
      </p:sp>
      <p:sp>
        <p:nvSpPr>
          <p:cNvPr id="134205" name="Text Box 61"/>
          <p:cNvSpPr txBox="1">
            <a:spLocks noChangeArrowheads="1"/>
          </p:cNvSpPr>
          <p:nvPr/>
        </p:nvSpPr>
        <p:spPr bwMode="auto">
          <a:xfrm>
            <a:off x="4932364" y="3860802"/>
            <a:ext cx="1800225" cy="466725"/>
          </a:xfrm>
          <a:prstGeom prst="rect">
            <a:avLst/>
          </a:prstGeom>
          <a:gradFill rotWithShape="1">
            <a:gsLst>
              <a:gs pos="0">
                <a:srgbClr val="99FF99"/>
              </a:gs>
              <a:gs pos="100000">
                <a:srgbClr val="FFFFFF"/>
              </a:gs>
            </a:gsLst>
            <a:lin ang="5400000" scaled="1"/>
          </a:gradFill>
          <a:ln w="9525" algn="ctr">
            <a:solidFill>
              <a:srgbClr val="008080"/>
            </a:solidFill>
            <a:miter lim="800000"/>
            <a:headEnd/>
            <a:tailEnd/>
          </a:ln>
          <a:effectLst>
            <a:outerShdw dist="53882" dir="2700000" algn="ctr" rotWithShape="0">
              <a:schemeClr val="bg2">
                <a:alpha val="50000"/>
              </a:schemeClr>
            </a:outerShdw>
          </a:effectLst>
        </p:spPr>
        <p:txBody>
          <a:bodyPr>
            <a:spAutoFit/>
          </a:bodyPr>
          <a:lstStyle/>
          <a:p>
            <a:pPr algn="ctr"/>
            <a:r>
              <a:rPr lang="zh-CN" altLang="en-US" sz="2400" dirty="0" smtClean="0">
                <a:ea typeface="微软雅黑" pitchFamily="34" charset="-122"/>
              </a:rPr>
              <a:t>职务工时率</a:t>
            </a:r>
            <a:endParaRPr lang="zh-CN" altLang="en-US" sz="2400" dirty="0">
              <a:ea typeface="微软雅黑" pitchFamily="34" charset="-122"/>
            </a:endParaRPr>
          </a:p>
        </p:txBody>
      </p:sp>
      <p:sp>
        <p:nvSpPr>
          <p:cNvPr id="134206" name="Text Box 62"/>
          <p:cNvSpPr txBox="1">
            <a:spLocks noChangeArrowheads="1"/>
          </p:cNvSpPr>
          <p:nvPr/>
        </p:nvSpPr>
        <p:spPr bwMode="auto">
          <a:xfrm>
            <a:off x="4859339" y="5229227"/>
            <a:ext cx="2401270" cy="461665"/>
          </a:xfrm>
          <a:prstGeom prst="rect">
            <a:avLst/>
          </a:prstGeom>
          <a:gradFill rotWithShape="1">
            <a:gsLst>
              <a:gs pos="0">
                <a:srgbClr val="99FF99"/>
              </a:gs>
              <a:gs pos="100000">
                <a:srgbClr val="FFFFFF"/>
              </a:gs>
            </a:gsLst>
            <a:lin ang="5400000" scaled="1"/>
          </a:gradFill>
          <a:ln w="9525" algn="ctr">
            <a:solidFill>
              <a:srgbClr val="008080"/>
            </a:solidFill>
            <a:miter lim="800000"/>
            <a:headEnd/>
            <a:tailEnd/>
          </a:ln>
          <a:effectLst>
            <a:outerShdw dist="53882" dir="2700000" algn="ctr" rotWithShape="0">
              <a:schemeClr val="bg2">
                <a:alpha val="50000"/>
              </a:schemeClr>
            </a:outerShdw>
          </a:effectLst>
        </p:spPr>
        <p:txBody>
          <a:bodyPr wrap="square">
            <a:spAutoFit/>
          </a:bodyPr>
          <a:lstStyle/>
          <a:p>
            <a:pPr algn="ctr"/>
            <a:r>
              <a:rPr lang="zh-CN" altLang="en-US" sz="2400" dirty="0" smtClean="0">
                <a:ea typeface="微软雅黑" pitchFamily="34" charset="-122"/>
              </a:rPr>
              <a:t>职工项目工时</a:t>
            </a:r>
            <a:endParaRPr lang="zh-CN" altLang="en-US" sz="2400" dirty="0">
              <a:ea typeface="微软雅黑" pitchFamily="34" charset="-122"/>
            </a:endParaRPr>
          </a:p>
        </p:txBody>
      </p:sp>
      <p:sp>
        <p:nvSpPr>
          <p:cNvPr id="31" name="矩形 30"/>
          <p:cNvSpPr/>
          <p:nvPr/>
        </p:nvSpPr>
        <p:spPr>
          <a:xfrm>
            <a:off x="4509037" y="418451"/>
            <a:ext cx="2646878" cy="461665"/>
          </a:xfrm>
          <a:prstGeom prst="rect">
            <a:avLst/>
          </a:prstGeom>
        </p:spPr>
        <p:txBody>
          <a:bodyPr wrap="none">
            <a:spAutoFit/>
          </a:bodyPr>
          <a:lstStyle/>
          <a:p>
            <a:r>
              <a:rPr lang="zh-CN" altLang="en-US" sz="2400" b="1" dirty="0" smtClean="0">
                <a:solidFill>
                  <a:srgbClr val="0000FF"/>
                </a:solidFill>
                <a:latin typeface="微软雅黑" panose="020B0503020204020204" pitchFamily="34" charset="-122"/>
                <a:ea typeface="微软雅黑" panose="020B0503020204020204" pitchFamily="34" charset="-122"/>
              </a:rPr>
              <a:t>关系名：项目</a:t>
            </a:r>
            <a:r>
              <a:rPr lang="zh-CN" altLang="en-US" sz="2400" b="1" dirty="0">
                <a:solidFill>
                  <a:srgbClr val="0000FF"/>
                </a:solidFill>
                <a:latin typeface="微软雅黑" panose="020B0503020204020204" pitchFamily="34" charset="-122"/>
                <a:ea typeface="微软雅黑" panose="020B0503020204020204" pitchFamily="34" charset="-122"/>
              </a:rPr>
              <a:t>工时</a:t>
            </a:r>
          </a:p>
        </p:txBody>
      </p:sp>
    </p:spTree>
    <p:extLst>
      <p:ext uri="{BB962C8B-B14F-4D97-AF65-F5344CB8AC3E}">
        <p14:creationId xmlns:p14="http://schemas.microsoft.com/office/powerpoint/2010/main" val="2487321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4203"/>
                                        </p:tgtEl>
                                        <p:attrNameLst>
                                          <p:attrName>style.visibility</p:attrName>
                                        </p:attrNameLst>
                                      </p:cBhvr>
                                      <p:to>
                                        <p:strVal val="visible"/>
                                      </p:to>
                                    </p:set>
                                    <p:animEffect transition="in" filter="fade">
                                      <p:cBhvr>
                                        <p:cTn id="7" dur="1000"/>
                                        <p:tgtEl>
                                          <p:spTgt spid="134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4204"/>
                                        </p:tgtEl>
                                        <p:attrNameLst>
                                          <p:attrName>style.visibility</p:attrName>
                                        </p:attrNameLst>
                                      </p:cBhvr>
                                      <p:to>
                                        <p:strVal val="visible"/>
                                      </p:to>
                                    </p:set>
                                    <p:animEffect transition="in" filter="fade">
                                      <p:cBhvr>
                                        <p:cTn id="12" dur="1000"/>
                                        <p:tgtEl>
                                          <p:spTgt spid="134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4205"/>
                                        </p:tgtEl>
                                        <p:attrNameLst>
                                          <p:attrName>style.visibility</p:attrName>
                                        </p:attrNameLst>
                                      </p:cBhvr>
                                      <p:to>
                                        <p:strVal val="visible"/>
                                      </p:to>
                                    </p:set>
                                    <p:animEffect transition="in" filter="fade">
                                      <p:cBhvr>
                                        <p:cTn id="17" dur="1000"/>
                                        <p:tgtEl>
                                          <p:spTgt spid="1342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4206"/>
                                        </p:tgtEl>
                                        <p:attrNameLst>
                                          <p:attrName>style.visibility</p:attrName>
                                        </p:attrNameLst>
                                      </p:cBhvr>
                                      <p:to>
                                        <p:strVal val="visible"/>
                                      </p:to>
                                    </p:set>
                                    <p:animEffect transition="in" filter="fade">
                                      <p:cBhvr>
                                        <p:cTn id="22" dur="1000"/>
                                        <p:tgtEl>
                                          <p:spTgt spid="134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203" grpId="0" animBg="1"/>
      <p:bldP spid="134204" grpId="0" animBg="1"/>
      <p:bldP spid="134205" grpId="0" animBg="1"/>
      <p:bldP spid="13420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8053" y="172283"/>
            <a:ext cx="8555696" cy="4154984"/>
          </a:xfrm>
          <a:prstGeom prst="rect">
            <a:avLst/>
          </a:prstGeom>
        </p:spPr>
        <p:txBody>
          <a:bodyPr wrap="square">
            <a:spAutoFit/>
          </a:bodyPr>
          <a:lstStyle/>
          <a:p>
            <a:pPr marL="457200" indent="-457200">
              <a:lnSpc>
                <a:spcPct val="150000"/>
              </a:lnSpc>
              <a:buFont typeface="Wingdings" pitchFamily="2" charset="2"/>
              <a:buChar char="u"/>
            </a:pPr>
            <a:r>
              <a:rPr lang="en-US" altLang="zh-CN" sz="3200" b="1" dirty="0" smtClean="0">
                <a:solidFill>
                  <a:srgbClr val="FF0000"/>
                </a:solidFill>
                <a:latin typeface="微软雅黑" pitchFamily="34" charset="-122"/>
                <a:ea typeface="微软雅黑" pitchFamily="34" charset="-122"/>
              </a:rPr>
              <a:t>BCNF</a:t>
            </a:r>
          </a:p>
          <a:p>
            <a:pPr indent="457200">
              <a:lnSpc>
                <a:spcPct val="150000"/>
              </a:lnSpc>
            </a:pPr>
            <a:r>
              <a:rPr lang="en-US" altLang="zh-CN" sz="2400" b="1" dirty="0">
                <a:latin typeface="微软雅黑" pitchFamily="34" charset="-122"/>
                <a:ea typeface="微软雅黑" pitchFamily="34" charset="-122"/>
              </a:rPr>
              <a:t>BCNF(Boyce </a:t>
            </a:r>
            <a:r>
              <a:rPr lang="en-US" altLang="zh-CN" sz="2400" b="1" dirty="0" err="1">
                <a:latin typeface="微软雅黑" pitchFamily="34" charset="-122"/>
                <a:ea typeface="微软雅黑" pitchFamily="34" charset="-122"/>
              </a:rPr>
              <a:t>Codd</a:t>
            </a:r>
            <a:r>
              <a:rPr lang="en-US" altLang="zh-CN" sz="2400" b="1" dirty="0">
                <a:latin typeface="微软雅黑" pitchFamily="34" charset="-122"/>
                <a:ea typeface="微软雅黑" pitchFamily="34" charset="-122"/>
              </a:rPr>
              <a:t> Normal Form)</a:t>
            </a:r>
            <a:r>
              <a:rPr lang="zh-CN" altLang="en-US" sz="2400" b="1" dirty="0">
                <a:latin typeface="微软雅黑" pitchFamily="34" charset="-122"/>
                <a:ea typeface="微软雅黑" pitchFamily="34" charset="-122"/>
              </a:rPr>
              <a:t>是由 </a:t>
            </a:r>
            <a:r>
              <a:rPr lang="en-US" altLang="zh-CN" sz="2400" b="1" dirty="0">
                <a:latin typeface="微软雅黑" pitchFamily="34" charset="-122"/>
                <a:ea typeface="微软雅黑" pitchFamily="34" charset="-122"/>
              </a:rPr>
              <a:t>Boyce </a:t>
            </a:r>
            <a:r>
              <a:rPr lang="zh-CN" altLang="en-US" sz="2400" b="1" dirty="0">
                <a:latin typeface="微软雅黑" pitchFamily="34" charset="-122"/>
                <a:ea typeface="微软雅黑" pitchFamily="34" charset="-122"/>
              </a:rPr>
              <a:t>和 </a:t>
            </a:r>
            <a:r>
              <a:rPr lang="en-US" altLang="zh-CN" sz="2400" b="1" dirty="0" err="1">
                <a:latin typeface="微软雅黑" pitchFamily="34" charset="-122"/>
                <a:ea typeface="微软雅黑" pitchFamily="34" charset="-122"/>
              </a:rPr>
              <a:t>Codd</a:t>
            </a:r>
            <a:r>
              <a:rPr lang="en-US" altLang="zh-CN" sz="2400" b="1" dirty="0">
                <a:latin typeface="微软雅黑" pitchFamily="34" charset="-122"/>
                <a:ea typeface="微软雅黑" pitchFamily="34" charset="-122"/>
              </a:rPr>
              <a:t> </a:t>
            </a:r>
            <a:r>
              <a:rPr lang="zh-CN" altLang="en-US" sz="2400" b="1" dirty="0">
                <a:latin typeface="微软雅黑" pitchFamily="34" charset="-122"/>
                <a:ea typeface="微软雅黑" pitchFamily="34" charset="-122"/>
              </a:rPr>
              <a:t>提出的，比上述的 </a:t>
            </a:r>
            <a:r>
              <a:rPr lang="en-US" altLang="zh-CN" sz="2400" b="1" dirty="0">
                <a:latin typeface="微软雅黑" pitchFamily="34" charset="-122"/>
                <a:ea typeface="微软雅黑" pitchFamily="34" charset="-122"/>
              </a:rPr>
              <a:t>3NF </a:t>
            </a:r>
            <a:r>
              <a:rPr lang="zh-CN" altLang="en-US" sz="2400" b="1" dirty="0">
                <a:latin typeface="微软雅黑" pitchFamily="34" charset="-122"/>
                <a:ea typeface="微软雅黑" pitchFamily="34" charset="-122"/>
              </a:rPr>
              <a:t>又进了一步，通常认为 </a:t>
            </a:r>
            <a:r>
              <a:rPr lang="en-US" altLang="zh-CN" sz="2400" b="1" dirty="0">
                <a:latin typeface="微软雅黑" pitchFamily="34" charset="-122"/>
                <a:ea typeface="微软雅黑" pitchFamily="34" charset="-122"/>
              </a:rPr>
              <a:t>BCNF </a:t>
            </a:r>
            <a:r>
              <a:rPr lang="zh-CN" altLang="en-US" sz="2400" b="1" dirty="0">
                <a:latin typeface="微软雅黑" pitchFamily="34" charset="-122"/>
                <a:ea typeface="微软雅黑" pitchFamily="34" charset="-122"/>
              </a:rPr>
              <a:t>是修正的第三范式，有时也称为扩充的第三范式。</a:t>
            </a:r>
            <a:endParaRPr lang="en-US" altLang="zh-CN" sz="2400" b="1" dirty="0" smtClean="0">
              <a:latin typeface="微软雅黑" pitchFamily="34" charset="-122"/>
              <a:ea typeface="微软雅黑" pitchFamily="34" charset="-122"/>
            </a:endParaRPr>
          </a:p>
          <a:p>
            <a:pPr indent="457200">
              <a:lnSpc>
                <a:spcPct val="150000"/>
              </a:lnSpc>
            </a:pPr>
            <a:r>
              <a:rPr lang="en-US" altLang="zh-CN" sz="2400" b="1" dirty="0" smtClean="0">
                <a:solidFill>
                  <a:srgbClr val="FF0000"/>
                </a:solidFill>
                <a:latin typeface="微软雅黑" pitchFamily="34" charset="-122"/>
                <a:ea typeface="微软雅黑" pitchFamily="34" charset="-122"/>
              </a:rPr>
              <a:t>【</a:t>
            </a:r>
            <a:r>
              <a:rPr lang="zh-CN" altLang="en-US" sz="2400" b="1" dirty="0" smtClean="0">
                <a:solidFill>
                  <a:srgbClr val="FF0000"/>
                </a:solidFill>
                <a:latin typeface="微软雅黑" pitchFamily="34" charset="-122"/>
                <a:ea typeface="微软雅黑" pitchFamily="34" charset="-122"/>
              </a:rPr>
              <a:t>定义</a:t>
            </a:r>
            <a:r>
              <a:rPr lang="en-US" altLang="zh-CN" sz="2400" b="1" dirty="0">
                <a:solidFill>
                  <a:srgbClr val="FF0000"/>
                </a:solidFill>
                <a:latin typeface="微软雅黑" pitchFamily="34" charset="-122"/>
                <a:ea typeface="微软雅黑" pitchFamily="34" charset="-122"/>
              </a:rPr>
              <a:t>8</a:t>
            </a:r>
            <a:r>
              <a:rPr lang="en-US" altLang="zh-CN" sz="2400" b="1" dirty="0" smtClean="0">
                <a:solidFill>
                  <a:srgbClr val="FF0000"/>
                </a:solidFill>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关系</a:t>
            </a:r>
            <a:r>
              <a:rPr lang="zh-CN" altLang="en-US" sz="2400" b="1" dirty="0">
                <a:latin typeface="微软雅黑" pitchFamily="34" charset="-122"/>
                <a:ea typeface="微软雅黑" pitchFamily="34" charset="-122"/>
              </a:rPr>
              <a:t>模式 </a:t>
            </a:r>
            <a:r>
              <a:rPr lang="en-US" altLang="zh-CN" sz="2400" b="1" dirty="0">
                <a:latin typeface="微软雅黑" pitchFamily="34" charset="-122"/>
                <a:ea typeface="微软雅黑" pitchFamily="34" charset="-122"/>
              </a:rPr>
              <a:t>R(U</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F)∈1NF</a:t>
            </a:r>
            <a:r>
              <a:rPr lang="zh-CN" altLang="en-US" sz="2400" b="1" dirty="0">
                <a:latin typeface="微软雅黑" pitchFamily="34" charset="-122"/>
                <a:ea typeface="微软雅黑" pitchFamily="34" charset="-122"/>
              </a:rPr>
              <a:t>，若 </a:t>
            </a:r>
            <a:r>
              <a:rPr lang="en-US" altLang="zh-CN" sz="2400" b="1" dirty="0">
                <a:latin typeface="微软雅黑" pitchFamily="34" charset="-122"/>
                <a:ea typeface="微软雅黑" pitchFamily="34" charset="-122"/>
              </a:rPr>
              <a:t>X→Y </a:t>
            </a:r>
            <a:r>
              <a:rPr lang="zh-CN" altLang="en-US" sz="2400" b="1" dirty="0">
                <a:latin typeface="微软雅黑" pitchFamily="34" charset="-122"/>
                <a:ea typeface="微软雅黑" pitchFamily="34" charset="-122"/>
              </a:rPr>
              <a:t>且 </a:t>
            </a:r>
            <a:r>
              <a:rPr lang="en-US" altLang="zh-CN" sz="2400" b="1" dirty="0">
                <a:latin typeface="微软雅黑" pitchFamily="34" charset="-122"/>
                <a:ea typeface="微软雅黑" pitchFamily="34" charset="-122"/>
              </a:rPr>
              <a:t>Y </a:t>
            </a:r>
            <a:r>
              <a:rPr lang="en-US" altLang="zh-CN" sz="2400" b="1" dirty="0" smtClean="0">
                <a:latin typeface="微软雅黑" pitchFamily="34" charset="-122"/>
                <a:ea typeface="微软雅黑" pitchFamily="34" charset="-122"/>
              </a:rPr>
              <a:t>⊆ </a:t>
            </a:r>
            <a:r>
              <a:rPr lang="en-US" altLang="zh-CN" sz="2400" b="1" dirty="0">
                <a:latin typeface="微软雅黑" pitchFamily="34" charset="-122"/>
                <a:ea typeface="微软雅黑" pitchFamily="34" charset="-122"/>
              </a:rPr>
              <a:t>X </a:t>
            </a:r>
            <a:r>
              <a:rPr lang="zh-CN" altLang="en-US" sz="2400" b="1" dirty="0">
                <a:latin typeface="微软雅黑" pitchFamily="34" charset="-122"/>
                <a:ea typeface="微软雅黑" pitchFamily="34" charset="-122"/>
              </a:rPr>
              <a:t>时，</a:t>
            </a:r>
            <a:r>
              <a:rPr lang="en-US" altLang="zh-CN" sz="2400" b="1" dirty="0">
                <a:latin typeface="微软雅黑" pitchFamily="34" charset="-122"/>
                <a:ea typeface="微软雅黑" pitchFamily="34" charset="-122"/>
              </a:rPr>
              <a:t>X </a:t>
            </a:r>
            <a:r>
              <a:rPr lang="zh-CN" altLang="en-US" sz="2400" b="1" dirty="0">
                <a:latin typeface="微软雅黑" pitchFamily="34" charset="-122"/>
                <a:ea typeface="微软雅黑" pitchFamily="34" charset="-122"/>
              </a:rPr>
              <a:t>必含有码，则 </a:t>
            </a:r>
            <a:r>
              <a:rPr lang="en-US" altLang="zh-CN" sz="2400" b="1" dirty="0">
                <a:latin typeface="微软雅黑" pitchFamily="34" charset="-122"/>
                <a:ea typeface="微软雅黑" pitchFamily="34" charset="-122"/>
              </a:rPr>
              <a:t>R(U</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F)∈ BCNF</a:t>
            </a:r>
            <a:r>
              <a:rPr lang="zh-CN" altLang="en-US" sz="2400" b="1" dirty="0">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也就是说，关系模式 </a:t>
            </a:r>
            <a:r>
              <a:rPr lang="en-US" altLang="zh-CN" sz="2400" b="1" dirty="0">
                <a:solidFill>
                  <a:srgbClr val="FF0000"/>
                </a:solidFill>
                <a:latin typeface="微软雅黑" pitchFamily="34" charset="-122"/>
                <a:ea typeface="微软雅黑" pitchFamily="34" charset="-122"/>
              </a:rPr>
              <a:t>R(U</a:t>
            </a:r>
            <a:r>
              <a:rPr lang="zh-CN" altLang="en-US" sz="2400" b="1" dirty="0">
                <a:solidFill>
                  <a:srgbClr val="FF0000"/>
                </a:solidFill>
                <a:latin typeface="微软雅黑" pitchFamily="34" charset="-122"/>
                <a:ea typeface="微软雅黑" pitchFamily="34" charset="-122"/>
              </a:rPr>
              <a:t>，</a:t>
            </a:r>
            <a:r>
              <a:rPr lang="en-US" altLang="zh-CN" sz="2400" b="1" dirty="0">
                <a:solidFill>
                  <a:srgbClr val="FF0000"/>
                </a:solidFill>
                <a:latin typeface="微软雅黑" pitchFamily="34" charset="-122"/>
                <a:ea typeface="微软雅黑" pitchFamily="34" charset="-122"/>
              </a:rPr>
              <a:t>F)</a:t>
            </a:r>
            <a:r>
              <a:rPr lang="zh-CN" altLang="en-US" sz="2400" b="1" dirty="0">
                <a:solidFill>
                  <a:srgbClr val="FF0000"/>
                </a:solidFill>
                <a:latin typeface="微软雅黑" pitchFamily="34" charset="-122"/>
                <a:ea typeface="微软雅黑" pitchFamily="34" charset="-122"/>
              </a:rPr>
              <a:t>中，若每个决定因素都包含码</a:t>
            </a:r>
            <a:r>
              <a:rPr lang="zh-CN" altLang="en-US" sz="2400" b="1" dirty="0">
                <a:latin typeface="微软雅黑" pitchFamily="34" charset="-122"/>
                <a:ea typeface="微软雅黑" pitchFamily="34" charset="-122"/>
              </a:rPr>
              <a:t>，则 </a:t>
            </a:r>
            <a:r>
              <a:rPr lang="en-US" altLang="zh-CN" sz="2400" b="1" dirty="0">
                <a:solidFill>
                  <a:srgbClr val="C00000"/>
                </a:solidFill>
                <a:latin typeface="微软雅黑" pitchFamily="34" charset="-122"/>
                <a:ea typeface="微软雅黑" pitchFamily="34" charset="-122"/>
              </a:rPr>
              <a:t>R(U</a:t>
            </a:r>
            <a:r>
              <a:rPr lang="zh-CN" altLang="en-US" sz="2400" b="1" dirty="0">
                <a:solidFill>
                  <a:srgbClr val="C00000"/>
                </a:solidFill>
                <a:latin typeface="微软雅黑" pitchFamily="34" charset="-122"/>
                <a:ea typeface="微软雅黑" pitchFamily="34" charset="-122"/>
              </a:rPr>
              <a:t>，</a:t>
            </a:r>
            <a:r>
              <a:rPr lang="en-US" altLang="zh-CN" sz="2400" b="1" dirty="0">
                <a:solidFill>
                  <a:srgbClr val="C00000"/>
                </a:solidFill>
                <a:latin typeface="微软雅黑" pitchFamily="34" charset="-122"/>
                <a:ea typeface="微软雅黑" pitchFamily="34" charset="-122"/>
              </a:rPr>
              <a:t>F)∈BCNF</a:t>
            </a:r>
            <a:r>
              <a:rPr lang="zh-CN" altLang="en-US" sz="2400" b="1" dirty="0" smtClean="0">
                <a:latin typeface="微软雅黑" pitchFamily="34" charset="-122"/>
                <a:ea typeface="微软雅黑" pitchFamily="34" charset="-122"/>
              </a:rPr>
              <a:t>。</a:t>
            </a:r>
            <a:endParaRPr lang="zh-CN" altLang="en-US" sz="2800" b="1" dirty="0">
              <a:latin typeface="微软雅黑" pitchFamily="34" charset="-122"/>
              <a:ea typeface="微软雅黑" pitchFamily="34" charset="-122"/>
            </a:endParaRPr>
          </a:p>
        </p:txBody>
      </p:sp>
      <p:sp>
        <p:nvSpPr>
          <p:cNvPr id="2" name="矩形 1"/>
          <p:cNvSpPr/>
          <p:nvPr/>
        </p:nvSpPr>
        <p:spPr>
          <a:xfrm>
            <a:off x="288053" y="4450062"/>
            <a:ext cx="8555696" cy="1754326"/>
          </a:xfrm>
          <a:prstGeom prst="rect">
            <a:avLst/>
          </a:prstGeom>
        </p:spPr>
        <p:txBody>
          <a:bodyPr wrap="square">
            <a:spAutoFit/>
          </a:bodyPr>
          <a:lstStyle/>
          <a:p>
            <a:pPr marL="457200" indent="-457200">
              <a:lnSpc>
                <a:spcPct val="150000"/>
              </a:lnSpc>
              <a:buFont typeface="Wingdings" pitchFamily="2" charset="2"/>
              <a:buChar char="u"/>
            </a:pPr>
            <a:r>
              <a:rPr lang="zh-CN" altLang="en-US" sz="2400" b="1" dirty="0" smtClean="0">
                <a:solidFill>
                  <a:srgbClr val="7030A0"/>
                </a:solidFill>
                <a:latin typeface="微软雅黑" pitchFamily="34" charset="-122"/>
                <a:ea typeface="微软雅黑" pitchFamily="34" charset="-122"/>
              </a:rPr>
              <a:t>等价定义：</a:t>
            </a:r>
            <a:endParaRPr lang="en-US" altLang="zh-CN" sz="2400" b="1" dirty="0" smtClean="0">
              <a:solidFill>
                <a:srgbClr val="7030A0"/>
              </a:solidFill>
              <a:latin typeface="微软雅黑" pitchFamily="34" charset="-122"/>
              <a:ea typeface="微软雅黑" pitchFamily="34" charset="-122"/>
            </a:endParaRPr>
          </a:p>
          <a:p>
            <a:pPr>
              <a:lnSpc>
                <a:spcPct val="150000"/>
              </a:lnSpc>
            </a:pPr>
            <a:r>
              <a:rPr lang="en-US" altLang="zh-CN" sz="2400" b="1" dirty="0">
                <a:solidFill>
                  <a:srgbClr val="FF0000"/>
                </a:solidFill>
                <a:latin typeface="微软雅黑" pitchFamily="34" charset="-122"/>
                <a:ea typeface="微软雅黑" pitchFamily="34" charset="-122"/>
              </a:rPr>
              <a:t> </a:t>
            </a:r>
            <a:r>
              <a:rPr lang="en-US" altLang="zh-CN" sz="2400" b="1" dirty="0" smtClean="0">
                <a:solidFill>
                  <a:srgbClr val="FF0000"/>
                </a:solidFill>
                <a:latin typeface="微软雅黑" pitchFamily="34" charset="-122"/>
                <a:ea typeface="微软雅黑" pitchFamily="34" charset="-122"/>
              </a:rPr>
              <a:t>    </a:t>
            </a:r>
            <a:r>
              <a:rPr lang="zh-CN" altLang="en-US" sz="2400" b="1" dirty="0" smtClean="0">
                <a:solidFill>
                  <a:srgbClr val="FF0000"/>
                </a:solidFill>
                <a:latin typeface="微软雅黑" pitchFamily="34" charset="-122"/>
                <a:ea typeface="微软雅黑" pitchFamily="34" charset="-122"/>
              </a:rPr>
              <a:t>设</a:t>
            </a:r>
            <a:r>
              <a:rPr lang="en-US" altLang="zh-CN" sz="2400" b="1" dirty="0">
                <a:solidFill>
                  <a:srgbClr val="FF0000"/>
                </a:solidFill>
                <a:latin typeface="微软雅黑" pitchFamily="34" charset="-122"/>
                <a:ea typeface="微软雅黑" pitchFamily="34" charset="-122"/>
              </a:rPr>
              <a:t>R</a:t>
            </a:r>
            <a:r>
              <a:rPr lang="zh-CN" altLang="en-US" sz="2400" b="1" dirty="0">
                <a:solidFill>
                  <a:srgbClr val="FF0000"/>
                </a:solidFill>
                <a:latin typeface="微软雅黑" pitchFamily="34" charset="-122"/>
                <a:ea typeface="微软雅黑" pitchFamily="34" charset="-122"/>
              </a:rPr>
              <a:t>是关系模式，</a:t>
            </a:r>
            <a:r>
              <a:rPr lang="en-US" altLang="zh-CN" sz="2400" b="1" dirty="0">
                <a:solidFill>
                  <a:srgbClr val="FF0000"/>
                </a:solidFill>
                <a:latin typeface="微软雅黑" pitchFamily="34" charset="-122"/>
                <a:ea typeface="微软雅黑" pitchFamily="34" charset="-122"/>
              </a:rPr>
              <a:t>F</a:t>
            </a:r>
            <a:r>
              <a:rPr lang="zh-CN" altLang="en-US" sz="2400" b="1" dirty="0">
                <a:solidFill>
                  <a:srgbClr val="FF0000"/>
                </a:solidFill>
                <a:latin typeface="微软雅黑" pitchFamily="34" charset="-122"/>
                <a:ea typeface="微软雅黑" pitchFamily="34" charset="-122"/>
              </a:rPr>
              <a:t>是它的依赖集，关系模式</a:t>
            </a:r>
            <a:r>
              <a:rPr lang="en-US" altLang="zh-CN" sz="2400" b="1" dirty="0">
                <a:solidFill>
                  <a:srgbClr val="FF0000"/>
                </a:solidFill>
                <a:latin typeface="微软雅黑" pitchFamily="34" charset="-122"/>
                <a:ea typeface="微软雅黑" pitchFamily="34" charset="-122"/>
              </a:rPr>
              <a:t>R</a:t>
            </a:r>
            <a:r>
              <a:rPr lang="zh-CN" altLang="en-US" sz="2400" b="1" dirty="0">
                <a:solidFill>
                  <a:srgbClr val="FF0000"/>
                </a:solidFill>
                <a:latin typeface="微软雅黑" pitchFamily="34" charset="-122"/>
                <a:ea typeface="微软雅黑" pitchFamily="34" charset="-122"/>
              </a:rPr>
              <a:t>属于</a:t>
            </a:r>
            <a:r>
              <a:rPr lang="en-US" altLang="zh-CN" sz="2400" b="1" dirty="0">
                <a:solidFill>
                  <a:srgbClr val="FF0000"/>
                </a:solidFill>
                <a:latin typeface="微软雅黑" pitchFamily="34" charset="-122"/>
                <a:ea typeface="微软雅黑" pitchFamily="34" charset="-122"/>
              </a:rPr>
              <a:t>BCNF</a:t>
            </a:r>
            <a:r>
              <a:rPr lang="zh-CN" altLang="en-US" sz="2400" b="1" dirty="0">
                <a:solidFill>
                  <a:srgbClr val="0000FF"/>
                </a:solidFill>
                <a:latin typeface="微软雅黑" pitchFamily="34" charset="-122"/>
                <a:ea typeface="微软雅黑" pitchFamily="34" charset="-122"/>
              </a:rPr>
              <a:t>当且仅当其</a:t>
            </a:r>
            <a:r>
              <a:rPr lang="en-US" altLang="zh-CN" sz="2400" b="1" dirty="0">
                <a:solidFill>
                  <a:srgbClr val="0000FF"/>
                </a:solidFill>
                <a:latin typeface="微软雅黑" pitchFamily="34" charset="-122"/>
                <a:ea typeface="微软雅黑" pitchFamily="34" charset="-122"/>
              </a:rPr>
              <a:t>F</a:t>
            </a:r>
            <a:r>
              <a:rPr lang="zh-CN" altLang="en-US" sz="2400" b="1" dirty="0">
                <a:solidFill>
                  <a:srgbClr val="0000FF"/>
                </a:solidFill>
                <a:latin typeface="微软雅黑" pitchFamily="34" charset="-122"/>
                <a:ea typeface="微软雅黑" pitchFamily="34" charset="-122"/>
              </a:rPr>
              <a:t>中每个依赖的左边都包含候选码</a:t>
            </a:r>
            <a:r>
              <a:rPr lang="zh-CN" altLang="en-US" sz="2400" b="1" dirty="0">
                <a:solidFill>
                  <a:srgbClr val="FF0000"/>
                </a:solidFill>
                <a:latin typeface="微软雅黑" pitchFamily="34" charset="-122"/>
                <a:ea typeface="微软雅黑" pitchFamily="34" charset="-122"/>
              </a:rPr>
              <a:t>。</a:t>
            </a:r>
          </a:p>
        </p:txBody>
      </p:sp>
      <p:cxnSp>
        <p:nvCxnSpPr>
          <p:cNvPr id="5" name="直接连接符 4"/>
          <p:cNvCxnSpPr/>
          <p:nvPr/>
        </p:nvCxnSpPr>
        <p:spPr>
          <a:xfrm>
            <a:off x="7908960" y="2759445"/>
            <a:ext cx="97972" cy="29028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76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296466" y="248214"/>
            <a:ext cx="8233385" cy="331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9pPr>
          </a:lstStyle>
          <a:p>
            <a:pPr>
              <a:lnSpc>
                <a:spcPts val="3700"/>
              </a:lnSpc>
              <a:spcBef>
                <a:spcPts val="0"/>
              </a:spcBef>
              <a:spcAft>
                <a:spcPts val="0"/>
              </a:spcAft>
              <a:buFont typeface="Wingdings" pitchFamily="2" charset="2"/>
              <a:buNone/>
            </a:pPr>
            <a:r>
              <a:rPr lang="zh-CN" altLang="en-US" sz="2400" dirty="0" smtClean="0">
                <a:solidFill>
                  <a:srgbClr val="000000"/>
                </a:solidFill>
                <a:ea typeface="微软雅黑" pitchFamily="34" charset="-122"/>
              </a:rPr>
              <a:t>例：</a:t>
            </a:r>
            <a:r>
              <a:rPr lang="zh-CN" altLang="en-US" sz="2400" dirty="0">
                <a:solidFill>
                  <a:srgbClr val="000000"/>
                </a:solidFill>
                <a:ea typeface="微软雅黑" pitchFamily="34" charset="-122"/>
              </a:rPr>
              <a:t>分析下面的</a:t>
            </a:r>
            <a:r>
              <a:rPr lang="zh-CN" altLang="en-US" sz="2400" dirty="0" smtClean="0">
                <a:solidFill>
                  <a:srgbClr val="000000"/>
                </a:solidFill>
                <a:ea typeface="微软雅黑" pitchFamily="34" charset="-122"/>
              </a:rPr>
              <a:t>关系是否</a:t>
            </a:r>
            <a:r>
              <a:rPr lang="zh-CN" altLang="en-US" sz="2400" dirty="0">
                <a:solidFill>
                  <a:srgbClr val="000000"/>
                </a:solidFill>
                <a:ea typeface="微软雅黑" pitchFamily="34" charset="-122"/>
              </a:rPr>
              <a:t>满足</a:t>
            </a:r>
            <a:r>
              <a:rPr lang="en-US" altLang="zh-CN" sz="2400" dirty="0">
                <a:solidFill>
                  <a:srgbClr val="000000"/>
                </a:solidFill>
                <a:ea typeface="微软雅黑" pitchFamily="34" charset="-122"/>
              </a:rPr>
              <a:t>BC</a:t>
            </a:r>
            <a:r>
              <a:rPr lang="zh-CN" altLang="en-US" sz="2400" dirty="0">
                <a:solidFill>
                  <a:srgbClr val="000000"/>
                </a:solidFill>
                <a:ea typeface="微软雅黑" pitchFamily="34" charset="-122"/>
              </a:rPr>
              <a:t>范式。</a:t>
            </a:r>
          </a:p>
          <a:p>
            <a:pPr>
              <a:lnSpc>
                <a:spcPts val="3700"/>
              </a:lnSpc>
              <a:spcBef>
                <a:spcPts val="0"/>
              </a:spcBef>
              <a:spcAft>
                <a:spcPts val="0"/>
              </a:spcAft>
            </a:pPr>
            <a:r>
              <a:rPr lang="en-US" altLang="zh-CN" sz="2400" dirty="0">
                <a:solidFill>
                  <a:srgbClr val="0000FF"/>
                </a:solidFill>
                <a:ea typeface="微软雅黑" pitchFamily="34" charset="-122"/>
              </a:rPr>
              <a:t>S11</a:t>
            </a:r>
            <a:r>
              <a:rPr lang="zh-CN" altLang="en-US" sz="2400" dirty="0">
                <a:solidFill>
                  <a:srgbClr val="0000FF"/>
                </a:solidFill>
                <a:ea typeface="微软雅黑" pitchFamily="34" charset="-122"/>
              </a:rPr>
              <a:t>（</a:t>
            </a:r>
            <a:r>
              <a:rPr lang="zh-CN" altLang="en-US" sz="2400" u="sng" dirty="0">
                <a:solidFill>
                  <a:srgbClr val="0000FF"/>
                </a:solidFill>
                <a:ea typeface="微软雅黑" pitchFamily="34" charset="-122"/>
              </a:rPr>
              <a:t>学号</a:t>
            </a:r>
            <a:r>
              <a:rPr lang="zh-CN" altLang="en-US" sz="2400" dirty="0">
                <a:solidFill>
                  <a:srgbClr val="0000FF"/>
                </a:solidFill>
                <a:ea typeface="微软雅黑" pitchFamily="34" charset="-122"/>
              </a:rPr>
              <a:t>，姓名，所在系）</a:t>
            </a:r>
          </a:p>
          <a:p>
            <a:pPr>
              <a:lnSpc>
                <a:spcPts val="3700"/>
              </a:lnSpc>
              <a:spcBef>
                <a:spcPts val="0"/>
              </a:spcBef>
              <a:spcAft>
                <a:spcPts val="0"/>
              </a:spcAft>
            </a:pPr>
            <a:r>
              <a:rPr lang="en-US" altLang="zh-CN" sz="2400" dirty="0">
                <a:solidFill>
                  <a:srgbClr val="0000FF"/>
                </a:solidFill>
                <a:ea typeface="微软雅黑" pitchFamily="34" charset="-122"/>
              </a:rPr>
              <a:t>S12</a:t>
            </a:r>
            <a:r>
              <a:rPr lang="zh-CN" altLang="en-US" sz="2400" dirty="0">
                <a:solidFill>
                  <a:srgbClr val="0000FF"/>
                </a:solidFill>
                <a:ea typeface="微软雅黑" pitchFamily="34" charset="-122"/>
              </a:rPr>
              <a:t>（</a:t>
            </a:r>
            <a:r>
              <a:rPr lang="zh-CN" altLang="en-US" sz="2400" u="sng" dirty="0">
                <a:solidFill>
                  <a:srgbClr val="0000FF"/>
                </a:solidFill>
                <a:ea typeface="微软雅黑" pitchFamily="34" charset="-122"/>
              </a:rPr>
              <a:t>所在系</a:t>
            </a:r>
            <a:r>
              <a:rPr lang="zh-CN" altLang="en-US" sz="2400" dirty="0">
                <a:solidFill>
                  <a:srgbClr val="0000FF"/>
                </a:solidFill>
                <a:ea typeface="微软雅黑" pitchFamily="34" charset="-122"/>
              </a:rPr>
              <a:t>，系主任姓名）</a:t>
            </a:r>
          </a:p>
          <a:p>
            <a:pPr>
              <a:lnSpc>
                <a:spcPts val="3700"/>
              </a:lnSpc>
              <a:spcBef>
                <a:spcPts val="0"/>
              </a:spcBef>
              <a:spcAft>
                <a:spcPts val="0"/>
              </a:spcAft>
            </a:pPr>
            <a:r>
              <a:rPr lang="en-US" altLang="zh-CN" sz="2400" dirty="0">
                <a:solidFill>
                  <a:srgbClr val="0000FF"/>
                </a:solidFill>
                <a:ea typeface="微软雅黑" pitchFamily="34" charset="-122"/>
              </a:rPr>
              <a:t>S2</a:t>
            </a:r>
            <a:r>
              <a:rPr lang="zh-CN" altLang="en-US" sz="2400" dirty="0">
                <a:solidFill>
                  <a:srgbClr val="0000FF"/>
                </a:solidFill>
                <a:ea typeface="微软雅黑" pitchFamily="34" charset="-122"/>
              </a:rPr>
              <a:t>（</a:t>
            </a:r>
            <a:r>
              <a:rPr lang="zh-CN" altLang="en-US" sz="2400" u="sng" dirty="0">
                <a:solidFill>
                  <a:srgbClr val="0000FF"/>
                </a:solidFill>
                <a:ea typeface="微软雅黑" pitchFamily="34" charset="-122"/>
              </a:rPr>
              <a:t>学号，</a:t>
            </a:r>
            <a:r>
              <a:rPr lang="zh-CN" altLang="en-US" sz="2400" u="sng" dirty="0" smtClean="0">
                <a:solidFill>
                  <a:srgbClr val="0000FF"/>
                </a:solidFill>
                <a:ea typeface="微软雅黑" pitchFamily="34" charset="-122"/>
              </a:rPr>
              <a:t>课程号，</a:t>
            </a:r>
            <a:r>
              <a:rPr lang="zh-CN" altLang="en-US" sz="2400" dirty="0">
                <a:solidFill>
                  <a:srgbClr val="0000FF"/>
                </a:solidFill>
                <a:ea typeface="微软雅黑" pitchFamily="34" charset="-122"/>
              </a:rPr>
              <a:t>成绩）</a:t>
            </a:r>
          </a:p>
        </p:txBody>
      </p:sp>
      <p:sp>
        <p:nvSpPr>
          <p:cNvPr id="6" name="Rectangle 7"/>
          <p:cNvSpPr>
            <a:spLocks noChangeArrowheads="1"/>
          </p:cNvSpPr>
          <p:nvPr/>
        </p:nvSpPr>
        <p:spPr bwMode="auto">
          <a:xfrm>
            <a:off x="296466" y="2424768"/>
            <a:ext cx="8382498" cy="341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700"/>
              </a:lnSpc>
            </a:pPr>
            <a:r>
              <a:rPr lang="en-US" altLang="zh-CN" sz="2400" b="1" dirty="0">
                <a:ea typeface="微软雅黑" pitchFamily="34" charset="-122"/>
              </a:rPr>
              <a:t>S11</a:t>
            </a:r>
            <a:r>
              <a:rPr lang="zh-CN" altLang="en-US" sz="2400" b="1" dirty="0">
                <a:ea typeface="微软雅黑" pitchFamily="34" charset="-122"/>
              </a:rPr>
              <a:t>关系模式中</a:t>
            </a:r>
            <a:r>
              <a:rPr lang="zh-CN" altLang="en-US" sz="2400" b="1" dirty="0" smtClean="0">
                <a:ea typeface="微软雅黑" pitchFamily="34" charset="-122"/>
              </a:rPr>
              <a:t>，有且</a:t>
            </a:r>
            <a:r>
              <a:rPr lang="zh-CN" altLang="en-US" sz="2400" b="1" dirty="0">
                <a:ea typeface="微软雅黑" pitchFamily="34" charset="-122"/>
              </a:rPr>
              <a:t>只有一个函数依赖</a:t>
            </a:r>
            <a:r>
              <a:rPr lang="zh-CN" altLang="en-US" sz="2400" b="1" dirty="0" smtClean="0">
                <a:ea typeface="微软雅黑" pitchFamily="34" charset="-122"/>
              </a:rPr>
              <a:t>：</a:t>
            </a:r>
            <a:endParaRPr lang="en-US" altLang="zh-CN" sz="2400" b="1" dirty="0" smtClean="0">
              <a:ea typeface="微软雅黑" pitchFamily="34" charset="-122"/>
            </a:endParaRPr>
          </a:p>
          <a:p>
            <a:pPr>
              <a:lnSpc>
                <a:spcPts val="3700"/>
              </a:lnSpc>
            </a:pPr>
            <a:r>
              <a:rPr lang="en-US" altLang="zh-CN" sz="2400" b="1" dirty="0">
                <a:solidFill>
                  <a:srgbClr val="0000FF"/>
                </a:solidFill>
                <a:ea typeface="微软雅黑" pitchFamily="34" charset="-122"/>
              </a:rPr>
              <a:t> </a:t>
            </a:r>
            <a:r>
              <a:rPr lang="en-US" altLang="zh-CN" sz="2400" b="1" dirty="0" smtClean="0">
                <a:solidFill>
                  <a:srgbClr val="0000FF"/>
                </a:solidFill>
                <a:ea typeface="微软雅黑" pitchFamily="34" charset="-122"/>
              </a:rPr>
              <a:t>        </a:t>
            </a:r>
            <a:r>
              <a:rPr lang="zh-CN" altLang="en-US" sz="2400" b="1" dirty="0" smtClean="0">
                <a:solidFill>
                  <a:srgbClr val="0000FF"/>
                </a:solidFill>
                <a:ea typeface="微软雅黑" pitchFamily="34" charset="-122"/>
              </a:rPr>
              <a:t>学</a:t>
            </a:r>
            <a:r>
              <a:rPr lang="zh-CN" altLang="en-US" sz="2400" b="1" dirty="0">
                <a:solidFill>
                  <a:srgbClr val="0000FF"/>
                </a:solidFill>
                <a:ea typeface="微软雅黑" pitchFamily="34" charset="-122"/>
              </a:rPr>
              <a:t>号→（姓名，所在系），</a:t>
            </a:r>
            <a:r>
              <a:rPr lang="zh-CN" altLang="en-US" sz="2400" b="1" dirty="0">
                <a:ea typeface="微软雅黑" pitchFamily="34" charset="-122"/>
              </a:rPr>
              <a:t>符合</a:t>
            </a:r>
            <a:r>
              <a:rPr lang="en-US" altLang="zh-CN" sz="2400" b="1" dirty="0">
                <a:ea typeface="微软雅黑" pitchFamily="34" charset="-122"/>
              </a:rPr>
              <a:t>BC</a:t>
            </a:r>
            <a:r>
              <a:rPr lang="zh-CN" altLang="en-US" sz="2400" b="1" dirty="0">
                <a:ea typeface="微软雅黑" pitchFamily="34" charset="-122"/>
              </a:rPr>
              <a:t>范式的条件，所以</a:t>
            </a:r>
            <a:r>
              <a:rPr lang="en-US" altLang="zh-CN" sz="2400" b="1" dirty="0">
                <a:ea typeface="微软雅黑" pitchFamily="34" charset="-122"/>
              </a:rPr>
              <a:t>S11</a:t>
            </a:r>
            <a:r>
              <a:rPr lang="zh-CN" altLang="en-US" sz="2400" b="1" dirty="0">
                <a:ea typeface="微软雅黑" pitchFamily="34" charset="-122"/>
              </a:rPr>
              <a:t>满足</a:t>
            </a:r>
            <a:r>
              <a:rPr lang="en-US" altLang="zh-CN" sz="2400" b="1" dirty="0">
                <a:ea typeface="微软雅黑" pitchFamily="34" charset="-122"/>
              </a:rPr>
              <a:t>BC</a:t>
            </a:r>
            <a:r>
              <a:rPr lang="zh-CN" altLang="en-US" sz="2400" b="1" dirty="0">
                <a:ea typeface="微软雅黑" pitchFamily="34" charset="-122"/>
              </a:rPr>
              <a:t>范式。</a:t>
            </a:r>
          </a:p>
          <a:p>
            <a:pPr>
              <a:lnSpc>
                <a:spcPts val="3700"/>
              </a:lnSpc>
            </a:pPr>
            <a:r>
              <a:rPr lang="en-US" altLang="zh-CN" sz="2400" b="1" dirty="0">
                <a:ea typeface="微软雅黑" pitchFamily="34" charset="-122"/>
              </a:rPr>
              <a:t>S12</a:t>
            </a:r>
            <a:r>
              <a:rPr lang="zh-CN" altLang="en-US" sz="2400" b="1" dirty="0">
                <a:ea typeface="微软雅黑" pitchFamily="34" charset="-122"/>
              </a:rPr>
              <a:t>关系模式中，函数依赖集</a:t>
            </a:r>
            <a:r>
              <a:rPr lang="zh-CN" altLang="en-US" sz="2400" b="1" dirty="0" smtClean="0">
                <a:ea typeface="微软雅黑" pitchFamily="34" charset="-122"/>
              </a:rPr>
              <a:t>为：</a:t>
            </a:r>
            <a:endParaRPr lang="en-US" altLang="zh-CN" sz="2400" b="1" dirty="0" smtClean="0">
              <a:ea typeface="微软雅黑" pitchFamily="34" charset="-122"/>
            </a:endParaRPr>
          </a:p>
          <a:p>
            <a:pPr>
              <a:lnSpc>
                <a:spcPts val="3700"/>
              </a:lnSpc>
            </a:pPr>
            <a:r>
              <a:rPr lang="en-US" altLang="zh-CN" sz="2400" b="1" dirty="0">
                <a:ea typeface="微软雅黑" pitchFamily="34" charset="-122"/>
              </a:rPr>
              <a:t> </a:t>
            </a:r>
            <a:r>
              <a:rPr lang="en-US" altLang="zh-CN" sz="2400" b="1" dirty="0" smtClean="0">
                <a:ea typeface="微软雅黑" pitchFamily="34" charset="-122"/>
              </a:rPr>
              <a:t>   </a:t>
            </a:r>
            <a:r>
              <a:rPr lang="en-US" altLang="zh-CN" sz="2400" b="1" dirty="0">
                <a:solidFill>
                  <a:srgbClr val="0000FF"/>
                </a:solidFill>
                <a:ea typeface="微软雅黑" pitchFamily="34" charset="-122"/>
              </a:rPr>
              <a:t>    </a:t>
            </a:r>
            <a:r>
              <a:rPr lang="zh-CN" altLang="en-US" sz="2400" b="1" dirty="0">
                <a:solidFill>
                  <a:srgbClr val="0000FF"/>
                </a:solidFill>
                <a:ea typeface="微软雅黑" pitchFamily="34" charset="-122"/>
              </a:rPr>
              <a:t>所在系→系主任姓名</a:t>
            </a:r>
            <a:r>
              <a:rPr lang="zh-CN" altLang="en-US" sz="2400" b="1" dirty="0">
                <a:ea typeface="微软雅黑" pitchFamily="34" charset="-122"/>
              </a:rPr>
              <a:t>，满足</a:t>
            </a:r>
            <a:r>
              <a:rPr lang="en-US" altLang="zh-CN" sz="2400" b="1" dirty="0">
                <a:ea typeface="微软雅黑" pitchFamily="34" charset="-122"/>
              </a:rPr>
              <a:t>BC</a:t>
            </a:r>
            <a:r>
              <a:rPr lang="zh-CN" altLang="en-US" sz="2400" b="1" dirty="0">
                <a:ea typeface="微软雅黑" pitchFamily="34" charset="-122"/>
              </a:rPr>
              <a:t>范式。</a:t>
            </a:r>
          </a:p>
          <a:p>
            <a:pPr>
              <a:lnSpc>
                <a:spcPts val="3700"/>
              </a:lnSpc>
            </a:pPr>
            <a:r>
              <a:rPr lang="en-US" altLang="zh-CN" sz="2400" b="1" dirty="0">
                <a:ea typeface="微软雅黑" pitchFamily="34" charset="-122"/>
              </a:rPr>
              <a:t>S2</a:t>
            </a:r>
            <a:r>
              <a:rPr lang="zh-CN" altLang="en-US" sz="2400" b="1" dirty="0">
                <a:ea typeface="微软雅黑" pitchFamily="34" charset="-122"/>
              </a:rPr>
              <a:t>关系模式中，主键为学号、</a:t>
            </a:r>
            <a:r>
              <a:rPr lang="zh-CN" altLang="en-US" sz="2400" b="1" dirty="0" smtClean="0">
                <a:ea typeface="微软雅黑" pitchFamily="34" charset="-122"/>
              </a:rPr>
              <a:t>课程号，</a:t>
            </a:r>
            <a:r>
              <a:rPr lang="zh-CN" altLang="en-US" sz="2400" b="1" dirty="0">
                <a:ea typeface="微软雅黑" pitchFamily="34" charset="-122"/>
              </a:rPr>
              <a:t>函数依赖集</a:t>
            </a:r>
            <a:r>
              <a:rPr lang="zh-CN" altLang="en-US" sz="2400" b="1" dirty="0" smtClean="0">
                <a:ea typeface="微软雅黑" pitchFamily="34" charset="-122"/>
              </a:rPr>
              <a:t>为：</a:t>
            </a:r>
            <a:endParaRPr lang="en-US" altLang="zh-CN" sz="2400" b="1" dirty="0" smtClean="0">
              <a:ea typeface="微软雅黑" pitchFamily="34" charset="-122"/>
            </a:endParaRPr>
          </a:p>
          <a:p>
            <a:pPr>
              <a:lnSpc>
                <a:spcPts val="3700"/>
              </a:lnSpc>
            </a:pPr>
            <a:r>
              <a:rPr lang="en-US" altLang="zh-CN" sz="2400" b="1" dirty="0">
                <a:solidFill>
                  <a:srgbClr val="0000FF"/>
                </a:solidFill>
                <a:ea typeface="微软雅黑" pitchFamily="34" charset="-122"/>
              </a:rPr>
              <a:t>      </a:t>
            </a:r>
            <a:r>
              <a:rPr lang="zh-CN" altLang="en-US" sz="2400" b="1" dirty="0">
                <a:solidFill>
                  <a:srgbClr val="0000FF"/>
                </a:solidFill>
                <a:ea typeface="微软雅黑" pitchFamily="34" charset="-122"/>
              </a:rPr>
              <a:t>（学号，</a:t>
            </a:r>
            <a:r>
              <a:rPr lang="zh-CN" altLang="en-US" sz="2400" b="1" dirty="0" smtClean="0">
                <a:solidFill>
                  <a:srgbClr val="0000FF"/>
                </a:solidFill>
                <a:ea typeface="微软雅黑" pitchFamily="34" charset="-122"/>
              </a:rPr>
              <a:t>课程号）</a:t>
            </a:r>
            <a:r>
              <a:rPr lang="zh-CN" altLang="en-US" sz="2400" b="1" dirty="0">
                <a:solidFill>
                  <a:srgbClr val="0000FF"/>
                </a:solidFill>
                <a:ea typeface="微软雅黑" pitchFamily="34" charset="-122"/>
              </a:rPr>
              <a:t>→成绩</a:t>
            </a:r>
            <a:r>
              <a:rPr lang="zh-CN" altLang="en-US" sz="2400" b="1" dirty="0">
                <a:ea typeface="微软雅黑" pitchFamily="34" charset="-122"/>
              </a:rPr>
              <a:t>，因此</a:t>
            </a:r>
            <a:r>
              <a:rPr lang="en-US" altLang="zh-CN" sz="2400" b="1" dirty="0">
                <a:ea typeface="微软雅黑" pitchFamily="34" charset="-122"/>
              </a:rPr>
              <a:t>S2</a:t>
            </a:r>
            <a:r>
              <a:rPr lang="zh-CN" altLang="en-US" sz="2400" b="1" dirty="0">
                <a:ea typeface="微软雅黑" pitchFamily="34" charset="-122"/>
              </a:rPr>
              <a:t>也满足</a:t>
            </a:r>
            <a:r>
              <a:rPr lang="en-US" altLang="zh-CN" sz="2400" b="1" dirty="0">
                <a:ea typeface="微软雅黑" pitchFamily="34" charset="-122"/>
              </a:rPr>
              <a:t>BC</a:t>
            </a:r>
            <a:r>
              <a:rPr lang="zh-CN" altLang="en-US" sz="2400" b="1" dirty="0">
                <a:ea typeface="微软雅黑" pitchFamily="34" charset="-122"/>
              </a:rPr>
              <a:t>范式。</a:t>
            </a:r>
          </a:p>
        </p:txBody>
      </p:sp>
    </p:spTree>
    <p:extLst>
      <p:ext uri="{BB962C8B-B14F-4D97-AF65-F5344CB8AC3E}">
        <p14:creationId xmlns:p14="http://schemas.microsoft.com/office/powerpoint/2010/main" val="78979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550636" y="663124"/>
            <a:ext cx="8229600" cy="792163"/>
          </a:xfrm>
        </p:spPr>
        <p:txBody>
          <a:bodyPr>
            <a:noAutofit/>
          </a:bodyPr>
          <a:lstStyle/>
          <a:p>
            <a:pPr marL="457200" indent="-457200">
              <a:lnSpc>
                <a:spcPct val="150000"/>
              </a:lnSpc>
              <a:buFont typeface="Wingdings" pitchFamily="2" charset="2"/>
              <a:buChar char="u"/>
            </a:pPr>
            <a:r>
              <a:rPr lang="zh-CN" altLang="en-US" sz="2800" b="1" dirty="0">
                <a:solidFill>
                  <a:srgbClr val="FF0000"/>
                </a:solidFill>
                <a:cs typeface="+mn-cs"/>
              </a:rPr>
              <a:t>规范化和性能的关系 </a:t>
            </a:r>
          </a:p>
        </p:txBody>
      </p:sp>
      <p:sp>
        <p:nvSpPr>
          <p:cNvPr id="135171" name="Rectangle 3"/>
          <p:cNvSpPr>
            <a:spLocks noGrp="1" noChangeArrowheads="1"/>
          </p:cNvSpPr>
          <p:nvPr>
            <p:ph type="body" idx="1"/>
          </p:nvPr>
        </p:nvSpPr>
        <p:spPr>
          <a:xfrm>
            <a:off x="312153" y="1614246"/>
            <a:ext cx="8244993" cy="2734191"/>
          </a:xfrm>
        </p:spPr>
        <p:txBody>
          <a:bodyPr>
            <a:noAutofit/>
          </a:bodyPr>
          <a:lstStyle/>
          <a:p>
            <a:pPr algn="just">
              <a:lnSpc>
                <a:spcPct val="150000"/>
              </a:lnSpc>
            </a:pPr>
            <a:r>
              <a:rPr lang="zh-CN" altLang="en-US" b="1" dirty="0" smtClean="0">
                <a:solidFill>
                  <a:srgbClr val="C00000"/>
                </a:solidFill>
              </a:rPr>
              <a:t>为满足某种商业目标，数据库性能比规范化数据库更重要</a:t>
            </a:r>
          </a:p>
          <a:p>
            <a:pPr marL="812800" lvl="1" indent="-276225" algn="just">
              <a:lnSpc>
                <a:spcPct val="150000"/>
              </a:lnSpc>
            </a:pPr>
            <a:r>
              <a:rPr lang="zh-CN" altLang="en-US" b="1" dirty="0" smtClean="0">
                <a:solidFill>
                  <a:srgbClr val="0000FF"/>
                </a:solidFill>
              </a:rPr>
              <a:t>通过在给定的表中添加额外的字段，以大量减少需要从中搜索信息所需的时间</a:t>
            </a:r>
          </a:p>
          <a:p>
            <a:pPr marL="812800" lvl="1" indent="-276225" algn="just">
              <a:lnSpc>
                <a:spcPct val="150000"/>
              </a:lnSpc>
            </a:pPr>
            <a:r>
              <a:rPr lang="zh-CN" altLang="en-US" b="1" dirty="0" smtClean="0">
                <a:solidFill>
                  <a:srgbClr val="0000FF"/>
                </a:solidFill>
              </a:rPr>
              <a:t>通过在给定的表中插入计算列（如成绩总分），以方便查询</a:t>
            </a:r>
          </a:p>
          <a:p>
            <a:pPr algn="just">
              <a:lnSpc>
                <a:spcPct val="150000"/>
              </a:lnSpc>
            </a:pPr>
            <a:r>
              <a:rPr lang="zh-CN" altLang="en-US" b="1" dirty="0" smtClean="0">
                <a:solidFill>
                  <a:srgbClr val="C00000"/>
                </a:solidFill>
              </a:rPr>
              <a:t>进行规范化的同时，还需要综合考虑数据库的性能。</a:t>
            </a:r>
          </a:p>
        </p:txBody>
      </p:sp>
    </p:spTree>
    <p:extLst>
      <p:ext uri="{BB962C8B-B14F-4D97-AF65-F5344CB8AC3E}">
        <p14:creationId xmlns:p14="http://schemas.microsoft.com/office/powerpoint/2010/main" val="186418257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5530" y="148547"/>
            <a:ext cx="8399088" cy="6463308"/>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3.3.1.</a:t>
            </a:r>
            <a:r>
              <a:rPr lang="zh-CN" altLang="en-US" sz="3600" b="1" dirty="0" smtClean="0">
                <a:solidFill>
                  <a:srgbClr val="00B050"/>
                </a:solidFill>
                <a:latin typeface="微软雅黑" pitchFamily="34" charset="-122"/>
                <a:ea typeface="微软雅黑" pitchFamily="34" charset="-122"/>
              </a:rPr>
              <a:t> 问题</a:t>
            </a:r>
            <a:r>
              <a:rPr lang="zh-CN" altLang="en-US" sz="3600" b="1" dirty="0">
                <a:solidFill>
                  <a:srgbClr val="00B050"/>
                </a:solidFill>
                <a:latin typeface="微软雅黑" pitchFamily="34" charset="-122"/>
                <a:ea typeface="微软雅黑" pitchFamily="34" charset="-122"/>
              </a:rPr>
              <a:t>的</a:t>
            </a:r>
            <a:r>
              <a:rPr lang="zh-CN" altLang="en-US" sz="3600" b="1" dirty="0" smtClean="0">
                <a:solidFill>
                  <a:srgbClr val="00B050"/>
                </a:solidFill>
                <a:latin typeface="微软雅黑" pitchFamily="34" charset="-122"/>
                <a:ea typeface="微软雅黑" pitchFamily="34" charset="-122"/>
              </a:rPr>
              <a:t>提出</a:t>
            </a:r>
            <a:endParaRPr lang="en-US" altLang="zh-CN" sz="3600" b="1" dirty="0" smtClean="0">
              <a:solidFill>
                <a:srgbClr val="00B050"/>
              </a:solidFill>
              <a:latin typeface="微软雅黑" pitchFamily="34" charset="-122"/>
              <a:ea typeface="微软雅黑" pitchFamily="34" charset="-122"/>
            </a:endParaRPr>
          </a:p>
          <a:p>
            <a:pPr indent="457200">
              <a:lnSpc>
                <a:spcPct val="150000"/>
              </a:lnSpc>
            </a:pPr>
            <a:r>
              <a:rPr lang="zh-CN" altLang="en-US" sz="2400" b="1" dirty="0" smtClean="0">
                <a:solidFill>
                  <a:srgbClr val="0000FF"/>
                </a:solidFill>
                <a:latin typeface="微软雅黑" pitchFamily="34" charset="-122"/>
                <a:ea typeface="微软雅黑" pitchFamily="34" charset="-122"/>
              </a:rPr>
              <a:t>回顾 </a:t>
            </a:r>
            <a:r>
              <a:rPr lang="en-US" altLang="zh-CN" sz="2400" b="1" dirty="0" smtClean="0">
                <a:solidFill>
                  <a:srgbClr val="0000FF"/>
                </a:solidFill>
                <a:latin typeface="微软雅黑" pitchFamily="34" charset="-122"/>
                <a:ea typeface="微软雅黑" pitchFamily="34" charset="-122"/>
              </a:rPr>
              <a:t>3.1.1  </a:t>
            </a:r>
            <a:r>
              <a:rPr lang="zh-CN" altLang="en-US" sz="2400" b="1" dirty="0" smtClean="0">
                <a:solidFill>
                  <a:srgbClr val="0000FF"/>
                </a:solidFill>
                <a:latin typeface="微软雅黑" pitchFamily="34" charset="-122"/>
                <a:ea typeface="微软雅黑" pitchFamily="34" charset="-122"/>
              </a:rPr>
              <a:t>关系模式的概念</a:t>
            </a:r>
            <a:endParaRPr lang="zh-CN" altLang="en-US" sz="2400" b="1" dirty="0">
              <a:solidFill>
                <a:srgbClr val="0000FF"/>
              </a:solidFill>
              <a:latin typeface="微软雅黑" pitchFamily="34" charset="-122"/>
              <a:ea typeface="微软雅黑" pitchFamily="34" charset="-122"/>
            </a:endParaRPr>
          </a:p>
          <a:p>
            <a:pPr indent="457200">
              <a:lnSpc>
                <a:spcPct val="150000"/>
              </a:lnSpc>
            </a:pPr>
            <a:r>
              <a:rPr lang="zh-CN" altLang="en-US" sz="2400" b="1" dirty="0">
                <a:latin typeface="微软雅黑" pitchFamily="34" charset="-122"/>
                <a:ea typeface="微软雅黑" pitchFamily="34" charset="-122"/>
              </a:rPr>
              <a:t>关系的描述称为关系模式，它可以形式化地表示</a:t>
            </a:r>
            <a:r>
              <a:rPr lang="zh-CN" altLang="en-US" sz="2400" b="1" dirty="0" smtClean="0">
                <a:latin typeface="微软雅黑" pitchFamily="34" charset="-122"/>
                <a:ea typeface="微软雅黑" pitchFamily="34" charset="-122"/>
              </a:rPr>
              <a:t>为</a:t>
            </a:r>
            <a:r>
              <a:rPr lang="zh-CN" altLang="en-US" sz="2400" b="1" dirty="0" smtClean="0">
                <a:solidFill>
                  <a:srgbClr val="FF0000"/>
                </a:solidFill>
                <a:latin typeface="微软雅黑" pitchFamily="34" charset="-122"/>
                <a:ea typeface="微软雅黑" pitchFamily="34" charset="-122"/>
              </a:rPr>
              <a:t>五元组</a:t>
            </a:r>
            <a:endParaRPr lang="zh-CN" altLang="en-US" sz="2400" b="1" dirty="0">
              <a:solidFill>
                <a:srgbClr val="FF0000"/>
              </a:solidFill>
              <a:latin typeface="微软雅黑" pitchFamily="34" charset="-122"/>
              <a:ea typeface="微软雅黑" pitchFamily="34" charset="-122"/>
            </a:endParaRPr>
          </a:p>
          <a:p>
            <a:pPr indent="457200">
              <a:lnSpc>
                <a:spcPct val="150000"/>
              </a:lnSpc>
            </a:pPr>
            <a:r>
              <a:rPr lang="zh-CN" altLang="en-US" sz="2400" b="1" dirty="0">
                <a:latin typeface="微软雅黑" pitchFamily="34" charset="-122"/>
                <a:ea typeface="微软雅黑" pitchFamily="34" charset="-122"/>
              </a:rPr>
              <a:t>	</a:t>
            </a:r>
            <a:r>
              <a:rPr lang="en-US" altLang="zh-CN" sz="2400" b="1" dirty="0">
                <a:latin typeface="微软雅黑" pitchFamily="34" charset="-122"/>
                <a:ea typeface="微软雅黑" pitchFamily="34" charset="-122"/>
              </a:rPr>
              <a:t>R(U</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D</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Dom</a:t>
            </a:r>
            <a:r>
              <a:rPr lang="zh-CN" altLang="en-US" sz="2400" b="1" dirty="0">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F</a:t>
            </a:r>
            <a:r>
              <a:rPr lang="en-US" altLang="zh-CN" sz="2400" b="1" dirty="0">
                <a:latin typeface="微软雅黑" pitchFamily="34" charset="-122"/>
                <a:ea typeface="微软雅黑" pitchFamily="34" charset="-122"/>
              </a:rPr>
              <a:t>)</a:t>
            </a:r>
          </a:p>
          <a:p>
            <a:pPr indent="457200">
              <a:lnSpc>
                <a:spcPct val="150000"/>
              </a:lnSpc>
            </a:pPr>
            <a:r>
              <a:rPr lang="zh-CN" altLang="en-US" sz="2400" b="1" dirty="0">
                <a:latin typeface="微软雅黑" pitchFamily="34" charset="-122"/>
                <a:ea typeface="微软雅黑" pitchFamily="34" charset="-122"/>
              </a:rPr>
              <a:t>其中，</a:t>
            </a:r>
          </a:p>
          <a:p>
            <a:pPr indent="457200">
              <a:lnSpc>
                <a:spcPct val="150000"/>
              </a:lnSpc>
            </a:pPr>
            <a:r>
              <a:rPr lang="en-US" altLang="zh-CN" sz="2400" b="1" dirty="0">
                <a:latin typeface="微软雅黑" pitchFamily="34" charset="-122"/>
                <a:ea typeface="微软雅黑" pitchFamily="34" charset="-122"/>
              </a:rPr>
              <a:t>R</a:t>
            </a:r>
            <a:r>
              <a:rPr lang="zh-CN" altLang="en-US" sz="2400" b="1" dirty="0">
                <a:latin typeface="微软雅黑" pitchFamily="34" charset="-122"/>
                <a:ea typeface="微软雅黑" pitchFamily="34" charset="-122"/>
              </a:rPr>
              <a:t>：关系名；</a:t>
            </a:r>
          </a:p>
          <a:p>
            <a:pPr indent="457200">
              <a:lnSpc>
                <a:spcPct val="150000"/>
              </a:lnSpc>
            </a:pPr>
            <a:r>
              <a:rPr lang="en-US" altLang="zh-CN" sz="2400" b="1" dirty="0">
                <a:latin typeface="微软雅黑" pitchFamily="34" charset="-122"/>
                <a:ea typeface="微软雅黑" pitchFamily="34" charset="-122"/>
              </a:rPr>
              <a:t>U</a:t>
            </a:r>
            <a:r>
              <a:rPr lang="zh-CN" altLang="en-US" sz="2400" b="1" dirty="0">
                <a:latin typeface="微软雅黑" pitchFamily="34" charset="-122"/>
                <a:ea typeface="微软雅黑" pitchFamily="34" charset="-122"/>
              </a:rPr>
              <a:t>：组成该关系的属性的集合；</a:t>
            </a:r>
          </a:p>
          <a:p>
            <a:pPr indent="457200">
              <a:lnSpc>
                <a:spcPct val="150000"/>
              </a:lnSpc>
            </a:pPr>
            <a:r>
              <a:rPr lang="en-US" altLang="zh-CN" sz="2400" b="1" dirty="0">
                <a:latin typeface="微软雅黑" pitchFamily="34" charset="-122"/>
                <a:ea typeface="微软雅黑" pitchFamily="34" charset="-122"/>
              </a:rPr>
              <a:t>D</a:t>
            </a:r>
            <a:r>
              <a:rPr lang="zh-CN" altLang="en-US" sz="2400" b="1" dirty="0">
                <a:latin typeface="微软雅黑" pitchFamily="34" charset="-122"/>
                <a:ea typeface="微软雅黑" pitchFamily="34" charset="-122"/>
              </a:rPr>
              <a:t>：属性组 </a:t>
            </a:r>
            <a:r>
              <a:rPr lang="en-US" altLang="zh-CN" sz="2400" b="1" dirty="0">
                <a:latin typeface="微软雅黑" pitchFamily="34" charset="-122"/>
                <a:ea typeface="微软雅黑" pitchFamily="34" charset="-122"/>
              </a:rPr>
              <a:t>U </a:t>
            </a:r>
            <a:r>
              <a:rPr lang="zh-CN" altLang="en-US" sz="2400" b="1" dirty="0">
                <a:latin typeface="微软雅黑" pitchFamily="34" charset="-122"/>
                <a:ea typeface="微软雅黑" pitchFamily="34" charset="-122"/>
              </a:rPr>
              <a:t>中的属性所来自的域；</a:t>
            </a:r>
          </a:p>
          <a:p>
            <a:pPr indent="457200">
              <a:lnSpc>
                <a:spcPct val="150000"/>
              </a:lnSpc>
            </a:pPr>
            <a:r>
              <a:rPr lang="en-US" altLang="zh-CN" sz="2400" b="1" dirty="0">
                <a:latin typeface="微软雅黑" pitchFamily="34" charset="-122"/>
                <a:ea typeface="微软雅黑" pitchFamily="34" charset="-122"/>
              </a:rPr>
              <a:t>Dom</a:t>
            </a:r>
            <a:r>
              <a:rPr lang="zh-CN" altLang="en-US" sz="2400" b="1" dirty="0">
                <a:latin typeface="微软雅黑" pitchFamily="34" charset="-122"/>
                <a:ea typeface="微软雅黑" pitchFamily="34" charset="-122"/>
              </a:rPr>
              <a:t>：属性向域的映像集合；</a:t>
            </a:r>
          </a:p>
          <a:p>
            <a:pPr indent="457200">
              <a:lnSpc>
                <a:spcPct val="150000"/>
              </a:lnSpc>
            </a:pPr>
            <a:r>
              <a:rPr lang="en-US" altLang="zh-CN" sz="2400" b="1" dirty="0">
                <a:solidFill>
                  <a:srgbClr val="0000FF"/>
                </a:solidFill>
                <a:latin typeface="微软雅黑" pitchFamily="34" charset="-122"/>
                <a:ea typeface="微软雅黑" pitchFamily="34" charset="-122"/>
              </a:rPr>
              <a:t>F</a:t>
            </a:r>
            <a:r>
              <a:rPr lang="zh-CN" altLang="en-US" sz="2400" b="1" dirty="0">
                <a:solidFill>
                  <a:srgbClr val="0000FF"/>
                </a:solidFill>
                <a:latin typeface="微软雅黑" pitchFamily="34" charset="-122"/>
                <a:ea typeface="微软雅黑" pitchFamily="34" charset="-122"/>
              </a:rPr>
              <a:t>：为属性间数据依赖关系的集合。</a:t>
            </a:r>
          </a:p>
          <a:p>
            <a:pPr indent="457200">
              <a:lnSpc>
                <a:spcPct val="150000"/>
              </a:lnSpc>
            </a:pPr>
            <a:r>
              <a:rPr lang="zh-CN" altLang="en-US" sz="2400" b="1" dirty="0" smtClean="0">
                <a:latin typeface="微软雅黑" pitchFamily="34" charset="-122"/>
                <a:ea typeface="微软雅黑" pitchFamily="34" charset="-122"/>
              </a:rPr>
              <a:t>简写为：</a:t>
            </a:r>
            <a:r>
              <a:rPr lang="en-US" altLang="zh-CN" sz="2400" b="1" dirty="0" smtClean="0">
                <a:solidFill>
                  <a:srgbClr val="0000FF"/>
                </a:solidFill>
                <a:latin typeface="微软雅黑" pitchFamily="34" charset="-122"/>
                <a:ea typeface="微软雅黑" pitchFamily="34" charset="-122"/>
              </a:rPr>
              <a:t>R(U</a:t>
            </a:r>
            <a:r>
              <a:rPr lang="zh-CN" altLang="en-US" sz="2400" b="1" dirty="0" smtClean="0">
                <a:solidFill>
                  <a:srgbClr val="0000FF"/>
                </a:solidFill>
                <a:latin typeface="微软雅黑" pitchFamily="34" charset="-122"/>
                <a:ea typeface="微软雅黑" pitchFamily="34" charset="-122"/>
              </a:rPr>
              <a:t>，</a:t>
            </a:r>
            <a:r>
              <a:rPr lang="en-US" altLang="zh-CN" sz="2400" b="1" dirty="0" smtClean="0">
                <a:solidFill>
                  <a:srgbClr val="0000FF"/>
                </a:solidFill>
                <a:latin typeface="微软雅黑" pitchFamily="34" charset="-122"/>
                <a:ea typeface="微软雅黑" pitchFamily="34" charset="-122"/>
              </a:rPr>
              <a:t>F)</a:t>
            </a:r>
            <a:endParaRPr lang="zh-CN" altLang="en-US" sz="24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1037600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9270" y="53012"/>
            <a:ext cx="9024730" cy="662554"/>
          </a:xfrm>
          <a:prstGeom prst="rect">
            <a:avLst/>
          </a:prstGeom>
        </p:spPr>
        <p:txBody>
          <a:bodyPr wrap="square">
            <a:spAutoFit/>
          </a:bodyPr>
          <a:lstStyle/>
          <a:p>
            <a:pPr indent="457200">
              <a:lnSpc>
                <a:spcPct val="150000"/>
              </a:lnSpc>
            </a:pPr>
            <a:r>
              <a:rPr lang="en-US" altLang="zh-CN" sz="2800" b="1" dirty="0" smtClean="0">
                <a:solidFill>
                  <a:srgbClr val="0000FF"/>
                </a:solidFill>
                <a:latin typeface="微软雅黑" pitchFamily="34" charset="-122"/>
                <a:ea typeface="微软雅黑" pitchFamily="34" charset="-122"/>
              </a:rPr>
              <a:t>4.</a:t>
            </a:r>
            <a:r>
              <a:rPr lang="zh-CN" altLang="en-US" sz="2800" b="1" dirty="0" smtClean="0">
                <a:solidFill>
                  <a:srgbClr val="0000FF"/>
                </a:solidFill>
                <a:latin typeface="微软雅黑" pitchFamily="34" charset="-122"/>
                <a:ea typeface="微软雅黑" pitchFamily="34" charset="-122"/>
              </a:rPr>
              <a:t> 规范化小结</a:t>
            </a:r>
            <a:endParaRPr lang="en-US" altLang="zh-CN" sz="2800" b="1" dirty="0">
              <a:solidFill>
                <a:srgbClr val="0000FF"/>
              </a:solidFill>
              <a:latin typeface="微软雅黑" pitchFamily="34" charset="-122"/>
              <a:ea typeface="微软雅黑"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1634" y="187401"/>
            <a:ext cx="4372222" cy="6398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97565" y="4162522"/>
            <a:ext cx="4492487" cy="1800621"/>
          </a:xfrm>
          <a:prstGeom prst="rect">
            <a:avLst/>
          </a:prstGeom>
        </p:spPr>
        <p:txBody>
          <a:bodyPr wrap="square">
            <a:spAutoFit/>
          </a:bodyPr>
          <a:lstStyle/>
          <a:p>
            <a:pPr>
              <a:lnSpc>
                <a:spcPts val="3400"/>
              </a:lnSpc>
            </a:pPr>
            <a:r>
              <a:rPr lang="zh-CN" altLang="en-US" sz="2400" b="1" dirty="0">
                <a:solidFill>
                  <a:srgbClr val="FF0000"/>
                </a:solidFill>
                <a:latin typeface="微软雅黑" pitchFamily="34" charset="-122"/>
                <a:ea typeface="微软雅黑" pitchFamily="34" charset="-122"/>
              </a:rPr>
              <a:t>规范化的</a:t>
            </a:r>
            <a:r>
              <a:rPr lang="zh-CN" altLang="en-US" sz="2400" b="1" dirty="0" smtClean="0">
                <a:solidFill>
                  <a:srgbClr val="FF0000"/>
                </a:solidFill>
                <a:latin typeface="微软雅黑" pitchFamily="34" charset="-122"/>
                <a:ea typeface="微软雅黑" pitchFamily="34" charset="-122"/>
              </a:rPr>
              <a:t>基本原则</a:t>
            </a:r>
            <a:r>
              <a:rPr lang="zh-CN" altLang="en-US" sz="2400" b="1" dirty="0" smtClean="0">
                <a:latin typeface="微软雅黑" pitchFamily="34" charset="-122"/>
                <a:ea typeface="微软雅黑" pitchFamily="34" charset="-122"/>
              </a:rPr>
              <a:t>：</a:t>
            </a:r>
            <a:r>
              <a:rPr lang="zh-CN" altLang="en-US" sz="2400" b="1" dirty="0">
                <a:solidFill>
                  <a:srgbClr val="0000FF"/>
                </a:solidFill>
                <a:latin typeface="微软雅黑" pitchFamily="34" charset="-122"/>
                <a:ea typeface="微软雅黑" pitchFamily="34" charset="-122"/>
              </a:rPr>
              <a:t>由低到高，逐步规范，权衡利弊，适可而止</a:t>
            </a:r>
            <a:r>
              <a:rPr lang="zh-CN" altLang="en-US" sz="2400" b="1" dirty="0" smtClean="0">
                <a:latin typeface="微软雅黑" pitchFamily="34" charset="-122"/>
                <a:ea typeface="微软雅黑" pitchFamily="34" charset="-122"/>
              </a:rPr>
              <a:t>。</a:t>
            </a:r>
            <a:r>
              <a:rPr lang="zh-CN" altLang="en-US" sz="2400" b="1" dirty="0" smtClean="0">
                <a:solidFill>
                  <a:srgbClr val="C00000"/>
                </a:solidFill>
                <a:latin typeface="微软雅黑" pitchFamily="34" charset="-122"/>
                <a:ea typeface="微软雅黑" pitchFamily="34" charset="-122"/>
              </a:rPr>
              <a:t>通常</a:t>
            </a:r>
            <a:r>
              <a:rPr lang="zh-CN" altLang="en-US" sz="2400" b="1" dirty="0">
                <a:solidFill>
                  <a:srgbClr val="C00000"/>
                </a:solidFill>
                <a:latin typeface="微软雅黑" pitchFamily="34" charset="-122"/>
                <a:ea typeface="微软雅黑" pitchFamily="34" charset="-122"/>
              </a:rPr>
              <a:t>，</a:t>
            </a:r>
            <a:r>
              <a:rPr lang="zh-CN" altLang="en-US" sz="2400" b="1" u="sng" dirty="0">
                <a:solidFill>
                  <a:srgbClr val="C00000"/>
                </a:solidFill>
                <a:effectLst>
                  <a:outerShdw blurRad="38100" dist="38100" dir="2700000" algn="tl">
                    <a:srgbClr val="000000">
                      <a:alpha val="43137"/>
                    </a:srgbClr>
                  </a:outerShdw>
                </a:effectLst>
                <a:latin typeface="微软雅黑" pitchFamily="34" charset="-122"/>
                <a:ea typeface="微软雅黑" pitchFamily="34" charset="-122"/>
              </a:rPr>
              <a:t>以满足第三范式为基本要求</a:t>
            </a:r>
            <a:r>
              <a:rPr lang="zh-CN" altLang="en-US" sz="2400" b="1" u="sng" dirty="0">
                <a:effectLst>
                  <a:outerShdw blurRad="38100" dist="38100" dir="2700000" algn="tl">
                    <a:srgbClr val="000000">
                      <a:alpha val="43137"/>
                    </a:srgbClr>
                  </a:outerShdw>
                </a:effectLst>
                <a:latin typeface="微软雅黑" pitchFamily="34" charset="-122"/>
                <a:ea typeface="微软雅黑" pitchFamily="34" charset="-122"/>
              </a:rPr>
              <a:t>。</a:t>
            </a:r>
          </a:p>
        </p:txBody>
      </p:sp>
      <p:sp>
        <p:nvSpPr>
          <p:cNvPr id="3" name="矩形 2"/>
          <p:cNvSpPr/>
          <p:nvPr/>
        </p:nvSpPr>
        <p:spPr>
          <a:xfrm>
            <a:off x="347869" y="1337318"/>
            <a:ext cx="4572000" cy="1364604"/>
          </a:xfrm>
          <a:prstGeom prst="rect">
            <a:avLst/>
          </a:prstGeom>
        </p:spPr>
        <p:txBody>
          <a:bodyPr>
            <a:spAutoFit/>
          </a:bodyPr>
          <a:lstStyle/>
          <a:p>
            <a:pPr>
              <a:lnSpc>
                <a:spcPts val="3400"/>
              </a:lnSpc>
            </a:pPr>
            <a:r>
              <a:rPr lang="zh-CN" altLang="en-US" sz="2400" b="1" dirty="0">
                <a:solidFill>
                  <a:srgbClr val="FF0000"/>
                </a:solidFill>
                <a:latin typeface="微软雅黑" pitchFamily="34" charset="-122"/>
                <a:ea typeface="微软雅黑" pitchFamily="34" charset="-122"/>
              </a:rPr>
              <a:t>规范化的</a:t>
            </a:r>
            <a:r>
              <a:rPr lang="zh-CN" altLang="en-US" sz="2400" b="1" dirty="0" smtClean="0">
                <a:solidFill>
                  <a:srgbClr val="FF0000"/>
                </a:solidFill>
                <a:latin typeface="微软雅黑" pitchFamily="34" charset="-122"/>
                <a:ea typeface="微软雅黑" pitchFamily="34" charset="-122"/>
              </a:rPr>
              <a:t>本质：</a:t>
            </a:r>
            <a:r>
              <a:rPr lang="zh-CN" altLang="en-US" sz="2400" b="1" dirty="0">
                <a:solidFill>
                  <a:srgbClr val="0000FF"/>
                </a:solidFill>
                <a:latin typeface="微软雅黑" pitchFamily="34" charset="-122"/>
                <a:ea typeface="微软雅黑" pitchFamily="34" charset="-122"/>
              </a:rPr>
              <a:t>提高数据独立性，解决插入异常、删除异常、修改复杂、数据冗余等问题的方法</a:t>
            </a:r>
            <a:r>
              <a:rPr lang="zh-CN" altLang="en-US" sz="2400" b="1" dirty="0" smtClean="0">
                <a:solidFill>
                  <a:srgbClr val="0000FF"/>
                </a:solidFill>
                <a:latin typeface="微软雅黑" pitchFamily="34" charset="-122"/>
                <a:ea typeface="微软雅黑" pitchFamily="34" charset="-122"/>
              </a:rPr>
              <a:t>。</a:t>
            </a:r>
            <a:endParaRPr lang="zh-CN" altLang="en-US" sz="2400" b="1" dirty="0">
              <a:solidFill>
                <a:srgbClr val="0000FF"/>
              </a:solidFill>
              <a:latin typeface="微软雅黑" pitchFamily="34" charset="-122"/>
              <a:ea typeface="微软雅黑" pitchFamily="34" charset="-122"/>
            </a:endParaRPr>
          </a:p>
        </p:txBody>
      </p:sp>
      <p:sp>
        <p:nvSpPr>
          <p:cNvPr id="6" name="矩形 5"/>
          <p:cNvSpPr/>
          <p:nvPr/>
        </p:nvSpPr>
        <p:spPr>
          <a:xfrm>
            <a:off x="367748" y="2949567"/>
            <a:ext cx="4572000" cy="928588"/>
          </a:xfrm>
          <a:prstGeom prst="rect">
            <a:avLst/>
          </a:prstGeom>
        </p:spPr>
        <p:txBody>
          <a:bodyPr>
            <a:spAutoFit/>
          </a:bodyPr>
          <a:lstStyle/>
          <a:p>
            <a:pPr>
              <a:lnSpc>
                <a:spcPts val="3400"/>
              </a:lnSpc>
            </a:pPr>
            <a:r>
              <a:rPr lang="zh-CN" altLang="en-US" sz="2400" b="1" dirty="0" smtClean="0">
                <a:solidFill>
                  <a:srgbClr val="FF0000"/>
                </a:solidFill>
                <a:latin typeface="微软雅黑" pitchFamily="34" charset="-122"/>
                <a:ea typeface="微软雅黑" pitchFamily="34" charset="-122"/>
              </a:rPr>
              <a:t>规范化</a:t>
            </a:r>
            <a:r>
              <a:rPr lang="zh-CN" altLang="en-US" sz="2400" b="1" dirty="0">
                <a:solidFill>
                  <a:srgbClr val="FF0000"/>
                </a:solidFill>
                <a:latin typeface="微软雅黑" pitchFamily="34" charset="-122"/>
                <a:ea typeface="微软雅黑" pitchFamily="34" charset="-122"/>
              </a:rPr>
              <a:t>的基本</a:t>
            </a:r>
            <a:r>
              <a:rPr lang="zh-CN" altLang="en-US" sz="2400" b="1" dirty="0" smtClean="0">
                <a:solidFill>
                  <a:srgbClr val="FF0000"/>
                </a:solidFill>
                <a:latin typeface="微软雅黑" pitchFamily="34" charset="-122"/>
                <a:ea typeface="微软雅黑" pitchFamily="34" charset="-122"/>
              </a:rPr>
              <a:t>思想：</a:t>
            </a:r>
            <a:r>
              <a:rPr lang="zh-CN" altLang="en-US" sz="2400" b="1" dirty="0">
                <a:solidFill>
                  <a:srgbClr val="0000FF"/>
                </a:solidFill>
                <a:latin typeface="微软雅黑" pitchFamily="34" charset="-122"/>
                <a:ea typeface="微软雅黑" pitchFamily="34" charset="-122"/>
              </a:rPr>
              <a:t>逐步消除数据依赖中不合适的部分。</a:t>
            </a:r>
          </a:p>
        </p:txBody>
      </p:sp>
      <p:sp>
        <p:nvSpPr>
          <p:cNvPr id="7" name="AutoShape 58"/>
          <p:cNvSpPr>
            <a:spLocks noChangeArrowheads="1"/>
          </p:cNvSpPr>
          <p:nvPr/>
        </p:nvSpPr>
        <p:spPr bwMode="auto">
          <a:xfrm>
            <a:off x="1285727" y="5589387"/>
            <a:ext cx="431800" cy="373756"/>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p>
        </p:txBody>
      </p:sp>
    </p:spTree>
    <p:extLst>
      <p:ext uri="{BB962C8B-B14F-4D97-AF65-F5344CB8AC3E}">
        <p14:creationId xmlns:p14="http://schemas.microsoft.com/office/powerpoint/2010/main" val="78367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122"/>
                                        </p:tgtEl>
                                        <p:attrNameLst>
                                          <p:attrName>style.visibility</p:attrName>
                                        </p:attrNameLst>
                                      </p:cBhvr>
                                      <p:to>
                                        <p:strVal val="visible"/>
                                      </p:to>
                                    </p:set>
                                    <p:animEffect transition="in" filter="wipe(down)">
                                      <p:cBhvr>
                                        <p:cTn id="28"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E9B57CC-C960-4FF3-8BB3-5F9D2728CC83}" type="slidenum">
              <a:rPr lang="en-US" altLang="zh-CN"/>
              <a:pPr/>
              <a:t>31</a:t>
            </a:fld>
            <a:endParaRPr lang="en-US" altLang="zh-CN"/>
          </a:p>
        </p:txBody>
      </p:sp>
      <p:sp>
        <p:nvSpPr>
          <p:cNvPr id="785410" name="Rectangle 2"/>
          <p:cNvSpPr>
            <a:spLocks noGrp="1" noChangeArrowheads="1"/>
          </p:cNvSpPr>
          <p:nvPr>
            <p:ph type="title"/>
          </p:nvPr>
        </p:nvSpPr>
        <p:spPr/>
        <p:txBody>
          <a:bodyPr/>
          <a:lstStyle/>
          <a:p>
            <a:r>
              <a:rPr lang="zh-CN" altLang="en-US" sz="3200" b="1" dirty="0" smtClean="0">
                <a:solidFill>
                  <a:srgbClr val="FF0000"/>
                </a:solidFill>
              </a:rPr>
              <a:t>补充：多值依赖</a:t>
            </a:r>
            <a:endParaRPr lang="zh-CN" altLang="en-US" sz="3200" b="1" dirty="0">
              <a:solidFill>
                <a:srgbClr val="FF0000"/>
              </a:solidFill>
            </a:endParaRPr>
          </a:p>
        </p:txBody>
      </p:sp>
      <p:sp>
        <p:nvSpPr>
          <p:cNvPr id="785411" name="Rectangle 3"/>
          <p:cNvSpPr>
            <a:spLocks noGrp="1" noChangeArrowheads="1"/>
          </p:cNvSpPr>
          <p:nvPr>
            <p:ph type="body" idx="1"/>
          </p:nvPr>
        </p:nvSpPr>
        <p:spPr>
          <a:xfrm>
            <a:off x="395288" y="1268413"/>
            <a:ext cx="8424862" cy="4249737"/>
          </a:xfrm>
        </p:spPr>
        <p:txBody>
          <a:bodyPr/>
          <a:lstStyle/>
          <a:p>
            <a:pPr>
              <a:lnSpc>
                <a:spcPct val="120000"/>
              </a:lnSpc>
            </a:pPr>
            <a:r>
              <a:rPr lang="zh-CN" altLang="en-US" b="1" dirty="0">
                <a:solidFill>
                  <a:srgbClr val="FF3300"/>
                </a:solidFill>
              </a:rPr>
              <a:t>问题：</a:t>
            </a:r>
            <a:r>
              <a:rPr lang="en-US" altLang="en-US" b="1" dirty="0">
                <a:solidFill>
                  <a:srgbClr val="FF3300"/>
                </a:solidFill>
              </a:rPr>
              <a:t>BCNF</a:t>
            </a:r>
            <a:r>
              <a:rPr lang="zh-CN" altLang="en-US" b="1" dirty="0">
                <a:solidFill>
                  <a:srgbClr val="FF3300"/>
                </a:solidFill>
              </a:rPr>
              <a:t>就是最“好”的关系吗？</a:t>
            </a:r>
          </a:p>
          <a:p>
            <a:pPr>
              <a:lnSpc>
                <a:spcPct val="120000"/>
              </a:lnSpc>
            </a:pPr>
            <a:r>
              <a:rPr lang="en-US" altLang="zh-CN" b="1" dirty="0">
                <a:solidFill>
                  <a:srgbClr val="0000FF"/>
                </a:solidFill>
              </a:rPr>
              <a:t>[</a:t>
            </a:r>
            <a:r>
              <a:rPr lang="zh-CN" altLang="en-US" b="1" dirty="0" smtClean="0">
                <a:solidFill>
                  <a:srgbClr val="0000FF"/>
                </a:solidFill>
              </a:rPr>
              <a:t>例</a:t>
            </a:r>
            <a:r>
              <a:rPr lang="en-US" altLang="zh-CN" b="1" dirty="0" smtClean="0">
                <a:solidFill>
                  <a:srgbClr val="0000FF"/>
                </a:solidFill>
              </a:rPr>
              <a:t>]</a:t>
            </a:r>
            <a:r>
              <a:rPr lang="en-US" altLang="zh-CN" b="1" dirty="0" smtClean="0"/>
              <a:t> </a:t>
            </a:r>
            <a:r>
              <a:rPr lang="zh-CN" altLang="en-US" b="1" dirty="0">
                <a:solidFill>
                  <a:srgbClr val="0000FF"/>
                </a:solidFill>
              </a:rPr>
              <a:t>学校中某一门课程由多个教师讲授，他们使用相同的一套参考书。每个教员可以讲授多门课程，每种参考书可以供多门课程使用。</a:t>
            </a:r>
          </a:p>
          <a:p>
            <a:pPr lvl="1">
              <a:lnSpc>
                <a:spcPct val="120000"/>
              </a:lnSpc>
              <a:buFont typeface="Wingdings" pitchFamily="2" charset="2"/>
              <a:buNone/>
            </a:pPr>
            <a:r>
              <a:rPr lang="zh-CN" altLang="en-US" b="1" dirty="0"/>
              <a:t>    </a:t>
            </a:r>
            <a:r>
              <a:rPr lang="en-US" altLang="zh-CN" b="1" dirty="0"/>
              <a:t>Teaching</a:t>
            </a:r>
            <a:r>
              <a:rPr lang="zh-CN" altLang="en-US" b="1" dirty="0"/>
              <a:t>（课程</a:t>
            </a:r>
            <a:r>
              <a:rPr lang="en-US" altLang="zh-CN" b="1" dirty="0"/>
              <a:t>C</a:t>
            </a:r>
            <a:r>
              <a:rPr lang="zh-CN" altLang="en-US" b="1" dirty="0"/>
              <a:t>，教员</a:t>
            </a:r>
            <a:r>
              <a:rPr lang="en-US" altLang="zh-CN" b="1" dirty="0"/>
              <a:t>T</a:t>
            </a:r>
            <a:r>
              <a:rPr lang="zh-CN" altLang="en-US" b="1" dirty="0"/>
              <a:t>，参考书</a:t>
            </a:r>
            <a:r>
              <a:rPr lang="en-US" altLang="zh-CN" b="1" dirty="0"/>
              <a:t>B </a:t>
            </a:r>
            <a:r>
              <a:rPr lang="zh-CN" altLang="en-US" b="1" dirty="0"/>
              <a:t>）</a:t>
            </a:r>
          </a:p>
        </p:txBody>
      </p:sp>
    </p:spTree>
    <p:extLst>
      <p:ext uri="{BB962C8B-B14F-4D97-AF65-F5344CB8AC3E}">
        <p14:creationId xmlns:p14="http://schemas.microsoft.com/office/powerpoint/2010/main" val="2670423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3"/>
          <p:cNvSpPr>
            <a:spLocks noGrp="1"/>
          </p:cNvSpPr>
          <p:nvPr>
            <p:ph type="sldNum" sz="quarter" idx="10"/>
          </p:nvPr>
        </p:nvSpPr>
        <p:spPr/>
        <p:txBody>
          <a:bodyPr/>
          <a:lstStyle/>
          <a:p>
            <a:fld id="{F174EB6F-3940-479B-978D-60628B01EE45}" type="slidenum">
              <a:rPr lang="en-US" altLang="zh-CN" b="1">
                <a:latin typeface="微软雅黑" panose="020B0503020204020204" pitchFamily="34" charset="-122"/>
              </a:rPr>
              <a:pPr/>
              <a:t>32</a:t>
            </a:fld>
            <a:endParaRPr lang="en-US" altLang="zh-CN" b="1">
              <a:latin typeface="微软雅黑" panose="020B0503020204020204" pitchFamily="34" charset="-122"/>
            </a:endParaRPr>
          </a:p>
        </p:txBody>
      </p:sp>
      <p:sp>
        <p:nvSpPr>
          <p:cNvPr id="789521" name="Rectangle 17"/>
          <p:cNvSpPr>
            <a:spLocks noGrp="1" noChangeArrowheads="1"/>
          </p:cNvSpPr>
          <p:nvPr>
            <p:ph type="title"/>
          </p:nvPr>
        </p:nvSpPr>
        <p:spPr>
          <a:noFill/>
          <a:ln/>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a:lstStyle/>
          <a:p>
            <a:r>
              <a:rPr lang="zh-CN" altLang="en-US" sz="3200" b="1"/>
              <a:t>多值依赖（续）</a:t>
            </a:r>
            <a:endParaRPr lang="zh-CN" altLang="en-US" b="1"/>
          </a:p>
        </p:txBody>
      </p:sp>
      <p:sp>
        <p:nvSpPr>
          <p:cNvPr id="789522" name="Rectangle 18"/>
          <p:cNvSpPr>
            <a:spLocks noChangeArrowheads="1"/>
          </p:cNvSpPr>
          <p:nvPr/>
        </p:nvSpPr>
        <p:spPr bwMode="auto">
          <a:xfrm>
            <a:off x="250825" y="1052513"/>
            <a:ext cx="5849938" cy="4572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buClr>
                <a:schemeClr val="accent1"/>
              </a:buClr>
              <a:buFont typeface="Wingdings" pitchFamily="2" charset="2"/>
              <a:buChar char="v"/>
            </a:pPr>
            <a:r>
              <a:rPr kumimoji="0" lang="zh-CN" altLang="en-US" b="1">
                <a:latin typeface="微软雅黑" panose="020B0503020204020204" pitchFamily="34" charset="-122"/>
                <a:ea typeface="微软雅黑" panose="020B0503020204020204" pitchFamily="34" charset="-122"/>
              </a:rPr>
              <a:t>关系模式</a:t>
            </a:r>
            <a:r>
              <a:rPr kumimoji="0" lang="en-US" altLang="zh-CN" b="1">
                <a:latin typeface="微软雅黑" panose="020B0503020204020204" pitchFamily="34" charset="-122"/>
                <a:ea typeface="微软雅黑" panose="020B0503020204020204" pitchFamily="34" charset="-122"/>
              </a:rPr>
              <a:t>Teaching</a:t>
            </a:r>
            <a:r>
              <a:rPr kumimoji="0" lang="zh-CN" altLang="en-US" b="1">
                <a:latin typeface="微软雅黑" panose="020B0503020204020204" pitchFamily="34" charset="-122"/>
                <a:ea typeface="微软雅黑" panose="020B0503020204020204" pitchFamily="34" charset="-122"/>
              </a:rPr>
              <a:t>下的一个关系举例</a:t>
            </a:r>
          </a:p>
        </p:txBody>
      </p:sp>
      <p:graphicFrame>
        <p:nvGraphicFramePr>
          <p:cNvPr id="789798" name="Group 294"/>
          <p:cNvGraphicFramePr>
            <a:graphicFrameLocks noGrp="1"/>
          </p:cNvGraphicFramePr>
          <p:nvPr>
            <p:ph idx="1"/>
            <p:extLst>
              <p:ext uri="{D42A27DB-BD31-4B8C-83A1-F6EECF244321}">
                <p14:modId xmlns:p14="http://schemas.microsoft.com/office/powerpoint/2010/main" val="2739827900"/>
              </p:ext>
            </p:extLst>
          </p:nvPr>
        </p:nvGraphicFramePr>
        <p:xfrm>
          <a:off x="1835150" y="1557338"/>
          <a:ext cx="5113338" cy="5120640"/>
        </p:xfrm>
        <a:graphic>
          <a:graphicData uri="http://schemas.openxmlformats.org/drawingml/2006/table">
            <a:tbl>
              <a:tblPr/>
              <a:tblGrid>
                <a:gridCol w="1436688"/>
                <a:gridCol w="1277937"/>
                <a:gridCol w="2398713"/>
              </a:tblGrid>
              <a:tr h="320675">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rgbClr val="3333FF"/>
                          </a:solidFill>
                          <a:effectLst>
                            <a:outerShdw blurRad="38100" dist="38100" dir="2700000" algn="tl">
                              <a:srgbClr val="000000"/>
                            </a:outerShdw>
                          </a:effectLst>
                          <a:latin typeface="Arial" pitchFamily="34" charset="0"/>
                          <a:ea typeface="宋体" pitchFamily="2" charset="-122"/>
                        </a:rPr>
                        <a:t>课程</a:t>
                      </a:r>
                      <a:r>
                        <a:rPr kumimoji="1" lang="en-US" altLang="zh-CN" sz="1800" b="1" i="0" u="none" strike="noStrike" cap="none" normalizeH="0" baseline="0" smtClean="0">
                          <a:ln>
                            <a:noFill/>
                          </a:ln>
                          <a:solidFill>
                            <a:srgbClr val="3333FF"/>
                          </a:solidFill>
                          <a:effectLst>
                            <a:outerShdw blurRad="38100" dist="38100" dir="2700000" algn="tl">
                              <a:srgbClr val="000000"/>
                            </a:outerShdw>
                          </a:effectLst>
                          <a:latin typeface="Arial" pitchFamily="34" charset="0"/>
                          <a:ea typeface="宋体" pitchFamily="2" charset="-122"/>
                          <a:cs typeface="Arial" pitchFamily="34" charset="0"/>
                        </a:rPr>
                        <a:t>C</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rgbClr val="3333FF"/>
                          </a:solidFill>
                          <a:effectLst>
                            <a:outerShdw blurRad="38100" dist="38100" dir="2700000" algn="tl">
                              <a:srgbClr val="000000"/>
                            </a:outerShdw>
                          </a:effectLst>
                          <a:latin typeface="Arial" pitchFamily="34" charset="0"/>
                          <a:ea typeface="宋体" pitchFamily="2" charset="-122"/>
                        </a:rPr>
                        <a:t>教员</a:t>
                      </a:r>
                      <a:r>
                        <a:rPr kumimoji="1" lang="en-US" altLang="zh-CN" sz="1800" b="1" i="0" u="none" strike="noStrike" cap="none" normalizeH="0" baseline="0" smtClean="0">
                          <a:ln>
                            <a:noFill/>
                          </a:ln>
                          <a:solidFill>
                            <a:srgbClr val="3333FF"/>
                          </a:solidFill>
                          <a:effectLst>
                            <a:outerShdw blurRad="38100" dist="38100" dir="2700000" algn="tl">
                              <a:srgbClr val="000000"/>
                            </a:outerShdw>
                          </a:effectLst>
                          <a:latin typeface="Arial" pitchFamily="34" charset="0"/>
                          <a:ea typeface="宋体" pitchFamily="2" charset="-122"/>
                          <a:cs typeface="Arial" pitchFamily="34" charset="0"/>
                        </a:rPr>
                        <a:t>T</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rgbClr val="3333FF"/>
                          </a:solidFill>
                          <a:effectLst>
                            <a:outerShdw blurRad="38100" dist="38100" dir="2700000" algn="tl">
                              <a:srgbClr val="000000"/>
                            </a:outerShdw>
                          </a:effectLst>
                          <a:latin typeface="Arial" pitchFamily="34" charset="0"/>
                          <a:ea typeface="宋体" pitchFamily="2" charset="-122"/>
                        </a:rPr>
                        <a:t>参考书</a:t>
                      </a:r>
                      <a:r>
                        <a:rPr kumimoji="1" lang="en-US" altLang="zh-CN" sz="1800" b="1" i="0" u="none" strike="noStrike" cap="none" normalizeH="0" baseline="0" smtClean="0">
                          <a:ln>
                            <a:noFill/>
                          </a:ln>
                          <a:solidFill>
                            <a:srgbClr val="3333FF"/>
                          </a:solidFill>
                          <a:effectLst>
                            <a:outerShdw blurRad="38100" dist="38100" dir="2700000" algn="tl">
                              <a:srgbClr val="000000"/>
                            </a:outerShdw>
                          </a:effectLst>
                          <a:latin typeface="Arial" pitchFamily="34" charset="0"/>
                          <a:ea typeface="宋体" pitchFamily="2" charset="-122"/>
                          <a:cs typeface="Arial" pitchFamily="34" charset="0"/>
                        </a:rPr>
                        <a:t>B</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r>
              <a:tr h="322263">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CC3300"/>
                          </a:solidFill>
                          <a:effectLst/>
                          <a:latin typeface="Times New Roman" pitchFamily="18" charset="0"/>
                          <a:ea typeface="宋体" pitchFamily="2" charset="-122"/>
                        </a:rPr>
                        <a:t>物理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rPr>
                        <a:t>李勇</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outerShdw blurRad="38100" dist="38100" dir="2700000" algn="tl">
                              <a:srgbClr val="C0C0C0"/>
                            </a:outerShdw>
                          </a:effectLst>
                          <a:latin typeface="Arial" pitchFamily="34" charset="0"/>
                          <a:ea typeface="宋体" pitchFamily="2" charset="-122"/>
                        </a:rPr>
                        <a:t>普通物理学</a:t>
                      </a:r>
                      <a:endParaRPr kumimoji="1" lang="zh-CN" altLang="en-US" sz="1800" b="0" i="0" u="none" strike="noStrike" cap="none" normalizeH="0" baseline="0" smtClean="0">
                        <a:ln>
                          <a:noFill/>
                        </a:ln>
                        <a:solidFill>
                          <a:srgbClr val="0000FF"/>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CC3300"/>
                          </a:solidFill>
                          <a:effectLst/>
                          <a:latin typeface="Times New Roman" pitchFamily="18" charset="0"/>
                          <a:ea typeface="宋体" pitchFamily="2" charset="-122"/>
                        </a:rPr>
                        <a:t>物理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rPr>
                        <a:t>李勇</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outerShdw blurRad="38100" dist="38100" dir="2700000" algn="tl">
                              <a:srgbClr val="C0C0C0"/>
                            </a:outerShdw>
                          </a:effectLst>
                          <a:latin typeface="Arial" pitchFamily="34" charset="0"/>
                          <a:ea typeface="宋体" pitchFamily="2" charset="-122"/>
                        </a:rPr>
                        <a:t>光学原理</a:t>
                      </a:r>
                      <a:endParaRPr kumimoji="1" lang="zh-CN" altLang="en-US" sz="1800" b="0" i="0" u="none" strike="noStrike" cap="none" normalizeH="0" baseline="0" smtClean="0">
                        <a:ln>
                          <a:noFill/>
                        </a:ln>
                        <a:solidFill>
                          <a:srgbClr val="0000FF"/>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CC3300"/>
                          </a:solidFill>
                          <a:effectLst/>
                          <a:latin typeface="Times New Roman" pitchFamily="18" charset="0"/>
                          <a:ea typeface="宋体" pitchFamily="2" charset="-122"/>
                        </a:rPr>
                        <a:t>物理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rPr>
                        <a:t>李勇</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outerShdw blurRad="38100" dist="38100" dir="2700000" algn="tl">
                              <a:srgbClr val="C0C0C0"/>
                            </a:outerShdw>
                          </a:effectLst>
                          <a:latin typeface="Arial" pitchFamily="34" charset="0"/>
                          <a:ea typeface="宋体" pitchFamily="2" charset="-122"/>
                        </a:rPr>
                        <a:t>物理习题集</a:t>
                      </a:r>
                      <a:endParaRPr kumimoji="1" lang="zh-CN" altLang="en-US" sz="1800" b="0" i="0" u="none" strike="noStrike" cap="none" normalizeH="0" baseline="0" smtClean="0">
                        <a:ln>
                          <a:noFill/>
                        </a:ln>
                        <a:solidFill>
                          <a:srgbClr val="0000FF"/>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CC3300"/>
                          </a:solidFill>
                          <a:effectLst/>
                          <a:latin typeface="Times New Roman" pitchFamily="18" charset="0"/>
                          <a:ea typeface="宋体" pitchFamily="2" charset="-122"/>
                        </a:rPr>
                        <a:t>物理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王军</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660033"/>
                          </a:solidFill>
                          <a:effectLst>
                            <a:outerShdw blurRad="38100" dist="38100" dir="2700000" algn="tl">
                              <a:srgbClr val="C0C0C0"/>
                            </a:outerShdw>
                          </a:effectLst>
                          <a:latin typeface="Arial" pitchFamily="34" charset="0"/>
                          <a:ea typeface="宋体" pitchFamily="2" charset="-122"/>
                        </a:rPr>
                        <a:t>普通物理学</a:t>
                      </a:r>
                      <a:endParaRPr kumimoji="1" lang="zh-CN" altLang="en-US" sz="1800" b="0" i="0" u="none" strike="noStrike" cap="none" normalizeH="0" baseline="0" smtClean="0">
                        <a:ln>
                          <a:noFill/>
                        </a:ln>
                        <a:solidFill>
                          <a:srgbClr val="660033"/>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CC3300"/>
                          </a:solidFill>
                          <a:effectLst/>
                          <a:latin typeface="Times New Roman" pitchFamily="18" charset="0"/>
                          <a:ea typeface="宋体" pitchFamily="2" charset="-122"/>
                        </a:rPr>
                        <a:t>物理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王军</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660033"/>
                          </a:solidFill>
                          <a:effectLst>
                            <a:outerShdw blurRad="38100" dist="38100" dir="2700000" algn="tl">
                              <a:srgbClr val="C0C0C0"/>
                            </a:outerShdw>
                          </a:effectLst>
                          <a:latin typeface="Arial" pitchFamily="34" charset="0"/>
                          <a:ea typeface="宋体" pitchFamily="2" charset="-122"/>
                        </a:rPr>
                        <a:t>光学原理</a:t>
                      </a:r>
                      <a:endParaRPr kumimoji="1" lang="zh-CN" altLang="en-US" sz="1800" b="0" i="0" u="none" strike="noStrike" cap="none" normalizeH="0" baseline="0" smtClean="0">
                        <a:ln>
                          <a:noFill/>
                        </a:ln>
                        <a:solidFill>
                          <a:srgbClr val="660033"/>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CC3300"/>
                          </a:solidFill>
                          <a:effectLst/>
                          <a:latin typeface="Times New Roman" pitchFamily="18" charset="0"/>
                          <a:ea typeface="宋体" pitchFamily="2" charset="-122"/>
                        </a:rPr>
                        <a:t>物理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王军</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660033"/>
                          </a:solidFill>
                          <a:effectLst>
                            <a:outerShdw blurRad="38100" dist="38100" dir="2700000" algn="tl">
                              <a:srgbClr val="C0C0C0"/>
                            </a:outerShdw>
                          </a:effectLst>
                          <a:latin typeface="Arial" pitchFamily="34" charset="0"/>
                          <a:ea typeface="宋体" pitchFamily="2" charset="-122"/>
                        </a:rPr>
                        <a:t>物理习题集</a:t>
                      </a:r>
                      <a:endParaRPr kumimoji="1" lang="zh-CN" altLang="en-US" sz="1800" b="0" i="0" u="none" strike="noStrike" cap="none" normalizeH="0" baseline="0" smtClean="0">
                        <a:ln>
                          <a:noFill/>
                        </a:ln>
                        <a:solidFill>
                          <a:srgbClr val="660033"/>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数学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rPr>
                        <a:t>李勇</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rPr>
                        <a:t>数学分析</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数学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rPr>
                        <a:t>李勇</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rPr>
                        <a:t>微分方程</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数学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rPr>
                        <a:t>李勇</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rPr>
                        <a:t>高等代数</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数学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张平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CC3300"/>
                          </a:solidFill>
                          <a:effectLst>
                            <a:outerShdw blurRad="38100" dist="38100" dir="2700000" algn="tl">
                              <a:srgbClr val="C0C0C0"/>
                            </a:outerShdw>
                          </a:effectLst>
                          <a:latin typeface="Arial" pitchFamily="34" charset="0"/>
                          <a:ea typeface="宋体" pitchFamily="2" charset="-122"/>
                        </a:rPr>
                        <a:t>数学分析</a:t>
                      </a:r>
                      <a:endParaRPr kumimoji="1" lang="zh-CN" altLang="en-US" sz="1800" b="0" i="0" u="none" strike="noStrike" cap="none" normalizeH="0" baseline="0" smtClean="0">
                        <a:ln>
                          <a:noFill/>
                        </a:ln>
                        <a:solidFill>
                          <a:srgbClr val="CC3300"/>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数学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张平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CC3300"/>
                          </a:solidFill>
                          <a:effectLst>
                            <a:outerShdw blurRad="38100" dist="38100" dir="2700000" algn="tl">
                              <a:srgbClr val="C0C0C0"/>
                            </a:outerShdw>
                          </a:effectLst>
                          <a:latin typeface="Arial" pitchFamily="34" charset="0"/>
                          <a:ea typeface="宋体" pitchFamily="2" charset="-122"/>
                        </a:rPr>
                        <a:t>微分方程</a:t>
                      </a:r>
                      <a:endParaRPr kumimoji="1" lang="zh-CN" altLang="en-US" sz="1800" b="0" i="0" u="none" strike="noStrike" cap="none" normalizeH="0" baseline="0" smtClean="0">
                        <a:ln>
                          <a:noFill/>
                        </a:ln>
                        <a:solidFill>
                          <a:srgbClr val="CC3300"/>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数学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张平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CC3300"/>
                          </a:solidFill>
                          <a:effectLst>
                            <a:outerShdw blurRad="38100" dist="38100" dir="2700000" algn="tl">
                              <a:srgbClr val="C0C0C0"/>
                            </a:outerShdw>
                          </a:effectLst>
                          <a:latin typeface="Arial" pitchFamily="34" charset="0"/>
                          <a:ea typeface="宋体" pitchFamily="2" charset="-122"/>
                        </a:rPr>
                        <a:t>高等代数</a:t>
                      </a:r>
                      <a:endParaRPr kumimoji="1" lang="zh-CN" altLang="en-US" sz="1800" b="0" i="0" u="none" strike="noStrike" cap="none" normalizeH="0" baseline="0" smtClean="0">
                        <a:ln>
                          <a:noFill/>
                        </a:ln>
                        <a:solidFill>
                          <a:srgbClr val="CC3300"/>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outerShdw blurRad="38100" dist="38100" dir="2700000" algn="tl">
                              <a:srgbClr val="C0C0C0"/>
                            </a:outerShdw>
                          </a:effectLst>
                          <a:latin typeface="Times New Roman"/>
                          <a:ea typeface="宋体" pitchFamily="2" charset="-122"/>
                          <a:cs typeface="Arial" pitchFamily="34" charset="0"/>
                        </a:rPr>
                        <a:t>…</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outerShdw blurRad="38100" dist="38100" dir="2700000" algn="tl">
                              <a:srgbClr val="C0C0C0"/>
                            </a:outerShdw>
                          </a:effectLst>
                          <a:latin typeface="Times New Roman"/>
                          <a:ea typeface="宋体" pitchFamily="2" charset="-122"/>
                          <a:cs typeface="Arial" pitchFamily="34" charset="0"/>
                        </a:rPr>
                        <a:t>…</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outerShdw blurRad="38100" dist="38100" dir="2700000" algn="tl">
                              <a:srgbClr val="C0C0C0"/>
                            </a:outerShdw>
                          </a:effectLst>
                          <a:latin typeface="Times New Roman"/>
                          <a:ea typeface="宋体" pitchFamily="2" charset="-122"/>
                          <a:cs typeface="Arial" pitchFamily="34" charset="0"/>
                        </a:rPr>
                        <a:t>…</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478169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Grp="1" noChangeArrowheads="1"/>
          </p:cNvSpPr>
          <p:nvPr>
            <p:ph type="title"/>
          </p:nvPr>
        </p:nvSpPr>
        <p:spPr>
          <a:noFill/>
          <a:ln/>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a:lstStyle/>
          <a:p>
            <a:r>
              <a:rPr lang="zh-CN" altLang="en-US" sz="3200" b="1"/>
              <a:t>多值依赖（续）</a:t>
            </a:r>
            <a:endParaRPr lang="zh-CN" altLang="en-US" b="1"/>
          </a:p>
        </p:txBody>
      </p:sp>
      <p:sp>
        <p:nvSpPr>
          <p:cNvPr id="1046531" name="Rectangle 3"/>
          <p:cNvSpPr>
            <a:spLocks noChangeArrowheads="1"/>
          </p:cNvSpPr>
          <p:nvPr/>
        </p:nvSpPr>
        <p:spPr bwMode="auto">
          <a:xfrm>
            <a:off x="250825" y="1052513"/>
            <a:ext cx="5849938" cy="4572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buClr>
                <a:schemeClr val="accent1"/>
              </a:buClr>
              <a:buFont typeface="Wingdings" pitchFamily="2" charset="2"/>
              <a:buChar char="v"/>
            </a:pPr>
            <a:r>
              <a:rPr kumimoji="0" lang="zh-CN" altLang="en-US" b="1">
                <a:latin typeface="微软雅黑" panose="020B0503020204020204" pitchFamily="34" charset="-122"/>
                <a:ea typeface="微软雅黑" panose="020B0503020204020204" pitchFamily="34" charset="-122"/>
              </a:rPr>
              <a:t>分析</a:t>
            </a:r>
            <a:r>
              <a:rPr kumimoji="0" lang="en-US" altLang="zh-CN" b="1">
                <a:latin typeface="微软雅黑" panose="020B0503020204020204" pitchFamily="34" charset="-122"/>
                <a:ea typeface="微软雅黑" panose="020B0503020204020204" pitchFamily="34" charset="-122"/>
              </a:rPr>
              <a:t>Teaching</a:t>
            </a:r>
            <a:r>
              <a:rPr kumimoji="0" lang="zh-CN" altLang="en-US" b="1">
                <a:latin typeface="微软雅黑" panose="020B0503020204020204" pitchFamily="34" charset="-122"/>
                <a:ea typeface="微软雅黑" panose="020B0503020204020204" pitchFamily="34" charset="-122"/>
              </a:rPr>
              <a:t>关系的数据的特点：</a:t>
            </a:r>
          </a:p>
        </p:txBody>
      </p:sp>
      <p:pic>
        <p:nvPicPr>
          <p:cNvPr id="1046597" name="Picture 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654175"/>
            <a:ext cx="6048375"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598"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149725"/>
            <a:ext cx="6264275"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47714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30F3705-8173-4C68-9769-62F4776C5A73}" type="slidenum">
              <a:rPr lang="en-US" altLang="zh-CN" b="1">
                <a:latin typeface="微软雅黑" panose="020B0503020204020204" pitchFamily="34" charset="-122"/>
              </a:rPr>
              <a:pPr/>
              <a:t>34</a:t>
            </a:fld>
            <a:endParaRPr lang="en-US" altLang="zh-CN" b="1">
              <a:latin typeface="微软雅黑" panose="020B0503020204020204" pitchFamily="34" charset="-122"/>
            </a:endParaRPr>
          </a:p>
        </p:txBody>
      </p:sp>
      <p:sp>
        <p:nvSpPr>
          <p:cNvPr id="791554" name="Rectangle 2"/>
          <p:cNvSpPr>
            <a:spLocks noGrp="1" noChangeArrowheads="1"/>
          </p:cNvSpPr>
          <p:nvPr>
            <p:ph type="title"/>
          </p:nvPr>
        </p:nvSpPr>
        <p:spPr/>
        <p:txBody>
          <a:bodyPr/>
          <a:lstStyle/>
          <a:p>
            <a:r>
              <a:rPr lang="zh-CN" altLang="en-US" b="1"/>
              <a:t>多值依赖（续）</a:t>
            </a:r>
          </a:p>
        </p:txBody>
      </p:sp>
      <p:sp>
        <p:nvSpPr>
          <p:cNvPr id="791556" name="Rectangle 4"/>
          <p:cNvSpPr>
            <a:spLocks noChangeArrowheads="1"/>
          </p:cNvSpPr>
          <p:nvPr/>
        </p:nvSpPr>
        <p:spPr bwMode="auto">
          <a:xfrm>
            <a:off x="195263" y="1196975"/>
            <a:ext cx="8697912"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Font typeface="Wingdings" pitchFamily="2" charset="2"/>
              <a:buChar char="v"/>
              <a:defRPr sz="28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a:spcBef>
                <a:spcPct val="20000"/>
              </a:spcBef>
              <a:buClr>
                <a:schemeClr val="tx1"/>
              </a:buClr>
              <a:buChar char="•"/>
              <a:defRPr sz="22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fontAlgn="base">
              <a:spcBef>
                <a:spcPct val="20000"/>
              </a:spcBef>
              <a:spcAft>
                <a:spcPct val="0"/>
              </a:spcAft>
              <a:buChar char="»"/>
              <a:defRPr sz="2000">
                <a:solidFill>
                  <a:schemeClr val="tx1"/>
                </a:solidFill>
                <a:latin typeface="Arial" pitchFamily="34" charset="0"/>
              </a:defRPr>
            </a:lvl6pPr>
            <a:lvl7pPr marL="2971800" indent="-228600" fontAlgn="base">
              <a:spcBef>
                <a:spcPct val="20000"/>
              </a:spcBef>
              <a:spcAft>
                <a:spcPct val="0"/>
              </a:spcAft>
              <a:buChar char="»"/>
              <a:defRPr sz="2000">
                <a:solidFill>
                  <a:schemeClr val="tx1"/>
                </a:solidFill>
                <a:latin typeface="Arial" pitchFamily="34" charset="0"/>
              </a:defRPr>
            </a:lvl7pPr>
            <a:lvl8pPr marL="3429000" indent="-228600" fontAlgn="base">
              <a:spcBef>
                <a:spcPct val="20000"/>
              </a:spcBef>
              <a:spcAft>
                <a:spcPct val="0"/>
              </a:spcAft>
              <a:buChar char="»"/>
              <a:defRPr sz="2000">
                <a:solidFill>
                  <a:schemeClr val="tx1"/>
                </a:solidFill>
                <a:latin typeface="Arial" pitchFamily="34" charset="0"/>
              </a:defRPr>
            </a:lvl8pPr>
            <a:lvl9pPr marL="3886200" indent="-228600" fontAlgn="base">
              <a:spcBef>
                <a:spcPct val="20000"/>
              </a:spcBef>
              <a:spcAft>
                <a:spcPct val="0"/>
              </a:spcAft>
              <a:buChar char="»"/>
              <a:defRPr sz="2000">
                <a:solidFill>
                  <a:schemeClr val="tx1"/>
                </a:solidFill>
                <a:latin typeface="Arial" pitchFamily="34" charset="0"/>
              </a:defRPr>
            </a:lvl9pPr>
          </a:lstStyle>
          <a:p>
            <a:pPr lvl="1">
              <a:lnSpc>
                <a:spcPct val="120000"/>
              </a:lnSpc>
              <a:buFont typeface="Wingdings" pitchFamily="2" charset="2"/>
              <a:buNone/>
            </a:pPr>
            <a:r>
              <a:rPr lang="zh-CN" altLang="en-US" dirty="0">
                <a:solidFill>
                  <a:srgbClr val="0000FF"/>
                </a:solidFill>
                <a:latin typeface="微软雅黑" panose="020B0503020204020204" pitchFamily="34" charset="-122"/>
                <a:ea typeface="微软雅黑" panose="020B0503020204020204" pitchFamily="34" charset="-122"/>
              </a:rPr>
              <a:t>码：</a:t>
            </a:r>
            <a:r>
              <a:rPr lang="zh-CN" altLang="en-US" dirty="0">
                <a:latin typeface="微软雅黑" panose="020B0503020204020204" pitchFamily="34" charset="-122"/>
                <a:ea typeface="微软雅黑" panose="020B0503020204020204" pitchFamily="34" charset="-122"/>
              </a:rPr>
              <a:t>（课程</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，教员</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，参考书</a:t>
            </a:r>
            <a:r>
              <a:rPr lang="en-US" altLang="zh-CN" dirty="0">
                <a:latin typeface="微软雅黑" panose="020B0503020204020204" pitchFamily="34" charset="-122"/>
                <a:ea typeface="微软雅黑" panose="020B0503020204020204" pitchFamily="34" charset="-122"/>
              </a:rPr>
              <a:t>B </a:t>
            </a:r>
            <a:r>
              <a:rPr lang="zh-CN" altLang="en-US" dirty="0">
                <a:latin typeface="微软雅黑" panose="020B0503020204020204" pitchFamily="34" charset="-122"/>
                <a:ea typeface="微软雅黑" panose="020B0503020204020204" pitchFamily="34" charset="-122"/>
              </a:rPr>
              <a:t>）即全码，没有非主属性</a:t>
            </a:r>
          </a:p>
          <a:p>
            <a:pPr lvl="1">
              <a:lnSpc>
                <a:spcPct val="120000"/>
              </a:lnSpc>
              <a:buFont typeface="Wingdings" pitchFamily="2" charset="2"/>
              <a:buNone/>
            </a:pPr>
            <a:r>
              <a:rPr lang="zh-CN" altLang="en-US" dirty="0">
                <a:solidFill>
                  <a:srgbClr val="0000FF"/>
                </a:solidFill>
                <a:latin typeface="微软雅黑" panose="020B0503020204020204" pitchFamily="34" charset="-122"/>
                <a:ea typeface="微软雅黑" panose="020B0503020204020204" pitchFamily="34" charset="-122"/>
              </a:rPr>
              <a:t>结论：</a:t>
            </a:r>
            <a:r>
              <a:rPr lang="zh-CN" altLang="en-US"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Teaching∈BCNF</a:t>
            </a:r>
            <a:endParaRPr lang="en-US" altLang="zh-CN" dirty="0">
              <a:latin typeface="微软雅黑" panose="020B0503020204020204" pitchFamily="34" charset="-122"/>
              <a:ea typeface="微软雅黑" panose="020B0503020204020204" pitchFamily="34" charset="-122"/>
            </a:endParaRPr>
          </a:p>
          <a:p>
            <a:pPr>
              <a:lnSpc>
                <a:spcPct val="160000"/>
              </a:lnSpc>
              <a:buFont typeface="Wingdings" pitchFamily="2" charset="2"/>
              <a:buNone/>
            </a:pPr>
            <a:r>
              <a:rPr lang="en-US" altLang="zh-CN" dirty="0">
                <a:latin typeface="微软雅黑" panose="020B0503020204020204" pitchFamily="34" charset="-122"/>
                <a:ea typeface="微软雅黑" panose="020B0503020204020204" pitchFamily="34" charset="-122"/>
              </a:rPr>
              <a:t>Teaching</a:t>
            </a:r>
            <a:r>
              <a:rPr lang="zh-CN" altLang="en-US" dirty="0">
                <a:latin typeface="微软雅黑" panose="020B0503020204020204" pitchFamily="34" charset="-122"/>
                <a:ea typeface="微软雅黑" panose="020B0503020204020204" pitchFamily="34" charset="-122"/>
              </a:rPr>
              <a:t>关系模式中存在的问题</a:t>
            </a:r>
          </a:p>
          <a:p>
            <a:pPr lvl="1">
              <a:lnSpc>
                <a:spcPct val="115000"/>
              </a:lnSpc>
              <a:spcBef>
                <a:spcPct val="15000"/>
              </a:spcBef>
              <a:buFont typeface="Wingdings" pitchFamily="2" charset="2"/>
              <a:buNone/>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数据冗余度大 </a:t>
            </a:r>
          </a:p>
          <a:p>
            <a:pPr lvl="1">
              <a:lnSpc>
                <a:spcPct val="115000"/>
              </a:lnSpc>
              <a:spcBef>
                <a:spcPct val="15000"/>
              </a:spcBef>
              <a:buFont typeface="Wingdings" pitchFamily="2" charset="2"/>
              <a:buNone/>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插入操作复杂：</a:t>
            </a:r>
            <a:r>
              <a:rPr lang="zh-CN" altLang="en-US" dirty="0">
                <a:solidFill>
                  <a:srgbClr val="008000"/>
                </a:solidFill>
                <a:latin typeface="微软雅黑" panose="020B0503020204020204" pitchFamily="34" charset="-122"/>
                <a:ea typeface="微软雅黑" panose="020B0503020204020204" pitchFamily="34" charset="-122"/>
              </a:rPr>
              <a:t>某门课插入一个教员，必须插入多个元组。</a:t>
            </a:r>
          </a:p>
          <a:p>
            <a:pPr lvl="1">
              <a:lnSpc>
                <a:spcPct val="115000"/>
              </a:lnSpc>
              <a:spcBef>
                <a:spcPct val="15000"/>
              </a:spcBef>
              <a:buFont typeface="Wingdings" pitchFamily="2" charset="2"/>
              <a:buNone/>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删除操作复杂：</a:t>
            </a:r>
            <a:r>
              <a:rPr lang="zh-CN" altLang="en-US" dirty="0">
                <a:solidFill>
                  <a:srgbClr val="008000"/>
                </a:solidFill>
                <a:latin typeface="微软雅黑" panose="020B0503020204020204" pitchFamily="34" charset="-122"/>
                <a:ea typeface="微软雅黑" panose="020B0503020204020204" pitchFamily="34" charset="-122"/>
              </a:rPr>
              <a:t>某门课删除一本参考书，必须删除多个元组</a:t>
            </a:r>
            <a:endParaRPr lang="zh-CN" altLang="en-US" dirty="0">
              <a:latin typeface="微软雅黑" panose="020B0503020204020204" pitchFamily="34" charset="-122"/>
              <a:ea typeface="微软雅黑" panose="020B0503020204020204" pitchFamily="34" charset="-122"/>
            </a:endParaRPr>
          </a:p>
          <a:p>
            <a:pPr lvl="1">
              <a:lnSpc>
                <a:spcPct val="115000"/>
              </a:lnSpc>
              <a:spcBef>
                <a:spcPct val="15000"/>
              </a:spcBef>
              <a:buFont typeface="Wingdings" pitchFamily="2" charset="2"/>
              <a:buNone/>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修改操作复杂：</a:t>
            </a:r>
            <a:r>
              <a:rPr lang="zh-CN" altLang="en-US" dirty="0">
                <a:solidFill>
                  <a:srgbClr val="008000"/>
                </a:solidFill>
                <a:latin typeface="微软雅黑" panose="020B0503020204020204" pitchFamily="34" charset="-122"/>
                <a:ea typeface="微软雅黑" panose="020B0503020204020204" pitchFamily="34" charset="-122"/>
              </a:rPr>
              <a:t>某门课修改一本参考书，必须修改多个元组</a:t>
            </a:r>
          </a:p>
        </p:txBody>
      </p:sp>
      <p:sp>
        <p:nvSpPr>
          <p:cNvPr id="791557" name="AutoShape 5"/>
          <p:cNvSpPr>
            <a:spLocks noChangeArrowheads="1"/>
          </p:cNvSpPr>
          <p:nvPr/>
        </p:nvSpPr>
        <p:spPr bwMode="auto">
          <a:xfrm>
            <a:off x="5554639" y="1844675"/>
            <a:ext cx="3338536" cy="1223963"/>
          </a:xfrm>
          <a:prstGeom prst="cloudCallout">
            <a:avLst>
              <a:gd name="adj1" fmla="val -62343"/>
              <a:gd name="adj2" fmla="val 63750"/>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90000"/>
              </a:lnSpc>
              <a:spcBef>
                <a:spcPct val="20000"/>
              </a:spcBef>
            </a:pPr>
            <a:r>
              <a:rPr kumimoji="0" lang="zh-CN" altLang="en-US" b="1">
                <a:solidFill>
                  <a:srgbClr val="FF0066"/>
                </a:solidFill>
                <a:latin typeface="微软雅黑" panose="020B0503020204020204" pitchFamily="34" charset="-122"/>
                <a:ea typeface="微软雅黑" panose="020B0503020204020204" pitchFamily="34" charset="-122"/>
              </a:rPr>
              <a:t>原因</a:t>
            </a:r>
            <a:r>
              <a:rPr kumimoji="0" lang="en-US" altLang="zh-CN" b="1">
                <a:solidFill>
                  <a:srgbClr val="FF0066"/>
                </a:solidFill>
                <a:latin typeface="微软雅黑" panose="020B0503020204020204" pitchFamily="34" charset="-122"/>
                <a:ea typeface="微软雅黑" panose="020B0503020204020204" pitchFamily="34" charset="-122"/>
              </a:rPr>
              <a:t>——</a:t>
            </a:r>
            <a:r>
              <a:rPr kumimoji="0" lang="zh-CN" altLang="en-US" b="1">
                <a:solidFill>
                  <a:srgbClr val="FF0066"/>
                </a:solidFill>
                <a:latin typeface="微软雅黑" panose="020B0503020204020204" pitchFamily="34" charset="-122"/>
                <a:ea typeface="微软雅黑" panose="020B0503020204020204" pitchFamily="34" charset="-122"/>
              </a:rPr>
              <a:t>存在多值依赖</a:t>
            </a:r>
          </a:p>
        </p:txBody>
      </p:sp>
    </p:spTree>
    <p:extLst>
      <p:ext uri="{BB962C8B-B14F-4D97-AF65-F5344CB8AC3E}">
        <p14:creationId xmlns:p14="http://schemas.microsoft.com/office/powerpoint/2010/main" val="799760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15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791557"/>
                                        </p:tgtEl>
                                        <p:attrNameLst>
                                          <p:attrName>style.visibility</p:attrName>
                                        </p:attrNameLst>
                                      </p:cBhvr>
                                      <p:to>
                                        <p:strVal val="visible"/>
                                      </p:to>
                                    </p:set>
                                    <p:animEffect transition="in" filter="circle(in)">
                                      <p:cBhvr>
                                        <p:cTn id="11" dur="2000"/>
                                        <p:tgtEl>
                                          <p:spTgt spid="791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6" grpId="0"/>
      <p:bldP spid="79155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494E8E8-B5D4-4175-835A-16AE1123EEBE}" type="slidenum">
              <a:rPr lang="en-US" altLang="zh-CN"/>
              <a:pPr/>
              <a:t>35</a:t>
            </a:fld>
            <a:endParaRPr lang="en-US" altLang="zh-CN"/>
          </a:p>
        </p:txBody>
      </p:sp>
      <p:sp>
        <p:nvSpPr>
          <p:cNvPr id="793602" name="Rectangle 2"/>
          <p:cNvSpPr>
            <a:spLocks noGrp="1" noChangeArrowheads="1"/>
          </p:cNvSpPr>
          <p:nvPr>
            <p:ph type="title"/>
          </p:nvPr>
        </p:nvSpPr>
        <p:spPr/>
        <p:txBody>
          <a:bodyPr/>
          <a:lstStyle/>
          <a:p>
            <a:r>
              <a:rPr lang="zh-CN" altLang="en-US" b="1"/>
              <a:t>多值依赖（续）</a:t>
            </a:r>
          </a:p>
        </p:txBody>
      </p:sp>
      <p:sp>
        <p:nvSpPr>
          <p:cNvPr id="793603" name="Rectangle 3"/>
          <p:cNvSpPr>
            <a:spLocks noGrp="1" noChangeArrowheads="1"/>
          </p:cNvSpPr>
          <p:nvPr>
            <p:ph type="body" idx="1"/>
          </p:nvPr>
        </p:nvSpPr>
        <p:spPr>
          <a:xfrm>
            <a:off x="323850" y="1125538"/>
            <a:ext cx="8229600" cy="4895850"/>
          </a:xfrm>
          <a:noFill/>
          <a:extLst>
            <a:ext uri="{909E8E84-426E-40DD-AFC4-6F175D3DCCD1}">
              <a14:hiddenFill xmlns:a14="http://schemas.microsoft.com/office/drawing/2010/main">
                <a:solidFill>
                  <a:srgbClr val="FFFF99"/>
                </a:solidFill>
              </a14:hiddenFill>
            </a:ext>
          </a:extLst>
        </p:spPr>
        <p:txBody>
          <a:bodyPr/>
          <a:lstStyle/>
          <a:p>
            <a:pPr>
              <a:lnSpc>
                <a:spcPct val="120000"/>
              </a:lnSpc>
            </a:pPr>
            <a:r>
              <a:rPr lang="zh-CN" altLang="en-US" b="1" dirty="0" smtClean="0">
                <a:solidFill>
                  <a:srgbClr val="0000FF"/>
                </a:solidFill>
              </a:rPr>
              <a:t>定义</a:t>
            </a:r>
            <a:r>
              <a:rPr lang="en-US" altLang="zh-CN" b="1" dirty="0" smtClean="0">
                <a:solidFill>
                  <a:srgbClr val="0000FF"/>
                </a:solidFill>
              </a:rPr>
              <a:t>  </a:t>
            </a:r>
            <a:r>
              <a:rPr lang="zh-CN" altLang="en-US" b="1" dirty="0">
                <a:solidFill>
                  <a:schemeClr val="tx1"/>
                </a:solidFill>
              </a:rPr>
              <a:t>设</a:t>
            </a:r>
            <a:r>
              <a:rPr lang="en-US" altLang="zh-CN" b="1" dirty="0">
                <a:solidFill>
                  <a:schemeClr val="tx1"/>
                </a:solidFill>
              </a:rPr>
              <a:t>R(U)</a:t>
            </a:r>
            <a:r>
              <a:rPr lang="zh-CN" altLang="en-US" b="1" dirty="0">
                <a:solidFill>
                  <a:schemeClr val="tx1"/>
                </a:solidFill>
              </a:rPr>
              <a:t>是一个属性集</a:t>
            </a:r>
            <a:r>
              <a:rPr lang="en-US" altLang="zh-CN" b="1" dirty="0">
                <a:solidFill>
                  <a:schemeClr val="tx1"/>
                </a:solidFill>
              </a:rPr>
              <a:t>U</a:t>
            </a:r>
            <a:r>
              <a:rPr lang="zh-CN" altLang="en-US" b="1" dirty="0">
                <a:solidFill>
                  <a:schemeClr val="tx1"/>
                </a:solidFill>
              </a:rPr>
              <a:t>上的一个关系模式， </a:t>
            </a:r>
            <a:r>
              <a:rPr lang="en-US" altLang="zh-CN" b="1" dirty="0">
                <a:solidFill>
                  <a:schemeClr val="tx1"/>
                </a:solidFill>
              </a:rPr>
              <a:t>X</a:t>
            </a:r>
            <a:r>
              <a:rPr lang="zh-CN" altLang="en-US" b="1" dirty="0">
                <a:solidFill>
                  <a:schemeClr val="tx1"/>
                </a:solidFill>
              </a:rPr>
              <a:t>、 </a:t>
            </a:r>
            <a:r>
              <a:rPr lang="en-US" altLang="zh-CN" b="1" dirty="0">
                <a:solidFill>
                  <a:schemeClr val="tx1"/>
                </a:solidFill>
              </a:rPr>
              <a:t>Y</a:t>
            </a:r>
            <a:r>
              <a:rPr lang="zh-CN" altLang="en-US" b="1" dirty="0">
                <a:solidFill>
                  <a:schemeClr val="tx1"/>
                </a:solidFill>
              </a:rPr>
              <a:t>和</a:t>
            </a:r>
            <a:r>
              <a:rPr lang="en-US" altLang="zh-CN" b="1" dirty="0">
                <a:solidFill>
                  <a:schemeClr val="tx1"/>
                </a:solidFill>
              </a:rPr>
              <a:t>Z</a:t>
            </a:r>
            <a:r>
              <a:rPr lang="zh-CN" altLang="en-US" b="1" dirty="0">
                <a:solidFill>
                  <a:schemeClr val="tx1"/>
                </a:solidFill>
              </a:rPr>
              <a:t>是</a:t>
            </a:r>
            <a:r>
              <a:rPr lang="en-US" altLang="zh-CN" b="1" dirty="0">
                <a:solidFill>
                  <a:schemeClr val="tx1"/>
                </a:solidFill>
              </a:rPr>
              <a:t>U</a:t>
            </a:r>
            <a:r>
              <a:rPr lang="zh-CN" altLang="en-US" b="1" dirty="0">
                <a:solidFill>
                  <a:schemeClr val="tx1"/>
                </a:solidFill>
              </a:rPr>
              <a:t>的子集，并且</a:t>
            </a:r>
            <a:r>
              <a:rPr lang="en-US" altLang="zh-CN" b="1" dirty="0">
                <a:solidFill>
                  <a:schemeClr val="tx1"/>
                </a:solidFill>
              </a:rPr>
              <a:t>Z</a:t>
            </a:r>
            <a:r>
              <a:rPr lang="zh-CN" altLang="en-US" b="1" dirty="0">
                <a:solidFill>
                  <a:schemeClr val="tx1"/>
                </a:solidFill>
              </a:rPr>
              <a:t>＝</a:t>
            </a:r>
            <a:r>
              <a:rPr lang="en-US" altLang="zh-CN" b="1" dirty="0">
                <a:solidFill>
                  <a:schemeClr val="tx1"/>
                </a:solidFill>
              </a:rPr>
              <a:t>U</a:t>
            </a:r>
            <a:r>
              <a:rPr lang="zh-CN" altLang="en-US" b="1" dirty="0">
                <a:solidFill>
                  <a:schemeClr val="tx1"/>
                </a:solidFill>
              </a:rPr>
              <a:t>－</a:t>
            </a:r>
            <a:r>
              <a:rPr lang="en-US" altLang="zh-CN" b="1" dirty="0">
                <a:solidFill>
                  <a:schemeClr val="tx1"/>
                </a:solidFill>
              </a:rPr>
              <a:t>X</a:t>
            </a:r>
            <a:r>
              <a:rPr lang="zh-CN" altLang="en-US" b="1" dirty="0">
                <a:solidFill>
                  <a:schemeClr val="tx1"/>
                </a:solidFill>
              </a:rPr>
              <a:t>－</a:t>
            </a:r>
            <a:r>
              <a:rPr lang="en-US" altLang="zh-CN" b="1" dirty="0">
                <a:solidFill>
                  <a:schemeClr val="tx1"/>
                </a:solidFill>
              </a:rPr>
              <a:t>Y</a:t>
            </a:r>
            <a:r>
              <a:rPr lang="zh-CN" altLang="en-US" b="1" dirty="0">
                <a:solidFill>
                  <a:schemeClr val="tx1"/>
                </a:solidFill>
              </a:rPr>
              <a:t>。</a:t>
            </a:r>
          </a:p>
          <a:p>
            <a:pPr>
              <a:lnSpc>
                <a:spcPct val="120000"/>
              </a:lnSpc>
              <a:buFont typeface="Wingdings" pitchFamily="2" charset="2"/>
              <a:buNone/>
            </a:pPr>
            <a:r>
              <a:rPr lang="zh-CN" altLang="en-US" b="1" dirty="0">
                <a:solidFill>
                  <a:schemeClr val="tx1"/>
                </a:solidFill>
              </a:rPr>
              <a:t>	关系模式</a:t>
            </a:r>
            <a:r>
              <a:rPr lang="en-US" altLang="zh-CN" b="1" dirty="0">
                <a:solidFill>
                  <a:schemeClr val="tx1"/>
                </a:solidFill>
              </a:rPr>
              <a:t>R(U)</a:t>
            </a:r>
            <a:r>
              <a:rPr lang="zh-CN" altLang="en-US" b="1" dirty="0">
                <a:solidFill>
                  <a:schemeClr val="tx1"/>
                </a:solidFill>
              </a:rPr>
              <a:t>中</a:t>
            </a:r>
            <a:r>
              <a:rPr lang="zh-CN" altLang="en-US" b="1" dirty="0">
                <a:solidFill>
                  <a:srgbClr val="FF3300"/>
                </a:solidFill>
              </a:rPr>
              <a:t>多值依赖 </a:t>
            </a:r>
            <a:r>
              <a:rPr lang="en-US" altLang="zh-CN" b="1" dirty="0">
                <a:solidFill>
                  <a:srgbClr val="FF3300"/>
                </a:solidFill>
              </a:rPr>
              <a:t>X→→Y</a:t>
            </a:r>
            <a:r>
              <a:rPr lang="zh-CN" altLang="en-US" b="1" dirty="0">
                <a:solidFill>
                  <a:schemeClr val="tx1"/>
                </a:solidFill>
              </a:rPr>
              <a:t>成立，</a:t>
            </a:r>
            <a:r>
              <a:rPr lang="zh-CN" altLang="en-US" b="1" dirty="0">
                <a:solidFill>
                  <a:srgbClr val="0000FF"/>
                </a:solidFill>
              </a:rPr>
              <a:t>当且仅当</a:t>
            </a:r>
            <a:r>
              <a:rPr lang="zh-CN" altLang="en-US" b="1" dirty="0">
                <a:solidFill>
                  <a:schemeClr val="tx1"/>
                </a:solidFill>
              </a:rPr>
              <a:t>对</a:t>
            </a:r>
            <a:r>
              <a:rPr lang="en-US" altLang="zh-CN" b="1" dirty="0">
                <a:solidFill>
                  <a:schemeClr val="tx1"/>
                </a:solidFill>
              </a:rPr>
              <a:t>R(U)</a:t>
            </a:r>
            <a:r>
              <a:rPr lang="zh-CN" altLang="en-US" b="1" dirty="0">
                <a:solidFill>
                  <a:schemeClr val="tx1"/>
                </a:solidFill>
              </a:rPr>
              <a:t>的任一关系</a:t>
            </a:r>
            <a:r>
              <a:rPr lang="en-US" altLang="zh-CN" b="1" dirty="0">
                <a:solidFill>
                  <a:schemeClr val="tx1"/>
                </a:solidFill>
              </a:rPr>
              <a:t>r</a:t>
            </a:r>
            <a:r>
              <a:rPr lang="zh-CN" altLang="en-US" b="1" dirty="0">
                <a:solidFill>
                  <a:schemeClr val="tx1"/>
                </a:solidFill>
              </a:rPr>
              <a:t>，给定的一对（</a:t>
            </a:r>
            <a:r>
              <a:rPr lang="en-US" altLang="zh-CN" b="1" dirty="0">
                <a:solidFill>
                  <a:schemeClr val="tx1"/>
                </a:solidFill>
              </a:rPr>
              <a:t>x</a:t>
            </a:r>
            <a:r>
              <a:rPr lang="zh-CN" altLang="en-US" b="1" dirty="0">
                <a:solidFill>
                  <a:schemeClr val="tx1"/>
                </a:solidFill>
              </a:rPr>
              <a:t>，</a:t>
            </a:r>
            <a:r>
              <a:rPr lang="en-US" altLang="zh-CN" b="1" dirty="0">
                <a:solidFill>
                  <a:schemeClr val="tx1"/>
                </a:solidFill>
              </a:rPr>
              <a:t>z</a:t>
            </a:r>
            <a:r>
              <a:rPr lang="zh-CN" altLang="en-US" b="1" dirty="0">
                <a:solidFill>
                  <a:schemeClr val="tx1"/>
                </a:solidFill>
              </a:rPr>
              <a:t>）值，有一组</a:t>
            </a:r>
            <a:r>
              <a:rPr lang="en-US" altLang="zh-CN" b="1" dirty="0">
                <a:solidFill>
                  <a:schemeClr val="tx1"/>
                </a:solidFill>
              </a:rPr>
              <a:t>Y</a:t>
            </a:r>
            <a:r>
              <a:rPr lang="zh-CN" altLang="en-US" b="1" dirty="0">
                <a:solidFill>
                  <a:schemeClr val="tx1"/>
                </a:solidFill>
              </a:rPr>
              <a:t>的值，</a:t>
            </a:r>
            <a:r>
              <a:rPr lang="zh-CN" altLang="en-US" b="1" dirty="0">
                <a:solidFill>
                  <a:srgbClr val="0000FF"/>
                </a:solidFill>
              </a:rPr>
              <a:t>这组值仅仅决定于</a:t>
            </a:r>
            <a:r>
              <a:rPr lang="en-US" altLang="zh-CN" b="1" dirty="0">
                <a:solidFill>
                  <a:srgbClr val="0000FF"/>
                </a:solidFill>
              </a:rPr>
              <a:t>x</a:t>
            </a:r>
            <a:r>
              <a:rPr lang="zh-CN" altLang="en-US" b="1" dirty="0">
                <a:solidFill>
                  <a:srgbClr val="0000FF"/>
                </a:solidFill>
              </a:rPr>
              <a:t>值而与</a:t>
            </a:r>
            <a:r>
              <a:rPr lang="en-US" altLang="zh-CN" b="1" dirty="0">
                <a:solidFill>
                  <a:srgbClr val="0000FF"/>
                </a:solidFill>
              </a:rPr>
              <a:t>z</a:t>
            </a:r>
            <a:r>
              <a:rPr lang="zh-CN" altLang="en-US" b="1" dirty="0">
                <a:solidFill>
                  <a:srgbClr val="0000FF"/>
                </a:solidFill>
              </a:rPr>
              <a:t>值无关</a:t>
            </a:r>
            <a:r>
              <a:rPr lang="zh-CN" altLang="en-US" b="1" dirty="0">
                <a:solidFill>
                  <a:schemeClr val="tx1"/>
                </a:solidFill>
              </a:rPr>
              <a:t>。</a:t>
            </a:r>
          </a:p>
          <a:p>
            <a:pPr>
              <a:lnSpc>
                <a:spcPct val="120000"/>
              </a:lnSpc>
            </a:pPr>
            <a:r>
              <a:rPr lang="zh-CN" altLang="en-US" b="1" dirty="0">
                <a:solidFill>
                  <a:srgbClr val="0000FF"/>
                </a:solidFill>
              </a:rPr>
              <a:t>例：  </a:t>
            </a:r>
            <a:r>
              <a:rPr lang="en-US" altLang="zh-CN" b="1" dirty="0">
                <a:solidFill>
                  <a:srgbClr val="0000FF"/>
                </a:solidFill>
              </a:rPr>
              <a:t>Teaching</a:t>
            </a:r>
            <a:r>
              <a:rPr lang="zh-CN" altLang="en-US" b="1" dirty="0">
                <a:solidFill>
                  <a:srgbClr val="0000FF"/>
                </a:solidFill>
              </a:rPr>
              <a:t>中，</a:t>
            </a:r>
          </a:p>
          <a:p>
            <a:pPr>
              <a:lnSpc>
                <a:spcPct val="120000"/>
              </a:lnSpc>
              <a:buFont typeface="Wingdings" pitchFamily="2" charset="2"/>
              <a:buNone/>
            </a:pPr>
            <a:r>
              <a:rPr lang="zh-CN" altLang="en-US" sz="2400" b="1" dirty="0">
                <a:solidFill>
                  <a:schemeClr val="tx1"/>
                </a:solidFill>
              </a:rPr>
              <a:t>           课程</a:t>
            </a:r>
            <a:r>
              <a:rPr lang="en-US" altLang="zh-CN" sz="2400" b="1" dirty="0">
                <a:solidFill>
                  <a:schemeClr val="tx1"/>
                </a:solidFill>
              </a:rPr>
              <a:t>C→→</a:t>
            </a:r>
            <a:r>
              <a:rPr lang="zh-CN" altLang="en-US" sz="2400" b="1" dirty="0">
                <a:solidFill>
                  <a:schemeClr val="tx1"/>
                </a:solidFill>
              </a:rPr>
              <a:t>参考书</a:t>
            </a:r>
            <a:r>
              <a:rPr lang="en-US" altLang="zh-CN" sz="2400" b="1" dirty="0">
                <a:solidFill>
                  <a:schemeClr val="tx1"/>
                </a:solidFill>
              </a:rPr>
              <a:t>B</a:t>
            </a:r>
            <a:r>
              <a:rPr lang="en-US" altLang="zh-CN" sz="2400" b="1" dirty="0"/>
              <a:t> </a:t>
            </a:r>
            <a:r>
              <a:rPr lang="zh-CN" altLang="en-US" sz="2400" b="1" dirty="0"/>
              <a:t>，</a:t>
            </a:r>
            <a:r>
              <a:rPr lang="zh-CN" altLang="en-US" sz="2400" b="1" dirty="0">
                <a:solidFill>
                  <a:schemeClr val="tx1"/>
                </a:solidFill>
              </a:rPr>
              <a:t>课程</a:t>
            </a:r>
            <a:r>
              <a:rPr lang="en-US" altLang="zh-CN" sz="2400" b="1" dirty="0">
                <a:solidFill>
                  <a:schemeClr val="tx1"/>
                </a:solidFill>
              </a:rPr>
              <a:t>C →→</a:t>
            </a:r>
            <a:r>
              <a:rPr lang="zh-CN" altLang="en-US" sz="2400" b="1" dirty="0">
                <a:solidFill>
                  <a:schemeClr val="tx1"/>
                </a:solidFill>
              </a:rPr>
              <a:t>教员</a:t>
            </a:r>
            <a:r>
              <a:rPr lang="en-US" altLang="zh-CN" sz="2400" b="1" dirty="0">
                <a:solidFill>
                  <a:schemeClr val="tx1"/>
                </a:solidFill>
              </a:rPr>
              <a:t>T</a:t>
            </a:r>
          </a:p>
        </p:txBody>
      </p:sp>
      <p:sp>
        <p:nvSpPr>
          <p:cNvPr id="793604" name="AutoShape 4"/>
          <p:cNvSpPr>
            <a:spLocks noChangeArrowheads="1"/>
          </p:cNvSpPr>
          <p:nvPr/>
        </p:nvSpPr>
        <p:spPr bwMode="auto">
          <a:xfrm>
            <a:off x="5866666" y="4711748"/>
            <a:ext cx="2879725" cy="1081088"/>
          </a:xfrm>
          <a:prstGeom prst="cloudCallout">
            <a:avLst>
              <a:gd name="adj1" fmla="val -78940"/>
              <a:gd name="adj2" fmla="val 26356"/>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90000"/>
              </a:lnSpc>
              <a:spcBef>
                <a:spcPct val="20000"/>
              </a:spcBef>
            </a:pPr>
            <a:r>
              <a:rPr kumimoji="0" lang="en-US" altLang="zh-CN" b="1">
                <a:solidFill>
                  <a:srgbClr val="FF0066"/>
                </a:solidFill>
                <a:latin typeface="微软雅黑" panose="020B0503020204020204" pitchFamily="34" charset="-122"/>
                <a:ea typeface="微软雅黑" panose="020B0503020204020204" pitchFamily="34" charset="-122"/>
              </a:rPr>
              <a:t> </a:t>
            </a:r>
            <a:r>
              <a:rPr kumimoji="0" lang="zh-CN" altLang="en-US" b="1">
                <a:solidFill>
                  <a:srgbClr val="FF0066"/>
                </a:solidFill>
                <a:latin typeface="微软雅黑" panose="020B0503020204020204" pitchFamily="34" charset="-122"/>
                <a:ea typeface="微软雅黑" panose="020B0503020204020204" pitchFamily="34" charset="-122"/>
              </a:rPr>
              <a:t>是函数依赖吗？</a:t>
            </a:r>
          </a:p>
        </p:txBody>
      </p:sp>
    </p:spTree>
    <p:extLst>
      <p:ext uri="{BB962C8B-B14F-4D97-AF65-F5344CB8AC3E}">
        <p14:creationId xmlns:p14="http://schemas.microsoft.com/office/powerpoint/2010/main" val="1917604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93604"/>
                                        </p:tgtEl>
                                        <p:attrNameLst>
                                          <p:attrName>style.visibility</p:attrName>
                                        </p:attrNameLst>
                                      </p:cBhvr>
                                      <p:to>
                                        <p:strVal val="visible"/>
                                      </p:to>
                                    </p:set>
                                    <p:animEffect transition="in" filter="circle(in)">
                                      <p:cBhvr>
                                        <p:cTn id="7" dur="2000"/>
                                        <p:tgtEl>
                                          <p:spTgt spid="79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AF396DE-4902-40CB-8409-0CADF976F9FF}" type="slidenum">
              <a:rPr lang="en-US" altLang="zh-CN" b="1">
                <a:latin typeface="微软雅黑" panose="020B0503020204020204" pitchFamily="34" charset="-122"/>
              </a:rPr>
              <a:pPr/>
              <a:t>36</a:t>
            </a:fld>
            <a:endParaRPr lang="en-US" altLang="zh-CN" b="1">
              <a:latin typeface="微软雅黑" panose="020B0503020204020204" pitchFamily="34" charset="-122"/>
            </a:endParaRPr>
          </a:p>
        </p:txBody>
      </p:sp>
      <p:sp>
        <p:nvSpPr>
          <p:cNvPr id="797698" name="Rectangle 2"/>
          <p:cNvSpPr>
            <a:spLocks noGrp="1" noChangeArrowheads="1"/>
          </p:cNvSpPr>
          <p:nvPr>
            <p:ph type="title"/>
          </p:nvPr>
        </p:nvSpPr>
        <p:spPr/>
        <p:txBody>
          <a:bodyPr/>
          <a:lstStyle/>
          <a:p>
            <a:r>
              <a:rPr lang="zh-CN" altLang="en-US" b="1"/>
              <a:t>多值依赖（续）</a:t>
            </a:r>
          </a:p>
        </p:txBody>
      </p:sp>
      <p:sp>
        <p:nvSpPr>
          <p:cNvPr id="797699" name="Rectangle 3"/>
          <p:cNvSpPr>
            <a:spLocks noGrp="1" noChangeArrowheads="1"/>
          </p:cNvSpPr>
          <p:nvPr>
            <p:ph type="body" idx="1"/>
          </p:nvPr>
        </p:nvSpPr>
        <p:spPr/>
        <p:txBody>
          <a:bodyPr/>
          <a:lstStyle/>
          <a:p>
            <a:pPr>
              <a:lnSpc>
                <a:spcPct val="120000"/>
              </a:lnSpc>
            </a:pPr>
            <a:r>
              <a:rPr lang="zh-CN" altLang="en-US" b="1" dirty="0"/>
              <a:t>平凡多值依赖和非平凡的多值依赖</a:t>
            </a:r>
          </a:p>
          <a:p>
            <a:pPr lvl="1">
              <a:lnSpc>
                <a:spcPct val="120000"/>
              </a:lnSpc>
            </a:pPr>
            <a:r>
              <a:rPr lang="zh-CN" altLang="en-US" b="1" dirty="0"/>
              <a:t>	</a:t>
            </a:r>
            <a:r>
              <a:rPr lang="zh-CN" altLang="en-US" sz="2800" b="1" dirty="0"/>
              <a:t>若</a:t>
            </a:r>
            <a:r>
              <a:rPr lang="en-US" altLang="zh-CN" sz="2800" b="1" dirty="0"/>
              <a:t>X→→Y</a:t>
            </a:r>
            <a:r>
              <a:rPr lang="zh-CN" altLang="en-US" sz="2800" b="1" dirty="0"/>
              <a:t>，而</a:t>
            </a:r>
            <a:r>
              <a:rPr lang="en-US" altLang="zh-CN" sz="2800" b="1" dirty="0">
                <a:solidFill>
                  <a:srgbClr val="FF3300"/>
                </a:solidFill>
              </a:rPr>
              <a:t>Z</a:t>
            </a:r>
            <a:r>
              <a:rPr lang="zh-CN" altLang="en-US" sz="2800" b="1" dirty="0">
                <a:solidFill>
                  <a:srgbClr val="FF3300"/>
                </a:solidFill>
              </a:rPr>
              <a:t>＝</a:t>
            </a:r>
            <a:r>
              <a:rPr lang="en-US" altLang="zh-CN" sz="2800" b="1" dirty="0">
                <a:solidFill>
                  <a:srgbClr val="FF3300"/>
                </a:solidFill>
              </a:rPr>
              <a:t>φ</a:t>
            </a:r>
            <a:r>
              <a:rPr lang="zh-CN" altLang="en-US" sz="2800" b="1" dirty="0"/>
              <a:t>，则称</a:t>
            </a:r>
          </a:p>
          <a:p>
            <a:pPr lvl="1">
              <a:lnSpc>
                <a:spcPct val="120000"/>
              </a:lnSpc>
              <a:buFont typeface="Wingdings" pitchFamily="2" charset="2"/>
              <a:buNone/>
            </a:pPr>
            <a:r>
              <a:rPr lang="zh-CN" altLang="en-US" sz="2800" b="1" dirty="0"/>
              <a:t>     </a:t>
            </a:r>
            <a:r>
              <a:rPr lang="en-US" altLang="zh-CN" sz="2800" b="1" dirty="0"/>
              <a:t>X→→Y</a:t>
            </a:r>
            <a:r>
              <a:rPr lang="zh-CN" altLang="en-US" sz="2800" b="1" dirty="0"/>
              <a:t>为</a:t>
            </a:r>
            <a:r>
              <a:rPr lang="zh-CN" altLang="en-US" sz="2800" b="1" dirty="0">
                <a:solidFill>
                  <a:srgbClr val="FF3300"/>
                </a:solidFill>
              </a:rPr>
              <a:t>平凡的多值依赖</a:t>
            </a:r>
          </a:p>
          <a:p>
            <a:pPr lvl="1">
              <a:lnSpc>
                <a:spcPct val="120000"/>
              </a:lnSpc>
            </a:pPr>
            <a:r>
              <a:rPr lang="zh-CN" altLang="en-US" sz="2800" b="1" dirty="0"/>
              <a:t>	否则称</a:t>
            </a:r>
            <a:r>
              <a:rPr lang="en-US" altLang="zh-CN" sz="2800" b="1" dirty="0"/>
              <a:t>X→→Y</a:t>
            </a:r>
            <a:r>
              <a:rPr lang="zh-CN" altLang="en-US" sz="2800" b="1" dirty="0"/>
              <a:t>为</a:t>
            </a:r>
            <a:r>
              <a:rPr lang="zh-CN" altLang="en-US" sz="2800" b="1" dirty="0">
                <a:solidFill>
                  <a:srgbClr val="FF3300"/>
                </a:solidFill>
              </a:rPr>
              <a:t>非平凡的多值依赖</a:t>
            </a:r>
            <a:endParaRPr lang="zh-CN" altLang="en-US" b="1" dirty="0">
              <a:solidFill>
                <a:srgbClr val="FF3300"/>
              </a:solidFill>
            </a:endParaRPr>
          </a:p>
        </p:txBody>
      </p:sp>
    </p:spTree>
    <p:extLst>
      <p:ext uri="{BB962C8B-B14F-4D97-AF65-F5344CB8AC3E}">
        <p14:creationId xmlns:p14="http://schemas.microsoft.com/office/powerpoint/2010/main" val="16952674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10E5FF6-41D7-4510-8F1D-BEA9D28F815F}" type="slidenum">
              <a:rPr lang="en-US" altLang="zh-CN" b="1">
                <a:latin typeface="微软雅黑" panose="020B0503020204020204" pitchFamily="34" charset="-122"/>
              </a:rPr>
              <a:pPr/>
              <a:t>37</a:t>
            </a:fld>
            <a:endParaRPr lang="en-US" altLang="zh-CN" b="1">
              <a:latin typeface="微软雅黑" panose="020B0503020204020204" pitchFamily="34" charset="-122"/>
            </a:endParaRPr>
          </a:p>
        </p:txBody>
      </p:sp>
      <p:sp>
        <p:nvSpPr>
          <p:cNvPr id="805890" name="Rectangle 2"/>
          <p:cNvSpPr>
            <a:spLocks noGrp="1" noChangeArrowheads="1"/>
          </p:cNvSpPr>
          <p:nvPr>
            <p:ph type="title"/>
          </p:nvPr>
        </p:nvSpPr>
        <p:spPr/>
        <p:txBody>
          <a:bodyPr/>
          <a:lstStyle/>
          <a:p>
            <a:r>
              <a:rPr lang="zh-CN" altLang="en-US" b="1"/>
              <a:t>多值依赖与函数依赖的区别</a:t>
            </a:r>
          </a:p>
        </p:txBody>
      </p:sp>
      <p:sp>
        <p:nvSpPr>
          <p:cNvPr id="805891" name="Rectangle 3"/>
          <p:cNvSpPr>
            <a:spLocks noGrp="1" noChangeArrowheads="1"/>
          </p:cNvSpPr>
          <p:nvPr>
            <p:ph type="body" idx="1"/>
          </p:nvPr>
        </p:nvSpPr>
        <p:spPr>
          <a:xfrm>
            <a:off x="323850" y="1196975"/>
            <a:ext cx="8424863" cy="4968875"/>
          </a:xfrm>
        </p:spPr>
        <p:txBody>
          <a:bodyPr/>
          <a:lstStyle/>
          <a:p>
            <a:pPr marL="533400" indent="-533400">
              <a:lnSpc>
                <a:spcPct val="110000"/>
              </a:lnSpc>
              <a:spcBef>
                <a:spcPct val="10000"/>
              </a:spcBef>
              <a:buFont typeface="Wingdings" pitchFamily="2" charset="2"/>
              <a:buAutoNum type="arabicParenBoth"/>
            </a:pPr>
            <a:r>
              <a:rPr lang="zh-CN" altLang="en-US" b="1"/>
              <a:t>多值依赖的有效性与属性集的范围有关</a:t>
            </a:r>
          </a:p>
          <a:p>
            <a:pPr marL="914400" lvl="1" indent="-457200">
              <a:lnSpc>
                <a:spcPct val="110000"/>
              </a:lnSpc>
              <a:spcBef>
                <a:spcPct val="10000"/>
              </a:spcBef>
            </a:pPr>
            <a:r>
              <a:rPr lang="zh-CN" altLang="en-US" b="1">
                <a:effectLst>
                  <a:outerShdw blurRad="38100" dist="38100" dir="2700000" algn="tl">
                    <a:srgbClr val="C0C0C0"/>
                  </a:outerShdw>
                </a:effectLst>
              </a:rPr>
              <a:t>若</a:t>
            </a:r>
            <a:r>
              <a:rPr lang="en-US" altLang="zh-CN" sz="2600" b="1">
                <a:effectLst>
                  <a:outerShdw blurRad="38100" dist="38100" dir="2700000" algn="tl">
                    <a:srgbClr val="C0C0C0"/>
                  </a:outerShdw>
                </a:effectLst>
              </a:rPr>
              <a:t>X→→Y</a:t>
            </a:r>
            <a:r>
              <a:rPr lang="zh-CN" altLang="en-US" sz="2600" b="1">
                <a:effectLst>
                  <a:outerShdw blurRad="38100" dist="38100" dir="2700000" algn="tl">
                    <a:srgbClr val="C0C0C0"/>
                  </a:outerShdw>
                </a:effectLst>
              </a:rPr>
              <a:t>在</a:t>
            </a:r>
            <a:r>
              <a:rPr lang="en-US" altLang="zh-CN" sz="2600" b="1">
                <a:effectLst>
                  <a:outerShdw blurRad="38100" dist="38100" dir="2700000" algn="tl">
                    <a:srgbClr val="C0C0C0"/>
                  </a:outerShdw>
                </a:effectLst>
              </a:rPr>
              <a:t>U</a:t>
            </a:r>
            <a:r>
              <a:rPr lang="zh-CN" altLang="en-US" sz="2600" b="1">
                <a:effectLst>
                  <a:outerShdw blurRad="38100" dist="38100" dir="2700000" algn="tl">
                    <a:srgbClr val="C0C0C0"/>
                  </a:outerShdw>
                </a:effectLst>
              </a:rPr>
              <a:t>上成立，则在</a:t>
            </a:r>
            <a:r>
              <a:rPr lang="en-US" altLang="zh-CN" sz="2600" b="1">
                <a:effectLst>
                  <a:outerShdw blurRad="38100" dist="38100" dir="2700000" algn="tl">
                    <a:srgbClr val="C0C0C0"/>
                  </a:outerShdw>
                </a:effectLst>
              </a:rPr>
              <a:t>W</a:t>
            </a:r>
            <a:r>
              <a:rPr lang="zh-CN" altLang="en-US" sz="2600" b="1">
                <a:effectLst>
                  <a:outerShdw blurRad="38100" dist="38100" dir="2700000" algn="tl">
                    <a:srgbClr val="C0C0C0"/>
                  </a:outerShdw>
                </a:effectLst>
              </a:rPr>
              <a:t>（</a:t>
            </a:r>
            <a:r>
              <a:rPr lang="en-US" altLang="zh-CN" sz="2600" b="1">
                <a:effectLst>
                  <a:outerShdw blurRad="38100" dist="38100" dir="2700000" algn="tl">
                    <a:srgbClr val="C0C0C0"/>
                  </a:outerShdw>
                </a:effectLst>
              </a:rPr>
              <a:t>XY</a:t>
            </a:r>
            <a:r>
              <a:rPr lang="en-US" altLang="zh-CN" sz="2600" b="1">
                <a:effectLst>
                  <a:outerShdw blurRad="38100" dist="38100" dir="2700000" algn="tl">
                    <a:srgbClr val="C0C0C0"/>
                  </a:outerShdw>
                </a:effectLst>
                <a:sym typeface="Symbol" pitchFamily="18" charset="2"/>
              </a:rPr>
              <a:t>W </a:t>
            </a:r>
            <a:r>
              <a:rPr lang="en-US" altLang="zh-CN" sz="2600" b="1">
                <a:effectLst>
                  <a:outerShdw blurRad="38100" dist="38100" dir="2700000" algn="tl">
                    <a:srgbClr val="C0C0C0"/>
                  </a:outerShdw>
                </a:effectLst>
              </a:rPr>
              <a:t>U</a:t>
            </a:r>
            <a:r>
              <a:rPr lang="en-US" altLang="zh-CN" sz="2600" b="1">
                <a:effectLst>
                  <a:outerShdw blurRad="38100" dist="38100" dir="2700000" algn="tl">
                    <a:srgbClr val="C0C0C0"/>
                  </a:outerShdw>
                </a:effectLst>
                <a:sym typeface="Symbol" pitchFamily="18" charset="2"/>
              </a:rPr>
              <a:t> </a:t>
            </a:r>
            <a:r>
              <a:rPr lang="zh-CN" altLang="en-US" sz="2600" b="1">
                <a:effectLst>
                  <a:outerShdw blurRad="38100" dist="38100" dir="2700000" algn="tl">
                    <a:srgbClr val="C0C0C0"/>
                  </a:outerShdw>
                </a:effectLst>
              </a:rPr>
              <a:t>）上一定成立；反之，</a:t>
            </a:r>
            <a:r>
              <a:rPr lang="zh-CN" altLang="en-US" b="1">
                <a:effectLst>
                  <a:outerShdw blurRad="38100" dist="38100" dir="2700000" algn="tl">
                    <a:srgbClr val="C0C0C0"/>
                  </a:outerShdw>
                </a:effectLst>
              </a:rPr>
              <a:t>若</a:t>
            </a:r>
            <a:r>
              <a:rPr lang="en-US" altLang="zh-CN" sz="2600" b="1">
                <a:effectLst>
                  <a:outerShdw blurRad="38100" dist="38100" dir="2700000" algn="tl">
                    <a:srgbClr val="C0C0C0"/>
                  </a:outerShdw>
                </a:effectLst>
              </a:rPr>
              <a:t>X→→Y</a:t>
            </a:r>
            <a:r>
              <a:rPr lang="zh-CN" altLang="en-US" sz="2600" b="1">
                <a:effectLst>
                  <a:outerShdw blurRad="38100" dist="38100" dir="2700000" algn="tl">
                    <a:srgbClr val="C0C0C0"/>
                  </a:outerShdw>
                </a:effectLst>
              </a:rPr>
              <a:t>在</a:t>
            </a:r>
            <a:r>
              <a:rPr lang="en-US" altLang="zh-CN" sz="2600" b="1">
                <a:effectLst>
                  <a:outerShdw blurRad="38100" dist="38100" dir="2700000" algn="tl">
                    <a:srgbClr val="C0C0C0"/>
                  </a:outerShdw>
                </a:effectLst>
              </a:rPr>
              <a:t>W</a:t>
            </a:r>
            <a:r>
              <a:rPr lang="zh-CN" altLang="en-US" sz="2600" b="1">
                <a:effectLst>
                  <a:outerShdw blurRad="38100" dist="38100" dir="2700000" algn="tl">
                    <a:srgbClr val="C0C0C0"/>
                  </a:outerShdw>
                </a:effectLst>
              </a:rPr>
              <a:t>上成立，则在</a:t>
            </a:r>
            <a:r>
              <a:rPr lang="en-US" altLang="zh-CN" sz="2600" b="1">
                <a:effectLst>
                  <a:outerShdw blurRad="38100" dist="38100" dir="2700000" algn="tl">
                    <a:srgbClr val="C0C0C0"/>
                  </a:outerShdw>
                </a:effectLst>
              </a:rPr>
              <a:t>U</a:t>
            </a:r>
            <a:r>
              <a:rPr lang="zh-CN" altLang="en-US" sz="2600" b="1">
                <a:effectLst>
                  <a:outerShdw blurRad="38100" dist="38100" dir="2700000" algn="tl">
                    <a:srgbClr val="C0C0C0"/>
                  </a:outerShdw>
                </a:effectLst>
              </a:rPr>
              <a:t>上不一定成立（</a:t>
            </a:r>
            <a:r>
              <a:rPr lang="zh-CN" altLang="en-US" sz="2600" b="1">
                <a:solidFill>
                  <a:srgbClr val="FF3300"/>
                </a:solidFill>
                <a:effectLst>
                  <a:outerShdw blurRad="38100" dist="38100" dir="2700000" algn="tl">
                    <a:srgbClr val="C0C0C0"/>
                  </a:outerShdw>
                </a:effectLst>
              </a:rPr>
              <a:t>因为多值依赖还涉及属性组</a:t>
            </a:r>
            <a:r>
              <a:rPr lang="en-US" altLang="zh-CN" sz="2600" b="1">
                <a:solidFill>
                  <a:srgbClr val="FF3300"/>
                </a:solidFill>
                <a:effectLst>
                  <a:outerShdw blurRad="38100" dist="38100" dir="2700000" algn="tl">
                    <a:srgbClr val="C0C0C0"/>
                  </a:outerShdw>
                </a:effectLst>
              </a:rPr>
              <a:t>Z</a:t>
            </a:r>
            <a:r>
              <a:rPr lang="zh-CN" altLang="en-US" sz="2600" b="1">
                <a:effectLst>
                  <a:outerShdw blurRad="38100" dist="38100" dir="2700000" algn="tl">
                    <a:srgbClr val="C0C0C0"/>
                  </a:outerShdw>
                </a:effectLst>
              </a:rPr>
              <a:t>）</a:t>
            </a:r>
          </a:p>
          <a:p>
            <a:pPr marL="914400" lvl="1" indent="-457200">
              <a:lnSpc>
                <a:spcPct val="110000"/>
              </a:lnSpc>
              <a:spcBef>
                <a:spcPct val="10000"/>
              </a:spcBef>
            </a:pPr>
            <a:r>
              <a:rPr lang="zh-CN" altLang="en-US" sz="2600" b="1">
                <a:solidFill>
                  <a:srgbClr val="FF3300"/>
                </a:solidFill>
                <a:effectLst>
                  <a:outerShdw blurRad="38100" dist="38100" dir="2700000" algn="tl">
                    <a:srgbClr val="C0C0C0"/>
                  </a:outerShdw>
                </a:effectLst>
              </a:rPr>
              <a:t>而，函数依赖与属性集的范围无关</a:t>
            </a:r>
            <a:endParaRPr lang="zh-CN" altLang="en-US" b="1">
              <a:solidFill>
                <a:srgbClr val="FF3300"/>
              </a:solidFill>
              <a:effectLst>
                <a:outerShdw blurRad="38100" dist="38100" dir="2700000" algn="tl">
                  <a:srgbClr val="C0C0C0"/>
                </a:outerShdw>
              </a:effectLst>
            </a:endParaRPr>
          </a:p>
          <a:p>
            <a:pPr marL="533400" indent="-533400">
              <a:lnSpc>
                <a:spcPct val="110000"/>
              </a:lnSpc>
              <a:spcBef>
                <a:spcPct val="10000"/>
              </a:spcBef>
              <a:buFont typeface="Wingdings" pitchFamily="2" charset="2"/>
              <a:buNone/>
            </a:pPr>
            <a:r>
              <a:rPr lang="en-US" altLang="zh-CN" b="1">
                <a:solidFill>
                  <a:schemeClr val="accent1"/>
                </a:solidFill>
              </a:rPr>
              <a:t>(2)</a:t>
            </a:r>
            <a:r>
              <a:rPr lang="en-US" altLang="zh-CN" b="1"/>
              <a:t> </a:t>
            </a:r>
          </a:p>
          <a:p>
            <a:pPr marL="914400" lvl="1" indent="-457200">
              <a:lnSpc>
                <a:spcPct val="110000"/>
              </a:lnSpc>
              <a:spcBef>
                <a:spcPct val="10000"/>
              </a:spcBef>
            </a:pPr>
            <a:r>
              <a:rPr lang="zh-CN" altLang="en-US" sz="2600" b="1">
                <a:effectLst>
                  <a:outerShdw blurRad="38100" dist="38100" dir="2700000" algn="tl">
                    <a:srgbClr val="C0C0C0"/>
                  </a:outerShdw>
                </a:effectLst>
              </a:rPr>
              <a:t>多值依赖</a:t>
            </a:r>
            <a:r>
              <a:rPr lang="en-US" altLang="zh-CN" sz="2600" b="1">
                <a:effectLst>
                  <a:outerShdw blurRad="38100" dist="38100" dir="2700000" algn="tl">
                    <a:srgbClr val="C0C0C0"/>
                  </a:outerShdw>
                </a:effectLst>
              </a:rPr>
              <a:t>X→→Y</a:t>
            </a:r>
            <a:r>
              <a:rPr lang="zh-CN" altLang="en-US" sz="2600" b="1">
                <a:effectLst>
                  <a:outerShdw blurRad="38100" dist="38100" dir="2700000" algn="tl">
                    <a:srgbClr val="C0C0C0"/>
                  </a:outerShdw>
                </a:effectLst>
              </a:rPr>
              <a:t>若在</a:t>
            </a:r>
            <a:r>
              <a:rPr lang="en-US" altLang="zh-CN" sz="2600" b="1">
                <a:effectLst>
                  <a:outerShdw blurRad="38100" dist="38100" dir="2700000" algn="tl">
                    <a:srgbClr val="C0C0C0"/>
                  </a:outerShdw>
                </a:effectLst>
              </a:rPr>
              <a:t>R(U)</a:t>
            </a:r>
            <a:r>
              <a:rPr lang="zh-CN" altLang="en-US" sz="2600" b="1">
                <a:effectLst>
                  <a:outerShdw blurRad="38100" dist="38100" dir="2700000" algn="tl">
                    <a:srgbClr val="C0C0C0"/>
                  </a:outerShdw>
                </a:effectLst>
              </a:rPr>
              <a:t>上成立，不能断言对于任何</a:t>
            </a:r>
            <a:r>
              <a:rPr lang="en-US" altLang="zh-CN" sz="2600" b="1">
                <a:effectLst>
                  <a:outerShdw blurRad="38100" dist="38100" dir="2700000" algn="tl">
                    <a:srgbClr val="C0C0C0"/>
                  </a:outerShdw>
                </a:effectLst>
              </a:rPr>
              <a:t>Y' </a:t>
            </a:r>
            <a:r>
              <a:rPr lang="en-US" altLang="zh-CN" sz="2600" b="1">
                <a:effectLst>
                  <a:outerShdw blurRad="38100" dist="38100" dir="2700000" algn="tl">
                    <a:srgbClr val="C0C0C0"/>
                  </a:outerShdw>
                </a:effectLst>
                <a:sym typeface="Symbol" pitchFamily="18" charset="2"/>
              </a:rPr>
              <a:t></a:t>
            </a:r>
            <a:r>
              <a:rPr lang="en-US" altLang="zh-CN" sz="2600" b="1">
                <a:effectLst>
                  <a:outerShdw blurRad="38100" dist="38100" dir="2700000" algn="tl">
                    <a:srgbClr val="C0C0C0"/>
                  </a:outerShdw>
                </a:effectLst>
              </a:rPr>
              <a:t> Y</a:t>
            </a:r>
            <a:r>
              <a:rPr lang="zh-CN" altLang="en-US" sz="2600" b="1">
                <a:effectLst>
                  <a:outerShdw blurRad="38100" dist="38100" dir="2700000" algn="tl">
                    <a:srgbClr val="C0C0C0"/>
                  </a:outerShdw>
                </a:effectLst>
              </a:rPr>
              <a:t>有</a:t>
            </a:r>
            <a:r>
              <a:rPr lang="en-US" altLang="zh-CN" sz="2600" b="1">
                <a:effectLst>
                  <a:outerShdw blurRad="38100" dist="38100" dir="2700000" algn="tl">
                    <a:srgbClr val="C0C0C0"/>
                  </a:outerShdw>
                </a:effectLst>
              </a:rPr>
              <a:t>X→→Y' </a:t>
            </a:r>
            <a:r>
              <a:rPr lang="zh-CN" altLang="en-US" sz="2600" b="1">
                <a:effectLst>
                  <a:outerShdw blurRad="38100" dist="38100" dir="2700000" algn="tl">
                    <a:srgbClr val="C0C0C0"/>
                  </a:outerShdw>
                </a:effectLst>
              </a:rPr>
              <a:t>成立</a:t>
            </a:r>
          </a:p>
          <a:p>
            <a:pPr marL="914400" lvl="1" indent="-457200">
              <a:lnSpc>
                <a:spcPct val="110000"/>
              </a:lnSpc>
              <a:spcBef>
                <a:spcPct val="10000"/>
              </a:spcBef>
            </a:pPr>
            <a:r>
              <a:rPr lang="zh-CN" altLang="en-US" sz="2600" b="1">
                <a:effectLst>
                  <a:outerShdw blurRad="38100" dist="38100" dir="2700000" algn="tl">
                    <a:srgbClr val="C0C0C0"/>
                  </a:outerShdw>
                </a:effectLst>
              </a:rPr>
              <a:t>而，若函数依赖</a:t>
            </a:r>
            <a:r>
              <a:rPr lang="en-US" altLang="zh-CN" sz="2600" b="1">
                <a:effectLst>
                  <a:outerShdw blurRad="38100" dist="38100" dir="2700000" algn="tl">
                    <a:srgbClr val="C0C0C0"/>
                  </a:outerShdw>
                </a:effectLst>
              </a:rPr>
              <a:t>X→Y</a:t>
            </a:r>
            <a:r>
              <a:rPr lang="zh-CN" altLang="en-US" sz="2600" b="1">
                <a:effectLst>
                  <a:outerShdw blurRad="38100" dist="38100" dir="2700000" algn="tl">
                    <a:srgbClr val="C0C0C0"/>
                  </a:outerShdw>
                </a:effectLst>
              </a:rPr>
              <a:t>在</a:t>
            </a:r>
            <a:r>
              <a:rPr lang="en-US" altLang="zh-CN" sz="2600" b="1">
                <a:effectLst>
                  <a:outerShdw blurRad="38100" dist="38100" dir="2700000" algn="tl">
                    <a:srgbClr val="C0C0C0"/>
                  </a:outerShdw>
                </a:effectLst>
              </a:rPr>
              <a:t>R</a:t>
            </a:r>
            <a:r>
              <a:rPr lang="zh-CN" altLang="en-US" sz="2600" b="1">
                <a:effectLst>
                  <a:outerShdw blurRad="38100" dist="38100" dir="2700000" algn="tl">
                    <a:srgbClr val="C0C0C0"/>
                  </a:outerShdw>
                </a:effectLst>
              </a:rPr>
              <a:t>（</a:t>
            </a:r>
            <a:r>
              <a:rPr lang="en-US" altLang="zh-CN" sz="2600" b="1">
                <a:effectLst>
                  <a:outerShdw blurRad="38100" dist="38100" dir="2700000" algn="tl">
                    <a:srgbClr val="C0C0C0"/>
                  </a:outerShdw>
                </a:effectLst>
              </a:rPr>
              <a:t>U</a:t>
            </a:r>
            <a:r>
              <a:rPr lang="zh-CN" altLang="en-US" sz="2600" b="1">
                <a:effectLst>
                  <a:outerShdw blurRad="38100" dist="38100" dir="2700000" algn="tl">
                    <a:srgbClr val="C0C0C0"/>
                  </a:outerShdw>
                </a:effectLst>
              </a:rPr>
              <a:t>）上成立，则对于任何</a:t>
            </a:r>
            <a:r>
              <a:rPr lang="en-US" altLang="zh-CN" sz="2600" b="1">
                <a:effectLst>
                  <a:outerShdw blurRad="38100" dist="38100" dir="2700000" algn="tl">
                    <a:srgbClr val="C0C0C0"/>
                  </a:outerShdw>
                </a:effectLst>
              </a:rPr>
              <a:t>Y‘ </a:t>
            </a:r>
            <a:r>
              <a:rPr lang="en-US" altLang="zh-CN" sz="2600" b="1">
                <a:effectLst>
                  <a:outerShdw blurRad="38100" dist="38100" dir="2700000" algn="tl">
                    <a:srgbClr val="C0C0C0"/>
                  </a:outerShdw>
                </a:effectLst>
                <a:sym typeface="Symbol" pitchFamily="18" charset="2"/>
              </a:rPr>
              <a:t></a:t>
            </a:r>
            <a:r>
              <a:rPr lang="en-US" altLang="zh-CN" sz="2600" b="1">
                <a:effectLst>
                  <a:outerShdw blurRad="38100" dist="38100" dir="2700000" algn="tl">
                    <a:srgbClr val="C0C0C0"/>
                  </a:outerShdw>
                </a:effectLst>
              </a:rPr>
              <a:t> Y</a:t>
            </a:r>
            <a:r>
              <a:rPr lang="zh-CN" altLang="en-US" sz="2600" b="1">
                <a:effectLst>
                  <a:outerShdw blurRad="38100" dist="38100" dir="2700000" algn="tl">
                    <a:srgbClr val="C0C0C0"/>
                  </a:outerShdw>
                </a:effectLst>
              </a:rPr>
              <a:t>均有</a:t>
            </a:r>
            <a:r>
              <a:rPr lang="en-US" altLang="zh-CN" sz="2600" b="1">
                <a:effectLst>
                  <a:outerShdw blurRad="38100" dist="38100" dir="2700000" algn="tl">
                    <a:srgbClr val="C0C0C0"/>
                  </a:outerShdw>
                </a:effectLst>
              </a:rPr>
              <a:t>X→Y’ </a:t>
            </a:r>
            <a:r>
              <a:rPr lang="zh-CN" altLang="en-US" sz="2600" b="1">
                <a:effectLst>
                  <a:outerShdw blurRad="38100" dist="38100" dir="2700000" algn="tl">
                    <a:srgbClr val="C0C0C0"/>
                  </a:outerShdw>
                </a:effectLst>
              </a:rPr>
              <a:t>成立</a:t>
            </a:r>
          </a:p>
        </p:txBody>
      </p:sp>
    </p:spTree>
    <p:extLst>
      <p:ext uri="{BB962C8B-B14F-4D97-AF65-F5344CB8AC3E}">
        <p14:creationId xmlns:p14="http://schemas.microsoft.com/office/powerpoint/2010/main" val="2125371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4BC295B-FD92-4B28-B76E-FF62834625F7}" type="slidenum">
              <a:rPr lang="en-US" altLang="zh-CN" b="1">
                <a:latin typeface="微软雅黑" panose="020B0503020204020204" pitchFamily="34" charset="-122"/>
              </a:rPr>
              <a:pPr/>
              <a:t>38</a:t>
            </a:fld>
            <a:endParaRPr lang="en-US" altLang="zh-CN" b="1">
              <a:latin typeface="微软雅黑" panose="020B0503020204020204" pitchFamily="34" charset="-122"/>
            </a:endParaRPr>
          </a:p>
        </p:txBody>
      </p:sp>
      <p:sp>
        <p:nvSpPr>
          <p:cNvPr id="809986" name="Rectangle 2"/>
          <p:cNvSpPr>
            <a:spLocks noGrp="1" noChangeArrowheads="1"/>
          </p:cNvSpPr>
          <p:nvPr>
            <p:ph type="title"/>
          </p:nvPr>
        </p:nvSpPr>
        <p:spPr/>
        <p:txBody>
          <a:bodyPr/>
          <a:lstStyle/>
          <a:p>
            <a:r>
              <a:rPr lang="en-US" altLang="zh-CN" b="1" dirty="0" smtClean="0"/>
              <a:t>4NF</a:t>
            </a:r>
            <a:endParaRPr lang="en-US" altLang="zh-CN" b="1" dirty="0"/>
          </a:p>
        </p:txBody>
      </p:sp>
      <p:sp>
        <p:nvSpPr>
          <p:cNvPr id="809987" name="Rectangle 3"/>
          <p:cNvSpPr>
            <a:spLocks noGrp="1" noChangeArrowheads="1"/>
          </p:cNvSpPr>
          <p:nvPr>
            <p:ph type="body" idx="1"/>
          </p:nvPr>
        </p:nvSpPr>
        <p:spPr>
          <a:xfrm>
            <a:off x="323850" y="1196975"/>
            <a:ext cx="8229600" cy="5329238"/>
          </a:xfrm>
        </p:spPr>
        <p:txBody>
          <a:bodyPr/>
          <a:lstStyle/>
          <a:p>
            <a:pPr>
              <a:lnSpc>
                <a:spcPct val="115000"/>
              </a:lnSpc>
              <a:spcBef>
                <a:spcPct val="15000"/>
              </a:spcBef>
            </a:pPr>
            <a:r>
              <a:rPr lang="zh-CN" altLang="en-US" b="1" dirty="0" smtClean="0">
                <a:solidFill>
                  <a:srgbClr val="0000FF"/>
                </a:solidFill>
              </a:rPr>
              <a:t>定义</a:t>
            </a:r>
            <a:r>
              <a:rPr lang="en-US" altLang="zh-CN" b="1" dirty="0" smtClean="0">
                <a:solidFill>
                  <a:srgbClr val="0000FF"/>
                </a:solidFill>
              </a:rPr>
              <a:t>    </a:t>
            </a:r>
            <a:r>
              <a:rPr lang="zh-CN" altLang="en-US" b="1" dirty="0">
                <a:solidFill>
                  <a:schemeClr val="tx1"/>
                </a:solidFill>
              </a:rPr>
              <a:t>关系模式</a:t>
            </a:r>
            <a:r>
              <a:rPr lang="en-US" altLang="zh-CN" b="1" dirty="0">
                <a:solidFill>
                  <a:schemeClr val="tx1"/>
                </a:solidFill>
              </a:rPr>
              <a:t>R&lt;U</a:t>
            </a:r>
            <a:r>
              <a:rPr lang="zh-CN" altLang="en-US" b="1" dirty="0">
                <a:solidFill>
                  <a:schemeClr val="tx1"/>
                </a:solidFill>
              </a:rPr>
              <a:t>，</a:t>
            </a:r>
            <a:r>
              <a:rPr lang="en-US" altLang="zh-CN" b="1" dirty="0">
                <a:solidFill>
                  <a:schemeClr val="tx1"/>
                </a:solidFill>
              </a:rPr>
              <a:t>F&gt;∈1NF</a:t>
            </a:r>
            <a:r>
              <a:rPr lang="zh-CN" altLang="en-US" b="1" dirty="0">
                <a:solidFill>
                  <a:schemeClr val="tx1"/>
                </a:solidFill>
              </a:rPr>
              <a:t>，如果对于</a:t>
            </a:r>
            <a:r>
              <a:rPr lang="en-US" altLang="zh-CN" b="1" dirty="0">
                <a:solidFill>
                  <a:schemeClr val="tx1"/>
                </a:solidFill>
              </a:rPr>
              <a:t>R</a:t>
            </a:r>
            <a:r>
              <a:rPr lang="zh-CN" altLang="en-US" b="1" dirty="0">
                <a:solidFill>
                  <a:schemeClr val="tx1"/>
                </a:solidFill>
              </a:rPr>
              <a:t>的每个非平凡多值依赖</a:t>
            </a:r>
            <a:r>
              <a:rPr lang="en-US" altLang="zh-CN" b="1" dirty="0">
                <a:solidFill>
                  <a:schemeClr val="tx1"/>
                </a:solidFill>
              </a:rPr>
              <a:t>X→→Y</a:t>
            </a:r>
            <a:r>
              <a:rPr lang="zh-CN" altLang="en-US" b="1" dirty="0">
                <a:solidFill>
                  <a:schemeClr val="tx1"/>
                </a:solidFill>
              </a:rPr>
              <a:t>（</a:t>
            </a:r>
            <a:r>
              <a:rPr lang="en-US" altLang="zh-CN" b="1" dirty="0">
                <a:solidFill>
                  <a:schemeClr val="tx1"/>
                </a:solidFill>
              </a:rPr>
              <a:t>Y </a:t>
            </a:r>
            <a:r>
              <a:rPr lang="en-US" altLang="zh-CN" b="1" dirty="0">
                <a:solidFill>
                  <a:schemeClr val="tx1"/>
                </a:solidFill>
                <a:sym typeface="Symbol" pitchFamily="18" charset="2"/>
              </a:rPr>
              <a:t></a:t>
            </a:r>
            <a:r>
              <a:rPr lang="en-US" altLang="zh-CN" b="1" dirty="0">
                <a:solidFill>
                  <a:schemeClr val="tx1"/>
                </a:solidFill>
              </a:rPr>
              <a:t> X</a:t>
            </a:r>
            <a:r>
              <a:rPr lang="zh-CN" altLang="en-US" b="1" dirty="0">
                <a:solidFill>
                  <a:schemeClr val="tx1"/>
                </a:solidFill>
              </a:rPr>
              <a:t>），</a:t>
            </a:r>
            <a:r>
              <a:rPr lang="en-US" altLang="zh-CN" b="1" dirty="0">
                <a:solidFill>
                  <a:schemeClr val="tx1"/>
                </a:solidFill>
              </a:rPr>
              <a:t>X</a:t>
            </a:r>
            <a:r>
              <a:rPr lang="zh-CN" altLang="en-US" b="1" dirty="0">
                <a:solidFill>
                  <a:schemeClr val="tx1"/>
                </a:solidFill>
              </a:rPr>
              <a:t>都含有码，则</a:t>
            </a:r>
            <a:r>
              <a:rPr lang="en-US" altLang="zh-CN" b="1" dirty="0">
                <a:solidFill>
                  <a:srgbClr val="FF3300"/>
                </a:solidFill>
              </a:rPr>
              <a:t>R∈4NF</a:t>
            </a:r>
            <a:r>
              <a:rPr lang="zh-CN" altLang="en-US" b="1" dirty="0">
                <a:solidFill>
                  <a:srgbClr val="0000FF"/>
                </a:solidFill>
              </a:rPr>
              <a:t>。</a:t>
            </a:r>
          </a:p>
          <a:p>
            <a:pPr>
              <a:lnSpc>
                <a:spcPct val="110000"/>
              </a:lnSpc>
              <a:spcBef>
                <a:spcPct val="10000"/>
              </a:spcBef>
            </a:pPr>
            <a:r>
              <a:rPr lang="zh-CN" altLang="en-US" sz="2400" b="1" dirty="0"/>
              <a:t>说明：</a:t>
            </a:r>
          </a:p>
          <a:p>
            <a:pPr lvl="1">
              <a:lnSpc>
                <a:spcPct val="110000"/>
              </a:lnSpc>
              <a:spcBef>
                <a:spcPct val="10000"/>
              </a:spcBef>
            </a:pPr>
            <a:r>
              <a:rPr lang="zh-CN" altLang="en-US" b="1" dirty="0">
                <a:solidFill>
                  <a:srgbClr val="FF3300"/>
                </a:solidFill>
              </a:rPr>
              <a:t>若</a:t>
            </a:r>
            <a:r>
              <a:rPr lang="en-US" altLang="zh-CN" b="1" dirty="0">
                <a:solidFill>
                  <a:srgbClr val="FF3300"/>
                </a:solidFill>
              </a:rPr>
              <a:t>R</a:t>
            </a:r>
            <a:r>
              <a:rPr lang="zh-CN" altLang="en-US" b="1" dirty="0">
                <a:solidFill>
                  <a:srgbClr val="FF3300"/>
                </a:solidFill>
              </a:rPr>
              <a:t>中只有平凡的多值依赖，则</a:t>
            </a:r>
            <a:r>
              <a:rPr lang="en-US" altLang="zh-CN" b="1" dirty="0">
                <a:solidFill>
                  <a:srgbClr val="FF3300"/>
                </a:solidFill>
              </a:rPr>
              <a:t>R ∈ 4NF</a:t>
            </a:r>
          </a:p>
          <a:p>
            <a:pPr lvl="1">
              <a:lnSpc>
                <a:spcPct val="110000"/>
              </a:lnSpc>
              <a:spcBef>
                <a:spcPct val="10000"/>
              </a:spcBef>
            </a:pPr>
            <a:r>
              <a:rPr lang="zh-CN" altLang="en-US" b="1" dirty="0"/>
              <a:t>若</a:t>
            </a:r>
            <a:r>
              <a:rPr lang="en-US" altLang="zh-CN" b="1" dirty="0"/>
              <a:t>R</a:t>
            </a:r>
            <a:r>
              <a:rPr lang="zh-CN" altLang="en-US" b="1" dirty="0"/>
              <a:t>中有非平凡多值依赖，且每个多值依赖的左端都含有码，则</a:t>
            </a:r>
            <a:r>
              <a:rPr lang="en-US" altLang="zh-CN" b="1" dirty="0"/>
              <a:t>R ∈ 4NF </a:t>
            </a:r>
            <a:r>
              <a:rPr lang="zh-CN" altLang="en-US" b="1" dirty="0"/>
              <a:t>。</a:t>
            </a:r>
          </a:p>
          <a:p>
            <a:pPr>
              <a:lnSpc>
                <a:spcPct val="110000"/>
              </a:lnSpc>
              <a:spcBef>
                <a:spcPct val="10000"/>
              </a:spcBef>
            </a:pPr>
            <a:r>
              <a:rPr lang="zh-CN" altLang="en-US" sz="2400" b="1" dirty="0"/>
              <a:t>如果</a:t>
            </a:r>
            <a:r>
              <a:rPr lang="en-US" altLang="zh-CN" sz="2400" b="1" dirty="0"/>
              <a:t>R ∈ 4NF</a:t>
            </a:r>
            <a:r>
              <a:rPr lang="zh-CN" altLang="en-US" sz="2400" b="1" dirty="0"/>
              <a:t>， 则</a:t>
            </a:r>
            <a:r>
              <a:rPr lang="en-US" altLang="zh-CN" sz="2400" b="1" dirty="0"/>
              <a:t>R ∈ BCNF</a:t>
            </a:r>
          </a:p>
          <a:p>
            <a:pPr lvl="1">
              <a:lnSpc>
                <a:spcPct val="110000"/>
              </a:lnSpc>
              <a:spcBef>
                <a:spcPct val="10000"/>
              </a:spcBef>
            </a:pPr>
            <a:r>
              <a:rPr lang="zh-CN" altLang="en-US" b="1" dirty="0"/>
              <a:t>因为</a:t>
            </a:r>
            <a:r>
              <a:rPr lang="en-US" altLang="zh-CN" b="1" dirty="0"/>
              <a:t>4NF</a:t>
            </a:r>
            <a:r>
              <a:rPr lang="zh-CN" altLang="en-US" b="1" dirty="0"/>
              <a:t>要求非平凡的多值依赖左端是码，这种多值依赖实际上就是函数依赖。就是说所有的函数依赖左端就是码。所以</a:t>
            </a:r>
            <a:r>
              <a:rPr lang="en-US" altLang="zh-CN" b="1" dirty="0"/>
              <a:t>R ∈ BCNF</a:t>
            </a:r>
            <a:r>
              <a:rPr lang="zh-CN" altLang="en-US" b="1" dirty="0"/>
              <a:t>。</a:t>
            </a:r>
          </a:p>
        </p:txBody>
      </p:sp>
      <p:sp>
        <p:nvSpPr>
          <p:cNvPr id="809988" name="Line 4"/>
          <p:cNvSpPr>
            <a:spLocks noChangeShapeType="1"/>
          </p:cNvSpPr>
          <p:nvPr/>
        </p:nvSpPr>
        <p:spPr bwMode="auto">
          <a:xfrm>
            <a:off x="3750978" y="1768654"/>
            <a:ext cx="287337" cy="36036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21082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D8D6A8B-5D4B-4FED-B564-4C7E34CCFFC3}" type="slidenum">
              <a:rPr lang="en-US" altLang="zh-CN"/>
              <a:pPr/>
              <a:t>39</a:t>
            </a:fld>
            <a:endParaRPr lang="en-US" altLang="zh-CN"/>
          </a:p>
        </p:txBody>
      </p:sp>
      <p:sp>
        <p:nvSpPr>
          <p:cNvPr id="812034" name="Rectangle 2"/>
          <p:cNvSpPr>
            <a:spLocks noGrp="1" noChangeArrowheads="1"/>
          </p:cNvSpPr>
          <p:nvPr>
            <p:ph type="title"/>
          </p:nvPr>
        </p:nvSpPr>
        <p:spPr/>
        <p:txBody>
          <a:bodyPr/>
          <a:lstStyle/>
          <a:p>
            <a:r>
              <a:rPr lang="en-US" altLang="zh-CN" b="1"/>
              <a:t>4NF</a:t>
            </a:r>
            <a:r>
              <a:rPr lang="zh-CN" altLang="en-US" b="1"/>
              <a:t>（续）</a:t>
            </a:r>
          </a:p>
        </p:txBody>
      </p:sp>
      <p:sp>
        <p:nvSpPr>
          <p:cNvPr id="812035" name="Rectangle 3"/>
          <p:cNvSpPr>
            <a:spLocks noGrp="1" noChangeArrowheads="1"/>
          </p:cNvSpPr>
          <p:nvPr>
            <p:ph type="body" idx="1"/>
          </p:nvPr>
        </p:nvSpPr>
        <p:spPr>
          <a:xfrm>
            <a:off x="468313" y="1268413"/>
            <a:ext cx="8424862" cy="4968875"/>
          </a:xfrm>
        </p:spPr>
        <p:txBody>
          <a:bodyPr/>
          <a:lstStyle/>
          <a:p>
            <a:pPr>
              <a:lnSpc>
                <a:spcPct val="120000"/>
              </a:lnSpc>
              <a:buFont typeface="Wingdings" pitchFamily="2" charset="2"/>
              <a:buNone/>
            </a:pPr>
            <a:r>
              <a:rPr lang="zh-CN" altLang="en-US" b="1"/>
              <a:t>例： </a:t>
            </a:r>
            <a:r>
              <a:rPr lang="en-US" altLang="zh-CN" b="1"/>
              <a:t>Teaching(C,T,B) ∈ 4NF</a:t>
            </a:r>
          </a:p>
          <a:p>
            <a:pPr>
              <a:lnSpc>
                <a:spcPct val="120000"/>
              </a:lnSpc>
              <a:buFont typeface="Wingdings" pitchFamily="2" charset="2"/>
              <a:buNone/>
            </a:pPr>
            <a:r>
              <a:rPr lang="en-US" altLang="zh-CN" b="1"/>
              <a:t>    </a:t>
            </a:r>
            <a:r>
              <a:rPr lang="zh-CN" altLang="en-US" b="1"/>
              <a:t>因为</a:t>
            </a:r>
            <a:r>
              <a:rPr lang="zh-CN" altLang="en-US" b="1">
                <a:solidFill>
                  <a:schemeClr val="tx1"/>
                </a:solidFill>
              </a:rPr>
              <a:t>存在非平凡的多值依赖</a:t>
            </a:r>
            <a:r>
              <a:rPr lang="en-US" altLang="zh-CN" b="1">
                <a:solidFill>
                  <a:schemeClr val="tx1"/>
                </a:solidFill>
              </a:rPr>
              <a:t>C→→T</a:t>
            </a:r>
            <a:r>
              <a:rPr lang="zh-CN" altLang="en-US" b="1">
                <a:solidFill>
                  <a:schemeClr val="tx1"/>
                </a:solidFill>
              </a:rPr>
              <a:t>，且</a:t>
            </a:r>
            <a:r>
              <a:rPr lang="en-US" altLang="zh-CN" b="1">
                <a:solidFill>
                  <a:schemeClr val="tx1"/>
                </a:solidFill>
              </a:rPr>
              <a:t>C</a:t>
            </a:r>
            <a:r>
              <a:rPr lang="zh-CN" altLang="en-US" b="1">
                <a:solidFill>
                  <a:schemeClr val="tx1"/>
                </a:solidFill>
              </a:rPr>
              <a:t>不是码</a:t>
            </a:r>
          </a:p>
          <a:p>
            <a:pPr>
              <a:lnSpc>
                <a:spcPct val="120000"/>
              </a:lnSpc>
              <a:buClr>
                <a:schemeClr val="accent1"/>
              </a:buClr>
              <a:buFont typeface="Wingdings" pitchFamily="2" charset="2"/>
              <a:buChar char="n"/>
            </a:pPr>
            <a:r>
              <a:rPr lang="zh-CN" altLang="en-US" b="1">
                <a:solidFill>
                  <a:srgbClr val="FF3300"/>
                </a:solidFill>
              </a:rPr>
              <a:t>用投影分解法把</a:t>
            </a:r>
            <a:r>
              <a:rPr lang="en-US" altLang="zh-CN" b="1">
                <a:solidFill>
                  <a:schemeClr val="tx1"/>
                </a:solidFill>
              </a:rPr>
              <a:t>Teaching</a:t>
            </a:r>
            <a:r>
              <a:rPr lang="zh-CN" altLang="en-US" b="1">
                <a:solidFill>
                  <a:schemeClr val="tx1"/>
                </a:solidFill>
              </a:rPr>
              <a:t>分解为如下两个关系模式：</a:t>
            </a:r>
          </a:p>
          <a:p>
            <a:pPr>
              <a:lnSpc>
                <a:spcPct val="115000"/>
              </a:lnSpc>
              <a:spcBef>
                <a:spcPct val="15000"/>
              </a:spcBef>
              <a:buFont typeface="Wingdings" pitchFamily="2" charset="2"/>
              <a:buNone/>
            </a:pPr>
            <a:r>
              <a:rPr lang="zh-CN" altLang="en-US" sz="2400" b="1">
                <a:solidFill>
                  <a:schemeClr val="tx1"/>
                </a:solidFill>
              </a:rPr>
              <a:t>	        </a:t>
            </a:r>
            <a:r>
              <a:rPr lang="en-US" altLang="zh-CN" sz="2400" b="1">
                <a:solidFill>
                  <a:schemeClr val="tx1"/>
                </a:solidFill>
              </a:rPr>
              <a:t>CT(C, T) ∈ 4NF</a:t>
            </a:r>
          </a:p>
          <a:p>
            <a:pPr>
              <a:lnSpc>
                <a:spcPct val="115000"/>
              </a:lnSpc>
              <a:spcBef>
                <a:spcPct val="15000"/>
              </a:spcBef>
              <a:buFont typeface="Wingdings" pitchFamily="2" charset="2"/>
              <a:buNone/>
            </a:pPr>
            <a:r>
              <a:rPr lang="en-US" altLang="zh-CN" sz="2400" b="1">
                <a:solidFill>
                  <a:schemeClr val="tx1"/>
                </a:solidFill>
              </a:rPr>
              <a:t>           CB(C, B) ∈ 4NF</a:t>
            </a:r>
          </a:p>
          <a:p>
            <a:pPr>
              <a:lnSpc>
                <a:spcPct val="115000"/>
              </a:lnSpc>
              <a:spcBef>
                <a:spcPct val="15000"/>
              </a:spcBef>
              <a:buFont typeface="Wingdings" pitchFamily="2" charset="2"/>
              <a:buNone/>
            </a:pPr>
            <a:r>
              <a:rPr lang="en-US" altLang="zh-CN" sz="2400" b="1">
                <a:solidFill>
                  <a:schemeClr val="tx1"/>
                </a:solidFill>
              </a:rPr>
              <a:t>     C→→T</a:t>
            </a:r>
            <a:r>
              <a:rPr lang="zh-CN" altLang="en-US" sz="2400" b="1">
                <a:solidFill>
                  <a:schemeClr val="tx1"/>
                </a:solidFill>
              </a:rPr>
              <a:t>， </a:t>
            </a:r>
            <a:r>
              <a:rPr lang="en-US" altLang="zh-CN" sz="2400" b="1">
                <a:solidFill>
                  <a:schemeClr val="tx1"/>
                </a:solidFill>
              </a:rPr>
              <a:t>C→→B</a:t>
            </a:r>
            <a:r>
              <a:rPr lang="zh-CN" altLang="en-US" sz="2400" b="1">
                <a:solidFill>
                  <a:schemeClr val="tx1"/>
                </a:solidFill>
              </a:rPr>
              <a:t>是平凡多值依赖</a:t>
            </a:r>
            <a:r>
              <a:rPr lang="zh-CN" altLang="en-US" sz="3600" b="1"/>
              <a:t> </a:t>
            </a:r>
          </a:p>
          <a:p>
            <a:pPr>
              <a:lnSpc>
                <a:spcPct val="115000"/>
              </a:lnSpc>
              <a:spcBef>
                <a:spcPct val="15000"/>
              </a:spcBef>
              <a:buFont typeface="Wingdings" pitchFamily="2" charset="2"/>
              <a:buNone/>
            </a:pPr>
            <a:r>
              <a:rPr lang="zh-CN" altLang="en-US" b="1"/>
              <a:t>同理，可以类似分解关系模式</a:t>
            </a:r>
            <a:r>
              <a:rPr lang="en-US" altLang="zh-CN" b="1"/>
              <a:t>WSC</a:t>
            </a:r>
            <a:r>
              <a:rPr lang="zh-CN" altLang="en-US" b="1"/>
              <a:t>（</a:t>
            </a:r>
            <a:r>
              <a:rPr lang="en-US" altLang="zh-CN" b="1"/>
              <a:t>W</a:t>
            </a:r>
            <a:r>
              <a:rPr lang="zh-CN" altLang="en-US" b="1"/>
              <a:t>，</a:t>
            </a:r>
            <a:r>
              <a:rPr lang="en-US" altLang="zh-CN" b="1"/>
              <a:t>S</a:t>
            </a:r>
            <a:r>
              <a:rPr lang="zh-CN" altLang="en-US" b="1"/>
              <a:t>，</a:t>
            </a:r>
            <a:r>
              <a:rPr lang="en-US" altLang="zh-CN" b="1"/>
              <a:t>C</a:t>
            </a:r>
            <a:r>
              <a:rPr lang="zh-CN" altLang="en-US" b="1"/>
              <a:t>）</a:t>
            </a:r>
          </a:p>
          <a:p>
            <a:pPr>
              <a:lnSpc>
                <a:spcPct val="115000"/>
              </a:lnSpc>
              <a:spcBef>
                <a:spcPct val="15000"/>
              </a:spcBef>
              <a:buFont typeface="Wingdings" pitchFamily="2" charset="2"/>
              <a:buNone/>
            </a:pPr>
            <a:endParaRPr lang="en-US" altLang="zh-CN" b="1"/>
          </a:p>
        </p:txBody>
      </p:sp>
      <p:sp>
        <p:nvSpPr>
          <p:cNvPr id="812036" name="Line 4"/>
          <p:cNvSpPr>
            <a:spLocks noChangeShapeType="1"/>
          </p:cNvSpPr>
          <p:nvPr/>
        </p:nvSpPr>
        <p:spPr bwMode="auto">
          <a:xfrm>
            <a:off x="3790879" y="1310410"/>
            <a:ext cx="144463" cy="503237"/>
          </a:xfrm>
          <a:prstGeom prst="line">
            <a:avLst/>
          </a:prstGeom>
          <a:noFill/>
          <a:ln w="222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7752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5530" y="148547"/>
            <a:ext cx="8399088" cy="6555641"/>
          </a:xfrm>
          <a:prstGeom prst="rect">
            <a:avLst/>
          </a:prstGeom>
        </p:spPr>
        <p:txBody>
          <a:bodyPr wrap="square">
            <a:spAutoFit/>
          </a:bodyPr>
          <a:lstStyle/>
          <a:p>
            <a:pPr indent="457200">
              <a:lnSpc>
                <a:spcPct val="150000"/>
              </a:lnSpc>
            </a:pPr>
            <a:r>
              <a:rPr lang="zh-CN" altLang="en-US" sz="2800" b="1" dirty="0" smtClean="0">
                <a:solidFill>
                  <a:srgbClr val="00B050"/>
                </a:solidFill>
                <a:latin typeface="微软雅黑" pitchFamily="34" charset="-122"/>
                <a:ea typeface="微软雅黑" pitchFamily="34" charset="-122"/>
              </a:rPr>
              <a:t>问题：一个关系模式是一个</a:t>
            </a:r>
            <a:r>
              <a:rPr lang="zh-CN" altLang="en-US" sz="2800" b="1" dirty="0" smtClean="0">
                <a:solidFill>
                  <a:srgbClr val="0000FF"/>
                </a:solidFill>
                <a:latin typeface="微软雅黑" pitchFamily="34" charset="-122"/>
                <a:ea typeface="微软雅黑" pitchFamily="34" charset="-122"/>
              </a:rPr>
              <a:t>好的关系模式</a:t>
            </a:r>
            <a:r>
              <a:rPr lang="zh-CN" altLang="en-US" sz="2800" b="1" dirty="0" smtClean="0">
                <a:solidFill>
                  <a:srgbClr val="00B050"/>
                </a:solidFill>
                <a:latin typeface="微软雅黑" pitchFamily="34" charset="-122"/>
                <a:ea typeface="微软雅黑" pitchFamily="34" charset="-122"/>
              </a:rPr>
              <a:t>吗？如何判定？</a:t>
            </a:r>
            <a:r>
              <a:rPr lang="en-US" altLang="zh-CN" sz="2800" b="1" dirty="0" smtClean="0">
                <a:solidFill>
                  <a:srgbClr val="00B050"/>
                </a:solidFill>
                <a:latin typeface="微软雅黑" pitchFamily="34" charset="-122"/>
                <a:ea typeface="微软雅黑" pitchFamily="34" charset="-122"/>
              </a:rPr>
              <a:t>         </a:t>
            </a:r>
            <a:r>
              <a:rPr lang="zh-CN" altLang="en-US" sz="2800" b="1" dirty="0" smtClean="0">
                <a:solidFill>
                  <a:srgbClr val="00B050"/>
                </a:solidFill>
                <a:latin typeface="微软雅黑" pitchFamily="34" charset="-122"/>
                <a:ea typeface="微软雅黑" pitchFamily="34" charset="-122"/>
              </a:rPr>
              <a:t>范式</a:t>
            </a:r>
            <a:endParaRPr lang="en-US" altLang="zh-CN" sz="2800" b="1" dirty="0" smtClean="0">
              <a:solidFill>
                <a:srgbClr val="00B050"/>
              </a:solidFill>
              <a:latin typeface="微软雅黑" pitchFamily="34" charset="-122"/>
              <a:ea typeface="微软雅黑" pitchFamily="34" charset="-122"/>
            </a:endParaRPr>
          </a:p>
          <a:p>
            <a:pPr indent="457200">
              <a:lnSpc>
                <a:spcPct val="150000"/>
              </a:lnSpc>
            </a:pPr>
            <a:r>
              <a:rPr lang="zh-CN" altLang="en-US" sz="2800" b="1" dirty="0">
                <a:solidFill>
                  <a:srgbClr val="00B050"/>
                </a:solidFill>
                <a:latin typeface="微软雅黑" pitchFamily="34" charset="-122"/>
                <a:ea typeface="微软雅黑" pitchFamily="34" charset="-122"/>
              </a:rPr>
              <a:t>如何将一</a:t>
            </a:r>
            <a:r>
              <a:rPr lang="zh-CN" altLang="en-US" sz="2800" b="1" dirty="0" smtClean="0">
                <a:solidFill>
                  <a:srgbClr val="00B050"/>
                </a:solidFill>
                <a:latin typeface="微软雅黑" pitchFamily="34" charset="-122"/>
                <a:ea typeface="微软雅黑" pitchFamily="34" charset="-122"/>
              </a:rPr>
              <a:t>个不好的关系模式改造为好的</a:t>
            </a:r>
            <a:r>
              <a:rPr lang="zh-CN" altLang="en-US" sz="2800" b="1" dirty="0">
                <a:solidFill>
                  <a:srgbClr val="00B050"/>
                </a:solidFill>
                <a:latin typeface="微软雅黑" pitchFamily="34" charset="-122"/>
                <a:ea typeface="微软雅黑" pitchFamily="34" charset="-122"/>
              </a:rPr>
              <a:t>关系</a:t>
            </a:r>
            <a:r>
              <a:rPr lang="zh-CN" altLang="en-US" sz="2800" b="1" dirty="0" smtClean="0">
                <a:solidFill>
                  <a:srgbClr val="00B050"/>
                </a:solidFill>
                <a:latin typeface="微软雅黑" pitchFamily="34" charset="-122"/>
                <a:ea typeface="微软雅黑" pitchFamily="34" charset="-122"/>
              </a:rPr>
              <a:t>模式？</a:t>
            </a:r>
            <a:endParaRPr lang="en-US" altLang="zh-CN" sz="2800" b="1" dirty="0" smtClean="0">
              <a:latin typeface="微软雅黑" pitchFamily="34" charset="-122"/>
              <a:ea typeface="微软雅黑" pitchFamily="34" charset="-122"/>
            </a:endParaRPr>
          </a:p>
          <a:p>
            <a:pPr indent="457200">
              <a:lnSpc>
                <a:spcPct val="150000"/>
              </a:lnSpc>
            </a:pPr>
            <a:r>
              <a:rPr lang="en-US" altLang="zh-CN" sz="2800" b="1" dirty="0">
                <a:solidFill>
                  <a:srgbClr val="00B050"/>
                </a:solidFill>
                <a:latin typeface="微软雅黑" pitchFamily="34" charset="-122"/>
                <a:ea typeface="微软雅黑" pitchFamily="34" charset="-122"/>
              </a:rPr>
              <a:t> </a:t>
            </a:r>
            <a:r>
              <a:rPr lang="en-US" altLang="zh-CN" sz="2800" b="1" dirty="0" smtClean="0">
                <a:solidFill>
                  <a:srgbClr val="00B050"/>
                </a:solidFill>
                <a:latin typeface="微软雅黑" pitchFamily="34" charset="-122"/>
                <a:ea typeface="微软雅黑" pitchFamily="34" charset="-122"/>
              </a:rPr>
              <a:t>      </a:t>
            </a:r>
            <a:r>
              <a:rPr lang="zh-CN" altLang="en-US" sz="2800" b="1" dirty="0" smtClean="0">
                <a:solidFill>
                  <a:srgbClr val="00B050"/>
                </a:solidFill>
                <a:latin typeface="微软雅黑" pitchFamily="34" charset="-122"/>
                <a:ea typeface="微软雅黑" pitchFamily="34" charset="-122"/>
              </a:rPr>
              <a:t>关系规范化</a:t>
            </a:r>
            <a:endParaRPr lang="en-US" altLang="zh-CN" sz="2800" b="1" dirty="0">
              <a:solidFill>
                <a:srgbClr val="00B050"/>
              </a:solidFill>
              <a:latin typeface="微软雅黑" pitchFamily="34" charset="-122"/>
              <a:ea typeface="微软雅黑" pitchFamily="34" charset="-122"/>
            </a:endParaRPr>
          </a:p>
          <a:p>
            <a:pPr indent="457200">
              <a:lnSpc>
                <a:spcPct val="150000"/>
              </a:lnSpc>
            </a:pPr>
            <a:r>
              <a:rPr lang="zh-CN" altLang="en-US" sz="2400" b="1" dirty="0" smtClean="0">
                <a:solidFill>
                  <a:srgbClr val="0000FF"/>
                </a:solidFill>
                <a:latin typeface="微软雅黑" pitchFamily="34" charset="-122"/>
                <a:ea typeface="微软雅黑" pitchFamily="34" charset="-122"/>
              </a:rPr>
              <a:t>来看如下一个关系模式</a:t>
            </a:r>
            <a:r>
              <a:rPr lang="zh-CN" altLang="en-US" sz="2400" b="1" dirty="0" smtClean="0">
                <a:latin typeface="微软雅黑" pitchFamily="34" charset="-122"/>
                <a:ea typeface="微软雅黑" pitchFamily="34" charset="-122"/>
              </a:rPr>
              <a:t>，</a:t>
            </a:r>
            <a:r>
              <a:rPr lang="zh-CN" altLang="en-US" sz="2400" b="1" dirty="0" smtClean="0">
                <a:solidFill>
                  <a:srgbClr val="000000"/>
                </a:solidFill>
                <a:latin typeface="微软雅黑" pitchFamily="34" charset="-122"/>
                <a:ea typeface="微软雅黑" pitchFamily="34" charset="-122"/>
              </a:rPr>
              <a:t>它是某人为记录教学管理中学生学号、姓名、年龄、性别、系别、系主任姓名、学生学习的课程</a:t>
            </a:r>
            <a:r>
              <a:rPr lang="zh-CN" altLang="en-US" sz="2400" b="1" dirty="0">
                <a:solidFill>
                  <a:srgbClr val="000000"/>
                </a:solidFill>
                <a:latin typeface="微软雅黑" pitchFamily="34" charset="-122"/>
                <a:ea typeface="微软雅黑" pitchFamily="34" charset="-122"/>
              </a:rPr>
              <a:t>号、课程名</a:t>
            </a:r>
            <a:r>
              <a:rPr lang="zh-CN" altLang="en-US" sz="2400" b="1" dirty="0" smtClean="0">
                <a:solidFill>
                  <a:srgbClr val="000000"/>
                </a:solidFill>
                <a:latin typeface="微软雅黑" pitchFamily="34" charset="-122"/>
                <a:ea typeface="微软雅黑" pitchFamily="34" charset="-122"/>
              </a:rPr>
              <a:t>和该课程的成绩信息，而设计的一个关系模式</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a:p>
            <a:pPr indent="457200">
              <a:lnSpc>
                <a:spcPct val="150000"/>
              </a:lnSpc>
            </a:pPr>
            <a:r>
              <a:rPr lang="en-US" altLang="zh-CN" sz="2400" b="1" dirty="0">
                <a:solidFill>
                  <a:srgbClr val="0000FF"/>
                </a:solidFill>
                <a:latin typeface="微软雅黑" pitchFamily="34" charset="-122"/>
                <a:ea typeface="微软雅黑" pitchFamily="34" charset="-122"/>
              </a:rPr>
              <a:t>S(</a:t>
            </a:r>
            <a:r>
              <a:rPr lang="en-US" altLang="zh-CN" sz="2400" b="1" dirty="0" err="1">
                <a:solidFill>
                  <a:srgbClr val="0000FF"/>
                </a:solidFill>
                <a:latin typeface="微软雅黑" pitchFamily="34" charset="-122"/>
                <a:ea typeface="微软雅黑" pitchFamily="34" charset="-122"/>
              </a:rPr>
              <a:t>sno</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sname</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sage</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ssex</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sdept</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mname</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cno</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cname</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score)</a:t>
            </a:r>
          </a:p>
          <a:p>
            <a:pPr indent="457200">
              <a:lnSpc>
                <a:spcPct val="150000"/>
              </a:lnSpc>
            </a:pPr>
            <a:r>
              <a:rPr lang="zh-CN" altLang="en-US" sz="2400" b="1" dirty="0" smtClean="0">
                <a:latin typeface="微软雅黑" pitchFamily="34" charset="-122"/>
                <a:ea typeface="微软雅黑" pitchFamily="34" charset="-122"/>
              </a:rPr>
              <a:t>可以</a:t>
            </a:r>
            <a:r>
              <a:rPr lang="zh-CN" altLang="en-US" sz="2400" b="1" dirty="0">
                <a:latin typeface="微软雅黑" pitchFamily="34" charset="-122"/>
                <a:ea typeface="微软雅黑" pitchFamily="34" charset="-122"/>
              </a:rPr>
              <a:t>看出，此关系模式的码为</a:t>
            </a:r>
            <a:r>
              <a:rPr lang="en-US" altLang="zh-CN"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sno</a:t>
            </a:r>
            <a:r>
              <a:rPr lang="zh-CN" altLang="en-US"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cno</a:t>
            </a:r>
            <a:r>
              <a:rPr lang="en-US" altLang="zh-CN"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2" name="右箭头 1"/>
          <p:cNvSpPr/>
          <p:nvPr/>
        </p:nvSpPr>
        <p:spPr>
          <a:xfrm flipH="1">
            <a:off x="2224585" y="1050878"/>
            <a:ext cx="614149" cy="300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flipH="1">
            <a:off x="957618" y="2295099"/>
            <a:ext cx="614149" cy="300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77766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204050E2-5DB9-4F0D-A51B-DF091515FB53}" type="slidenum">
              <a:rPr lang="en-US" altLang="zh-CN" b="1">
                <a:latin typeface="微软雅黑" panose="020B0503020204020204" pitchFamily="34" charset="-122"/>
              </a:rPr>
              <a:pPr/>
              <a:t>40</a:t>
            </a:fld>
            <a:endParaRPr lang="en-US" altLang="zh-CN" b="1">
              <a:latin typeface="微软雅黑" panose="020B0503020204020204" pitchFamily="34" charset="-122"/>
            </a:endParaRPr>
          </a:p>
        </p:txBody>
      </p:sp>
      <p:sp>
        <p:nvSpPr>
          <p:cNvPr id="818178" name="Rectangle 2"/>
          <p:cNvSpPr>
            <a:spLocks noChangeArrowheads="1"/>
          </p:cNvSpPr>
          <p:nvPr/>
        </p:nvSpPr>
        <p:spPr bwMode="auto">
          <a:xfrm>
            <a:off x="468313" y="1773238"/>
            <a:ext cx="8153400" cy="4038600"/>
          </a:xfrm>
          <a:prstGeom prst="rect">
            <a:avLst/>
          </a:prstGeom>
          <a:solidFill>
            <a:srgbClr val="FFFF00">
              <a:alpha val="50000"/>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latin typeface="微软雅黑" panose="020B0503020204020204" pitchFamily="34" charset="-122"/>
              <a:ea typeface="微软雅黑" panose="020B0503020204020204" pitchFamily="34" charset="-122"/>
            </a:endParaRPr>
          </a:p>
        </p:txBody>
      </p:sp>
      <p:sp>
        <p:nvSpPr>
          <p:cNvPr id="818179" name="Rectangle 3"/>
          <p:cNvSpPr>
            <a:spLocks noGrp="1" noChangeArrowheads="1"/>
          </p:cNvSpPr>
          <p:nvPr>
            <p:ph type="title"/>
          </p:nvPr>
        </p:nvSpPr>
        <p:spPr/>
        <p:txBody>
          <a:bodyPr/>
          <a:lstStyle/>
          <a:p>
            <a:r>
              <a:rPr lang="zh-CN" altLang="en-US" b="1"/>
              <a:t>规范化小结（续）</a:t>
            </a:r>
          </a:p>
        </p:txBody>
      </p:sp>
      <p:sp>
        <p:nvSpPr>
          <p:cNvPr id="818180" name="Rectangle 4"/>
          <p:cNvSpPr>
            <a:spLocks noGrp="1" noChangeArrowheads="1"/>
          </p:cNvSpPr>
          <p:nvPr>
            <p:ph type="body" idx="1"/>
          </p:nvPr>
        </p:nvSpPr>
        <p:spPr>
          <a:xfrm>
            <a:off x="611188" y="1341438"/>
            <a:ext cx="8229600" cy="4495800"/>
          </a:xfrm>
        </p:spPr>
        <p:txBody>
          <a:bodyPr/>
          <a:lstStyle/>
          <a:p>
            <a:pPr>
              <a:lnSpc>
                <a:spcPct val="90000"/>
              </a:lnSpc>
            </a:pPr>
            <a:r>
              <a:rPr lang="zh-CN" altLang="en-US" sz="2400" b="1"/>
              <a:t>关系模式规范化的基本步骤</a:t>
            </a:r>
          </a:p>
          <a:p>
            <a:pPr>
              <a:lnSpc>
                <a:spcPct val="90000"/>
              </a:lnSpc>
            </a:pPr>
            <a:endParaRPr lang="zh-CN" altLang="en-US" sz="2400" b="1"/>
          </a:p>
          <a:p>
            <a:pPr>
              <a:lnSpc>
                <a:spcPct val="90000"/>
              </a:lnSpc>
              <a:buFont typeface="Wingdings" pitchFamily="2" charset="2"/>
              <a:buNone/>
            </a:pPr>
            <a:r>
              <a:rPr lang="zh-CN" altLang="en-US" sz="2000" b="1"/>
              <a:t>                        </a:t>
            </a:r>
            <a:r>
              <a:rPr lang="en-US" altLang="zh-CN" sz="2000" b="1">
                <a:solidFill>
                  <a:schemeClr val="tx1"/>
                </a:solidFill>
              </a:rPr>
              <a:t>1NF</a:t>
            </a:r>
          </a:p>
          <a:p>
            <a:pPr>
              <a:lnSpc>
                <a:spcPct val="90000"/>
              </a:lnSpc>
              <a:buFont typeface="Wingdings" pitchFamily="2" charset="2"/>
              <a:buNone/>
            </a:pPr>
            <a:r>
              <a:rPr lang="en-US" altLang="zh-CN" sz="2000" b="1">
                <a:solidFill>
                  <a:schemeClr val="tx1"/>
                </a:solidFill>
              </a:rPr>
              <a:t>                	↓  </a:t>
            </a:r>
            <a:r>
              <a:rPr lang="zh-CN" altLang="en-US" sz="2000" b="1">
                <a:solidFill>
                  <a:schemeClr val="tx1"/>
                </a:solidFill>
              </a:rPr>
              <a:t>消除非主属性对码的部分函数依赖</a:t>
            </a:r>
          </a:p>
          <a:p>
            <a:pPr>
              <a:lnSpc>
                <a:spcPct val="90000"/>
              </a:lnSpc>
              <a:buFont typeface="Wingdings" pitchFamily="2" charset="2"/>
              <a:buNone/>
            </a:pPr>
            <a:r>
              <a:rPr lang="zh-CN" altLang="en-US" sz="2000" b="1">
                <a:solidFill>
                  <a:schemeClr val="tx1"/>
                </a:solidFill>
              </a:rPr>
              <a:t>消除决定因素   </a:t>
            </a:r>
            <a:r>
              <a:rPr lang="en-US" altLang="zh-CN" sz="2000" b="1">
                <a:solidFill>
                  <a:schemeClr val="tx1"/>
                </a:solidFill>
              </a:rPr>
              <a:t>2NF</a:t>
            </a:r>
          </a:p>
          <a:p>
            <a:pPr>
              <a:lnSpc>
                <a:spcPct val="90000"/>
              </a:lnSpc>
              <a:buFont typeface="Wingdings" pitchFamily="2" charset="2"/>
              <a:buNone/>
            </a:pPr>
            <a:r>
              <a:rPr lang="zh-CN" altLang="en-US" sz="2000" b="1">
                <a:solidFill>
                  <a:schemeClr val="tx1"/>
                </a:solidFill>
              </a:rPr>
              <a:t>非码的非平        ↓  消除非主属性对码的传递函数依赖</a:t>
            </a:r>
          </a:p>
          <a:p>
            <a:pPr>
              <a:lnSpc>
                <a:spcPct val="90000"/>
              </a:lnSpc>
              <a:buFont typeface="Wingdings" pitchFamily="2" charset="2"/>
              <a:buNone/>
            </a:pPr>
            <a:r>
              <a:rPr lang="zh-CN" altLang="en-US" sz="2000" b="1">
                <a:solidFill>
                  <a:schemeClr val="tx1"/>
                </a:solidFill>
              </a:rPr>
              <a:t>凡函数依赖       </a:t>
            </a:r>
            <a:r>
              <a:rPr lang="en-US" altLang="zh-CN" sz="2000" b="1">
                <a:solidFill>
                  <a:schemeClr val="tx1"/>
                </a:solidFill>
              </a:rPr>
              <a:t>3NF</a:t>
            </a:r>
          </a:p>
          <a:p>
            <a:pPr>
              <a:lnSpc>
                <a:spcPct val="90000"/>
              </a:lnSpc>
              <a:buFont typeface="Wingdings" pitchFamily="2" charset="2"/>
              <a:buNone/>
            </a:pPr>
            <a:r>
              <a:rPr lang="en-US" altLang="zh-CN" sz="2000" b="1">
                <a:solidFill>
                  <a:schemeClr val="tx1"/>
                </a:solidFill>
              </a:rPr>
              <a:t>                	 ↓  </a:t>
            </a:r>
            <a:r>
              <a:rPr lang="zh-CN" altLang="en-US" sz="2000" b="1">
                <a:solidFill>
                  <a:schemeClr val="tx1"/>
                </a:solidFill>
              </a:rPr>
              <a:t>消除主属性对码的部分和传递函数依赖</a:t>
            </a:r>
          </a:p>
          <a:p>
            <a:pPr>
              <a:lnSpc>
                <a:spcPct val="90000"/>
              </a:lnSpc>
              <a:buFont typeface="Wingdings" pitchFamily="2" charset="2"/>
              <a:buNone/>
            </a:pPr>
            <a:r>
              <a:rPr lang="zh-CN" altLang="en-US" sz="2000" b="1">
                <a:solidFill>
                  <a:schemeClr val="tx1"/>
                </a:solidFill>
              </a:rPr>
              <a:t>                         </a:t>
            </a:r>
            <a:r>
              <a:rPr lang="en-US" altLang="zh-CN" sz="2000" b="1">
                <a:solidFill>
                  <a:schemeClr val="tx1"/>
                </a:solidFill>
              </a:rPr>
              <a:t>BCNF </a:t>
            </a:r>
          </a:p>
          <a:p>
            <a:pPr>
              <a:lnSpc>
                <a:spcPct val="90000"/>
              </a:lnSpc>
              <a:buFont typeface="Wingdings" pitchFamily="2" charset="2"/>
              <a:buNone/>
            </a:pPr>
            <a:r>
              <a:rPr lang="en-US" altLang="zh-CN" sz="2000" b="1">
                <a:solidFill>
                  <a:schemeClr val="tx1"/>
                </a:solidFill>
              </a:rPr>
              <a:t>              	 ↓  </a:t>
            </a:r>
            <a:r>
              <a:rPr lang="zh-CN" altLang="en-US" sz="2000" b="1">
                <a:solidFill>
                  <a:schemeClr val="tx1"/>
                </a:solidFill>
              </a:rPr>
              <a:t>消除非平凡且非函数依赖的多值依赖</a:t>
            </a:r>
          </a:p>
          <a:p>
            <a:pPr>
              <a:lnSpc>
                <a:spcPct val="90000"/>
              </a:lnSpc>
              <a:buFont typeface="Wingdings" pitchFamily="2" charset="2"/>
              <a:buNone/>
            </a:pPr>
            <a:r>
              <a:rPr lang="zh-CN" altLang="en-US" sz="2000" b="1">
                <a:solidFill>
                  <a:schemeClr val="tx1"/>
                </a:solidFill>
              </a:rPr>
              <a:t>                        </a:t>
            </a:r>
            <a:r>
              <a:rPr lang="en-US" altLang="zh-CN" sz="2000" b="1">
                <a:solidFill>
                  <a:schemeClr val="tx1"/>
                </a:solidFill>
              </a:rPr>
              <a:t>4NF</a:t>
            </a:r>
          </a:p>
        </p:txBody>
      </p:sp>
      <p:sp>
        <p:nvSpPr>
          <p:cNvPr id="818181" name="Line 5"/>
          <p:cNvSpPr>
            <a:spLocks noChangeShapeType="1"/>
          </p:cNvSpPr>
          <p:nvPr/>
        </p:nvSpPr>
        <p:spPr bwMode="auto">
          <a:xfrm flipH="1">
            <a:off x="2339975" y="2133600"/>
            <a:ext cx="0" cy="23034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818183" name="Line 7"/>
          <p:cNvSpPr>
            <a:spLocks noChangeShapeType="1"/>
          </p:cNvSpPr>
          <p:nvPr/>
        </p:nvSpPr>
        <p:spPr bwMode="auto">
          <a:xfrm>
            <a:off x="684213" y="3429000"/>
            <a:ext cx="503237"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818184" name="Line 8"/>
          <p:cNvSpPr>
            <a:spLocks noChangeShapeType="1"/>
          </p:cNvSpPr>
          <p:nvPr/>
        </p:nvSpPr>
        <p:spPr bwMode="auto">
          <a:xfrm>
            <a:off x="1547813" y="3429000"/>
            <a:ext cx="503237"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43664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24843DA-F93F-4B90-B210-869160D21CA5}" type="slidenum">
              <a:rPr lang="en-US" altLang="zh-CN" b="1">
                <a:latin typeface="微软雅黑" panose="020B0503020204020204" pitchFamily="34" charset="-122"/>
              </a:rPr>
              <a:pPr/>
              <a:t>41</a:t>
            </a:fld>
            <a:endParaRPr lang="en-US" altLang="zh-CN" b="1">
              <a:latin typeface="微软雅黑" panose="020B0503020204020204" pitchFamily="34" charset="-122"/>
            </a:endParaRPr>
          </a:p>
        </p:txBody>
      </p:sp>
      <p:sp>
        <p:nvSpPr>
          <p:cNvPr id="932866" name="Rectangle 2"/>
          <p:cNvSpPr>
            <a:spLocks noGrp="1" noChangeArrowheads="1"/>
          </p:cNvSpPr>
          <p:nvPr>
            <p:ph type="title"/>
          </p:nvPr>
        </p:nvSpPr>
        <p:spPr/>
        <p:txBody>
          <a:bodyPr/>
          <a:lstStyle/>
          <a:p>
            <a:r>
              <a:rPr lang="zh-CN" altLang="en-US" b="1"/>
              <a:t>规范化小结（续）</a:t>
            </a:r>
          </a:p>
        </p:txBody>
      </p:sp>
      <p:sp>
        <p:nvSpPr>
          <p:cNvPr id="932867" name="Rectangle 3"/>
          <p:cNvSpPr>
            <a:spLocks noGrp="1" noChangeArrowheads="1"/>
          </p:cNvSpPr>
          <p:nvPr>
            <p:ph type="body" idx="1"/>
          </p:nvPr>
        </p:nvSpPr>
        <p:spPr/>
        <p:txBody>
          <a:bodyPr/>
          <a:lstStyle/>
          <a:p>
            <a:pPr>
              <a:lnSpc>
                <a:spcPct val="120000"/>
              </a:lnSpc>
            </a:pPr>
            <a:r>
              <a:rPr lang="zh-CN" altLang="en-US" b="1">
                <a:solidFill>
                  <a:srgbClr val="FF3300"/>
                </a:solidFill>
              </a:rPr>
              <a:t>不能说规范化程度越高的关系模式就越好</a:t>
            </a:r>
          </a:p>
          <a:p>
            <a:pPr>
              <a:lnSpc>
                <a:spcPct val="120000"/>
              </a:lnSpc>
            </a:pPr>
            <a:r>
              <a:rPr lang="zh-CN" altLang="en-US" b="1">
                <a:solidFill>
                  <a:srgbClr val="0000FF"/>
                </a:solidFill>
              </a:rPr>
              <a:t>在设计数据库模式结构时，必须对现实世界的实际情况和用户应用需求作进一步分析，</a:t>
            </a:r>
            <a:r>
              <a:rPr lang="zh-CN" altLang="en-US" b="1">
                <a:solidFill>
                  <a:srgbClr val="FF3300"/>
                </a:solidFill>
              </a:rPr>
              <a:t>确定一个合适的、能够反映现实世界的模式</a:t>
            </a:r>
          </a:p>
          <a:p>
            <a:pPr>
              <a:lnSpc>
                <a:spcPct val="120000"/>
              </a:lnSpc>
            </a:pPr>
            <a:r>
              <a:rPr lang="zh-CN" altLang="en-US" b="1">
                <a:solidFill>
                  <a:srgbClr val="0000FF"/>
                </a:solidFill>
              </a:rPr>
              <a:t>上面的规范化步骤可以在其中任何一步终止</a:t>
            </a:r>
          </a:p>
        </p:txBody>
      </p:sp>
      <p:sp>
        <p:nvSpPr>
          <p:cNvPr id="5" name="AutoShape 58"/>
          <p:cNvSpPr>
            <a:spLocks noChangeArrowheads="1"/>
          </p:cNvSpPr>
          <p:nvPr/>
        </p:nvSpPr>
        <p:spPr bwMode="auto">
          <a:xfrm>
            <a:off x="6731184" y="1348255"/>
            <a:ext cx="431800" cy="373756"/>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p>
        </p:txBody>
      </p:sp>
    </p:spTree>
    <p:extLst>
      <p:ext uri="{BB962C8B-B14F-4D97-AF65-F5344CB8AC3E}">
        <p14:creationId xmlns:p14="http://schemas.microsoft.com/office/powerpoint/2010/main" val="13506409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DD38EEE-143F-4603-94DC-E6208DB09049}" type="slidenum">
              <a:rPr lang="en-US" altLang="zh-CN" b="1">
                <a:latin typeface="微软雅黑" panose="020B0503020204020204" pitchFamily="34" charset="-122"/>
              </a:rPr>
              <a:pPr/>
              <a:t>42</a:t>
            </a:fld>
            <a:endParaRPr lang="en-US" altLang="zh-CN" b="1">
              <a:latin typeface="微软雅黑" panose="020B0503020204020204" pitchFamily="34" charset="-122"/>
            </a:endParaRPr>
          </a:p>
        </p:txBody>
      </p:sp>
      <p:sp>
        <p:nvSpPr>
          <p:cNvPr id="1092610" name="Rectangle 2"/>
          <p:cNvSpPr>
            <a:spLocks noGrp="1" noChangeArrowheads="1"/>
          </p:cNvSpPr>
          <p:nvPr>
            <p:ph type="title"/>
          </p:nvPr>
        </p:nvSpPr>
        <p:spPr>
          <a:xfrm>
            <a:off x="468313" y="404813"/>
            <a:ext cx="8208962" cy="563562"/>
          </a:xfrm>
        </p:spPr>
        <p:txBody>
          <a:bodyPr>
            <a:normAutofit fontScale="90000"/>
          </a:bodyPr>
          <a:lstStyle/>
          <a:p>
            <a:r>
              <a:rPr lang="zh-CN" altLang="en-US" b="1" dirty="0"/>
              <a:t>补充</a:t>
            </a:r>
            <a:r>
              <a:rPr lang="zh-CN" altLang="en-US" b="1" dirty="0" smtClean="0"/>
              <a:t>：快速</a:t>
            </a:r>
            <a:r>
              <a:rPr lang="zh-CN" altLang="en-US" b="1" dirty="0"/>
              <a:t>求候选码的方法</a:t>
            </a:r>
          </a:p>
        </p:txBody>
      </p:sp>
      <p:sp>
        <p:nvSpPr>
          <p:cNvPr id="1092611" name="Rectangle 3"/>
          <p:cNvSpPr>
            <a:spLocks noGrp="1" noChangeArrowheads="1"/>
          </p:cNvSpPr>
          <p:nvPr>
            <p:ph type="body" idx="1"/>
          </p:nvPr>
        </p:nvSpPr>
        <p:spPr>
          <a:xfrm>
            <a:off x="395288" y="1268413"/>
            <a:ext cx="8569325" cy="5513387"/>
          </a:xfrm>
        </p:spPr>
        <p:txBody>
          <a:bodyPr/>
          <a:lstStyle/>
          <a:p>
            <a:pPr>
              <a:lnSpc>
                <a:spcPct val="140000"/>
              </a:lnSpc>
              <a:spcBef>
                <a:spcPct val="5000"/>
              </a:spcBef>
            </a:pPr>
            <a:r>
              <a:rPr lang="zh-CN" altLang="en-US" b="1" dirty="0">
                <a:solidFill>
                  <a:srgbClr val="0033CC"/>
                </a:solidFill>
              </a:rPr>
              <a:t>将</a:t>
            </a:r>
            <a:r>
              <a:rPr lang="zh-CN" altLang="zh-CN" b="1" dirty="0">
                <a:solidFill>
                  <a:srgbClr val="0033CC"/>
                </a:solidFill>
              </a:rPr>
              <a:t>给定的关系模式R</a:t>
            </a:r>
            <a:r>
              <a:rPr lang="en-US" altLang="zh-CN" b="1" dirty="0">
                <a:solidFill>
                  <a:srgbClr val="0033CC"/>
                </a:solidFill>
              </a:rPr>
              <a:t>(U,</a:t>
            </a:r>
            <a:r>
              <a:rPr lang="zh-CN" altLang="zh-CN" b="1" dirty="0">
                <a:solidFill>
                  <a:srgbClr val="0033CC"/>
                </a:solidFill>
              </a:rPr>
              <a:t>F</a:t>
            </a:r>
            <a:r>
              <a:rPr lang="en-US" altLang="zh-CN" b="1" dirty="0">
                <a:solidFill>
                  <a:srgbClr val="0033CC"/>
                </a:solidFill>
              </a:rPr>
              <a:t>)</a:t>
            </a:r>
            <a:r>
              <a:rPr lang="zh-CN" altLang="en-US" b="1" dirty="0">
                <a:solidFill>
                  <a:srgbClr val="0033CC"/>
                </a:solidFill>
              </a:rPr>
              <a:t>中的属性分为</a:t>
            </a:r>
            <a:r>
              <a:rPr lang="en-US" altLang="zh-CN" b="1" dirty="0">
                <a:solidFill>
                  <a:srgbClr val="0033CC"/>
                </a:solidFill>
              </a:rPr>
              <a:t>4</a:t>
            </a:r>
            <a:r>
              <a:rPr lang="zh-CN" altLang="en-US" b="1" dirty="0">
                <a:solidFill>
                  <a:srgbClr val="0033CC"/>
                </a:solidFill>
              </a:rPr>
              <a:t>类：</a:t>
            </a:r>
            <a:r>
              <a:rPr lang="en-US" altLang="zh-CN" b="1" dirty="0">
                <a:solidFill>
                  <a:srgbClr val="0033CC"/>
                </a:solidFill>
              </a:rPr>
              <a:t>L</a:t>
            </a:r>
            <a:r>
              <a:rPr lang="zh-CN" altLang="en-US" b="1" dirty="0">
                <a:solidFill>
                  <a:srgbClr val="0033CC"/>
                </a:solidFill>
              </a:rPr>
              <a:t>类、</a:t>
            </a:r>
            <a:r>
              <a:rPr lang="en-US" altLang="zh-CN" b="1" dirty="0">
                <a:solidFill>
                  <a:srgbClr val="0033CC"/>
                </a:solidFill>
              </a:rPr>
              <a:t>R</a:t>
            </a:r>
            <a:r>
              <a:rPr lang="zh-CN" altLang="en-US" b="1" dirty="0">
                <a:solidFill>
                  <a:srgbClr val="0033CC"/>
                </a:solidFill>
              </a:rPr>
              <a:t>类、</a:t>
            </a:r>
            <a:r>
              <a:rPr lang="en-US" altLang="zh-CN" b="1" dirty="0">
                <a:solidFill>
                  <a:srgbClr val="0033CC"/>
                </a:solidFill>
              </a:rPr>
              <a:t>N</a:t>
            </a:r>
            <a:r>
              <a:rPr lang="zh-CN" altLang="en-US" b="1" dirty="0">
                <a:solidFill>
                  <a:srgbClr val="0033CC"/>
                </a:solidFill>
              </a:rPr>
              <a:t>类、</a:t>
            </a:r>
            <a:r>
              <a:rPr lang="en-US" altLang="zh-CN" b="1" dirty="0">
                <a:solidFill>
                  <a:srgbClr val="0033CC"/>
                </a:solidFill>
              </a:rPr>
              <a:t>LR</a:t>
            </a:r>
            <a:r>
              <a:rPr lang="zh-CN" altLang="en-US" b="1" dirty="0">
                <a:solidFill>
                  <a:srgbClr val="0033CC"/>
                </a:solidFill>
              </a:rPr>
              <a:t>类、 </a:t>
            </a:r>
            <a:r>
              <a:rPr lang="en-US" altLang="zh-CN" b="1" dirty="0">
                <a:solidFill>
                  <a:srgbClr val="0033CC"/>
                </a:solidFill>
              </a:rPr>
              <a:t>X</a:t>
            </a:r>
            <a:r>
              <a:rPr lang="zh-CN" altLang="en-US" b="1" dirty="0">
                <a:solidFill>
                  <a:srgbClr val="0033CC"/>
                </a:solidFill>
              </a:rPr>
              <a:t>是属性组</a:t>
            </a:r>
          </a:p>
          <a:p>
            <a:pPr>
              <a:lnSpc>
                <a:spcPct val="150000"/>
              </a:lnSpc>
              <a:buFont typeface="Wingdings" pitchFamily="2" charset="2"/>
              <a:buNone/>
            </a:pPr>
            <a:r>
              <a:rPr lang="zh-CN" altLang="zh-CN" sz="2400" b="1" dirty="0">
                <a:solidFill>
                  <a:schemeClr val="tx1"/>
                </a:solidFill>
              </a:rPr>
              <a:t>（1）若X是L类属性，则X必为R的任一候选键的成员。</a:t>
            </a:r>
          </a:p>
          <a:p>
            <a:pPr>
              <a:lnSpc>
                <a:spcPct val="125000"/>
              </a:lnSpc>
              <a:buFont typeface="Wingdings" pitchFamily="2" charset="2"/>
              <a:buNone/>
            </a:pPr>
            <a:r>
              <a:rPr lang="zh-CN" altLang="zh-CN" sz="2400" b="1" dirty="0">
                <a:solidFill>
                  <a:schemeClr val="tx1"/>
                </a:solidFill>
              </a:rPr>
              <a:t>（2）若X是L类属性，且</a:t>
            </a:r>
            <a:r>
              <a:rPr lang="zh-CN" altLang="zh-CN" sz="2400" b="1" dirty="0" smtClean="0">
                <a:solidFill>
                  <a:srgbClr val="0000FF"/>
                </a:solidFill>
              </a:rPr>
              <a:t>X</a:t>
            </a:r>
            <a:r>
              <a:rPr lang="zh-CN" altLang="zh-CN" sz="2400" b="1" baseline="30000" dirty="0" smtClean="0">
                <a:solidFill>
                  <a:srgbClr val="0000FF"/>
                </a:solidFill>
              </a:rPr>
              <a:t>+</a:t>
            </a:r>
            <a:r>
              <a:rPr lang="zh-CN" altLang="zh-CN" sz="2400" b="1" dirty="0">
                <a:solidFill>
                  <a:schemeClr val="tx1"/>
                </a:solidFill>
              </a:rPr>
              <a:t>包含了R的全部属性，则X必为R的</a:t>
            </a:r>
            <a:r>
              <a:rPr lang="zh-CN" altLang="zh-CN" sz="2400" b="1" dirty="0">
                <a:solidFill>
                  <a:srgbClr val="FF3300"/>
                </a:solidFill>
              </a:rPr>
              <a:t>惟一候选键</a:t>
            </a:r>
            <a:r>
              <a:rPr lang="zh-CN" altLang="zh-CN" sz="2400" b="1" dirty="0">
                <a:solidFill>
                  <a:schemeClr val="tx1"/>
                </a:solidFill>
              </a:rPr>
              <a:t>。</a:t>
            </a:r>
          </a:p>
          <a:p>
            <a:pPr>
              <a:lnSpc>
                <a:spcPct val="125000"/>
              </a:lnSpc>
              <a:buFont typeface="Wingdings" pitchFamily="2" charset="2"/>
              <a:buNone/>
            </a:pPr>
            <a:r>
              <a:rPr lang="zh-CN" altLang="zh-CN" sz="2400" b="1" dirty="0">
                <a:solidFill>
                  <a:schemeClr val="tx1"/>
                </a:solidFill>
              </a:rPr>
              <a:t>（3）若X是R类属性，则X不在任何候选键中。</a:t>
            </a:r>
          </a:p>
          <a:p>
            <a:pPr>
              <a:lnSpc>
                <a:spcPct val="125000"/>
              </a:lnSpc>
              <a:buFont typeface="Wingdings" pitchFamily="2" charset="2"/>
              <a:buNone/>
            </a:pPr>
            <a:r>
              <a:rPr lang="zh-CN" altLang="zh-CN" sz="2400" b="1" dirty="0">
                <a:solidFill>
                  <a:schemeClr val="tx1"/>
                </a:solidFill>
              </a:rPr>
              <a:t>（4）若X是N类属性，则X包含在R的任一候选键中。</a:t>
            </a:r>
          </a:p>
          <a:p>
            <a:pPr>
              <a:lnSpc>
                <a:spcPct val="125000"/>
              </a:lnSpc>
              <a:buFont typeface="Wingdings" pitchFamily="2" charset="2"/>
              <a:buNone/>
            </a:pPr>
            <a:r>
              <a:rPr lang="zh-CN" altLang="zh-CN" sz="2400" b="1" dirty="0">
                <a:solidFill>
                  <a:schemeClr val="tx1"/>
                </a:solidFill>
              </a:rPr>
              <a:t>（5）若X是R的N类和L类属性组成的属性集，且</a:t>
            </a:r>
            <a:r>
              <a:rPr lang="zh-CN" altLang="zh-CN" sz="2400" b="1" dirty="0" smtClean="0">
                <a:solidFill>
                  <a:schemeClr val="tx1"/>
                </a:solidFill>
              </a:rPr>
              <a:t>X</a:t>
            </a:r>
            <a:r>
              <a:rPr lang="zh-CN" altLang="zh-CN" sz="2400" b="1" baseline="30000" dirty="0" smtClean="0">
                <a:solidFill>
                  <a:schemeClr val="tx1"/>
                </a:solidFill>
              </a:rPr>
              <a:t>+</a:t>
            </a:r>
            <a:r>
              <a:rPr lang="zh-CN" altLang="zh-CN" sz="2400" b="1" dirty="0">
                <a:solidFill>
                  <a:schemeClr val="tx1"/>
                </a:solidFill>
              </a:rPr>
              <a:t>包含了R的全部属性，则X是R的</a:t>
            </a:r>
            <a:r>
              <a:rPr lang="zh-CN" altLang="zh-CN" sz="2400" b="1" dirty="0">
                <a:solidFill>
                  <a:srgbClr val="FF3300"/>
                </a:solidFill>
              </a:rPr>
              <a:t>惟一候选键</a:t>
            </a:r>
            <a:r>
              <a:rPr lang="zh-CN" altLang="zh-CN" sz="2400" b="1" dirty="0">
                <a:solidFill>
                  <a:schemeClr val="tx1"/>
                </a:solidFill>
              </a:rPr>
              <a:t>。 </a:t>
            </a:r>
            <a:endParaRPr lang="zh-CN" altLang="en-US" sz="2400" b="1" dirty="0">
              <a:solidFill>
                <a:schemeClr val="tx1"/>
              </a:solidFill>
            </a:endParaRPr>
          </a:p>
        </p:txBody>
      </p:sp>
    </p:spTree>
    <p:extLst>
      <p:ext uri="{BB962C8B-B14F-4D97-AF65-F5344CB8AC3E}">
        <p14:creationId xmlns:p14="http://schemas.microsoft.com/office/powerpoint/2010/main" val="37018651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4642DF9-6809-4DAA-8B37-729F1EB471CB}" type="slidenum">
              <a:rPr lang="en-US" altLang="zh-CN" b="1">
                <a:latin typeface="微软雅黑" panose="020B0503020204020204" pitchFamily="34" charset="-122"/>
              </a:rPr>
              <a:pPr/>
              <a:t>43</a:t>
            </a:fld>
            <a:endParaRPr lang="en-US" altLang="zh-CN" b="1">
              <a:latin typeface="微软雅黑" panose="020B0503020204020204" pitchFamily="34" charset="-122"/>
            </a:endParaRPr>
          </a:p>
        </p:txBody>
      </p:sp>
      <p:sp>
        <p:nvSpPr>
          <p:cNvPr id="1090562" name="Rectangle 2"/>
          <p:cNvSpPr>
            <a:spLocks noGrp="1" noChangeArrowheads="1"/>
          </p:cNvSpPr>
          <p:nvPr>
            <p:ph type="title"/>
          </p:nvPr>
        </p:nvSpPr>
        <p:spPr>
          <a:xfrm>
            <a:off x="107950" y="273050"/>
            <a:ext cx="8893175" cy="779463"/>
          </a:xfrm>
        </p:spPr>
        <p:txBody>
          <a:bodyPr/>
          <a:lstStyle/>
          <a:p>
            <a:r>
              <a:rPr lang="zh-CN" altLang="en-US" b="1" dirty="0"/>
              <a:t>补充</a:t>
            </a:r>
            <a:r>
              <a:rPr lang="en-US" altLang="zh-CN" b="1" dirty="0" smtClean="0"/>
              <a:t>:</a:t>
            </a:r>
            <a:r>
              <a:rPr lang="zh-CN" altLang="en-US" b="1" dirty="0" smtClean="0"/>
              <a:t>快速</a:t>
            </a:r>
            <a:r>
              <a:rPr lang="zh-CN" altLang="en-US" b="1" dirty="0"/>
              <a:t>求候选码的方法</a:t>
            </a:r>
            <a:r>
              <a:rPr lang="en-US" altLang="zh-CN" sz="2800" b="1" dirty="0"/>
              <a:t>-</a:t>
            </a:r>
            <a:r>
              <a:rPr lang="zh-CN" altLang="en-US" sz="2800" b="1" dirty="0"/>
              <a:t>续</a:t>
            </a:r>
          </a:p>
        </p:txBody>
      </p:sp>
      <p:sp>
        <p:nvSpPr>
          <p:cNvPr id="1090563" name="Rectangle 3"/>
          <p:cNvSpPr>
            <a:spLocks noGrp="1" noChangeArrowheads="1"/>
          </p:cNvSpPr>
          <p:nvPr>
            <p:ph type="body" idx="1"/>
          </p:nvPr>
        </p:nvSpPr>
        <p:spPr>
          <a:xfrm>
            <a:off x="323850" y="1052513"/>
            <a:ext cx="8569325" cy="5329237"/>
          </a:xfrm>
        </p:spPr>
        <p:txBody>
          <a:bodyPr/>
          <a:lstStyle/>
          <a:p>
            <a:pPr>
              <a:lnSpc>
                <a:spcPct val="150000"/>
              </a:lnSpc>
            </a:pPr>
            <a:r>
              <a:rPr lang="zh-CN" altLang="zh-CN" sz="2400" b="1" dirty="0" smtClean="0">
                <a:solidFill>
                  <a:srgbClr val="0033CC"/>
                </a:solidFill>
              </a:rPr>
              <a:t>候选</a:t>
            </a:r>
            <a:r>
              <a:rPr lang="zh-CN" altLang="zh-CN" sz="2400" b="1" dirty="0">
                <a:solidFill>
                  <a:srgbClr val="0033CC"/>
                </a:solidFill>
              </a:rPr>
              <a:t>键的求解算法</a:t>
            </a:r>
            <a:r>
              <a:rPr lang="zh-CN" altLang="en-US" sz="2400" b="1" dirty="0">
                <a:solidFill>
                  <a:srgbClr val="0033CC"/>
                </a:solidFill>
              </a:rPr>
              <a:t>：</a:t>
            </a:r>
          </a:p>
          <a:p>
            <a:pPr>
              <a:lnSpc>
                <a:spcPct val="110000"/>
              </a:lnSpc>
              <a:buFont typeface="Wingdings" pitchFamily="2" charset="2"/>
              <a:buNone/>
            </a:pPr>
            <a:r>
              <a:rPr lang="zh-CN" altLang="zh-CN" sz="2400" b="1" dirty="0">
                <a:solidFill>
                  <a:schemeClr val="tx1"/>
                </a:solidFill>
              </a:rPr>
              <a:t>（1）属性分类（L、R、N和LR）</a:t>
            </a:r>
            <a:r>
              <a:rPr lang="zh-CN" altLang="en-US" sz="2400" b="1" dirty="0">
                <a:solidFill>
                  <a:schemeClr val="tx1"/>
                </a:solidFill>
              </a:rPr>
              <a:t>，</a:t>
            </a:r>
            <a:r>
              <a:rPr lang="zh-CN" altLang="zh-CN" sz="2400" b="1" dirty="0">
                <a:solidFill>
                  <a:srgbClr val="FF3300"/>
                </a:solidFill>
              </a:rPr>
              <a:t>令X代表L和N类，Y代表LR类</a:t>
            </a:r>
          </a:p>
          <a:p>
            <a:pPr>
              <a:lnSpc>
                <a:spcPct val="110000"/>
              </a:lnSpc>
              <a:buFont typeface="Wingdings" pitchFamily="2" charset="2"/>
              <a:buNone/>
            </a:pPr>
            <a:r>
              <a:rPr lang="zh-CN" altLang="zh-CN" sz="2400" b="1" dirty="0">
                <a:solidFill>
                  <a:schemeClr val="tx1"/>
                </a:solidFill>
              </a:rPr>
              <a:t>（2）若</a:t>
            </a:r>
            <a:r>
              <a:rPr lang="zh-CN" altLang="zh-CN" sz="2400" b="1" dirty="0" smtClean="0">
                <a:solidFill>
                  <a:schemeClr val="tx1"/>
                </a:solidFill>
              </a:rPr>
              <a:t>X</a:t>
            </a:r>
            <a:r>
              <a:rPr lang="zh-CN" altLang="zh-CN" sz="2400" b="1" baseline="30000" dirty="0" smtClean="0">
                <a:solidFill>
                  <a:schemeClr val="tx1"/>
                </a:solidFill>
              </a:rPr>
              <a:t>+</a:t>
            </a:r>
            <a:r>
              <a:rPr lang="zh-CN" altLang="zh-CN" sz="2400" b="1" dirty="0">
                <a:solidFill>
                  <a:schemeClr val="tx1"/>
                </a:solidFill>
              </a:rPr>
              <a:t>包含了R的全部属性，转（5）；否则，转（3）。</a:t>
            </a:r>
          </a:p>
          <a:p>
            <a:pPr>
              <a:lnSpc>
                <a:spcPct val="110000"/>
              </a:lnSpc>
              <a:buFont typeface="Wingdings" pitchFamily="2" charset="2"/>
              <a:buNone/>
            </a:pPr>
            <a:r>
              <a:rPr lang="zh-CN" altLang="zh-CN" sz="2400" b="1" dirty="0">
                <a:solidFill>
                  <a:schemeClr val="tx1"/>
                </a:solidFill>
              </a:rPr>
              <a:t>（3）在Y中取一个属性A，求(XA</a:t>
            </a:r>
            <a:r>
              <a:rPr lang="zh-CN" altLang="zh-CN" sz="2400" b="1" dirty="0" smtClean="0">
                <a:solidFill>
                  <a:schemeClr val="tx1"/>
                </a:solidFill>
              </a:rPr>
              <a:t>)</a:t>
            </a:r>
            <a:r>
              <a:rPr lang="zh-CN" altLang="zh-CN" sz="2400" b="1" baseline="30000" dirty="0" smtClean="0">
                <a:solidFill>
                  <a:schemeClr val="tx1"/>
                </a:solidFill>
              </a:rPr>
              <a:t>+</a:t>
            </a:r>
            <a:r>
              <a:rPr lang="zh-CN" altLang="zh-CN" sz="2400" b="1" dirty="0">
                <a:solidFill>
                  <a:schemeClr val="tx1"/>
                </a:solidFill>
              </a:rPr>
              <a:t>，若它包含了R的全部属性，则转（4）；否则，调换一属性反复进行这一过程，直到试完所有Y中的属性。</a:t>
            </a:r>
          </a:p>
          <a:p>
            <a:pPr>
              <a:lnSpc>
                <a:spcPct val="110000"/>
              </a:lnSpc>
              <a:buFont typeface="Wingdings" pitchFamily="2" charset="2"/>
              <a:buNone/>
            </a:pPr>
            <a:r>
              <a:rPr lang="zh-CN" altLang="zh-CN" sz="2400" b="1" dirty="0">
                <a:solidFill>
                  <a:schemeClr val="tx1"/>
                </a:solidFill>
              </a:rPr>
              <a:t>（4）如果已找出所有候选键，则转（5）；否则在Y中依次取两个、三个、…，求它们的属性集的闭包，直到其闭包包含R的全部属性。</a:t>
            </a:r>
          </a:p>
          <a:p>
            <a:pPr>
              <a:lnSpc>
                <a:spcPct val="110000"/>
              </a:lnSpc>
              <a:buFont typeface="Wingdings" pitchFamily="2" charset="2"/>
              <a:buNone/>
            </a:pPr>
            <a:r>
              <a:rPr lang="zh-CN" altLang="zh-CN" sz="2400" b="1" dirty="0">
                <a:solidFill>
                  <a:schemeClr val="tx1"/>
                </a:solidFill>
              </a:rPr>
              <a:t>（5）停止，输出结果。</a:t>
            </a:r>
            <a:endParaRPr lang="zh-CN" altLang="en-US" sz="2400" b="1" dirty="0">
              <a:solidFill>
                <a:schemeClr val="tx1"/>
              </a:solidFill>
            </a:endParaRPr>
          </a:p>
        </p:txBody>
      </p:sp>
    </p:spTree>
    <p:extLst>
      <p:ext uri="{BB962C8B-B14F-4D97-AF65-F5344CB8AC3E}">
        <p14:creationId xmlns:p14="http://schemas.microsoft.com/office/powerpoint/2010/main" val="8619360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A2E6E30-AF17-42FA-BE19-447DE993CFDE}" type="slidenum">
              <a:rPr lang="en-US" altLang="zh-CN"/>
              <a:pPr/>
              <a:t>44</a:t>
            </a:fld>
            <a:endParaRPr lang="en-US" altLang="zh-CN"/>
          </a:p>
        </p:txBody>
      </p:sp>
      <p:sp>
        <p:nvSpPr>
          <p:cNvPr id="1003522" name="Rectangle 2"/>
          <p:cNvSpPr>
            <a:spLocks noGrp="1" noChangeArrowheads="1"/>
          </p:cNvSpPr>
          <p:nvPr>
            <p:ph type="title"/>
          </p:nvPr>
        </p:nvSpPr>
        <p:spPr/>
        <p:txBody>
          <a:bodyPr/>
          <a:lstStyle/>
          <a:p>
            <a:r>
              <a:rPr lang="zh-CN" altLang="en-US" b="1" dirty="0" smtClean="0">
                <a:solidFill>
                  <a:srgbClr val="FF0000"/>
                </a:solidFill>
              </a:rPr>
              <a:t>模式</a:t>
            </a:r>
            <a:r>
              <a:rPr lang="zh-CN" altLang="en-US" b="1" dirty="0">
                <a:solidFill>
                  <a:srgbClr val="FF0000"/>
                </a:solidFill>
              </a:rPr>
              <a:t>的</a:t>
            </a:r>
            <a:r>
              <a:rPr lang="zh-CN" altLang="en-US" b="1" dirty="0" smtClean="0">
                <a:solidFill>
                  <a:srgbClr val="FF0000"/>
                </a:solidFill>
              </a:rPr>
              <a:t>分解：</a:t>
            </a:r>
            <a:endParaRPr lang="zh-CN" altLang="en-US" b="1" dirty="0">
              <a:solidFill>
                <a:srgbClr val="FF0000"/>
              </a:solidFill>
            </a:endParaRPr>
          </a:p>
        </p:txBody>
      </p:sp>
      <p:sp>
        <p:nvSpPr>
          <p:cNvPr id="1003523" name="Rectangle 3"/>
          <p:cNvSpPr>
            <a:spLocks noGrp="1" noChangeArrowheads="1"/>
          </p:cNvSpPr>
          <p:nvPr>
            <p:ph type="body" idx="1"/>
          </p:nvPr>
        </p:nvSpPr>
        <p:spPr/>
        <p:txBody>
          <a:bodyPr/>
          <a:lstStyle/>
          <a:p>
            <a:pPr>
              <a:lnSpc>
                <a:spcPct val="125000"/>
              </a:lnSpc>
            </a:pPr>
            <a:r>
              <a:rPr lang="zh-CN" altLang="en-US" b="1">
                <a:solidFill>
                  <a:srgbClr val="0000FF"/>
                </a:solidFill>
              </a:rPr>
              <a:t>把低一级的关系模式分解为若干个高一级的关系模式的方法不是唯一的</a:t>
            </a:r>
          </a:p>
          <a:p>
            <a:pPr>
              <a:lnSpc>
                <a:spcPct val="125000"/>
              </a:lnSpc>
            </a:pPr>
            <a:r>
              <a:rPr lang="zh-CN" altLang="en-US" b="1">
                <a:solidFill>
                  <a:srgbClr val="0000FF"/>
                </a:solidFill>
              </a:rPr>
              <a:t>只有能够保证分解后的关系模式与原关系模式等价，分解方法才有意义</a:t>
            </a:r>
          </a:p>
        </p:txBody>
      </p:sp>
      <p:sp>
        <p:nvSpPr>
          <p:cNvPr id="2" name="矩形 1"/>
          <p:cNvSpPr/>
          <p:nvPr/>
        </p:nvSpPr>
        <p:spPr>
          <a:xfrm>
            <a:off x="771098" y="3705528"/>
            <a:ext cx="7676865" cy="609398"/>
          </a:xfrm>
          <a:prstGeom prst="rect">
            <a:avLst/>
          </a:prstGeom>
        </p:spPr>
        <p:txBody>
          <a:bodyPr wrap="square">
            <a:spAutoFit/>
          </a:bodyPr>
          <a:lstStyle/>
          <a:p>
            <a:pPr>
              <a:lnSpc>
                <a:spcPct val="120000"/>
              </a:lnSpc>
            </a:pPr>
            <a:r>
              <a:rPr lang="zh-CN" altLang="en-US" sz="2800" b="1" dirty="0">
                <a:solidFill>
                  <a:srgbClr val="FF3300"/>
                </a:solidFill>
                <a:latin typeface="微软雅黑" panose="020B0503020204020204" pitchFamily="34" charset="-122"/>
                <a:ea typeface="微软雅黑" panose="020B0503020204020204" pitchFamily="34" charset="-122"/>
              </a:rPr>
              <a:t>分解既要保持函数依赖，又要具有无损连接性</a:t>
            </a:r>
          </a:p>
        </p:txBody>
      </p:sp>
      <p:sp>
        <p:nvSpPr>
          <p:cNvPr id="6" name="AutoShape 58"/>
          <p:cNvSpPr>
            <a:spLocks noChangeArrowheads="1"/>
          </p:cNvSpPr>
          <p:nvPr/>
        </p:nvSpPr>
        <p:spPr bwMode="auto">
          <a:xfrm>
            <a:off x="221202" y="3823349"/>
            <a:ext cx="431800" cy="373756"/>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p>
        </p:txBody>
      </p:sp>
    </p:spTree>
    <p:extLst>
      <p:ext uri="{BB962C8B-B14F-4D97-AF65-F5344CB8AC3E}">
        <p14:creationId xmlns:p14="http://schemas.microsoft.com/office/powerpoint/2010/main" val="20238225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95B1595-1173-408A-B421-77527F6FB12F}" type="slidenum">
              <a:rPr lang="en-US" altLang="zh-CN" b="1">
                <a:latin typeface="微软雅黑" panose="020B0503020204020204" pitchFamily="34" charset="-122"/>
              </a:rPr>
              <a:pPr/>
              <a:t>45</a:t>
            </a:fld>
            <a:endParaRPr lang="en-US" altLang="zh-CN" b="1">
              <a:latin typeface="微软雅黑" panose="020B0503020204020204" pitchFamily="34" charset="-122"/>
            </a:endParaRPr>
          </a:p>
        </p:txBody>
      </p:sp>
      <p:sp>
        <p:nvSpPr>
          <p:cNvPr id="1024002" name="Rectangle 2"/>
          <p:cNvSpPr>
            <a:spLocks noGrp="1" noChangeArrowheads="1"/>
          </p:cNvSpPr>
          <p:nvPr>
            <p:ph type="title"/>
          </p:nvPr>
        </p:nvSpPr>
        <p:spPr/>
        <p:txBody>
          <a:bodyPr/>
          <a:lstStyle/>
          <a:p>
            <a:r>
              <a:rPr lang="zh-CN" altLang="en-US" b="1"/>
              <a:t>补充例题</a:t>
            </a:r>
          </a:p>
        </p:txBody>
      </p:sp>
      <p:sp>
        <p:nvSpPr>
          <p:cNvPr id="1024003" name="Rectangle 3"/>
          <p:cNvSpPr>
            <a:spLocks noGrp="1" noChangeArrowheads="1"/>
          </p:cNvSpPr>
          <p:nvPr>
            <p:ph type="body" idx="1"/>
          </p:nvPr>
        </p:nvSpPr>
        <p:spPr>
          <a:xfrm>
            <a:off x="323850" y="1050925"/>
            <a:ext cx="8569325" cy="5473700"/>
          </a:xfrm>
        </p:spPr>
        <p:txBody>
          <a:bodyPr/>
          <a:lstStyle/>
          <a:p>
            <a:pPr>
              <a:buFont typeface="Wingdings" pitchFamily="2" charset="2"/>
              <a:buNone/>
            </a:pPr>
            <a:r>
              <a:rPr lang="zh-CN" altLang="en-US" sz="2400" b="1" dirty="0">
                <a:solidFill>
                  <a:schemeClr val="tx1"/>
                </a:solidFill>
              </a:rPr>
              <a:t>一</a:t>
            </a:r>
            <a:r>
              <a:rPr lang="zh-CN" altLang="en-US" sz="2400" b="1" dirty="0" smtClean="0">
                <a:solidFill>
                  <a:schemeClr val="tx1"/>
                </a:solidFill>
              </a:rPr>
              <a:t>、选择题</a:t>
            </a:r>
            <a:endParaRPr lang="zh-CN" altLang="en-US" sz="2400" b="1" dirty="0">
              <a:solidFill>
                <a:schemeClr val="tx1"/>
              </a:solidFill>
            </a:endParaRPr>
          </a:p>
          <a:p>
            <a:pPr>
              <a:buFont typeface="Wingdings" pitchFamily="2" charset="2"/>
              <a:buNone/>
            </a:pPr>
            <a:r>
              <a:rPr lang="en-US" altLang="zh-CN" sz="2400" b="1" dirty="0">
                <a:solidFill>
                  <a:schemeClr val="tx1"/>
                </a:solidFill>
              </a:rPr>
              <a:t>1</a:t>
            </a:r>
            <a:r>
              <a:rPr lang="zh-CN" altLang="en-US" sz="2400" b="1" dirty="0">
                <a:solidFill>
                  <a:schemeClr val="tx1"/>
                </a:solidFill>
              </a:rPr>
              <a:t>．</a:t>
            </a:r>
            <a:r>
              <a:rPr lang="en-US" altLang="zh-CN" sz="2400" b="1" dirty="0">
                <a:solidFill>
                  <a:schemeClr val="tx1"/>
                </a:solidFill>
              </a:rPr>
              <a:t>X→Y</a:t>
            </a:r>
            <a:r>
              <a:rPr lang="zh-CN" altLang="en-US" sz="2400" b="1" dirty="0">
                <a:solidFill>
                  <a:schemeClr val="tx1"/>
                </a:solidFill>
              </a:rPr>
              <a:t>为平凡函数依赖是指</a:t>
            </a:r>
            <a:r>
              <a:rPr lang="en-US" altLang="zh-CN" sz="2400" b="1" dirty="0">
                <a:solidFill>
                  <a:schemeClr val="tx1"/>
                </a:solidFill>
              </a:rPr>
              <a:t>__________</a:t>
            </a:r>
            <a:r>
              <a:rPr lang="zh-CN" altLang="en-US" sz="2400" b="1" dirty="0">
                <a:solidFill>
                  <a:schemeClr val="tx1"/>
                </a:solidFill>
              </a:rPr>
              <a:t>。</a:t>
            </a:r>
            <a:endParaRPr lang="zh-CN" altLang="fr-FR" sz="2400" b="1" dirty="0">
              <a:solidFill>
                <a:schemeClr val="tx1"/>
              </a:solidFill>
            </a:endParaRPr>
          </a:p>
          <a:p>
            <a:pPr>
              <a:buFont typeface="Wingdings" pitchFamily="2" charset="2"/>
              <a:buNone/>
            </a:pPr>
            <a:r>
              <a:rPr lang="zh-CN" altLang="fr-FR" sz="2400" b="1" dirty="0">
                <a:solidFill>
                  <a:schemeClr val="tx1"/>
                </a:solidFill>
              </a:rPr>
              <a:t>    </a:t>
            </a:r>
            <a:r>
              <a:rPr lang="fr-FR" altLang="zh-CN" sz="2400" b="1" dirty="0">
                <a:solidFill>
                  <a:schemeClr val="tx1"/>
                </a:solidFill>
              </a:rPr>
              <a:t>A</a:t>
            </a:r>
            <a:r>
              <a:rPr lang="zh-CN" altLang="fr-FR" sz="2400" b="1" dirty="0">
                <a:solidFill>
                  <a:schemeClr val="tx1"/>
                </a:solidFill>
              </a:rPr>
              <a:t>．</a:t>
            </a:r>
            <a:r>
              <a:rPr lang="fr-FR" altLang="zh-CN" sz="2400" b="1" dirty="0">
                <a:solidFill>
                  <a:schemeClr val="tx1"/>
                </a:solidFill>
              </a:rPr>
              <a:t>X </a:t>
            </a:r>
            <a:r>
              <a:rPr lang="en-US" altLang="zh-CN" sz="2600" b="1" dirty="0">
                <a:solidFill>
                  <a:schemeClr val="tx1"/>
                </a:solidFill>
                <a:sym typeface="Symbol" pitchFamily="18" charset="2"/>
              </a:rPr>
              <a:t></a:t>
            </a:r>
            <a:r>
              <a:rPr lang="fr-FR" altLang="zh-CN" sz="2400" b="1" dirty="0">
                <a:solidFill>
                  <a:schemeClr val="tx1"/>
                </a:solidFill>
              </a:rPr>
              <a:t> Y     B</a:t>
            </a:r>
            <a:r>
              <a:rPr lang="zh-CN" altLang="fr-FR" sz="2400" b="1" dirty="0">
                <a:solidFill>
                  <a:schemeClr val="tx1"/>
                </a:solidFill>
              </a:rPr>
              <a:t>．</a:t>
            </a:r>
            <a:r>
              <a:rPr lang="fr-FR" altLang="zh-CN" sz="2400" b="1" dirty="0">
                <a:solidFill>
                  <a:schemeClr val="tx1"/>
                </a:solidFill>
              </a:rPr>
              <a:t>Y</a:t>
            </a:r>
            <a:r>
              <a:rPr lang="zh-CN" altLang="fr-FR" sz="2400" b="1" dirty="0">
                <a:solidFill>
                  <a:schemeClr val="tx1"/>
                </a:solidFill>
              </a:rPr>
              <a:t> </a:t>
            </a:r>
            <a:r>
              <a:rPr lang="en-US" altLang="zh-CN" sz="2600" b="1" dirty="0">
                <a:solidFill>
                  <a:schemeClr val="tx1"/>
                </a:solidFill>
                <a:sym typeface="Symbol" pitchFamily="18" charset="2"/>
              </a:rPr>
              <a:t></a:t>
            </a:r>
            <a:r>
              <a:rPr lang="fr-FR" altLang="zh-CN" sz="2400" b="1" dirty="0">
                <a:solidFill>
                  <a:schemeClr val="tx1"/>
                </a:solidFill>
              </a:rPr>
              <a:t> X     C</a:t>
            </a:r>
            <a:r>
              <a:rPr lang="zh-CN" altLang="fr-FR" sz="2400" b="1" dirty="0">
                <a:solidFill>
                  <a:schemeClr val="tx1"/>
                </a:solidFill>
              </a:rPr>
              <a:t>．</a:t>
            </a:r>
            <a:r>
              <a:rPr lang="fr-FR" altLang="zh-CN" sz="2400" b="1" dirty="0">
                <a:solidFill>
                  <a:schemeClr val="tx1"/>
                </a:solidFill>
              </a:rPr>
              <a:t>X=Y     D</a:t>
            </a:r>
            <a:r>
              <a:rPr lang="zh-CN" altLang="fr-FR" sz="2400" b="1" dirty="0">
                <a:solidFill>
                  <a:schemeClr val="tx1"/>
                </a:solidFill>
              </a:rPr>
              <a:t>．</a:t>
            </a:r>
            <a:r>
              <a:rPr lang="fr-FR" altLang="zh-CN" sz="2400" b="1" dirty="0">
                <a:solidFill>
                  <a:schemeClr val="tx1"/>
                </a:solidFill>
              </a:rPr>
              <a:t>X≠Y</a:t>
            </a:r>
            <a:endParaRPr lang="en-US" altLang="zh-CN" sz="2400" b="1" dirty="0">
              <a:solidFill>
                <a:schemeClr val="tx1"/>
              </a:solidFill>
            </a:endParaRPr>
          </a:p>
          <a:p>
            <a:pPr>
              <a:buFont typeface="Wingdings" pitchFamily="2" charset="2"/>
              <a:buNone/>
            </a:pPr>
            <a:r>
              <a:rPr lang="en-US" altLang="zh-CN" sz="2400" b="1" dirty="0">
                <a:solidFill>
                  <a:schemeClr val="tx1"/>
                </a:solidFill>
              </a:rPr>
              <a:t>2</a:t>
            </a:r>
            <a:r>
              <a:rPr lang="zh-CN" altLang="en-US" sz="2400" b="1" dirty="0">
                <a:solidFill>
                  <a:schemeClr val="tx1"/>
                </a:solidFill>
              </a:rPr>
              <a:t>．若关系模式</a:t>
            </a:r>
            <a:r>
              <a:rPr lang="en-US" altLang="zh-CN" sz="2400" b="1" dirty="0">
                <a:solidFill>
                  <a:schemeClr val="tx1"/>
                </a:solidFill>
              </a:rPr>
              <a:t>R∈1NF</a:t>
            </a:r>
            <a:r>
              <a:rPr lang="zh-CN" altLang="en-US" sz="2400" b="1" dirty="0">
                <a:solidFill>
                  <a:schemeClr val="tx1"/>
                </a:solidFill>
              </a:rPr>
              <a:t>，且</a:t>
            </a:r>
            <a:r>
              <a:rPr lang="en-US" altLang="zh-CN" sz="2400" b="1" dirty="0">
                <a:solidFill>
                  <a:schemeClr val="tx1"/>
                </a:solidFill>
              </a:rPr>
              <a:t>R</a:t>
            </a:r>
            <a:r>
              <a:rPr lang="zh-CN" altLang="en-US" sz="2400" b="1" dirty="0">
                <a:solidFill>
                  <a:schemeClr val="tx1"/>
                </a:solidFill>
              </a:rPr>
              <a:t>中若存在</a:t>
            </a:r>
            <a:r>
              <a:rPr lang="en-US" altLang="zh-CN" sz="2400" b="1" dirty="0">
                <a:solidFill>
                  <a:schemeClr val="tx1"/>
                </a:solidFill>
              </a:rPr>
              <a:t>X→Y</a:t>
            </a:r>
            <a:r>
              <a:rPr lang="zh-CN" altLang="en-US" sz="2400" b="1" dirty="0">
                <a:solidFill>
                  <a:schemeClr val="tx1"/>
                </a:solidFill>
              </a:rPr>
              <a:t>，则</a:t>
            </a:r>
            <a:r>
              <a:rPr lang="en-US" altLang="zh-CN" sz="2400" b="1" dirty="0">
                <a:solidFill>
                  <a:schemeClr val="tx1"/>
                </a:solidFill>
              </a:rPr>
              <a:t>X</a:t>
            </a:r>
            <a:r>
              <a:rPr lang="zh-CN" altLang="en-US" sz="2400" b="1" dirty="0">
                <a:solidFill>
                  <a:schemeClr val="tx1"/>
                </a:solidFill>
              </a:rPr>
              <a:t>必含关键字，称该模式</a:t>
            </a:r>
            <a:r>
              <a:rPr lang="en-US" altLang="zh-CN" sz="2400" b="1" dirty="0">
                <a:solidFill>
                  <a:schemeClr val="tx1"/>
                </a:solidFill>
              </a:rPr>
              <a:t>_______</a:t>
            </a:r>
            <a:r>
              <a:rPr lang="zh-CN" altLang="en-US" sz="2400" b="1" dirty="0">
                <a:solidFill>
                  <a:schemeClr val="tx1"/>
                </a:solidFill>
              </a:rPr>
              <a:t>。</a:t>
            </a:r>
          </a:p>
          <a:p>
            <a:pPr>
              <a:buFont typeface="Wingdings" pitchFamily="2" charset="2"/>
              <a:buNone/>
            </a:pPr>
            <a:r>
              <a:rPr lang="zh-CN" altLang="en-US" sz="2400" b="1" dirty="0">
                <a:solidFill>
                  <a:schemeClr val="tx1"/>
                </a:solidFill>
              </a:rPr>
              <a:t>    </a:t>
            </a:r>
            <a:r>
              <a:rPr lang="en-US" altLang="zh-CN" sz="2400" b="1" dirty="0">
                <a:solidFill>
                  <a:schemeClr val="tx1"/>
                </a:solidFill>
              </a:rPr>
              <a:t>A.</a:t>
            </a:r>
            <a:r>
              <a:rPr lang="zh-CN" altLang="en-US" sz="2400" b="1" dirty="0">
                <a:solidFill>
                  <a:schemeClr val="tx1"/>
                </a:solidFill>
              </a:rPr>
              <a:t>满足</a:t>
            </a:r>
            <a:r>
              <a:rPr lang="en-US" altLang="zh-CN" sz="2400" b="1" dirty="0">
                <a:solidFill>
                  <a:schemeClr val="tx1"/>
                </a:solidFill>
              </a:rPr>
              <a:t>3NF   B.</a:t>
            </a:r>
            <a:r>
              <a:rPr lang="zh-CN" altLang="en-US" sz="2400" b="1" dirty="0">
                <a:solidFill>
                  <a:schemeClr val="tx1"/>
                </a:solidFill>
              </a:rPr>
              <a:t>满足</a:t>
            </a:r>
            <a:r>
              <a:rPr lang="en-US" altLang="zh-CN" sz="2400" b="1" dirty="0">
                <a:solidFill>
                  <a:schemeClr val="tx1"/>
                </a:solidFill>
              </a:rPr>
              <a:t>BCNF   C.</a:t>
            </a:r>
            <a:r>
              <a:rPr lang="zh-CN" altLang="en-US" sz="2400" b="1" dirty="0">
                <a:solidFill>
                  <a:schemeClr val="tx1"/>
                </a:solidFill>
              </a:rPr>
              <a:t>满足</a:t>
            </a:r>
            <a:r>
              <a:rPr lang="en-US" altLang="zh-CN" sz="2400" b="1" dirty="0">
                <a:solidFill>
                  <a:schemeClr val="tx1"/>
                </a:solidFill>
              </a:rPr>
              <a:t>2NF   D.</a:t>
            </a:r>
            <a:r>
              <a:rPr lang="zh-CN" altLang="en-US" sz="2400" b="1" dirty="0">
                <a:solidFill>
                  <a:schemeClr val="tx1"/>
                </a:solidFill>
              </a:rPr>
              <a:t>满足</a:t>
            </a:r>
            <a:r>
              <a:rPr lang="en-US" altLang="zh-CN" sz="2400" b="1" dirty="0">
                <a:solidFill>
                  <a:schemeClr val="tx1"/>
                </a:solidFill>
              </a:rPr>
              <a:t>1NF</a:t>
            </a:r>
          </a:p>
          <a:p>
            <a:pPr>
              <a:buFont typeface="Wingdings" pitchFamily="2" charset="2"/>
              <a:buNone/>
            </a:pPr>
            <a:r>
              <a:rPr lang="en-US" altLang="zh-CN" sz="2400" b="1" dirty="0">
                <a:solidFill>
                  <a:schemeClr val="tx1"/>
                </a:solidFill>
              </a:rPr>
              <a:t>3</a:t>
            </a:r>
            <a:r>
              <a:rPr lang="zh-CN" altLang="en-US" sz="2400" b="1" dirty="0">
                <a:solidFill>
                  <a:schemeClr val="tx1"/>
                </a:solidFill>
              </a:rPr>
              <a:t>．按照规范化设计要求，通常以关系模式符合</a:t>
            </a:r>
            <a:r>
              <a:rPr lang="en-US" altLang="zh-CN" sz="2400" b="1" dirty="0">
                <a:solidFill>
                  <a:schemeClr val="tx1"/>
                </a:solidFill>
              </a:rPr>
              <a:t>______</a:t>
            </a:r>
            <a:r>
              <a:rPr lang="zh-CN" altLang="en-US" sz="2400" b="1" dirty="0">
                <a:solidFill>
                  <a:schemeClr val="tx1"/>
                </a:solidFill>
              </a:rPr>
              <a:t>为标准。</a:t>
            </a:r>
          </a:p>
          <a:p>
            <a:pPr>
              <a:buFont typeface="Wingdings" pitchFamily="2" charset="2"/>
              <a:buNone/>
            </a:pPr>
            <a:r>
              <a:rPr lang="zh-CN" altLang="en-US" sz="2400" b="1" dirty="0">
                <a:solidFill>
                  <a:schemeClr val="tx1"/>
                </a:solidFill>
              </a:rPr>
              <a:t>    </a:t>
            </a:r>
            <a:r>
              <a:rPr lang="en-US" altLang="zh-CN" sz="2400" b="1" dirty="0">
                <a:solidFill>
                  <a:schemeClr val="tx1"/>
                </a:solidFill>
              </a:rPr>
              <a:t>A</a:t>
            </a:r>
            <a:r>
              <a:rPr lang="zh-CN" altLang="en-US" sz="2400" b="1" dirty="0">
                <a:solidFill>
                  <a:schemeClr val="tx1"/>
                </a:solidFill>
              </a:rPr>
              <a:t>．</a:t>
            </a:r>
            <a:r>
              <a:rPr lang="en-US" altLang="zh-CN" sz="2400" b="1" dirty="0">
                <a:solidFill>
                  <a:schemeClr val="tx1"/>
                </a:solidFill>
              </a:rPr>
              <a:t>1NF   B</a:t>
            </a:r>
            <a:r>
              <a:rPr lang="zh-CN" altLang="en-US" sz="2400" b="1" dirty="0">
                <a:solidFill>
                  <a:schemeClr val="tx1"/>
                </a:solidFill>
              </a:rPr>
              <a:t>．</a:t>
            </a:r>
            <a:r>
              <a:rPr lang="en-US" altLang="zh-CN" sz="2400" b="1" dirty="0">
                <a:solidFill>
                  <a:schemeClr val="tx1"/>
                </a:solidFill>
              </a:rPr>
              <a:t>2NF     C</a:t>
            </a:r>
            <a:r>
              <a:rPr lang="zh-CN" altLang="en-US" sz="2400" b="1" dirty="0">
                <a:solidFill>
                  <a:schemeClr val="tx1"/>
                </a:solidFill>
              </a:rPr>
              <a:t>．</a:t>
            </a:r>
            <a:r>
              <a:rPr lang="en-US" altLang="zh-CN" sz="2400" b="1" dirty="0">
                <a:solidFill>
                  <a:schemeClr val="tx1"/>
                </a:solidFill>
              </a:rPr>
              <a:t>3NF       D</a:t>
            </a:r>
            <a:r>
              <a:rPr lang="zh-CN" altLang="en-US" sz="2400" b="1" dirty="0">
                <a:solidFill>
                  <a:schemeClr val="tx1"/>
                </a:solidFill>
              </a:rPr>
              <a:t>．</a:t>
            </a:r>
            <a:r>
              <a:rPr lang="en-US" altLang="zh-CN" sz="2400" b="1" dirty="0">
                <a:solidFill>
                  <a:schemeClr val="tx1"/>
                </a:solidFill>
              </a:rPr>
              <a:t>BCNF</a:t>
            </a:r>
          </a:p>
          <a:p>
            <a:pPr>
              <a:buFont typeface="Wingdings" pitchFamily="2" charset="2"/>
              <a:buNone/>
            </a:pPr>
            <a:r>
              <a:rPr lang="en-US" altLang="zh-CN" sz="2400" b="1" dirty="0">
                <a:solidFill>
                  <a:schemeClr val="tx1"/>
                </a:solidFill>
              </a:rPr>
              <a:t>4</a:t>
            </a:r>
            <a:r>
              <a:rPr lang="zh-CN" altLang="en-US" sz="2400" b="1" dirty="0">
                <a:solidFill>
                  <a:schemeClr val="tx1"/>
                </a:solidFill>
              </a:rPr>
              <a:t>．设某关系模式</a:t>
            </a:r>
            <a:r>
              <a:rPr lang="en-US" altLang="zh-CN" sz="2400" b="1" dirty="0">
                <a:solidFill>
                  <a:schemeClr val="tx1"/>
                </a:solidFill>
              </a:rPr>
              <a:t>R</a:t>
            </a:r>
            <a:r>
              <a:rPr lang="zh-CN" altLang="en-US" sz="2400" b="1" dirty="0">
                <a:solidFill>
                  <a:schemeClr val="tx1"/>
                </a:solidFill>
              </a:rPr>
              <a:t>（</a:t>
            </a:r>
            <a:r>
              <a:rPr lang="en-US" altLang="zh-CN" sz="2400" b="1" dirty="0">
                <a:solidFill>
                  <a:schemeClr val="tx1"/>
                </a:solidFill>
              </a:rPr>
              <a:t>ABCD</a:t>
            </a:r>
            <a:r>
              <a:rPr lang="zh-CN" altLang="en-US" sz="2400" b="1" dirty="0">
                <a:solidFill>
                  <a:schemeClr val="tx1"/>
                </a:solidFill>
              </a:rPr>
              <a:t>），函数依赖</a:t>
            </a:r>
            <a:r>
              <a:rPr lang="en-US" altLang="zh-CN" sz="2400" b="1" dirty="0">
                <a:solidFill>
                  <a:schemeClr val="tx1"/>
                </a:solidFill>
              </a:rPr>
              <a:t>{B→D</a:t>
            </a:r>
            <a:r>
              <a:rPr lang="zh-CN" altLang="en-US" sz="2400" b="1" dirty="0">
                <a:solidFill>
                  <a:schemeClr val="tx1"/>
                </a:solidFill>
              </a:rPr>
              <a:t>，</a:t>
            </a:r>
            <a:r>
              <a:rPr lang="en-US" altLang="zh-CN" sz="2400" b="1" dirty="0">
                <a:solidFill>
                  <a:schemeClr val="tx1"/>
                </a:solidFill>
              </a:rPr>
              <a:t>AB→C}</a:t>
            </a:r>
            <a:r>
              <a:rPr lang="zh-CN" altLang="en-US" sz="2400" b="1" dirty="0">
                <a:solidFill>
                  <a:schemeClr val="tx1"/>
                </a:solidFill>
              </a:rPr>
              <a:t>，则</a:t>
            </a:r>
            <a:r>
              <a:rPr lang="en-US" altLang="zh-CN" sz="2400" b="1" dirty="0">
                <a:solidFill>
                  <a:schemeClr val="tx1"/>
                </a:solidFill>
              </a:rPr>
              <a:t>R</a:t>
            </a:r>
            <a:r>
              <a:rPr lang="zh-CN" altLang="en-US" sz="2400" b="1" dirty="0">
                <a:solidFill>
                  <a:schemeClr val="tx1"/>
                </a:solidFill>
              </a:rPr>
              <a:t>最高满足</a:t>
            </a:r>
            <a:r>
              <a:rPr lang="en-US" altLang="zh-CN" sz="2400" b="1" dirty="0">
                <a:solidFill>
                  <a:schemeClr val="tx1"/>
                </a:solidFill>
              </a:rPr>
              <a:t>_______</a:t>
            </a:r>
            <a:r>
              <a:rPr lang="zh-CN" altLang="en-US" sz="2400" b="1" dirty="0">
                <a:solidFill>
                  <a:schemeClr val="tx1"/>
                </a:solidFill>
              </a:rPr>
              <a:t>。</a:t>
            </a:r>
          </a:p>
          <a:p>
            <a:pPr>
              <a:buFont typeface="Wingdings" pitchFamily="2" charset="2"/>
              <a:buNone/>
            </a:pPr>
            <a:r>
              <a:rPr lang="zh-CN" altLang="en-US" sz="2400" b="1" dirty="0">
                <a:solidFill>
                  <a:schemeClr val="tx1"/>
                </a:solidFill>
              </a:rPr>
              <a:t>    </a:t>
            </a:r>
            <a:r>
              <a:rPr lang="en-US" altLang="zh-CN" sz="2400" b="1" dirty="0">
                <a:solidFill>
                  <a:schemeClr val="tx1"/>
                </a:solidFill>
              </a:rPr>
              <a:t>A</a:t>
            </a:r>
            <a:r>
              <a:rPr lang="zh-CN" altLang="en-US" sz="2400" b="1" dirty="0">
                <a:solidFill>
                  <a:schemeClr val="tx1"/>
                </a:solidFill>
              </a:rPr>
              <a:t>．</a:t>
            </a:r>
            <a:r>
              <a:rPr lang="en-US" altLang="zh-CN" sz="2400" b="1" dirty="0">
                <a:solidFill>
                  <a:schemeClr val="tx1"/>
                </a:solidFill>
              </a:rPr>
              <a:t>1NF   B</a:t>
            </a:r>
            <a:r>
              <a:rPr lang="zh-CN" altLang="en-US" sz="2400" b="1" dirty="0">
                <a:solidFill>
                  <a:schemeClr val="tx1"/>
                </a:solidFill>
              </a:rPr>
              <a:t>．</a:t>
            </a:r>
            <a:r>
              <a:rPr lang="en-US" altLang="zh-CN" sz="2400" b="1" dirty="0">
                <a:solidFill>
                  <a:schemeClr val="tx1"/>
                </a:solidFill>
              </a:rPr>
              <a:t>2NF     C</a:t>
            </a:r>
            <a:r>
              <a:rPr lang="zh-CN" altLang="en-US" sz="2400" b="1" dirty="0">
                <a:solidFill>
                  <a:schemeClr val="tx1"/>
                </a:solidFill>
              </a:rPr>
              <a:t>．</a:t>
            </a:r>
            <a:r>
              <a:rPr lang="en-US" altLang="zh-CN" sz="2400" b="1" dirty="0">
                <a:solidFill>
                  <a:schemeClr val="tx1"/>
                </a:solidFill>
              </a:rPr>
              <a:t>3NF       D</a:t>
            </a:r>
            <a:r>
              <a:rPr lang="zh-CN" altLang="en-US" sz="2400" b="1" dirty="0">
                <a:solidFill>
                  <a:schemeClr val="tx1"/>
                </a:solidFill>
              </a:rPr>
              <a:t>．</a:t>
            </a:r>
            <a:r>
              <a:rPr lang="en-US" altLang="zh-CN" sz="2400" b="1" dirty="0">
                <a:solidFill>
                  <a:schemeClr val="tx1"/>
                </a:solidFill>
              </a:rPr>
              <a:t>BCNF</a:t>
            </a:r>
          </a:p>
        </p:txBody>
      </p:sp>
    </p:spTree>
    <p:extLst>
      <p:ext uri="{BB962C8B-B14F-4D97-AF65-F5344CB8AC3E}">
        <p14:creationId xmlns:p14="http://schemas.microsoft.com/office/powerpoint/2010/main" val="29714708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9A76E55-DEDF-42D2-8C5A-84E68D81A436}" type="slidenum">
              <a:rPr lang="en-US" altLang="zh-CN"/>
              <a:pPr/>
              <a:t>46</a:t>
            </a:fld>
            <a:endParaRPr lang="en-US" altLang="zh-CN"/>
          </a:p>
        </p:txBody>
      </p:sp>
      <p:sp>
        <p:nvSpPr>
          <p:cNvPr id="1054722" name="Rectangle 2"/>
          <p:cNvSpPr>
            <a:spLocks noGrp="1" noChangeArrowheads="1"/>
          </p:cNvSpPr>
          <p:nvPr>
            <p:ph type="title"/>
          </p:nvPr>
        </p:nvSpPr>
        <p:spPr/>
        <p:txBody>
          <a:bodyPr/>
          <a:lstStyle/>
          <a:p>
            <a:r>
              <a:rPr lang="zh-CN" altLang="en-US" b="1" dirty="0"/>
              <a:t>补充例题</a:t>
            </a:r>
          </a:p>
        </p:txBody>
      </p:sp>
      <p:sp>
        <p:nvSpPr>
          <p:cNvPr id="1054723" name="Rectangle 3"/>
          <p:cNvSpPr>
            <a:spLocks noGrp="1" noChangeArrowheads="1"/>
          </p:cNvSpPr>
          <p:nvPr>
            <p:ph type="body" idx="1"/>
          </p:nvPr>
        </p:nvSpPr>
        <p:spPr>
          <a:xfrm>
            <a:off x="323850" y="1412875"/>
            <a:ext cx="8569325" cy="5111750"/>
          </a:xfrm>
        </p:spPr>
        <p:txBody>
          <a:bodyPr/>
          <a:lstStyle/>
          <a:p>
            <a:pPr>
              <a:buFont typeface="Wingdings" pitchFamily="2" charset="2"/>
              <a:buNone/>
            </a:pPr>
            <a:r>
              <a:rPr lang="zh-CN" altLang="en-US" b="1" dirty="0"/>
              <a:t>二</a:t>
            </a:r>
            <a:r>
              <a:rPr lang="zh-CN" altLang="en-US" b="1" dirty="0" smtClean="0">
                <a:solidFill>
                  <a:schemeClr val="tx1"/>
                </a:solidFill>
              </a:rPr>
              <a:t>、判断题：</a:t>
            </a:r>
            <a:endParaRPr lang="zh-CN" altLang="en-US" b="1" dirty="0">
              <a:solidFill>
                <a:schemeClr val="tx1"/>
              </a:solidFill>
            </a:endParaRPr>
          </a:p>
          <a:p>
            <a:pPr>
              <a:buFont typeface="Wingdings" pitchFamily="2" charset="2"/>
              <a:buNone/>
            </a:pPr>
            <a:r>
              <a:rPr lang="zh-CN" altLang="en-US" b="1" dirty="0" smtClean="0">
                <a:solidFill>
                  <a:schemeClr val="tx1"/>
                </a:solidFill>
              </a:rPr>
              <a:t>（</a:t>
            </a:r>
            <a:r>
              <a:rPr lang="en-US" altLang="zh-CN" b="1" dirty="0" smtClean="0">
                <a:solidFill>
                  <a:schemeClr val="tx1"/>
                </a:solidFill>
              </a:rPr>
              <a:t>1</a:t>
            </a:r>
            <a:r>
              <a:rPr lang="zh-CN" altLang="en-US" b="1" dirty="0" smtClean="0">
                <a:solidFill>
                  <a:schemeClr val="tx1"/>
                </a:solidFill>
              </a:rPr>
              <a:t>）</a:t>
            </a:r>
            <a:r>
              <a:rPr lang="zh-CN" altLang="en-US" b="1" dirty="0">
                <a:solidFill>
                  <a:schemeClr val="tx1"/>
                </a:solidFill>
              </a:rPr>
              <a:t>任何一个二目关系都属于</a:t>
            </a:r>
            <a:r>
              <a:rPr lang="en-US" altLang="zh-CN" b="1" dirty="0">
                <a:solidFill>
                  <a:schemeClr val="tx1"/>
                </a:solidFill>
              </a:rPr>
              <a:t>BCNF.</a:t>
            </a:r>
          </a:p>
          <a:p>
            <a:pPr>
              <a:buFont typeface="Wingdings" pitchFamily="2" charset="2"/>
              <a:buNone/>
            </a:pPr>
            <a:r>
              <a:rPr lang="zh-CN" altLang="en-US" b="1" dirty="0">
                <a:solidFill>
                  <a:schemeClr val="tx1"/>
                </a:solidFill>
              </a:rPr>
              <a:t>答</a:t>
            </a:r>
            <a:r>
              <a:rPr lang="en-US" altLang="zh-CN" b="1" dirty="0">
                <a:solidFill>
                  <a:schemeClr val="tx1"/>
                </a:solidFill>
              </a:rPr>
              <a:t>:</a:t>
            </a:r>
            <a:r>
              <a:rPr lang="zh-CN" altLang="en-US" b="1" dirty="0">
                <a:solidFill>
                  <a:schemeClr val="tx1"/>
                </a:solidFill>
              </a:rPr>
              <a:t>正确。因为对于二目关系决定因素必然包含码。</a:t>
            </a:r>
          </a:p>
          <a:p>
            <a:pPr>
              <a:buFont typeface="Wingdings" pitchFamily="2" charset="2"/>
              <a:buNone/>
            </a:pPr>
            <a:r>
              <a:rPr lang="zh-CN" altLang="en-US" b="1" dirty="0" smtClean="0">
                <a:solidFill>
                  <a:schemeClr val="tx1"/>
                </a:solidFill>
              </a:rPr>
              <a:t>（</a:t>
            </a:r>
            <a:r>
              <a:rPr lang="en-US" altLang="zh-CN" b="1" dirty="0" smtClean="0">
                <a:solidFill>
                  <a:schemeClr val="tx1"/>
                </a:solidFill>
              </a:rPr>
              <a:t>2</a:t>
            </a:r>
            <a:r>
              <a:rPr lang="zh-CN" altLang="en-US" b="1" dirty="0" smtClean="0">
                <a:solidFill>
                  <a:schemeClr val="tx1"/>
                </a:solidFill>
              </a:rPr>
              <a:t>）</a:t>
            </a:r>
            <a:r>
              <a:rPr lang="zh-CN" altLang="en-US" b="1" dirty="0">
                <a:solidFill>
                  <a:schemeClr val="tx1"/>
                </a:solidFill>
              </a:rPr>
              <a:t>任何一个二目关系都属于</a:t>
            </a:r>
            <a:r>
              <a:rPr lang="en-US" altLang="zh-CN" b="1" dirty="0">
                <a:solidFill>
                  <a:schemeClr val="tx1"/>
                </a:solidFill>
              </a:rPr>
              <a:t>4NF.</a:t>
            </a:r>
          </a:p>
          <a:p>
            <a:pPr>
              <a:buFont typeface="Wingdings" pitchFamily="2" charset="2"/>
              <a:buNone/>
            </a:pPr>
            <a:r>
              <a:rPr lang="zh-CN" altLang="en-US" b="1" dirty="0">
                <a:solidFill>
                  <a:schemeClr val="tx1"/>
                </a:solidFill>
              </a:rPr>
              <a:t>答</a:t>
            </a:r>
            <a:r>
              <a:rPr lang="en-US" altLang="zh-CN" b="1" dirty="0">
                <a:solidFill>
                  <a:schemeClr val="tx1"/>
                </a:solidFill>
              </a:rPr>
              <a:t>:</a:t>
            </a:r>
            <a:r>
              <a:rPr lang="zh-CN" altLang="en-US" b="1" dirty="0">
                <a:solidFill>
                  <a:schemeClr val="tx1"/>
                </a:solidFill>
              </a:rPr>
              <a:t>正确。因为只有两个属性，所以无非平凡的多值依赖。</a:t>
            </a:r>
          </a:p>
        </p:txBody>
      </p:sp>
    </p:spTree>
    <p:extLst>
      <p:ext uri="{BB962C8B-B14F-4D97-AF65-F5344CB8AC3E}">
        <p14:creationId xmlns:p14="http://schemas.microsoft.com/office/powerpoint/2010/main" val="29904155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0"/>
          </p:nvPr>
        </p:nvSpPr>
        <p:spPr/>
        <p:txBody>
          <a:bodyPr/>
          <a:lstStyle/>
          <a:p>
            <a:fld id="{8584A7F4-B05E-4804-9306-92492181A9E1}" type="slidenum">
              <a:rPr lang="en-US" altLang="zh-CN" b="1">
                <a:latin typeface="微软雅黑" panose="020B0503020204020204" pitchFamily="34" charset="-122"/>
              </a:rPr>
              <a:pPr/>
              <a:t>47</a:t>
            </a:fld>
            <a:endParaRPr lang="en-US" altLang="zh-CN" b="1">
              <a:latin typeface="微软雅黑" panose="020B0503020204020204" pitchFamily="34" charset="-122"/>
            </a:endParaRPr>
          </a:p>
        </p:txBody>
      </p:sp>
      <p:sp>
        <p:nvSpPr>
          <p:cNvPr id="1034242" name="Rectangle 2"/>
          <p:cNvSpPr>
            <a:spLocks noGrp="1" noChangeArrowheads="1"/>
          </p:cNvSpPr>
          <p:nvPr>
            <p:ph type="title"/>
          </p:nvPr>
        </p:nvSpPr>
        <p:spPr/>
        <p:txBody>
          <a:bodyPr>
            <a:normAutofit fontScale="90000"/>
          </a:bodyPr>
          <a:lstStyle/>
          <a:p>
            <a:r>
              <a:rPr lang="zh-CN" altLang="en-US" b="1" dirty="0"/>
              <a:t>补充例题</a:t>
            </a:r>
            <a:r>
              <a:rPr lang="zh-CN" altLang="en-US" b="1" dirty="0" smtClean="0"/>
              <a:t>：</a:t>
            </a:r>
            <a:endParaRPr lang="zh-CN" altLang="en-US" b="1" dirty="0"/>
          </a:p>
        </p:txBody>
      </p:sp>
      <p:sp>
        <p:nvSpPr>
          <p:cNvPr id="1034243" name="Rectangle 3"/>
          <p:cNvSpPr>
            <a:spLocks noGrp="1" noChangeArrowheads="1"/>
          </p:cNvSpPr>
          <p:nvPr>
            <p:ph type="body" sz="half" idx="1"/>
          </p:nvPr>
        </p:nvSpPr>
        <p:spPr>
          <a:xfrm>
            <a:off x="323850" y="1268413"/>
            <a:ext cx="8424863" cy="5329237"/>
          </a:xfrm>
        </p:spPr>
        <p:txBody>
          <a:bodyPr/>
          <a:lstStyle/>
          <a:p>
            <a:pPr>
              <a:lnSpc>
                <a:spcPct val="120000"/>
              </a:lnSpc>
              <a:buFont typeface="Wingdings" pitchFamily="2" charset="2"/>
              <a:buNone/>
            </a:pPr>
            <a:r>
              <a:rPr lang="zh-CN" altLang="en-US" b="1" dirty="0" smtClean="0"/>
              <a:t>三、应用题</a:t>
            </a:r>
            <a:r>
              <a:rPr lang="zh-CN" altLang="en-US" b="1" dirty="0"/>
              <a:t>：</a:t>
            </a:r>
          </a:p>
          <a:p>
            <a:pPr>
              <a:lnSpc>
                <a:spcPct val="120000"/>
              </a:lnSpc>
              <a:buFont typeface="Wingdings" pitchFamily="2" charset="2"/>
              <a:buNone/>
            </a:pPr>
            <a:r>
              <a:rPr lang="zh-CN" altLang="en-US" sz="2400" b="1" dirty="0" smtClean="0">
                <a:solidFill>
                  <a:schemeClr val="tx1"/>
                </a:solidFill>
              </a:rPr>
              <a:t>关系</a:t>
            </a:r>
            <a:r>
              <a:rPr lang="en-US" altLang="zh-CN" sz="2400" b="1" dirty="0" smtClean="0">
                <a:solidFill>
                  <a:schemeClr val="tx1"/>
                </a:solidFill>
              </a:rPr>
              <a:t>R</a:t>
            </a:r>
            <a:r>
              <a:rPr lang="zh-CN" altLang="en-US" sz="2400" b="1" dirty="0" smtClean="0">
                <a:solidFill>
                  <a:schemeClr val="tx1"/>
                </a:solidFill>
              </a:rPr>
              <a:t>的样本数据如下表所示，分析</a:t>
            </a:r>
            <a:r>
              <a:rPr lang="en-US" altLang="zh-CN" b="1" dirty="0" smtClean="0"/>
              <a:t>R</a:t>
            </a:r>
            <a:r>
              <a:rPr lang="zh-CN" altLang="en-US" b="1" dirty="0" smtClean="0"/>
              <a:t>的</a:t>
            </a:r>
            <a:r>
              <a:rPr lang="zh-CN" altLang="en-US" sz="2400" b="1" dirty="0" smtClean="0">
                <a:solidFill>
                  <a:schemeClr val="tx1"/>
                </a:solidFill>
              </a:rPr>
              <a:t>函数依赖，判断</a:t>
            </a:r>
            <a:r>
              <a:rPr lang="en-US" altLang="zh-CN" sz="2400" b="1" dirty="0" smtClean="0">
                <a:solidFill>
                  <a:schemeClr val="tx1"/>
                </a:solidFill>
              </a:rPr>
              <a:t>R</a:t>
            </a:r>
            <a:r>
              <a:rPr lang="zh-CN" altLang="en-US" sz="2400" b="1" dirty="0">
                <a:solidFill>
                  <a:schemeClr val="tx1"/>
                </a:solidFill>
              </a:rPr>
              <a:t>最高为第几范式</a:t>
            </a:r>
            <a:r>
              <a:rPr lang="zh-CN" altLang="en-US" sz="2400" b="1" dirty="0" smtClean="0">
                <a:solidFill>
                  <a:schemeClr val="tx1"/>
                </a:solidFill>
              </a:rPr>
              <a:t>？并将</a:t>
            </a:r>
            <a:r>
              <a:rPr lang="en-US" altLang="zh-CN" sz="2400" b="1" dirty="0">
                <a:solidFill>
                  <a:schemeClr val="tx1"/>
                </a:solidFill>
              </a:rPr>
              <a:t>R</a:t>
            </a:r>
            <a:r>
              <a:rPr lang="zh-CN" altLang="en-US" sz="2400" b="1" dirty="0">
                <a:solidFill>
                  <a:schemeClr val="tx1"/>
                </a:solidFill>
              </a:rPr>
              <a:t>分解为满足</a:t>
            </a:r>
            <a:r>
              <a:rPr lang="en-US" altLang="zh-CN" sz="2400" b="1" dirty="0" smtClean="0">
                <a:solidFill>
                  <a:schemeClr val="tx1"/>
                </a:solidFill>
              </a:rPr>
              <a:t>3NF</a:t>
            </a:r>
            <a:r>
              <a:rPr lang="zh-CN" altLang="en-US" sz="2400" b="1" dirty="0" smtClean="0">
                <a:solidFill>
                  <a:schemeClr val="tx1"/>
                </a:solidFill>
              </a:rPr>
              <a:t>的关系模式。</a:t>
            </a:r>
            <a:endParaRPr lang="zh-CN" altLang="en-US" sz="2400" b="1" dirty="0">
              <a:solidFill>
                <a:schemeClr val="tx1"/>
              </a:solidFill>
            </a:endParaRPr>
          </a:p>
          <a:p>
            <a:pPr>
              <a:lnSpc>
                <a:spcPct val="120000"/>
              </a:lnSpc>
              <a:buFont typeface="Wingdings" pitchFamily="2" charset="2"/>
              <a:buNone/>
            </a:pPr>
            <a:endParaRPr lang="zh-CN" altLang="en-US" sz="2400" b="1" dirty="0">
              <a:solidFill>
                <a:schemeClr val="tx1"/>
              </a:solidFill>
            </a:endParaRPr>
          </a:p>
          <a:p>
            <a:pPr>
              <a:lnSpc>
                <a:spcPct val="120000"/>
              </a:lnSpc>
              <a:buFont typeface="Wingdings" pitchFamily="2" charset="2"/>
              <a:buNone/>
            </a:pPr>
            <a:endParaRPr lang="zh-CN" altLang="en-US" sz="2400" b="1" dirty="0">
              <a:solidFill>
                <a:schemeClr val="tx1"/>
              </a:solidFill>
            </a:endParaRPr>
          </a:p>
          <a:p>
            <a:pPr>
              <a:lnSpc>
                <a:spcPct val="120000"/>
              </a:lnSpc>
              <a:buFont typeface="Wingdings" pitchFamily="2" charset="2"/>
              <a:buNone/>
            </a:pPr>
            <a:endParaRPr lang="zh-CN" altLang="en-US" sz="2400" b="1" dirty="0">
              <a:solidFill>
                <a:schemeClr val="tx1"/>
              </a:solidFill>
            </a:endParaRPr>
          </a:p>
          <a:p>
            <a:pPr>
              <a:lnSpc>
                <a:spcPct val="120000"/>
              </a:lnSpc>
              <a:buFont typeface="Wingdings" pitchFamily="2" charset="2"/>
              <a:buNone/>
            </a:pPr>
            <a:endParaRPr lang="zh-CN" altLang="en-US" sz="2400" b="1" dirty="0">
              <a:solidFill>
                <a:schemeClr val="tx1"/>
              </a:solidFill>
            </a:endParaRPr>
          </a:p>
          <a:p>
            <a:pPr>
              <a:lnSpc>
                <a:spcPct val="120000"/>
              </a:lnSpc>
              <a:buFont typeface="Wingdings" pitchFamily="2" charset="2"/>
              <a:buNone/>
            </a:pPr>
            <a:endParaRPr lang="zh-CN" altLang="en-US" sz="2400" b="1" dirty="0">
              <a:solidFill>
                <a:schemeClr val="tx1"/>
              </a:solidFill>
            </a:endParaRPr>
          </a:p>
          <a:p>
            <a:pPr>
              <a:lnSpc>
                <a:spcPct val="120000"/>
              </a:lnSpc>
              <a:buFont typeface="Wingdings" pitchFamily="2" charset="2"/>
              <a:buNone/>
            </a:pPr>
            <a:endParaRPr lang="en-US" altLang="zh-CN" sz="2400" b="1" dirty="0">
              <a:solidFill>
                <a:schemeClr val="tx1"/>
              </a:solidFill>
            </a:endParaRPr>
          </a:p>
        </p:txBody>
      </p:sp>
      <p:graphicFrame>
        <p:nvGraphicFramePr>
          <p:cNvPr id="1034244" name="Group 4"/>
          <p:cNvGraphicFramePr>
            <a:graphicFrameLocks noGrp="1"/>
          </p:cNvGraphicFramePr>
          <p:nvPr>
            <p:ph sz="half" idx="2"/>
            <p:extLst>
              <p:ext uri="{D42A27DB-BD31-4B8C-83A1-F6EECF244321}">
                <p14:modId xmlns:p14="http://schemas.microsoft.com/office/powerpoint/2010/main" val="1835154280"/>
              </p:ext>
            </p:extLst>
          </p:nvPr>
        </p:nvGraphicFramePr>
        <p:xfrm>
          <a:off x="984464" y="2983400"/>
          <a:ext cx="7200900" cy="2011680"/>
        </p:xfrm>
        <a:graphic>
          <a:graphicData uri="http://schemas.openxmlformats.org/drawingml/2006/table">
            <a:tbl>
              <a:tblPr/>
              <a:tblGrid>
                <a:gridCol w="1296987"/>
                <a:gridCol w="1236663"/>
                <a:gridCol w="1619250"/>
                <a:gridCol w="1409700"/>
                <a:gridCol w="1638300"/>
              </a:tblGrid>
              <a:tr h="0">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a:ea typeface="宋体" pitchFamily="2" charset="-122"/>
                        </a:rPr>
                        <a:t>任课教师</a:t>
                      </a: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课程编号</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课程名称</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教材作者</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学生人数</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1536984">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T1</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T1</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T2</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T2</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C1</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C2</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C3</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C1</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计算机网络</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数据库</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操作系统</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计算机网络</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计算机网络</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汤子瀛</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王</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000" b="1" i="0" u="none" strike="noStrike" cap="none" normalizeH="0" baseline="0" smtClean="0">
                          <a:ln>
                            <a:noFill/>
                          </a:ln>
                          <a:solidFill>
                            <a:schemeClr val="tx1"/>
                          </a:solidFill>
                          <a:effectLst/>
                          <a:latin typeface="’Times New Roman’"/>
                          <a:ea typeface="宋体" pitchFamily="2" charset="-122"/>
                        </a:rPr>
                        <a:t>珊</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汤子瀛</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汤子瀛</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汤子瀛</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58</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82</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50</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50</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807613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8FAC2FA-EDD3-469A-B8EA-BFE7537C8159}" type="slidenum">
              <a:rPr lang="en-US" altLang="zh-CN" b="1">
                <a:latin typeface="微软雅黑" panose="020B0503020204020204" pitchFamily="34" charset="-122"/>
              </a:rPr>
              <a:pPr/>
              <a:t>48</a:t>
            </a:fld>
            <a:endParaRPr lang="en-US" altLang="zh-CN" b="1">
              <a:latin typeface="微软雅黑" panose="020B0503020204020204" pitchFamily="34" charset="-122"/>
            </a:endParaRPr>
          </a:p>
        </p:txBody>
      </p:sp>
      <p:sp>
        <p:nvSpPr>
          <p:cNvPr id="1032194" name="Rectangle 2"/>
          <p:cNvSpPr>
            <a:spLocks noGrp="1" noChangeArrowheads="1"/>
          </p:cNvSpPr>
          <p:nvPr>
            <p:ph type="title"/>
          </p:nvPr>
        </p:nvSpPr>
        <p:spPr/>
        <p:txBody>
          <a:bodyPr/>
          <a:lstStyle/>
          <a:p>
            <a:r>
              <a:rPr lang="zh-CN" altLang="en-US" b="1" dirty="0" smtClean="0"/>
              <a:t>作业：</a:t>
            </a:r>
            <a:endParaRPr lang="zh-CN" altLang="en-US" b="1" dirty="0"/>
          </a:p>
        </p:txBody>
      </p:sp>
      <p:sp>
        <p:nvSpPr>
          <p:cNvPr id="1032195" name="Rectangle 3"/>
          <p:cNvSpPr>
            <a:spLocks noGrp="1" noChangeArrowheads="1"/>
          </p:cNvSpPr>
          <p:nvPr>
            <p:ph type="body" idx="1"/>
          </p:nvPr>
        </p:nvSpPr>
        <p:spPr>
          <a:xfrm>
            <a:off x="466725" y="1268413"/>
            <a:ext cx="8208963" cy="5184775"/>
          </a:xfrm>
        </p:spPr>
        <p:txBody>
          <a:bodyPr/>
          <a:lstStyle/>
          <a:p>
            <a:pPr algn="just">
              <a:lnSpc>
                <a:spcPct val="105000"/>
              </a:lnSpc>
              <a:spcBef>
                <a:spcPct val="10000"/>
              </a:spcBef>
              <a:buFont typeface="Wingdings" pitchFamily="2" charset="2"/>
              <a:buNone/>
            </a:pPr>
            <a:r>
              <a:rPr lang="en-US" altLang="zh-CN" b="1" dirty="0" smtClean="0">
                <a:solidFill>
                  <a:schemeClr val="tx1"/>
                </a:solidFill>
              </a:rPr>
              <a:t>[1] </a:t>
            </a:r>
            <a:r>
              <a:rPr lang="zh-CN" altLang="en-US" b="1" dirty="0" smtClean="0">
                <a:solidFill>
                  <a:schemeClr val="tx1"/>
                </a:solidFill>
              </a:rPr>
              <a:t>已知</a:t>
            </a:r>
            <a:r>
              <a:rPr lang="zh-CN" altLang="en-US" b="1" dirty="0">
                <a:solidFill>
                  <a:schemeClr val="tx1"/>
                </a:solidFill>
              </a:rPr>
              <a:t>关系</a:t>
            </a:r>
            <a:r>
              <a:rPr lang="en-US" altLang="zh-CN" b="1" dirty="0">
                <a:solidFill>
                  <a:schemeClr val="tx1"/>
                </a:solidFill>
              </a:rPr>
              <a:t>R</a:t>
            </a:r>
            <a:r>
              <a:rPr lang="zh-CN" altLang="en-US" b="1" dirty="0">
                <a:solidFill>
                  <a:schemeClr val="tx1"/>
                </a:solidFill>
              </a:rPr>
              <a:t>的的样本数据如下，试分析关系模式</a:t>
            </a:r>
            <a:r>
              <a:rPr lang="en-US" altLang="zh-CN" b="1" dirty="0">
                <a:solidFill>
                  <a:schemeClr val="tx1"/>
                </a:solidFill>
              </a:rPr>
              <a:t>R</a:t>
            </a:r>
            <a:r>
              <a:rPr lang="zh-CN" altLang="en-US" b="1" dirty="0">
                <a:solidFill>
                  <a:schemeClr val="tx1"/>
                </a:solidFill>
              </a:rPr>
              <a:t>的范式等级，并将它规范到</a:t>
            </a:r>
            <a:r>
              <a:rPr lang="en-US" altLang="zh-CN" b="1" dirty="0">
                <a:solidFill>
                  <a:schemeClr val="tx1"/>
                </a:solidFill>
              </a:rPr>
              <a:t>3NF</a:t>
            </a:r>
            <a:r>
              <a:rPr lang="zh-CN" altLang="en-US" b="1" dirty="0">
                <a:solidFill>
                  <a:schemeClr val="tx1"/>
                </a:solidFill>
              </a:rPr>
              <a:t>。</a:t>
            </a:r>
            <a:endParaRPr lang="zh-CN" altLang="en-US" b="1" dirty="0">
              <a:solidFill>
                <a:schemeClr val="tx1"/>
              </a:solidFill>
              <a:sym typeface="Symbol" pitchFamily="18" charset="2"/>
            </a:endParaRPr>
          </a:p>
        </p:txBody>
      </p:sp>
      <p:pic>
        <p:nvPicPr>
          <p:cNvPr id="1032196" name="Picture 4"/>
          <p:cNvPicPr>
            <a:picLocks noChangeAspect="1" noChangeArrowheads="1"/>
          </p:cNvPicPr>
          <p:nvPr/>
        </p:nvPicPr>
        <p:blipFill>
          <a:blip r:embed="rId3">
            <a:extLst>
              <a:ext uri="{28A0092B-C50C-407E-A947-70E740481C1C}">
                <a14:useLocalDpi xmlns:a14="http://schemas.microsoft.com/office/drawing/2010/main" val="0"/>
              </a:ext>
            </a:extLst>
          </a:blip>
          <a:srcRect l="7178" t="31293" r="20476" b="33269"/>
          <a:stretch>
            <a:fillRect/>
          </a:stretch>
        </p:blipFill>
        <p:spPr bwMode="auto">
          <a:xfrm>
            <a:off x="0" y="2276475"/>
            <a:ext cx="9144000" cy="33559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391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A864F84-0A26-4D9A-8CB0-268D11E155CE}" type="slidenum">
              <a:rPr lang="en-US" altLang="zh-CN" b="1">
                <a:latin typeface="微软雅黑" panose="020B0503020204020204" pitchFamily="34" charset="-122"/>
              </a:rPr>
              <a:pPr/>
              <a:t>49</a:t>
            </a:fld>
            <a:endParaRPr lang="en-US" altLang="zh-CN" b="1">
              <a:latin typeface="微软雅黑" panose="020B0503020204020204" pitchFamily="34" charset="-122"/>
            </a:endParaRPr>
          </a:p>
        </p:txBody>
      </p:sp>
      <p:sp>
        <p:nvSpPr>
          <p:cNvPr id="1044482" name="Rectangle 2"/>
          <p:cNvSpPr>
            <a:spLocks noGrp="1" noChangeArrowheads="1"/>
          </p:cNvSpPr>
          <p:nvPr>
            <p:ph type="title"/>
          </p:nvPr>
        </p:nvSpPr>
        <p:spPr/>
        <p:txBody>
          <a:bodyPr/>
          <a:lstStyle/>
          <a:p>
            <a:r>
              <a:rPr lang="zh-CN" altLang="en-US" b="1"/>
              <a:t>作业</a:t>
            </a:r>
          </a:p>
        </p:txBody>
      </p:sp>
      <p:sp>
        <p:nvSpPr>
          <p:cNvPr id="1044483" name="Rectangle 3"/>
          <p:cNvSpPr>
            <a:spLocks noGrp="1" noChangeArrowheads="1"/>
          </p:cNvSpPr>
          <p:nvPr>
            <p:ph type="body" idx="1"/>
          </p:nvPr>
        </p:nvSpPr>
        <p:spPr>
          <a:xfrm>
            <a:off x="323850" y="1196975"/>
            <a:ext cx="8569325" cy="5400675"/>
          </a:xfrm>
        </p:spPr>
        <p:txBody>
          <a:bodyPr/>
          <a:lstStyle/>
          <a:p>
            <a:pPr algn="just">
              <a:spcBef>
                <a:spcPct val="0"/>
              </a:spcBef>
              <a:buFont typeface="Wingdings" pitchFamily="2" charset="2"/>
              <a:buNone/>
            </a:pPr>
            <a:r>
              <a:rPr lang="en-US" altLang="zh-CN" sz="2400" b="1" dirty="0" smtClean="0">
                <a:solidFill>
                  <a:schemeClr val="tx1"/>
                </a:solidFill>
              </a:rPr>
              <a:t>[2] </a:t>
            </a:r>
            <a:r>
              <a:rPr lang="zh-CN" altLang="en-US" sz="2400" b="1" dirty="0">
                <a:solidFill>
                  <a:schemeClr val="tx1"/>
                </a:solidFill>
              </a:rPr>
              <a:t>某商业集团数据库中有一个关系模式</a:t>
            </a:r>
            <a:r>
              <a:rPr lang="en-US" altLang="zh-CN" sz="2400" b="1" dirty="0">
                <a:solidFill>
                  <a:schemeClr val="tx1"/>
                </a:solidFill>
              </a:rPr>
              <a:t>R</a:t>
            </a:r>
            <a:r>
              <a:rPr lang="zh-CN" altLang="en-US" sz="2400" b="1" dirty="0">
                <a:solidFill>
                  <a:schemeClr val="tx1"/>
                </a:solidFill>
              </a:rPr>
              <a:t>如下：</a:t>
            </a:r>
          </a:p>
          <a:p>
            <a:pPr algn="just">
              <a:spcBef>
                <a:spcPct val="0"/>
              </a:spcBef>
              <a:buFont typeface="Wingdings" pitchFamily="2" charset="2"/>
              <a:buNone/>
            </a:pPr>
            <a:r>
              <a:rPr lang="en-US" altLang="zh-CN" sz="2400" b="1" dirty="0">
                <a:solidFill>
                  <a:schemeClr val="tx1"/>
                </a:solidFill>
              </a:rPr>
              <a:t>R(</a:t>
            </a:r>
            <a:r>
              <a:rPr lang="zh-CN" altLang="en-US" sz="2400" b="1" dirty="0">
                <a:solidFill>
                  <a:schemeClr val="tx1"/>
                </a:solidFill>
              </a:rPr>
              <a:t>商店编号</a:t>
            </a:r>
            <a:r>
              <a:rPr lang="en-US" altLang="zh-CN" sz="2400" b="1" dirty="0">
                <a:solidFill>
                  <a:schemeClr val="tx1"/>
                </a:solidFill>
              </a:rPr>
              <a:t>,</a:t>
            </a:r>
            <a:r>
              <a:rPr lang="zh-CN" altLang="en-US" sz="2400" b="1" dirty="0">
                <a:solidFill>
                  <a:schemeClr val="tx1"/>
                </a:solidFill>
              </a:rPr>
              <a:t>商品编号</a:t>
            </a:r>
            <a:r>
              <a:rPr lang="en-US" altLang="zh-CN" sz="2400" b="1" dirty="0">
                <a:solidFill>
                  <a:schemeClr val="tx1"/>
                </a:solidFill>
              </a:rPr>
              <a:t>,</a:t>
            </a:r>
            <a:r>
              <a:rPr lang="zh-CN" altLang="en-US" sz="2400" b="1" dirty="0">
                <a:solidFill>
                  <a:schemeClr val="tx1"/>
                </a:solidFill>
              </a:rPr>
              <a:t>库存数量</a:t>
            </a:r>
            <a:r>
              <a:rPr lang="en-US" altLang="zh-CN" sz="2400" b="1" dirty="0">
                <a:solidFill>
                  <a:schemeClr val="tx1"/>
                </a:solidFill>
              </a:rPr>
              <a:t>,</a:t>
            </a:r>
            <a:r>
              <a:rPr lang="zh-CN" altLang="en-US" sz="2400" b="1" dirty="0">
                <a:solidFill>
                  <a:schemeClr val="tx1"/>
                </a:solidFill>
              </a:rPr>
              <a:t>部门编号</a:t>
            </a:r>
            <a:r>
              <a:rPr lang="en-US" altLang="zh-CN" sz="2400" b="1" dirty="0">
                <a:solidFill>
                  <a:schemeClr val="tx1"/>
                </a:solidFill>
              </a:rPr>
              <a:t>,</a:t>
            </a:r>
            <a:r>
              <a:rPr lang="zh-CN" altLang="en-US" sz="2400" b="1" dirty="0">
                <a:solidFill>
                  <a:schemeClr val="tx1"/>
                </a:solidFill>
              </a:rPr>
              <a:t>商店负责人</a:t>
            </a:r>
            <a:r>
              <a:rPr lang="en-US" altLang="zh-CN" sz="2400" b="1" dirty="0">
                <a:solidFill>
                  <a:schemeClr val="tx1"/>
                </a:solidFill>
              </a:rPr>
              <a:t>,</a:t>
            </a:r>
            <a:r>
              <a:rPr lang="zh-CN" altLang="en-US" sz="2400" b="1" dirty="0">
                <a:solidFill>
                  <a:schemeClr val="tx1"/>
                </a:solidFill>
              </a:rPr>
              <a:t>部门负责人</a:t>
            </a:r>
            <a:r>
              <a:rPr lang="en-US" altLang="zh-CN" sz="2400" b="1" dirty="0">
                <a:solidFill>
                  <a:schemeClr val="tx1"/>
                </a:solidFill>
              </a:rPr>
              <a:t>)</a:t>
            </a:r>
          </a:p>
          <a:p>
            <a:pPr algn="just">
              <a:spcBef>
                <a:spcPct val="0"/>
              </a:spcBef>
              <a:buFont typeface="Wingdings" pitchFamily="2" charset="2"/>
              <a:buNone/>
            </a:pPr>
            <a:r>
              <a:rPr lang="zh-CN" altLang="en-US" sz="2400" b="1" dirty="0">
                <a:solidFill>
                  <a:schemeClr val="tx1"/>
                </a:solidFill>
              </a:rPr>
              <a:t>如果规定：每个商店可以销售多种商品；每个商店的每种商品只在一个部门销售；每个商店的每个部门只有一个负责人；一个人可以担任多个部门的负责人；每个商店只有一个商店负责人；一个人可以担任多家商店的负责人；每个商店的每种商品只有一个库存数量。</a:t>
            </a:r>
          </a:p>
          <a:p>
            <a:pPr algn="just">
              <a:spcBef>
                <a:spcPct val="0"/>
              </a:spcBef>
              <a:buFont typeface="Wingdings" pitchFamily="2" charset="2"/>
              <a:buNone/>
            </a:pPr>
            <a:r>
              <a:rPr lang="zh-CN" altLang="zh-CN" sz="2400" b="1" dirty="0">
                <a:solidFill>
                  <a:schemeClr val="tx1"/>
                </a:solidFill>
              </a:rPr>
              <a:t>　　</a:t>
            </a:r>
            <a:r>
              <a:rPr lang="zh-CN" altLang="en-US" sz="2400" b="1" dirty="0">
                <a:solidFill>
                  <a:schemeClr val="tx1"/>
                </a:solidFill>
              </a:rPr>
              <a:t>（</a:t>
            </a:r>
            <a:r>
              <a:rPr lang="zh-CN" altLang="zh-CN" sz="2400" b="1" dirty="0">
                <a:solidFill>
                  <a:schemeClr val="tx1"/>
                </a:solidFill>
              </a:rPr>
              <a:t>1</a:t>
            </a:r>
            <a:r>
              <a:rPr lang="zh-CN" altLang="en-US" sz="2400" b="1" dirty="0">
                <a:solidFill>
                  <a:schemeClr val="tx1"/>
                </a:solidFill>
              </a:rPr>
              <a:t>）分析</a:t>
            </a:r>
            <a:r>
              <a:rPr lang="en-US" altLang="zh-CN" sz="2400" b="1" dirty="0">
                <a:solidFill>
                  <a:schemeClr val="tx1"/>
                </a:solidFill>
              </a:rPr>
              <a:t>R</a:t>
            </a:r>
            <a:r>
              <a:rPr lang="zh-CN" altLang="en-US" sz="2400" b="1" dirty="0">
                <a:solidFill>
                  <a:schemeClr val="tx1"/>
                </a:solidFill>
              </a:rPr>
              <a:t>中的函数依赖；</a:t>
            </a:r>
            <a:endParaRPr lang="zh-CN" altLang="zh-CN" sz="2400" b="1" dirty="0">
              <a:solidFill>
                <a:schemeClr val="tx1"/>
              </a:solidFill>
            </a:endParaRPr>
          </a:p>
          <a:p>
            <a:pPr algn="just">
              <a:spcBef>
                <a:spcPct val="0"/>
              </a:spcBef>
              <a:buFont typeface="Wingdings" pitchFamily="2" charset="2"/>
              <a:buNone/>
            </a:pPr>
            <a:r>
              <a:rPr lang="zh-CN" altLang="zh-CN" sz="2400" b="1" dirty="0">
                <a:solidFill>
                  <a:schemeClr val="tx1"/>
                </a:solidFill>
              </a:rPr>
              <a:t>　　</a:t>
            </a:r>
            <a:r>
              <a:rPr lang="zh-CN" altLang="en-US" sz="2400" b="1" dirty="0">
                <a:solidFill>
                  <a:schemeClr val="tx1"/>
                </a:solidFill>
              </a:rPr>
              <a:t>（</a:t>
            </a:r>
            <a:r>
              <a:rPr lang="zh-CN" altLang="zh-CN" sz="2400" b="1" dirty="0">
                <a:solidFill>
                  <a:schemeClr val="tx1"/>
                </a:solidFill>
              </a:rPr>
              <a:t>2</a:t>
            </a:r>
            <a:r>
              <a:rPr lang="zh-CN" altLang="en-US" sz="2400" b="1" dirty="0">
                <a:solidFill>
                  <a:schemeClr val="tx1"/>
                </a:solidFill>
              </a:rPr>
              <a:t>）</a:t>
            </a:r>
            <a:r>
              <a:rPr lang="zh-CN" altLang="zh-CN" sz="2400" b="1" dirty="0">
                <a:solidFill>
                  <a:schemeClr val="tx1"/>
                </a:solidFill>
              </a:rPr>
              <a:t>求R的候选码；</a:t>
            </a:r>
          </a:p>
          <a:p>
            <a:pPr algn="just">
              <a:spcBef>
                <a:spcPct val="0"/>
              </a:spcBef>
              <a:buFont typeface="Wingdings" pitchFamily="2" charset="2"/>
              <a:buNone/>
            </a:pPr>
            <a:r>
              <a:rPr lang="zh-CN" altLang="zh-CN" sz="2400" b="1" dirty="0">
                <a:solidFill>
                  <a:schemeClr val="tx1"/>
                </a:solidFill>
              </a:rPr>
              <a:t>　　</a:t>
            </a:r>
            <a:r>
              <a:rPr lang="zh-CN" altLang="en-US" sz="2400" b="1" dirty="0">
                <a:solidFill>
                  <a:schemeClr val="tx1"/>
                </a:solidFill>
              </a:rPr>
              <a:t>（</a:t>
            </a:r>
            <a:r>
              <a:rPr lang="zh-CN" altLang="zh-CN" sz="2400" b="1" dirty="0">
                <a:solidFill>
                  <a:schemeClr val="tx1"/>
                </a:solidFill>
              </a:rPr>
              <a:t>3</a:t>
            </a:r>
            <a:r>
              <a:rPr lang="zh-CN" altLang="en-US" sz="2400" b="1" dirty="0">
                <a:solidFill>
                  <a:schemeClr val="tx1"/>
                </a:solidFill>
              </a:rPr>
              <a:t>）</a:t>
            </a:r>
            <a:r>
              <a:rPr lang="zh-CN" altLang="zh-CN" sz="2400" b="1" dirty="0">
                <a:solidFill>
                  <a:schemeClr val="tx1"/>
                </a:solidFill>
              </a:rPr>
              <a:t>关系R最高属于第几范式？若R不属于3NF，将其分解到3NF</a:t>
            </a:r>
            <a:r>
              <a:rPr lang="en-US" altLang="zh-CN" sz="2400" b="1" dirty="0" smtClean="0">
                <a:solidFill>
                  <a:schemeClr val="tx1"/>
                </a:solidFill>
              </a:rPr>
              <a:t>.</a:t>
            </a:r>
            <a:endParaRPr lang="en-US" altLang="zh-CN" sz="2400" b="1" dirty="0">
              <a:solidFill>
                <a:schemeClr val="tx1"/>
              </a:solidFill>
            </a:endParaRPr>
          </a:p>
        </p:txBody>
      </p:sp>
    </p:spTree>
    <p:extLst>
      <p:ext uri="{BB962C8B-B14F-4D97-AF65-F5344CB8AC3E}">
        <p14:creationId xmlns:p14="http://schemas.microsoft.com/office/powerpoint/2010/main" val="1058220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 y="144550"/>
            <a:ext cx="8583759" cy="5641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3462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DC88C77-EFBB-48E4-A6A8-23E10D21A7ED}" type="slidenum">
              <a:rPr lang="en-US" altLang="zh-CN"/>
              <a:pPr/>
              <a:t>50</a:t>
            </a:fld>
            <a:endParaRPr lang="en-US" altLang="zh-CN"/>
          </a:p>
        </p:txBody>
      </p:sp>
      <p:sp>
        <p:nvSpPr>
          <p:cNvPr id="1040386" name="Rectangle 2"/>
          <p:cNvSpPr>
            <a:spLocks noGrp="1" noChangeArrowheads="1"/>
          </p:cNvSpPr>
          <p:nvPr>
            <p:ph type="title"/>
          </p:nvPr>
        </p:nvSpPr>
        <p:spPr/>
        <p:txBody>
          <a:bodyPr/>
          <a:lstStyle/>
          <a:p>
            <a:r>
              <a:rPr lang="zh-CN" altLang="en-US" b="1"/>
              <a:t>作业</a:t>
            </a:r>
          </a:p>
        </p:txBody>
      </p:sp>
      <p:sp>
        <p:nvSpPr>
          <p:cNvPr id="1040387" name="Rectangle 3"/>
          <p:cNvSpPr>
            <a:spLocks noGrp="1" noChangeArrowheads="1"/>
          </p:cNvSpPr>
          <p:nvPr>
            <p:ph type="body" idx="1"/>
          </p:nvPr>
        </p:nvSpPr>
        <p:spPr>
          <a:xfrm>
            <a:off x="323851" y="1097650"/>
            <a:ext cx="8465308" cy="5651168"/>
          </a:xfrm>
        </p:spPr>
        <p:txBody>
          <a:bodyPr>
            <a:normAutofit fontScale="92500" lnSpcReduction="10000"/>
          </a:bodyPr>
          <a:lstStyle/>
          <a:p>
            <a:pPr algn="just">
              <a:lnSpc>
                <a:spcPct val="120000"/>
              </a:lnSpc>
              <a:buFont typeface="Wingdings" pitchFamily="2" charset="2"/>
              <a:buNone/>
            </a:pPr>
            <a:r>
              <a:rPr lang="en-US" altLang="zh-CN" b="1" dirty="0" smtClean="0">
                <a:solidFill>
                  <a:schemeClr val="tx1"/>
                </a:solidFill>
              </a:rPr>
              <a:t>[3]</a:t>
            </a:r>
            <a:r>
              <a:rPr lang="zh-CN" altLang="en-US" b="1" dirty="0">
                <a:solidFill>
                  <a:schemeClr val="tx1"/>
                </a:solidFill>
              </a:rPr>
              <a:t>解释下列术语</a:t>
            </a:r>
          </a:p>
          <a:p>
            <a:pPr algn="just">
              <a:lnSpc>
                <a:spcPct val="120000"/>
              </a:lnSpc>
              <a:buFont typeface="Wingdings" pitchFamily="2" charset="2"/>
              <a:buNone/>
            </a:pPr>
            <a:r>
              <a:rPr lang="en-US" altLang="zh-CN" b="1" dirty="0">
                <a:solidFill>
                  <a:schemeClr val="tx1"/>
                </a:solidFill>
              </a:rPr>
              <a:t>1. </a:t>
            </a:r>
            <a:r>
              <a:rPr lang="zh-CN" altLang="en-US" b="1" dirty="0" smtClean="0">
                <a:solidFill>
                  <a:schemeClr val="tx1"/>
                </a:solidFill>
              </a:rPr>
              <a:t>函数依赖</a:t>
            </a:r>
            <a:endParaRPr lang="zh-CN" altLang="en-US" b="1" dirty="0">
              <a:solidFill>
                <a:schemeClr val="tx1"/>
              </a:solidFill>
            </a:endParaRPr>
          </a:p>
          <a:p>
            <a:pPr algn="just">
              <a:lnSpc>
                <a:spcPct val="120000"/>
              </a:lnSpc>
              <a:buFont typeface="Wingdings" pitchFamily="2" charset="2"/>
              <a:buNone/>
            </a:pPr>
            <a:r>
              <a:rPr lang="en-US" altLang="zh-CN" b="1" dirty="0">
                <a:solidFill>
                  <a:schemeClr val="tx1"/>
                </a:solidFill>
              </a:rPr>
              <a:t>2. </a:t>
            </a:r>
            <a:r>
              <a:rPr lang="zh-CN" altLang="en-US" b="1" dirty="0">
                <a:solidFill>
                  <a:schemeClr val="tx1"/>
                </a:solidFill>
              </a:rPr>
              <a:t>候选码、主属性、全码</a:t>
            </a:r>
          </a:p>
          <a:p>
            <a:pPr algn="just">
              <a:lnSpc>
                <a:spcPct val="120000"/>
              </a:lnSpc>
              <a:buFont typeface="Wingdings" pitchFamily="2" charset="2"/>
              <a:buNone/>
            </a:pPr>
            <a:r>
              <a:rPr lang="en-US" altLang="zh-CN" b="1" dirty="0">
                <a:solidFill>
                  <a:schemeClr val="tx1"/>
                </a:solidFill>
              </a:rPr>
              <a:t>3. 1NF</a:t>
            </a:r>
            <a:r>
              <a:rPr lang="zh-CN" altLang="en-US" b="1" dirty="0">
                <a:solidFill>
                  <a:schemeClr val="tx1"/>
                </a:solidFill>
              </a:rPr>
              <a:t>，</a:t>
            </a:r>
            <a:r>
              <a:rPr lang="en-US" altLang="zh-CN" b="1" dirty="0">
                <a:solidFill>
                  <a:schemeClr val="tx1"/>
                </a:solidFill>
              </a:rPr>
              <a:t>2NF</a:t>
            </a:r>
            <a:r>
              <a:rPr lang="zh-CN" altLang="en-US" b="1" dirty="0">
                <a:solidFill>
                  <a:schemeClr val="tx1"/>
                </a:solidFill>
              </a:rPr>
              <a:t>，</a:t>
            </a:r>
            <a:r>
              <a:rPr lang="en-US" altLang="zh-CN" b="1" dirty="0">
                <a:solidFill>
                  <a:schemeClr val="tx1"/>
                </a:solidFill>
              </a:rPr>
              <a:t>3NF</a:t>
            </a:r>
            <a:r>
              <a:rPr lang="zh-CN" altLang="en-US" b="1" dirty="0">
                <a:solidFill>
                  <a:schemeClr val="tx1"/>
                </a:solidFill>
              </a:rPr>
              <a:t>，</a:t>
            </a:r>
            <a:r>
              <a:rPr lang="en-US" altLang="zh-CN" b="1" dirty="0" smtClean="0">
                <a:solidFill>
                  <a:schemeClr val="tx1"/>
                </a:solidFill>
              </a:rPr>
              <a:t>BCNF</a:t>
            </a:r>
            <a:endParaRPr lang="en-US" altLang="zh-CN" b="1" dirty="0"/>
          </a:p>
          <a:p>
            <a:pPr algn="just">
              <a:lnSpc>
                <a:spcPct val="120000"/>
              </a:lnSpc>
              <a:buFont typeface="Wingdings" pitchFamily="2" charset="2"/>
              <a:buNone/>
            </a:pPr>
            <a:r>
              <a:rPr lang="en-US" altLang="zh-CN" b="1" dirty="0" smtClean="0">
                <a:solidFill>
                  <a:schemeClr val="tx1"/>
                </a:solidFill>
              </a:rPr>
              <a:t>[4]</a:t>
            </a:r>
            <a:r>
              <a:rPr lang="zh-CN" altLang="en-US" b="1" dirty="0">
                <a:solidFill>
                  <a:schemeClr val="tx1"/>
                </a:solidFill>
              </a:rPr>
              <a:t>简述从</a:t>
            </a:r>
            <a:r>
              <a:rPr lang="en-US" altLang="zh-CN" b="1" dirty="0">
                <a:solidFill>
                  <a:schemeClr val="tx1"/>
                </a:solidFill>
              </a:rPr>
              <a:t>1NF</a:t>
            </a:r>
            <a:r>
              <a:rPr lang="zh-CN" altLang="en-US" b="1" dirty="0" smtClean="0">
                <a:solidFill>
                  <a:schemeClr val="tx1"/>
                </a:solidFill>
              </a:rPr>
              <a:t>到</a:t>
            </a:r>
            <a:r>
              <a:rPr lang="en-US" altLang="zh-CN" b="1" dirty="0" smtClean="0"/>
              <a:t>BC</a:t>
            </a:r>
            <a:r>
              <a:rPr lang="en-US" altLang="zh-CN" b="1" dirty="0" smtClean="0">
                <a:solidFill>
                  <a:schemeClr val="tx1"/>
                </a:solidFill>
              </a:rPr>
              <a:t>NF</a:t>
            </a:r>
            <a:r>
              <a:rPr lang="zh-CN" altLang="en-US" b="1" dirty="0">
                <a:solidFill>
                  <a:schemeClr val="tx1"/>
                </a:solidFill>
              </a:rPr>
              <a:t>的关系规范化过程</a:t>
            </a:r>
            <a:r>
              <a:rPr lang="zh-CN" altLang="en-US" b="1" dirty="0" smtClean="0">
                <a:solidFill>
                  <a:schemeClr val="tx1"/>
                </a:solidFill>
              </a:rPr>
              <a:t>。</a:t>
            </a:r>
            <a:endParaRPr lang="en-US" altLang="zh-CN" b="1" dirty="0" smtClean="0">
              <a:solidFill>
                <a:schemeClr val="tx1"/>
              </a:solidFill>
            </a:endParaRPr>
          </a:p>
          <a:p>
            <a:pPr algn="just">
              <a:lnSpc>
                <a:spcPct val="120000"/>
              </a:lnSpc>
              <a:buFont typeface="Wingdings" pitchFamily="2" charset="2"/>
              <a:buNone/>
            </a:pPr>
            <a:r>
              <a:rPr lang="en-US" altLang="zh-CN" b="1" dirty="0" smtClean="0"/>
              <a:t>[5]</a:t>
            </a:r>
            <a:r>
              <a:rPr lang="zh-CN" altLang="en-US" b="1" dirty="0" smtClean="0"/>
              <a:t>填空</a:t>
            </a:r>
            <a:r>
              <a:rPr lang="en-US" altLang="zh-CN" b="1" dirty="0" smtClean="0"/>
              <a:t>(</a:t>
            </a:r>
            <a:r>
              <a:rPr lang="zh-CN" altLang="en-US" b="1" dirty="0" smtClean="0"/>
              <a:t>选做</a:t>
            </a:r>
            <a:r>
              <a:rPr lang="en-US" altLang="zh-CN" b="1" dirty="0" smtClean="0"/>
              <a:t>)</a:t>
            </a:r>
            <a:endParaRPr lang="zh-CN" altLang="en-US" b="1" dirty="0"/>
          </a:p>
          <a:p>
            <a:pPr algn="just">
              <a:lnSpc>
                <a:spcPct val="120000"/>
              </a:lnSpc>
              <a:buFont typeface="Wingdings" pitchFamily="2" charset="2"/>
              <a:buNone/>
            </a:pPr>
            <a:r>
              <a:rPr lang="zh-CN" altLang="en-US" b="1" dirty="0"/>
              <a:t>如果一个关系模式</a:t>
            </a:r>
            <a:r>
              <a:rPr lang="en-US" altLang="zh-CN" b="1" dirty="0"/>
              <a:t>R</a:t>
            </a:r>
            <a:r>
              <a:rPr lang="zh-CN" altLang="en-US" b="1" dirty="0"/>
              <a:t>的所有属性都是（      </a:t>
            </a:r>
            <a:r>
              <a:rPr lang="zh-CN" altLang="en-US" b="1" dirty="0" smtClean="0"/>
              <a:t>），</a:t>
            </a:r>
            <a:r>
              <a:rPr lang="zh-CN" altLang="en-US" b="1" dirty="0"/>
              <a:t>则</a:t>
            </a:r>
            <a:r>
              <a:rPr lang="en-US" altLang="zh-CN" b="1" dirty="0"/>
              <a:t>R∈1NF</a:t>
            </a:r>
          </a:p>
          <a:p>
            <a:pPr algn="just">
              <a:lnSpc>
                <a:spcPct val="120000"/>
              </a:lnSpc>
              <a:buFont typeface="Wingdings" pitchFamily="2" charset="2"/>
              <a:buNone/>
            </a:pPr>
            <a:r>
              <a:rPr lang="zh-CN" altLang="en-US" b="1" dirty="0"/>
              <a:t>若</a:t>
            </a:r>
            <a:r>
              <a:rPr lang="en-US" altLang="zh-CN" b="1" dirty="0"/>
              <a:t>R∈1NF</a:t>
            </a:r>
            <a:r>
              <a:rPr lang="zh-CN" altLang="en-US" b="1" dirty="0"/>
              <a:t>，且（    </a:t>
            </a:r>
            <a:r>
              <a:rPr lang="zh-CN" altLang="en-US" b="1" dirty="0" smtClean="0"/>
              <a:t>      </a:t>
            </a:r>
            <a:r>
              <a:rPr lang="zh-CN" altLang="en-US" b="1" dirty="0"/>
              <a:t>），则</a:t>
            </a:r>
            <a:r>
              <a:rPr lang="en-US" altLang="zh-CN" b="1" dirty="0"/>
              <a:t>R∈2NF</a:t>
            </a:r>
            <a:r>
              <a:rPr lang="zh-CN" altLang="en-US" b="1" dirty="0"/>
              <a:t>。</a:t>
            </a:r>
          </a:p>
          <a:p>
            <a:pPr algn="just">
              <a:lnSpc>
                <a:spcPct val="120000"/>
              </a:lnSpc>
              <a:buFont typeface="Wingdings" pitchFamily="2" charset="2"/>
              <a:buNone/>
            </a:pPr>
            <a:r>
              <a:rPr lang="zh-CN" altLang="en-US" b="1" dirty="0"/>
              <a:t>若关系模式</a:t>
            </a:r>
            <a:r>
              <a:rPr lang="en-US" altLang="zh-CN" b="1" dirty="0"/>
              <a:t>R</a:t>
            </a:r>
            <a:r>
              <a:rPr lang="zh-CN" altLang="en-US" b="1" dirty="0"/>
              <a:t>中，每一个非主属性既不（      ）于码，也不（      ）于码，则</a:t>
            </a:r>
            <a:r>
              <a:rPr lang="en-US" altLang="zh-CN" b="1" dirty="0"/>
              <a:t>R∈3NF </a:t>
            </a:r>
          </a:p>
          <a:p>
            <a:pPr algn="just">
              <a:lnSpc>
                <a:spcPct val="120000"/>
              </a:lnSpc>
              <a:buFont typeface="Wingdings" pitchFamily="2" charset="2"/>
              <a:buNone/>
            </a:pPr>
            <a:r>
              <a:rPr lang="zh-CN" altLang="en-US" b="1" dirty="0"/>
              <a:t>若</a:t>
            </a:r>
            <a:r>
              <a:rPr lang="en-US" altLang="zh-CN" b="1" dirty="0"/>
              <a:t>R∈1NF</a:t>
            </a:r>
            <a:r>
              <a:rPr lang="zh-CN" altLang="en-US" b="1" dirty="0"/>
              <a:t>，且（   </a:t>
            </a:r>
            <a:r>
              <a:rPr lang="zh-CN" altLang="en-US" b="1" dirty="0" smtClean="0"/>
              <a:t>     </a:t>
            </a:r>
            <a:r>
              <a:rPr lang="zh-CN" altLang="en-US" b="1" dirty="0"/>
              <a:t>），则</a:t>
            </a:r>
            <a:r>
              <a:rPr lang="en-US" altLang="zh-CN" b="1" dirty="0"/>
              <a:t>R∈</a:t>
            </a:r>
            <a:r>
              <a:rPr lang="en-US" altLang="zh-CN" b="1" dirty="0" smtClean="0"/>
              <a:t>BCNF</a:t>
            </a:r>
            <a:endParaRPr lang="zh-CN" altLang="en-US" b="1" dirty="0">
              <a:solidFill>
                <a:schemeClr val="tx1"/>
              </a:solidFill>
            </a:endParaRPr>
          </a:p>
        </p:txBody>
      </p:sp>
    </p:spTree>
    <p:extLst>
      <p:ext uri="{BB962C8B-B14F-4D97-AF65-F5344CB8AC3E}">
        <p14:creationId xmlns:p14="http://schemas.microsoft.com/office/powerpoint/2010/main" val="1707286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74" y="53013"/>
            <a:ext cx="8719584" cy="6555641"/>
          </a:xfrm>
          <a:prstGeom prst="rect">
            <a:avLst/>
          </a:prstGeom>
        </p:spPr>
        <p:txBody>
          <a:bodyPr wrap="square">
            <a:spAutoFit/>
          </a:bodyPr>
          <a:lstStyle/>
          <a:p>
            <a:pPr indent="457200">
              <a:lnSpc>
                <a:spcPct val="150000"/>
              </a:lnSpc>
            </a:pPr>
            <a:r>
              <a:rPr lang="zh-CN" altLang="en-US" sz="2400" b="1" dirty="0" smtClean="0">
                <a:latin typeface="微软雅黑" pitchFamily="34" charset="-122"/>
                <a:ea typeface="微软雅黑" pitchFamily="34" charset="-122"/>
              </a:rPr>
              <a:t>从表中</a:t>
            </a:r>
            <a:r>
              <a:rPr lang="zh-CN" altLang="en-US" sz="2400" b="1" dirty="0">
                <a:latin typeface="微软雅黑" pitchFamily="34" charset="-122"/>
                <a:ea typeface="微软雅黑" pitchFamily="34" charset="-122"/>
              </a:rPr>
              <a:t>的数据情况可以看出，该关系存在以下问题。</a:t>
            </a:r>
          </a:p>
          <a:p>
            <a:pPr indent="457200">
              <a:lnSpc>
                <a:spcPct val="150000"/>
              </a:lnSpc>
            </a:pPr>
            <a:r>
              <a:rPr lang="zh-CN" altLang="en-US" sz="2400" b="1" dirty="0" smtClean="0">
                <a:solidFill>
                  <a:srgbClr val="FF0000"/>
                </a:solidFill>
                <a:latin typeface="微软雅黑" pitchFamily="34" charset="-122"/>
                <a:ea typeface="微软雅黑" pitchFamily="34" charset="-122"/>
              </a:rPr>
              <a:t>（</a:t>
            </a:r>
            <a:r>
              <a:rPr lang="en-US" altLang="zh-CN" sz="2400" b="1" dirty="0" smtClean="0">
                <a:solidFill>
                  <a:srgbClr val="FF0000"/>
                </a:solidFill>
                <a:latin typeface="微软雅黑" pitchFamily="34" charset="-122"/>
                <a:ea typeface="微软雅黑" pitchFamily="34" charset="-122"/>
              </a:rPr>
              <a:t>1</a:t>
            </a:r>
            <a:r>
              <a:rPr lang="zh-CN" altLang="en-US" sz="2400" b="1" dirty="0" smtClean="0">
                <a:solidFill>
                  <a:srgbClr val="FF0000"/>
                </a:solidFill>
                <a:latin typeface="微软雅黑" pitchFamily="34" charset="-122"/>
                <a:ea typeface="微软雅黑" pitchFamily="34" charset="-122"/>
              </a:rPr>
              <a:t>）数据冗余</a:t>
            </a:r>
            <a:r>
              <a:rPr lang="zh-CN" altLang="en-US" sz="2400" b="1" dirty="0">
                <a:solidFill>
                  <a:srgbClr val="FF0000"/>
                </a:solidFill>
                <a:latin typeface="微软雅黑" pitchFamily="34" charset="-122"/>
                <a:ea typeface="微软雅黑" pitchFamily="34" charset="-122"/>
              </a:rPr>
              <a:t>太大</a:t>
            </a:r>
          </a:p>
          <a:p>
            <a:pPr indent="457200"/>
            <a:r>
              <a:rPr lang="zh-CN" altLang="en-US" sz="2400" b="1" dirty="0">
                <a:latin typeface="微软雅黑" pitchFamily="34" charset="-122"/>
                <a:ea typeface="微软雅黑" pitchFamily="34" charset="-122"/>
              </a:rPr>
              <a:t>每个系名和系主任的名字存储的次数等于该系学生人数乘以每个学生选修的课程门数，系名和系主任</a:t>
            </a:r>
            <a:r>
              <a:rPr lang="zh-CN" altLang="en-US" sz="2400" b="1" dirty="0" smtClean="0">
                <a:latin typeface="微软雅黑" pitchFamily="34" charset="-122"/>
                <a:ea typeface="微软雅黑" pitchFamily="34" charset="-122"/>
              </a:rPr>
              <a:t>数据重复量太</a:t>
            </a:r>
            <a:r>
              <a:rPr lang="zh-CN" altLang="en-US" sz="2400" b="1" dirty="0">
                <a:latin typeface="微软雅黑" pitchFamily="34" charset="-122"/>
                <a:ea typeface="微软雅黑" pitchFamily="34" charset="-122"/>
              </a:rPr>
              <a:t>大。</a:t>
            </a:r>
          </a:p>
          <a:p>
            <a:pPr indent="457200">
              <a:lnSpc>
                <a:spcPct val="150000"/>
              </a:lnSpc>
            </a:pPr>
            <a:r>
              <a:rPr lang="zh-CN" altLang="en-US" sz="2400" b="1" dirty="0" smtClean="0">
                <a:solidFill>
                  <a:srgbClr val="FF0000"/>
                </a:solidFill>
                <a:latin typeface="微软雅黑" pitchFamily="34" charset="-122"/>
                <a:ea typeface="微软雅黑" pitchFamily="34" charset="-122"/>
              </a:rPr>
              <a:t>（</a:t>
            </a:r>
            <a:r>
              <a:rPr lang="en-US" altLang="zh-CN" sz="2400" b="1" dirty="0" smtClean="0">
                <a:solidFill>
                  <a:srgbClr val="FF0000"/>
                </a:solidFill>
                <a:latin typeface="微软雅黑" pitchFamily="34" charset="-122"/>
                <a:ea typeface="微软雅黑" pitchFamily="34" charset="-122"/>
              </a:rPr>
              <a:t>2</a:t>
            </a:r>
            <a:r>
              <a:rPr lang="zh-CN" altLang="en-US" sz="2400" b="1" dirty="0" smtClean="0">
                <a:solidFill>
                  <a:srgbClr val="FF0000"/>
                </a:solidFill>
                <a:latin typeface="微软雅黑" pitchFamily="34" charset="-122"/>
                <a:ea typeface="微软雅黑" pitchFamily="34" charset="-122"/>
              </a:rPr>
              <a:t>）插入</a:t>
            </a:r>
            <a:r>
              <a:rPr lang="zh-CN" altLang="en-US" sz="2400" b="1" dirty="0">
                <a:solidFill>
                  <a:srgbClr val="FF0000"/>
                </a:solidFill>
                <a:latin typeface="微软雅黑" pitchFamily="34" charset="-122"/>
                <a:ea typeface="微软雅黑" pitchFamily="34" charset="-122"/>
              </a:rPr>
              <a:t>异常</a:t>
            </a:r>
          </a:p>
          <a:p>
            <a:pPr indent="457200"/>
            <a:r>
              <a:rPr lang="zh-CN" altLang="en-US" sz="2400" b="1" dirty="0">
                <a:latin typeface="微软雅黑" pitchFamily="34" charset="-122"/>
                <a:ea typeface="微软雅黑" pitchFamily="34" charset="-122"/>
              </a:rPr>
              <a:t>一个新系没有招生时，或系里有学生但没有选修课程，系名和系主任</a:t>
            </a:r>
            <a:r>
              <a:rPr lang="zh-CN" altLang="en-US" sz="2400" b="1" dirty="0" smtClean="0">
                <a:latin typeface="微软雅黑" pitchFamily="34" charset="-122"/>
                <a:ea typeface="微软雅黑" pitchFamily="34" charset="-122"/>
              </a:rPr>
              <a:t>名就无法</a:t>
            </a:r>
            <a:r>
              <a:rPr lang="zh-CN" altLang="en-US" sz="2400" b="1" dirty="0">
                <a:latin typeface="微软雅黑" pitchFamily="34" charset="-122"/>
                <a:ea typeface="微软雅黑" pitchFamily="34" charset="-122"/>
              </a:rPr>
              <a:t>插入到数据库中</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ct val="150000"/>
              </a:lnSpc>
            </a:pPr>
            <a:r>
              <a:rPr lang="zh-CN" altLang="en-US" sz="2400" b="1" dirty="0" smtClean="0">
                <a:solidFill>
                  <a:srgbClr val="FF0000"/>
                </a:solidFill>
                <a:latin typeface="微软雅黑" pitchFamily="34" charset="-122"/>
                <a:ea typeface="微软雅黑" pitchFamily="34" charset="-122"/>
              </a:rPr>
              <a:t>（</a:t>
            </a:r>
            <a:r>
              <a:rPr lang="en-US" altLang="zh-CN" sz="2400" b="1" dirty="0" smtClean="0">
                <a:solidFill>
                  <a:srgbClr val="FF0000"/>
                </a:solidFill>
                <a:latin typeface="微软雅黑" pitchFamily="34" charset="-122"/>
                <a:ea typeface="微软雅黑" pitchFamily="34" charset="-122"/>
              </a:rPr>
              <a:t>3</a:t>
            </a:r>
            <a:r>
              <a:rPr lang="zh-CN" altLang="en-US" sz="2400" b="1" dirty="0" smtClean="0">
                <a:solidFill>
                  <a:srgbClr val="FF0000"/>
                </a:solidFill>
                <a:latin typeface="微软雅黑" pitchFamily="34" charset="-122"/>
                <a:ea typeface="微软雅黑" pitchFamily="34" charset="-122"/>
              </a:rPr>
              <a:t>）删除</a:t>
            </a:r>
            <a:r>
              <a:rPr lang="zh-CN" altLang="en-US" sz="2400" b="1" dirty="0">
                <a:solidFill>
                  <a:srgbClr val="FF0000"/>
                </a:solidFill>
                <a:latin typeface="微软雅黑" pitchFamily="34" charset="-122"/>
                <a:ea typeface="微软雅黑" pitchFamily="34" charset="-122"/>
              </a:rPr>
              <a:t>异常</a:t>
            </a:r>
          </a:p>
          <a:p>
            <a:pPr indent="457200"/>
            <a:r>
              <a:rPr lang="zh-CN" altLang="en-US" sz="2400" b="1" dirty="0">
                <a:latin typeface="微软雅黑" pitchFamily="34" charset="-122"/>
                <a:ea typeface="微软雅黑" pitchFamily="34" charset="-122"/>
              </a:rPr>
              <a:t>当某系的学生全部毕业而又没有招新生时，删除学生信息的同时，系及系主任名的信息随之删除，</a:t>
            </a:r>
            <a:r>
              <a:rPr lang="zh-CN" altLang="en-US" sz="2400" b="1" dirty="0" smtClean="0">
                <a:latin typeface="微软雅黑" pitchFamily="34" charset="-122"/>
                <a:ea typeface="微软雅黑" pitchFamily="34" charset="-122"/>
              </a:rPr>
              <a:t>但实际这个</a:t>
            </a:r>
            <a:r>
              <a:rPr lang="zh-CN" altLang="en-US" sz="2400" b="1" dirty="0">
                <a:latin typeface="微软雅黑" pitchFamily="34" charset="-122"/>
                <a:ea typeface="微软雅黑" pitchFamily="34" charset="-122"/>
              </a:rPr>
              <a:t>系依然存在，而在数据库中却无法找到该系的信息，即出现了删除异常。</a:t>
            </a:r>
          </a:p>
          <a:p>
            <a:pPr indent="457200">
              <a:lnSpc>
                <a:spcPct val="150000"/>
              </a:lnSpc>
            </a:pPr>
            <a:r>
              <a:rPr lang="zh-CN" altLang="en-US" sz="2400" b="1" dirty="0" smtClean="0">
                <a:solidFill>
                  <a:srgbClr val="FF0000"/>
                </a:solidFill>
                <a:latin typeface="微软雅黑" pitchFamily="34" charset="-122"/>
                <a:ea typeface="微软雅黑" pitchFamily="34" charset="-122"/>
              </a:rPr>
              <a:t>（</a:t>
            </a:r>
            <a:r>
              <a:rPr lang="en-US" altLang="zh-CN" sz="2400" b="1" dirty="0" smtClean="0">
                <a:solidFill>
                  <a:srgbClr val="FF0000"/>
                </a:solidFill>
                <a:latin typeface="微软雅黑" pitchFamily="34" charset="-122"/>
                <a:ea typeface="微软雅黑" pitchFamily="34" charset="-122"/>
              </a:rPr>
              <a:t>4</a:t>
            </a:r>
            <a:r>
              <a:rPr lang="zh-CN" altLang="en-US" sz="2400" b="1" dirty="0" smtClean="0">
                <a:solidFill>
                  <a:srgbClr val="FF0000"/>
                </a:solidFill>
                <a:latin typeface="微软雅黑" pitchFamily="34" charset="-122"/>
                <a:ea typeface="微软雅黑" pitchFamily="34" charset="-122"/>
              </a:rPr>
              <a:t>）更新异常</a:t>
            </a:r>
            <a:endParaRPr lang="zh-CN" altLang="en-US" sz="2400" b="1" dirty="0">
              <a:solidFill>
                <a:srgbClr val="FF0000"/>
              </a:solidFill>
              <a:latin typeface="微软雅黑" pitchFamily="34" charset="-122"/>
              <a:ea typeface="微软雅黑" pitchFamily="34" charset="-122"/>
            </a:endParaRPr>
          </a:p>
          <a:p>
            <a:pPr indent="457200"/>
            <a:r>
              <a:rPr lang="zh-CN" altLang="en-US" sz="2400" b="1" dirty="0">
                <a:latin typeface="微软雅黑" pitchFamily="34" charset="-122"/>
                <a:ea typeface="微软雅黑" pitchFamily="34" charset="-122"/>
              </a:rPr>
              <a:t>若某系换系主任，数据库中该系的学生记录应全部修改。如果稍有不慎，某些记录漏改了，则造成数据的不一致，即出现了更新异常</a:t>
            </a:r>
            <a:r>
              <a:rPr lang="zh-CN" altLang="en-US" sz="2400" b="1" dirty="0" smtClean="0">
                <a:latin typeface="微软雅黑" pitchFamily="34" charset="-122"/>
                <a:ea typeface="微软雅黑" pitchFamily="34" charset="-122"/>
              </a:rPr>
              <a:t>。</a:t>
            </a:r>
            <a:endParaRPr lang="zh-CN" altLang="en-US" sz="3200" b="1" dirty="0">
              <a:latin typeface="微软雅黑" pitchFamily="34" charset="-122"/>
              <a:ea typeface="微软雅黑" pitchFamily="34" charset="-122"/>
            </a:endParaRPr>
          </a:p>
        </p:txBody>
      </p:sp>
      <p:sp>
        <p:nvSpPr>
          <p:cNvPr id="2" name="云形 1"/>
          <p:cNvSpPr/>
          <p:nvPr/>
        </p:nvSpPr>
        <p:spPr>
          <a:xfrm>
            <a:off x="7438030" y="53013"/>
            <a:ext cx="1583140" cy="970569"/>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latin typeface="华文新魏" panose="02010800040101010101" pitchFamily="2" charset="-122"/>
                <a:ea typeface="华文新魏" panose="02010800040101010101" pitchFamily="2" charset="-122"/>
              </a:rPr>
              <a:t>不好！</a:t>
            </a:r>
            <a:endParaRPr lang="zh-CN" altLang="en-US" sz="28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7308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500"/>
                                        <p:tgtEl>
                                          <p:spTgt spid="4">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342" y="1363196"/>
            <a:ext cx="8351759" cy="4708981"/>
          </a:xfrm>
          <a:prstGeom prst="rect">
            <a:avLst/>
          </a:prstGeom>
        </p:spPr>
        <p:txBody>
          <a:bodyPr wrap="square">
            <a:spAutoFit/>
          </a:bodyPr>
          <a:lstStyle/>
          <a:p>
            <a:pPr>
              <a:lnSpc>
                <a:spcPct val="150000"/>
              </a:lnSpc>
            </a:pPr>
            <a:r>
              <a:rPr lang="zh-CN" altLang="en-US" sz="3200" b="1" dirty="0" smtClean="0">
                <a:solidFill>
                  <a:srgbClr val="FF0000"/>
                </a:solidFill>
                <a:latin typeface="微软雅黑" pitchFamily="34" charset="-122"/>
                <a:ea typeface="微软雅黑" pitchFamily="34" charset="-122"/>
              </a:rPr>
              <a:t>数据依赖：</a:t>
            </a:r>
            <a:endParaRPr lang="en-US" altLang="zh-CN" sz="3200" b="1" dirty="0" smtClean="0">
              <a:solidFill>
                <a:srgbClr val="FF0000"/>
              </a:solidFill>
              <a:latin typeface="微软雅黑" pitchFamily="34" charset="-122"/>
              <a:ea typeface="微软雅黑" pitchFamily="34" charset="-122"/>
            </a:endParaRPr>
          </a:p>
          <a:p>
            <a:pPr marL="457200" indent="-457200">
              <a:lnSpc>
                <a:spcPct val="150000"/>
              </a:lnSpc>
              <a:buFont typeface="Arial" panose="020B0604020202020204" pitchFamily="34" charset="0"/>
              <a:buChar char="•"/>
            </a:pPr>
            <a:r>
              <a:rPr lang="zh-CN" altLang="en-US" sz="2800" b="1" dirty="0" smtClean="0">
                <a:latin typeface="微软雅黑" pitchFamily="34" charset="-122"/>
                <a:ea typeface="微软雅黑" pitchFamily="34" charset="-122"/>
              </a:rPr>
              <a:t>属性</a:t>
            </a:r>
            <a:r>
              <a:rPr lang="zh-CN" altLang="en-US" sz="2800" b="1" dirty="0">
                <a:latin typeface="微软雅黑" pitchFamily="34" charset="-122"/>
                <a:ea typeface="微软雅黑" pitchFamily="34" charset="-122"/>
              </a:rPr>
              <a:t>值间的相互联系</a:t>
            </a:r>
            <a:r>
              <a:rPr lang="en-US" altLang="zh-CN" sz="2800" b="1" dirty="0">
                <a:latin typeface="微软雅黑" pitchFamily="34" charset="-122"/>
                <a:ea typeface="微软雅黑" pitchFamily="34" charset="-122"/>
              </a:rPr>
              <a:t>(</a:t>
            </a:r>
            <a:r>
              <a:rPr lang="zh-CN" altLang="en-US" sz="2800" b="1" dirty="0">
                <a:latin typeface="微软雅黑" pitchFamily="34" charset="-122"/>
                <a:ea typeface="微软雅黑" pitchFamily="34" charset="-122"/>
              </a:rPr>
              <a:t>主要体现在值的相等与否</a:t>
            </a:r>
            <a:r>
              <a:rPr lang="en-US" altLang="zh-CN" sz="2800" b="1" dirty="0">
                <a:latin typeface="微软雅黑" pitchFamily="34" charset="-122"/>
                <a:ea typeface="微软雅黑" pitchFamily="34" charset="-122"/>
              </a:rPr>
              <a:t>)</a:t>
            </a:r>
            <a:r>
              <a:rPr lang="zh-CN" altLang="en-US" sz="2800" b="1" dirty="0">
                <a:latin typeface="微软雅黑" pitchFamily="34" charset="-122"/>
                <a:ea typeface="微软雅黑" pitchFamily="34" charset="-122"/>
              </a:rPr>
              <a:t>，这种联系</a:t>
            </a:r>
            <a:r>
              <a:rPr lang="zh-CN" altLang="en-US" sz="2800" b="1" dirty="0" smtClean="0">
                <a:latin typeface="微软雅黑" pitchFamily="34" charset="-122"/>
                <a:ea typeface="微软雅黑" pitchFamily="34" charset="-122"/>
              </a:rPr>
              <a:t>称为</a:t>
            </a:r>
            <a:r>
              <a:rPr lang="zh-CN" altLang="en-US" sz="2800" b="1" dirty="0" smtClean="0">
                <a:solidFill>
                  <a:srgbClr val="0000FF"/>
                </a:solidFill>
                <a:latin typeface="微软雅黑" pitchFamily="34" charset="-122"/>
                <a:ea typeface="微软雅黑" pitchFamily="34" charset="-122"/>
              </a:rPr>
              <a:t>数据依赖。</a:t>
            </a:r>
            <a:endParaRPr lang="en-US" altLang="zh-CN" sz="2800" b="1" dirty="0" smtClean="0">
              <a:solidFill>
                <a:srgbClr val="0000FF"/>
              </a:solidFill>
              <a:latin typeface="微软雅黑" pitchFamily="34" charset="-122"/>
              <a:ea typeface="微软雅黑" pitchFamily="34" charset="-122"/>
            </a:endParaRPr>
          </a:p>
          <a:p>
            <a:pPr marL="457200" indent="-457200">
              <a:lnSpc>
                <a:spcPct val="150000"/>
              </a:lnSpc>
              <a:buFont typeface="Arial" panose="020B0604020202020204" pitchFamily="34" charset="0"/>
              <a:buChar char="•"/>
            </a:pPr>
            <a:endParaRPr lang="en-US" altLang="zh-CN" sz="2800" b="1" dirty="0" smtClean="0">
              <a:solidFill>
                <a:srgbClr val="0000FF"/>
              </a:solidFill>
              <a:latin typeface="微软雅黑" pitchFamily="34" charset="-122"/>
              <a:ea typeface="微软雅黑" pitchFamily="34" charset="-122"/>
            </a:endParaRPr>
          </a:p>
          <a:p>
            <a:pPr marL="457200" indent="-457200">
              <a:lnSpc>
                <a:spcPct val="150000"/>
              </a:lnSpc>
              <a:buFont typeface="Arial" panose="020B0604020202020204" pitchFamily="34" charset="0"/>
              <a:buChar char="•"/>
            </a:pPr>
            <a:r>
              <a:rPr lang="zh-CN" altLang="en-US" sz="2800" b="1" dirty="0">
                <a:solidFill>
                  <a:srgbClr val="0000FF"/>
                </a:solidFill>
                <a:latin typeface="微软雅黑" pitchFamily="34" charset="-122"/>
                <a:ea typeface="微软雅黑" pitchFamily="34" charset="-122"/>
              </a:rPr>
              <a:t>数据依赖</a:t>
            </a:r>
            <a:r>
              <a:rPr lang="zh-CN" altLang="en-US" sz="2800" b="1" dirty="0">
                <a:latin typeface="微软雅黑" pitchFamily="34" charset="-122"/>
                <a:ea typeface="微软雅黑" pitchFamily="34" charset="-122"/>
              </a:rPr>
              <a:t>是指</a:t>
            </a:r>
            <a:r>
              <a:rPr lang="zh-CN" altLang="en-US" sz="2800" b="1" dirty="0">
                <a:solidFill>
                  <a:srgbClr val="0000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通过一个关系中属性间值的相等与否体现出来的数据间的相互关系</a:t>
            </a:r>
            <a:r>
              <a:rPr lang="zh-CN" altLang="en-US" sz="2800" b="1" dirty="0">
                <a:latin typeface="微软雅黑" pitchFamily="34" charset="-122"/>
                <a:ea typeface="微软雅黑" pitchFamily="34" charset="-122"/>
              </a:rPr>
              <a:t>，是现实世界属性间相互联系的抽象，是数据内在的性质</a:t>
            </a:r>
            <a:r>
              <a:rPr lang="zh-CN" altLang="en-US" sz="2800" b="1" dirty="0" smtClean="0">
                <a:latin typeface="微软雅黑" pitchFamily="34" charset="-122"/>
                <a:ea typeface="微软雅黑" pitchFamily="34" charset="-122"/>
              </a:rPr>
              <a:t>。</a:t>
            </a:r>
            <a:endParaRPr lang="zh-CN" altLang="en-US" sz="3600" b="1" dirty="0">
              <a:latin typeface="微软雅黑" pitchFamily="34" charset="-122"/>
              <a:ea typeface="微软雅黑" pitchFamily="34" charset="-122"/>
            </a:endParaRPr>
          </a:p>
        </p:txBody>
      </p:sp>
      <p:sp>
        <p:nvSpPr>
          <p:cNvPr id="2" name="矩形 1"/>
          <p:cNvSpPr/>
          <p:nvPr/>
        </p:nvSpPr>
        <p:spPr>
          <a:xfrm>
            <a:off x="1003022" y="225876"/>
            <a:ext cx="7415813" cy="954107"/>
          </a:xfrm>
          <a:prstGeom prst="rect">
            <a:avLst/>
          </a:prstGeom>
          <a:solidFill>
            <a:srgbClr val="CCFFFF"/>
          </a:solidFill>
        </p:spPr>
        <p:txBody>
          <a:bodyPr wrap="none">
            <a:spAutoFit/>
          </a:bodyPr>
          <a:lstStyle/>
          <a:p>
            <a:r>
              <a:rPr lang="zh-CN" altLang="en-US" sz="2800" b="1" dirty="0" smtClean="0">
                <a:solidFill>
                  <a:srgbClr val="FF0066"/>
                </a:solidFill>
                <a:latin typeface="华文新魏" panose="02010800040101010101" pitchFamily="2" charset="-122"/>
                <a:ea typeface="华文新魏" panose="02010800040101010101" pitchFamily="2" charset="-122"/>
              </a:rPr>
              <a:t>上一关系模式不好</a:t>
            </a:r>
            <a:r>
              <a:rPr lang="zh-CN" altLang="en-US" sz="2800" b="1" dirty="0">
                <a:solidFill>
                  <a:srgbClr val="FF0066"/>
                </a:solidFill>
                <a:latin typeface="华文新魏" panose="02010800040101010101" pitchFamily="2" charset="-122"/>
                <a:ea typeface="华文新魏" panose="02010800040101010101" pitchFamily="2" charset="-122"/>
              </a:rPr>
              <a:t>的原因</a:t>
            </a:r>
            <a:r>
              <a:rPr lang="zh-CN" altLang="en-US" sz="2800" b="1" dirty="0" smtClean="0">
                <a:solidFill>
                  <a:srgbClr val="FF0066"/>
                </a:solidFill>
                <a:latin typeface="华文新魏" panose="02010800040101010101" pitchFamily="2" charset="-122"/>
                <a:ea typeface="华文新魏" panose="02010800040101010101" pitchFamily="2" charset="-122"/>
              </a:rPr>
              <a:t>：</a:t>
            </a:r>
            <a:endParaRPr lang="en-US" altLang="zh-CN" sz="2800" b="1" dirty="0" smtClean="0">
              <a:solidFill>
                <a:srgbClr val="FF0066"/>
              </a:solidFill>
              <a:latin typeface="华文新魏" panose="02010800040101010101" pitchFamily="2" charset="-122"/>
              <a:ea typeface="华文新魏" panose="02010800040101010101" pitchFamily="2" charset="-122"/>
            </a:endParaRPr>
          </a:p>
          <a:p>
            <a:r>
              <a:rPr lang="en-US" altLang="zh-CN" sz="2800" b="1" dirty="0">
                <a:solidFill>
                  <a:srgbClr val="FF0066"/>
                </a:solidFill>
                <a:latin typeface="华文新魏" panose="02010800040101010101" pitchFamily="2" charset="-122"/>
                <a:ea typeface="华文新魏" panose="02010800040101010101" pitchFamily="2" charset="-122"/>
              </a:rPr>
              <a:t> </a:t>
            </a:r>
            <a:r>
              <a:rPr lang="en-US" altLang="zh-CN" sz="2800" b="1" dirty="0" smtClean="0">
                <a:solidFill>
                  <a:srgbClr val="FF0066"/>
                </a:solidFill>
                <a:latin typeface="华文新魏" panose="02010800040101010101" pitchFamily="2" charset="-122"/>
                <a:ea typeface="华文新魏" panose="02010800040101010101" pitchFamily="2" charset="-122"/>
              </a:rPr>
              <a:t>                       </a:t>
            </a:r>
            <a:r>
              <a:rPr lang="zh-CN" altLang="en-US" sz="2800" b="1" dirty="0" smtClean="0">
                <a:solidFill>
                  <a:srgbClr val="FF0066"/>
                </a:solidFill>
                <a:latin typeface="华文新魏" panose="02010800040101010101" pitchFamily="2" charset="-122"/>
                <a:ea typeface="华文新魏" panose="02010800040101010101" pitchFamily="2" charset="-122"/>
              </a:rPr>
              <a:t>属性</a:t>
            </a:r>
            <a:r>
              <a:rPr lang="zh-CN" altLang="en-US" sz="2800" b="1" dirty="0">
                <a:solidFill>
                  <a:srgbClr val="FF0066"/>
                </a:solidFill>
                <a:latin typeface="华文新魏" panose="02010800040101010101" pitchFamily="2" charset="-122"/>
                <a:ea typeface="华文新魏" panose="02010800040101010101" pitchFamily="2" charset="-122"/>
              </a:rPr>
              <a:t>间</a:t>
            </a:r>
            <a:r>
              <a:rPr lang="zh-CN" altLang="en-US" sz="2800" b="1" dirty="0" smtClean="0">
                <a:solidFill>
                  <a:srgbClr val="FF0066"/>
                </a:solidFill>
                <a:latin typeface="华文新魏" panose="02010800040101010101" pitchFamily="2" charset="-122"/>
                <a:ea typeface="华文新魏" panose="02010800040101010101" pitchFamily="2" charset="-122"/>
              </a:rPr>
              <a:t>的数据依赖关系比较复杂 </a:t>
            </a:r>
            <a:endParaRPr lang="zh-CN" altLang="en-US" sz="2800" b="1" dirty="0">
              <a:solidFill>
                <a:srgbClr val="FF0066"/>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1252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6265" y="223432"/>
            <a:ext cx="8600314" cy="2728952"/>
          </a:xfrm>
          <a:prstGeom prst="rect">
            <a:avLst/>
          </a:prstGeom>
        </p:spPr>
        <p:txBody>
          <a:bodyPr wrap="square">
            <a:spAutoFit/>
          </a:bodyPr>
          <a:lstStyle/>
          <a:p>
            <a:pPr indent="457200">
              <a:lnSpc>
                <a:spcPct val="150000"/>
              </a:lnSpc>
            </a:pPr>
            <a:r>
              <a:rPr lang="zh-CN" altLang="en-US" sz="3200" b="1" dirty="0">
                <a:solidFill>
                  <a:srgbClr val="FF0000"/>
                </a:solidFill>
                <a:latin typeface="微软雅黑" pitchFamily="34" charset="-122"/>
                <a:ea typeface="微软雅黑" pitchFamily="34" charset="-122"/>
              </a:rPr>
              <a:t>数据依赖共有</a:t>
            </a:r>
            <a:r>
              <a:rPr lang="en-US" altLang="zh-CN" sz="3200" b="1" dirty="0">
                <a:solidFill>
                  <a:srgbClr val="FF0000"/>
                </a:solidFill>
                <a:latin typeface="微软雅黑" pitchFamily="34" charset="-122"/>
                <a:ea typeface="微软雅黑" pitchFamily="34" charset="-122"/>
              </a:rPr>
              <a:t>3</a:t>
            </a:r>
            <a:r>
              <a:rPr lang="zh-CN" altLang="en-US" sz="3200" b="1" dirty="0">
                <a:solidFill>
                  <a:srgbClr val="FF0000"/>
                </a:solidFill>
                <a:latin typeface="微软雅黑" pitchFamily="34" charset="-122"/>
                <a:ea typeface="微软雅黑" pitchFamily="34" charset="-122"/>
              </a:rPr>
              <a:t>种：</a:t>
            </a:r>
            <a:endParaRPr lang="en-US" altLang="zh-CN" sz="3200" b="1" dirty="0">
              <a:solidFill>
                <a:srgbClr val="FF0000"/>
              </a:solidFill>
              <a:latin typeface="微软雅黑" pitchFamily="34" charset="-122"/>
              <a:ea typeface="微软雅黑" pitchFamily="34" charset="-122"/>
            </a:endParaRPr>
          </a:p>
          <a:p>
            <a:pPr indent="457200">
              <a:lnSpc>
                <a:spcPts val="3700"/>
              </a:lnSpc>
            </a:pPr>
            <a:r>
              <a:rPr lang="zh-CN" altLang="en-US" sz="2400" b="1" dirty="0" smtClean="0">
                <a:solidFill>
                  <a:srgbClr val="FF0000"/>
                </a:solidFill>
                <a:latin typeface="微软雅黑" pitchFamily="34" charset="-122"/>
                <a:ea typeface="微软雅黑" pitchFamily="34" charset="-122"/>
              </a:rPr>
              <a:t>函数依赖</a:t>
            </a:r>
            <a:r>
              <a:rPr lang="en-US" altLang="zh-CN" sz="2400" b="1" dirty="0">
                <a:latin typeface="微软雅黑" pitchFamily="34" charset="-122"/>
                <a:ea typeface="微软雅黑" pitchFamily="34" charset="-122"/>
              </a:rPr>
              <a:t>(Functional Dependency</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FD</a:t>
            </a:r>
            <a:r>
              <a:rPr lang="en-US" altLang="zh-CN" sz="2400" b="1" dirty="0" smtClean="0">
                <a:latin typeface="微软雅黑" pitchFamily="34" charset="-122"/>
                <a:ea typeface="微软雅黑" pitchFamily="34" charset="-122"/>
              </a:rPr>
              <a:t>)</a:t>
            </a:r>
          </a:p>
          <a:p>
            <a:pPr indent="457200">
              <a:lnSpc>
                <a:spcPts val="3700"/>
              </a:lnSpc>
            </a:pPr>
            <a:r>
              <a:rPr lang="zh-CN" altLang="en-US" sz="2400" b="1" dirty="0" smtClean="0">
                <a:solidFill>
                  <a:srgbClr val="FF0000"/>
                </a:solidFill>
                <a:latin typeface="微软雅黑" pitchFamily="34" charset="-122"/>
                <a:ea typeface="微软雅黑" pitchFamily="34" charset="-122"/>
              </a:rPr>
              <a:t>多值依赖</a:t>
            </a:r>
            <a:r>
              <a:rPr lang="en-US" altLang="zh-CN"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MultiValued</a:t>
            </a:r>
            <a:r>
              <a:rPr lang="en-US" altLang="zh-CN" sz="2400" b="1" dirty="0">
                <a:latin typeface="微软雅黑" pitchFamily="34" charset="-122"/>
                <a:ea typeface="微软雅黑" pitchFamily="34" charset="-122"/>
              </a:rPr>
              <a:t> Dependency</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MVD</a:t>
            </a:r>
            <a:r>
              <a:rPr lang="en-US" altLang="zh-CN" sz="2400" b="1" dirty="0" smtClean="0">
                <a:latin typeface="微软雅黑" pitchFamily="34" charset="-122"/>
                <a:ea typeface="微软雅黑" pitchFamily="34" charset="-122"/>
              </a:rPr>
              <a:t>)</a:t>
            </a:r>
          </a:p>
          <a:p>
            <a:pPr indent="457200">
              <a:lnSpc>
                <a:spcPts val="3700"/>
              </a:lnSpc>
            </a:pPr>
            <a:r>
              <a:rPr lang="zh-CN" altLang="en-US" sz="2400" b="1" dirty="0" smtClean="0">
                <a:solidFill>
                  <a:srgbClr val="FF0000"/>
                </a:solidFill>
                <a:latin typeface="微软雅黑" pitchFamily="34" charset="-122"/>
                <a:ea typeface="微软雅黑" pitchFamily="34" charset="-122"/>
              </a:rPr>
              <a:t>连接</a:t>
            </a:r>
            <a:r>
              <a:rPr lang="zh-CN" altLang="en-US" sz="2400" b="1" dirty="0">
                <a:solidFill>
                  <a:srgbClr val="FF0000"/>
                </a:solidFill>
                <a:latin typeface="微软雅黑" pitchFamily="34" charset="-122"/>
                <a:ea typeface="微软雅黑" pitchFamily="34" charset="-122"/>
              </a:rPr>
              <a:t>依赖</a:t>
            </a:r>
            <a:r>
              <a:rPr lang="en-US" altLang="zh-CN" sz="2400" b="1" dirty="0">
                <a:latin typeface="微软雅黑" pitchFamily="34" charset="-122"/>
                <a:ea typeface="微软雅黑" pitchFamily="34" charset="-122"/>
              </a:rPr>
              <a:t>(Join Dependency</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JD</a:t>
            </a:r>
            <a:r>
              <a:rPr lang="en-US" altLang="zh-CN" sz="2400" b="1" dirty="0" smtClean="0">
                <a:latin typeface="微软雅黑" pitchFamily="34" charset="-122"/>
                <a:ea typeface="微软雅黑" pitchFamily="34" charset="-122"/>
              </a:rPr>
              <a:t>)</a:t>
            </a:r>
          </a:p>
          <a:p>
            <a:pPr indent="457200">
              <a:lnSpc>
                <a:spcPts val="3700"/>
              </a:lnSpc>
            </a:pPr>
            <a:r>
              <a:rPr lang="zh-CN" altLang="en-US" sz="2400" b="1" dirty="0" smtClean="0">
                <a:latin typeface="微软雅黑" pitchFamily="34" charset="-122"/>
                <a:ea typeface="微软雅黑" pitchFamily="34" charset="-122"/>
              </a:rPr>
              <a:t>其中</a:t>
            </a:r>
            <a:r>
              <a:rPr lang="zh-CN" altLang="en-US" sz="2400" b="1" dirty="0">
                <a:latin typeface="微软雅黑" pitchFamily="34" charset="-122"/>
                <a:ea typeface="微软雅黑" pitchFamily="34" charset="-122"/>
              </a:rPr>
              <a:t>最重要的是函数依赖和多值依赖</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3" name="矩形 2"/>
          <p:cNvSpPr/>
          <p:nvPr/>
        </p:nvSpPr>
        <p:spPr>
          <a:xfrm>
            <a:off x="366265" y="3013020"/>
            <a:ext cx="8463836" cy="2464777"/>
          </a:xfrm>
          <a:prstGeom prst="rect">
            <a:avLst/>
          </a:prstGeom>
        </p:spPr>
        <p:txBody>
          <a:bodyPr wrap="square">
            <a:spAutoFit/>
          </a:bodyPr>
          <a:lstStyle/>
          <a:p>
            <a:pPr indent="457200">
              <a:lnSpc>
                <a:spcPts val="3700"/>
              </a:lnSpc>
            </a:pPr>
            <a:r>
              <a:rPr lang="zh-CN" altLang="en-US" sz="2400" b="1" dirty="0" smtClean="0">
                <a:latin typeface="微软雅黑" pitchFamily="34" charset="-122"/>
                <a:ea typeface="微软雅黑" pitchFamily="34" charset="-122"/>
              </a:rPr>
              <a:t>在</a:t>
            </a:r>
            <a:r>
              <a:rPr lang="zh-CN" altLang="en-US" sz="2400" b="1" dirty="0">
                <a:latin typeface="微软雅黑" pitchFamily="34" charset="-122"/>
                <a:ea typeface="微软雅黑" pitchFamily="34" charset="-122"/>
              </a:rPr>
              <a:t>数据依赖中，</a:t>
            </a:r>
            <a:r>
              <a:rPr lang="zh-CN" altLang="en-US" sz="2800" b="1" dirty="0">
                <a:solidFill>
                  <a:srgbClr val="0000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函数依赖</a:t>
            </a:r>
            <a:r>
              <a:rPr lang="zh-CN" altLang="en-US" sz="28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是最基本、最重要的一种依赖，它是属性之间的一种联系</a:t>
            </a:r>
            <a:r>
              <a:rPr lang="zh-CN" altLang="en-US" sz="2400" b="1" dirty="0">
                <a:latin typeface="微软雅黑" pitchFamily="34" charset="-122"/>
                <a:ea typeface="微软雅黑" pitchFamily="34" charset="-122"/>
              </a:rPr>
              <a:t>，假设给定一个属性的值，就可以唯一确定</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查找到</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另一个属性的值</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ts val="3700"/>
              </a:lnSpc>
            </a:pPr>
            <a:r>
              <a:rPr lang="zh-CN" altLang="en-US" sz="2400" b="1" dirty="0" smtClean="0">
                <a:solidFill>
                  <a:srgbClr val="0000FF"/>
                </a:solidFill>
                <a:latin typeface="微软雅黑" pitchFamily="34" charset="-122"/>
                <a:ea typeface="微软雅黑" pitchFamily="34" charset="-122"/>
              </a:rPr>
              <a:t>例如</a:t>
            </a:r>
            <a:r>
              <a:rPr lang="zh-CN" altLang="en-US" sz="2400" b="1" dirty="0">
                <a:latin typeface="微软雅黑" pitchFamily="34" charset="-122"/>
                <a:ea typeface="微软雅黑" pitchFamily="34" charset="-122"/>
              </a:rPr>
              <a:t>，知道某一学生的学号，可以唯一地查询到其对应的系</a:t>
            </a:r>
            <a:r>
              <a:rPr lang="zh-CN" altLang="en-US" sz="2400" b="1" dirty="0" smtClean="0">
                <a:latin typeface="微软雅黑" pitchFamily="34" charset="-122"/>
                <a:ea typeface="微软雅黑" pitchFamily="34" charset="-122"/>
              </a:rPr>
              <a:t>别。</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214441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2137" y="731970"/>
            <a:ext cx="8543500" cy="3351046"/>
          </a:xfrm>
          <a:prstGeom prst="rect">
            <a:avLst/>
          </a:prstGeom>
        </p:spPr>
        <p:txBody>
          <a:bodyPr wrap="square">
            <a:spAutoFit/>
          </a:bodyPr>
          <a:lstStyle/>
          <a:p>
            <a:pPr indent="457200">
              <a:lnSpc>
                <a:spcPct val="150000"/>
              </a:lnSpc>
            </a:pPr>
            <a:r>
              <a:rPr lang="en-US" altLang="zh-CN" sz="2400" b="1" dirty="0" smtClean="0">
                <a:solidFill>
                  <a:srgbClr val="FF0000"/>
                </a:solidFill>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定义 </a:t>
            </a:r>
            <a:r>
              <a:rPr lang="en-US" altLang="zh-CN" sz="2400" b="1" dirty="0" smtClean="0">
                <a:solidFill>
                  <a:srgbClr val="FF0000"/>
                </a:solidFill>
                <a:latin typeface="微软雅黑" pitchFamily="34" charset="-122"/>
                <a:ea typeface="微软雅黑" pitchFamily="34" charset="-122"/>
              </a:rPr>
              <a:t>3.1</a:t>
            </a:r>
            <a:r>
              <a:rPr lang="en-US" altLang="zh-CN" sz="2400" b="1" dirty="0">
                <a:solidFill>
                  <a:srgbClr val="FF0000"/>
                </a:solidFill>
                <a:latin typeface="微软雅黑" pitchFamily="34" charset="-122"/>
                <a:ea typeface="微软雅黑" pitchFamily="34" charset="-122"/>
              </a:rPr>
              <a:t>】</a:t>
            </a:r>
            <a:r>
              <a:rPr lang="zh-CN" altLang="en-US" sz="2400" b="1" dirty="0">
                <a:latin typeface="微软雅黑" pitchFamily="34" charset="-122"/>
                <a:ea typeface="微软雅黑" pitchFamily="34" charset="-122"/>
              </a:rPr>
              <a:t>设有关系模式 </a:t>
            </a:r>
            <a:r>
              <a:rPr lang="en-US" altLang="zh-CN" sz="2400" b="1" dirty="0">
                <a:latin typeface="微软雅黑" pitchFamily="34" charset="-122"/>
                <a:ea typeface="微软雅黑" pitchFamily="34" charset="-122"/>
              </a:rPr>
              <a:t>R(U)</a:t>
            </a:r>
            <a:r>
              <a:rPr lang="zh-CN" altLang="en-US" sz="2400" b="1" dirty="0" smtClean="0">
                <a:latin typeface="微软雅黑" pitchFamily="34" charset="-122"/>
                <a:ea typeface="微软雅黑" pitchFamily="34" charset="-122"/>
              </a:rPr>
              <a:t>，</a:t>
            </a:r>
            <a:r>
              <a:rPr lang="en-US" altLang="zh-CN" sz="2400" b="1" dirty="0">
                <a:latin typeface="微软雅黑" pitchFamily="34" charset="-122"/>
                <a:ea typeface="微软雅黑" pitchFamily="34" charset="-122"/>
              </a:rPr>
              <a:t>U={A1</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A2</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An</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a:t>
            </a:r>
            <a:r>
              <a:rPr lang="en-US" altLang="zh-CN" sz="2400" b="1" dirty="0" smtClean="0">
                <a:latin typeface="微软雅黑" pitchFamily="34" charset="-122"/>
                <a:ea typeface="微软雅黑" pitchFamily="34" charset="-122"/>
              </a:rPr>
              <a:t>X </a:t>
            </a:r>
            <a:r>
              <a:rPr lang="zh-CN" altLang="en-US" sz="2400" b="1" dirty="0">
                <a:latin typeface="微软雅黑" pitchFamily="34" charset="-122"/>
                <a:ea typeface="微软雅黑" pitchFamily="34" charset="-122"/>
              </a:rPr>
              <a:t>和 </a:t>
            </a:r>
            <a:r>
              <a:rPr lang="en-US" altLang="zh-CN" sz="2400" b="1" dirty="0">
                <a:latin typeface="微软雅黑" pitchFamily="34" charset="-122"/>
                <a:ea typeface="微软雅黑" pitchFamily="34" charset="-122"/>
              </a:rPr>
              <a:t>Y </a:t>
            </a:r>
            <a:r>
              <a:rPr lang="zh-CN" altLang="en-US" sz="2400" b="1" dirty="0">
                <a:latin typeface="微软雅黑" pitchFamily="34" charset="-122"/>
                <a:ea typeface="微软雅黑" pitchFamily="34" charset="-122"/>
              </a:rPr>
              <a:t>均</a:t>
            </a:r>
            <a:r>
              <a:rPr lang="zh-CN" altLang="en-US" sz="2400" b="1" dirty="0" smtClean="0">
                <a:latin typeface="微软雅黑" pitchFamily="34" charset="-122"/>
                <a:ea typeface="微软雅黑" pitchFamily="34" charset="-122"/>
              </a:rPr>
              <a:t>为</a:t>
            </a:r>
            <a:r>
              <a:rPr lang="en-US" altLang="zh-CN" sz="2400" b="1" dirty="0">
                <a:latin typeface="微软雅黑" pitchFamily="34" charset="-122"/>
                <a:ea typeface="微软雅黑" pitchFamily="34" charset="-122"/>
              </a:rPr>
              <a:t>U</a:t>
            </a:r>
            <a:r>
              <a:rPr lang="zh-CN" altLang="en-US" sz="2400" b="1" dirty="0" smtClean="0">
                <a:latin typeface="微软雅黑" pitchFamily="34" charset="-122"/>
                <a:ea typeface="微软雅黑" pitchFamily="34" charset="-122"/>
              </a:rPr>
              <a:t>的</a:t>
            </a:r>
            <a:r>
              <a:rPr lang="zh-CN" altLang="en-US" sz="2400" b="1" dirty="0">
                <a:latin typeface="微软雅黑" pitchFamily="34" charset="-122"/>
                <a:ea typeface="微软雅黑" pitchFamily="34" charset="-122"/>
              </a:rPr>
              <a:t>子集，</a:t>
            </a:r>
            <a:r>
              <a:rPr lang="en-US" altLang="zh-CN" sz="2400" b="1" dirty="0">
                <a:solidFill>
                  <a:srgbClr val="FF0066"/>
                </a:solidFill>
                <a:latin typeface="微软雅黑" pitchFamily="34" charset="-122"/>
                <a:ea typeface="微软雅黑" pitchFamily="34" charset="-122"/>
              </a:rPr>
              <a:t>r </a:t>
            </a:r>
            <a:r>
              <a:rPr lang="zh-CN" altLang="en-US" sz="2400" b="1" dirty="0">
                <a:solidFill>
                  <a:srgbClr val="FF0066"/>
                </a:solidFill>
                <a:latin typeface="微软雅黑" pitchFamily="34" charset="-122"/>
                <a:ea typeface="微软雅黑" pitchFamily="34" charset="-122"/>
              </a:rPr>
              <a:t>是 </a:t>
            </a:r>
            <a:r>
              <a:rPr lang="en-US" altLang="zh-CN" sz="2400" b="1" dirty="0">
                <a:solidFill>
                  <a:srgbClr val="FF0066"/>
                </a:solidFill>
                <a:latin typeface="微软雅黑" pitchFamily="34" charset="-122"/>
                <a:ea typeface="微软雅黑" pitchFamily="34" charset="-122"/>
              </a:rPr>
              <a:t>R </a:t>
            </a:r>
            <a:r>
              <a:rPr lang="zh-CN" altLang="en-US" sz="2400" b="1" dirty="0">
                <a:solidFill>
                  <a:srgbClr val="FF0066"/>
                </a:solidFill>
                <a:latin typeface="微软雅黑" pitchFamily="34" charset="-122"/>
                <a:ea typeface="微软雅黑" pitchFamily="34" charset="-122"/>
              </a:rPr>
              <a:t>的任一具体关系</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r </a:t>
            </a:r>
            <a:r>
              <a:rPr lang="zh-CN" altLang="en-US" sz="2400" b="1" dirty="0">
                <a:latin typeface="微软雅黑" pitchFamily="34" charset="-122"/>
                <a:ea typeface="微软雅黑" pitchFamily="34" charset="-122"/>
              </a:rPr>
              <a:t>中不可能存在两个元组在 </a:t>
            </a:r>
            <a:r>
              <a:rPr lang="en-US" altLang="zh-CN" sz="2400" b="1" dirty="0">
                <a:latin typeface="微软雅黑" pitchFamily="34" charset="-122"/>
                <a:ea typeface="微软雅黑" pitchFamily="34" charset="-122"/>
              </a:rPr>
              <a:t>X </a:t>
            </a:r>
            <a:r>
              <a:rPr lang="zh-CN" altLang="en-US" sz="2400" b="1" dirty="0">
                <a:latin typeface="微软雅黑" pitchFamily="34" charset="-122"/>
                <a:ea typeface="微软雅黑" pitchFamily="34" charset="-122"/>
              </a:rPr>
              <a:t>的属性值相等，而在 </a:t>
            </a:r>
            <a:r>
              <a:rPr lang="en-US" altLang="zh-CN" sz="2400" b="1" dirty="0">
                <a:latin typeface="微软雅黑" pitchFamily="34" charset="-122"/>
                <a:ea typeface="微软雅黑" pitchFamily="34" charset="-122"/>
              </a:rPr>
              <a:t>Y </a:t>
            </a:r>
            <a:r>
              <a:rPr lang="zh-CN" altLang="en-US" sz="2400" b="1" dirty="0">
                <a:latin typeface="微软雅黑" pitchFamily="34" charset="-122"/>
                <a:ea typeface="微软雅黑" pitchFamily="34" charset="-122"/>
              </a:rPr>
              <a:t>上的属性值不等</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也就是说，如果对于 </a:t>
            </a:r>
            <a:r>
              <a:rPr lang="en-US" altLang="zh-CN" sz="2400" b="1" dirty="0">
                <a:latin typeface="微软雅黑" pitchFamily="34" charset="-122"/>
                <a:ea typeface="微软雅黑" pitchFamily="34" charset="-122"/>
              </a:rPr>
              <a:t>r </a:t>
            </a:r>
            <a:r>
              <a:rPr lang="zh-CN" altLang="en-US" sz="2400" b="1" dirty="0">
                <a:latin typeface="微软雅黑" pitchFamily="34" charset="-122"/>
                <a:ea typeface="微软雅黑" pitchFamily="34" charset="-122"/>
              </a:rPr>
              <a:t>中的任意两个元组 </a:t>
            </a:r>
            <a:r>
              <a:rPr lang="en-US" altLang="zh-CN" sz="2400" b="1" dirty="0">
                <a:latin typeface="微软雅黑" pitchFamily="34" charset="-122"/>
                <a:ea typeface="微软雅黑" pitchFamily="34" charset="-122"/>
              </a:rPr>
              <a:t>t </a:t>
            </a:r>
            <a:r>
              <a:rPr lang="zh-CN" altLang="en-US" sz="2400" b="1" dirty="0">
                <a:latin typeface="微软雅黑" pitchFamily="34" charset="-122"/>
                <a:ea typeface="微软雅黑" pitchFamily="34" charset="-122"/>
              </a:rPr>
              <a:t>和 </a:t>
            </a:r>
            <a:r>
              <a:rPr lang="en-US" altLang="zh-CN" sz="2400" b="1" dirty="0">
                <a:latin typeface="微软雅黑" pitchFamily="34" charset="-122"/>
                <a:ea typeface="微软雅黑" pitchFamily="34" charset="-122"/>
              </a:rPr>
              <a:t>s</a:t>
            </a:r>
            <a:r>
              <a:rPr lang="zh-CN" altLang="en-US" sz="2400" b="1" dirty="0">
                <a:latin typeface="微软雅黑" pitchFamily="34" charset="-122"/>
                <a:ea typeface="微软雅黑" pitchFamily="34" charset="-122"/>
              </a:rPr>
              <a:t>，只要有 </a:t>
            </a:r>
            <a:r>
              <a:rPr lang="en-US" altLang="zh-CN" sz="2400" b="1" dirty="0">
                <a:latin typeface="微软雅黑" pitchFamily="34" charset="-122"/>
                <a:ea typeface="微软雅黑" pitchFamily="34" charset="-122"/>
              </a:rPr>
              <a:t>t[X]=s[X]</a:t>
            </a:r>
            <a:r>
              <a:rPr lang="zh-CN" altLang="en-US" sz="2400" b="1" dirty="0">
                <a:latin typeface="微软雅黑" pitchFamily="34" charset="-122"/>
                <a:ea typeface="微软雅黑" pitchFamily="34" charset="-122"/>
              </a:rPr>
              <a:t>，就有 </a:t>
            </a:r>
            <a:r>
              <a:rPr lang="en-US" altLang="zh-CN" sz="2400" b="1" dirty="0">
                <a:latin typeface="微软雅黑" pitchFamily="34" charset="-122"/>
                <a:ea typeface="微软雅黑" pitchFamily="34" charset="-122"/>
              </a:rPr>
              <a:t>t[Y]=s[Y])</a:t>
            </a:r>
            <a:r>
              <a:rPr lang="zh-CN" altLang="en-US" sz="2400" b="1" dirty="0">
                <a:latin typeface="微软雅黑" pitchFamily="34" charset="-122"/>
                <a:ea typeface="微软雅黑" pitchFamily="34" charset="-122"/>
              </a:rPr>
              <a:t>，则称 </a:t>
            </a:r>
            <a:r>
              <a:rPr lang="en-US" altLang="zh-CN" sz="2400" b="1" dirty="0">
                <a:solidFill>
                  <a:srgbClr val="FF0000"/>
                </a:solidFill>
                <a:latin typeface="微软雅黑" pitchFamily="34" charset="-122"/>
                <a:ea typeface="微软雅黑" pitchFamily="34" charset="-122"/>
              </a:rPr>
              <a:t>X </a:t>
            </a:r>
            <a:r>
              <a:rPr lang="zh-CN" altLang="en-US" sz="2400" b="1" dirty="0">
                <a:solidFill>
                  <a:srgbClr val="FF0000"/>
                </a:solidFill>
                <a:latin typeface="微软雅黑" pitchFamily="34" charset="-122"/>
                <a:ea typeface="微软雅黑" pitchFamily="34" charset="-122"/>
              </a:rPr>
              <a:t>函数决定 </a:t>
            </a:r>
            <a:r>
              <a:rPr lang="en-US" altLang="zh-CN" sz="2400" b="1" dirty="0">
                <a:solidFill>
                  <a:srgbClr val="FF0000"/>
                </a:solidFill>
                <a:latin typeface="微软雅黑" pitchFamily="34" charset="-122"/>
                <a:ea typeface="微软雅黑" pitchFamily="34" charset="-122"/>
              </a:rPr>
              <a:t>Y</a:t>
            </a:r>
            <a:r>
              <a:rPr lang="zh-CN" altLang="en-US" sz="2400" b="1" dirty="0">
                <a:latin typeface="微软雅黑" pitchFamily="34" charset="-122"/>
                <a:ea typeface="微软雅黑" pitchFamily="34" charset="-122"/>
              </a:rPr>
              <a:t>，或称 </a:t>
            </a:r>
            <a:r>
              <a:rPr lang="en-US" altLang="zh-CN" sz="2400" b="1" dirty="0">
                <a:solidFill>
                  <a:srgbClr val="FF0000"/>
                </a:solidFill>
                <a:latin typeface="微软雅黑" pitchFamily="34" charset="-122"/>
                <a:ea typeface="微软雅黑" pitchFamily="34" charset="-122"/>
              </a:rPr>
              <a:t>Y </a:t>
            </a:r>
            <a:r>
              <a:rPr lang="zh-CN" altLang="en-US" sz="2400" b="1" dirty="0">
                <a:solidFill>
                  <a:srgbClr val="FF0000"/>
                </a:solidFill>
                <a:latin typeface="微软雅黑" pitchFamily="34" charset="-122"/>
                <a:ea typeface="微软雅黑" pitchFamily="34" charset="-122"/>
              </a:rPr>
              <a:t>函数依赖于 </a:t>
            </a:r>
            <a:r>
              <a:rPr lang="en-US" altLang="zh-CN" sz="2400" b="1" dirty="0">
                <a:solidFill>
                  <a:srgbClr val="FF0000"/>
                </a:solidFill>
                <a:latin typeface="微软雅黑" pitchFamily="34" charset="-122"/>
                <a:ea typeface="微软雅黑" pitchFamily="34" charset="-122"/>
              </a:rPr>
              <a:t>X</a:t>
            </a:r>
            <a:r>
              <a:rPr lang="zh-CN" altLang="en-US" sz="2400" b="1" dirty="0">
                <a:latin typeface="微软雅黑" pitchFamily="34" charset="-122"/>
                <a:ea typeface="微软雅黑" pitchFamily="34" charset="-122"/>
              </a:rPr>
              <a:t>，记</a:t>
            </a:r>
            <a:r>
              <a:rPr lang="zh-CN" altLang="en-US" sz="2400" b="1" dirty="0">
                <a:solidFill>
                  <a:srgbClr val="FF0000"/>
                </a:solidFill>
                <a:latin typeface="微软雅黑" pitchFamily="34" charset="-122"/>
                <a:ea typeface="微软雅黑" pitchFamily="34" charset="-122"/>
              </a:rPr>
              <a:t>作 </a:t>
            </a:r>
            <a:r>
              <a:rPr lang="en-US" altLang="zh-CN" sz="2400" b="1" dirty="0">
                <a:solidFill>
                  <a:srgbClr val="FF0000"/>
                </a:solidFill>
                <a:latin typeface="微软雅黑" pitchFamily="34" charset="-122"/>
                <a:ea typeface="微软雅黑" pitchFamily="34" charset="-122"/>
              </a:rPr>
              <a:t>X→Y</a:t>
            </a:r>
            <a:r>
              <a:rPr lang="zh-CN" altLang="en-US" sz="2400" b="1" dirty="0">
                <a:latin typeface="微软雅黑" pitchFamily="34" charset="-122"/>
                <a:ea typeface="微软雅黑" pitchFamily="34" charset="-122"/>
              </a:rPr>
              <a:t>，其中 </a:t>
            </a:r>
            <a:r>
              <a:rPr lang="en-US" altLang="zh-CN" sz="2400" b="1" dirty="0">
                <a:latin typeface="微软雅黑" pitchFamily="34" charset="-122"/>
                <a:ea typeface="微软雅黑" pitchFamily="34" charset="-122"/>
              </a:rPr>
              <a:t>X </a:t>
            </a:r>
            <a:r>
              <a:rPr lang="zh-CN" altLang="en-US" sz="2400" b="1" dirty="0">
                <a:latin typeface="微软雅黑" pitchFamily="34" charset="-122"/>
                <a:ea typeface="微软雅黑" pitchFamily="34" charset="-122"/>
              </a:rPr>
              <a:t>叫作</a:t>
            </a:r>
            <a:r>
              <a:rPr lang="zh-CN" altLang="en-US" sz="2400" b="1" dirty="0">
                <a:solidFill>
                  <a:srgbClr val="0000FF"/>
                </a:solidFill>
                <a:latin typeface="微软雅黑" pitchFamily="34" charset="-122"/>
                <a:ea typeface="微软雅黑" pitchFamily="34" charset="-122"/>
              </a:rPr>
              <a:t>决定</a:t>
            </a:r>
            <a:r>
              <a:rPr lang="zh-CN" altLang="en-US" sz="2400" b="1" dirty="0" smtClean="0">
                <a:solidFill>
                  <a:srgbClr val="0000FF"/>
                </a:solidFill>
                <a:latin typeface="微软雅黑" pitchFamily="34" charset="-122"/>
                <a:ea typeface="微软雅黑" pitchFamily="34" charset="-122"/>
              </a:rPr>
              <a:t>因素</a:t>
            </a:r>
            <a:r>
              <a:rPr lang="zh-CN" altLang="en-US" sz="2400" b="1" dirty="0" smtClean="0">
                <a:latin typeface="微软雅黑" pitchFamily="34" charset="-122"/>
                <a:ea typeface="微软雅黑" pitchFamily="34" charset="-122"/>
              </a:rPr>
              <a:t>。</a:t>
            </a:r>
            <a:endParaRPr lang="zh-CN" altLang="en-US" sz="2400" b="1" dirty="0">
              <a:solidFill>
                <a:srgbClr val="0070C0"/>
              </a:solidFill>
              <a:latin typeface="微软雅黑" pitchFamily="34" charset="-122"/>
              <a:ea typeface="微软雅黑" pitchFamily="34" charset="-122"/>
            </a:endParaRPr>
          </a:p>
        </p:txBody>
      </p:sp>
      <p:sp>
        <p:nvSpPr>
          <p:cNvPr id="2" name="矩形 1"/>
          <p:cNvSpPr/>
          <p:nvPr/>
        </p:nvSpPr>
        <p:spPr>
          <a:xfrm>
            <a:off x="0" y="46335"/>
            <a:ext cx="3166251" cy="662554"/>
          </a:xfrm>
          <a:prstGeom prst="rect">
            <a:avLst/>
          </a:prstGeom>
        </p:spPr>
        <p:txBody>
          <a:bodyPr wrap="none">
            <a:spAutoFit/>
          </a:bodyPr>
          <a:lstStyle/>
          <a:p>
            <a:pPr indent="457200">
              <a:lnSpc>
                <a:spcPct val="150000"/>
              </a:lnSpc>
            </a:pPr>
            <a:r>
              <a:rPr lang="en-US" altLang="zh-CN" sz="2800" b="1" dirty="0">
                <a:solidFill>
                  <a:srgbClr val="00B050"/>
                </a:solidFill>
                <a:latin typeface="微软雅黑" pitchFamily="34" charset="-122"/>
                <a:ea typeface="微软雅黑" pitchFamily="34" charset="-122"/>
              </a:rPr>
              <a:t>3.3.2</a:t>
            </a:r>
            <a:r>
              <a:rPr lang="zh-CN" altLang="en-US" sz="2800" b="1" dirty="0">
                <a:solidFill>
                  <a:srgbClr val="00B050"/>
                </a:solidFill>
                <a:latin typeface="微软雅黑" pitchFamily="34" charset="-122"/>
                <a:ea typeface="微软雅黑" pitchFamily="34" charset="-122"/>
              </a:rPr>
              <a:t>  函数依赖</a:t>
            </a:r>
            <a:endParaRPr lang="en-US" altLang="zh-CN" sz="2800" b="1" dirty="0">
              <a:solidFill>
                <a:srgbClr val="00B050"/>
              </a:solidFill>
              <a:latin typeface="微软雅黑" pitchFamily="34" charset="-122"/>
              <a:ea typeface="微软雅黑" pitchFamily="34" charset="-122"/>
            </a:endParaRPr>
          </a:p>
        </p:txBody>
      </p:sp>
      <p:sp>
        <p:nvSpPr>
          <p:cNvPr id="3" name="矩形 2"/>
          <p:cNvSpPr/>
          <p:nvPr/>
        </p:nvSpPr>
        <p:spPr>
          <a:xfrm>
            <a:off x="767690" y="4083016"/>
            <a:ext cx="7936174" cy="2308324"/>
          </a:xfrm>
          <a:prstGeom prst="rect">
            <a:avLst/>
          </a:prstGeom>
          <a:ln>
            <a:solidFill>
              <a:srgbClr val="00B0F0"/>
            </a:solidFill>
          </a:ln>
        </p:spPr>
        <p:txBody>
          <a:bodyPr wrap="square">
            <a:spAutoFit/>
          </a:bodyPr>
          <a:lstStyle/>
          <a:p>
            <a:r>
              <a:rPr lang="zh-CN" altLang="en-US" sz="2400" b="1" dirty="0" smtClean="0">
                <a:solidFill>
                  <a:srgbClr val="0000FF"/>
                </a:solidFill>
                <a:latin typeface="华文新魏" panose="02010800040101010101" pitchFamily="2" charset="-122"/>
                <a:ea typeface="华文新魏" panose="02010800040101010101" pitchFamily="2" charset="-122"/>
              </a:rPr>
              <a:t>按照定义：在</a:t>
            </a:r>
            <a:r>
              <a:rPr lang="en-US" altLang="zh-CN" sz="2400" b="1" dirty="0" smtClean="0">
                <a:solidFill>
                  <a:srgbClr val="0000FF"/>
                </a:solidFill>
                <a:latin typeface="华文新魏" panose="02010800040101010101" pitchFamily="2" charset="-122"/>
                <a:ea typeface="华文新魏" panose="02010800040101010101" pitchFamily="2" charset="-122"/>
              </a:rPr>
              <a:t>S</a:t>
            </a:r>
            <a:r>
              <a:rPr lang="zh-CN" altLang="en-US" sz="2400" b="1" dirty="0" smtClean="0">
                <a:solidFill>
                  <a:srgbClr val="0000FF"/>
                </a:solidFill>
                <a:latin typeface="华文新魏" panose="02010800040101010101" pitchFamily="2" charset="-122"/>
                <a:ea typeface="华文新魏" panose="02010800040101010101" pitchFamily="2" charset="-122"/>
              </a:rPr>
              <a:t>中，有：</a:t>
            </a:r>
            <a:endParaRPr lang="en-US" altLang="zh-CN" sz="2400" b="1" dirty="0" smtClean="0">
              <a:solidFill>
                <a:srgbClr val="0000FF"/>
              </a:solidFill>
              <a:latin typeface="华文新魏" panose="02010800040101010101" pitchFamily="2" charset="-122"/>
              <a:ea typeface="华文新魏" panose="02010800040101010101" pitchFamily="2" charset="-122"/>
            </a:endParaRPr>
          </a:p>
          <a:p>
            <a:r>
              <a:rPr lang="en-US" altLang="zh-CN" sz="2400" b="1" dirty="0" err="1" smtClean="0">
                <a:solidFill>
                  <a:srgbClr val="0000FF"/>
                </a:solidFill>
                <a:latin typeface="华文新魏" panose="02010800040101010101" pitchFamily="2" charset="-122"/>
                <a:ea typeface="华文新魏" panose="02010800040101010101" pitchFamily="2" charset="-122"/>
              </a:rPr>
              <a:t>sno</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err="1" smtClean="0">
                <a:solidFill>
                  <a:srgbClr val="0000FF"/>
                </a:solidFill>
                <a:latin typeface="华文新魏" panose="02010800040101010101" pitchFamily="2" charset="-122"/>
                <a:ea typeface="华文新魏" panose="02010800040101010101" pitchFamily="2" charset="-122"/>
              </a:rPr>
              <a:t>sname</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a:solidFill>
                  <a:srgbClr val="0000FF"/>
                </a:solidFill>
                <a:latin typeface="华文新魏" panose="02010800040101010101" pitchFamily="2" charset="-122"/>
                <a:ea typeface="华文新魏" panose="02010800040101010101" pitchFamily="2" charset="-122"/>
              </a:rPr>
              <a:t> </a:t>
            </a:r>
            <a:r>
              <a:rPr lang="en-US" altLang="zh-CN" sz="2400" b="1" dirty="0" err="1">
                <a:solidFill>
                  <a:srgbClr val="0000FF"/>
                </a:solidFill>
                <a:latin typeface="华文新魏" panose="02010800040101010101" pitchFamily="2" charset="-122"/>
                <a:ea typeface="华文新魏" panose="02010800040101010101" pitchFamily="2" charset="-122"/>
              </a:rPr>
              <a:t>sno</a:t>
            </a:r>
            <a:r>
              <a:rPr lang="zh-CN" altLang="en-US" sz="2400" b="1" dirty="0">
                <a:solidFill>
                  <a:srgbClr val="0000FF"/>
                </a:solidFill>
                <a:latin typeface="华文新魏" panose="02010800040101010101" pitchFamily="2" charset="-122"/>
                <a:ea typeface="华文新魏" panose="02010800040101010101" pitchFamily="2" charset="-122"/>
              </a:rPr>
              <a:t>→ </a:t>
            </a:r>
            <a:r>
              <a:rPr lang="en-US" altLang="zh-CN" sz="2400" b="1" dirty="0" smtClean="0">
                <a:solidFill>
                  <a:srgbClr val="0000FF"/>
                </a:solidFill>
                <a:latin typeface="华文新魏" panose="02010800040101010101" pitchFamily="2" charset="-122"/>
                <a:ea typeface="华文新魏" panose="02010800040101010101" pitchFamily="2" charset="-122"/>
              </a:rPr>
              <a:t>sage</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a:solidFill>
                  <a:srgbClr val="0000FF"/>
                </a:solidFill>
                <a:latin typeface="华文新魏" panose="02010800040101010101" pitchFamily="2" charset="-122"/>
                <a:ea typeface="华文新魏" panose="02010800040101010101" pitchFamily="2" charset="-122"/>
              </a:rPr>
              <a:t> </a:t>
            </a:r>
            <a:r>
              <a:rPr lang="en-US" altLang="zh-CN" sz="2400" b="1" dirty="0" err="1">
                <a:solidFill>
                  <a:srgbClr val="0000FF"/>
                </a:solidFill>
                <a:latin typeface="华文新魏" panose="02010800040101010101" pitchFamily="2" charset="-122"/>
                <a:ea typeface="华文新魏" panose="02010800040101010101" pitchFamily="2" charset="-122"/>
              </a:rPr>
              <a:t>sno</a:t>
            </a:r>
            <a:r>
              <a:rPr lang="zh-CN" altLang="en-US" sz="2400" b="1" dirty="0">
                <a:solidFill>
                  <a:srgbClr val="0000FF"/>
                </a:solidFill>
                <a:latin typeface="华文新魏" panose="02010800040101010101" pitchFamily="2" charset="-122"/>
                <a:ea typeface="华文新魏" panose="02010800040101010101" pitchFamily="2" charset="-122"/>
              </a:rPr>
              <a:t>→ </a:t>
            </a:r>
            <a:r>
              <a:rPr lang="en-US" altLang="zh-CN" sz="2400" b="1" dirty="0" err="1" smtClean="0">
                <a:solidFill>
                  <a:srgbClr val="0000FF"/>
                </a:solidFill>
                <a:latin typeface="华文新魏" panose="02010800040101010101" pitchFamily="2" charset="-122"/>
                <a:ea typeface="华文新魏" panose="02010800040101010101" pitchFamily="2" charset="-122"/>
              </a:rPr>
              <a:t>ssex</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a:solidFill>
                  <a:srgbClr val="0000FF"/>
                </a:solidFill>
                <a:latin typeface="华文新魏" panose="02010800040101010101" pitchFamily="2" charset="-122"/>
                <a:ea typeface="华文新魏" panose="02010800040101010101" pitchFamily="2" charset="-122"/>
              </a:rPr>
              <a:t> </a:t>
            </a:r>
            <a:r>
              <a:rPr lang="en-US" altLang="zh-CN" sz="2400" b="1" dirty="0" err="1">
                <a:solidFill>
                  <a:srgbClr val="0000FF"/>
                </a:solidFill>
                <a:latin typeface="华文新魏" panose="02010800040101010101" pitchFamily="2" charset="-122"/>
                <a:ea typeface="华文新魏" panose="02010800040101010101" pitchFamily="2" charset="-122"/>
              </a:rPr>
              <a:t>sno</a:t>
            </a:r>
            <a:r>
              <a:rPr lang="zh-CN" altLang="en-US" sz="2400" b="1" dirty="0">
                <a:solidFill>
                  <a:srgbClr val="0000FF"/>
                </a:solidFill>
                <a:latin typeface="华文新魏" panose="02010800040101010101" pitchFamily="2" charset="-122"/>
                <a:ea typeface="华文新魏" panose="02010800040101010101" pitchFamily="2" charset="-122"/>
              </a:rPr>
              <a:t>→ </a:t>
            </a:r>
            <a:r>
              <a:rPr lang="en-US" altLang="zh-CN" sz="2400" b="1" dirty="0" err="1" smtClean="0">
                <a:solidFill>
                  <a:srgbClr val="0000FF"/>
                </a:solidFill>
                <a:latin typeface="华文新魏" panose="02010800040101010101" pitchFamily="2" charset="-122"/>
                <a:ea typeface="华文新魏" panose="02010800040101010101" pitchFamily="2" charset="-122"/>
              </a:rPr>
              <a:t>sdept</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a:solidFill>
                  <a:srgbClr val="0000FF"/>
                </a:solidFill>
                <a:latin typeface="华文新魏" panose="02010800040101010101" pitchFamily="2" charset="-122"/>
                <a:ea typeface="华文新魏" panose="02010800040101010101" pitchFamily="2" charset="-122"/>
              </a:rPr>
              <a:t> </a:t>
            </a:r>
            <a:r>
              <a:rPr lang="en-US" altLang="zh-CN" sz="2400" b="1" dirty="0" err="1" smtClean="0">
                <a:solidFill>
                  <a:srgbClr val="0000FF"/>
                </a:solidFill>
                <a:latin typeface="华文新魏" panose="02010800040101010101" pitchFamily="2" charset="-122"/>
                <a:ea typeface="华文新魏" panose="02010800040101010101" pitchFamily="2" charset="-122"/>
              </a:rPr>
              <a:t>sdept</a:t>
            </a:r>
            <a:r>
              <a:rPr lang="zh-CN" altLang="en-US" sz="2400" b="1" dirty="0">
                <a:solidFill>
                  <a:srgbClr val="0000FF"/>
                </a:solidFill>
                <a:latin typeface="华文新魏" panose="02010800040101010101" pitchFamily="2" charset="-122"/>
                <a:ea typeface="华文新魏" panose="02010800040101010101" pitchFamily="2" charset="-122"/>
              </a:rPr>
              <a:t> →</a:t>
            </a:r>
            <a:r>
              <a:rPr lang="en-US" altLang="zh-CN" sz="2400" b="1" dirty="0" smtClean="0">
                <a:solidFill>
                  <a:srgbClr val="0000FF"/>
                </a:solidFill>
                <a:latin typeface="华文新魏" panose="02010800040101010101" pitchFamily="2" charset="-122"/>
                <a:ea typeface="华文新魏" panose="02010800040101010101" pitchFamily="2" charset="-122"/>
              </a:rPr>
              <a:t> </a:t>
            </a:r>
            <a:r>
              <a:rPr lang="en-US" altLang="zh-CN" sz="2400" b="1" dirty="0" err="1" smtClean="0">
                <a:solidFill>
                  <a:srgbClr val="0000FF"/>
                </a:solidFill>
                <a:latin typeface="华文新魏" panose="02010800040101010101" pitchFamily="2" charset="-122"/>
                <a:ea typeface="华文新魏" panose="02010800040101010101" pitchFamily="2" charset="-122"/>
              </a:rPr>
              <a:t>mname</a:t>
            </a:r>
            <a:r>
              <a:rPr lang="zh-CN" altLang="en-US" sz="2400" b="1" dirty="0">
                <a:solidFill>
                  <a:srgbClr val="0000FF"/>
                </a:solidFill>
                <a:latin typeface="华文新魏" panose="02010800040101010101" pitchFamily="2" charset="-122"/>
                <a:ea typeface="华文新魏" panose="02010800040101010101" pitchFamily="2" charset="-122"/>
              </a:rPr>
              <a:t>，</a:t>
            </a:r>
            <a:r>
              <a:rPr lang="en-US" altLang="zh-CN" sz="2400" b="1" dirty="0" err="1" smtClean="0">
                <a:solidFill>
                  <a:srgbClr val="0000FF"/>
                </a:solidFill>
                <a:latin typeface="华文新魏" panose="02010800040101010101" pitchFamily="2" charset="-122"/>
                <a:ea typeface="华文新魏" panose="02010800040101010101" pitchFamily="2" charset="-122"/>
              </a:rPr>
              <a:t>cno</a:t>
            </a:r>
            <a:r>
              <a:rPr lang="zh-CN" altLang="en-US" sz="2400" b="1" dirty="0">
                <a:solidFill>
                  <a:srgbClr val="0000FF"/>
                </a:solidFill>
                <a:latin typeface="华文新魏" panose="02010800040101010101" pitchFamily="2" charset="-122"/>
                <a:ea typeface="华文新魏" panose="02010800040101010101" pitchFamily="2" charset="-122"/>
              </a:rPr>
              <a:t> → </a:t>
            </a:r>
            <a:r>
              <a:rPr lang="en-US" altLang="zh-CN" sz="2400" b="1" dirty="0" err="1" smtClean="0">
                <a:solidFill>
                  <a:srgbClr val="0000FF"/>
                </a:solidFill>
                <a:latin typeface="华文新魏" panose="02010800040101010101" pitchFamily="2" charset="-122"/>
                <a:ea typeface="华文新魏" panose="02010800040101010101" pitchFamily="2" charset="-122"/>
              </a:rPr>
              <a:t>cname</a:t>
            </a:r>
            <a:r>
              <a:rPr lang="zh-CN" altLang="en-US" sz="2400" b="1" dirty="0" smtClean="0">
                <a:solidFill>
                  <a:srgbClr val="0000FF"/>
                </a:solidFill>
                <a:latin typeface="华文新魏" panose="02010800040101010101" pitchFamily="2" charset="-122"/>
                <a:ea typeface="华文新魏" panose="02010800040101010101" pitchFamily="2" charset="-122"/>
              </a:rPr>
              <a:t>，</a:t>
            </a:r>
            <a:endParaRPr lang="en-US" altLang="zh-CN" sz="2400" b="1" dirty="0" smtClean="0">
              <a:solidFill>
                <a:srgbClr val="0000FF"/>
              </a:solidFill>
              <a:latin typeface="华文新魏" panose="02010800040101010101" pitchFamily="2" charset="-122"/>
              <a:ea typeface="华文新魏" panose="02010800040101010101" pitchFamily="2" charset="-122"/>
            </a:endParaRPr>
          </a:p>
          <a:p>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err="1" smtClean="0">
                <a:solidFill>
                  <a:srgbClr val="0000FF"/>
                </a:solidFill>
                <a:latin typeface="华文新魏" panose="02010800040101010101" pitchFamily="2" charset="-122"/>
                <a:ea typeface="华文新魏" panose="02010800040101010101" pitchFamily="2" charset="-122"/>
              </a:rPr>
              <a:t>sno</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err="1" smtClean="0">
                <a:solidFill>
                  <a:srgbClr val="0000FF"/>
                </a:solidFill>
                <a:latin typeface="华文新魏" panose="02010800040101010101" pitchFamily="2" charset="-122"/>
                <a:ea typeface="华文新魏" panose="02010800040101010101" pitchFamily="2" charset="-122"/>
              </a:rPr>
              <a:t>cno</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zh-CN" altLang="en-US" sz="2400" b="1" dirty="0">
                <a:solidFill>
                  <a:srgbClr val="0000FF"/>
                </a:solidFill>
                <a:latin typeface="华文新魏" panose="02010800040101010101" pitchFamily="2" charset="-122"/>
                <a:ea typeface="华文新魏" panose="02010800040101010101" pitchFamily="2" charset="-122"/>
              </a:rPr>
              <a:t> → </a:t>
            </a:r>
            <a:r>
              <a:rPr lang="en-US" altLang="zh-CN" sz="2400" b="1" dirty="0" smtClean="0">
                <a:solidFill>
                  <a:srgbClr val="0000FF"/>
                </a:solidFill>
                <a:latin typeface="华文新魏" panose="02010800040101010101" pitchFamily="2" charset="-122"/>
                <a:ea typeface="华文新魏" panose="02010800040101010101" pitchFamily="2" charset="-122"/>
              </a:rPr>
              <a:t>score</a:t>
            </a:r>
          </a:p>
          <a:p>
            <a:r>
              <a:rPr lang="zh-CN" altLang="en-US" sz="2400" b="1" dirty="0" smtClean="0">
                <a:solidFill>
                  <a:srgbClr val="0000FF"/>
                </a:solidFill>
                <a:latin typeface="华文新魏" panose="02010800040101010101" pitchFamily="2" charset="-122"/>
                <a:ea typeface="华文新魏" panose="02010800040101010101" pitchFamily="2" charset="-122"/>
              </a:rPr>
              <a:t>思考一下，还有哪些函数依赖？ </a:t>
            </a:r>
            <a:endParaRPr lang="en-US" altLang="zh-CN" sz="2400" b="1" dirty="0" smtClean="0">
              <a:solidFill>
                <a:srgbClr val="0000FF"/>
              </a:solidFill>
              <a:latin typeface="华文新魏" panose="02010800040101010101" pitchFamily="2" charset="-122"/>
              <a:ea typeface="华文新魏" panose="02010800040101010101" pitchFamily="2" charset="-122"/>
            </a:endParaRPr>
          </a:p>
          <a:p>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err="1">
                <a:solidFill>
                  <a:srgbClr val="0000FF"/>
                </a:solidFill>
                <a:latin typeface="华文新魏" panose="02010800040101010101" pitchFamily="2" charset="-122"/>
                <a:ea typeface="华文新魏" panose="02010800040101010101" pitchFamily="2" charset="-122"/>
              </a:rPr>
              <a:t>sno</a:t>
            </a:r>
            <a:r>
              <a:rPr lang="zh-CN" altLang="en-US" sz="2400" b="1" dirty="0">
                <a:solidFill>
                  <a:srgbClr val="0000FF"/>
                </a:solidFill>
                <a:latin typeface="华文新魏" panose="02010800040101010101" pitchFamily="2" charset="-122"/>
                <a:ea typeface="华文新魏" panose="02010800040101010101" pitchFamily="2" charset="-122"/>
              </a:rPr>
              <a:t>，</a:t>
            </a:r>
            <a:r>
              <a:rPr lang="en-US" altLang="zh-CN" sz="2400" b="1" dirty="0" err="1">
                <a:solidFill>
                  <a:srgbClr val="0000FF"/>
                </a:solidFill>
                <a:latin typeface="华文新魏" panose="02010800040101010101" pitchFamily="2" charset="-122"/>
                <a:ea typeface="华文新魏" panose="02010800040101010101" pitchFamily="2" charset="-122"/>
              </a:rPr>
              <a:t>cno</a:t>
            </a:r>
            <a:r>
              <a:rPr lang="zh-CN" altLang="en-US" sz="2400" b="1" dirty="0">
                <a:solidFill>
                  <a:srgbClr val="0000FF"/>
                </a:solidFill>
                <a:latin typeface="华文新魏" panose="02010800040101010101" pitchFamily="2" charset="-122"/>
                <a:ea typeface="华文新魏" panose="02010800040101010101" pitchFamily="2" charset="-122"/>
              </a:rPr>
              <a:t>） → </a:t>
            </a:r>
            <a:r>
              <a:rPr lang="en-US" altLang="zh-CN" sz="2400" b="1" dirty="0" err="1" smtClean="0">
                <a:solidFill>
                  <a:srgbClr val="0000FF"/>
                </a:solidFill>
                <a:latin typeface="华文新魏" panose="02010800040101010101" pitchFamily="2" charset="-122"/>
                <a:ea typeface="华文新魏" panose="02010800040101010101" pitchFamily="2" charset="-122"/>
              </a:rPr>
              <a:t>mname</a:t>
            </a:r>
            <a:r>
              <a:rPr lang="en-US" altLang="zh-CN" sz="2400" b="1" dirty="0" smtClean="0">
                <a:solidFill>
                  <a:srgbClr val="0000FF"/>
                </a:solidFill>
                <a:latin typeface="华文新魏" panose="02010800040101010101" pitchFamily="2" charset="-122"/>
                <a:ea typeface="华文新魏" panose="02010800040101010101" pitchFamily="2" charset="-122"/>
              </a:rPr>
              <a:t>    </a:t>
            </a:r>
            <a:r>
              <a:rPr lang="zh-CN" altLang="en-US" sz="2400" b="1" dirty="0" smtClean="0">
                <a:solidFill>
                  <a:srgbClr val="0000FF"/>
                </a:solidFill>
                <a:latin typeface="华文新魏" panose="02010800040101010101" pitchFamily="2" charset="-122"/>
                <a:ea typeface="华文新魏" panose="02010800040101010101" pitchFamily="2" charset="-122"/>
              </a:rPr>
              <a:t>对吗？</a:t>
            </a:r>
            <a:r>
              <a:rPr lang="en-US" altLang="zh-CN" sz="2400" b="1" dirty="0" smtClean="0">
                <a:solidFill>
                  <a:srgbClr val="0000FF"/>
                </a:solidFill>
                <a:latin typeface="华文新魏" panose="02010800040101010101" pitchFamily="2" charset="-122"/>
                <a:ea typeface="华文新魏" panose="02010800040101010101" pitchFamily="2" charset="-122"/>
              </a:rPr>
              <a:t>                                            </a:t>
            </a:r>
            <a:endParaRPr lang="en-US" altLang="zh-CN" sz="2400" b="1" dirty="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21199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1388</TotalTime>
  <Words>4737</Words>
  <Application>Microsoft Office PowerPoint</Application>
  <PresentationFormat>全屏显示(4:3)</PresentationFormat>
  <Paragraphs>584</Paragraphs>
  <Slides>50</Slides>
  <Notes>28</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Office 主题</vt:lpstr>
      <vt:lpstr> 第三章（第3节）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规范化应用实例</vt:lpstr>
      <vt:lpstr>PowerPoint 演示文稿</vt:lpstr>
      <vt:lpstr>PowerPoint 演示文稿</vt:lpstr>
      <vt:lpstr>PowerPoint 演示文稿</vt:lpstr>
      <vt:lpstr>进行规范化：</vt:lpstr>
      <vt:lpstr>应用第三范式规范化</vt:lpstr>
      <vt:lpstr>PowerPoint 演示文稿</vt:lpstr>
      <vt:lpstr>PowerPoint 演示文稿</vt:lpstr>
      <vt:lpstr>规范化和性能的关系 </vt:lpstr>
      <vt:lpstr>PowerPoint 演示文稿</vt:lpstr>
      <vt:lpstr>补充：多值依赖</vt:lpstr>
      <vt:lpstr>多值依赖（续）</vt:lpstr>
      <vt:lpstr>多值依赖（续）</vt:lpstr>
      <vt:lpstr>多值依赖（续）</vt:lpstr>
      <vt:lpstr>多值依赖（续）</vt:lpstr>
      <vt:lpstr>多值依赖（续）</vt:lpstr>
      <vt:lpstr>多值依赖与函数依赖的区别</vt:lpstr>
      <vt:lpstr>4NF</vt:lpstr>
      <vt:lpstr>4NF（续）</vt:lpstr>
      <vt:lpstr>规范化小结（续）</vt:lpstr>
      <vt:lpstr>规范化小结（续）</vt:lpstr>
      <vt:lpstr>补充：快速求候选码的方法</vt:lpstr>
      <vt:lpstr>补充:快速求候选码的方法-续</vt:lpstr>
      <vt:lpstr>模式的分解：</vt:lpstr>
      <vt:lpstr>补充例题</vt:lpstr>
      <vt:lpstr>补充例题</vt:lpstr>
      <vt:lpstr>补充例题：</vt:lpstr>
      <vt:lpstr>作业：</vt:lpstr>
      <vt:lpstr>作业</vt:lpstr>
      <vt:lpstr>作业</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李辉</dc:creator>
  <cp:lastModifiedBy>gcl</cp:lastModifiedBy>
  <cp:revision>264</cp:revision>
  <dcterms:created xsi:type="dcterms:W3CDTF">2014-08-02T13:12:31Z</dcterms:created>
  <dcterms:modified xsi:type="dcterms:W3CDTF">2019-05-12T14:45:05Z</dcterms:modified>
</cp:coreProperties>
</file>