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74" r:id="rId2"/>
    <p:sldId id="275" r:id="rId3"/>
    <p:sldId id="276" r:id="rId4"/>
    <p:sldId id="312" r:id="rId5"/>
    <p:sldId id="277" r:id="rId6"/>
    <p:sldId id="313"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314" r:id="rId23"/>
    <p:sldId id="315" r:id="rId24"/>
    <p:sldId id="295" r:id="rId25"/>
    <p:sldId id="296" r:id="rId26"/>
    <p:sldId id="297" r:id="rId27"/>
    <p:sldId id="299" r:id="rId28"/>
    <p:sldId id="301" r:id="rId29"/>
    <p:sldId id="302" r:id="rId30"/>
    <p:sldId id="303" r:id="rId31"/>
    <p:sldId id="304" r:id="rId32"/>
    <p:sldId id="305" r:id="rId33"/>
    <p:sldId id="306" r:id="rId34"/>
    <p:sldId id="307" r:id="rId35"/>
    <p:sldId id="308" r:id="rId36"/>
    <p:sldId id="309" r:id="rId37"/>
    <p:sldId id="310" r:id="rId38"/>
    <p:sldId id="316" r:id="rId39"/>
    <p:sldId id="317" r:id="rId40"/>
    <p:sldId id="318" r:id="rId41"/>
    <p:sldId id="320" r:id="rId42"/>
    <p:sldId id="321" r:id="rId43"/>
    <p:sldId id="323" r:id="rId44"/>
    <p:sldId id="324" r:id="rId45"/>
    <p:sldId id="311" r:id="rId46"/>
    <p:sldId id="328" r:id="rId47"/>
    <p:sldId id="257" r:id="rId48"/>
    <p:sldId id="258" r:id="rId49"/>
    <p:sldId id="330" r:id="rId50"/>
    <p:sldId id="331" r:id="rId51"/>
    <p:sldId id="332" r:id="rId52"/>
    <p:sldId id="333" r:id="rId53"/>
    <p:sldId id="336" r:id="rId54"/>
    <p:sldId id="338" r:id="rId55"/>
    <p:sldId id="259" r:id="rId56"/>
    <p:sldId id="260" r:id="rId57"/>
    <p:sldId id="261" r:id="rId58"/>
    <p:sldId id="263" r:id="rId59"/>
    <p:sldId id="264" r:id="rId60"/>
    <p:sldId id="265" r:id="rId61"/>
    <p:sldId id="266" r:id="rId62"/>
    <p:sldId id="267" r:id="rId63"/>
    <p:sldId id="268" r:id="rId64"/>
    <p:sldId id="269" r:id="rId65"/>
    <p:sldId id="270" r:id="rId66"/>
    <p:sldId id="325" r:id="rId67"/>
    <p:sldId id="326" r:id="rId68"/>
    <p:sldId id="327"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CC"/>
    <a:srgbClr val="FF0066"/>
    <a:srgbClr val="33CC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138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76BA95-7CEC-4E03-A6D3-E55A86FF91BF}"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B3B15-3254-4DAD-A892-74B675258A62}" type="slidenum">
              <a:rPr lang="zh-CN" altLang="en-US" smtClean="0"/>
              <a:t>‹#›</a:t>
            </a:fld>
            <a:endParaRPr lang="zh-CN" altLang="en-US"/>
          </a:p>
        </p:txBody>
      </p:sp>
    </p:spTree>
    <p:extLst>
      <p:ext uri="{BB962C8B-B14F-4D97-AF65-F5344CB8AC3E}">
        <p14:creationId xmlns:p14="http://schemas.microsoft.com/office/powerpoint/2010/main" val="366005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3811C-4BC7-4991-9684-58FAAB22E5D0}" type="slidenum">
              <a:rPr lang="en-US" altLang="zh-CN"/>
              <a:pPr/>
              <a:t>4</a:t>
            </a:fld>
            <a:endParaRPr lang="en-US" altLang="zh-CN"/>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7767E-79CA-4CDB-862F-06946B3AF1F9}" type="slidenum">
              <a:rPr lang="en-US" altLang="zh-CN"/>
              <a:pPr/>
              <a:t>41</a:t>
            </a:fld>
            <a:endParaRPr lang="en-US" altLang="zh-CN"/>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8007F-A378-4020-B32E-46AACBC49F7F}" type="slidenum">
              <a:rPr lang="en-US" altLang="zh-CN"/>
              <a:pPr/>
              <a:t>42</a:t>
            </a:fld>
            <a:endParaRPr lang="en-US" altLang="zh-CN"/>
          </a:p>
        </p:txBody>
      </p:sp>
      <p:sp>
        <p:nvSpPr>
          <p:cNvPr id="1395714" name="Rectangle 2"/>
          <p:cNvSpPr>
            <a:spLocks noGrp="1" noRot="1" noChangeAspect="1" noChangeArrowheads="1" noTextEdit="1"/>
          </p:cNvSpPr>
          <p:nvPr>
            <p:ph type="sldImg"/>
          </p:nvPr>
        </p:nvSpPr>
        <p:spPr>
          <a:ln/>
        </p:spPr>
      </p:sp>
      <p:sp>
        <p:nvSpPr>
          <p:cNvPr id="139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7F5E3-DE1F-4769-86B8-7B8AB6E98E04}" type="slidenum">
              <a:rPr lang="en-US" altLang="zh-CN"/>
              <a:pPr/>
              <a:t>43</a:t>
            </a:fld>
            <a:endParaRPr lang="en-US" altLang="zh-CN"/>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4FB0F-2EC3-4F21-AF9B-91A69F4D9B62}" type="slidenum">
              <a:rPr lang="en-US" altLang="zh-CN"/>
              <a:pPr/>
              <a:t>44</a:t>
            </a:fld>
            <a:endParaRPr lang="en-US" altLang="zh-CN"/>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92EBCC-7E47-4EF0-B91E-307623F29F24}" type="slidenum">
              <a:rPr lang="en-US" altLang="zh-CN"/>
              <a:pPr/>
              <a:t>66</a:t>
            </a:fld>
            <a:endParaRPr lang="en-US" altLang="zh-CN"/>
          </a:p>
        </p:txBody>
      </p:sp>
      <p:sp>
        <p:nvSpPr>
          <p:cNvPr id="1410050" name="Rectangle 2"/>
          <p:cNvSpPr>
            <a:spLocks noGrp="1" noRot="1" noChangeAspect="1" noChangeArrowheads="1" noTextEdit="1"/>
          </p:cNvSpPr>
          <p:nvPr>
            <p:ph type="sldImg"/>
          </p:nvPr>
        </p:nvSpPr>
        <p:spPr>
          <a:ln/>
        </p:spPr>
      </p:sp>
      <p:sp>
        <p:nvSpPr>
          <p:cNvPr id="1410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9D1B8-0AF9-4E98-94DC-370AA35B8035}" type="slidenum">
              <a:rPr lang="en-US" altLang="zh-CN"/>
              <a:pPr/>
              <a:t>67</a:t>
            </a:fld>
            <a:endParaRPr lang="en-US" altLang="zh-CN"/>
          </a:p>
        </p:txBody>
      </p:sp>
      <p:sp>
        <p:nvSpPr>
          <p:cNvPr id="1412098" name="Rectangle 2"/>
          <p:cNvSpPr>
            <a:spLocks noGrp="1" noRot="1" noChangeAspect="1" noChangeArrowheads="1" noTextEdit="1"/>
          </p:cNvSpPr>
          <p:nvPr>
            <p:ph type="sldImg"/>
          </p:nvPr>
        </p:nvSpPr>
        <p:spPr>
          <a:ln/>
        </p:spPr>
      </p:sp>
      <p:sp>
        <p:nvSpPr>
          <p:cNvPr id="1412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F5509-5153-4226-AFEB-397E8C950BEF}" type="slidenum">
              <a:rPr lang="en-US" altLang="zh-CN"/>
              <a:pPr/>
              <a:t>68</a:t>
            </a:fld>
            <a:endParaRPr lang="en-US" altLang="zh-CN"/>
          </a:p>
        </p:txBody>
      </p:sp>
      <p:sp>
        <p:nvSpPr>
          <p:cNvPr id="1414146" name="Rectangle 2"/>
          <p:cNvSpPr>
            <a:spLocks noGrp="1" noRot="1" noChangeAspect="1" noChangeArrowheads="1" noTextEdit="1"/>
          </p:cNvSpPr>
          <p:nvPr>
            <p:ph type="sldImg"/>
          </p:nvPr>
        </p:nvSpPr>
        <p:spPr>
          <a:ln/>
        </p:spPr>
      </p:sp>
      <p:sp>
        <p:nvSpPr>
          <p:cNvPr id="1414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B0599EC-6892-4A55-90F3-959234DD27E3}" type="slidenum">
              <a:rPr lang="en-US" altLang="zh-CN" smtClean="0">
                <a:ea typeface="微软雅黑" pitchFamily="34" charset="-122"/>
              </a:rPr>
              <a:pPr eaLnBrk="1" hangingPunct="1"/>
              <a:t>11</a:t>
            </a:fld>
            <a:endParaRPr lang="en-US" altLang="zh-CN" smtClean="0">
              <a:ea typeface="微软雅黑" pitchFamily="34" charset="-122"/>
            </a:endParaRPr>
          </a:p>
        </p:txBody>
      </p:sp>
      <p:sp>
        <p:nvSpPr>
          <p:cNvPr id="24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fld id="{54AAC763-57A7-40C9-ADC0-AD09BF0F31BF}" type="slidenum">
              <a:rPr lang="en-US" altLang="zh-CN" sz="1200">
                <a:latin typeface="Gulim" pitchFamily="34" charset="-127"/>
                <a:ea typeface="Gulim" pitchFamily="34" charset="-127"/>
              </a:rPr>
              <a:pPr algn="r" eaLnBrk="1" hangingPunct="1"/>
              <a:t>11</a:t>
            </a:fld>
            <a:endParaRPr lang="en-US" altLang="zh-CN" sz="1200">
              <a:latin typeface="Gulim" pitchFamily="34" charset="-127"/>
              <a:ea typeface="Gulim" pitchFamily="34" charset="-127"/>
            </a:endParaRP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xfrm>
            <a:off x="920750" y="4043363"/>
            <a:ext cx="5065713" cy="3829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DD—</a:t>
            </a:r>
            <a:r>
              <a:rPr lang="zh-CN" altLang="en-US" b="1" smtClean="0"/>
              <a:t>数据字典     </a:t>
            </a:r>
            <a:r>
              <a:rPr lang="en-US" altLang="zh-CN" b="1" smtClean="0"/>
              <a:t>DFD---</a:t>
            </a:r>
            <a:r>
              <a:rPr lang="zh-CN" altLang="en-US" b="1" smtClean="0"/>
              <a:t>数据流图</a:t>
            </a:r>
          </a:p>
          <a:p>
            <a:pPr eaLnBrk="1" hangingPunct="1"/>
            <a:endParaRPr lang="zh-CN" altLang="en-US" b="1" smtClean="0"/>
          </a:p>
          <a:p>
            <a:pPr eaLnBrk="1" hangingPunct="1"/>
            <a:r>
              <a:rPr lang="en-US" altLang="zh-CN" b="1" smtClean="0"/>
              <a:t>1.</a:t>
            </a:r>
            <a:r>
              <a:rPr lang="zh-CN" altLang="en-US" b="1" smtClean="0"/>
              <a:t>需求分析的任务    </a:t>
            </a:r>
          </a:p>
          <a:p>
            <a:pPr eaLnBrk="1" hangingPunct="1"/>
            <a:r>
              <a:rPr lang="zh-CN" altLang="en-US" b="1" smtClean="0"/>
              <a:t>     </a:t>
            </a:r>
            <a:r>
              <a:rPr lang="en-US" altLang="zh-CN" b="1" smtClean="0"/>
              <a:t>.</a:t>
            </a:r>
            <a:r>
              <a:rPr lang="zh-CN" altLang="en-US" b="1" smtClean="0"/>
              <a:t>详细调查现实世界要处理的对象</a:t>
            </a:r>
          </a:p>
          <a:p>
            <a:pPr eaLnBrk="1" hangingPunct="1"/>
            <a:r>
              <a:rPr lang="zh-CN" altLang="en-US" b="1" smtClean="0"/>
              <a:t>     </a:t>
            </a:r>
            <a:r>
              <a:rPr lang="en-US" altLang="zh-CN" b="1" smtClean="0"/>
              <a:t>.</a:t>
            </a:r>
            <a:r>
              <a:rPr lang="zh-CN" altLang="en-US" b="1" smtClean="0"/>
              <a:t>充分了解原系统工作概况    </a:t>
            </a:r>
          </a:p>
          <a:p>
            <a:pPr eaLnBrk="1" hangingPunct="1"/>
            <a:r>
              <a:rPr lang="zh-CN" altLang="en-US" b="1" smtClean="0"/>
              <a:t>     </a:t>
            </a:r>
            <a:r>
              <a:rPr lang="en-US" altLang="zh-CN" b="1" smtClean="0"/>
              <a:t>.</a:t>
            </a:r>
            <a:r>
              <a:rPr lang="zh-CN" altLang="en-US" b="1" smtClean="0"/>
              <a:t>明确用户的各种需求</a:t>
            </a:r>
          </a:p>
          <a:p>
            <a:pPr eaLnBrk="1" hangingPunct="1"/>
            <a:r>
              <a:rPr lang="zh-CN" altLang="en-US" b="1" smtClean="0"/>
              <a:t>     </a:t>
            </a:r>
            <a:r>
              <a:rPr lang="en-US" altLang="zh-CN" b="1" smtClean="0"/>
              <a:t>.</a:t>
            </a:r>
            <a:r>
              <a:rPr lang="zh-CN" altLang="en-US" b="1" smtClean="0"/>
              <a:t>确定新系统的功能 </a:t>
            </a:r>
          </a:p>
          <a:p>
            <a:pPr eaLnBrk="1" hangingPunct="1"/>
            <a:r>
              <a:rPr lang="en-US" altLang="zh-CN" b="1" smtClean="0"/>
              <a:t>2.</a:t>
            </a:r>
            <a:r>
              <a:rPr lang="zh-CN" altLang="en-US" b="1" smtClean="0"/>
              <a:t>需求分析的方法    </a:t>
            </a:r>
          </a:p>
          <a:p>
            <a:pPr eaLnBrk="1" hangingPunct="1"/>
            <a:r>
              <a:rPr lang="zh-CN" altLang="en-US" b="1" smtClean="0"/>
              <a:t>   </a:t>
            </a:r>
            <a:r>
              <a:rPr lang="en-US" altLang="zh-CN" b="1" smtClean="0"/>
              <a:t>(1)</a:t>
            </a:r>
            <a:r>
              <a:rPr lang="zh-CN" altLang="en-US" b="1" smtClean="0"/>
              <a:t>调查组织机构情况 </a:t>
            </a:r>
          </a:p>
          <a:p>
            <a:pPr eaLnBrk="1" hangingPunct="1"/>
            <a:r>
              <a:rPr lang="zh-CN" altLang="en-US" b="1" smtClean="0"/>
              <a:t>   </a:t>
            </a:r>
            <a:r>
              <a:rPr lang="en-US" altLang="zh-CN" b="1" smtClean="0"/>
              <a:t>(2)</a:t>
            </a:r>
            <a:r>
              <a:rPr lang="zh-CN" altLang="en-US" b="1" smtClean="0"/>
              <a:t>调查各部门的业务活动情况 </a:t>
            </a:r>
          </a:p>
          <a:p>
            <a:pPr eaLnBrk="1" hangingPunct="1"/>
            <a:r>
              <a:rPr lang="zh-CN" altLang="en-US" b="1" smtClean="0"/>
              <a:t>   </a:t>
            </a:r>
            <a:r>
              <a:rPr lang="en-US" altLang="zh-CN" b="1" smtClean="0"/>
              <a:t>(3)</a:t>
            </a:r>
            <a:r>
              <a:rPr lang="zh-CN" altLang="en-US" b="1" smtClean="0"/>
              <a:t>协助用户明确对新系统的各种要求 </a:t>
            </a:r>
          </a:p>
          <a:p>
            <a:pPr eaLnBrk="1" hangingPunct="1"/>
            <a:r>
              <a:rPr lang="en-US" altLang="zh-CN" b="1" smtClean="0"/>
              <a:t>(4)</a:t>
            </a:r>
            <a:r>
              <a:rPr lang="zh-CN" altLang="en-US" b="1" smtClean="0"/>
              <a:t>确定新系统的边界 </a:t>
            </a:r>
          </a:p>
          <a:p>
            <a:pPr eaLnBrk="1" hangingPunct="1"/>
            <a:r>
              <a:rPr lang="zh-CN" altLang="en-US" b="1" smtClean="0"/>
              <a:t>    确定哪些功能由计算机完成或将来准备让计算机完成，哪些活动由人工完成。由计算机完成的功能就是新系统应该实现的功能。</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089040-65B8-47A9-BF21-631E28989CA3}" type="slidenum">
              <a:rPr lang="en-US" altLang="zh-CN" smtClean="0">
                <a:ea typeface="微软雅黑" pitchFamily="34" charset="-122"/>
              </a:rPr>
              <a:pPr eaLnBrk="1" hangingPunct="1"/>
              <a:t>12</a:t>
            </a:fld>
            <a:endParaRPr lang="en-US" altLang="zh-CN" smtClean="0">
              <a:ea typeface="微软雅黑" pitchFamily="34" charset="-122"/>
            </a:endParaRPr>
          </a:p>
        </p:txBody>
      </p:sp>
      <p:sp>
        <p:nvSpPr>
          <p:cNvPr id="25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fld id="{7610BC00-EA75-422A-9795-19D16CB9BAB5}" type="slidenum">
              <a:rPr lang="en-US" altLang="zh-CN" sz="1200">
                <a:latin typeface="Gulim" pitchFamily="34" charset="-127"/>
                <a:ea typeface="Gulim" pitchFamily="34" charset="-127"/>
              </a:rPr>
              <a:pPr algn="r" eaLnBrk="1" hangingPunct="1"/>
              <a:t>12</a:t>
            </a:fld>
            <a:endParaRPr lang="en-US" altLang="zh-CN" sz="1200">
              <a:latin typeface="Gulim" pitchFamily="34" charset="-127"/>
              <a:ea typeface="Gulim" pitchFamily="34" charset="-127"/>
            </a:endParaRP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xfrm>
            <a:off x="920750" y="4043363"/>
            <a:ext cx="5065713" cy="3829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DD—</a:t>
            </a:r>
            <a:r>
              <a:rPr lang="zh-CN" altLang="en-US" b="1" smtClean="0"/>
              <a:t>数据字典     </a:t>
            </a:r>
            <a:r>
              <a:rPr lang="en-US" altLang="zh-CN" b="1" smtClean="0"/>
              <a:t>DFD---</a:t>
            </a:r>
            <a:r>
              <a:rPr lang="zh-CN" altLang="en-US" b="1" smtClean="0"/>
              <a:t>数据流图</a:t>
            </a:r>
          </a:p>
          <a:p>
            <a:pPr eaLnBrk="1" hangingPunct="1"/>
            <a:endParaRPr lang="zh-CN" altLang="en-US" b="1" smtClean="0"/>
          </a:p>
          <a:p>
            <a:pPr eaLnBrk="1" hangingPunct="1"/>
            <a:r>
              <a:rPr lang="en-US" altLang="zh-CN" b="1" smtClean="0"/>
              <a:t>1.</a:t>
            </a:r>
            <a:r>
              <a:rPr lang="zh-CN" altLang="en-US" b="1" smtClean="0"/>
              <a:t>需求分析的任务    </a:t>
            </a:r>
          </a:p>
          <a:p>
            <a:pPr eaLnBrk="1" hangingPunct="1"/>
            <a:r>
              <a:rPr lang="zh-CN" altLang="en-US" b="1" smtClean="0"/>
              <a:t>     </a:t>
            </a:r>
            <a:r>
              <a:rPr lang="en-US" altLang="zh-CN" b="1" smtClean="0"/>
              <a:t>.</a:t>
            </a:r>
            <a:r>
              <a:rPr lang="zh-CN" altLang="en-US" b="1" smtClean="0"/>
              <a:t>详细调查现实世界要处理的对象</a:t>
            </a:r>
          </a:p>
          <a:p>
            <a:pPr eaLnBrk="1" hangingPunct="1"/>
            <a:r>
              <a:rPr lang="zh-CN" altLang="en-US" b="1" smtClean="0"/>
              <a:t>     </a:t>
            </a:r>
            <a:r>
              <a:rPr lang="en-US" altLang="zh-CN" b="1" smtClean="0"/>
              <a:t>.</a:t>
            </a:r>
            <a:r>
              <a:rPr lang="zh-CN" altLang="en-US" b="1" smtClean="0"/>
              <a:t>充分了解原系统工作概况    </a:t>
            </a:r>
          </a:p>
          <a:p>
            <a:pPr eaLnBrk="1" hangingPunct="1"/>
            <a:r>
              <a:rPr lang="zh-CN" altLang="en-US" b="1" smtClean="0"/>
              <a:t>     </a:t>
            </a:r>
            <a:r>
              <a:rPr lang="en-US" altLang="zh-CN" b="1" smtClean="0"/>
              <a:t>.</a:t>
            </a:r>
            <a:r>
              <a:rPr lang="zh-CN" altLang="en-US" b="1" smtClean="0"/>
              <a:t>明确用户的各种需求</a:t>
            </a:r>
          </a:p>
          <a:p>
            <a:pPr eaLnBrk="1" hangingPunct="1"/>
            <a:r>
              <a:rPr lang="zh-CN" altLang="en-US" b="1" smtClean="0"/>
              <a:t>     </a:t>
            </a:r>
            <a:r>
              <a:rPr lang="en-US" altLang="zh-CN" b="1" smtClean="0"/>
              <a:t>.</a:t>
            </a:r>
            <a:r>
              <a:rPr lang="zh-CN" altLang="en-US" b="1" smtClean="0"/>
              <a:t>确定新系统的功能 </a:t>
            </a:r>
          </a:p>
          <a:p>
            <a:pPr eaLnBrk="1" hangingPunct="1"/>
            <a:r>
              <a:rPr lang="en-US" altLang="zh-CN" b="1" smtClean="0"/>
              <a:t>2.</a:t>
            </a:r>
            <a:r>
              <a:rPr lang="zh-CN" altLang="en-US" b="1" smtClean="0"/>
              <a:t>需求分析的方法    </a:t>
            </a:r>
          </a:p>
          <a:p>
            <a:pPr eaLnBrk="1" hangingPunct="1"/>
            <a:r>
              <a:rPr lang="zh-CN" altLang="en-US" b="1" smtClean="0"/>
              <a:t>   </a:t>
            </a:r>
            <a:r>
              <a:rPr lang="en-US" altLang="zh-CN" b="1" smtClean="0"/>
              <a:t>(1)</a:t>
            </a:r>
            <a:r>
              <a:rPr lang="zh-CN" altLang="en-US" b="1" smtClean="0"/>
              <a:t>调查组织机构情况 </a:t>
            </a:r>
          </a:p>
          <a:p>
            <a:pPr eaLnBrk="1" hangingPunct="1"/>
            <a:r>
              <a:rPr lang="zh-CN" altLang="en-US" b="1" smtClean="0"/>
              <a:t>   </a:t>
            </a:r>
            <a:r>
              <a:rPr lang="en-US" altLang="zh-CN" b="1" smtClean="0"/>
              <a:t>(2)</a:t>
            </a:r>
            <a:r>
              <a:rPr lang="zh-CN" altLang="en-US" b="1" smtClean="0"/>
              <a:t>调查各部门的业务活动情况 </a:t>
            </a:r>
          </a:p>
          <a:p>
            <a:pPr eaLnBrk="1" hangingPunct="1"/>
            <a:r>
              <a:rPr lang="zh-CN" altLang="en-US" b="1" smtClean="0"/>
              <a:t>   </a:t>
            </a:r>
            <a:r>
              <a:rPr lang="en-US" altLang="zh-CN" b="1" smtClean="0"/>
              <a:t>(3)</a:t>
            </a:r>
            <a:r>
              <a:rPr lang="zh-CN" altLang="en-US" b="1" smtClean="0"/>
              <a:t>协助用户明确对新系统的各种要求 </a:t>
            </a:r>
          </a:p>
          <a:p>
            <a:pPr eaLnBrk="1" hangingPunct="1"/>
            <a:r>
              <a:rPr lang="en-US" altLang="zh-CN" b="1" smtClean="0"/>
              <a:t>(4)</a:t>
            </a:r>
            <a:r>
              <a:rPr lang="zh-CN" altLang="en-US" b="1" smtClean="0"/>
              <a:t>确定新系统的边界 </a:t>
            </a:r>
          </a:p>
          <a:p>
            <a:pPr eaLnBrk="1" hangingPunct="1"/>
            <a:r>
              <a:rPr lang="zh-CN" altLang="en-US" b="1" smtClean="0"/>
              <a:t>    确定哪些功能由计算机完成或将来准备让计算机完成，哪些活动由人工完成。由计算机完成的功能就是新系统应该实现的功能。</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497149-8436-4265-B4F0-F2E526E6F858}" type="slidenum">
              <a:rPr lang="en-US" altLang="zh-CN"/>
              <a:pPr/>
              <a:t>22</a:t>
            </a:fld>
            <a:endParaRPr lang="en-US" altLang="zh-CN"/>
          </a:p>
        </p:txBody>
      </p:sp>
      <p:sp>
        <p:nvSpPr>
          <p:cNvPr id="1456130" name="Rectangle 2"/>
          <p:cNvSpPr>
            <a:spLocks noGrp="1" noRot="1" noChangeAspect="1" noChangeArrowheads="1" noTextEdit="1"/>
          </p:cNvSpPr>
          <p:nvPr>
            <p:ph type="sldImg"/>
          </p:nvPr>
        </p:nvSpPr>
        <p:spPr>
          <a:ln/>
        </p:spPr>
      </p:sp>
      <p:sp>
        <p:nvSpPr>
          <p:cNvPr id="1456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65495-61E1-4483-975C-3629D4C6297D}" type="slidenum">
              <a:rPr lang="en-US" altLang="zh-CN"/>
              <a:pPr/>
              <a:t>23</a:t>
            </a:fld>
            <a:endParaRPr lang="en-US" altLang="zh-CN"/>
          </a:p>
        </p:txBody>
      </p:sp>
      <p:sp>
        <p:nvSpPr>
          <p:cNvPr id="1458178" name="Rectangle 2"/>
          <p:cNvSpPr>
            <a:spLocks noGrp="1" noRot="1" noChangeAspect="1" noChangeArrowheads="1" noTextEdit="1"/>
          </p:cNvSpPr>
          <p:nvPr>
            <p:ph type="sldImg"/>
          </p:nvPr>
        </p:nvSpPr>
        <p:spPr>
          <a:ln/>
        </p:spPr>
      </p:sp>
      <p:sp>
        <p:nvSpPr>
          <p:cNvPr id="145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Times New Roman" pitchFamily="18" charset="0"/>
                <a:ea typeface="宋体" pitchFamily="2" charset="-122"/>
              </a:defRPr>
            </a:lvl1pPr>
            <a:lvl2pPr marL="742950" indent="-285750">
              <a:defRPr kumimoji="1" sz="1200">
                <a:solidFill>
                  <a:schemeClr val="tx1"/>
                </a:solidFill>
                <a:latin typeface="Times New Roman" pitchFamily="18" charset="0"/>
                <a:ea typeface="宋体" pitchFamily="2" charset="-122"/>
              </a:defRPr>
            </a:lvl2pPr>
            <a:lvl3pPr marL="1143000" indent="-228600">
              <a:defRPr kumimoji="1" sz="1200">
                <a:solidFill>
                  <a:schemeClr val="tx1"/>
                </a:solidFill>
                <a:latin typeface="Times New Roman" pitchFamily="18" charset="0"/>
                <a:ea typeface="宋体" pitchFamily="2" charset="-122"/>
              </a:defRPr>
            </a:lvl3pPr>
            <a:lvl4pPr marL="1600200" indent="-228600">
              <a:defRPr kumimoji="1" sz="1200">
                <a:solidFill>
                  <a:schemeClr val="tx1"/>
                </a:solidFill>
                <a:latin typeface="Times New Roman" pitchFamily="18" charset="0"/>
                <a:ea typeface="宋体" pitchFamily="2" charset="-122"/>
              </a:defRPr>
            </a:lvl4pPr>
            <a:lvl5pPr marL="2057400" indent="-228600">
              <a:defRPr kumimoji="1" sz="1200">
                <a:solidFill>
                  <a:schemeClr val="tx1"/>
                </a:solidFill>
                <a:latin typeface="Times New Roman" pitchFamily="18" charset="0"/>
                <a:ea typeface="宋体" pitchFamily="2" charset="-122"/>
              </a:defRPr>
            </a:lvl5pPr>
            <a:lvl6pPr marL="2514600" indent="-228600" eaLnBrk="0" fontAlgn="base" latinLnBrk="1"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latinLnBrk="1"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latinLnBrk="1"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latinLnBrk="1" hangingPunct="0">
              <a:spcBef>
                <a:spcPct val="30000"/>
              </a:spcBef>
              <a:spcAft>
                <a:spcPct val="0"/>
              </a:spcAft>
              <a:defRPr kumimoji="1" sz="1200">
                <a:solidFill>
                  <a:schemeClr val="tx1"/>
                </a:solidFill>
                <a:latin typeface="Times New Roman" pitchFamily="18" charset="0"/>
                <a:ea typeface="宋体" pitchFamily="2" charset="-122"/>
              </a:defRPr>
            </a:lvl9pPr>
          </a:lstStyle>
          <a:p>
            <a:fld id="{40E2794D-12D2-4F51-8C0F-25A4D89A6963}" type="slidenum">
              <a:rPr lang="zh-CN" altLang="en-US">
                <a:latin typeface="Gulim" pitchFamily="34" charset="-127"/>
                <a:ea typeface="Gulim" pitchFamily="34" charset="-127"/>
              </a:rPr>
              <a:pPr/>
              <a:t>37</a:t>
            </a:fld>
            <a:endParaRPr lang="en-US" altLang="zh-CN">
              <a:latin typeface="Gulim" pitchFamily="34" charset="-127"/>
              <a:ea typeface="Gulim" pitchFamily="34" charset="-127"/>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21009" y="4042984"/>
            <a:ext cx="5065550" cy="38301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(1) </a:t>
            </a:r>
            <a:r>
              <a:rPr lang="zh-CN" altLang="en-US" b="1" smtClean="0"/>
              <a:t>同一对象在不同应用中具有不同的抽象。例如“课程”在某一局部应用中被当作实体，而在另一局部应用中当作属性。 </a:t>
            </a:r>
          </a:p>
          <a:p>
            <a:pPr eaLnBrk="1" hangingPunct="1"/>
            <a:r>
              <a:rPr lang="en-US" altLang="zh-CN" b="1" smtClean="0"/>
              <a:t>(2) </a:t>
            </a:r>
            <a:r>
              <a:rPr lang="zh-CN" altLang="en-US" b="1" smtClean="0"/>
              <a:t>同一实体在不同局部视图中所包含的属性不完全相同，或者属性的排列次序不完全相同。 </a:t>
            </a:r>
          </a:p>
          <a:p>
            <a:pPr eaLnBrk="1" hangingPunct="1"/>
            <a:r>
              <a:rPr lang="en-US" altLang="zh-CN" b="1" smtClean="0"/>
              <a:t>(3) </a:t>
            </a:r>
            <a:r>
              <a:rPr lang="zh-CN" altLang="en-US" b="1" smtClean="0"/>
              <a:t>实体之间的联系在不同局部视图中呈现不同的类型。例如实体</a:t>
            </a:r>
            <a:r>
              <a:rPr lang="en-US" altLang="zh-CN" b="1" smtClean="0"/>
              <a:t>E1</a:t>
            </a:r>
            <a:r>
              <a:rPr lang="zh-CN" altLang="en-US" b="1" smtClean="0"/>
              <a:t>与</a:t>
            </a:r>
            <a:r>
              <a:rPr lang="en-US" altLang="zh-CN" b="1" smtClean="0"/>
              <a:t>E2</a:t>
            </a:r>
            <a:r>
              <a:rPr lang="zh-CN" altLang="en-US" b="1" smtClean="0"/>
              <a:t>在局部应用</a:t>
            </a:r>
            <a:r>
              <a:rPr lang="en-US" altLang="zh-CN" b="1" smtClean="0"/>
              <a:t>A</a:t>
            </a:r>
            <a:r>
              <a:rPr lang="zh-CN" altLang="en-US" b="1" smtClean="0"/>
              <a:t>中是多对多联系，而在局部应用</a:t>
            </a:r>
            <a:r>
              <a:rPr lang="en-US" altLang="zh-CN" b="1" smtClean="0"/>
              <a:t>B</a:t>
            </a:r>
            <a:r>
              <a:rPr lang="zh-CN" altLang="en-US" b="1" smtClean="0"/>
              <a:t>中是一对多联系；又如在局部应用</a:t>
            </a:r>
            <a:r>
              <a:rPr lang="en-US" altLang="zh-CN" b="1" smtClean="0"/>
              <a:t>X</a:t>
            </a:r>
            <a:r>
              <a:rPr lang="zh-CN" altLang="en-US" b="1" smtClean="0"/>
              <a:t>中</a:t>
            </a:r>
            <a:r>
              <a:rPr lang="en-US" altLang="zh-CN" b="1" smtClean="0"/>
              <a:t>E1</a:t>
            </a:r>
            <a:r>
              <a:rPr lang="zh-CN" altLang="en-US" b="1" smtClean="0"/>
              <a:t>与</a:t>
            </a:r>
            <a:r>
              <a:rPr lang="en-US" altLang="zh-CN" b="1" smtClean="0"/>
              <a:t>E2</a:t>
            </a:r>
            <a:r>
              <a:rPr lang="zh-CN" altLang="en-US" b="1" smtClean="0"/>
              <a:t>发生联系，而在局部应用</a:t>
            </a:r>
            <a:r>
              <a:rPr lang="en-US" altLang="zh-CN" b="1" smtClean="0"/>
              <a:t>Y</a:t>
            </a:r>
            <a:r>
              <a:rPr lang="zh-CN" altLang="en-US" b="1" smtClean="0"/>
              <a:t>中</a:t>
            </a:r>
            <a:r>
              <a:rPr lang="en-US" altLang="zh-CN" b="1" smtClean="0"/>
              <a:t>E1</a:t>
            </a:r>
            <a:r>
              <a:rPr lang="zh-CN" altLang="en-US" b="1" smtClean="0"/>
              <a:t>、</a:t>
            </a:r>
            <a:r>
              <a:rPr lang="en-US" altLang="zh-CN" b="1" smtClean="0"/>
              <a:t>E2</a:t>
            </a:r>
            <a:r>
              <a:rPr lang="zh-CN" altLang="en-US" b="1" smtClean="0"/>
              <a:t>、</a:t>
            </a:r>
            <a:r>
              <a:rPr lang="en-US" altLang="zh-CN" b="1" smtClean="0"/>
              <a:t>E3</a:t>
            </a:r>
            <a:r>
              <a:rPr lang="zh-CN" altLang="en-US" b="1" smtClean="0"/>
              <a:t>三者之间有联系。 </a:t>
            </a:r>
          </a:p>
          <a:p>
            <a:pPr eaLnBrk="1" hangingPunct="1"/>
            <a:r>
              <a:rPr lang="zh-CN" altLang="en-US" b="1" smtClean="0"/>
              <a:t>    解决方法是根据应用的语义对实体联系的类型进行综合或调整。</a:t>
            </a:r>
            <a:r>
              <a:rPr lang="zh-CN" altLang="en-US"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FD38E-AFBE-473E-8EA9-1D556000A8E0}" type="slidenum">
              <a:rPr lang="en-US" altLang="zh-CN"/>
              <a:pPr/>
              <a:t>38</a:t>
            </a:fld>
            <a:endParaRPr lang="en-US" altLang="zh-CN"/>
          </a:p>
        </p:txBody>
      </p:sp>
      <p:sp>
        <p:nvSpPr>
          <p:cNvPr id="1162242" name="Rectangle 2"/>
          <p:cNvSpPr>
            <a:spLocks noGrp="1" noRot="1" noChangeAspect="1" noChangeArrowheads="1" noTextEdit="1"/>
          </p:cNvSpPr>
          <p:nvPr>
            <p:ph type="sldImg"/>
          </p:nvPr>
        </p:nvSpPr>
        <p:spPr>
          <a:ln/>
        </p:spPr>
      </p:sp>
      <p:sp>
        <p:nvSpPr>
          <p:cNvPr id="1162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3A1EA5-03E7-4B93-8480-E82D65B1FF7E}" type="slidenum">
              <a:rPr lang="en-US" altLang="zh-CN"/>
              <a:pPr/>
              <a:t>39</a:t>
            </a:fld>
            <a:endParaRPr lang="en-US" altLang="zh-CN"/>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7F5E3-DE1F-4769-86B8-7B8AB6E98E04}" type="slidenum">
              <a:rPr lang="en-US" altLang="zh-CN"/>
              <a:pPr/>
              <a:t>40</a:t>
            </a:fld>
            <a:endParaRPr lang="en-US" altLang="zh-CN"/>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325009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72662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1167618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361187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144620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374199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426731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320609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409070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155511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F126086-7985-4232-823E-C10B258EBE93}"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38095-83C9-4EA0-96C9-EC949C143018}" type="slidenum">
              <a:rPr lang="zh-CN" altLang="en-US" smtClean="0"/>
              <a:t>‹#›</a:t>
            </a:fld>
            <a:endParaRPr lang="zh-CN" altLang="en-US"/>
          </a:p>
        </p:txBody>
      </p:sp>
    </p:spTree>
    <p:extLst>
      <p:ext uri="{BB962C8B-B14F-4D97-AF65-F5344CB8AC3E}">
        <p14:creationId xmlns:p14="http://schemas.microsoft.com/office/powerpoint/2010/main" val="369072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0F126086-7985-4232-823E-C10B258EBE93}" type="datetimeFigureOut">
              <a:rPr lang="zh-CN" altLang="en-US" smtClean="0"/>
              <a:pPr/>
              <a:t>2019/11/26</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AD438095-83C9-4EA0-96C9-EC949C143018}" type="slidenum">
              <a:rPr lang="zh-CN" altLang="en-US" smtClean="0"/>
              <a:pPr/>
              <a:t>‹#›</a:t>
            </a:fld>
            <a:endParaRPr lang="zh-CN" altLang="en-US" dirty="0"/>
          </a:p>
        </p:txBody>
      </p:sp>
    </p:spTree>
    <p:extLst>
      <p:ext uri="{BB962C8B-B14F-4D97-AF65-F5344CB8AC3E}">
        <p14:creationId xmlns:p14="http://schemas.microsoft.com/office/powerpoint/2010/main" val="372123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1071563" y="1782763"/>
            <a:ext cx="6959600" cy="1901825"/>
          </a:xfrm>
        </p:spPr>
        <p:txBody>
          <a:bodyPr/>
          <a:lstStyle/>
          <a:p>
            <a:r>
              <a:rPr lang="zh-CN" altLang="en-US" sz="4800" dirty="0" smtClean="0">
                <a:solidFill>
                  <a:srgbClr val="0000CC"/>
                </a:solidFill>
                <a:latin typeface="微软雅黑" pitchFamily="34" charset="-122"/>
              </a:rPr>
              <a:t>第</a:t>
            </a:r>
            <a:r>
              <a:rPr lang="en-US" altLang="zh-CN" sz="4800" dirty="0" smtClean="0">
                <a:solidFill>
                  <a:srgbClr val="0000CC"/>
                </a:solidFill>
                <a:latin typeface="微软雅黑" pitchFamily="34" charset="-122"/>
              </a:rPr>
              <a:t>4</a:t>
            </a:r>
            <a:r>
              <a:rPr lang="zh-CN" altLang="en-US" sz="4800" dirty="0" smtClean="0">
                <a:solidFill>
                  <a:srgbClr val="0000CC"/>
                </a:solidFill>
                <a:latin typeface="微软雅黑" pitchFamily="34" charset="-122"/>
              </a:rPr>
              <a:t>章</a:t>
            </a:r>
            <a:endParaRPr lang="zh-CN" altLang="en-US" dirty="0" smtClean="0">
              <a:solidFill>
                <a:srgbClr val="0000CC"/>
              </a:solidFill>
            </a:endParaRPr>
          </a:p>
        </p:txBody>
      </p:sp>
      <p:sp>
        <p:nvSpPr>
          <p:cNvPr id="3075" name="副标题 2"/>
          <p:cNvSpPr>
            <a:spLocks noGrp="1"/>
          </p:cNvSpPr>
          <p:nvPr>
            <p:ph type="subTitle" idx="1"/>
          </p:nvPr>
        </p:nvSpPr>
        <p:spPr>
          <a:xfrm>
            <a:off x="1116013" y="3573463"/>
            <a:ext cx="6858000" cy="2289175"/>
          </a:xfrm>
        </p:spPr>
        <p:txBody>
          <a:bodyPr/>
          <a:lstStyle/>
          <a:p>
            <a:pPr>
              <a:lnSpc>
                <a:spcPct val="150000"/>
              </a:lnSpc>
            </a:pPr>
            <a:r>
              <a:rPr lang="zh-CN" altLang="en-US" sz="4400" b="1" dirty="0" smtClean="0">
                <a:solidFill>
                  <a:srgbClr val="FF0000"/>
                </a:solidFill>
              </a:rPr>
              <a:t>数据库设计</a:t>
            </a:r>
          </a:p>
        </p:txBody>
      </p:sp>
    </p:spTree>
    <p:extLst>
      <p:ext uri="{BB962C8B-B14F-4D97-AF65-F5344CB8AC3E}">
        <p14:creationId xmlns:p14="http://schemas.microsoft.com/office/powerpoint/2010/main" val="6346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476DC10-AF0A-40FD-99DA-FD3404640F17}" type="datetime3">
              <a:rPr lang="zh-CN" altLang="en-US" smtClean="0">
                <a:solidFill>
                  <a:srgbClr val="FF00FF"/>
                </a:solidFill>
                <a:ea typeface="微软雅黑" pitchFamily="34" charset="-122"/>
              </a:rPr>
              <a:pPr eaLnBrk="1" hangingPunct="1"/>
              <a:t>2019年11月26日星期二</a:t>
            </a:fld>
            <a:endParaRPr lang="en-US" altLang="zh-CN" smtClean="0">
              <a:solidFill>
                <a:srgbClr val="FF00FF"/>
              </a:solidFill>
              <a:ea typeface="微软雅黑" pitchFamily="34" charset="-122"/>
            </a:endParaRPr>
          </a:p>
        </p:txBody>
      </p:sp>
      <p:sp>
        <p:nvSpPr>
          <p:cNvPr id="10243" name="Rectangle 8"/>
          <p:cNvSpPr>
            <a:spLocks noGrp="1" noChangeArrowheads="1"/>
          </p:cNvSpPr>
          <p:nvPr>
            <p:ph idx="1"/>
          </p:nvPr>
        </p:nvSpPr>
        <p:spPr>
          <a:xfrm>
            <a:off x="323850" y="188913"/>
            <a:ext cx="8640638" cy="5688360"/>
          </a:xfrm>
        </p:spPr>
        <p:txBody>
          <a:bodyPr>
            <a:noAutofit/>
          </a:bodyPr>
          <a:lstStyle/>
          <a:p>
            <a:pPr marL="381000" indent="-381000" eaLnBrk="1" hangingPunct="1">
              <a:buFont typeface="Wingdings" pitchFamily="2" charset="2"/>
              <a:buNone/>
            </a:pPr>
            <a:r>
              <a:rPr lang="en-US" altLang="zh-CN" sz="2800" b="1" dirty="0" smtClean="0">
                <a:solidFill>
                  <a:srgbClr val="FF00FF"/>
                </a:solidFill>
                <a:latin typeface="微软雅黑" panose="020B0503020204020204" pitchFamily="34" charset="-122"/>
              </a:rPr>
              <a:t> </a:t>
            </a:r>
            <a:r>
              <a:rPr lang="zh-CN" altLang="en-US" sz="2800" b="1" dirty="0" smtClean="0">
                <a:solidFill>
                  <a:srgbClr val="FF00FF"/>
                </a:solidFill>
                <a:latin typeface="微软雅黑" panose="020B0503020204020204" pitchFamily="34" charset="-122"/>
              </a:rPr>
              <a:t>需求分析步骤：</a:t>
            </a:r>
          </a:p>
          <a:p>
            <a:pPr marL="381000" indent="-381000" eaLnBrk="1" hangingPunct="1">
              <a:lnSpc>
                <a:spcPct val="120000"/>
              </a:lnSpc>
              <a:spcBef>
                <a:spcPts val="600"/>
              </a:spcBef>
              <a:spcAft>
                <a:spcPts val="600"/>
              </a:spcAft>
            </a:pPr>
            <a:r>
              <a:rPr lang="zh-CN" altLang="en-US" sz="2400" b="1" dirty="0" smtClean="0">
                <a:solidFill>
                  <a:srgbClr val="FF0000"/>
                </a:solidFill>
                <a:latin typeface="微软雅黑" panose="020B0503020204020204" pitchFamily="34" charset="-122"/>
              </a:rPr>
              <a:t>收集资料：</a:t>
            </a:r>
            <a:r>
              <a:rPr lang="zh-CN" altLang="en-US" sz="2400" b="1" dirty="0" smtClean="0">
                <a:latin typeface="微软雅黑" panose="020B0503020204020204" pitchFamily="34" charset="-122"/>
              </a:rPr>
              <a:t>是数据库设计人员和用户共同完成。确定企业组织的目标，从这些目标导出数据库的总体要求。</a:t>
            </a:r>
          </a:p>
          <a:p>
            <a:pPr marL="381000" indent="-381000" eaLnBrk="1" hangingPunct="1">
              <a:lnSpc>
                <a:spcPct val="120000"/>
              </a:lnSpc>
              <a:spcBef>
                <a:spcPts val="600"/>
              </a:spcBef>
              <a:spcAft>
                <a:spcPts val="600"/>
              </a:spcAft>
            </a:pPr>
            <a:r>
              <a:rPr lang="zh-CN" altLang="en-US" sz="2400" b="1" dirty="0" smtClean="0">
                <a:solidFill>
                  <a:srgbClr val="FF0000"/>
                </a:solidFill>
                <a:latin typeface="微软雅黑" panose="020B0503020204020204" pitchFamily="34" charset="-122"/>
              </a:rPr>
              <a:t>分析整理：</a:t>
            </a:r>
            <a:r>
              <a:rPr lang="zh-CN" altLang="en-US" sz="2400" b="1" dirty="0" smtClean="0">
                <a:latin typeface="微软雅黑" panose="020B0503020204020204" pitchFamily="34" charset="-122"/>
              </a:rPr>
              <a:t>对所收集到的数据进行抽象的过程。</a:t>
            </a:r>
          </a:p>
          <a:p>
            <a:pPr marL="381000" indent="-381000" eaLnBrk="1" hangingPunct="1">
              <a:lnSpc>
                <a:spcPct val="120000"/>
              </a:lnSpc>
              <a:spcBef>
                <a:spcPts val="600"/>
              </a:spcBef>
              <a:spcAft>
                <a:spcPts val="600"/>
              </a:spcAft>
            </a:pPr>
            <a:r>
              <a:rPr lang="zh-CN" altLang="en-US" sz="2400" b="1" dirty="0" smtClean="0">
                <a:solidFill>
                  <a:srgbClr val="FF0000"/>
                </a:solidFill>
                <a:latin typeface="微软雅黑" panose="020B0503020204020204" pitchFamily="34" charset="-122"/>
              </a:rPr>
              <a:t>数据流图：</a:t>
            </a:r>
            <a:r>
              <a:rPr lang="zh-CN" altLang="en-US" sz="2400" b="1" dirty="0" smtClean="0">
                <a:latin typeface="微软雅黑" panose="020B0503020204020204" pitchFamily="34" charset="-122"/>
              </a:rPr>
              <a:t>采用数据流图描述系统的功能。</a:t>
            </a:r>
          </a:p>
          <a:p>
            <a:pPr marL="381000" indent="-381000" eaLnBrk="1" hangingPunct="1">
              <a:lnSpc>
                <a:spcPct val="120000"/>
              </a:lnSpc>
              <a:spcBef>
                <a:spcPts val="600"/>
              </a:spcBef>
              <a:spcAft>
                <a:spcPts val="600"/>
              </a:spcAft>
            </a:pPr>
            <a:r>
              <a:rPr lang="zh-CN" altLang="en-US" sz="2400" b="1" dirty="0" smtClean="0">
                <a:solidFill>
                  <a:srgbClr val="FF0000"/>
                </a:solidFill>
                <a:latin typeface="微软雅黑" panose="020B0503020204020204" pitchFamily="34" charset="-122"/>
              </a:rPr>
              <a:t>数据字典：</a:t>
            </a:r>
            <a:r>
              <a:rPr lang="zh-CN" altLang="en-US" sz="2400" b="1" dirty="0" smtClean="0">
                <a:latin typeface="微软雅黑" panose="020B0503020204020204" pitchFamily="34" charset="-122"/>
              </a:rPr>
              <a:t>是系统中各类数据描述的集合，包括数据项、数据结构、 数据流、数据存储和处理过程。</a:t>
            </a:r>
          </a:p>
          <a:p>
            <a:pPr marL="381000" indent="-381000" eaLnBrk="1" hangingPunct="1">
              <a:lnSpc>
                <a:spcPct val="120000"/>
              </a:lnSpc>
              <a:spcBef>
                <a:spcPts val="600"/>
              </a:spcBef>
              <a:spcAft>
                <a:spcPts val="600"/>
              </a:spcAft>
            </a:pPr>
            <a:r>
              <a:rPr lang="zh-CN" altLang="en-US" sz="2400" b="1" dirty="0" smtClean="0">
                <a:solidFill>
                  <a:srgbClr val="FF0000"/>
                </a:solidFill>
                <a:latin typeface="微软雅黑" panose="020B0503020204020204" pitchFamily="34" charset="-122"/>
              </a:rPr>
              <a:t>用户确认：</a:t>
            </a:r>
            <a:r>
              <a:rPr lang="zh-CN" altLang="en-US" sz="2400" b="1" dirty="0" smtClean="0">
                <a:latin typeface="微软雅黑" panose="020B0503020204020204" pitchFamily="34" charset="-122"/>
              </a:rPr>
              <a:t>需求分析得到的数据流图和数据字典要返回给用户，通过反复完善，最终取得用户的认可。</a:t>
            </a:r>
          </a:p>
          <a:p>
            <a:pPr marL="381000" indent="-381000" eaLnBrk="1" hangingPunct="1">
              <a:buFont typeface="Wingdings" pitchFamily="2" charset="2"/>
              <a:buNone/>
            </a:pPr>
            <a:endParaRPr lang="en-US" altLang="zh-CN" b="1" dirty="0" smtClean="0">
              <a:latin typeface="微软雅黑" panose="020B0503020204020204" pitchFamily="34" charset="-122"/>
            </a:endParaRPr>
          </a:p>
        </p:txBody>
      </p:sp>
    </p:spTree>
    <p:extLst>
      <p:ext uri="{BB962C8B-B14F-4D97-AF65-F5344CB8AC3E}">
        <p14:creationId xmlns:p14="http://schemas.microsoft.com/office/powerpoint/2010/main" val="3294525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928688" y="1484313"/>
            <a:ext cx="6781800" cy="20574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zh-CN" sz="2000" b="1">
              <a:ea typeface="微软雅黑" pitchFamily="34" charset="-122"/>
            </a:endParaRPr>
          </a:p>
        </p:txBody>
      </p:sp>
      <p:sp>
        <p:nvSpPr>
          <p:cNvPr id="11268" name="Oval 4"/>
          <p:cNvSpPr>
            <a:spLocks noChangeArrowheads="1"/>
          </p:cNvSpPr>
          <p:nvPr/>
        </p:nvSpPr>
        <p:spPr bwMode="auto">
          <a:xfrm>
            <a:off x="852488" y="2246313"/>
            <a:ext cx="1219200" cy="12192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000" b="1" dirty="0">
                <a:ea typeface="微软雅黑" pitchFamily="34" charset="-122"/>
              </a:rPr>
              <a:t>调查组织</a:t>
            </a:r>
          </a:p>
          <a:p>
            <a:pPr algn="ctr" eaLnBrk="1" hangingPunct="1"/>
            <a:r>
              <a:rPr kumimoji="1" lang="zh-CN" altLang="en-US" sz="2000" b="1" dirty="0">
                <a:ea typeface="微软雅黑" pitchFamily="34" charset="-122"/>
              </a:rPr>
              <a:t>机构总体</a:t>
            </a:r>
          </a:p>
          <a:p>
            <a:pPr algn="ctr" eaLnBrk="1" hangingPunct="1"/>
            <a:r>
              <a:rPr kumimoji="1" lang="zh-CN" altLang="en-US" sz="2000" b="1" dirty="0">
                <a:ea typeface="微软雅黑" pitchFamily="34" charset="-122"/>
              </a:rPr>
              <a:t>情况</a:t>
            </a:r>
          </a:p>
        </p:txBody>
      </p:sp>
      <p:sp>
        <p:nvSpPr>
          <p:cNvPr id="11269" name="Oval 5"/>
          <p:cNvSpPr>
            <a:spLocks noChangeArrowheads="1"/>
          </p:cNvSpPr>
          <p:nvPr/>
        </p:nvSpPr>
        <p:spPr bwMode="auto">
          <a:xfrm>
            <a:off x="4281488" y="2246313"/>
            <a:ext cx="1219200" cy="12192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000" b="1">
                <a:ea typeface="微软雅黑" pitchFamily="34" charset="-122"/>
              </a:rPr>
              <a:t>明确</a:t>
            </a:r>
          </a:p>
          <a:p>
            <a:pPr algn="ctr" eaLnBrk="1" hangingPunct="1"/>
            <a:r>
              <a:rPr kumimoji="1" lang="zh-CN" altLang="en-US" sz="2000" b="1">
                <a:ea typeface="微软雅黑" pitchFamily="34" charset="-122"/>
              </a:rPr>
              <a:t>用户需求</a:t>
            </a:r>
          </a:p>
        </p:txBody>
      </p:sp>
      <p:sp>
        <p:nvSpPr>
          <p:cNvPr id="11270" name="Oval 6"/>
          <p:cNvSpPr>
            <a:spLocks noChangeArrowheads="1"/>
          </p:cNvSpPr>
          <p:nvPr/>
        </p:nvSpPr>
        <p:spPr bwMode="auto">
          <a:xfrm>
            <a:off x="2605088" y="2246313"/>
            <a:ext cx="1219200" cy="12192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000" b="1">
                <a:ea typeface="微软雅黑" pitchFamily="34" charset="-122"/>
              </a:rPr>
              <a:t>熟悉</a:t>
            </a:r>
          </a:p>
          <a:p>
            <a:pPr algn="ctr" eaLnBrk="1" hangingPunct="1"/>
            <a:r>
              <a:rPr kumimoji="1" lang="zh-CN" altLang="en-US" sz="2000" b="1">
                <a:ea typeface="微软雅黑" pitchFamily="34" charset="-122"/>
              </a:rPr>
              <a:t>业务活动</a:t>
            </a:r>
          </a:p>
        </p:txBody>
      </p:sp>
      <p:sp>
        <p:nvSpPr>
          <p:cNvPr id="11271" name="AutoShape 7"/>
          <p:cNvSpPr>
            <a:spLocks noChangeArrowheads="1"/>
          </p:cNvSpPr>
          <p:nvPr/>
        </p:nvSpPr>
        <p:spPr bwMode="auto">
          <a:xfrm>
            <a:off x="2147888" y="270351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272" name="AutoShape 8"/>
          <p:cNvSpPr>
            <a:spLocks noChangeArrowheads="1"/>
          </p:cNvSpPr>
          <p:nvPr/>
        </p:nvSpPr>
        <p:spPr bwMode="auto">
          <a:xfrm>
            <a:off x="3824288" y="270351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273" name="AutoShape 9"/>
          <p:cNvSpPr>
            <a:spLocks noChangeArrowheads="1"/>
          </p:cNvSpPr>
          <p:nvPr/>
        </p:nvSpPr>
        <p:spPr bwMode="auto">
          <a:xfrm>
            <a:off x="5500688" y="270351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274" name="AutoShape 10"/>
          <p:cNvSpPr>
            <a:spLocks noChangeArrowheads="1"/>
          </p:cNvSpPr>
          <p:nvPr/>
        </p:nvSpPr>
        <p:spPr bwMode="auto">
          <a:xfrm>
            <a:off x="7100888" y="2703513"/>
            <a:ext cx="990600" cy="304800"/>
          </a:xfrm>
          <a:prstGeom prst="rightArrow">
            <a:avLst>
              <a:gd name="adj1" fmla="val 50000"/>
              <a:gd name="adj2" fmla="val 8125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275" name="Text Box 11"/>
          <p:cNvSpPr txBox="1">
            <a:spLocks noChangeArrowheads="1"/>
          </p:cNvSpPr>
          <p:nvPr/>
        </p:nvSpPr>
        <p:spPr bwMode="auto">
          <a:xfrm>
            <a:off x="8151813" y="2471738"/>
            <a:ext cx="695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ea typeface="微软雅黑" pitchFamily="34" charset="-122"/>
              </a:rPr>
              <a:t>概念</a:t>
            </a:r>
          </a:p>
          <a:p>
            <a:pPr eaLnBrk="1" hangingPunct="1"/>
            <a:r>
              <a:rPr kumimoji="1" lang="zh-CN" altLang="en-US" sz="2000" b="1">
                <a:ea typeface="微软雅黑" pitchFamily="34" charset="-122"/>
              </a:rPr>
              <a:t>设计</a:t>
            </a:r>
          </a:p>
        </p:txBody>
      </p:sp>
      <p:sp>
        <p:nvSpPr>
          <p:cNvPr id="11276" name="Arc 12"/>
          <p:cNvSpPr>
            <a:spLocks/>
          </p:cNvSpPr>
          <p:nvPr/>
        </p:nvSpPr>
        <p:spPr bwMode="auto">
          <a:xfrm flipH="1" flipV="1">
            <a:off x="1538288" y="1560513"/>
            <a:ext cx="5334000" cy="838200"/>
          </a:xfrm>
          <a:custGeom>
            <a:avLst/>
            <a:gdLst>
              <a:gd name="T0" fmla="*/ 2147483647 w 42710"/>
              <a:gd name="T1" fmla="*/ 2147483647 h 21600"/>
              <a:gd name="T2" fmla="*/ 0 w 42710"/>
              <a:gd name="T3" fmla="*/ 2147483647 h 21600"/>
              <a:gd name="T4" fmla="*/ 2147483647 w 42710"/>
              <a:gd name="T5" fmla="*/ 0 h 21600"/>
              <a:gd name="T6" fmla="*/ 0 60000 65536"/>
              <a:gd name="T7" fmla="*/ 0 60000 65536"/>
              <a:gd name="T8" fmla="*/ 0 60000 65536"/>
              <a:gd name="T9" fmla="*/ 0 w 42710"/>
              <a:gd name="T10" fmla="*/ 0 h 21600"/>
              <a:gd name="T11" fmla="*/ 42710 w 42710"/>
              <a:gd name="T12" fmla="*/ 21600 h 21600"/>
            </a:gdLst>
            <a:ahLst/>
            <a:cxnLst>
              <a:cxn ang="T6">
                <a:pos x="T0" y="T1"/>
              </a:cxn>
              <a:cxn ang="T7">
                <a:pos x="T2" y="T3"/>
              </a:cxn>
              <a:cxn ang="T8">
                <a:pos x="T4" y="T5"/>
              </a:cxn>
            </a:cxnLst>
            <a:rect l="T9" t="T10" r="T11" b="T12"/>
            <a:pathLst>
              <a:path w="42710" h="21600" fill="none" extrusionOk="0">
                <a:moveTo>
                  <a:pt x="42710" y="4366"/>
                </a:moveTo>
                <a:cubicBezTo>
                  <a:pt x="40639" y="14401"/>
                  <a:pt x="31802" y="21599"/>
                  <a:pt x="21556" y="21600"/>
                </a:cubicBezTo>
                <a:cubicBezTo>
                  <a:pt x="10161" y="21600"/>
                  <a:pt x="726" y="12748"/>
                  <a:pt x="-1" y="1377"/>
                </a:cubicBezTo>
              </a:path>
              <a:path w="42710" h="21600" stroke="0" extrusionOk="0">
                <a:moveTo>
                  <a:pt x="42710" y="4366"/>
                </a:moveTo>
                <a:cubicBezTo>
                  <a:pt x="40639" y="14401"/>
                  <a:pt x="31802" y="21599"/>
                  <a:pt x="21556" y="21600"/>
                </a:cubicBezTo>
                <a:cubicBezTo>
                  <a:pt x="10161" y="21600"/>
                  <a:pt x="726" y="12748"/>
                  <a:pt x="-1" y="1377"/>
                </a:cubicBezTo>
                <a:lnTo>
                  <a:pt x="21556" y="0"/>
                </a:lnTo>
                <a:lnTo>
                  <a:pt x="42710" y="436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7" name="Arc 13"/>
          <p:cNvSpPr>
            <a:spLocks/>
          </p:cNvSpPr>
          <p:nvPr/>
        </p:nvSpPr>
        <p:spPr bwMode="auto">
          <a:xfrm flipH="1" flipV="1">
            <a:off x="3214688" y="1789113"/>
            <a:ext cx="3429000" cy="609600"/>
          </a:xfrm>
          <a:custGeom>
            <a:avLst/>
            <a:gdLst>
              <a:gd name="T0" fmla="*/ 2147483647 w 42710"/>
              <a:gd name="T1" fmla="*/ 2147483647 h 21600"/>
              <a:gd name="T2" fmla="*/ 0 w 42710"/>
              <a:gd name="T3" fmla="*/ 2147483647 h 21600"/>
              <a:gd name="T4" fmla="*/ 2147483647 w 42710"/>
              <a:gd name="T5" fmla="*/ 0 h 21600"/>
              <a:gd name="T6" fmla="*/ 0 60000 65536"/>
              <a:gd name="T7" fmla="*/ 0 60000 65536"/>
              <a:gd name="T8" fmla="*/ 0 60000 65536"/>
              <a:gd name="T9" fmla="*/ 0 w 42710"/>
              <a:gd name="T10" fmla="*/ 0 h 21600"/>
              <a:gd name="T11" fmla="*/ 42710 w 42710"/>
              <a:gd name="T12" fmla="*/ 21600 h 21600"/>
            </a:gdLst>
            <a:ahLst/>
            <a:cxnLst>
              <a:cxn ang="T6">
                <a:pos x="T0" y="T1"/>
              </a:cxn>
              <a:cxn ang="T7">
                <a:pos x="T2" y="T3"/>
              </a:cxn>
              <a:cxn ang="T8">
                <a:pos x="T4" y="T5"/>
              </a:cxn>
            </a:cxnLst>
            <a:rect l="T9" t="T10" r="T11" b="T12"/>
            <a:pathLst>
              <a:path w="42710" h="21600" fill="none" extrusionOk="0">
                <a:moveTo>
                  <a:pt x="42710" y="4366"/>
                </a:moveTo>
                <a:cubicBezTo>
                  <a:pt x="40639" y="14401"/>
                  <a:pt x="31802" y="21599"/>
                  <a:pt x="21556" y="21600"/>
                </a:cubicBezTo>
                <a:cubicBezTo>
                  <a:pt x="10161" y="21600"/>
                  <a:pt x="726" y="12748"/>
                  <a:pt x="-1" y="1377"/>
                </a:cubicBezTo>
              </a:path>
              <a:path w="42710" h="21600" stroke="0" extrusionOk="0">
                <a:moveTo>
                  <a:pt x="42710" y="4366"/>
                </a:moveTo>
                <a:cubicBezTo>
                  <a:pt x="40639" y="14401"/>
                  <a:pt x="31802" y="21599"/>
                  <a:pt x="21556" y="21600"/>
                </a:cubicBezTo>
                <a:cubicBezTo>
                  <a:pt x="10161" y="21600"/>
                  <a:pt x="726" y="12748"/>
                  <a:pt x="-1" y="1377"/>
                </a:cubicBezTo>
                <a:lnTo>
                  <a:pt x="21556" y="0"/>
                </a:lnTo>
                <a:lnTo>
                  <a:pt x="42710" y="436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8" name="Arc 14"/>
          <p:cNvSpPr>
            <a:spLocks/>
          </p:cNvSpPr>
          <p:nvPr/>
        </p:nvSpPr>
        <p:spPr bwMode="auto">
          <a:xfrm flipH="1" flipV="1">
            <a:off x="4891088" y="2017713"/>
            <a:ext cx="1373187" cy="336550"/>
          </a:xfrm>
          <a:custGeom>
            <a:avLst/>
            <a:gdLst>
              <a:gd name="T0" fmla="*/ 2147483647 w 42754"/>
              <a:gd name="T1" fmla="*/ 2147483647 h 26072"/>
              <a:gd name="T2" fmla="*/ 2147483647 w 42754"/>
              <a:gd name="T3" fmla="*/ 0 h 26072"/>
              <a:gd name="T4" fmla="*/ 2147483647 w 42754"/>
              <a:gd name="T5" fmla="*/ 2147483647 h 26072"/>
              <a:gd name="T6" fmla="*/ 0 60000 65536"/>
              <a:gd name="T7" fmla="*/ 0 60000 65536"/>
              <a:gd name="T8" fmla="*/ 0 60000 65536"/>
              <a:gd name="T9" fmla="*/ 0 w 42754"/>
              <a:gd name="T10" fmla="*/ 0 h 26072"/>
              <a:gd name="T11" fmla="*/ 42754 w 42754"/>
              <a:gd name="T12" fmla="*/ 26072 h 26072"/>
            </a:gdLst>
            <a:ahLst/>
            <a:cxnLst>
              <a:cxn ang="T6">
                <a:pos x="T0" y="T1"/>
              </a:cxn>
              <a:cxn ang="T7">
                <a:pos x="T2" y="T3"/>
              </a:cxn>
              <a:cxn ang="T8">
                <a:pos x="T4" y="T5"/>
              </a:cxn>
            </a:cxnLst>
            <a:rect l="T9" t="T10" r="T11" b="T12"/>
            <a:pathLst>
              <a:path w="42754" h="26072" fill="none" extrusionOk="0">
                <a:moveTo>
                  <a:pt x="42754" y="8838"/>
                </a:moveTo>
                <a:cubicBezTo>
                  <a:pt x="40683" y="18873"/>
                  <a:pt x="31846" y="26071"/>
                  <a:pt x="21600" y="26072"/>
                </a:cubicBezTo>
                <a:cubicBezTo>
                  <a:pt x="9670" y="26072"/>
                  <a:pt x="0" y="16401"/>
                  <a:pt x="0" y="4472"/>
                </a:cubicBezTo>
                <a:cubicBezTo>
                  <a:pt x="-1" y="2969"/>
                  <a:pt x="156" y="1470"/>
                  <a:pt x="468" y="0"/>
                </a:cubicBezTo>
              </a:path>
              <a:path w="42754" h="26072" stroke="0" extrusionOk="0">
                <a:moveTo>
                  <a:pt x="42754" y="8838"/>
                </a:moveTo>
                <a:cubicBezTo>
                  <a:pt x="40683" y="18873"/>
                  <a:pt x="31846" y="26071"/>
                  <a:pt x="21600" y="26072"/>
                </a:cubicBezTo>
                <a:cubicBezTo>
                  <a:pt x="9670" y="26072"/>
                  <a:pt x="0" y="16401"/>
                  <a:pt x="0" y="4472"/>
                </a:cubicBezTo>
                <a:cubicBezTo>
                  <a:pt x="-1" y="2969"/>
                  <a:pt x="156" y="1470"/>
                  <a:pt x="468" y="0"/>
                </a:cubicBezTo>
                <a:lnTo>
                  <a:pt x="21600" y="4472"/>
                </a:lnTo>
                <a:lnTo>
                  <a:pt x="42754" y="883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9" name="Oval 15"/>
          <p:cNvSpPr>
            <a:spLocks noChangeArrowheads="1"/>
          </p:cNvSpPr>
          <p:nvPr/>
        </p:nvSpPr>
        <p:spPr bwMode="auto">
          <a:xfrm>
            <a:off x="5881688" y="2246313"/>
            <a:ext cx="1219200" cy="12192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000" b="1">
                <a:ea typeface="微软雅黑" pitchFamily="34" charset="-122"/>
              </a:rPr>
              <a:t>确定</a:t>
            </a:r>
          </a:p>
          <a:p>
            <a:pPr algn="ctr" eaLnBrk="1" hangingPunct="1"/>
            <a:r>
              <a:rPr kumimoji="1" lang="zh-CN" altLang="en-US" sz="2000" b="1">
                <a:ea typeface="微软雅黑" pitchFamily="34" charset="-122"/>
              </a:rPr>
              <a:t>系统边界</a:t>
            </a:r>
          </a:p>
        </p:txBody>
      </p:sp>
      <p:sp>
        <p:nvSpPr>
          <p:cNvPr id="11280" name="Line 16"/>
          <p:cNvSpPr>
            <a:spLocks noChangeShapeType="1"/>
          </p:cNvSpPr>
          <p:nvPr/>
        </p:nvSpPr>
        <p:spPr bwMode="auto">
          <a:xfrm flipH="1">
            <a:off x="5805488" y="3389313"/>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81" name="AutoShape 17"/>
          <p:cNvSpPr>
            <a:spLocks noChangeArrowheads="1"/>
          </p:cNvSpPr>
          <p:nvPr/>
        </p:nvSpPr>
        <p:spPr bwMode="auto">
          <a:xfrm>
            <a:off x="6415088" y="3465513"/>
            <a:ext cx="228600" cy="609600"/>
          </a:xfrm>
          <a:prstGeom prst="downArrow">
            <a:avLst>
              <a:gd name="adj1" fmla="val 50000"/>
              <a:gd name="adj2"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282" name="AutoShape 18"/>
          <p:cNvSpPr>
            <a:spLocks noChangeArrowheads="1"/>
          </p:cNvSpPr>
          <p:nvPr/>
        </p:nvSpPr>
        <p:spPr bwMode="auto">
          <a:xfrm>
            <a:off x="6110288" y="4151313"/>
            <a:ext cx="838200" cy="838200"/>
          </a:xfrm>
          <a:prstGeom prst="flowChartMultidocumen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ea typeface="微软雅黑" pitchFamily="34" charset="-122"/>
              </a:rPr>
              <a:t>DFD</a:t>
            </a:r>
          </a:p>
        </p:txBody>
      </p:sp>
      <p:sp>
        <p:nvSpPr>
          <p:cNvPr id="11283" name="Rectangle 19"/>
          <p:cNvSpPr>
            <a:spLocks noChangeArrowheads="1"/>
          </p:cNvSpPr>
          <p:nvPr/>
        </p:nvSpPr>
        <p:spPr bwMode="auto">
          <a:xfrm>
            <a:off x="5119688" y="3998913"/>
            <a:ext cx="838200" cy="6858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ea typeface="微软雅黑" pitchFamily="34" charset="-122"/>
              </a:rPr>
              <a:t>DD</a:t>
            </a:r>
          </a:p>
        </p:txBody>
      </p:sp>
      <p:sp>
        <p:nvSpPr>
          <p:cNvPr id="11284" name="AutoShape 20"/>
          <p:cNvSpPr>
            <a:spLocks noChangeArrowheads="1"/>
          </p:cNvSpPr>
          <p:nvPr/>
        </p:nvSpPr>
        <p:spPr bwMode="auto">
          <a:xfrm>
            <a:off x="547688" y="3694113"/>
            <a:ext cx="3810000" cy="1447800"/>
          </a:xfrm>
          <a:prstGeom prst="star16">
            <a:avLst>
              <a:gd name="adj" fmla="val 375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zh-CN" sz="3600" b="1">
              <a:ea typeface="微软雅黑" pitchFamily="34" charset="-122"/>
            </a:endParaRPr>
          </a:p>
        </p:txBody>
      </p:sp>
      <p:grpSp>
        <p:nvGrpSpPr>
          <p:cNvPr id="11285" name="Group 21"/>
          <p:cNvGrpSpPr>
            <a:grpSpLocks/>
          </p:cNvGrpSpPr>
          <p:nvPr/>
        </p:nvGrpSpPr>
        <p:grpSpPr bwMode="auto">
          <a:xfrm>
            <a:off x="1462088" y="4303713"/>
            <a:ext cx="228600" cy="533400"/>
            <a:chOff x="192" y="1536"/>
            <a:chExt cx="144" cy="423"/>
          </a:xfrm>
        </p:grpSpPr>
        <p:sp>
          <p:nvSpPr>
            <p:cNvPr id="11313" name="Oval 22"/>
            <p:cNvSpPr>
              <a:spLocks noChangeArrowheads="1"/>
            </p:cNvSpPr>
            <p:nvPr/>
          </p:nvSpPr>
          <p:spPr bwMode="auto">
            <a:xfrm>
              <a:off x="192" y="1536"/>
              <a:ext cx="144" cy="144"/>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314" name="Line 23"/>
            <p:cNvSpPr>
              <a:spLocks noChangeShapeType="1"/>
            </p:cNvSpPr>
            <p:nvPr/>
          </p:nvSpPr>
          <p:spPr bwMode="auto">
            <a:xfrm>
              <a:off x="267" y="168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5" name="Line 24"/>
            <p:cNvSpPr>
              <a:spLocks noChangeShapeType="1"/>
            </p:cNvSpPr>
            <p:nvPr/>
          </p:nvSpPr>
          <p:spPr bwMode="auto">
            <a:xfrm flipH="1">
              <a:off x="192" y="1680"/>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6" name="Line 25"/>
            <p:cNvSpPr>
              <a:spLocks noChangeShapeType="1"/>
            </p:cNvSpPr>
            <p:nvPr/>
          </p:nvSpPr>
          <p:spPr bwMode="auto">
            <a:xfrm>
              <a:off x="288" y="1680"/>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7" name="Line 26"/>
            <p:cNvSpPr>
              <a:spLocks noChangeShapeType="1"/>
            </p:cNvSpPr>
            <p:nvPr/>
          </p:nvSpPr>
          <p:spPr bwMode="auto">
            <a:xfrm flipH="1">
              <a:off x="210" y="1854"/>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8" name="Line 27"/>
            <p:cNvSpPr>
              <a:spLocks noChangeShapeType="1"/>
            </p:cNvSpPr>
            <p:nvPr/>
          </p:nvSpPr>
          <p:spPr bwMode="auto">
            <a:xfrm>
              <a:off x="288" y="1863"/>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286" name="Group 28"/>
          <p:cNvGrpSpPr>
            <a:grpSpLocks/>
          </p:cNvGrpSpPr>
          <p:nvPr/>
        </p:nvGrpSpPr>
        <p:grpSpPr bwMode="auto">
          <a:xfrm>
            <a:off x="1766888" y="4303713"/>
            <a:ext cx="228600" cy="533400"/>
            <a:chOff x="192" y="1536"/>
            <a:chExt cx="144" cy="423"/>
          </a:xfrm>
        </p:grpSpPr>
        <p:sp>
          <p:nvSpPr>
            <p:cNvPr id="11307" name="Oval 29"/>
            <p:cNvSpPr>
              <a:spLocks noChangeArrowheads="1"/>
            </p:cNvSpPr>
            <p:nvPr/>
          </p:nvSpPr>
          <p:spPr bwMode="auto">
            <a:xfrm>
              <a:off x="192" y="1536"/>
              <a:ext cx="144" cy="144"/>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308" name="Line 30"/>
            <p:cNvSpPr>
              <a:spLocks noChangeShapeType="1"/>
            </p:cNvSpPr>
            <p:nvPr/>
          </p:nvSpPr>
          <p:spPr bwMode="auto">
            <a:xfrm>
              <a:off x="267" y="168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9" name="Line 31"/>
            <p:cNvSpPr>
              <a:spLocks noChangeShapeType="1"/>
            </p:cNvSpPr>
            <p:nvPr/>
          </p:nvSpPr>
          <p:spPr bwMode="auto">
            <a:xfrm flipH="1">
              <a:off x="192" y="1680"/>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0" name="Line 32"/>
            <p:cNvSpPr>
              <a:spLocks noChangeShapeType="1"/>
            </p:cNvSpPr>
            <p:nvPr/>
          </p:nvSpPr>
          <p:spPr bwMode="auto">
            <a:xfrm>
              <a:off x="288" y="1680"/>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1" name="Line 33"/>
            <p:cNvSpPr>
              <a:spLocks noChangeShapeType="1"/>
            </p:cNvSpPr>
            <p:nvPr/>
          </p:nvSpPr>
          <p:spPr bwMode="auto">
            <a:xfrm flipH="1">
              <a:off x="210" y="1854"/>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2" name="Line 34"/>
            <p:cNvSpPr>
              <a:spLocks noChangeShapeType="1"/>
            </p:cNvSpPr>
            <p:nvPr/>
          </p:nvSpPr>
          <p:spPr bwMode="auto">
            <a:xfrm>
              <a:off x="288" y="1863"/>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287" name="Group 35"/>
          <p:cNvGrpSpPr>
            <a:grpSpLocks/>
          </p:cNvGrpSpPr>
          <p:nvPr/>
        </p:nvGrpSpPr>
        <p:grpSpPr bwMode="auto">
          <a:xfrm>
            <a:off x="2909888" y="4303713"/>
            <a:ext cx="228600" cy="533400"/>
            <a:chOff x="192" y="1536"/>
            <a:chExt cx="144" cy="423"/>
          </a:xfrm>
        </p:grpSpPr>
        <p:sp>
          <p:nvSpPr>
            <p:cNvPr id="11301" name="Oval 36"/>
            <p:cNvSpPr>
              <a:spLocks noChangeArrowheads="1"/>
            </p:cNvSpPr>
            <p:nvPr/>
          </p:nvSpPr>
          <p:spPr bwMode="auto">
            <a:xfrm>
              <a:off x="192" y="1536"/>
              <a:ext cx="144" cy="144"/>
            </a:xfrm>
            <a:prstGeom prst="ellipse">
              <a:avLst/>
            </a:prstGeom>
            <a:solidFill>
              <a:schemeClr val="folHlink"/>
            </a:soli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302" name="Line 37"/>
            <p:cNvSpPr>
              <a:spLocks noChangeShapeType="1"/>
            </p:cNvSpPr>
            <p:nvPr/>
          </p:nvSpPr>
          <p:spPr bwMode="auto">
            <a:xfrm>
              <a:off x="267" y="168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3" name="Line 38"/>
            <p:cNvSpPr>
              <a:spLocks noChangeShapeType="1"/>
            </p:cNvSpPr>
            <p:nvPr/>
          </p:nvSpPr>
          <p:spPr bwMode="auto">
            <a:xfrm flipH="1">
              <a:off x="192" y="1680"/>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4" name="Line 39"/>
            <p:cNvSpPr>
              <a:spLocks noChangeShapeType="1"/>
            </p:cNvSpPr>
            <p:nvPr/>
          </p:nvSpPr>
          <p:spPr bwMode="auto">
            <a:xfrm>
              <a:off x="288" y="1680"/>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5" name="Line 40"/>
            <p:cNvSpPr>
              <a:spLocks noChangeShapeType="1"/>
            </p:cNvSpPr>
            <p:nvPr/>
          </p:nvSpPr>
          <p:spPr bwMode="auto">
            <a:xfrm flipH="1">
              <a:off x="210" y="1854"/>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6" name="Line 41"/>
            <p:cNvSpPr>
              <a:spLocks noChangeShapeType="1"/>
            </p:cNvSpPr>
            <p:nvPr/>
          </p:nvSpPr>
          <p:spPr bwMode="auto">
            <a:xfrm>
              <a:off x="288" y="1863"/>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288" name="Group 42"/>
          <p:cNvGrpSpPr>
            <a:grpSpLocks/>
          </p:cNvGrpSpPr>
          <p:nvPr/>
        </p:nvGrpSpPr>
        <p:grpSpPr bwMode="auto">
          <a:xfrm>
            <a:off x="3214688" y="4303713"/>
            <a:ext cx="228600" cy="533400"/>
            <a:chOff x="192" y="1536"/>
            <a:chExt cx="144" cy="423"/>
          </a:xfrm>
        </p:grpSpPr>
        <p:sp>
          <p:nvSpPr>
            <p:cNvPr id="11295" name="Oval 43"/>
            <p:cNvSpPr>
              <a:spLocks noChangeArrowheads="1"/>
            </p:cNvSpPr>
            <p:nvPr/>
          </p:nvSpPr>
          <p:spPr bwMode="auto">
            <a:xfrm>
              <a:off x="192" y="1536"/>
              <a:ext cx="144" cy="144"/>
            </a:xfrm>
            <a:prstGeom prst="ellipse">
              <a:avLst/>
            </a:prstGeom>
            <a:solidFill>
              <a:schemeClr val="folHlink"/>
            </a:solidFill>
            <a:ln w="9525">
              <a:solidFill>
                <a:schemeClr val="tx1"/>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20000"/>
                </a:spcBef>
              </a:pPr>
              <a:endParaRPr kumimoji="1" lang="zh-CN" altLang="zh-CN" sz="2500">
                <a:ea typeface="微软雅黑" pitchFamily="34" charset="-122"/>
              </a:endParaRPr>
            </a:p>
          </p:txBody>
        </p:sp>
        <p:sp>
          <p:nvSpPr>
            <p:cNvPr id="11296" name="Line 44"/>
            <p:cNvSpPr>
              <a:spLocks noChangeShapeType="1"/>
            </p:cNvSpPr>
            <p:nvPr/>
          </p:nvSpPr>
          <p:spPr bwMode="auto">
            <a:xfrm>
              <a:off x="267" y="168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7" name="Line 45"/>
            <p:cNvSpPr>
              <a:spLocks noChangeShapeType="1"/>
            </p:cNvSpPr>
            <p:nvPr/>
          </p:nvSpPr>
          <p:spPr bwMode="auto">
            <a:xfrm flipH="1">
              <a:off x="192" y="1680"/>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8" name="Line 46"/>
            <p:cNvSpPr>
              <a:spLocks noChangeShapeType="1"/>
            </p:cNvSpPr>
            <p:nvPr/>
          </p:nvSpPr>
          <p:spPr bwMode="auto">
            <a:xfrm>
              <a:off x="288" y="1680"/>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9" name="Line 47"/>
            <p:cNvSpPr>
              <a:spLocks noChangeShapeType="1"/>
            </p:cNvSpPr>
            <p:nvPr/>
          </p:nvSpPr>
          <p:spPr bwMode="auto">
            <a:xfrm flipH="1">
              <a:off x="210" y="1854"/>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0" name="Line 48"/>
            <p:cNvSpPr>
              <a:spLocks noChangeShapeType="1"/>
            </p:cNvSpPr>
            <p:nvPr/>
          </p:nvSpPr>
          <p:spPr bwMode="auto">
            <a:xfrm>
              <a:off x="288" y="1863"/>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289" name="Text Box 49"/>
          <p:cNvSpPr txBox="1">
            <a:spLocks noChangeArrowheads="1"/>
          </p:cNvSpPr>
          <p:nvPr/>
        </p:nvSpPr>
        <p:spPr bwMode="auto">
          <a:xfrm>
            <a:off x="1385888" y="3922713"/>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ea typeface="微软雅黑" pitchFamily="34" charset="-122"/>
              </a:rPr>
              <a:t>用户</a:t>
            </a:r>
          </a:p>
        </p:txBody>
      </p:sp>
      <p:sp>
        <p:nvSpPr>
          <p:cNvPr id="11290" name="Text Box 50"/>
          <p:cNvSpPr txBox="1">
            <a:spLocks noChangeArrowheads="1"/>
          </p:cNvSpPr>
          <p:nvPr/>
        </p:nvSpPr>
        <p:spPr bwMode="auto">
          <a:xfrm>
            <a:off x="2725738" y="3922713"/>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ea typeface="微软雅黑" pitchFamily="34" charset="-122"/>
              </a:rPr>
              <a:t>设计员</a:t>
            </a:r>
          </a:p>
        </p:txBody>
      </p:sp>
      <p:sp>
        <p:nvSpPr>
          <p:cNvPr id="11291" name="Line 51"/>
          <p:cNvSpPr>
            <a:spLocks noChangeShapeType="1"/>
          </p:cNvSpPr>
          <p:nvPr/>
        </p:nvSpPr>
        <p:spPr bwMode="auto">
          <a:xfrm flipH="1" flipV="1">
            <a:off x="1538288" y="3541713"/>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92" name="Line 52"/>
          <p:cNvSpPr>
            <a:spLocks noChangeShapeType="1"/>
          </p:cNvSpPr>
          <p:nvPr/>
        </p:nvSpPr>
        <p:spPr bwMode="auto">
          <a:xfrm flipV="1">
            <a:off x="2909888" y="3541713"/>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93" name="Rectangle 2"/>
          <p:cNvSpPr>
            <a:spLocks noGrp="1" noChangeArrowheads="1"/>
          </p:cNvSpPr>
          <p:nvPr>
            <p:ph type="title" idx="4294967295"/>
          </p:nvPr>
        </p:nvSpPr>
        <p:spPr>
          <a:xfrm>
            <a:off x="250825" y="458788"/>
            <a:ext cx="7239000" cy="447675"/>
          </a:xfrm>
        </p:spPr>
        <p:txBody>
          <a:bodyPr/>
          <a:lstStyle/>
          <a:p>
            <a:pPr eaLnBrk="1" hangingPunct="1"/>
            <a:r>
              <a:rPr lang="en-US" altLang="zh-CN" sz="2000" b="0" dirty="0" smtClean="0">
                <a:solidFill>
                  <a:schemeClr val="bg1"/>
                </a:solidFill>
                <a:latin typeface="Arial" charset="0"/>
              </a:rPr>
              <a:t>7.5 </a:t>
            </a:r>
            <a:r>
              <a:rPr lang="zh-CN" altLang="en-US" sz="2000" b="0" dirty="0" smtClean="0">
                <a:solidFill>
                  <a:schemeClr val="bg1"/>
                </a:solidFill>
                <a:latin typeface="Arial" charset="0"/>
              </a:rPr>
              <a:t>数据库设计</a:t>
            </a:r>
            <a:r>
              <a:rPr lang="en-US" altLang="zh-CN" sz="2000" b="0" dirty="0" smtClean="0">
                <a:solidFill>
                  <a:schemeClr val="bg1"/>
                </a:solidFill>
                <a:latin typeface="Arial" charset="0"/>
              </a:rPr>
              <a:t>—</a:t>
            </a:r>
            <a:r>
              <a:rPr lang="zh-CN" altLang="en-US" sz="2000" b="0" dirty="0" smtClean="0">
                <a:solidFill>
                  <a:schemeClr val="bg1"/>
                </a:solidFill>
                <a:latin typeface="Arial" charset="0"/>
              </a:rPr>
              <a:t>需求分析</a:t>
            </a:r>
          </a:p>
        </p:txBody>
      </p:sp>
      <p:sp>
        <p:nvSpPr>
          <p:cNvPr id="11294" name="Rectangle 53"/>
          <p:cNvSpPr>
            <a:spLocks noChangeArrowheads="1"/>
          </p:cNvSpPr>
          <p:nvPr/>
        </p:nvSpPr>
        <p:spPr bwMode="auto">
          <a:xfrm>
            <a:off x="250825" y="260350"/>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hlink"/>
              </a:buClr>
              <a:buSzPct val="55000"/>
              <a:buFont typeface="Wingdings" pitchFamily="2" charset="2"/>
              <a:buChar char="n"/>
            </a:pPr>
            <a:r>
              <a:rPr kumimoji="1" lang="zh-CN" altLang="en-US" sz="2800" b="1" dirty="0">
                <a:solidFill>
                  <a:srgbClr val="0000CC"/>
                </a:solidFill>
                <a:ea typeface="微软雅黑" pitchFamily="34" charset="-122"/>
              </a:rPr>
              <a:t>调查用户需求的步骤</a:t>
            </a:r>
          </a:p>
        </p:txBody>
      </p:sp>
    </p:spTree>
    <p:extLst>
      <p:ext uri="{BB962C8B-B14F-4D97-AF65-F5344CB8AC3E}">
        <p14:creationId xmlns:p14="http://schemas.microsoft.com/office/powerpoint/2010/main" val="649187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1"/>
                                        </p:tgtEl>
                                        <p:attrNameLst>
                                          <p:attrName>style.visibility</p:attrName>
                                        </p:attrNameLst>
                                      </p:cBhvr>
                                      <p:to>
                                        <p:strVal val="visible"/>
                                      </p:to>
                                    </p:set>
                                    <p:anim calcmode="lin" valueType="num">
                                      <p:cBhvr additive="base">
                                        <p:cTn id="13" dur="500" fill="hold"/>
                                        <p:tgtEl>
                                          <p:spTgt spid="11271"/>
                                        </p:tgtEl>
                                        <p:attrNameLst>
                                          <p:attrName>ppt_x</p:attrName>
                                        </p:attrNameLst>
                                      </p:cBhvr>
                                      <p:tavLst>
                                        <p:tav tm="0">
                                          <p:val>
                                            <p:strVal val="#ppt_x"/>
                                          </p:val>
                                        </p:tav>
                                        <p:tav tm="100000">
                                          <p:val>
                                            <p:strVal val="#ppt_x"/>
                                          </p:val>
                                        </p:tav>
                                      </p:tavLst>
                                    </p:anim>
                                    <p:anim calcmode="lin" valueType="num">
                                      <p:cBhvr additive="base">
                                        <p:cTn id="14"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270"/>
                                        </p:tgtEl>
                                        <p:attrNameLst>
                                          <p:attrName>style.visibility</p:attrName>
                                        </p:attrNameLst>
                                      </p:cBhvr>
                                      <p:to>
                                        <p:strVal val="visible"/>
                                      </p:to>
                                    </p:set>
                                    <p:animEffect transition="in" filter="fade">
                                      <p:cBhvr>
                                        <p:cTn id="19" dur="1000"/>
                                        <p:tgtEl>
                                          <p:spTgt spid="11270"/>
                                        </p:tgtEl>
                                      </p:cBhvr>
                                    </p:animEffect>
                                    <p:anim calcmode="lin" valueType="num">
                                      <p:cBhvr>
                                        <p:cTn id="20" dur="1000" fill="hold"/>
                                        <p:tgtEl>
                                          <p:spTgt spid="11270"/>
                                        </p:tgtEl>
                                        <p:attrNameLst>
                                          <p:attrName>ppt_x</p:attrName>
                                        </p:attrNameLst>
                                      </p:cBhvr>
                                      <p:tavLst>
                                        <p:tav tm="0">
                                          <p:val>
                                            <p:strVal val="#ppt_x"/>
                                          </p:val>
                                        </p:tav>
                                        <p:tav tm="100000">
                                          <p:val>
                                            <p:strVal val="#ppt_x"/>
                                          </p:val>
                                        </p:tav>
                                      </p:tavLst>
                                    </p:anim>
                                    <p:anim calcmode="lin" valueType="num">
                                      <p:cBhvr>
                                        <p:cTn id="21" dur="1000" fill="hold"/>
                                        <p:tgtEl>
                                          <p:spTgt spid="11270"/>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1285"/>
                                        </p:tgtEl>
                                        <p:attrNameLst>
                                          <p:attrName>style.visibility</p:attrName>
                                        </p:attrNameLst>
                                      </p:cBhvr>
                                      <p:to>
                                        <p:strVal val="visible"/>
                                      </p:to>
                                    </p:set>
                                    <p:animEffect transition="in" filter="fade">
                                      <p:cBhvr>
                                        <p:cTn id="26" dur="1000"/>
                                        <p:tgtEl>
                                          <p:spTgt spid="11285"/>
                                        </p:tgtEl>
                                      </p:cBhvr>
                                    </p:animEffect>
                                    <p:anim calcmode="lin" valueType="num">
                                      <p:cBhvr>
                                        <p:cTn id="27" dur="1000" fill="hold"/>
                                        <p:tgtEl>
                                          <p:spTgt spid="11285"/>
                                        </p:tgtEl>
                                        <p:attrNameLst>
                                          <p:attrName>ppt_x</p:attrName>
                                        </p:attrNameLst>
                                      </p:cBhvr>
                                      <p:tavLst>
                                        <p:tav tm="0">
                                          <p:val>
                                            <p:strVal val="#ppt_x"/>
                                          </p:val>
                                        </p:tav>
                                        <p:tav tm="100000">
                                          <p:val>
                                            <p:strVal val="#ppt_x"/>
                                          </p:val>
                                        </p:tav>
                                      </p:tavLst>
                                    </p:anim>
                                    <p:anim calcmode="lin" valueType="num">
                                      <p:cBhvr>
                                        <p:cTn id="28" dur="1000" fill="hold"/>
                                        <p:tgtEl>
                                          <p:spTgt spid="1128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286"/>
                                        </p:tgtEl>
                                        <p:attrNameLst>
                                          <p:attrName>style.visibility</p:attrName>
                                        </p:attrNameLst>
                                      </p:cBhvr>
                                      <p:to>
                                        <p:strVal val="visible"/>
                                      </p:to>
                                    </p:set>
                                    <p:animEffect transition="in" filter="fade">
                                      <p:cBhvr>
                                        <p:cTn id="31" dur="1000"/>
                                        <p:tgtEl>
                                          <p:spTgt spid="11286"/>
                                        </p:tgtEl>
                                      </p:cBhvr>
                                    </p:animEffect>
                                    <p:anim calcmode="lin" valueType="num">
                                      <p:cBhvr>
                                        <p:cTn id="32" dur="1000" fill="hold"/>
                                        <p:tgtEl>
                                          <p:spTgt spid="11286"/>
                                        </p:tgtEl>
                                        <p:attrNameLst>
                                          <p:attrName>ppt_x</p:attrName>
                                        </p:attrNameLst>
                                      </p:cBhvr>
                                      <p:tavLst>
                                        <p:tav tm="0">
                                          <p:val>
                                            <p:strVal val="#ppt_x"/>
                                          </p:val>
                                        </p:tav>
                                        <p:tav tm="100000">
                                          <p:val>
                                            <p:strVal val="#ppt_x"/>
                                          </p:val>
                                        </p:tav>
                                      </p:tavLst>
                                    </p:anim>
                                    <p:anim calcmode="lin" valueType="num">
                                      <p:cBhvr>
                                        <p:cTn id="33" dur="1000" fill="hold"/>
                                        <p:tgtEl>
                                          <p:spTgt spid="1128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287"/>
                                        </p:tgtEl>
                                        <p:attrNameLst>
                                          <p:attrName>style.visibility</p:attrName>
                                        </p:attrNameLst>
                                      </p:cBhvr>
                                      <p:to>
                                        <p:strVal val="visible"/>
                                      </p:to>
                                    </p:set>
                                    <p:animEffect transition="in" filter="fade">
                                      <p:cBhvr>
                                        <p:cTn id="36" dur="1000"/>
                                        <p:tgtEl>
                                          <p:spTgt spid="11287"/>
                                        </p:tgtEl>
                                      </p:cBhvr>
                                    </p:animEffect>
                                    <p:anim calcmode="lin" valueType="num">
                                      <p:cBhvr>
                                        <p:cTn id="37" dur="1000" fill="hold"/>
                                        <p:tgtEl>
                                          <p:spTgt spid="11287"/>
                                        </p:tgtEl>
                                        <p:attrNameLst>
                                          <p:attrName>ppt_x</p:attrName>
                                        </p:attrNameLst>
                                      </p:cBhvr>
                                      <p:tavLst>
                                        <p:tav tm="0">
                                          <p:val>
                                            <p:strVal val="#ppt_x"/>
                                          </p:val>
                                        </p:tav>
                                        <p:tav tm="100000">
                                          <p:val>
                                            <p:strVal val="#ppt_x"/>
                                          </p:val>
                                        </p:tav>
                                      </p:tavLst>
                                    </p:anim>
                                    <p:anim calcmode="lin" valueType="num">
                                      <p:cBhvr>
                                        <p:cTn id="38" dur="1000" fill="hold"/>
                                        <p:tgtEl>
                                          <p:spTgt spid="1128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1288"/>
                                        </p:tgtEl>
                                        <p:attrNameLst>
                                          <p:attrName>style.visibility</p:attrName>
                                        </p:attrNameLst>
                                      </p:cBhvr>
                                      <p:to>
                                        <p:strVal val="visible"/>
                                      </p:to>
                                    </p:set>
                                    <p:animEffect transition="in" filter="fade">
                                      <p:cBhvr>
                                        <p:cTn id="41" dur="1000"/>
                                        <p:tgtEl>
                                          <p:spTgt spid="11288"/>
                                        </p:tgtEl>
                                      </p:cBhvr>
                                    </p:animEffect>
                                    <p:anim calcmode="lin" valueType="num">
                                      <p:cBhvr>
                                        <p:cTn id="42" dur="1000" fill="hold"/>
                                        <p:tgtEl>
                                          <p:spTgt spid="11288"/>
                                        </p:tgtEl>
                                        <p:attrNameLst>
                                          <p:attrName>ppt_x</p:attrName>
                                        </p:attrNameLst>
                                      </p:cBhvr>
                                      <p:tavLst>
                                        <p:tav tm="0">
                                          <p:val>
                                            <p:strVal val="#ppt_x"/>
                                          </p:val>
                                        </p:tav>
                                        <p:tav tm="100000">
                                          <p:val>
                                            <p:strVal val="#ppt_x"/>
                                          </p:val>
                                        </p:tav>
                                      </p:tavLst>
                                    </p:anim>
                                    <p:anim calcmode="lin" valueType="num">
                                      <p:cBhvr>
                                        <p:cTn id="43" dur="1000" fill="hold"/>
                                        <p:tgtEl>
                                          <p:spTgt spid="1128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289"/>
                                        </p:tgtEl>
                                        <p:attrNameLst>
                                          <p:attrName>style.visibility</p:attrName>
                                        </p:attrNameLst>
                                      </p:cBhvr>
                                      <p:to>
                                        <p:strVal val="visible"/>
                                      </p:to>
                                    </p:set>
                                    <p:animEffect transition="in" filter="fade">
                                      <p:cBhvr>
                                        <p:cTn id="46" dur="1000"/>
                                        <p:tgtEl>
                                          <p:spTgt spid="11289"/>
                                        </p:tgtEl>
                                      </p:cBhvr>
                                    </p:animEffect>
                                    <p:anim calcmode="lin" valueType="num">
                                      <p:cBhvr>
                                        <p:cTn id="47" dur="1000" fill="hold"/>
                                        <p:tgtEl>
                                          <p:spTgt spid="11289"/>
                                        </p:tgtEl>
                                        <p:attrNameLst>
                                          <p:attrName>ppt_x</p:attrName>
                                        </p:attrNameLst>
                                      </p:cBhvr>
                                      <p:tavLst>
                                        <p:tav tm="0">
                                          <p:val>
                                            <p:strVal val="#ppt_x"/>
                                          </p:val>
                                        </p:tav>
                                        <p:tav tm="100000">
                                          <p:val>
                                            <p:strVal val="#ppt_x"/>
                                          </p:val>
                                        </p:tav>
                                      </p:tavLst>
                                    </p:anim>
                                    <p:anim calcmode="lin" valueType="num">
                                      <p:cBhvr>
                                        <p:cTn id="48" dur="1000" fill="hold"/>
                                        <p:tgtEl>
                                          <p:spTgt spid="1128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290"/>
                                        </p:tgtEl>
                                        <p:attrNameLst>
                                          <p:attrName>style.visibility</p:attrName>
                                        </p:attrNameLst>
                                      </p:cBhvr>
                                      <p:to>
                                        <p:strVal val="visible"/>
                                      </p:to>
                                    </p:set>
                                    <p:animEffect transition="in" filter="fade">
                                      <p:cBhvr>
                                        <p:cTn id="51" dur="1000"/>
                                        <p:tgtEl>
                                          <p:spTgt spid="11290"/>
                                        </p:tgtEl>
                                      </p:cBhvr>
                                    </p:animEffect>
                                    <p:anim calcmode="lin" valueType="num">
                                      <p:cBhvr>
                                        <p:cTn id="52" dur="1000" fill="hold"/>
                                        <p:tgtEl>
                                          <p:spTgt spid="11290"/>
                                        </p:tgtEl>
                                        <p:attrNameLst>
                                          <p:attrName>ppt_x</p:attrName>
                                        </p:attrNameLst>
                                      </p:cBhvr>
                                      <p:tavLst>
                                        <p:tav tm="0">
                                          <p:val>
                                            <p:strVal val="#ppt_x"/>
                                          </p:val>
                                        </p:tav>
                                        <p:tav tm="100000">
                                          <p:val>
                                            <p:strVal val="#ppt_x"/>
                                          </p:val>
                                        </p:tav>
                                      </p:tavLst>
                                    </p:anim>
                                    <p:anim calcmode="lin" valueType="num">
                                      <p:cBhvr>
                                        <p:cTn id="53" dur="1000" fill="hold"/>
                                        <p:tgtEl>
                                          <p:spTgt spid="1129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291"/>
                                        </p:tgtEl>
                                        <p:attrNameLst>
                                          <p:attrName>style.visibility</p:attrName>
                                        </p:attrNameLst>
                                      </p:cBhvr>
                                      <p:to>
                                        <p:strVal val="visible"/>
                                      </p:to>
                                    </p:set>
                                    <p:animEffect transition="in" filter="fade">
                                      <p:cBhvr>
                                        <p:cTn id="56" dur="1000"/>
                                        <p:tgtEl>
                                          <p:spTgt spid="11291"/>
                                        </p:tgtEl>
                                      </p:cBhvr>
                                    </p:animEffect>
                                    <p:anim calcmode="lin" valueType="num">
                                      <p:cBhvr>
                                        <p:cTn id="57" dur="1000" fill="hold"/>
                                        <p:tgtEl>
                                          <p:spTgt spid="11291"/>
                                        </p:tgtEl>
                                        <p:attrNameLst>
                                          <p:attrName>ppt_x</p:attrName>
                                        </p:attrNameLst>
                                      </p:cBhvr>
                                      <p:tavLst>
                                        <p:tav tm="0">
                                          <p:val>
                                            <p:strVal val="#ppt_x"/>
                                          </p:val>
                                        </p:tav>
                                        <p:tav tm="100000">
                                          <p:val>
                                            <p:strVal val="#ppt_x"/>
                                          </p:val>
                                        </p:tav>
                                      </p:tavLst>
                                    </p:anim>
                                    <p:anim calcmode="lin" valueType="num">
                                      <p:cBhvr>
                                        <p:cTn id="58" dur="1000" fill="hold"/>
                                        <p:tgtEl>
                                          <p:spTgt spid="1129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1292"/>
                                        </p:tgtEl>
                                        <p:attrNameLst>
                                          <p:attrName>style.visibility</p:attrName>
                                        </p:attrNameLst>
                                      </p:cBhvr>
                                      <p:to>
                                        <p:strVal val="visible"/>
                                      </p:to>
                                    </p:set>
                                    <p:animEffect transition="in" filter="fade">
                                      <p:cBhvr>
                                        <p:cTn id="61" dur="1000"/>
                                        <p:tgtEl>
                                          <p:spTgt spid="11292"/>
                                        </p:tgtEl>
                                      </p:cBhvr>
                                    </p:animEffect>
                                    <p:anim calcmode="lin" valueType="num">
                                      <p:cBhvr>
                                        <p:cTn id="62" dur="1000" fill="hold"/>
                                        <p:tgtEl>
                                          <p:spTgt spid="11292"/>
                                        </p:tgtEl>
                                        <p:attrNameLst>
                                          <p:attrName>ppt_x</p:attrName>
                                        </p:attrNameLst>
                                      </p:cBhvr>
                                      <p:tavLst>
                                        <p:tav tm="0">
                                          <p:val>
                                            <p:strVal val="#ppt_x"/>
                                          </p:val>
                                        </p:tav>
                                        <p:tav tm="100000">
                                          <p:val>
                                            <p:strVal val="#ppt_x"/>
                                          </p:val>
                                        </p:tav>
                                      </p:tavLst>
                                    </p:anim>
                                    <p:anim calcmode="lin" valueType="num">
                                      <p:cBhvr>
                                        <p:cTn id="63" dur="1000" fill="hold"/>
                                        <p:tgtEl>
                                          <p:spTgt spid="11292"/>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1272"/>
                                        </p:tgtEl>
                                        <p:attrNameLst>
                                          <p:attrName>style.visibility</p:attrName>
                                        </p:attrNameLst>
                                      </p:cBhvr>
                                      <p:to>
                                        <p:strVal val="visible"/>
                                      </p:to>
                                    </p:set>
                                    <p:anim calcmode="lin" valueType="num">
                                      <p:cBhvr additive="base">
                                        <p:cTn id="68" dur="500" fill="hold"/>
                                        <p:tgtEl>
                                          <p:spTgt spid="11272"/>
                                        </p:tgtEl>
                                        <p:attrNameLst>
                                          <p:attrName>ppt_x</p:attrName>
                                        </p:attrNameLst>
                                      </p:cBhvr>
                                      <p:tavLst>
                                        <p:tav tm="0">
                                          <p:val>
                                            <p:strVal val="#ppt_x"/>
                                          </p:val>
                                        </p:tav>
                                        <p:tav tm="100000">
                                          <p:val>
                                            <p:strVal val="#ppt_x"/>
                                          </p:val>
                                        </p:tav>
                                      </p:tavLst>
                                    </p:anim>
                                    <p:anim calcmode="lin" valueType="num">
                                      <p:cBhvr additive="base">
                                        <p:cTn id="69"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1269"/>
                                        </p:tgtEl>
                                        <p:attrNameLst>
                                          <p:attrName>style.visibility</p:attrName>
                                        </p:attrNameLst>
                                      </p:cBhvr>
                                      <p:to>
                                        <p:strVal val="visible"/>
                                      </p:to>
                                    </p:set>
                                    <p:animEffect transition="in" filter="fade">
                                      <p:cBhvr>
                                        <p:cTn id="74" dur="1000"/>
                                        <p:tgtEl>
                                          <p:spTgt spid="11269"/>
                                        </p:tgtEl>
                                      </p:cBhvr>
                                    </p:animEffect>
                                    <p:anim calcmode="lin" valueType="num">
                                      <p:cBhvr>
                                        <p:cTn id="75" dur="1000" fill="hold"/>
                                        <p:tgtEl>
                                          <p:spTgt spid="11269"/>
                                        </p:tgtEl>
                                        <p:attrNameLst>
                                          <p:attrName>ppt_x</p:attrName>
                                        </p:attrNameLst>
                                      </p:cBhvr>
                                      <p:tavLst>
                                        <p:tav tm="0">
                                          <p:val>
                                            <p:strVal val="#ppt_x"/>
                                          </p:val>
                                        </p:tav>
                                        <p:tav tm="100000">
                                          <p:val>
                                            <p:strVal val="#ppt_x"/>
                                          </p:val>
                                        </p:tav>
                                      </p:tavLst>
                                    </p:anim>
                                    <p:anim calcmode="lin" valueType="num">
                                      <p:cBhvr>
                                        <p:cTn id="76" dur="1000" fill="hold"/>
                                        <p:tgtEl>
                                          <p:spTgt spid="11269"/>
                                        </p:tgtEl>
                                        <p:attrNameLst>
                                          <p:attrName>ppt_y</p:attrName>
                                        </p:attrNameLst>
                                      </p:cBhvr>
                                      <p:tavLst>
                                        <p:tav tm="0">
                                          <p:val>
                                            <p:strVal val="#ppt_y+.1"/>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1273"/>
                                        </p:tgtEl>
                                        <p:attrNameLst>
                                          <p:attrName>style.visibility</p:attrName>
                                        </p:attrNameLst>
                                      </p:cBhvr>
                                      <p:to>
                                        <p:strVal val="visible"/>
                                      </p:to>
                                    </p:set>
                                    <p:animEffect transition="in" filter="fade">
                                      <p:cBhvr>
                                        <p:cTn id="81" dur="1000"/>
                                        <p:tgtEl>
                                          <p:spTgt spid="11273"/>
                                        </p:tgtEl>
                                      </p:cBhvr>
                                    </p:animEffect>
                                    <p:anim calcmode="lin" valueType="num">
                                      <p:cBhvr>
                                        <p:cTn id="82" dur="1000" fill="hold"/>
                                        <p:tgtEl>
                                          <p:spTgt spid="11273"/>
                                        </p:tgtEl>
                                        <p:attrNameLst>
                                          <p:attrName>ppt_x</p:attrName>
                                        </p:attrNameLst>
                                      </p:cBhvr>
                                      <p:tavLst>
                                        <p:tav tm="0">
                                          <p:val>
                                            <p:strVal val="#ppt_x"/>
                                          </p:val>
                                        </p:tav>
                                        <p:tav tm="100000">
                                          <p:val>
                                            <p:strVal val="#ppt_x"/>
                                          </p:val>
                                        </p:tav>
                                      </p:tavLst>
                                    </p:anim>
                                    <p:anim calcmode="lin" valueType="num">
                                      <p:cBhvr>
                                        <p:cTn id="83"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1279"/>
                                        </p:tgtEl>
                                        <p:attrNameLst>
                                          <p:attrName>style.visibility</p:attrName>
                                        </p:attrNameLst>
                                      </p:cBhvr>
                                      <p:to>
                                        <p:strVal val="visible"/>
                                      </p:to>
                                    </p:set>
                                    <p:animEffect transition="in" filter="fade">
                                      <p:cBhvr>
                                        <p:cTn id="88" dur="1000"/>
                                        <p:tgtEl>
                                          <p:spTgt spid="11279"/>
                                        </p:tgtEl>
                                      </p:cBhvr>
                                    </p:animEffect>
                                    <p:anim calcmode="lin" valueType="num">
                                      <p:cBhvr>
                                        <p:cTn id="89" dur="1000" fill="hold"/>
                                        <p:tgtEl>
                                          <p:spTgt spid="11279"/>
                                        </p:tgtEl>
                                        <p:attrNameLst>
                                          <p:attrName>ppt_x</p:attrName>
                                        </p:attrNameLst>
                                      </p:cBhvr>
                                      <p:tavLst>
                                        <p:tav tm="0">
                                          <p:val>
                                            <p:strVal val="#ppt_x"/>
                                          </p:val>
                                        </p:tav>
                                        <p:tav tm="100000">
                                          <p:val>
                                            <p:strVal val="#ppt_x"/>
                                          </p:val>
                                        </p:tav>
                                      </p:tavLst>
                                    </p:anim>
                                    <p:anim calcmode="lin" valueType="num">
                                      <p:cBhvr>
                                        <p:cTn id="90" dur="1000" fill="hold"/>
                                        <p:tgtEl>
                                          <p:spTgt spid="11279"/>
                                        </p:tgtEl>
                                        <p:attrNameLst>
                                          <p:attrName>ppt_y</p:attrName>
                                        </p:attrNameLst>
                                      </p:cBhvr>
                                      <p:tavLst>
                                        <p:tav tm="0">
                                          <p:val>
                                            <p:strVal val="#ppt_y+.1"/>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1281"/>
                                        </p:tgtEl>
                                        <p:attrNameLst>
                                          <p:attrName>style.visibility</p:attrName>
                                        </p:attrNameLst>
                                      </p:cBhvr>
                                      <p:to>
                                        <p:strVal val="visible"/>
                                      </p:to>
                                    </p:set>
                                    <p:anim calcmode="lin" valueType="num">
                                      <p:cBhvr additive="base">
                                        <p:cTn id="95" dur="500" fill="hold"/>
                                        <p:tgtEl>
                                          <p:spTgt spid="11281"/>
                                        </p:tgtEl>
                                        <p:attrNameLst>
                                          <p:attrName>ppt_x</p:attrName>
                                        </p:attrNameLst>
                                      </p:cBhvr>
                                      <p:tavLst>
                                        <p:tav tm="0">
                                          <p:val>
                                            <p:strVal val="#ppt_x"/>
                                          </p:val>
                                        </p:tav>
                                        <p:tav tm="100000">
                                          <p:val>
                                            <p:strVal val="#ppt_x"/>
                                          </p:val>
                                        </p:tav>
                                      </p:tavLst>
                                    </p:anim>
                                    <p:anim calcmode="lin" valueType="num">
                                      <p:cBhvr additive="base">
                                        <p:cTn id="96" dur="500" fill="hold"/>
                                        <p:tgtEl>
                                          <p:spTgt spid="1128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1280"/>
                                        </p:tgtEl>
                                        <p:attrNameLst>
                                          <p:attrName>style.visibility</p:attrName>
                                        </p:attrNameLst>
                                      </p:cBhvr>
                                      <p:to>
                                        <p:strVal val="visible"/>
                                      </p:to>
                                    </p:set>
                                    <p:anim calcmode="lin" valueType="num">
                                      <p:cBhvr additive="base">
                                        <p:cTn id="99" dur="500" fill="hold"/>
                                        <p:tgtEl>
                                          <p:spTgt spid="11280"/>
                                        </p:tgtEl>
                                        <p:attrNameLst>
                                          <p:attrName>ppt_x</p:attrName>
                                        </p:attrNameLst>
                                      </p:cBhvr>
                                      <p:tavLst>
                                        <p:tav tm="0">
                                          <p:val>
                                            <p:strVal val="#ppt_x"/>
                                          </p:val>
                                        </p:tav>
                                        <p:tav tm="100000">
                                          <p:val>
                                            <p:strVal val="#ppt_x"/>
                                          </p:val>
                                        </p:tav>
                                      </p:tavLst>
                                    </p:anim>
                                    <p:anim calcmode="lin" valueType="num">
                                      <p:cBhvr additive="base">
                                        <p:cTn id="100" dur="500" fill="hold"/>
                                        <p:tgtEl>
                                          <p:spTgt spid="1128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1283"/>
                                        </p:tgtEl>
                                        <p:attrNameLst>
                                          <p:attrName>style.visibility</p:attrName>
                                        </p:attrNameLst>
                                      </p:cBhvr>
                                      <p:to>
                                        <p:strVal val="visible"/>
                                      </p:to>
                                    </p:set>
                                    <p:anim calcmode="lin" valueType="num">
                                      <p:cBhvr additive="base">
                                        <p:cTn id="103" dur="500" fill="hold"/>
                                        <p:tgtEl>
                                          <p:spTgt spid="11283"/>
                                        </p:tgtEl>
                                        <p:attrNameLst>
                                          <p:attrName>ppt_x</p:attrName>
                                        </p:attrNameLst>
                                      </p:cBhvr>
                                      <p:tavLst>
                                        <p:tav tm="0">
                                          <p:val>
                                            <p:strVal val="#ppt_x"/>
                                          </p:val>
                                        </p:tav>
                                        <p:tav tm="100000">
                                          <p:val>
                                            <p:strVal val="#ppt_x"/>
                                          </p:val>
                                        </p:tav>
                                      </p:tavLst>
                                    </p:anim>
                                    <p:anim calcmode="lin" valueType="num">
                                      <p:cBhvr additive="base">
                                        <p:cTn id="104" dur="500" fill="hold"/>
                                        <p:tgtEl>
                                          <p:spTgt spid="1128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1282"/>
                                        </p:tgtEl>
                                        <p:attrNameLst>
                                          <p:attrName>style.visibility</p:attrName>
                                        </p:attrNameLst>
                                      </p:cBhvr>
                                      <p:to>
                                        <p:strVal val="visible"/>
                                      </p:to>
                                    </p:set>
                                    <p:anim calcmode="lin" valueType="num">
                                      <p:cBhvr additive="base">
                                        <p:cTn id="107" dur="500" fill="hold"/>
                                        <p:tgtEl>
                                          <p:spTgt spid="11282"/>
                                        </p:tgtEl>
                                        <p:attrNameLst>
                                          <p:attrName>ppt_x</p:attrName>
                                        </p:attrNameLst>
                                      </p:cBhvr>
                                      <p:tavLst>
                                        <p:tav tm="0">
                                          <p:val>
                                            <p:strVal val="#ppt_x"/>
                                          </p:val>
                                        </p:tav>
                                        <p:tav tm="100000">
                                          <p:val>
                                            <p:strVal val="#ppt_x"/>
                                          </p:val>
                                        </p:tav>
                                      </p:tavLst>
                                    </p:anim>
                                    <p:anim calcmode="lin" valueType="num">
                                      <p:cBhvr additive="base">
                                        <p:cTn id="108" dur="500" fill="hold"/>
                                        <p:tgtEl>
                                          <p:spTgt spid="11282"/>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1278"/>
                                        </p:tgtEl>
                                        <p:attrNameLst>
                                          <p:attrName>style.visibility</p:attrName>
                                        </p:attrNameLst>
                                      </p:cBhvr>
                                      <p:to>
                                        <p:strVal val="visible"/>
                                      </p:to>
                                    </p:set>
                                    <p:anim calcmode="lin" valueType="num">
                                      <p:cBhvr additive="base">
                                        <p:cTn id="113" dur="500" fill="hold"/>
                                        <p:tgtEl>
                                          <p:spTgt spid="11278"/>
                                        </p:tgtEl>
                                        <p:attrNameLst>
                                          <p:attrName>ppt_x</p:attrName>
                                        </p:attrNameLst>
                                      </p:cBhvr>
                                      <p:tavLst>
                                        <p:tav tm="0">
                                          <p:val>
                                            <p:strVal val="#ppt_x"/>
                                          </p:val>
                                        </p:tav>
                                        <p:tav tm="100000">
                                          <p:val>
                                            <p:strVal val="#ppt_x"/>
                                          </p:val>
                                        </p:tav>
                                      </p:tavLst>
                                    </p:anim>
                                    <p:anim calcmode="lin" valueType="num">
                                      <p:cBhvr additive="base">
                                        <p:cTn id="114" dur="500" fill="hold"/>
                                        <p:tgtEl>
                                          <p:spTgt spid="1127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1277"/>
                                        </p:tgtEl>
                                        <p:attrNameLst>
                                          <p:attrName>style.visibility</p:attrName>
                                        </p:attrNameLst>
                                      </p:cBhvr>
                                      <p:to>
                                        <p:strVal val="visible"/>
                                      </p:to>
                                    </p:set>
                                    <p:anim calcmode="lin" valueType="num">
                                      <p:cBhvr additive="base">
                                        <p:cTn id="117" dur="500" fill="hold"/>
                                        <p:tgtEl>
                                          <p:spTgt spid="11277"/>
                                        </p:tgtEl>
                                        <p:attrNameLst>
                                          <p:attrName>ppt_x</p:attrName>
                                        </p:attrNameLst>
                                      </p:cBhvr>
                                      <p:tavLst>
                                        <p:tav tm="0">
                                          <p:val>
                                            <p:strVal val="#ppt_x"/>
                                          </p:val>
                                        </p:tav>
                                        <p:tav tm="100000">
                                          <p:val>
                                            <p:strVal val="#ppt_x"/>
                                          </p:val>
                                        </p:tav>
                                      </p:tavLst>
                                    </p:anim>
                                    <p:anim calcmode="lin" valueType="num">
                                      <p:cBhvr additive="base">
                                        <p:cTn id="118" dur="500" fill="hold"/>
                                        <p:tgtEl>
                                          <p:spTgt spid="11277"/>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1276"/>
                                        </p:tgtEl>
                                        <p:attrNameLst>
                                          <p:attrName>style.visibility</p:attrName>
                                        </p:attrNameLst>
                                      </p:cBhvr>
                                      <p:to>
                                        <p:strVal val="visible"/>
                                      </p:to>
                                    </p:set>
                                    <p:anim calcmode="lin" valueType="num">
                                      <p:cBhvr additive="base">
                                        <p:cTn id="121" dur="500" fill="hold"/>
                                        <p:tgtEl>
                                          <p:spTgt spid="11276"/>
                                        </p:tgtEl>
                                        <p:attrNameLst>
                                          <p:attrName>ppt_x</p:attrName>
                                        </p:attrNameLst>
                                      </p:cBhvr>
                                      <p:tavLst>
                                        <p:tav tm="0">
                                          <p:val>
                                            <p:strVal val="#ppt_x"/>
                                          </p:val>
                                        </p:tav>
                                        <p:tav tm="100000">
                                          <p:val>
                                            <p:strVal val="#ppt_x"/>
                                          </p:val>
                                        </p:tav>
                                      </p:tavLst>
                                    </p:anim>
                                    <p:anim calcmode="lin" valueType="num">
                                      <p:cBhvr additive="base">
                                        <p:cTn id="122"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1267"/>
                                        </p:tgtEl>
                                        <p:attrNameLst>
                                          <p:attrName>style.visibility</p:attrName>
                                        </p:attrNameLst>
                                      </p:cBhvr>
                                      <p:to>
                                        <p:strVal val="visible"/>
                                      </p:to>
                                    </p:set>
                                    <p:anim calcmode="lin" valueType="num">
                                      <p:cBhvr additive="base">
                                        <p:cTn id="127" dur="500" fill="hold"/>
                                        <p:tgtEl>
                                          <p:spTgt spid="11267"/>
                                        </p:tgtEl>
                                        <p:attrNameLst>
                                          <p:attrName>ppt_x</p:attrName>
                                        </p:attrNameLst>
                                      </p:cBhvr>
                                      <p:tavLst>
                                        <p:tav tm="0">
                                          <p:val>
                                            <p:strVal val="#ppt_x"/>
                                          </p:val>
                                        </p:tav>
                                        <p:tav tm="100000">
                                          <p:val>
                                            <p:strVal val="#ppt_x"/>
                                          </p:val>
                                        </p:tav>
                                      </p:tavLst>
                                    </p:anim>
                                    <p:anim calcmode="lin" valueType="num">
                                      <p:cBhvr additive="base">
                                        <p:cTn id="12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1274"/>
                                        </p:tgtEl>
                                        <p:attrNameLst>
                                          <p:attrName>style.visibility</p:attrName>
                                        </p:attrNameLst>
                                      </p:cBhvr>
                                      <p:to>
                                        <p:strVal val="visible"/>
                                      </p:to>
                                    </p:set>
                                    <p:anim calcmode="lin" valueType="num">
                                      <p:cBhvr additive="base">
                                        <p:cTn id="133" dur="500" fill="hold"/>
                                        <p:tgtEl>
                                          <p:spTgt spid="11274"/>
                                        </p:tgtEl>
                                        <p:attrNameLst>
                                          <p:attrName>ppt_x</p:attrName>
                                        </p:attrNameLst>
                                      </p:cBhvr>
                                      <p:tavLst>
                                        <p:tav tm="0">
                                          <p:val>
                                            <p:strVal val="#ppt_x"/>
                                          </p:val>
                                        </p:tav>
                                        <p:tav tm="100000">
                                          <p:val>
                                            <p:strVal val="#ppt_x"/>
                                          </p:val>
                                        </p:tav>
                                      </p:tavLst>
                                    </p:anim>
                                    <p:anim calcmode="lin" valueType="num">
                                      <p:cBhvr additive="base">
                                        <p:cTn id="134" dur="500" fill="hold"/>
                                        <p:tgtEl>
                                          <p:spTgt spid="11274"/>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275"/>
                                        </p:tgtEl>
                                        <p:attrNameLst>
                                          <p:attrName>style.visibility</p:attrName>
                                        </p:attrNameLst>
                                      </p:cBhvr>
                                      <p:to>
                                        <p:strVal val="visible"/>
                                      </p:to>
                                    </p:set>
                                    <p:anim calcmode="lin" valueType="num">
                                      <p:cBhvr additive="base">
                                        <p:cTn id="139" dur="500" fill="hold"/>
                                        <p:tgtEl>
                                          <p:spTgt spid="11275"/>
                                        </p:tgtEl>
                                        <p:attrNameLst>
                                          <p:attrName>ppt_x</p:attrName>
                                        </p:attrNameLst>
                                      </p:cBhvr>
                                      <p:tavLst>
                                        <p:tav tm="0">
                                          <p:val>
                                            <p:strVal val="#ppt_x"/>
                                          </p:val>
                                        </p:tav>
                                        <p:tav tm="100000">
                                          <p:val>
                                            <p:strVal val="#ppt_x"/>
                                          </p:val>
                                        </p:tav>
                                      </p:tavLst>
                                    </p:anim>
                                    <p:anim calcmode="lin" valueType="num">
                                      <p:cBhvr additive="base">
                                        <p:cTn id="140"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P spid="11268" grpId="0" animBg="1"/>
      <p:bldP spid="11269" grpId="0" animBg="1"/>
      <p:bldP spid="11270" grpId="0" animBg="1"/>
      <p:bldP spid="11271" grpId="0" animBg="1"/>
      <p:bldP spid="11272" grpId="0" animBg="1"/>
      <p:bldP spid="11273" grpId="0" animBg="1"/>
      <p:bldP spid="11274" grpId="0" animBg="1"/>
      <p:bldP spid="11275" grpId="0"/>
      <p:bldP spid="11276" grpId="0" animBg="1"/>
      <p:bldP spid="11277" grpId="0" animBg="1"/>
      <p:bldP spid="11278" grpId="0" animBg="1"/>
      <p:bldP spid="11279" grpId="0" animBg="1"/>
      <p:bldP spid="11280" grpId="0" animBg="1"/>
      <p:bldP spid="11281" grpId="0" animBg="1"/>
      <p:bldP spid="11282" grpId="0" animBg="1"/>
      <p:bldP spid="11283" grpId="0" animBg="1"/>
      <p:bldP spid="11289" grpId="0"/>
      <p:bldP spid="11290" grpId="0"/>
      <p:bldP spid="11291" grpId="0" animBg="1"/>
      <p:bldP spid="1129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98E00C8-3830-46A2-B2D5-C2F7DCD88C50}" type="datetime3">
              <a:rPr lang="zh-CN" altLang="en-US" smtClean="0">
                <a:solidFill>
                  <a:srgbClr val="FF00FF"/>
                </a:solidFill>
                <a:ea typeface="微软雅黑" pitchFamily="34" charset="-122"/>
              </a:rPr>
              <a:pPr eaLnBrk="1" hangingPunct="1"/>
              <a:t>2019年11月26日星期二</a:t>
            </a:fld>
            <a:endParaRPr lang="en-US" altLang="zh-CN" smtClean="0">
              <a:solidFill>
                <a:srgbClr val="FF00FF"/>
              </a:solidFill>
              <a:ea typeface="微软雅黑" pitchFamily="34" charset="-122"/>
            </a:endParaRPr>
          </a:p>
        </p:txBody>
      </p:sp>
      <p:sp>
        <p:nvSpPr>
          <p:cNvPr id="12291" name="Rectangle 53"/>
          <p:cNvSpPr>
            <a:spLocks noChangeArrowheads="1"/>
          </p:cNvSpPr>
          <p:nvPr/>
        </p:nvSpPr>
        <p:spPr bwMode="auto">
          <a:xfrm>
            <a:off x="427038" y="1055688"/>
            <a:ext cx="4325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hlink"/>
              </a:buClr>
              <a:buSzPct val="55000"/>
              <a:buFont typeface="Wingdings" pitchFamily="2" charset="2"/>
              <a:buChar char="n"/>
            </a:pPr>
            <a:r>
              <a:rPr kumimoji="1" lang="zh-CN" altLang="en-US" sz="2400" b="1">
                <a:ea typeface="微软雅黑" pitchFamily="34" charset="-122"/>
              </a:rPr>
              <a:t>跟班作业</a:t>
            </a:r>
          </a:p>
        </p:txBody>
      </p:sp>
      <p:sp>
        <p:nvSpPr>
          <p:cNvPr id="12293" name="Rectangle 53"/>
          <p:cNvSpPr>
            <a:spLocks noChangeArrowheads="1"/>
          </p:cNvSpPr>
          <p:nvPr/>
        </p:nvSpPr>
        <p:spPr bwMode="auto">
          <a:xfrm>
            <a:off x="250825" y="260350"/>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hlink"/>
              </a:buClr>
              <a:buSzPct val="55000"/>
              <a:buFont typeface="Wingdings" pitchFamily="2" charset="2"/>
              <a:buChar char="n"/>
            </a:pPr>
            <a:r>
              <a:rPr kumimoji="1" lang="zh-CN" altLang="en-US" sz="2800" b="1" dirty="0">
                <a:solidFill>
                  <a:srgbClr val="0000CC"/>
                </a:solidFill>
                <a:ea typeface="微软雅黑" pitchFamily="34" charset="-122"/>
              </a:rPr>
              <a:t>调查用户需求的方法</a:t>
            </a:r>
          </a:p>
        </p:txBody>
      </p:sp>
      <p:sp>
        <p:nvSpPr>
          <p:cNvPr id="12294" name="Rectangle 53"/>
          <p:cNvSpPr>
            <a:spLocks noChangeArrowheads="1"/>
          </p:cNvSpPr>
          <p:nvPr/>
        </p:nvSpPr>
        <p:spPr bwMode="auto">
          <a:xfrm>
            <a:off x="422275" y="1711325"/>
            <a:ext cx="4325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hlink"/>
              </a:buClr>
              <a:buSzPct val="55000"/>
              <a:buFont typeface="Wingdings" pitchFamily="2" charset="2"/>
              <a:buChar char="n"/>
            </a:pPr>
            <a:r>
              <a:rPr kumimoji="1" lang="zh-CN" altLang="en-US" sz="2400" b="1">
                <a:ea typeface="微软雅黑" pitchFamily="34" charset="-122"/>
              </a:rPr>
              <a:t>开调查会</a:t>
            </a:r>
          </a:p>
        </p:txBody>
      </p:sp>
      <p:sp>
        <p:nvSpPr>
          <p:cNvPr id="12295" name="Rectangle 53"/>
          <p:cNvSpPr>
            <a:spLocks noChangeArrowheads="1"/>
          </p:cNvSpPr>
          <p:nvPr/>
        </p:nvSpPr>
        <p:spPr bwMode="auto">
          <a:xfrm>
            <a:off x="404813" y="2349500"/>
            <a:ext cx="4325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hlink"/>
              </a:buClr>
              <a:buSzPct val="55000"/>
              <a:buFont typeface="Wingdings" pitchFamily="2" charset="2"/>
              <a:buChar char="n"/>
            </a:pPr>
            <a:r>
              <a:rPr kumimoji="1" lang="zh-CN" altLang="en-US" sz="2400" b="1">
                <a:ea typeface="微软雅黑" pitchFamily="34" charset="-122"/>
              </a:rPr>
              <a:t>请专人介绍</a:t>
            </a:r>
          </a:p>
        </p:txBody>
      </p:sp>
      <p:sp>
        <p:nvSpPr>
          <p:cNvPr id="12296" name="Rectangle 53"/>
          <p:cNvSpPr>
            <a:spLocks noChangeArrowheads="1"/>
          </p:cNvSpPr>
          <p:nvPr/>
        </p:nvSpPr>
        <p:spPr bwMode="auto">
          <a:xfrm>
            <a:off x="427038" y="2997200"/>
            <a:ext cx="4325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hlink"/>
              </a:buClr>
              <a:buSzPct val="55000"/>
              <a:buFont typeface="Wingdings" pitchFamily="2" charset="2"/>
              <a:buChar char="n"/>
            </a:pPr>
            <a:r>
              <a:rPr kumimoji="1" lang="zh-CN" altLang="en-US" sz="2400" b="1">
                <a:ea typeface="微软雅黑" pitchFamily="34" charset="-122"/>
              </a:rPr>
              <a:t>询问</a:t>
            </a:r>
          </a:p>
        </p:txBody>
      </p:sp>
      <p:sp>
        <p:nvSpPr>
          <p:cNvPr id="12297" name="Rectangle 53"/>
          <p:cNvSpPr>
            <a:spLocks noChangeArrowheads="1"/>
          </p:cNvSpPr>
          <p:nvPr/>
        </p:nvSpPr>
        <p:spPr bwMode="auto">
          <a:xfrm>
            <a:off x="427038" y="3573463"/>
            <a:ext cx="4325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hlink"/>
              </a:buClr>
              <a:buSzPct val="55000"/>
              <a:buFont typeface="Wingdings" pitchFamily="2" charset="2"/>
              <a:buChar char="n"/>
            </a:pPr>
            <a:r>
              <a:rPr kumimoji="1" lang="zh-CN" altLang="en-US" sz="2400" b="1">
                <a:ea typeface="微软雅黑" pitchFamily="34" charset="-122"/>
              </a:rPr>
              <a:t>问卷调查</a:t>
            </a:r>
          </a:p>
        </p:txBody>
      </p:sp>
      <p:sp>
        <p:nvSpPr>
          <p:cNvPr id="12298" name="Rectangle 53"/>
          <p:cNvSpPr>
            <a:spLocks noChangeArrowheads="1"/>
          </p:cNvSpPr>
          <p:nvPr/>
        </p:nvSpPr>
        <p:spPr bwMode="auto">
          <a:xfrm>
            <a:off x="427038" y="4221163"/>
            <a:ext cx="4325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hlink"/>
              </a:buClr>
              <a:buSzPct val="55000"/>
              <a:buFont typeface="Wingdings" pitchFamily="2" charset="2"/>
              <a:buChar char="n"/>
            </a:pPr>
            <a:r>
              <a:rPr kumimoji="1" lang="zh-CN" altLang="en-US" sz="2400" b="1">
                <a:ea typeface="微软雅黑" pitchFamily="34" charset="-122"/>
              </a:rPr>
              <a:t>查阅记录</a:t>
            </a:r>
          </a:p>
        </p:txBody>
      </p:sp>
    </p:spTree>
    <p:extLst>
      <p:ext uri="{BB962C8B-B14F-4D97-AF65-F5344CB8AC3E}">
        <p14:creationId xmlns:p14="http://schemas.microsoft.com/office/powerpoint/2010/main" val="1331452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fade">
                                      <p:cBhvr>
                                        <p:cTn id="12" dur="500"/>
                                        <p:tgtEl>
                                          <p:spTgt spid="12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fade">
                                      <p:cBhvr>
                                        <p:cTn id="17" dur="500"/>
                                        <p:tgtEl>
                                          <p:spTgt spid="12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296"/>
                                        </p:tgtEl>
                                        <p:attrNameLst>
                                          <p:attrName>style.visibility</p:attrName>
                                        </p:attrNameLst>
                                      </p:cBhvr>
                                      <p:to>
                                        <p:strVal val="visible"/>
                                      </p:to>
                                    </p:set>
                                    <p:anim calcmode="lin" valueType="num">
                                      <p:cBhvr additive="base">
                                        <p:cTn id="22" dur="500" fill="hold"/>
                                        <p:tgtEl>
                                          <p:spTgt spid="12296"/>
                                        </p:tgtEl>
                                        <p:attrNameLst>
                                          <p:attrName>ppt_x</p:attrName>
                                        </p:attrNameLst>
                                      </p:cBhvr>
                                      <p:tavLst>
                                        <p:tav tm="0">
                                          <p:val>
                                            <p:strVal val="#ppt_x"/>
                                          </p:val>
                                        </p:tav>
                                        <p:tav tm="100000">
                                          <p:val>
                                            <p:strVal val="#ppt_x"/>
                                          </p:val>
                                        </p:tav>
                                      </p:tavLst>
                                    </p:anim>
                                    <p:anim calcmode="lin" valueType="num">
                                      <p:cBhvr additive="base">
                                        <p:cTn id="23"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297"/>
                                        </p:tgtEl>
                                        <p:attrNameLst>
                                          <p:attrName>style.visibility</p:attrName>
                                        </p:attrNameLst>
                                      </p:cBhvr>
                                      <p:to>
                                        <p:strVal val="visible"/>
                                      </p:to>
                                    </p:set>
                                    <p:anim calcmode="lin" valueType="num">
                                      <p:cBhvr additive="base">
                                        <p:cTn id="28" dur="500" fill="hold"/>
                                        <p:tgtEl>
                                          <p:spTgt spid="12297"/>
                                        </p:tgtEl>
                                        <p:attrNameLst>
                                          <p:attrName>ppt_x</p:attrName>
                                        </p:attrNameLst>
                                      </p:cBhvr>
                                      <p:tavLst>
                                        <p:tav tm="0">
                                          <p:val>
                                            <p:strVal val="#ppt_x"/>
                                          </p:val>
                                        </p:tav>
                                        <p:tav tm="100000">
                                          <p:val>
                                            <p:strVal val="#ppt_x"/>
                                          </p:val>
                                        </p:tav>
                                      </p:tavLst>
                                    </p:anim>
                                    <p:anim calcmode="lin" valueType="num">
                                      <p:cBhvr additive="base">
                                        <p:cTn id="29"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298"/>
                                        </p:tgtEl>
                                        <p:attrNameLst>
                                          <p:attrName>style.visibility</p:attrName>
                                        </p:attrNameLst>
                                      </p:cBhvr>
                                      <p:to>
                                        <p:strVal val="visible"/>
                                      </p:to>
                                    </p:set>
                                    <p:anim calcmode="lin" valueType="num">
                                      <p:cBhvr additive="base">
                                        <p:cTn id="34" dur="500" fill="hold"/>
                                        <p:tgtEl>
                                          <p:spTgt spid="12298"/>
                                        </p:tgtEl>
                                        <p:attrNameLst>
                                          <p:attrName>ppt_x</p:attrName>
                                        </p:attrNameLst>
                                      </p:cBhvr>
                                      <p:tavLst>
                                        <p:tav tm="0">
                                          <p:val>
                                            <p:strVal val="#ppt_x"/>
                                          </p:val>
                                        </p:tav>
                                        <p:tav tm="100000">
                                          <p:val>
                                            <p:strVal val="#ppt_x"/>
                                          </p:val>
                                        </p:tav>
                                      </p:tavLst>
                                    </p:anim>
                                    <p:anim calcmode="lin" valueType="num">
                                      <p:cBhvr additive="base">
                                        <p:cTn id="35"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4" grpId="0"/>
      <p:bldP spid="12295" grpId="0"/>
      <p:bldP spid="12296" grpId="0"/>
      <p:bldP spid="12297" grpId="0"/>
      <p:bldP spid="122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09" y="1844824"/>
            <a:ext cx="8460432" cy="275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2"/>
          <p:cNvSpPr>
            <a:spLocks noChangeArrowheads="1"/>
          </p:cNvSpPr>
          <p:nvPr/>
        </p:nvSpPr>
        <p:spPr bwMode="auto">
          <a:xfrm>
            <a:off x="3332163" y="5084763"/>
            <a:ext cx="2676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b="1" dirty="0"/>
              <a:t>图 </a:t>
            </a:r>
            <a:r>
              <a:rPr lang="en-US" altLang="zh-CN" sz="2000" b="1" dirty="0"/>
              <a:t>4-2</a:t>
            </a:r>
            <a:r>
              <a:rPr lang="zh-CN" altLang="zh-CN" sz="2000" b="1" dirty="0"/>
              <a:t>系统高层抽象图</a:t>
            </a:r>
          </a:p>
        </p:txBody>
      </p:sp>
      <p:sp>
        <p:nvSpPr>
          <p:cNvPr id="2" name="矩形 1"/>
          <p:cNvSpPr/>
          <p:nvPr/>
        </p:nvSpPr>
        <p:spPr>
          <a:xfrm>
            <a:off x="827584" y="719118"/>
            <a:ext cx="5269391" cy="523220"/>
          </a:xfrm>
          <a:prstGeom prst="rect">
            <a:avLst/>
          </a:prstGeom>
        </p:spPr>
        <p:txBody>
          <a:bodyPr wrap="none">
            <a:spAutoFit/>
          </a:bodyPr>
          <a:lstStyle/>
          <a:p>
            <a:r>
              <a:rPr lang="zh-CN" altLang="en-US" sz="2800" b="1" dirty="0" smtClean="0">
                <a:solidFill>
                  <a:srgbClr val="0000CC"/>
                </a:solidFill>
                <a:latin typeface="微软雅黑" panose="020B0503020204020204" pitchFamily="34" charset="-122"/>
                <a:ea typeface="微软雅黑" panose="020B0503020204020204" pitchFamily="34" charset="-122"/>
              </a:rPr>
              <a:t>需求分析的方法</a:t>
            </a:r>
            <a:r>
              <a:rPr lang="en-US" altLang="zh-CN" sz="2800" b="1" dirty="0" smtClean="0">
                <a:solidFill>
                  <a:srgbClr val="0000CC"/>
                </a:solidFill>
                <a:latin typeface="微软雅黑" panose="020B0503020204020204" pitchFamily="34" charset="-122"/>
                <a:ea typeface="微软雅黑" panose="020B0503020204020204" pitchFamily="34" charset="-122"/>
              </a:rPr>
              <a:t>——</a:t>
            </a:r>
            <a:r>
              <a:rPr lang="zh-CN" altLang="en-US" sz="2800" b="1" dirty="0" smtClean="0">
                <a:solidFill>
                  <a:srgbClr val="0000CC"/>
                </a:solidFill>
                <a:latin typeface="微软雅黑" panose="020B0503020204020204" pitchFamily="34" charset="-122"/>
                <a:ea typeface="微软雅黑" panose="020B0503020204020204" pitchFamily="34" charset="-122"/>
              </a:rPr>
              <a:t>画</a:t>
            </a:r>
            <a:r>
              <a:rPr lang="zh-CN" altLang="en-US" sz="2800" b="1" dirty="0" smtClean="0">
                <a:solidFill>
                  <a:srgbClr val="FF0000"/>
                </a:solidFill>
                <a:latin typeface="微软雅黑" panose="020B0503020204020204" pitchFamily="34" charset="-122"/>
                <a:ea typeface="微软雅黑" panose="020B0503020204020204" pitchFamily="34" charset="-122"/>
              </a:rPr>
              <a:t>数据流图</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656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xfrm>
            <a:off x="0" y="6021388"/>
            <a:ext cx="3168650" cy="339725"/>
          </a:xfrm>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E1428A8-C2E5-4A76-9FDA-46FB3C1EDA84}" type="datetime3">
              <a:rPr lang="zh-CN" altLang="en-US" smtClean="0">
                <a:solidFill>
                  <a:srgbClr val="FF00FF"/>
                </a:solidFill>
                <a:ea typeface="微软雅黑" pitchFamily="34" charset="-122"/>
              </a:rPr>
              <a:pPr eaLnBrk="1" hangingPunct="1"/>
              <a:t>2019年11月26日星期二</a:t>
            </a:fld>
            <a:endParaRPr lang="en-US" altLang="zh-CN" smtClean="0">
              <a:solidFill>
                <a:srgbClr val="FF00FF"/>
              </a:solidFill>
              <a:ea typeface="微软雅黑" pitchFamily="34" charset="-122"/>
            </a:endParaRPr>
          </a:p>
        </p:txBody>
      </p:sp>
      <p:sp>
        <p:nvSpPr>
          <p:cNvPr id="14339" name="矩形 2"/>
          <p:cNvSpPr>
            <a:spLocks noChangeArrowheads="1"/>
          </p:cNvSpPr>
          <p:nvPr/>
        </p:nvSpPr>
        <p:spPr bwMode="auto">
          <a:xfrm>
            <a:off x="2517775" y="90805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ea typeface="微软雅黑" pitchFamily="34" charset="-122"/>
              </a:rPr>
              <a:t>由一组确定的数据组成</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08050"/>
            <a:ext cx="1304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8" y="1628775"/>
            <a:ext cx="1200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2636838"/>
            <a:ext cx="11049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3" y="3500438"/>
            <a:ext cx="14097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4" name="矩形 3"/>
          <p:cNvSpPr>
            <a:spLocks noChangeArrowheads="1"/>
          </p:cNvSpPr>
          <p:nvPr/>
        </p:nvSpPr>
        <p:spPr bwMode="auto">
          <a:xfrm>
            <a:off x="525463" y="225425"/>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FF0000"/>
                </a:solidFill>
                <a:ea typeface="微软雅黑" pitchFamily="34" charset="-122"/>
              </a:rPr>
              <a:t>数据流图符号说明：</a:t>
            </a:r>
          </a:p>
        </p:txBody>
      </p:sp>
      <p:sp>
        <p:nvSpPr>
          <p:cNvPr id="14345" name="矩形 4"/>
          <p:cNvSpPr>
            <a:spLocks noChangeArrowheads="1"/>
          </p:cNvSpPr>
          <p:nvPr/>
        </p:nvSpPr>
        <p:spPr bwMode="auto">
          <a:xfrm>
            <a:off x="2517775" y="1628775"/>
            <a:ext cx="480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ea typeface="微软雅黑" pitchFamily="34" charset="-122"/>
              </a:rPr>
              <a:t>加工：对数据进行的操作或处理。</a:t>
            </a:r>
          </a:p>
        </p:txBody>
      </p:sp>
      <p:sp>
        <p:nvSpPr>
          <p:cNvPr id="14346" name="矩形 5"/>
          <p:cNvSpPr>
            <a:spLocks noChangeArrowheads="1"/>
          </p:cNvSpPr>
          <p:nvPr/>
        </p:nvSpPr>
        <p:spPr bwMode="auto">
          <a:xfrm>
            <a:off x="2492375" y="2432050"/>
            <a:ext cx="541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ea typeface="微软雅黑" pitchFamily="34" charset="-122"/>
              </a:rPr>
              <a:t>文件：数据暂时存储或永久保存的地方</a:t>
            </a:r>
          </a:p>
        </p:txBody>
      </p:sp>
      <p:sp>
        <p:nvSpPr>
          <p:cNvPr id="14347" name="矩形 6"/>
          <p:cNvSpPr>
            <a:spLocks noChangeArrowheads="1"/>
          </p:cNvSpPr>
          <p:nvPr/>
        </p:nvSpPr>
        <p:spPr bwMode="auto">
          <a:xfrm>
            <a:off x="2632075" y="3492500"/>
            <a:ext cx="51800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ea typeface="微软雅黑" pitchFamily="34" charset="-122"/>
              </a:rPr>
              <a:t>外部实体：指独立于系统而存在的，但又和系统有联系的实体。</a:t>
            </a:r>
          </a:p>
        </p:txBody>
      </p:sp>
    </p:spTree>
    <p:extLst>
      <p:ext uri="{BB962C8B-B14F-4D97-AF65-F5344CB8AC3E}">
        <p14:creationId xmlns:p14="http://schemas.microsoft.com/office/powerpoint/2010/main" val="2872834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3375"/>
            <a:ext cx="849630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656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323528" y="476672"/>
            <a:ext cx="8425060" cy="4608512"/>
          </a:xfrm>
        </p:spPr>
        <p:txBody>
          <a:bodyPr>
            <a:normAutofit/>
          </a:bodyPr>
          <a:lstStyle/>
          <a:p>
            <a:pPr eaLnBrk="1" hangingPunct="1">
              <a:lnSpc>
                <a:spcPts val="2800"/>
              </a:lnSpc>
              <a:buClr>
                <a:schemeClr val="accent1"/>
              </a:buClr>
              <a:buSzPct val="80000"/>
              <a:buFont typeface="Wingdings" pitchFamily="2" charset="2"/>
              <a:buChar char="p"/>
            </a:pPr>
            <a:r>
              <a:rPr lang="zh-CN" altLang="en-US" sz="3000" b="1" dirty="0" smtClean="0">
                <a:solidFill>
                  <a:srgbClr val="FF0000"/>
                </a:solidFill>
                <a:latin typeface="微软雅黑" pitchFamily="34" charset="-122"/>
              </a:rPr>
              <a:t>数据字典的用途</a:t>
            </a:r>
          </a:p>
          <a:p>
            <a:pPr>
              <a:lnSpc>
                <a:spcPct val="120000"/>
              </a:lnSpc>
            </a:pPr>
            <a:r>
              <a:rPr lang="zh-CN" altLang="zh-CN" sz="2600" b="1" dirty="0" smtClean="0"/>
              <a:t>数据字典是对数据流图的注释和重要补充，它帮助系统分析人员全面确定用户的要求，并为以后的系统设计提供参考依据。</a:t>
            </a:r>
          </a:p>
          <a:p>
            <a:pPr lvl="1" eaLnBrk="1" hangingPunct="1">
              <a:lnSpc>
                <a:spcPts val="2800"/>
              </a:lnSpc>
              <a:buClr>
                <a:schemeClr val="accent1"/>
              </a:buClr>
              <a:buSzPct val="80000"/>
              <a:buFont typeface="Wingdings" pitchFamily="2" charset="2"/>
              <a:buChar char="p"/>
            </a:pPr>
            <a:r>
              <a:rPr lang="zh-CN" altLang="en-US" sz="2400" b="1" dirty="0" smtClean="0">
                <a:solidFill>
                  <a:srgbClr val="FF0000"/>
                </a:solidFill>
                <a:latin typeface="微软雅黑" pitchFamily="34" charset="-122"/>
              </a:rPr>
              <a:t>数据字典的内容</a:t>
            </a:r>
          </a:p>
          <a:p>
            <a:pPr lvl="1" eaLnBrk="1" hangingPunct="1">
              <a:lnSpc>
                <a:spcPts val="2800"/>
              </a:lnSpc>
              <a:buClr>
                <a:srgbClr val="FF0000"/>
              </a:buClr>
              <a:buSzPct val="60000"/>
              <a:buFont typeface="Wingdings" pitchFamily="2" charset="2"/>
              <a:buChar char="n"/>
            </a:pPr>
            <a:r>
              <a:rPr lang="zh-CN" altLang="en-US" sz="2400" b="1" dirty="0" smtClean="0">
                <a:latin typeface="微软雅黑" pitchFamily="34" charset="-122"/>
              </a:rPr>
              <a:t>数据项</a:t>
            </a:r>
            <a:r>
              <a:rPr lang="en-US" altLang="zh-CN" sz="2400" b="1" dirty="0" smtClean="0">
                <a:latin typeface="微软雅黑" pitchFamily="34" charset="-122"/>
              </a:rPr>
              <a:t>——</a:t>
            </a:r>
            <a:r>
              <a:rPr lang="zh-CN" altLang="en-US" sz="2400" b="1" dirty="0" smtClean="0">
                <a:latin typeface="微软雅黑" pitchFamily="34" charset="-122"/>
              </a:rPr>
              <a:t>是数据的最小组成单位</a:t>
            </a:r>
          </a:p>
          <a:p>
            <a:pPr lvl="1" eaLnBrk="1" hangingPunct="1">
              <a:lnSpc>
                <a:spcPts val="2800"/>
              </a:lnSpc>
              <a:buClr>
                <a:srgbClr val="FF0000"/>
              </a:buClr>
              <a:buSzPct val="60000"/>
              <a:buFont typeface="Wingdings" pitchFamily="2" charset="2"/>
              <a:buChar char="n"/>
            </a:pPr>
            <a:r>
              <a:rPr lang="zh-CN" altLang="en-US" sz="2400" b="1" dirty="0" smtClean="0">
                <a:latin typeface="微软雅黑" pitchFamily="34" charset="-122"/>
              </a:rPr>
              <a:t>数据结构</a:t>
            </a:r>
          </a:p>
          <a:p>
            <a:pPr lvl="1" eaLnBrk="1" hangingPunct="1">
              <a:lnSpc>
                <a:spcPts val="2800"/>
              </a:lnSpc>
              <a:buClr>
                <a:srgbClr val="FF0000"/>
              </a:buClr>
              <a:buSzPct val="60000"/>
              <a:buFont typeface="Wingdings" pitchFamily="2" charset="2"/>
              <a:buChar char="n"/>
            </a:pPr>
            <a:r>
              <a:rPr lang="zh-CN" altLang="en-US" sz="2400" b="1" dirty="0" smtClean="0">
                <a:latin typeface="微软雅黑" pitchFamily="34" charset="-122"/>
              </a:rPr>
              <a:t>数据流</a:t>
            </a:r>
          </a:p>
          <a:p>
            <a:pPr lvl="1" eaLnBrk="1" hangingPunct="1">
              <a:lnSpc>
                <a:spcPts val="2800"/>
              </a:lnSpc>
              <a:buClr>
                <a:srgbClr val="FF0000"/>
              </a:buClr>
              <a:buSzPct val="60000"/>
              <a:buFont typeface="Wingdings" pitchFamily="2" charset="2"/>
              <a:buChar char="n"/>
            </a:pPr>
            <a:r>
              <a:rPr lang="zh-CN" altLang="en-US" sz="2400" b="1" dirty="0" smtClean="0">
                <a:latin typeface="微软雅黑" pitchFamily="34" charset="-122"/>
              </a:rPr>
              <a:t>数据存储</a:t>
            </a:r>
          </a:p>
          <a:p>
            <a:pPr lvl="1" eaLnBrk="1" hangingPunct="1">
              <a:lnSpc>
                <a:spcPts val="2800"/>
              </a:lnSpc>
              <a:buClr>
                <a:srgbClr val="FF0000"/>
              </a:buClr>
              <a:buSzPct val="60000"/>
              <a:buFont typeface="Wingdings" pitchFamily="2" charset="2"/>
              <a:buChar char="n"/>
            </a:pPr>
            <a:r>
              <a:rPr lang="zh-CN" altLang="en-US" sz="2400" b="1" dirty="0" smtClean="0">
                <a:latin typeface="微软雅黑" pitchFamily="34" charset="-122"/>
              </a:rPr>
              <a:t>处理过程</a:t>
            </a:r>
          </a:p>
        </p:txBody>
      </p:sp>
    </p:spTree>
    <p:extLst>
      <p:ext uri="{BB962C8B-B14F-4D97-AF65-F5344CB8AC3E}">
        <p14:creationId xmlns:p14="http://schemas.microsoft.com/office/powerpoint/2010/main" val="2203520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 calcmode="lin" valueType="num">
                                      <p:cBhvr additive="base">
                                        <p:cTn id="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 calcmode="lin" valueType="num">
                                      <p:cBhvr additive="base">
                                        <p:cTn id="17"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3">
                                            <p:txEl>
                                              <p:pRg st="4" end="4"/>
                                            </p:txEl>
                                          </p:spTgt>
                                        </p:tgtEl>
                                        <p:attrNameLst>
                                          <p:attrName>style.visibility</p:attrName>
                                        </p:attrNameLst>
                                      </p:cBhvr>
                                      <p:to>
                                        <p:strVal val="visible"/>
                                      </p:to>
                                    </p:set>
                                    <p:anim calcmode="lin" valueType="num">
                                      <p:cBhvr additive="base">
                                        <p:cTn id="21"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363">
                                            <p:txEl>
                                              <p:pRg st="5" end="5"/>
                                            </p:txEl>
                                          </p:spTgt>
                                        </p:tgtEl>
                                        <p:attrNameLst>
                                          <p:attrName>style.visibility</p:attrName>
                                        </p:attrNameLst>
                                      </p:cBhvr>
                                      <p:to>
                                        <p:strVal val="visible"/>
                                      </p:to>
                                    </p:set>
                                    <p:anim calcmode="lin" valueType="num">
                                      <p:cBhvr additive="base">
                                        <p:cTn id="25"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363">
                                            <p:txEl>
                                              <p:pRg st="6" end="6"/>
                                            </p:txEl>
                                          </p:spTgt>
                                        </p:tgtEl>
                                        <p:attrNameLst>
                                          <p:attrName>style.visibility</p:attrName>
                                        </p:attrNameLst>
                                      </p:cBhvr>
                                      <p:to>
                                        <p:strVal val="visible"/>
                                      </p:to>
                                    </p:set>
                                    <p:anim calcmode="lin" valueType="num">
                                      <p:cBhvr additive="base">
                                        <p:cTn id="29"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363">
                                            <p:txEl>
                                              <p:pRg st="7" end="7"/>
                                            </p:txEl>
                                          </p:spTgt>
                                        </p:tgtEl>
                                        <p:attrNameLst>
                                          <p:attrName>style.visibility</p:attrName>
                                        </p:attrNameLst>
                                      </p:cBhvr>
                                      <p:to>
                                        <p:strVal val="visible"/>
                                      </p:to>
                                    </p:set>
                                    <p:anim calcmode="lin" valueType="num">
                                      <p:cBhvr additive="base">
                                        <p:cTn id="33"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noChangeArrowheads="1"/>
          </p:cNvSpPr>
          <p:nvPr>
            <p:ph type="body" idx="4294967295"/>
          </p:nvPr>
        </p:nvSpPr>
        <p:spPr>
          <a:xfrm>
            <a:off x="251520" y="620688"/>
            <a:ext cx="8641084" cy="4724400"/>
          </a:xfrm>
        </p:spPr>
        <p:txBody>
          <a:bodyPr>
            <a:normAutofit/>
          </a:bodyPr>
          <a:lstStyle/>
          <a:p>
            <a:pPr eaLnBrk="1" hangingPunct="1">
              <a:lnSpc>
                <a:spcPts val="3800"/>
              </a:lnSpc>
              <a:spcBef>
                <a:spcPts val="0"/>
              </a:spcBef>
              <a:buClr>
                <a:schemeClr val="accent1"/>
              </a:buClr>
              <a:buSzPct val="80000"/>
              <a:buFont typeface="Wingdings" pitchFamily="2" charset="2"/>
              <a:buChar char="p"/>
            </a:pPr>
            <a:r>
              <a:rPr lang="en-US" altLang="zh-CN" sz="2800" b="1" dirty="0" smtClean="0">
                <a:solidFill>
                  <a:srgbClr val="0000CC"/>
                </a:solidFill>
                <a:latin typeface="微软雅黑" pitchFamily="34" charset="-122"/>
              </a:rPr>
              <a:t>1.</a:t>
            </a:r>
            <a:r>
              <a:rPr lang="zh-CN" altLang="en-US" sz="2800" b="1" dirty="0" smtClean="0">
                <a:solidFill>
                  <a:srgbClr val="0000CC"/>
                </a:solidFill>
                <a:latin typeface="微软雅黑" pitchFamily="34" charset="-122"/>
              </a:rPr>
              <a:t>数据项</a:t>
            </a:r>
          </a:p>
          <a:p>
            <a:pPr lvl="1" eaLnBrk="1" hangingPunct="1">
              <a:lnSpc>
                <a:spcPts val="3800"/>
              </a:lnSpc>
              <a:spcBef>
                <a:spcPts val="0"/>
              </a:spcBef>
              <a:buClr>
                <a:srgbClr val="FF0000"/>
              </a:buClr>
              <a:buSzPct val="60000"/>
              <a:buFont typeface="Wingdings" pitchFamily="2" charset="2"/>
              <a:buChar char="n"/>
            </a:pPr>
            <a:r>
              <a:rPr lang="zh-CN" altLang="en-US" sz="2400" b="1" dirty="0" smtClean="0">
                <a:latin typeface="微软雅黑" pitchFamily="34" charset="-122"/>
              </a:rPr>
              <a:t>数据项是不可再分的数据单位</a:t>
            </a:r>
          </a:p>
          <a:p>
            <a:pPr lvl="1" eaLnBrk="1" hangingPunct="1">
              <a:lnSpc>
                <a:spcPts val="3800"/>
              </a:lnSpc>
              <a:spcBef>
                <a:spcPts val="0"/>
              </a:spcBef>
              <a:buClr>
                <a:srgbClr val="FF0000"/>
              </a:buClr>
              <a:buSzPct val="60000"/>
              <a:buFont typeface="Wingdings" pitchFamily="2" charset="2"/>
              <a:buChar char="n"/>
            </a:pPr>
            <a:r>
              <a:rPr lang="zh-CN" altLang="en-US" sz="2400" b="1" dirty="0" smtClean="0">
                <a:latin typeface="微软雅黑" pitchFamily="34" charset="-122"/>
              </a:rPr>
              <a:t> 对数据项的描述</a:t>
            </a:r>
          </a:p>
          <a:p>
            <a:pPr lvl="1" eaLnBrk="1" hangingPunct="1">
              <a:lnSpc>
                <a:spcPts val="3800"/>
              </a:lnSpc>
              <a:spcBef>
                <a:spcPts val="0"/>
              </a:spcBef>
              <a:buClr>
                <a:srgbClr val="FF0000"/>
              </a:buClr>
              <a:buSzPct val="60000"/>
              <a:buFont typeface="Wingdings" pitchFamily="2" charset="2"/>
              <a:buNone/>
            </a:pPr>
            <a:r>
              <a:rPr lang="zh-CN" altLang="en-US" sz="2400" b="1" dirty="0" smtClean="0">
                <a:latin typeface="微软雅黑" pitchFamily="34" charset="-122"/>
              </a:rPr>
              <a:t>	</a:t>
            </a:r>
            <a:r>
              <a:rPr lang="zh-CN" altLang="en-US" sz="2400" b="1" dirty="0" smtClean="0">
                <a:solidFill>
                  <a:srgbClr val="FF0000"/>
                </a:solidFill>
                <a:latin typeface="微软雅黑" pitchFamily="34" charset="-122"/>
              </a:rPr>
              <a:t>数据项描述＝｛数据项名，数据项含义说明，别名，数据类型，长度，取值范围，取值含义，与其他数据项的逻辑关系｝</a:t>
            </a:r>
            <a:endParaRPr lang="zh-CN" altLang="en-US" sz="2400" b="1" dirty="0" smtClean="0">
              <a:solidFill>
                <a:srgbClr val="FF0000"/>
              </a:solidFill>
            </a:endParaRPr>
          </a:p>
          <a:p>
            <a:pPr lvl="1" eaLnBrk="1" hangingPunct="1">
              <a:lnSpc>
                <a:spcPts val="3800"/>
              </a:lnSpc>
              <a:spcBef>
                <a:spcPts val="0"/>
              </a:spcBef>
              <a:buClr>
                <a:srgbClr val="FF0000"/>
              </a:buClr>
              <a:buSzPct val="60000"/>
              <a:buFont typeface="Wingdings" pitchFamily="2" charset="2"/>
              <a:buChar char="n"/>
            </a:pPr>
            <a:r>
              <a:rPr lang="zh-CN" altLang="en-US" sz="2400" b="1" dirty="0" smtClean="0">
                <a:latin typeface="微软雅黑" pitchFamily="34" charset="-122"/>
              </a:rPr>
              <a:t>取值范围、与其他数据项的逻辑关系定义了数据的完整性约束条件</a:t>
            </a:r>
            <a:endParaRPr lang="en-US" altLang="zh-CN" sz="2400" b="1" dirty="0" smtClean="0">
              <a:latin typeface="微软雅黑" pitchFamily="34" charset="-122"/>
            </a:endParaRPr>
          </a:p>
        </p:txBody>
      </p:sp>
    </p:spTree>
    <p:extLst>
      <p:ext uri="{BB962C8B-B14F-4D97-AF65-F5344CB8AC3E}">
        <p14:creationId xmlns:p14="http://schemas.microsoft.com/office/powerpoint/2010/main" val="1001156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5683">
                                            <p:txEl>
                                              <p:pRg st="1" end="1"/>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455683">
                                            <p:txEl>
                                              <p:pRg st="2" end="2"/>
                                            </p:txEl>
                                          </p:spTgt>
                                        </p:tgtEl>
                                        <p:attrNameLst>
                                          <p:attrName>style.visibility</p:attrName>
                                        </p:attrNameLst>
                                      </p:cBhvr>
                                      <p:to>
                                        <p:strVal val="visible"/>
                                      </p:to>
                                    </p:set>
                                    <p:anim calcmode="lin" valueType="num">
                                      <p:cBhvr additive="base">
                                        <p:cTn id="11" dur="5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56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5683">
                                            <p:txEl>
                                              <p:pRg st="3" end="3"/>
                                            </p:txEl>
                                          </p:spTgt>
                                        </p:tgtEl>
                                        <p:attrNameLst>
                                          <p:attrName>style.visibility</p:attrName>
                                        </p:attrNameLst>
                                      </p:cBhvr>
                                      <p:to>
                                        <p:strVal val="visible"/>
                                      </p:to>
                                    </p:set>
                                    <p:anim calcmode="lin" valueType="num">
                                      <p:cBhvr additive="base">
                                        <p:cTn id="15" dur="500" fill="hold"/>
                                        <p:tgtEl>
                                          <p:spTgt spid="4556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56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5683">
                                            <p:txEl>
                                              <p:pRg st="4" end="4"/>
                                            </p:txEl>
                                          </p:spTgt>
                                        </p:tgtEl>
                                        <p:attrNameLst>
                                          <p:attrName>style.visibility</p:attrName>
                                        </p:attrNameLst>
                                      </p:cBhvr>
                                      <p:to>
                                        <p:strVal val="visible"/>
                                      </p:to>
                                    </p:set>
                                    <p:anim calcmode="lin" valueType="num">
                                      <p:cBhvr additive="base">
                                        <p:cTn id="19" dur="500" fill="hold"/>
                                        <p:tgtEl>
                                          <p:spTgt spid="4556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56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35457FD-8A4C-45E1-9774-35ED5A81CF39}" type="datetime3">
              <a:rPr lang="zh-CN" altLang="en-US" smtClean="0">
                <a:solidFill>
                  <a:srgbClr val="FF00FF"/>
                </a:solidFill>
                <a:ea typeface="微软雅黑" pitchFamily="34" charset="-122"/>
              </a:rPr>
              <a:pPr eaLnBrk="1" hangingPunct="1"/>
              <a:t>2019年11月26日星期二</a:t>
            </a:fld>
            <a:endParaRPr lang="en-US" altLang="zh-CN" smtClean="0">
              <a:solidFill>
                <a:srgbClr val="FF00FF"/>
              </a:solidFill>
              <a:ea typeface="微软雅黑" pitchFamily="34" charset="-122"/>
            </a:endParaRPr>
          </a:p>
        </p:txBody>
      </p:sp>
      <p:sp>
        <p:nvSpPr>
          <p:cNvPr id="3" name="矩形 2"/>
          <p:cNvSpPr>
            <a:spLocks noChangeArrowheads="1"/>
          </p:cNvSpPr>
          <p:nvPr/>
        </p:nvSpPr>
        <p:spPr bwMode="auto">
          <a:xfrm>
            <a:off x="468313" y="692150"/>
            <a:ext cx="8135937" cy="29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lnSpc>
                <a:spcPct val="150000"/>
              </a:lnSpc>
              <a:spcBef>
                <a:spcPts val="600"/>
              </a:spcBef>
              <a:spcAft>
                <a:spcPts val="600"/>
              </a:spcAft>
              <a:buClr>
                <a:schemeClr val="accent1"/>
              </a:buClr>
              <a:buSzPct val="80000"/>
              <a:buFont typeface="Wingdings" pitchFamily="2" charset="2"/>
              <a:buChar char="p"/>
            </a:pPr>
            <a:r>
              <a:rPr lang="en-US" altLang="zh-CN" sz="2800" b="1" dirty="0">
                <a:solidFill>
                  <a:srgbClr val="0000CC"/>
                </a:solidFill>
                <a:latin typeface="微软雅黑" pitchFamily="34" charset="-122"/>
                <a:ea typeface="微软雅黑" pitchFamily="34" charset="-122"/>
              </a:rPr>
              <a:t>2.</a:t>
            </a:r>
            <a:r>
              <a:rPr lang="zh-CN" altLang="en-US" sz="2800" b="1" dirty="0">
                <a:solidFill>
                  <a:srgbClr val="0000CC"/>
                </a:solidFill>
                <a:latin typeface="微软雅黑" pitchFamily="34" charset="-122"/>
                <a:ea typeface="微软雅黑" pitchFamily="34" charset="-122"/>
              </a:rPr>
              <a:t>数据结构</a:t>
            </a:r>
          </a:p>
          <a:p>
            <a:pPr lvl="1" eaLnBrk="1" hangingPunct="1">
              <a:lnSpc>
                <a:spcPct val="150000"/>
              </a:lnSpc>
              <a:spcBef>
                <a:spcPts val="600"/>
              </a:spcBef>
              <a:spcAft>
                <a:spcPts val="600"/>
              </a:spcAft>
              <a:buClr>
                <a:srgbClr val="FF0000"/>
              </a:buClr>
              <a:buSzPct val="60000"/>
              <a:buFont typeface="Wingdings" pitchFamily="2" charset="2"/>
              <a:buChar char="n"/>
            </a:pPr>
            <a:r>
              <a:rPr lang="zh-CN" altLang="en-US" sz="2800" b="1" dirty="0">
                <a:latin typeface="微软雅黑" pitchFamily="34" charset="-122"/>
                <a:ea typeface="微软雅黑" pitchFamily="34" charset="-122"/>
              </a:rPr>
              <a:t>数据结构反映了数据之间的组合关系。</a:t>
            </a:r>
          </a:p>
          <a:p>
            <a:pPr lvl="1" eaLnBrk="1" hangingPunct="1">
              <a:lnSpc>
                <a:spcPct val="150000"/>
              </a:lnSpc>
              <a:spcBef>
                <a:spcPts val="600"/>
              </a:spcBef>
              <a:spcAft>
                <a:spcPts val="600"/>
              </a:spcAft>
              <a:buClr>
                <a:srgbClr val="FF0000"/>
              </a:buClr>
              <a:buSzPct val="60000"/>
              <a:buFont typeface="Wingdings" pitchFamily="2" charset="2"/>
              <a:buChar char="n"/>
            </a:pPr>
            <a:r>
              <a:rPr lang="zh-CN" altLang="en-US" sz="2800" b="1" dirty="0">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数据结构描述＝｛数据结构名，含义说明，组成</a:t>
            </a:r>
            <a:r>
              <a:rPr lang="en-US" altLang="zh-CN" sz="2800" b="1" dirty="0">
                <a:solidFill>
                  <a:srgbClr val="FF0000"/>
                </a:solidFill>
                <a:latin typeface="微软雅黑" pitchFamily="34" charset="-122"/>
                <a:ea typeface="微软雅黑" pitchFamily="34" charset="-122"/>
              </a:rPr>
              <a:t>:</a:t>
            </a:r>
            <a:r>
              <a:rPr lang="zh-CN" altLang="en-US" sz="2800" b="1" dirty="0">
                <a:solidFill>
                  <a:srgbClr val="FF0000"/>
                </a:solidFill>
                <a:latin typeface="微软雅黑" pitchFamily="34" charset="-122"/>
                <a:ea typeface="微软雅黑" pitchFamily="34" charset="-122"/>
              </a:rPr>
              <a:t>｛数据项或数据结构｝｝</a:t>
            </a:r>
          </a:p>
        </p:txBody>
      </p:sp>
    </p:spTree>
    <p:extLst>
      <p:ext uri="{BB962C8B-B14F-4D97-AF65-F5344CB8AC3E}">
        <p14:creationId xmlns:p14="http://schemas.microsoft.com/office/powerpoint/2010/main" val="2427214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404664"/>
            <a:ext cx="8713787" cy="6056017"/>
          </a:xfrm>
          <a:prstGeom prst="rect">
            <a:avLst/>
          </a:prstGeom>
        </p:spPr>
        <p:txBody>
          <a:bodyPr>
            <a:spAutoFit/>
          </a:bodyPr>
          <a:lstStyle/>
          <a:p>
            <a:pPr marL="342900" indent="-342900" eaLnBrk="0" latinLnBrk="1" hangingPunct="0">
              <a:lnSpc>
                <a:spcPct val="130000"/>
              </a:lnSpc>
              <a:spcBef>
                <a:spcPts val="600"/>
              </a:spcBef>
              <a:spcAft>
                <a:spcPts val="600"/>
              </a:spcAft>
              <a:buClr>
                <a:schemeClr val="accent1"/>
              </a:buClr>
              <a:buSzPct val="80000"/>
              <a:buFont typeface="Wingdings" panose="05000000000000000000" pitchFamily="2" charset="2"/>
              <a:buChar char="p"/>
              <a:defRPr/>
            </a:pPr>
            <a:r>
              <a:rPr kumimoji="1" lang="en-US" altLang="zh-CN" sz="2800" b="1" dirty="0">
                <a:solidFill>
                  <a:srgbClr val="0000CC"/>
                </a:solidFill>
                <a:latin typeface="微软雅黑" pitchFamily="34" charset="-122"/>
                <a:ea typeface="微软雅黑" pitchFamily="34" charset="-122"/>
              </a:rPr>
              <a:t>3.</a:t>
            </a:r>
            <a:r>
              <a:rPr kumimoji="1" lang="zh-CN" altLang="en-US" sz="2800" b="1" dirty="0" smtClean="0">
                <a:solidFill>
                  <a:srgbClr val="0000CC"/>
                </a:solidFill>
                <a:latin typeface="微软雅黑" pitchFamily="34" charset="-122"/>
                <a:ea typeface="微软雅黑" pitchFamily="34" charset="-122"/>
              </a:rPr>
              <a:t>数据流</a:t>
            </a:r>
            <a:endParaRPr kumimoji="1" lang="en-US" altLang="zh-CN" sz="2800" b="1" dirty="0" smtClean="0">
              <a:solidFill>
                <a:srgbClr val="0000CC"/>
              </a:solidFill>
              <a:latin typeface="微软雅黑" pitchFamily="34" charset="-122"/>
              <a:ea typeface="微软雅黑" pitchFamily="34" charset="-122"/>
            </a:endParaRPr>
          </a:p>
          <a:p>
            <a:pPr marL="742950" lvl="1" indent="-285750" eaLnBrk="0" latinLnBrk="1" hangingPunct="0">
              <a:lnSpc>
                <a:spcPct val="150000"/>
              </a:lnSpc>
              <a:spcBef>
                <a:spcPts val="600"/>
              </a:spcBef>
              <a:buClr>
                <a:srgbClr val="FF0000"/>
              </a:buClr>
              <a:buSzPct val="60000"/>
              <a:buFont typeface="Wingdings" panose="05000000000000000000" pitchFamily="2" charset="2"/>
              <a:buChar char="n"/>
              <a:defRPr/>
            </a:pPr>
            <a:r>
              <a:rPr kumimoji="1" lang="zh-CN" altLang="en-US" sz="2400" b="1" dirty="0" smtClean="0">
                <a:latin typeface="微软雅黑" pitchFamily="34" charset="-122"/>
                <a:ea typeface="微软雅黑" pitchFamily="34" charset="-122"/>
              </a:rPr>
              <a:t>数据流是数据结构在系统内传输的路径。</a:t>
            </a:r>
          </a:p>
          <a:p>
            <a:pPr marL="742950" lvl="1" indent="-285750" eaLnBrk="0" latinLnBrk="1" hangingPunct="0">
              <a:lnSpc>
                <a:spcPct val="150000"/>
              </a:lnSpc>
              <a:spcBef>
                <a:spcPts val="600"/>
              </a:spcBef>
              <a:buClr>
                <a:srgbClr val="FF0000"/>
              </a:buClr>
              <a:buSzPct val="60000"/>
              <a:buFont typeface="Wingdings" panose="05000000000000000000" pitchFamily="2" charset="2"/>
              <a:buChar char="n"/>
              <a:defRPr/>
            </a:pPr>
            <a:r>
              <a:rPr kumimoji="1" lang="zh-CN" altLang="en-US" sz="2400" b="1" dirty="0" smtClean="0">
                <a:solidFill>
                  <a:srgbClr val="FF0000"/>
                </a:solidFill>
                <a:latin typeface="微软雅黑" pitchFamily="34" charset="-122"/>
                <a:ea typeface="微软雅黑" pitchFamily="34" charset="-122"/>
              </a:rPr>
              <a:t>数据流</a:t>
            </a:r>
            <a:r>
              <a:rPr kumimoji="1" lang="zh-CN" altLang="en-US" sz="2400" b="1" dirty="0">
                <a:solidFill>
                  <a:srgbClr val="FF0000"/>
                </a:solidFill>
                <a:latin typeface="微软雅黑" pitchFamily="34" charset="-122"/>
                <a:ea typeface="微软雅黑" pitchFamily="34" charset="-122"/>
              </a:rPr>
              <a:t>描述＝｛数据流名，说明，数据流来源，数据流去向，组成</a:t>
            </a:r>
            <a:r>
              <a:rPr kumimoji="1" lang="en-US" altLang="zh-CN" sz="2400" b="1" dirty="0">
                <a:solidFill>
                  <a:srgbClr val="FF0000"/>
                </a:solidFill>
                <a:latin typeface="微软雅黑" pitchFamily="34" charset="-122"/>
                <a:ea typeface="微软雅黑" pitchFamily="34" charset="-122"/>
              </a:rPr>
              <a:t>:</a:t>
            </a:r>
            <a:r>
              <a:rPr kumimoji="1" lang="zh-CN" altLang="en-US" sz="2400" b="1" dirty="0">
                <a:solidFill>
                  <a:srgbClr val="FF0000"/>
                </a:solidFill>
                <a:latin typeface="微软雅黑" pitchFamily="34" charset="-122"/>
                <a:ea typeface="微软雅黑" pitchFamily="34" charset="-122"/>
              </a:rPr>
              <a:t>｛数据结构｝，平均流量，高峰期流量｝</a:t>
            </a:r>
          </a:p>
          <a:p>
            <a:pPr marL="800100" lvl="1" indent="-342900" eaLnBrk="0" latinLnBrk="1" hangingPunct="0">
              <a:lnSpc>
                <a:spcPct val="150000"/>
              </a:lnSpc>
              <a:spcBef>
                <a:spcPts val="600"/>
              </a:spcBef>
              <a:buClr>
                <a:schemeClr val="accent2">
                  <a:lumMod val="75000"/>
                </a:schemeClr>
              </a:buClr>
              <a:buSzPct val="60000"/>
              <a:buFont typeface="Wingdings" pitchFamily="2" charset="2"/>
              <a:buChar char="u"/>
              <a:defRPr/>
            </a:pPr>
            <a:r>
              <a:rPr kumimoji="1" lang="zh-CN" altLang="en-US" sz="2400" b="1" dirty="0">
                <a:latin typeface="微软雅黑" pitchFamily="34" charset="-122"/>
                <a:ea typeface="微软雅黑" pitchFamily="34" charset="-122"/>
              </a:rPr>
              <a:t>数据流来源是说明该数据流来自哪个过程</a:t>
            </a:r>
          </a:p>
          <a:p>
            <a:pPr marL="800100" lvl="1" indent="-342900" eaLnBrk="0" latinLnBrk="1" hangingPunct="0">
              <a:lnSpc>
                <a:spcPct val="150000"/>
              </a:lnSpc>
              <a:spcBef>
                <a:spcPts val="600"/>
              </a:spcBef>
              <a:buClr>
                <a:schemeClr val="accent2">
                  <a:lumMod val="75000"/>
                </a:schemeClr>
              </a:buClr>
              <a:buSzPct val="60000"/>
              <a:buFont typeface="Wingdings" pitchFamily="2" charset="2"/>
              <a:buChar char="u"/>
              <a:defRPr/>
            </a:pPr>
            <a:r>
              <a:rPr kumimoji="1" lang="zh-CN" altLang="en-US" sz="2400" b="1" dirty="0">
                <a:latin typeface="微软雅黑" pitchFamily="34" charset="-122"/>
                <a:ea typeface="微软雅黑" pitchFamily="34" charset="-122"/>
              </a:rPr>
              <a:t>数据流去向是说明该数据流将到哪个过程去</a:t>
            </a:r>
          </a:p>
          <a:p>
            <a:pPr marL="800100" lvl="1" indent="-342900" eaLnBrk="0" latinLnBrk="1" hangingPunct="0">
              <a:lnSpc>
                <a:spcPct val="150000"/>
              </a:lnSpc>
              <a:spcBef>
                <a:spcPts val="600"/>
              </a:spcBef>
              <a:buClr>
                <a:schemeClr val="accent2">
                  <a:lumMod val="75000"/>
                </a:schemeClr>
              </a:buClr>
              <a:buSzPct val="60000"/>
              <a:buFont typeface="Wingdings" pitchFamily="2" charset="2"/>
              <a:buChar char="u"/>
              <a:defRPr/>
            </a:pPr>
            <a:r>
              <a:rPr kumimoji="1" lang="zh-CN" altLang="en-US" sz="2400" b="1" dirty="0">
                <a:latin typeface="微软雅黑" pitchFamily="34" charset="-122"/>
                <a:ea typeface="微软雅黑" pitchFamily="34" charset="-122"/>
              </a:rPr>
              <a:t>平均流量是指在单位时间（每天、每周、每月等）里的传输次数</a:t>
            </a:r>
          </a:p>
          <a:p>
            <a:pPr marL="800100" lvl="1" indent="-342900" eaLnBrk="0" latinLnBrk="1" hangingPunct="0">
              <a:lnSpc>
                <a:spcPct val="150000"/>
              </a:lnSpc>
              <a:spcBef>
                <a:spcPts val="600"/>
              </a:spcBef>
              <a:buClr>
                <a:schemeClr val="accent2">
                  <a:lumMod val="75000"/>
                </a:schemeClr>
              </a:buClr>
              <a:buSzPct val="60000"/>
              <a:buFont typeface="Wingdings" pitchFamily="2" charset="2"/>
              <a:buChar char="u"/>
              <a:defRPr/>
            </a:pPr>
            <a:r>
              <a:rPr kumimoji="1" lang="zh-CN" altLang="en-US" sz="2400" b="1" dirty="0">
                <a:latin typeface="微软雅黑" pitchFamily="34" charset="-122"/>
                <a:ea typeface="微软雅黑" pitchFamily="34" charset="-122"/>
              </a:rPr>
              <a:t>高峰期流量则是指在高峰时期的数据</a:t>
            </a:r>
            <a:r>
              <a:rPr kumimoji="1" lang="zh-CN" altLang="en-US" sz="2400" b="1" dirty="0" smtClean="0">
                <a:latin typeface="微软雅黑" pitchFamily="34" charset="-122"/>
                <a:ea typeface="微软雅黑" pitchFamily="34" charset="-122"/>
              </a:rPr>
              <a:t>流量               </a:t>
            </a:r>
            <a:endParaRPr kumimoji="1" lang="zh-CN" altLang="en-US" sz="2400" b="1" dirty="0">
              <a:latin typeface="微软雅黑" pitchFamily="34" charset="-122"/>
              <a:ea typeface="微软雅黑" pitchFamily="34" charset="-122"/>
            </a:endParaRPr>
          </a:p>
          <a:p>
            <a:pPr latinLnBrk="1">
              <a:lnSpc>
                <a:spcPts val="2800"/>
              </a:lnSpc>
              <a:spcBef>
                <a:spcPct val="20000"/>
              </a:spcBef>
              <a:buClr>
                <a:schemeClr val="accent1"/>
              </a:buClr>
              <a:buSzPct val="80000"/>
              <a:buFont typeface="Wingdings" panose="05000000000000000000" pitchFamily="2" charset="2"/>
              <a:buChar char="p"/>
              <a:defRPr/>
            </a:pPr>
            <a:endParaRPr kumimoji="1" lang="en-US" altLang="zh-CN" sz="2400" b="1" dirty="0">
              <a:latin typeface="微软雅黑" pitchFamily="34" charset="-122"/>
              <a:ea typeface="微软雅黑" pitchFamily="34" charset="-122"/>
            </a:endParaRPr>
          </a:p>
        </p:txBody>
      </p:sp>
    </p:spTree>
    <p:extLst>
      <p:ext uri="{BB962C8B-B14F-4D97-AF65-F5344CB8AC3E}">
        <p14:creationId xmlns:p14="http://schemas.microsoft.com/office/powerpoint/2010/main" val="654433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6840760" cy="792088"/>
          </a:xfrm>
        </p:spPr>
        <p:txBody>
          <a:bodyPr/>
          <a:lstStyle/>
          <a:p>
            <a:pPr eaLnBrk="1" hangingPunct="1">
              <a:lnSpc>
                <a:spcPct val="120000"/>
              </a:lnSpc>
              <a:spcBef>
                <a:spcPct val="20000"/>
              </a:spcBef>
              <a:spcAft>
                <a:spcPct val="20000"/>
              </a:spcAft>
            </a:pPr>
            <a:r>
              <a:rPr lang="zh-CN" altLang="en-US" sz="3600" b="1" dirty="0" smtClean="0">
                <a:solidFill>
                  <a:srgbClr val="FF0000"/>
                </a:solidFill>
                <a:latin typeface="微软雅黑" pitchFamily="34" charset="-122"/>
              </a:rPr>
              <a:t>本章内容</a:t>
            </a:r>
          </a:p>
        </p:txBody>
      </p:sp>
      <p:sp>
        <p:nvSpPr>
          <p:cNvPr id="4100" name="Rectangle 3"/>
          <p:cNvSpPr>
            <a:spLocks noGrp="1" noChangeArrowheads="1"/>
          </p:cNvSpPr>
          <p:nvPr>
            <p:ph type="body" idx="1"/>
          </p:nvPr>
        </p:nvSpPr>
        <p:spPr>
          <a:xfrm>
            <a:off x="1907704" y="1340768"/>
            <a:ext cx="6264696" cy="5040560"/>
          </a:xfrm>
        </p:spPr>
        <p:txBody>
          <a:bodyPr>
            <a:normAutofit/>
          </a:bodyPr>
          <a:lstStyle/>
          <a:p>
            <a:pPr>
              <a:lnSpc>
                <a:spcPts val="3900"/>
              </a:lnSpc>
              <a:spcBef>
                <a:spcPts val="0"/>
              </a:spcBef>
              <a:buNone/>
            </a:pPr>
            <a:r>
              <a:rPr lang="en-US" altLang="zh-CN" sz="2800" b="1" dirty="0" smtClean="0">
                <a:solidFill>
                  <a:srgbClr val="0000FF"/>
                </a:solidFill>
                <a:latin typeface="Times New Roman" pitchFamily="18" charset="0"/>
              </a:rPr>
              <a:t>4.1 </a:t>
            </a:r>
            <a:r>
              <a:rPr lang="zh-CN" altLang="en-US" sz="2800" b="1" dirty="0" smtClean="0">
                <a:solidFill>
                  <a:srgbClr val="0000FF"/>
                </a:solidFill>
                <a:latin typeface="Times New Roman" pitchFamily="18" charset="0"/>
              </a:rPr>
              <a:t>数据库</a:t>
            </a:r>
            <a:r>
              <a:rPr lang="zh-CN" altLang="en-US" sz="2800" b="1" dirty="0">
                <a:solidFill>
                  <a:srgbClr val="0000FF"/>
                </a:solidFill>
                <a:latin typeface="Times New Roman" pitchFamily="18" charset="0"/>
              </a:rPr>
              <a:t>设计概述 </a:t>
            </a:r>
            <a:endParaRPr lang="en-US" altLang="zh-CN" sz="2800" b="1" dirty="0" smtClean="0">
              <a:solidFill>
                <a:srgbClr val="0000FF"/>
              </a:solidFill>
              <a:latin typeface="Times New Roman" pitchFamily="18" charset="0"/>
            </a:endParaRPr>
          </a:p>
          <a:p>
            <a:pPr>
              <a:lnSpc>
                <a:spcPts val="3900"/>
              </a:lnSpc>
              <a:spcBef>
                <a:spcPts val="0"/>
              </a:spcBef>
              <a:buNone/>
            </a:pPr>
            <a:r>
              <a:rPr lang="en-US" altLang="zh-CN" sz="2800" b="1" dirty="0" smtClean="0">
                <a:solidFill>
                  <a:srgbClr val="0000FF"/>
                </a:solidFill>
                <a:latin typeface="Times New Roman" pitchFamily="18" charset="0"/>
              </a:rPr>
              <a:t>4.2 </a:t>
            </a:r>
            <a:r>
              <a:rPr lang="zh-CN" altLang="en-US" sz="2800" b="1" dirty="0" smtClean="0">
                <a:solidFill>
                  <a:srgbClr val="0000FF"/>
                </a:solidFill>
                <a:latin typeface="Times New Roman" pitchFamily="18" charset="0"/>
              </a:rPr>
              <a:t>系统需求</a:t>
            </a:r>
            <a:r>
              <a:rPr lang="zh-CN" altLang="en-US" sz="2800" b="1" dirty="0">
                <a:solidFill>
                  <a:srgbClr val="0000FF"/>
                </a:solidFill>
                <a:latin typeface="Times New Roman" pitchFamily="18" charset="0"/>
              </a:rPr>
              <a:t>分析 </a:t>
            </a:r>
            <a:endParaRPr lang="en-US" altLang="zh-CN" sz="2800" b="1" dirty="0" smtClean="0">
              <a:solidFill>
                <a:srgbClr val="0000FF"/>
              </a:solidFill>
              <a:latin typeface="Times New Roman" pitchFamily="18" charset="0"/>
            </a:endParaRPr>
          </a:p>
          <a:p>
            <a:pPr>
              <a:lnSpc>
                <a:spcPts val="3900"/>
              </a:lnSpc>
              <a:spcBef>
                <a:spcPts val="0"/>
              </a:spcBef>
              <a:buNone/>
            </a:pPr>
            <a:r>
              <a:rPr lang="en-US" altLang="zh-CN" sz="2800" b="1" dirty="0" smtClean="0">
                <a:solidFill>
                  <a:srgbClr val="0000FF"/>
                </a:solidFill>
                <a:latin typeface="Times New Roman" pitchFamily="18" charset="0"/>
              </a:rPr>
              <a:t>4.3 </a:t>
            </a:r>
            <a:r>
              <a:rPr lang="zh-CN" altLang="en-US" sz="2800" b="1" dirty="0" smtClean="0">
                <a:solidFill>
                  <a:srgbClr val="0000FF"/>
                </a:solidFill>
                <a:latin typeface="Times New Roman" pitchFamily="18" charset="0"/>
              </a:rPr>
              <a:t>概念结构</a:t>
            </a:r>
            <a:r>
              <a:rPr lang="zh-CN" altLang="en-US" sz="2800" b="1" dirty="0">
                <a:solidFill>
                  <a:srgbClr val="0000FF"/>
                </a:solidFill>
                <a:latin typeface="Times New Roman" pitchFamily="18" charset="0"/>
              </a:rPr>
              <a:t>设计 </a:t>
            </a:r>
            <a:endParaRPr lang="en-US" altLang="zh-CN" sz="2800" b="1" dirty="0" smtClean="0">
              <a:solidFill>
                <a:srgbClr val="0000FF"/>
              </a:solidFill>
              <a:latin typeface="Times New Roman" pitchFamily="18" charset="0"/>
            </a:endParaRPr>
          </a:p>
          <a:p>
            <a:pPr>
              <a:lnSpc>
                <a:spcPts val="3900"/>
              </a:lnSpc>
              <a:spcBef>
                <a:spcPts val="0"/>
              </a:spcBef>
              <a:buNone/>
            </a:pPr>
            <a:r>
              <a:rPr lang="en-US" altLang="zh-CN" sz="2800" b="1" dirty="0" smtClean="0">
                <a:solidFill>
                  <a:srgbClr val="0000FF"/>
                </a:solidFill>
                <a:latin typeface="Times New Roman" pitchFamily="18" charset="0"/>
              </a:rPr>
              <a:t>4.4 </a:t>
            </a:r>
            <a:r>
              <a:rPr lang="zh-CN" altLang="en-US" sz="2800" b="1" dirty="0" smtClean="0">
                <a:solidFill>
                  <a:srgbClr val="0000FF"/>
                </a:solidFill>
                <a:latin typeface="Times New Roman" pitchFamily="18" charset="0"/>
              </a:rPr>
              <a:t>逻辑结构设计</a:t>
            </a:r>
            <a:endParaRPr lang="en-US" altLang="zh-CN" sz="2800" b="1" dirty="0" smtClean="0">
              <a:solidFill>
                <a:srgbClr val="0000FF"/>
              </a:solidFill>
              <a:latin typeface="Times New Roman" pitchFamily="18" charset="0"/>
            </a:endParaRPr>
          </a:p>
          <a:p>
            <a:pPr>
              <a:lnSpc>
                <a:spcPts val="3900"/>
              </a:lnSpc>
              <a:spcBef>
                <a:spcPts val="0"/>
              </a:spcBef>
              <a:buNone/>
            </a:pPr>
            <a:r>
              <a:rPr lang="en-US" altLang="zh-CN" sz="2800" b="1" dirty="0" smtClean="0">
                <a:solidFill>
                  <a:srgbClr val="FF00FF"/>
                </a:solidFill>
                <a:latin typeface="Times New Roman" pitchFamily="18" charset="0"/>
              </a:rPr>
              <a:t>2.5 </a:t>
            </a:r>
            <a:r>
              <a:rPr lang="zh-CN" altLang="en-US" sz="2800" b="1" dirty="0" smtClean="0">
                <a:solidFill>
                  <a:srgbClr val="FF00FF"/>
                </a:solidFill>
                <a:latin typeface="Times New Roman" pitchFamily="18" charset="0"/>
              </a:rPr>
              <a:t>概念</a:t>
            </a:r>
            <a:r>
              <a:rPr lang="zh-CN" altLang="en-US" sz="2800" b="1" dirty="0">
                <a:solidFill>
                  <a:srgbClr val="FF00FF"/>
                </a:solidFill>
                <a:latin typeface="Times New Roman" pitchFamily="18" charset="0"/>
              </a:rPr>
              <a:t>模型向关系模型的</a:t>
            </a:r>
            <a:r>
              <a:rPr lang="zh-CN" altLang="en-US" sz="2800" b="1" dirty="0" smtClean="0">
                <a:solidFill>
                  <a:srgbClr val="FF00FF"/>
                </a:solidFill>
                <a:latin typeface="Times New Roman" pitchFamily="18" charset="0"/>
              </a:rPr>
              <a:t>转换</a:t>
            </a:r>
            <a:endParaRPr lang="en-US" altLang="zh-CN" sz="2800" b="1" dirty="0" smtClean="0">
              <a:solidFill>
                <a:srgbClr val="FF00FF"/>
              </a:solidFill>
              <a:latin typeface="Times New Roman" pitchFamily="18" charset="0"/>
            </a:endParaRPr>
          </a:p>
          <a:p>
            <a:pPr>
              <a:lnSpc>
                <a:spcPts val="3900"/>
              </a:lnSpc>
              <a:spcBef>
                <a:spcPts val="0"/>
              </a:spcBef>
              <a:buNone/>
            </a:pPr>
            <a:r>
              <a:rPr lang="en-US" altLang="zh-CN" sz="2800" b="1" dirty="0" smtClean="0">
                <a:solidFill>
                  <a:srgbClr val="FF00FF"/>
                </a:solidFill>
                <a:latin typeface="Times New Roman" pitchFamily="18" charset="0"/>
              </a:rPr>
              <a:t>3.3 </a:t>
            </a:r>
            <a:r>
              <a:rPr lang="zh-CN" altLang="en-US" sz="2800" b="1" dirty="0" smtClean="0">
                <a:solidFill>
                  <a:srgbClr val="FF00FF"/>
                </a:solidFill>
                <a:latin typeface="Times New Roman" pitchFamily="18" charset="0"/>
              </a:rPr>
              <a:t>数据库</a:t>
            </a:r>
            <a:r>
              <a:rPr lang="zh-CN" altLang="en-US" sz="2800" b="1" dirty="0">
                <a:solidFill>
                  <a:srgbClr val="FF00FF"/>
                </a:solidFill>
                <a:latin typeface="Times New Roman" pitchFamily="18" charset="0"/>
              </a:rPr>
              <a:t>设计的规范化</a:t>
            </a:r>
            <a:endParaRPr lang="en-US" altLang="zh-CN" sz="2800" b="1" dirty="0" smtClean="0">
              <a:solidFill>
                <a:srgbClr val="FF00FF"/>
              </a:solidFill>
              <a:latin typeface="Times New Roman" pitchFamily="18" charset="0"/>
            </a:endParaRPr>
          </a:p>
          <a:p>
            <a:pPr>
              <a:lnSpc>
                <a:spcPts val="3900"/>
              </a:lnSpc>
              <a:spcBef>
                <a:spcPts val="0"/>
              </a:spcBef>
              <a:buNone/>
            </a:pPr>
            <a:r>
              <a:rPr lang="en-US" altLang="zh-CN" sz="2800" b="1" dirty="0" smtClean="0">
                <a:solidFill>
                  <a:srgbClr val="0000FF"/>
                </a:solidFill>
                <a:latin typeface="Times New Roman" pitchFamily="18" charset="0"/>
              </a:rPr>
              <a:t>4.5 </a:t>
            </a:r>
            <a:r>
              <a:rPr lang="zh-CN" altLang="en-US" sz="2800" b="1" dirty="0" smtClean="0">
                <a:solidFill>
                  <a:srgbClr val="0000FF"/>
                </a:solidFill>
                <a:latin typeface="Times New Roman" pitchFamily="18" charset="0"/>
              </a:rPr>
              <a:t>物理</a:t>
            </a:r>
            <a:r>
              <a:rPr lang="zh-CN" altLang="en-US" sz="2800" b="1" dirty="0">
                <a:solidFill>
                  <a:srgbClr val="0000FF"/>
                </a:solidFill>
                <a:latin typeface="Times New Roman" pitchFamily="18" charset="0"/>
              </a:rPr>
              <a:t>结构设计 </a:t>
            </a:r>
          </a:p>
          <a:p>
            <a:pPr>
              <a:lnSpc>
                <a:spcPts val="3900"/>
              </a:lnSpc>
              <a:spcBef>
                <a:spcPts val="0"/>
              </a:spcBef>
              <a:buNone/>
            </a:pPr>
            <a:r>
              <a:rPr lang="en-US" altLang="zh-CN" sz="2800" b="1" dirty="0" smtClean="0">
                <a:solidFill>
                  <a:srgbClr val="0000FF"/>
                </a:solidFill>
                <a:latin typeface="Times New Roman" pitchFamily="18" charset="0"/>
              </a:rPr>
              <a:t>4.6 </a:t>
            </a:r>
            <a:r>
              <a:rPr lang="zh-CN" altLang="en-US" sz="2800" b="1" dirty="0" smtClean="0">
                <a:solidFill>
                  <a:srgbClr val="0000FF"/>
                </a:solidFill>
                <a:latin typeface="Times New Roman" pitchFamily="18" charset="0"/>
              </a:rPr>
              <a:t>数据库</a:t>
            </a:r>
            <a:r>
              <a:rPr lang="zh-CN" altLang="en-US" sz="2800" b="1" dirty="0">
                <a:solidFill>
                  <a:srgbClr val="0000FF"/>
                </a:solidFill>
                <a:latin typeface="Times New Roman" pitchFamily="18" charset="0"/>
              </a:rPr>
              <a:t>实施 </a:t>
            </a:r>
            <a:endParaRPr lang="en-US" altLang="zh-CN" sz="2800" b="1" dirty="0" smtClean="0">
              <a:solidFill>
                <a:srgbClr val="0000FF"/>
              </a:solidFill>
              <a:latin typeface="Times New Roman" pitchFamily="18" charset="0"/>
            </a:endParaRPr>
          </a:p>
          <a:p>
            <a:pPr>
              <a:lnSpc>
                <a:spcPts val="3900"/>
              </a:lnSpc>
              <a:spcBef>
                <a:spcPts val="0"/>
              </a:spcBef>
              <a:buNone/>
            </a:pPr>
            <a:r>
              <a:rPr lang="en-US" altLang="zh-CN" sz="2800" b="1" dirty="0" smtClean="0">
                <a:solidFill>
                  <a:srgbClr val="0000FF"/>
                </a:solidFill>
                <a:latin typeface="Times New Roman" pitchFamily="18" charset="0"/>
              </a:rPr>
              <a:t>4.7 </a:t>
            </a:r>
            <a:r>
              <a:rPr lang="zh-CN" altLang="en-US" sz="2800" b="1" dirty="0" smtClean="0">
                <a:solidFill>
                  <a:srgbClr val="0000FF"/>
                </a:solidFill>
                <a:latin typeface="Times New Roman" pitchFamily="18" charset="0"/>
              </a:rPr>
              <a:t>数据库</a:t>
            </a:r>
            <a:r>
              <a:rPr lang="zh-CN" altLang="en-US" sz="2800" b="1" dirty="0">
                <a:solidFill>
                  <a:srgbClr val="0000FF"/>
                </a:solidFill>
                <a:latin typeface="Times New Roman" pitchFamily="18" charset="0"/>
              </a:rPr>
              <a:t>运行和</a:t>
            </a:r>
            <a:r>
              <a:rPr lang="zh-CN" altLang="en-US" sz="2800" b="1" dirty="0" smtClean="0">
                <a:solidFill>
                  <a:srgbClr val="0000FF"/>
                </a:solidFill>
                <a:latin typeface="Times New Roman" pitchFamily="18" charset="0"/>
              </a:rPr>
              <a:t>维护</a:t>
            </a:r>
            <a:endParaRPr lang="zh-CN" altLang="en-US" sz="2800" b="1" dirty="0">
              <a:solidFill>
                <a:srgbClr val="0000FF"/>
              </a:solidFill>
              <a:latin typeface="Times New Roman" pitchFamily="18" charset="0"/>
            </a:endParaRPr>
          </a:p>
        </p:txBody>
      </p:sp>
    </p:spTree>
    <p:extLst>
      <p:ext uri="{BB962C8B-B14F-4D97-AF65-F5344CB8AC3E}">
        <p14:creationId xmlns:p14="http://schemas.microsoft.com/office/powerpoint/2010/main" val="2792487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84225" y="260350"/>
            <a:ext cx="7239000" cy="447675"/>
          </a:xfrm>
        </p:spPr>
        <p:txBody>
          <a:bodyPr/>
          <a:lstStyle/>
          <a:p>
            <a:pPr eaLnBrk="1" hangingPunct="1"/>
            <a:r>
              <a:rPr lang="en-US" altLang="zh-CN" sz="2000" b="1" smtClean="0">
                <a:solidFill>
                  <a:schemeClr val="bg1"/>
                </a:solidFill>
                <a:latin typeface="Arial" charset="0"/>
              </a:rPr>
              <a:t>7.5 </a:t>
            </a:r>
            <a:r>
              <a:rPr lang="zh-CN" altLang="en-US" sz="2000" b="1" smtClean="0">
                <a:solidFill>
                  <a:schemeClr val="bg1"/>
                </a:solidFill>
                <a:latin typeface="Arial" charset="0"/>
              </a:rPr>
              <a:t>需求分析</a:t>
            </a:r>
            <a:r>
              <a:rPr lang="en-US" altLang="zh-CN" sz="2000" b="1" smtClean="0">
                <a:solidFill>
                  <a:schemeClr val="bg1"/>
                </a:solidFill>
                <a:latin typeface="Arial" charset="0"/>
              </a:rPr>
              <a:t>—</a:t>
            </a:r>
            <a:r>
              <a:rPr lang="zh-CN" altLang="en-US" sz="2000" b="1" smtClean="0">
                <a:solidFill>
                  <a:schemeClr val="bg1"/>
                </a:solidFill>
                <a:latin typeface="Arial" charset="0"/>
              </a:rPr>
              <a:t>数据字典</a:t>
            </a:r>
          </a:p>
        </p:txBody>
      </p:sp>
      <p:sp>
        <p:nvSpPr>
          <p:cNvPr id="3" name="矩形 2"/>
          <p:cNvSpPr>
            <a:spLocks noChangeArrowheads="1"/>
          </p:cNvSpPr>
          <p:nvPr/>
        </p:nvSpPr>
        <p:spPr bwMode="auto">
          <a:xfrm>
            <a:off x="179388" y="333375"/>
            <a:ext cx="8569076"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latinLnBrk="1" hangingPunct="0">
              <a:lnSpc>
                <a:spcPts val="2800"/>
              </a:lnSpc>
              <a:spcBef>
                <a:spcPct val="20000"/>
              </a:spcBef>
              <a:buClr>
                <a:schemeClr val="accent1"/>
              </a:buClr>
              <a:buSzPct val="80000"/>
              <a:buFont typeface="Wingdings" pitchFamily="2" charset="2"/>
              <a:buChar char="p"/>
              <a:defRPr/>
            </a:pPr>
            <a:r>
              <a:rPr kumimoji="1" lang="en-US" altLang="zh-CN" sz="2800" b="1" dirty="0">
                <a:solidFill>
                  <a:srgbClr val="0000CC"/>
                </a:solidFill>
                <a:latin typeface="微软雅黑" pitchFamily="34" charset="-122"/>
                <a:ea typeface="微软雅黑" pitchFamily="34" charset="-122"/>
              </a:rPr>
              <a:t>4.</a:t>
            </a:r>
            <a:r>
              <a:rPr kumimoji="1" lang="zh-CN" altLang="en-US" sz="2800" b="1" dirty="0">
                <a:solidFill>
                  <a:srgbClr val="0000CC"/>
                </a:solidFill>
                <a:latin typeface="微软雅黑" pitchFamily="34" charset="-122"/>
                <a:ea typeface="微软雅黑" pitchFamily="34" charset="-122"/>
              </a:rPr>
              <a:t>数据存储</a:t>
            </a:r>
            <a:endParaRPr kumimoji="1" lang="en-US" altLang="zh-CN" sz="2800" b="1" dirty="0">
              <a:solidFill>
                <a:srgbClr val="0000CC"/>
              </a:solidFill>
              <a:latin typeface="微软雅黑" pitchFamily="34" charset="-122"/>
              <a:ea typeface="微软雅黑" pitchFamily="34" charset="-122"/>
            </a:endParaRPr>
          </a:p>
          <a:p>
            <a:pPr marL="742950" lvl="1" indent="-285750" eaLnBrk="0" latinLnBrk="1" hangingPunct="0">
              <a:lnSpc>
                <a:spcPct val="120000"/>
              </a:lnSpc>
              <a:spcBef>
                <a:spcPct val="20000"/>
              </a:spcBef>
              <a:buClr>
                <a:srgbClr val="FF0000"/>
              </a:buClr>
              <a:buSzPct val="60000"/>
              <a:buFont typeface="Wingdings" pitchFamily="2" charset="2"/>
              <a:buChar char="n"/>
              <a:defRPr/>
            </a:pPr>
            <a:r>
              <a:rPr kumimoji="1" lang="zh-CN" altLang="en-US" sz="2400" b="1" dirty="0">
                <a:latin typeface="微软雅黑" pitchFamily="34" charset="-122"/>
                <a:ea typeface="微软雅黑" pitchFamily="34" charset="-122"/>
              </a:rPr>
              <a:t>数据存储是数据结构停留或保存的地方，也是数据流的来源和去向之一。</a:t>
            </a:r>
          </a:p>
          <a:p>
            <a:pPr marL="742950" lvl="1" indent="-285750" eaLnBrk="0" latinLnBrk="1" hangingPunct="0">
              <a:lnSpc>
                <a:spcPct val="120000"/>
              </a:lnSpc>
              <a:spcBef>
                <a:spcPct val="20000"/>
              </a:spcBef>
              <a:buClr>
                <a:srgbClr val="FF0000"/>
              </a:buClr>
              <a:buSzPct val="60000"/>
              <a:buFont typeface="Wingdings" pitchFamily="2" charset="2"/>
              <a:buChar char="n"/>
              <a:defRPr/>
            </a:pPr>
            <a:r>
              <a:rPr kumimoji="1" lang="zh-CN" altLang="en-US" sz="2400" b="1" dirty="0">
                <a:solidFill>
                  <a:srgbClr val="FF0000"/>
                </a:solidFill>
                <a:latin typeface="微软雅黑" pitchFamily="34" charset="-122"/>
                <a:ea typeface="微软雅黑" pitchFamily="34" charset="-122"/>
              </a:rPr>
              <a:t>数据存储描述＝｛数据存储名，说明，编号，流入的数据流 ，流出的数据流，组成</a:t>
            </a:r>
            <a:r>
              <a:rPr kumimoji="1" lang="en-US" altLang="zh-CN" sz="2400" b="1" dirty="0">
                <a:solidFill>
                  <a:srgbClr val="FF0000"/>
                </a:solidFill>
                <a:latin typeface="微软雅黑" pitchFamily="34" charset="-122"/>
                <a:ea typeface="微软雅黑" pitchFamily="34" charset="-122"/>
              </a:rPr>
              <a:t>:</a:t>
            </a:r>
            <a:r>
              <a:rPr kumimoji="1" lang="zh-CN" altLang="en-US" sz="2400" b="1" dirty="0">
                <a:solidFill>
                  <a:srgbClr val="FF0000"/>
                </a:solidFill>
                <a:latin typeface="微软雅黑" pitchFamily="34" charset="-122"/>
                <a:ea typeface="微软雅黑" pitchFamily="34" charset="-122"/>
              </a:rPr>
              <a:t>｛数据结构｝，数据量，存取方式｝</a:t>
            </a:r>
          </a:p>
          <a:p>
            <a:pPr marL="800100" lvl="1" indent="-342900" eaLnBrk="0" latinLnBrk="1" hangingPunct="0">
              <a:lnSpc>
                <a:spcPct val="120000"/>
              </a:lnSpc>
              <a:spcBef>
                <a:spcPct val="20000"/>
              </a:spcBef>
              <a:buClr>
                <a:schemeClr val="accent2">
                  <a:lumMod val="75000"/>
                </a:schemeClr>
              </a:buClr>
              <a:buSzPct val="60000"/>
              <a:buFont typeface="Wingdings" pitchFamily="2" charset="2"/>
              <a:buChar char="u"/>
              <a:defRPr/>
            </a:pPr>
            <a:r>
              <a:rPr kumimoji="1" lang="zh-CN" altLang="en-US" sz="2400" b="1" dirty="0">
                <a:latin typeface="微软雅黑" pitchFamily="34" charset="-122"/>
                <a:ea typeface="微软雅黑" pitchFamily="34" charset="-122"/>
              </a:rPr>
              <a:t>流入的数据流：指出数据来源</a:t>
            </a:r>
          </a:p>
          <a:p>
            <a:pPr marL="800100" lvl="1" indent="-342900" eaLnBrk="0" latinLnBrk="1" hangingPunct="0">
              <a:lnSpc>
                <a:spcPct val="120000"/>
              </a:lnSpc>
              <a:spcBef>
                <a:spcPct val="20000"/>
              </a:spcBef>
              <a:buClr>
                <a:schemeClr val="accent2">
                  <a:lumMod val="75000"/>
                </a:schemeClr>
              </a:buClr>
              <a:buSzPct val="60000"/>
              <a:buFont typeface="Wingdings" pitchFamily="2" charset="2"/>
              <a:buChar char="u"/>
              <a:defRPr/>
            </a:pPr>
            <a:r>
              <a:rPr kumimoji="1" lang="zh-CN" altLang="en-US" sz="2400" b="1" dirty="0">
                <a:latin typeface="微软雅黑" pitchFamily="34" charset="-122"/>
                <a:ea typeface="微软雅黑" pitchFamily="34" charset="-122"/>
              </a:rPr>
              <a:t>流出的数据流：指出数据去向</a:t>
            </a:r>
          </a:p>
          <a:p>
            <a:pPr marL="800100" lvl="1" indent="-342900" eaLnBrk="0" latinLnBrk="1" hangingPunct="0">
              <a:lnSpc>
                <a:spcPct val="120000"/>
              </a:lnSpc>
              <a:spcBef>
                <a:spcPct val="20000"/>
              </a:spcBef>
              <a:buClr>
                <a:schemeClr val="accent2">
                  <a:lumMod val="75000"/>
                </a:schemeClr>
              </a:buClr>
              <a:buSzPct val="60000"/>
              <a:buFont typeface="Wingdings" pitchFamily="2" charset="2"/>
              <a:buChar char="u"/>
              <a:defRPr/>
            </a:pPr>
            <a:r>
              <a:rPr kumimoji="1" lang="zh-CN" altLang="en-US" sz="2400" b="1" dirty="0">
                <a:latin typeface="微软雅黑" pitchFamily="34" charset="-122"/>
                <a:ea typeface="微软雅黑" pitchFamily="34" charset="-122"/>
              </a:rPr>
              <a:t>数据量：每次存取多少数据，每天（或每小时、每周等）存取几次等信息</a:t>
            </a:r>
          </a:p>
          <a:p>
            <a:pPr marL="800100" lvl="1" indent="-342900" eaLnBrk="0" latinLnBrk="1" hangingPunct="0">
              <a:lnSpc>
                <a:spcPct val="120000"/>
              </a:lnSpc>
              <a:spcBef>
                <a:spcPct val="20000"/>
              </a:spcBef>
              <a:buClr>
                <a:schemeClr val="accent2">
                  <a:lumMod val="75000"/>
                </a:schemeClr>
              </a:buClr>
              <a:buSzPct val="60000"/>
              <a:buFont typeface="Wingdings" pitchFamily="2" charset="2"/>
              <a:buChar char="u"/>
              <a:defRPr/>
            </a:pPr>
            <a:r>
              <a:rPr kumimoji="1" lang="zh-CN" altLang="en-US" sz="2400" b="1" dirty="0">
                <a:latin typeface="微软雅黑" pitchFamily="34" charset="-122"/>
                <a:ea typeface="微软雅黑" pitchFamily="34" charset="-122"/>
              </a:rPr>
              <a:t>存取方法：批处理 </a:t>
            </a:r>
            <a:r>
              <a:rPr kumimoji="1" lang="en-US" altLang="zh-CN" sz="2400" b="1" dirty="0">
                <a:latin typeface="微软雅黑" pitchFamily="34" charset="-122"/>
                <a:ea typeface="微软雅黑" pitchFamily="34" charset="-122"/>
              </a:rPr>
              <a:t>/ </a:t>
            </a:r>
            <a:r>
              <a:rPr kumimoji="1" lang="zh-CN" altLang="en-US" sz="2400" b="1" dirty="0">
                <a:latin typeface="微软雅黑" pitchFamily="34" charset="-122"/>
                <a:ea typeface="微软雅黑" pitchFamily="34" charset="-122"/>
              </a:rPr>
              <a:t>联机处理；检索 </a:t>
            </a:r>
            <a:r>
              <a:rPr kumimoji="1" lang="en-US" altLang="zh-CN" sz="2400" b="1" dirty="0">
                <a:latin typeface="微软雅黑" pitchFamily="34" charset="-122"/>
                <a:ea typeface="微软雅黑" pitchFamily="34" charset="-122"/>
              </a:rPr>
              <a:t>/ </a:t>
            </a:r>
            <a:r>
              <a:rPr kumimoji="1" lang="zh-CN" altLang="en-US" sz="2400" b="1" dirty="0">
                <a:latin typeface="微软雅黑" pitchFamily="34" charset="-122"/>
                <a:ea typeface="微软雅黑" pitchFamily="34" charset="-122"/>
              </a:rPr>
              <a:t>更新；顺序检索 </a:t>
            </a:r>
            <a:r>
              <a:rPr kumimoji="1" lang="en-US" altLang="zh-CN" sz="2400" b="1" dirty="0">
                <a:latin typeface="微软雅黑" pitchFamily="34" charset="-122"/>
                <a:ea typeface="微软雅黑" pitchFamily="34" charset="-122"/>
              </a:rPr>
              <a:t>/ </a:t>
            </a:r>
            <a:r>
              <a:rPr kumimoji="1" lang="zh-CN" altLang="en-US" sz="2400" b="1" dirty="0">
                <a:latin typeface="微软雅黑" pitchFamily="34" charset="-122"/>
                <a:ea typeface="微软雅黑" pitchFamily="34" charset="-122"/>
              </a:rPr>
              <a:t>随机检索</a:t>
            </a:r>
          </a:p>
        </p:txBody>
      </p:sp>
    </p:spTree>
    <p:extLst>
      <p:ext uri="{BB962C8B-B14F-4D97-AF65-F5344CB8AC3E}">
        <p14:creationId xmlns:p14="http://schemas.microsoft.com/office/powerpoint/2010/main" val="753261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anim calcmode="lin" valueType="num">
                                      <p:cBhvr>
                                        <p:cTn id="1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anim calcmode="lin" valueType="num">
                                      <p:cBhvr>
                                        <p:cTn id="2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1"/>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630089E-FF7D-438C-AC9B-96238CF9E779}" type="datetime3">
              <a:rPr lang="zh-CN" altLang="en-US" smtClean="0">
                <a:solidFill>
                  <a:srgbClr val="FF00FF"/>
                </a:solidFill>
                <a:ea typeface="微软雅黑" pitchFamily="34" charset="-122"/>
              </a:rPr>
              <a:pPr eaLnBrk="1" hangingPunct="1"/>
              <a:t>2019年11月26日星期二</a:t>
            </a:fld>
            <a:endParaRPr lang="en-US" altLang="zh-CN" smtClean="0">
              <a:solidFill>
                <a:srgbClr val="FF00FF"/>
              </a:solidFill>
              <a:ea typeface="微软雅黑" pitchFamily="34" charset="-122"/>
            </a:endParaRPr>
          </a:p>
        </p:txBody>
      </p:sp>
      <p:sp>
        <p:nvSpPr>
          <p:cNvPr id="21507" name="Rectangle 2"/>
          <p:cNvSpPr>
            <a:spLocks noGrp="1" noChangeArrowheads="1"/>
          </p:cNvSpPr>
          <p:nvPr>
            <p:ph type="title" idx="4294967295"/>
          </p:nvPr>
        </p:nvSpPr>
        <p:spPr>
          <a:xfrm>
            <a:off x="784225" y="260350"/>
            <a:ext cx="7239000" cy="447675"/>
          </a:xfrm>
        </p:spPr>
        <p:txBody>
          <a:bodyPr/>
          <a:lstStyle/>
          <a:p>
            <a:pPr eaLnBrk="1" hangingPunct="1"/>
            <a:r>
              <a:rPr lang="en-US" altLang="zh-CN" sz="2000" b="1" smtClean="0">
                <a:solidFill>
                  <a:schemeClr val="bg1"/>
                </a:solidFill>
                <a:latin typeface="Arial" charset="0"/>
              </a:rPr>
              <a:t>7.5 </a:t>
            </a:r>
            <a:r>
              <a:rPr lang="zh-CN" altLang="en-US" sz="2000" b="1" smtClean="0">
                <a:solidFill>
                  <a:schemeClr val="bg1"/>
                </a:solidFill>
                <a:latin typeface="Arial" charset="0"/>
              </a:rPr>
              <a:t>需求分析</a:t>
            </a:r>
            <a:r>
              <a:rPr lang="en-US" altLang="zh-CN" sz="2000" b="1" smtClean="0">
                <a:solidFill>
                  <a:schemeClr val="bg1"/>
                </a:solidFill>
                <a:latin typeface="Arial" charset="0"/>
              </a:rPr>
              <a:t>—</a:t>
            </a:r>
            <a:r>
              <a:rPr lang="zh-CN" altLang="en-US" sz="2000" b="1" smtClean="0">
                <a:solidFill>
                  <a:schemeClr val="bg1"/>
                </a:solidFill>
                <a:latin typeface="Arial" charset="0"/>
              </a:rPr>
              <a:t>数据字典</a:t>
            </a:r>
          </a:p>
        </p:txBody>
      </p:sp>
      <p:sp>
        <p:nvSpPr>
          <p:cNvPr id="3" name="矩形 2"/>
          <p:cNvSpPr/>
          <p:nvPr/>
        </p:nvSpPr>
        <p:spPr>
          <a:xfrm>
            <a:off x="179388" y="260350"/>
            <a:ext cx="8785100" cy="5475288"/>
          </a:xfrm>
          <a:prstGeom prst="rect">
            <a:avLst/>
          </a:prstGeom>
        </p:spPr>
        <p:txBody>
          <a:bodyPr wrap="square">
            <a:spAutoFit/>
          </a:bodyPr>
          <a:lstStyle/>
          <a:p>
            <a:pPr marL="342900" indent="-342900" eaLnBrk="0" latinLnBrk="1" hangingPunct="0">
              <a:lnSpc>
                <a:spcPts val="2800"/>
              </a:lnSpc>
              <a:spcBef>
                <a:spcPct val="20000"/>
              </a:spcBef>
              <a:buClr>
                <a:schemeClr val="accent1"/>
              </a:buClr>
              <a:buSzPct val="80000"/>
              <a:buFont typeface="Wingdings" panose="05000000000000000000" pitchFamily="2" charset="2"/>
              <a:buChar char="p"/>
              <a:defRPr/>
            </a:pPr>
            <a:r>
              <a:rPr kumimoji="1" lang="en-US" altLang="zh-CN" sz="2800" b="1" dirty="0">
                <a:solidFill>
                  <a:srgbClr val="0000CC"/>
                </a:solidFill>
                <a:latin typeface="微软雅黑" pitchFamily="34" charset="-122"/>
                <a:ea typeface="微软雅黑" pitchFamily="34" charset="-122"/>
              </a:rPr>
              <a:t>5.</a:t>
            </a:r>
            <a:r>
              <a:rPr kumimoji="1" lang="zh-CN" altLang="en-US" sz="2800" b="1" dirty="0">
                <a:solidFill>
                  <a:srgbClr val="0000CC"/>
                </a:solidFill>
                <a:latin typeface="微软雅黑" pitchFamily="34" charset="-122"/>
                <a:ea typeface="微软雅黑" pitchFamily="34" charset="-122"/>
              </a:rPr>
              <a:t>处理过程</a:t>
            </a:r>
            <a:endParaRPr kumimoji="1" lang="en-US" altLang="zh-CN" sz="2800" b="1" dirty="0">
              <a:solidFill>
                <a:srgbClr val="0000CC"/>
              </a:solidFill>
              <a:latin typeface="微软雅黑" pitchFamily="34" charset="-122"/>
              <a:ea typeface="微软雅黑" pitchFamily="34" charset="-122"/>
            </a:endParaRPr>
          </a:p>
          <a:p>
            <a:pPr marL="742950" lvl="1" indent="-285750" eaLnBrk="0" latinLnBrk="1" hangingPunct="0">
              <a:lnSpc>
                <a:spcPct val="120000"/>
              </a:lnSpc>
              <a:spcBef>
                <a:spcPct val="20000"/>
              </a:spcBef>
              <a:buClr>
                <a:srgbClr val="FF0000"/>
              </a:buClr>
              <a:buSzPct val="60000"/>
              <a:buFont typeface="Wingdings" panose="05000000000000000000" pitchFamily="2" charset="2"/>
              <a:buChar char="n"/>
              <a:defRPr/>
            </a:pPr>
            <a:r>
              <a:rPr kumimoji="1" lang="zh-CN" altLang="en-US" sz="2400" b="1" dirty="0">
                <a:latin typeface="微软雅黑" pitchFamily="34" charset="-122"/>
                <a:ea typeface="微软雅黑" pitchFamily="34" charset="-122"/>
              </a:rPr>
              <a:t>处理过程的具体处理逻辑一般用判定表或判定树来描述。数据字典中</a:t>
            </a:r>
            <a:endParaRPr kumimoji="1" lang="en-US" altLang="zh-CN" sz="2400" b="1" dirty="0">
              <a:latin typeface="微软雅黑" pitchFamily="34" charset="-122"/>
              <a:ea typeface="微软雅黑" pitchFamily="34" charset="-122"/>
            </a:endParaRPr>
          </a:p>
          <a:p>
            <a:pPr lvl="1" eaLnBrk="0" latinLnBrk="1" hangingPunct="0">
              <a:lnSpc>
                <a:spcPct val="120000"/>
              </a:lnSpc>
              <a:spcBef>
                <a:spcPct val="20000"/>
              </a:spcBef>
              <a:buClr>
                <a:srgbClr val="FF0000"/>
              </a:buClr>
              <a:buSzPct val="60000"/>
              <a:defRPr/>
            </a:pPr>
            <a:r>
              <a:rPr kumimoji="1" lang="en-US" altLang="zh-CN" sz="2400" b="1" dirty="0">
                <a:latin typeface="微软雅黑" pitchFamily="34" charset="-122"/>
                <a:ea typeface="微软雅黑" pitchFamily="34" charset="-122"/>
              </a:rPr>
              <a:t>  </a:t>
            </a:r>
            <a:r>
              <a:rPr kumimoji="1" lang="zh-CN" altLang="en-US" sz="2400" b="1" dirty="0">
                <a:latin typeface="微软雅黑" pitchFamily="34" charset="-122"/>
                <a:ea typeface="微软雅黑" pitchFamily="34" charset="-122"/>
              </a:rPr>
              <a:t>只需要描述处理过程的说明性信息</a:t>
            </a:r>
          </a:p>
          <a:p>
            <a:pPr marL="742950" lvl="1" indent="-285750" eaLnBrk="0" latinLnBrk="1" hangingPunct="0">
              <a:lnSpc>
                <a:spcPct val="120000"/>
              </a:lnSpc>
              <a:spcBef>
                <a:spcPct val="20000"/>
              </a:spcBef>
              <a:buClr>
                <a:srgbClr val="FF0000"/>
              </a:buClr>
              <a:buSzPct val="60000"/>
              <a:buFont typeface="Wingdings" panose="05000000000000000000" pitchFamily="2" charset="2"/>
              <a:buChar char="n"/>
              <a:defRPr/>
            </a:pPr>
            <a:r>
              <a:rPr kumimoji="1" lang="zh-CN" altLang="en-US" sz="2400" b="1" dirty="0">
                <a:solidFill>
                  <a:srgbClr val="FF0000"/>
                </a:solidFill>
                <a:latin typeface="微软雅黑" pitchFamily="34" charset="-122"/>
                <a:ea typeface="微软雅黑" pitchFamily="34" charset="-122"/>
              </a:rPr>
              <a:t>处理过程描述＝｛处理过程名，说明，输入</a:t>
            </a:r>
            <a:r>
              <a:rPr kumimoji="1" lang="en-US" altLang="zh-CN" sz="2400" b="1" dirty="0">
                <a:solidFill>
                  <a:srgbClr val="FF0000"/>
                </a:solidFill>
                <a:latin typeface="微软雅黑" pitchFamily="34" charset="-122"/>
                <a:ea typeface="微软雅黑" pitchFamily="34" charset="-122"/>
              </a:rPr>
              <a:t>:</a:t>
            </a:r>
            <a:r>
              <a:rPr kumimoji="1" lang="zh-CN" altLang="en-US" sz="2400" b="1" dirty="0">
                <a:solidFill>
                  <a:srgbClr val="FF0000"/>
                </a:solidFill>
                <a:latin typeface="微软雅黑" pitchFamily="34" charset="-122"/>
                <a:ea typeface="微软雅黑" pitchFamily="34" charset="-122"/>
              </a:rPr>
              <a:t>｛数据流｝，</a:t>
            </a:r>
            <a:endParaRPr kumimoji="1" lang="en-US" altLang="zh-CN" sz="2400" b="1" dirty="0">
              <a:solidFill>
                <a:srgbClr val="FF0000"/>
              </a:solidFill>
              <a:latin typeface="微软雅黑" pitchFamily="34" charset="-122"/>
              <a:ea typeface="微软雅黑" pitchFamily="34" charset="-122"/>
            </a:endParaRPr>
          </a:p>
          <a:p>
            <a:pPr lvl="1" eaLnBrk="0" latinLnBrk="1" hangingPunct="0">
              <a:lnSpc>
                <a:spcPct val="120000"/>
              </a:lnSpc>
              <a:spcBef>
                <a:spcPct val="20000"/>
              </a:spcBef>
              <a:buClr>
                <a:srgbClr val="FF0000"/>
              </a:buClr>
              <a:buSzPct val="60000"/>
              <a:defRPr/>
            </a:pPr>
            <a:r>
              <a:rPr kumimoji="1" lang="en-US" altLang="zh-CN" sz="2400" b="1" dirty="0">
                <a:solidFill>
                  <a:srgbClr val="FF0000"/>
                </a:solidFill>
                <a:latin typeface="微软雅黑" pitchFamily="34" charset="-122"/>
                <a:ea typeface="微软雅黑" pitchFamily="34" charset="-122"/>
              </a:rPr>
              <a:t>                  </a:t>
            </a:r>
            <a:r>
              <a:rPr kumimoji="1" lang="zh-CN" altLang="en-US" sz="2400" b="1" dirty="0">
                <a:solidFill>
                  <a:srgbClr val="FF0000"/>
                </a:solidFill>
                <a:latin typeface="微软雅黑" pitchFamily="34" charset="-122"/>
                <a:ea typeface="微软雅黑" pitchFamily="34" charset="-122"/>
              </a:rPr>
              <a:t>输出</a:t>
            </a:r>
            <a:r>
              <a:rPr kumimoji="1" lang="en-US" altLang="zh-CN" sz="2400" b="1" dirty="0">
                <a:solidFill>
                  <a:srgbClr val="FF0000"/>
                </a:solidFill>
                <a:latin typeface="微软雅黑" pitchFamily="34" charset="-122"/>
                <a:ea typeface="微软雅黑" pitchFamily="34" charset="-122"/>
              </a:rPr>
              <a:t>:</a:t>
            </a:r>
            <a:r>
              <a:rPr kumimoji="1" lang="zh-CN" altLang="en-US" sz="2400" b="1" dirty="0">
                <a:solidFill>
                  <a:srgbClr val="FF0000"/>
                </a:solidFill>
                <a:latin typeface="微软雅黑" pitchFamily="34" charset="-122"/>
                <a:ea typeface="微软雅黑" pitchFamily="34" charset="-122"/>
              </a:rPr>
              <a:t>｛数据流｝，处理</a:t>
            </a:r>
            <a:r>
              <a:rPr kumimoji="1" lang="en-US" altLang="zh-CN" sz="2400" b="1" dirty="0">
                <a:solidFill>
                  <a:srgbClr val="FF0000"/>
                </a:solidFill>
                <a:latin typeface="微软雅黑" pitchFamily="34" charset="-122"/>
                <a:ea typeface="微软雅黑" pitchFamily="34" charset="-122"/>
              </a:rPr>
              <a:t>:</a:t>
            </a:r>
            <a:r>
              <a:rPr kumimoji="1" lang="zh-CN" altLang="en-US" sz="2400" b="1" dirty="0">
                <a:solidFill>
                  <a:srgbClr val="FF0000"/>
                </a:solidFill>
                <a:latin typeface="微软雅黑" pitchFamily="34" charset="-122"/>
                <a:ea typeface="微软雅黑" pitchFamily="34" charset="-122"/>
              </a:rPr>
              <a:t>｛简要说明｝｝</a:t>
            </a:r>
          </a:p>
          <a:p>
            <a:pPr marL="742950" lvl="1" indent="-285750" eaLnBrk="0" latinLnBrk="1" hangingPunct="0">
              <a:lnSpc>
                <a:spcPct val="120000"/>
              </a:lnSpc>
              <a:spcBef>
                <a:spcPct val="20000"/>
              </a:spcBef>
              <a:buClr>
                <a:srgbClr val="FF0000"/>
              </a:buClr>
              <a:buSzPct val="60000"/>
              <a:buFont typeface="Wingdings" panose="05000000000000000000" pitchFamily="2" charset="2"/>
              <a:buChar char="n"/>
              <a:defRPr/>
            </a:pPr>
            <a:r>
              <a:rPr kumimoji="1" lang="zh-CN" altLang="en-US" sz="2400" b="1" dirty="0">
                <a:latin typeface="微软雅黑" pitchFamily="34" charset="-122"/>
                <a:ea typeface="微软雅黑" pitchFamily="34" charset="-122"/>
              </a:rPr>
              <a:t>简要说明：主要说明该处理过程的功能及处理要求</a:t>
            </a:r>
          </a:p>
          <a:p>
            <a:pPr marL="1257300" lvl="2" indent="-342900" eaLnBrk="0" latinLnBrk="1" hangingPunct="0">
              <a:lnSpc>
                <a:spcPct val="120000"/>
              </a:lnSpc>
              <a:spcBef>
                <a:spcPct val="20000"/>
              </a:spcBef>
              <a:buClr>
                <a:srgbClr val="FF0000"/>
              </a:buClr>
              <a:buSzPct val="60000"/>
              <a:buFont typeface="Wingdings" panose="05000000000000000000" pitchFamily="2" charset="2"/>
              <a:buChar char="ü"/>
              <a:defRPr/>
            </a:pPr>
            <a:r>
              <a:rPr kumimoji="1" lang="zh-CN" altLang="en-US" sz="2400" b="1" dirty="0">
                <a:latin typeface="微软雅黑" pitchFamily="34" charset="-122"/>
                <a:ea typeface="微软雅黑" pitchFamily="34" charset="-122"/>
              </a:rPr>
              <a:t>功能：该处理过程用来做什么</a:t>
            </a:r>
          </a:p>
          <a:p>
            <a:pPr marL="1257300" lvl="2" indent="-342900" eaLnBrk="0" latinLnBrk="1" hangingPunct="0">
              <a:lnSpc>
                <a:spcPct val="120000"/>
              </a:lnSpc>
              <a:spcBef>
                <a:spcPct val="20000"/>
              </a:spcBef>
              <a:buClr>
                <a:srgbClr val="FF0000"/>
              </a:buClr>
              <a:buSzPct val="60000"/>
              <a:buFont typeface="Wingdings" panose="05000000000000000000" pitchFamily="2" charset="2"/>
              <a:buChar char="ü"/>
              <a:defRPr/>
            </a:pPr>
            <a:r>
              <a:rPr kumimoji="1" lang="zh-CN" altLang="en-US" sz="2400" b="1" dirty="0">
                <a:latin typeface="微软雅黑" pitchFamily="34" charset="-122"/>
                <a:ea typeface="微软雅黑" pitchFamily="34" charset="-122"/>
              </a:rPr>
              <a:t>处理要求：处理频度要求（如单位时间里处理多少事务，多少数据量）；响应时间要求等</a:t>
            </a:r>
          </a:p>
          <a:p>
            <a:pPr marL="1257300" lvl="2" indent="-342900" eaLnBrk="0" latinLnBrk="1" hangingPunct="0">
              <a:lnSpc>
                <a:spcPct val="120000"/>
              </a:lnSpc>
              <a:spcBef>
                <a:spcPct val="20000"/>
              </a:spcBef>
              <a:buClr>
                <a:srgbClr val="FF0000"/>
              </a:buClr>
              <a:buSzPct val="60000"/>
              <a:buFont typeface="Wingdings" panose="05000000000000000000" pitchFamily="2" charset="2"/>
              <a:buChar char="ü"/>
              <a:defRPr/>
            </a:pPr>
            <a:r>
              <a:rPr kumimoji="1" lang="zh-CN" altLang="en-US" sz="2400" b="1" dirty="0">
                <a:latin typeface="微软雅黑" pitchFamily="34" charset="-122"/>
                <a:ea typeface="微软雅黑" pitchFamily="34" charset="-122"/>
              </a:rPr>
              <a:t>处理要求是后面物理设计的输入及性能评价的标准</a:t>
            </a:r>
          </a:p>
        </p:txBody>
      </p:sp>
    </p:spTree>
    <p:extLst>
      <p:ext uri="{BB962C8B-B14F-4D97-AF65-F5344CB8AC3E}">
        <p14:creationId xmlns:p14="http://schemas.microsoft.com/office/powerpoint/2010/main" val="2803988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343E53F-AD48-494F-BD23-1ADBADAEC35D}" type="slidenum">
              <a:rPr lang="en-US" altLang="zh-CN"/>
              <a:pPr/>
              <a:t>22</a:t>
            </a:fld>
            <a:endParaRPr lang="en-US" altLang="zh-CN"/>
          </a:p>
        </p:txBody>
      </p:sp>
      <p:sp>
        <p:nvSpPr>
          <p:cNvPr id="1455106" name="Rectangle 2"/>
          <p:cNvSpPr>
            <a:spLocks noGrp="1" noChangeArrowheads="1"/>
          </p:cNvSpPr>
          <p:nvPr>
            <p:ph type="title"/>
          </p:nvPr>
        </p:nvSpPr>
        <p:spPr>
          <a:xfrm>
            <a:off x="251520" y="260648"/>
            <a:ext cx="8784976" cy="563562"/>
          </a:xfrm>
        </p:spPr>
        <p:txBody>
          <a:bodyPr>
            <a:noAutofit/>
          </a:bodyPr>
          <a:lstStyle/>
          <a:p>
            <a:pPr algn="l"/>
            <a:r>
              <a:rPr lang="en-US" altLang="zh-CN" sz="2800" b="1" dirty="0">
                <a:solidFill>
                  <a:srgbClr val="0000CC"/>
                </a:solidFill>
                <a:latin typeface="微软雅黑" panose="020B0503020204020204" pitchFamily="34" charset="-122"/>
              </a:rPr>
              <a:t>【</a:t>
            </a:r>
            <a:r>
              <a:rPr lang="zh-CN" altLang="en-US" sz="2800" b="1" dirty="0">
                <a:solidFill>
                  <a:srgbClr val="0000CC"/>
                </a:solidFill>
                <a:latin typeface="微软雅黑" panose="020B0503020204020204" pitchFamily="34" charset="-122"/>
              </a:rPr>
              <a:t>补充：需求分析实例</a:t>
            </a:r>
            <a:r>
              <a:rPr lang="en-US" altLang="zh-CN" sz="2800" b="1" dirty="0">
                <a:solidFill>
                  <a:srgbClr val="0000CC"/>
                </a:solidFill>
                <a:latin typeface="微软雅黑" panose="020B0503020204020204" pitchFamily="34" charset="-122"/>
              </a:rPr>
              <a:t>】</a:t>
            </a:r>
            <a:r>
              <a:rPr lang="zh-CN" altLang="en-US" sz="2800" b="1" dirty="0">
                <a:solidFill>
                  <a:srgbClr val="0000CC"/>
                </a:solidFill>
                <a:latin typeface="微软雅黑" panose="020B0503020204020204" pitchFamily="34" charset="-122"/>
              </a:rPr>
              <a:t>毕业设计管理系统的需求分析</a:t>
            </a:r>
          </a:p>
        </p:txBody>
      </p:sp>
      <p:sp>
        <p:nvSpPr>
          <p:cNvPr id="1455107" name="Rectangle 3"/>
          <p:cNvSpPr>
            <a:spLocks noGrp="1" noChangeArrowheads="1"/>
          </p:cNvSpPr>
          <p:nvPr>
            <p:ph type="body" idx="1"/>
          </p:nvPr>
        </p:nvSpPr>
        <p:spPr>
          <a:xfrm>
            <a:off x="395288" y="981075"/>
            <a:ext cx="8424862" cy="5445125"/>
          </a:xfrm>
        </p:spPr>
        <p:txBody>
          <a:bodyPr/>
          <a:lstStyle/>
          <a:p>
            <a:pPr>
              <a:lnSpc>
                <a:spcPct val="115000"/>
              </a:lnSpc>
            </a:pPr>
            <a:r>
              <a:rPr lang="zh-CN" altLang="en-US" sz="2400" b="1">
                <a:solidFill>
                  <a:srgbClr val="0000FF"/>
                </a:solidFill>
                <a:latin typeface="微软雅黑" panose="020B0503020204020204" pitchFamily="34" charset="-122"/>
              </a:rPr>
              <a:t>功能需求：</a:t>
            </a:r>
          </a:p>
          <a:p>
            <a:pPr>
              <a:lnSpc>
                <a:spcPct val="115000"/>
              </a:lnSpc>
            </a:pPr>
            <a:r>
              <a:rPr lang="zh-CN" altLang="en-US" sz="2400" b="1">
                <a:solidFill>
                  <a:schemeClr val="tx1"/>
                </a:solidFill>
                <a:latin typeface="微软雅黑" panose="020B0503020204020204" pitchFamily="34" charset="-122"/>
              </a:rPr>
              <a:t>毕业设计管理系统能够为三类用户提供不同的功能：</a:t>
            </a:r>
          </a:p>
          <a:p>
            <a:pPr>
              <a:lnSpc>
                <a:spcPct val="115000"/>
              </a:lnSpc>
            </a:pPr>
            <a:r>
              <a:rPr lang="zh-CN" altLang="en-US" sz="2400" b="1">
                <a:solidFill>
                  <a:schemeClr val="tx1"/>
                </a:solidFill>
                <a:latin typeface="微软雅黑" panose="020B0503020204020204" pitchFamily="34" charset="-122"/>
              </a:rPr>
              <a:t>（</a:t>
            </a:r>
            <a:r>
              <a:rPr lang="en-US" altLang="zh-CN" sz="2400" b="1">
                <a:solidFill>
                  <a:schemeClr val="tx1"/>
                </a:solidFill>
                <a:latin typeface="微软雅黑" panose="020B0503020204020204" pitchFamily="34" charset="-122"/>
              </a:rPr>
              <a:t>1</a:t>
            </a:r>
            <a:r>
              <a:rPr lang="zh-CN" altLang="en-US" sz="2400" b="1">
                <a:solidFill>
                  <a:schemeClr val="tx1"/>
                </a:solidFill>
                <a:latin typeface="微软雅黑" panose="020B0503020204020204" pitchFamily="34" charset="-122"/>
              </a:rPr>
              <a:t>）管理人员：可以完成各项管理功能，包括添加和维护学生、教师信息，查看所有课题信息和按班级查看定题情况。管理人员还可以添加和发布公告、通知。</a:t>
            </a:r>
          </a:p>
          <a:p>
            <a:pPr>
              <a:lnSpc>
                <a:spcPct val="115000"/>
              </a:lnSpc>
            </a:pPr>
            <a:r>
              <a:rPr lang="zh-CN" altLang="en-US" sz="2400" b="1">
                <a:solidFill>
                  <a:schemeClr val="tx1"/>
                </a:solidFill>
                <a:latin typeface="微软雅黑" panose="020B0503020204020204" pitchFamily="34" charset="-122"/>
              </a:rPr>
              <a:t>（</a:t>
            </a:r>
            <a:r>
              <a:rPr lang="en-US" altLang="zh-CN" sz="2400" b="1">
                <a:solidFill>
                  <a:schemeClr val="tx1"/>
                </a:solidFill>
                <a:latin typeface="微软雅黑" panose="020B0503020204020204" pitchFamily="34" charset="-122"/>
              </a:rPr>
              <a:t>2</a:t>
            </a:r>
            <a:r>
              <a:rPr lang="zh-CN" altLang="en-US" sz="2400" b="1">
                <a:solidFill>
                  <a:schemeClr val="tx1"/>
                </a:solidFill>
                <a:latin typeface="微软雅黑" panose="020B0503020204020204" pitchFamily="34" charset="-122"/>
              </a:rPr>
              <a:t>）教师：可以添加毕业设计题目，修改题目信息，可以看到选自己课题的学生名单，可以接受学生的选题申请（叫做定题）。定题后，每个教师还可以向自己的全部学生发布小组公告。</a:t>
            </a:r>
          </a:p>
          <a:p>
            <a:pPr>
              <a:lnSpc>
                <a:spcPct val="115000"/>
              </a:lnSpc>
            </a:pPr>
            <a:r>
              <a:rPr lang="zh-CN" altLang="en-US" sz="2400" b="1">
                <a:solidFill>
                  <a:schemeClr val="tx1"/>
                </a:solidFill>
                <a:latin typeface="微软雅黑" panose="020B0503020204020204" pitchFamily="34" charset="-122"/>
              </a:rPr>
              <a:t>（</a:t>
            </a:r>
            <a:r>
              <a:rPr lang="en-US" altLang="zh-CN" sz="2400" b="1">
                <a:solidFill>
                  <a:schemeClr val="tx1"/>
                </a:solidFill>
                <a:latin typeface="微软雅黑" panose="020B0503020204020204" pitchFamily="34" charset="-122"/>
              </a:rPr>
              <a:t>3</a:t>
            </a:r>
            <a:r>
              <a:rPr lang="zh-CN" altLang="en-US" sz="2400" b="1">
                <a:solidFill>
                  <a:schemeClr val="tx1"/>
                </a:solidFill>
                <a:latin typeface="微软雅黑" panose="020B0503020204020204" pitchFamily="34" charset="-122"/>
              </a:rPr>
              <a:t>）学生：可以查看所有课题，可以填报</a:t>
            </a:r>
            <a:r>
              <a:rPr lang="en-US" altLang="zh-CN" sz="2400" b="1">
                <a:solidFill>
                  <a:schemeClr val="tx1"/>
                </a:solidFill>
                <a:latin typeface="微软雅黑" panose="020B0503020204020204" pitchFamily="34" charset="-122"/>
              </a:rPr>
              <a:t>3</a:t>
            </a:r>
            <a:r>
              <a:rPr lang="zh-CN" altLang="en-US" sz="2400" b="1">
                <a:solidFill>
                  <a:schemeClr val="tx1"/>
                </a:solidFill>
                <a:latin typeface="微软雅黑" panose="020B0503020204020204" pitchFamily="34" charset="-122"/>
              </a:rPr>
              <a:t>个选题志愿，表明自己的选题意愿。学生还可以查看小组公告。当论文完成后，可以上传论文。</a:t>
            </a:r>
          </a:p>
        </p:txBody>
      </p:sp>
    </p:spTree>
    <p:extLst>
      <p:ext uri="{BB962C8B-B14F-4D97-AF65-F5344CB8AC3E}">
        <p14:creationId xmlns:p14="http://schemas.microsoft.com/office/powerpoint/2010/main" val="3603163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3563AC0-E590-4469-A31E-287CF00B28F5}" type="slidenum">
              <a:rPr lang="en-US" altLang="zh-CN" b="1">
                <a:latin typeface="微软雅黑" panose="020B0503020204020204" pitchFamily="34" charset="-122"/>
              </a:rPr>
              <a:pPr/>
              <a:t>23</a:t>
            </a:fld>
            <a:endParaRPr lang="en-US" altLang="zh-CN" b="1">
              <a:latin typeface="微软雅黑" panose="020B0503020204020204" pitchFamily="34" charset="-122"/>
            </a:endParaRPr>
          </a:p>
        </p:txBody>
      </p:sp>
      <p:sp>
        <p:nvSpPr>
          <p:cNvPr id="1457154" name="Rectangle 2"/>
          <p:cNvSpPr>
            <a:spLocks noGrp="1" noChangeArrowheads="1"/>
          </p:cNvSpPr>
          <p:nvPr>
            <p:ph type="title"/>
          </p:nvPr>
        </p:nvSpPr>
        <p:spPr>
          <a:xfrm>
            <a:off x="179513" y="404664"/>
            <a:ext cx="8784975" cy="563562"/>
          </a:xfrm>
        </p:spPr>
        <p:txBody>
          <a:bodyPr>
            <a:noAutofit/>
          </a:bodyPr>
          <a:lstStyle/>
          <a:p>
            <a:pPr algn="l"/>
            <a:r>
              <a:rPr lang="en-US" altLang="zh-CN" sz="2800" b="1" dirty="0">
                <a:solidFill>
                  <a:srgbClr val="0000CC"/>
                </a:solidFill>
                <a:latin typeface="微软雅黑" panose="020B0503020204020204" pitchFamily="34" charset="-122"/>
              </a:rPr>
              <a:t>【</a:t>
            </a:r>
            <a:r>
              <a:rPr lang="zh-CN" altLang="en-US" sz="2800" b="1" dirty="0">
                <a:solidFill>
                  <a:srgbClr val="0000CC"/>
                </a:solidFill>
                <a:latin typeface="微软雅黑" panose="020B0503020204020204" pitchFamily="34" charset="-122"/>
              </a:rPr>
              <a:t>补充：需求分析实例</a:t>
            </a:r>
            <a:r>
              <a:rPr lang="en-US" altLang="zh-CN" sz="2800" b="1" dirty="0">
                <a:solidFill>
                  <a:srgbClr val="0000CC"/>
                </a:solidFill>
                <a:latin typeface="微软雅黑" panose="020B0503020204020204" pitchFamily="34" charset="-122"/>
              </a:rPr>
              <a:t>】</a:t>
            </a:r>
            <a:r>
              <a:rPr lang="zh-CN" altLang="en-US" sz="2800" b="1" dirty="0">
                <a:solidFill>
                  <a:srgbClr val="0000CC"/>
                </a:solidFill>
                <a:latin typeface="微软雅黑" panose="020B0503020204020204" pitchFamily="34" charset="-122"/>
              </a:rPr>
              <a:t>毕业设计管理系统的需求分析</a:t>
            </a:r>
          </a:p>
        </p:txBody>
      </p:sp>
      <p:sp>
        <p:nvSpPr>
          <p:cNvPr id="1457155" name="Rectangle 3"/>
          <p:cNvSpPr>
            <a:spLocks noGrp="1" noChangeArrowheads="1"/>
          </p:cNvSpPr>
          <p:nvPr>
            <p:ph type="body" idx="1"/>
          </p:nvPr>
        </p:nvSpPr>
        <p:spPr>
          <a:xfrm>
            <a:off x="395536" y="1052736"/>
            <a:ext cx="8497887" cy="5184775"/>
          </a:xfrm>
        </p:spPr>
        <p:txBody>
          <a:bodyPr/>
          <a:lstStyle/>
          <a:p>
            <a:pPr>
              <a:lnSpc>
                <a:spcPct val="120000"/>
              </a:lnSpc>
            </a:pPr>
            <a:r>
              <a:rPr lang="zh-CN" altLang="en-US" sz="2400" b="1" dirty="0">
                <a:solidFill>
                  <a:srgbClr val="0000FF"/>
                </a:solidFill>
                <a:latin typeface="微软雅黑" panose="020B0503020204020204" pitchFamily="34" charset="-122"/>
              </a:rPr>
              <a:t>数据需求：</a:t>
            </a:r>
          </a:p>
          <a:p>
            <a:pPr>
              <a:lnSpc>
                <a:spcPct val="120000"/>
              </a:lnSpc>
            </a:pPr>
            <a:r>
              <a:rPr lang="zh-CN" altLang="en-US" sz="2400" b="1" dirty="0">
                <a:solidFill>
                  <a:schemeClr val="tx1"/>
                </a:solidFill>
                <a:latin typeface="微软雅黑" panose="020B0503020204020204" pitchFamily="34" charset="-122"/>
              </a:rPr>
              <a:t>毕业设计管理系统相应的数据库中应存储以下方面的信息： </a:t>
            </a:r>
          </a:p>
          <a:p>
            <a:pPr>
              <a:lnSpc>
                <a:spcPct val="120000"/>
              </a:lnSpc>
            </a:pPr>
            <a:r>
              <a:rPr lang="zh-CN" altLang="en-US" sz="2400" b="1" dirty="0">
                <a:solidFill>
                  <a:schemeClr val="tx1"/>
                </a:solidFill>
                <a:latin typeface="微软雅黑" panose="020B0503020204020204" pitchFamily="34" charset="-122"/>
              </a:rPr>
              <a:t>（</a:t>
            </a:r>
            <a:r>
              <a:rPr lang="en-US" altLang="zh-CN" sz="2400" b="1" dirty="0">
                <a:solidFill>
                  <a:schemeClr val="tx1"/>
                </a:solidFill>
                <a:latin typeface="微软雅黑" panose="020B0503020204020204" pitchFamily="34" charset="-122"/>
              </a:rPr>
              <a:t>1</a:t>
            </a:r>
            <a:r>
              <a:rPr lang="zh-CN" altLang="en-US" sz="2400" b="1" dirty="0">
                <a:solidFill>
                  <a:schemeClr val="tx1"/>
                </a:solidFill>
                <a:latin typeface="微软雅黑" panose="020B0503020204020204" pitchFamily="34" charset="-122"/>
              </a:rPr>
              <a:t>）用户基本信息：管理人员、学生、指导教师。</a:t>
            </a:r>
          </a:p>
          <a:p>
            <a:pPr>
              <a:lnSpc>
                <a:spcPct val="120000"/>
              </a:lnSpc>
            </a:pPr>
            <a:r>
              <a:rPr lang="zh-CN" altLang="en-US" sz="2400" b="1" dirty="0">
                <a:solidFill>
                  <a:schemeClr val="tx1"/>
                </a:solidFill>
                <a:latin typeface="微软雅黑" panose="020B0503020204020204" pitchFamily="34" charset="-122"/>
              </a:rPr>
              <a:t>（</a:t>
            </a:r>
            <a:r>
              <a:rPr lang="en-US" altLang="zh-CN" sz="2400" b="1" dirty="0">
                <a:solidFill>
                  <a:schemeClr val="tx1"/>
                </a:solidFill>
                <a:latin typeface="微软雅黑" panose="020B0503020204020204" pitchFamily="34" charset="-122"/>
              </a:rPr>
              <a:t>2</a:t>
            </a:r>
            <a:r>
              <a:rPr lang="zh-CN" altLang="en-US" sz="2400" b="1" dirty="0">
                <a:solidFill>
                  <a:schemeClr val="tx1"/>
                </a:solidFill>
                <a:latin typeface="微软雅黑" panose="020B0503020204020204" pitchFamily="34" charset="-122"/>
              </a:rPr>
              <a:t>）班级、专业、学院信息。</a:t>
            </a:r>
          </a:p>
          <a:p>
            <a:pPr>
              <a:lnSpc>
                <a:spcPct val="120000"/>
              </a:lnSpc>
            </a:pPr>
            <a:r>
              <a:rPr lang="zh-CN" altLang="en-US" sz="2400" b="1" dirty="0">
                <a:solidFill>
                  <a:schemeClr val="tx1"/>
                </a:solidFill>
                <a:latin typeface="微软雅黑" panose="020B0503020204020204" pitchFamily="34" charset="-122"/>
              </a:rPr>
              <a:t>（</a:t>
            </a:r>
            <a:r>
              <a:rPr lang="en-US" altLang="zh-CN" sz="2400" b="1" dirty="0">
                <a:solidFill>
                  <a:schemeClr val="tx1"/>
                </a:solidFill>
                <a:latin typeface="微软雅黑" panose="020B0503020204020204" pitchFamily="34" charset="-122"/>
              </a:rPr>
              <a:t>3</a:t>
            </a:r>
            <a:r>
              <a:rPr lang="zh-CN" altLang="en-US" sz="2400" b="1" dirty="0">
                <a:solidFill>
                  <a:schemeClr val="tx1"/>
                </a:solidFill>
                <a:latin typeface="微软雅黑" panose="020B0503020204020204" pitchFamily="34" charset="-122"/>
              </a:rPr>
              <a:t>）管理员发布公告的信息、指导教师发布的小组公告信息。</a:t>
            </a:r>
          </a:p>
          <a:p>
            <a:pPr>
              <a:lnSpc>
                <a:spcPct val="120000"/>
              </a:lnSpc>
            </a:pPr>
            <a:r>
              <a:rPr lang="zh-CN" altLang="en-US" sz="2400" b="1" dirty="0">
                <a:solidFill>
                  <a:schemeClr val="tx1"/>
                </a:solidFill>
                <a:latin typeface="微软雅黑" panose="020B0503020204020204" pitchFamily="34" charset="-122"/>
              </a:rPr>
              <a:t>（</a:t>
            </a:r>
            <a:r>
              <a:rPr lang="en-US" altLang="zh-CN" sz="2400" b="1" dirty="0">
                <a:solidFill>
                  <a:schemeClr val="tx1"/>
                </a:solidFill>
                <a:latin typeface="微软雅黑" panose="020B0503020204020204" pitchFamily="34" charset="-122"/>
              </a:rPr>
              <a:t>4</a:t>
            </a:r>
            <a:r>
              <a:rPr lang="zh-CN" altLang="en-US" sz="2400" b="1" dirty="0">
                <a:solidFill>
                  <a:schemeClr val="tx1"/>
                </a:solidFill>
                <a:latin typeface="微软雅黑" panose="020B0503020204020204" pitchFamily="34" charset="-122"/>
              </a:rPr>
              <a:t>）课题信息、学生选题意愿信息、学生定题信息</a:t>
            </a:r>
          </a:p>
          <a:p>
            <a:pPr>
              <a:lnSpc>
                <a:spcPct val="120000"/>
              </a:lnSpc>
            </a:pPr>
            <a:r>
              <a:rPr lang="zh-CN" altLang="en-US" sz="2400" b="1" dirty="0">
                <a:solidFill>
                  <a:schemeClr val="tx1"/>
                </a:solidFill>
                <a:latin typeface="微软雅黑" panose="020B0503020204020204" pitchFamily="34" charset="-122"/>
              </a:rPr>
              <a:t>（</a:t>
            </a:r>
            <a:r>
              <a:rPr lang="en-US" altLang="zh-CN" sz="2400" b="1" dirty="0">
                <a:solidFill>
                  <a:schemeClr val="tx1"/>
                </a:solidFill>
                <a:latin typeface="微软雅黑" panose="020B0503020204020204" pitchFamily="34" charset="-122"/>
              </a:rPr>
              <a:t>5</a:t>
            </a:r>
            <a:r>
              <a:rPr lang="zh-CN" altLang="en-US" sz="2400" b="1" dirty="0">
                <a:solidFill>
                  <a:schemeClr val="tx1"/>
                </a:solidFill>
                <a:latin typeface="微软雅黑" panose="020B0503020204020204" pitchFamily="34" charset="-122"/>
              </a:rPr>
              <a:t>）论文文档信息。</a:t>
            </a:r>
          </a:p>
        </p:txBody>
      </p:sp>
    </p:spTree>
    <p:extLst>
      <p:ext uri="{BB962C8B-B14F-4D97-AF65-F5344CB8AC3E}">
        <p14:creationId xmlns:p14="http://schemas.microsoft.com/office/powerpoint/2010/main" val="3205645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29208" y="32618"/>
            <a:ext cx="8229600" cy="1143000"/>
          </a:xfrm>
        </p:spPr>
        <p:txBody>
          <a:bodyPr>
            <a:normAutofit/>
          </a:bodyPr>
          <a:lstStyle/>
          <a:p>
            <a:pPr algn="l">
              <a:lnSpc>
                <a:spcPct val="120000"/>
              </a:lnSpc>
              <a:spcBef>
                <a:spcPct val="20000"/>
              </a:spcBef>
              <a:spcAft>
                <a:spcPct val="20000"/>
              </a:spcAft>
            </a:pPr>
            <a:r>
              <a:rPr lang="en-US" altLang="zh-CN" sz="3600" b="1" dirty="0" smtClean="0">
                <a:solidFill>
                  <a:srgbClr val="FF0000"/>
                </a:solidFill>
                <a:latin typeface="微软雅黑" pitchFamily="34" charset="-122"/>
                <a:ea typeface="微软雅黑" pitchFamily="34" charset="-122"/>
              </a:rPr>
              <a:t>4.3 </a:t>
            </a:r>
            <a:r>
              <a:rPr lang="zh-CN" altLang="en-US" sz="3600" b="1" dirty="0" smtClean="0">
                <a:solidFill>
                  <a:srgbClr val="FF0000"/>
                </a:solidFill>
                <a:latin typeface="微软雅黑" pitchFamily="34" charset="-122"/>
                <a:ea typeface="微软雅黑" pitchFamily="34" charset="-122"/>
              </a:rPr>
              <a:t>概念结构</a:t>
            </a:r>
            <a:r>
              <a:rPr lang="zh-CN" altLang="en-US" sz="3600" b="1" dirty="0">
                <a:solidFill>
                  <a:srgbClr val="FF0000"/>
                </a:solidFill>
                <a:latin typeface="微软雅黑" pitchFamily="34" charset="-122"/>
                <a:ea typeface="微软雅黑" pitchFamily="34" charset="-122"/>
              </a:rPr>
              <a:t>设计</a:t>
            </a:r>
          </a:p>
        </p:txBody>
      </p:sp>
      <p:sp>
        <p:nvSpPr>
          <p:cNvPr id="6" name="Rectangle 3"/>
          <p:cNvSpPr txBox="1">
            <a:spLocks noChangeArrowheads="1"/>
          </p:cNvSpPr>
          <p:nvPr/>
        </p:nvSpPr>
        <p:spPr>
          <a:xfrm>
            <a:off x="323850" y="1125538"/>
            <a:ext cx="8424863" cy="49672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spcBef>
                <a:spcPct val="15000"/>
              </a:spcBef>
            </a:pPr>
            <a:r>
              <a:rPr lang="zh-CN" altLang="en-US" sz="2800" b="1" dirty="0" smtClean="0">
                <a:solidFill>
                  <a:srgbClr val="0000FF"/>
                </a:solidFill>
                <a:latin typeface="微软雅黑" panose="020B0503020204020204" pitchFamily="34" charset="-122"/>
              </a:rPr>
              <a:t>什么是概念结构设计</a:t>
            </a:r>
          </a:p>
          <a:p>
            <a:pPr lvl="1">
              <a:lnSpc>
                <a:spcPct val="115000"/>
              </a:lnSpc>
              <a:spcBef>
                <a:spcPct val="15000"/>
              </a:spcBef>
            </a:pPr>
            <a:r>
              <a:rPr lang="zh-CN" altLang="en-US" sz="2400" b="1" dirty="0" smtClean="0">
                <a:latin typeface="微软雅黑" panose="020B0503020204020204" pitchFamily="34" charset="-122"/>
              </a:rPr>
              <a:t>将需求分析得到的用户需求抽象为信息结构即概念模型的过程就是概念结构设计</a:t>
            </a:r>
            <a:r>
              <a:rPr lang="zh-CN" altLang="en-US" sz="2400" b="1" dirty="0" smtClean="0">
                <a:latin typeface="微软雅黑" panose="020B0503020204020204" pitchFamily="34" charset="-122"/>
              </a:rPr>
              <a:t>。</a:t>
            </a:r>
            <a:endParaRPr lang="en-US" altLang="zh-CN" sz="2400" b="1" dirty="0" smtClean="0">
              <a:latin typeface="微软雅黑" panose="020B0503020204020204" pitchFamily="34" charset="-122"/>
            </a:endParaRPr>
          </a:p>
          <a:p>
            <a:pPr lvl="1">
              <a:lnSpc>
                <a:spcPct val="115000"/>
              </a:lnSpc>
              <a:spcBef>
                <a:spcPct val="15000"/>
              </a:spcBef>
            </a:pPr>
            <a:endParaRPr lang="zh-CN" altLang="en-US" sz="2400" b="1" dirty="0" smtClean="0">
              <a:latin typeface="微软雅黑" panose="020B0503020204020204" pitchFamily="34" charset="-122"/>
            </a:endParaRPr>
          </a:p>
          <a:p>
            <a:pPr>
              <a:lnSpc>
                <a:spcPct val="115000"/>
              </a:lnSpc>
              <a:spcBef>
                <a:spcPct val="15000"/>
              </a:spcBef>
            </a:pPr>
            <a:r>
              <a:rPr lang="zh-CN" altLang="en-US" sz="2800" b="1" dirty="0" smtClean="0">
                <a:solidFill>
                  <a:srgbClr val="0000FF"/>
                </a:solidFill>
                <a:latin typeface="微软雅黑" panose="020B0503020204020204" pitchFamily="34" charset="-122"/>
              </a:rPr>
              <a:t>什么叫</a:t>
            </a:r>
            <a:r>
              <a:rPr lang="zh-CN" altLang="en-US" sz="2800" b="1" dirty="0" smtClean="0">
                <a:latin typeface="微软雅黑" panose="020B0503020204020204" pitchFamily="34" charset="-122"/>
              </a:rPr>
              <a:t>信息结构</a:t>
            </a:r>
            <a:r>
              <a:rPr lang="en-US" altLang="zh-CN" sz="2800" b="1" dirty="0" smtClean="0">
                <a:latin typeface="微软雅黑" panose="020B0503020204020204" pitchFamily="34" charset="-122"/>
              </a:rPr>
              <a:t>(</a:t>
            </a:r>
            <a:r>
              <a:rPr lang="zh-CN" altLang="en-US" sz="2800" b="1" dirty="0" smtClean="0">
                <a:latin typeface="微软雅黑" panose="020B0503020204020204" pitchFamily="34" charset="-122"/>
              </a:rPr>
              <a:t>模型</a:t>
            </a:r>
            <a:r>
              <a:rPr lang="en-US" altLang="zh-CN" sz="2800" b="1" dirty="0" smtClean="0">
                <a:latin typeface="微软雅黑" panose="020B0503020204020204" pitchFamily="34" charset="-122"/>
              </a:rPr>
              <a:t>)/</a:t>
            </a:r>
            <a:r>
              <a:rPr lang="zh-CN" altLang="en-US" sz="2800" b="1" dirty="0" smtClean="0">
                <a:latin typeface="微软雅黑" panose="020B0503020204020204" pitchFamily="34" charset="-122"/>
              </a:rPr>
              <a:t>概念模型</a:t>
            </a:r>
            <a:r>
              <a:rPr lang="en-US" altLang="zh-CN" sz="2800" b="1" dirty="0" smtClean="0">
                <a:latin typeface="微软雅黑" panose="020B0503020204020204" pitchFamily="34" charset="-122"/>
              </a:rPr>
              <a:t>(</a:t>
            </a:r>
            <a:r>
              <a:rPr lang="zh-CN" altLang="en-US" sz="2800" b="1" dirty="0" smtClean="0">
                <a:latin typeface="微软雅黑" panose="020B0503020204020204" pitchFamily="34" charset="-122"/>
              </a:rPr>
              <a:t>结构</a:t>
            </a:r>
            <a:r>
              <a:rPr lang="en-US" altLang="zh-CN" sz="2800" b="1" dirty="0" smtClean="0">
                <a:latin typeface="微软雅黑" panose="020B0503020204020204" pitchFamily="34" charset="-122"/>
              </a:rPr>
              <a:t>)</a:t>
            </a:r>
            <a:r>
              <a:rPr lang="en-US" altLang="zh-CN" sz="2800" b="1" dirty="0" smtClean="0">
                <a:solidFill>
                  <a:srgbClr val="0000FF"/>
                </a:solidFill>
                <a:latin typeface="微软雅黑" panose="020B0503020204020204" pitchFamily="34" charset="-122"/>
              </a:rPr>
              <a:t>:</a:t>
            </a:r>
            <a:endParaRPr lang="en-US" altLang="zh-CN" sz="2800" b="1" dirty="0">
              <a:solidFill>
                <a:srgbClr val="0000FF"/>
              </a:solidFill>
              <a:latin typeface="微软雅黑" panose="020B0503020204020204" pitchFamily="34" charset="-122"/>
            </a:endParaRPr>
          </a:p>
        </p:txBody>
      </p:sp>
      <p:sp>
        <p:nvSpPr>
          <p:cNvPr id="7" name="Rectangle 24"/>
          <p:cNvSpPr>
            <a:spLocks noChangeArrowheads="1"/>
          </p:cNvSpPr>
          <p:nvPr/>
        </p:nvSpPr>
        <p:spPr bwMode="auto">
          <a:xfrm>
            <a:off x="4536281" y="658813"/>
            <a:ext cx="4033837" cy="933450"/>
          </a:xfrm>
          <a:prstGeom prst="rect">
            <a:avLst/>
          </a:prstGeom>
          <a:solidFill>
            <a:srgbClr val="FFFF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lnSpc>
                <a:spcPct val="115000"/>
              </a:lnSpc>
              <a:buClr>
                <a:schemeClr val="hlink"/>
              </a:buClr>
              <a:buFont typeface="Wingdings" pitchFamily="2" charset="2"/>
              <a:buChar char="v"/>
            </a:pPr>
            <a:r>
              <a:rPr kumimoji="0" lang="zh-CN" altLang="en-US" b="1">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概念结构设计是整个数据库设计的关键。</a:t>
            </a:r>
          </a:p>
        </p:txBody>
      </p:sp>
      <p:sp>
        <p:nvSpPr>
          <p:cNvPr id="8" name="Text Box 13"/>
          <p:cNvSpPr txBox="1">
            <a:spLocks noChangeArrowheads="1"/>
          </p:cNvSpPr>
          <p:nvPr/>
        </p:nvSpPr>
        <p:spPr bwMode="auto">
          <a:xfrm>
            <a:off x="2057400" y="3648223"/>
            <a:ext cx="1565275" cy="582613"/>
          </a:xfrm>
          <a:prstGeom prst="rect">
            <a:avLst/>
          </a:prstGeom>
          <a:solidFill>
            <a:srgbClr val="92D050"/>
          </a:solidFill>
          <a:ln w="9525">
            <a:solidFill>
              <a:srgbClr val="0000FF"/>
            </a:solidFill>
            <a:miter lim="800000"/>
            <a:headEnd/>
            <a:tailEnd/>
          </a:ln>
        </p:spPr>
        <p:txBody>
          <a:bodyPr/>
          <a:lstStyle/>
          <a:p>
            <a:pPr algn="ctr" eaLnBrk="0" hangingPunct="0"/>
            <a:r>
              <a:rPr lang="zh-CN" altLang="en-US" sz="2400" b="1" dirty="0">
                <a:latin typeface="微软雅黑" panose="020B0503020204020204" pitchFamily="34" charset="-122"/>
                <a:ea typeface="微软雅黑" panose="020B0503020204020204" pitchFamily="34" charset="-122"/>
              </a:rPr>
              <a:t>现实世界</a:t>
            </a:r>
          </a:p>
        </p:txBody>
      </p:sp>
      <p:sp>
        <p:nvSpPr>
          <p:cNvPr id="9" name="Text Box 14"/>
          <p:cNvSpPr txBox="1">
            <a:spLocks noChangeArrowheads="1"/>
          </p:cNvSpPr>
          <p:nvPr/>
        </p:nvSpPr>
        <p:spPr bwMode="auto">
          <a:xfrm>
            <a:off x="2057400" y="5729436"/>
            <a:ext cx="1565275" cy="582612"/>
          </a:xfrm>
          <a:prstGeom prst="rect">
            <a:avLst/>
          </a:prstGeom>
          <a:solidFill>
            <a:srgbClr val="92D050"/>
          </a:solidFill>
          <a:ln w="9525">
            <a:solidFill>
              <a:srgbClr val="0000FF"/>
            </a:solidFill>
            <a:miter lim="800000"/>
            <a:headEnd/>
            <a:tailEnd/>
          </a:ln>
        </p:spPr>
        <p:txBody>
          <a:bodyPr/>
          <a:lstStyle/>
          <a:p>
            <a:pPr algn="ctr" eaLnBrk="0" hangingPunct="0"/>
            <a:r>
              <a:rPr lang="zh-CN" altLang="en-US" sz="2400" b="1" dirty="0">
                <a:latin typeface="微软雅黑" panose="020B0503020204020204" pitchFamily="34" charset="-122"/>
                <a:ea typeface="微软雅黑" panose="020B0503020204020204" pitchFamily="34" charset="-122"/>
              </a:rPr>
              <a:t>机器世界</a:t>
            </a:r>
          </a:p>
        </p:txBody>
      </p:sp>
      <p:sp>
        <p:nvSpPr>
          <p:cNvPr id="10" name="Text Box 15"/>
          <p:cNvSpPr txBox="1">
            <a:spLocks noChangeArrowheads="1"/>
          </p:cNvSpPr>
          <p:nvPr/>
        </p:nvSpPr>
        <p:spPr bwMode="auto">
          <a:xfrm>
            <a:off x="2051050" y="4672161"/>
            <a:ext cx="1565275" cy="582612"/>
          </a:xfrm>
          <a:prstGeom prst="rect">
            <a:avLst/>
          </a:prstGeom>
          <a:solidFill>
            <a:srgbClr val="92D050"/>
          </a:solidFill>
          <a:ln w="9525">
            <a:solidFill>
              <a:srgbClr val="0000FF"/>
            </a:solidFill>
            <a:miter lim="800000"/>
            <a:headEnd/>
            <a:tailEnd/>
          </a:ln>
        </p:spPr>
        <p:txBody>
          <a:bodyPr/>
          <a:lstStyle/>
          <a:p>
            <a:pPr algn="ctr" eaLnBrk="0" hangingPunct="0"/>
            <a:r>
              <a:rPr lang="zh-CN" altLang="en-US" sz="2400" b="1" dirty="0">
                <a:latin typeface="微软雅黑" panose="020B0503020204020204" pitchFamily="34" charset="-122"/>
                <a:ea typeface="微软雅黑" panose="020B0503020204020204" pitchFamily="34" charset="-122"/>
              </a:rPr>
              <a:t>信息世界</a:t>
            </a:r>
          </a:p>
        </p:txBody>
      </p:sp>
      <p:sp>
        <p:nvSpPr>
          <p:cNvPr id="11" name="Line 16"/>
          <p:cNvSpPr>
            <a:spLocks noChangeShapeType="1"/>
          </p:cNvSpPr>
          <p:nvPr/>
        </p:nvSpPr>
        <p:spPr bwMode="auto">
          <a:xfrm>
            <a:off x="2836863" y="4230836"/>
            <a:ext cx="0" cy="47307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b="1">
              <a:latin typeface="微软雅黑" panose="020B0503020204020204" pitchFamily="34" charset="-122"/>
              <a:ea typeface="微软雅黑" panose="020B0503020204020204" pitchFamily="34" charset="-122"/>
            </a:endParaRPr>
          </a:p>
        </p:txBody>
      </p:sp>
      <p:sp>
        <p:nvSpPr>
          <p:cNvPr id="12" name="Line 17"/>
          <p:cNvSpPr>
            <a:spLocks noChangeShapeType="1"/>
          </p:cNvSpPr>
          <p:nvPr/>
        </p:nvSpPr>
        <p:spPr bwMode="auto">
          <a:xfrm>
            <a:off x="2836863" y="5256361"/>
            <a:ext cx="0" cy="47307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b="1">
              <a:latin typeface="微软雅黑" panose="020B0503020204020204" pitchFamily="34" charset="-122"/>
              <a:ea typeface="微软雅黑" panose="020B0503020204020204" pitchFamily="34" charset="-122"/>
            </a:endParaRPr>
          </a:p>
        </p:txBody>
      </p:sp>
      <p:sp>
        <p:nvSpPr>
          <p:cNvPr id="13" name="Text Box 18"/>
          <p:cNvSpPr txBox="1">
            <a:spLocks noChangeArrowheads="1"/>
          </p:cNvSpPr>
          <p:nvPr/>
        </p:nvSpPr>
        <p:spPr bwMode="auto">
          <a:xfrm>
            <a:off x="3851275" y="3648223"/>
            <a:ext cx="19034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ctr" eaLnBrk="0" hangingPunct="0"/>
            <a:r>
              <a:rPr lang="zh-CN" altLang="en-US" b="1" dirty="0">
                <a:latin typeface="微软雅黑" panose="020B0503020204020204" pitchFamily="34" charset="-122"/>
                <a:ea typeface="微软雅黑" panose="020B0503020204020204" pitchFamily="34" charset="-122"/>
              </a:rPr>
              <a:t>需求分析</a:t>
            </a:r>
          </a:p>
        </p:txBody>
      </p:sp>
      <p:sp>
        <p:nvSpPr>
          <p:cNvPr id="14" name="Text Box 19"/>
          <p:cNvSpPr txBox="1">
            <a:spLocks noChangeArrowheads="1"/>
          </p:cNvSpPr>
          <p:nvPr/>
        </p:nvSpPr>
        <p:spPr bwMode="auto">
          <a:xfrm>
            <a:off x="3937000" y="4703911"/>
            <a:ext cx="207486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ctr" eaLnBrk="0" hangingPunct="0"/>
            <a:r>
              <a:rPr lang="zh-CN" altLang="en-US" b="1">
                <a:latin typeface="微软雅黑" panose="020B0503020204020204" pitchFamily="34" charset="-122"/>
                <a:ea typeface="微软雅黑" panose="020B0503020204020204" pitchFamily="34" charset="-122"/>
              </a:rPr>
              <a:t>概念结构设计</a:t>
            </a:r>
          </a:p>
        </p:txBody>
      </p:sp>
      <p:sp>
        <p:nvSpPr>
          <p:cNvPr id="15" name="Text Box 22"/>
          <p:cNvSpPr txBox="1">
            <a:spLocks noChangeArrowheads="1"/>
          </p:cNvSpPr>
          <p:nvPr/>
        </p:nvSpPr>
        <p:spPr bwMode="auto">
          <a:xfrm>
            <a:off x="6011863" y="4727723"/>
            <a:ext cx="2879725" cy="593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400" b="1">
                <a:solidFill>
                  <a:srgbClr val="0000FF"/>
                </a:solidFill>
                <a:latin typeface="微软雅黑" panose="020B0503020204020204" pitchFamily="34" charset="-122"/>
                <a:ea typeface="微软雅黑" panose="020B0503020204020204" pitchFamily="34" charset="-122"/>
              </a:rPr>
              <a:t>信息结构</a:t>
            </a:r>
            <a:r>
              <a:rPr lang="en-US" altLang="zh-CN" sz="2400" b="1">
                <a:solidFill>
                  <a:srgbClr val="0000FF"/>
                </a:solidFill>
                <a:latin typeface="微软雅黑" panose="020B0503020204020204" pitchFamily="34" charset="-122"/>
                <a:ea typeface="微软雅黑" panose="020B0503020204020204" pitchFamily="34" charset="-122"/>
              </a:rPr>
              <a:t>/</a:t>
            </a:r>
            <a:r>
              <a:rPr lang="zh-CN" altLang="en-US" sz="2400" b="1">
                <a:solidFill>
                  <a:srgbClr val="0000FF"/>
                </a:solidFill>
                <a:latin typeface="微软雅黑" panose="020B0503020204020204" pitchFamily="34" charset="-122"/>
                <a:ea typeface="微软雅黑" panose="020B0503020204020204" pitchFamily="34" charset="-122"/>
              </a:rPr>
              <a:t>概念结构</a:t>
            </a:r>
          </a:p>
        </p:txBody>
      </p:sp>
      <p:sp>
        <p:nvSpPr>
          <p:cNvPr id="16" name="Line 23"/>
          <p:cNvSpPr>
            <a:spLocks noChangeShapeType="1"/>
          </p:cNvSpPr>
          <p:nvPr/>
        </p:nvSpPr>
        <p:spPr bwMode="auto">
          <a:xfrm>
            <a:off x="3708400" y="5232548"/>
            <a:ext cx="2159000"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50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229600" cy="4525963"/>
          </a:xfrm>
        </p:spPr>
        <p:txBody>
          <a:bodyPr/>
          <a:lstStyle/>
          <a:p>
            <a:pPr>
              <a:lnSpc>
                <a:spcPts val="3700"/>
              </a:lnSpc>
              <a:spcBef>
                <a:spcPts val="0"/>
              </a:spcBef>
            </a:pPr>
            <a:r>
              <a:rPr lang="zh-CN" altLang="zh-CN" sz="2800" b="1" dirty="0">
                <a:solidFill>
                  <a:srgbClr val="FF00FF"/>
                </a:solidFill>
              </a:rPr>
              <a:t>概念模型的</a:t>
            </a:r>
            <a:r>
              <a:rPr lang="zh-CN" altLang="zh-CN" sz="2800" b="1" dirty="0" smtClean="0">
                <a:solidFill>
                  <a:srgbClr val="FF00FF"/>
                </a:solidFill>
              </a:rPr>
              <a:t>特点</a:t>
            </a:r>
            <a:endParaRPr lang="en-US" altLang="zh-CN" sz="2800" b="1" dirty="0" smtClean="0">
              <a:solidFill>
                <a:srgbClr val="FF00FF"/>
              </a:solidFill>
            </a:endParaRPr>
          </a:p>
          <a:p>
            <a:pPr>
              <a:lnSpc>
                <a:spcPts val="3700"/>
              </a:lnSpc>
              <a:spcBef>
                <a:spcPts val="0"/>
              </a:spcBef>
            </a:pPr>
            <a:r>
              <a:rPr lang="en-US" altLang="zh-CN" sz="2400" b="1" dirty="0">
                <a:latin typeface="微软雅黑" pitchFamily="34" charset="-122"/>
              </a:rPr>
              <a:t>(</a:t>
            </a:r>
            <a:r>
              <a:rPr lang="en-US" altLang="zh-CN" sz="2400" b="1" dirty="0" smtClean="0">
                <a:latin typeface="微软雅黑" pitchFamily="34" charset="-122"/>
              </a:rPr>
              <a:t>1) </a:t>
            </a:r>
            <a:r>
              <a:rPr lang="zh-CN" altLang="zh-CN" sz="2400" b="1" dirty="0" smtClean="0">
                <a:latin typeface="微软雅黑" pitchFamily="34" charset="-122"/>
              </a:rPr>
              <a:t>语义</a:t>
            </a:r>
            <a:r>
              <a:rPr lang="zh-CN" altLang="zh-CN" sz="2400" b="1" dirty="0">
                <a:latin typeface="微软雅黑" pitchFamily="34" charset="-122"/>
              </a:rPr>
              <a:t>表达能力</a:t>
            </a:r>
            <a:r>
              <a:rPr lang="zh-CN" altLang="zh-CN" sz="2400" b="1" dirty="0" smtClean="0">
                <a:latin typeface="微软雅黑" pitchFamily="34" charset="-122"/>
              </a:rPr>
              <a:t>丰富</a:t>
            </a:r>
            <a:endParaRPr lang="en-US" altLang="zh-CN" sz="2400" b="1" dirty="0" smtClean="0">
              <a:latin typeface="微软雅黑" pitchFamily="34" charset="-122"/>
            </a:endParaRPr>
          </a:p>
          <a:p>
            <a:pPr>
              <a:lnSpc>
                <a:spcPts val="3700"/>
              </a:lnSpc>
              <a:spcBef>
                <a:spcPts val="0"/>
              </a:spcBef>
            </a:pPr>
            <a:r>
              <a:rPr lang="en-US" altLang="zh-CN" sz="2400" b="1" dirty="0">
                <a:latin typeface="微软雅黑" pitchFamily="34" charset="-122"/>
              </a:rPr>
              <a:t>(2</a:t>
            </a:r>
            <a:r>
              <a:rPr lang="en-US" altLang="zh-CN" sz="2400" b="1" dirty="0" smtClean="0">
                <a:latin typeface="微软雅黑" pitchFamily="34" charset="-122"/>
              </a:rPr>
              <a:t>) </a:t>
            </a:r>
            <a:r>
              <a:rPr lang="zh-CN" altLang="zh-CN" sz="2400" b="1" dirty="0" smtClean="0">
                <a:latin typeface="微软雅黑" pitchFamily="34" charset="-122"/>
              </a:rPr>
              <a:t>易于</a:t>
            </a:r>
            <a:r>
              <a:rPr lang="zh-CN" altLang="zh-CN" sz="2400" b="1" dirty="0">
                <a:latin typeface="微软雅黑" pitchFamily="34" charset="-122"/>
              </a:rPr>
              <a:t>交流和</a:t>
            </a:r>
            <a:r>
              <a:rPr lang="zh-CN" altLang="zh-CN" sz="2400" b="1" dirty="0" smtClean="0">
                <a:latin typeface="微软雅黑" pitchFamily="34" charset="-122"/>
              </a:rPr>
              <a:t>理解</a:t>
            </a:r>
            <a:endParaRPr lang="zh-CN" altLang="zh-CN" sz="2400" b="1" dirty="0">
              <a:solidFill>
                <a:srgbClr val="FF00FF"/>
              </a:solidFill>
              <a:latin typeface="微软雅黑" pitchFamily="34" charset="-122"/>
            </a:endParaRPr>
          </a:p>
          <a:p>
            <a:pPr>
              <a:lnSpc>
                <a:spcPts val="3700"/>
              </a:lnSpc>
              <a:spcBef>
                <a:spcPts val="0"/>
              </a:spcBef>
            </a:pPr>
            <a:r>
              <a:rPr lang="en-US" altLang="zh-CN" sz="2400" b="1" dirty="0">
                <a:latin typeface="微软雅黑" pitchFamily="34" charset="-122"/>
              </a:rPr>
              <a:t>(3</a:t>
            </a:r>
            <a:r>
              <a:rPr lang="en-US" altLang="zh-CN" sz="2400" b="1" dirty="0" smtClean="0">
                <a:latin typeface="微软雅黑" pitchFamily="34" charset="-122"/>
              </a:rPr>
              <a:t>) </a:t>
            </a:r>
            <a:r>
              <a:rPr lang="zh-CN" altLang="zh-CN" sz="2400" b="1" dirty="0" smtClean="0">
                <a:latin typeface="微软雅黑" pitchFamily="34" charset="-122"/>
              </a:rPr>
              <a:t>易于</a:t>
            </a:r>
            <a:r>
              <a:rPr lang="zh-CN" altLang="zh-CN" sz="2400" b="1" dirty="0">
                <a:latin typeface="微软雅黑" pitchFamily="34" charset="-122"/>
              </a:rPr>
              <a:t>修改和</a:t>
            </a:r>
            <a:r>
              <a:rPr lang="zh-CN" altLang="zh-CN" sz="2400" b="1" dirty="0" smtClean="0">
                <a:latin typeface="微软雅黑" pitchFamily="34" charset="-122"/>
              </a:rPr>
              <a:t>扩充</a:t>
            </a:r>
            <a:endParaRPr lang="en-US" altLang="zh-CN" sz="2400" b="1" dirty="0" smtClean="0">
              <a:latin typeface="微软雅黑" pitchFamily="34" charset="-122"/>
            </a:endParaRPr>
          </a:p>
          <a:p>
            <a:pPr>
              <a:lnSpc>
                <a:spcPts val="3700"/>
              </a:lnSpc>
              <a:spcBef>
                <a:spcPts val="0"/>
              </a:spcBef>
            </a:pPr>
            <a:r>
              <a:rPr lang="en-US" altLang="zh-CN" sz="2400" b="1" dirty="0">
                <a:latin typeface="微软雅黑" pitchFamily="34" charset="-122"/>
              </a:rPr>
              <a:t>(4</a:t>
            </a:r>
            <a:r>
              <a:rPr lang="en-US" altLang="zh-CN" sz="2400" b="1" dirty="0" smtClean="0">
                <a:latin typeface="微软雅黑" pitchFamily="34" charset="-122"/>
              </a:rPr>
              <a:t>) </a:t>
            </a:r>
            <a:r>
              <a:rPr lang="zh-CN" altLang="zh-CN" sz="2400" b="1" dirty="0" smtClean="0">
                <a:latin typeface="微软雅黑" pitchFamily="34" charset="-122"/>
              </a:rPr>
              <a:t>易于</a:t>
            </a:r>
            <a:r>
              <a:rPr lang="zh-CN" altLang="zh-CN" sz="2400" b="1" dirty="0">
                <a:latin typeface="微软雅黑" pitchFamily="34" charset="-122"/>
              </a:rPr>
              <a:t>向各种数据模型</a:t>
            </a:r>
            <a:r>
              <a:rPr lang="zh-CN" altLang="zh-CN" sz="2400" b="1" dirty="0" smtClean="0">
                <a:latin typeface="微软雅黑" pitchFamily="34" charset="-122"/>
              </a:rPr>
              <a:t>转换</a:t>
            </a:r>
            <a:endParaRPr lang="zh-CN" altLang="en-US" sz="2400" b="1" dirty="0">
              <a:latin typeface="微软雅黑" pitchFamily="34" charset="-122"/>
            </a:endParaRPr>
          </a:p>
        </p:txBody>
      </p:sp>
      <p:sp>
        <p:nvSpPr>
          <p:cNvPr id="4" name="Rectangle 4"/>
          <p:cNvSpPr>
            <a:spLocks noChangeArrowheads="1"/>
          </p:cNvSpPr>
          <p:nvPr/>
        </p:nvSpPr>
        <p:spPr bwMode="auto">
          <a:xfrm>
            <a:off x="395536" y="3124200"/>
            <a:ext cx="7848600" cy="1384300"/>
          </a:xfrm>
          <a:prstGeom prst="rect">
            <a:avLst/>
          </a:prstGeom>
          <a:noFill/>
          <a:ln>
            <a:noFill/>
          </a:ln>
          <a:effectLst/>
        </p:spPr>
        <p:txBody>
          <a:bodyPr/>
          <a:lstStyle>
            <a:lvl1pPr marL="342900" indent="-342900" algn="l">
              <a:lnSpc>
                <a:spcPct val="110000"/>
              </a:lnSpc>
              <a:spcBef>
                <a:spcPct val="20000"/>
              </a:spcBef>
              <a:buClr>
                <a:schemeClr val="hlink"/>
              </a:buClr>
              <a:buFont typeface="Wingdings" pitchFamily="2" charset="2"/>
              <a:buChar char="v"/>
              <a:defRPr sz="2800" b="1">
                <a:solidFill>
                  <a:srgbClr val="3333FF"/>
                </a:solidFill>
                <a:effectLst>
                  <a:outerShdw blurRad="38100" dist="38100" dir="2700000" algn="tl">
                    <a:srgbClr val="000000"/>
                  </a:outerShdw>
                </a:effectLst>
                <a:latin typeface="Arial" charset="0"/>
              </a:defRPr>
            </a:lvl1pPr>
            <a:lvl2pPr marL="742950" indent="-285750" algn="l">
              <a:lnSpc>
                <a:spcPct val="110000"/>
              </a:lnSpc>
              <a:spcBef>
                <a:spcPct val="20000"/>
              </a:spcBef>
              <a:buClr>
                <a:schemeClr val="accent1"/>
              </a:buClr>
              <a:buFont typeface="Wingdings" pitchFamily="2" charset="2"/>
              <a:buChar char="§"/>
              <a:defRPr sz="2600" b="1">
                <a:solidFill>
                  <a:schemeClr val="tx1"/>
                </a:solidFill>
                <a:latin typeface="Arial" charset="0"/>
              </a:defRPr>
            </a:lvl2pPr>
            <a:lvl3pPr marL="1143000" indent="-228600" algn="l">
              <a:lnSpc>
                <a:spcPct val="110000"/>
              </a:lnSpc>
              <a:spcBef>
                <a:spcPct val="20000"/>
              </a:spcBef>
              <a:buClr>
                <a:schemeClr val="tx1"/>
              </a:buClr>
              <a:buChar char="•"/>
              <a:defRPr sz="2400" b="1">
                <a:solidFill>
                  <a:srgbClr val="008000"/>
                </a:solidFill>
                <a:effectLst>
                  <a:outerShdw blurRad="38100" dist="38100" dir="2700000" algn="tl">
                    <a:srgbClr val="000000"/>
                  </a:outerShdw>
                </a:effectLst>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nSpc>
                <a:spcPct val="120000"/>
              </a:lnSpc>
            </a:pPr>
            <a:r>
              <a:rPr lang="zh-CN" altLang="en-US" b="0" dirty="0">
                <a:solidFill>
                  <a:srgbClr val="0000FF"/>
                </a:solidFill>
                <a:latin typeface="微软雅黑" panose="020B0503020204020204" pitchFamily="34" charset="-122"/>
                <a:ea typeface="微软雅黑" panose="020B0503020204020204" pitchFamily="34" charset="-122"/>
              </a:rPr>
              <a:t>描述概念结构</a:t>
            </a:r>
            <a:r>
              <a:rPr lang="en-US" altLang="zh-CN" b="0" dirty="0">
                <a:solidFill>
                  <a:srgbClr val="0000FF"/>
                </a:solidFill>
                <a:latin typeface="微软雅黑" panose="020B0503020204020204" pitchFamily="34" charset="-122"/>
                <a:ea typeface="微软雅黑" panose="020B0503020204020204" pitchFamily="34" charset="-122"/>
              </a:rPr>
              <a:t>/</a:t>
            </a:r>
            <a:r>
              <a:rPr lang="zh-CN" altLang="en-US" b="0" dirty="0">
                <a:solidFill>
                  <a:srgbClr val="0000FF"/>
                </a:solidFill>
                <a:latin typeface="微软雅黑" panose="020B0503020204020204" pitchFamily="34" charset="-122"/>
                <a:ea typeface="微软雅黑" panose="020B0503020204020204" pitchFamily="34" charset="-122"/>
              </a:rPr>
              <a:t>模型的工具</a:t>
            </a:r>
          </a:p>
          <a:p>
            <a:pPr lvl="1">
              <a:lnSpc>
                <a:spcPct val="120000"/>
              </a:lnSpc>
            </a:pPr>
            <a:r>
              <a:rPr lang="en-US" altLang="zh-CN" sz="2800" dirty="0">
                <a:solidFill>
                  <a:srgbClr val="FF0000"/>
                </a:solidFill>
                <a:latin typeface="微软雅黑" panose="020B0503020204020204" pitchFamily="34" charset="-122"/>
                <a:ea typeface="微软雅黑" panose="020B0503020204020204" pitchFamily="34" charset="-122"/>
              </a:rPr>
              <a:t>E-R</a:t>
            </a:r>
            <a:r>
              <a:rPr lang="zh-CN" altLang="en-US" sz="2800" dirty="0">
                <a:solidFill>
                  <a:srgbClr val="FF0000"/>
                </a:solidFill>
                <a:latin typeface="微软雅黑" panose="020B0503020204020204" pitchFamily="34" charset="-122"/>
                <a:ea typeface="微软雅黑" panose="020B0503020204020204" pitchFamily="34" charset="-122"/>
              </a:rPr>
              <a:t>模型</a:t>
            </a:r>
          </a:p>
        </p:txBody>
      </p:sp>
      <p:sp>
        <p:nvSpPr>
          <p:cNvPr id="2" name="椭圆形标注 1"/>
          <p:cNvSpPr/>
          <p:nvPr/>
        </p:nvSpPr>
        <p:spPr>
          <a:xfrm>
            <a:off x="3275856" y="4293096"/>
            <a:ext cx="3312368" cy="1224136"/>
          </a:xfrm>
          <a:prstGeom prst="wedgeEllipseCallout">
            <a:avLst>
              <a:gd name="adj1" fmla="val -67392"/>
              <a:gd name="adj2" fmla="val -73517"/>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latin typeface="楷体" panose="02010609060101010101" pitchFamily="49" charset="-122"/>
                <a:ea typeface="楷体" panose="02010609060101010101" pitchFamily="49" charset="-122"/>
              </a:rPr>
              <a:t>第</a:t>
            </a:r>
            <a:r>
              <a:rPr lang="en-US" altLang="zh-CN" sz="2400" b="1" dirty="0" smtClean="0">
                <a:solidFill>
                  <a:srgbClr val="FF0000"/>
                </a:solidFill>
                <a:latin typeface="楷体" panose="02010609060101010101" pitchFamily="49" charset="-122"/>
                <a:ea typeface="楷体" panose="02010609060101010101" pitchFamily="49" charset="-122"/>
              </a:rPr>
              <a:t>2</a:t>
            </a:r>
            <a:r>
              <a:rPr lang="zh-CN" altLang="en-US" sz="2400" b="1" dirty="0" smtClean="0">
                <a:solidFill>
                  <a:srgbClr val="FF0000"/>
                </a:solidFill>
                <a:latin typeface="楷体" panose="02010609060101010101" pitchFamily="49" charset="-122"/>
                <a:ea typeface="楷体" panose="02010609060101010101" pitchFamily="49" charset="-122"/>
              </a:rPr>
              <a:t>章</a:t>
            </a:r>
            <a:r>
              <a:rPr lang="zh-CN" altLang="en-US" sz="2400" b="1" dirty="0">
                <a:solidFill>
                  <a:srgbClr val="FF0000"/>
                </a:solidFill>
                <a:latin typeface="楷体" panose="02010609060101010101" pitchFamily="49" charset="-122"/>
                <a:ea typeface="楷体" panose="02010609060101010101" pitchFamily="49" charset="-122"/>
              </a:rPr>
              <a:t>中已讲，这里复习</a:t>
            </a:r>
            <a:r>
              <a:rPr lang="zh-CN" altLang="en-US" sz="2400" b="1" dirty="0" smtClean="0">
                <a:solidFill>
                  <a:srgbClr val="FF0000"/>
                </a:solidFill>
                <a:latin typeface="楷体" panose="02010609060101010101" pitchFamily="49" charset="-122"/>
                <a:ea typeface="楷体" panose="02010609060101010101" pitchFamily="49" charset="-122"/>
              </a:rPr>
              <a:t>一下</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8114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A0D968B9-9F97-4468-8DEE-73546372E56C}" type="datetime3">
              <a:rPr lang="zh-CN" altLang="en-US" b="1"/>
              <a:pPr/>
              <a:t>2019年11月26日星期二</a:t>
            </a:fld>
            <a:endParaRPr lang="en-US" altLang="zh-CN" b="1"/>
          </a:p>
        </p:txBody>
      </p:sp>
      <p:sp>
        <p:nvSpPr>
          <p:cNvPr id="17412" name="Rectangle 4"/>
          <p:cNvSpPr>
            <a:spLocks noChangeArrowheads="1"/>
          </p:cNvSpPr>
          <p:nvPr/>
        </p:nvSpPr>
        <p:spPr bwMode="auto">
          <a:xfrm>
            <a:off x="8675688" y="6315075"/>
            <a:ext cx="46831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rgbClr val="FF00FF"/>
                </a:solidFill>
                <a:ea typeface="微软雅黑" pitchFamily="34" charset="-122"/>
                <a:sym typeface="Wingdings 3" pitchFamily="18" charset="2"/>
                <a:hlinkClick r:id="rId2" action="ppaction://hlinksldjump"/>
              </a:rPr>
              <a:t></a:t>
            </a:r>
            <a:endParaRPr lang="en-US" altLang="zh-CN" sz="2400" dirty="0">
              <a:solidFill>
                <a:srgbClr val="FF00FF"/>
              </a:solidFill>
              <a:ea typeface="微软雅黑" pitchFamily="34" charset="-122"/>
            </a:endParaRPr>
          </a:p>
        </p:txBody>
      </p:sp>
      <p:sp>
        <p:nvSpPr>
          <p:cNvPr id="17414" name="Rectangle 6"/>
          <p:cNvSpPr>
            <a:spLocks noChangeArrowheads="1"/>
          </p:cNvSpPr>
          <p:nvPr/>
        </p:nvSpPr>
        <p:spPr bwMode="auto">
          <a:xfrm>
            <a:off x="323528" y="188640"/>
            <a:ext cx="790607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44000"/>
              </a:lnSpc>
              <a:spcBef>
                <a:spcPts val="1000"/>
              </a:spcBef>
              <a:spcAft>
                <a:spcPts val="1000"/>
              </a:spcAft>
            </a:pPr>
            <a:r>
              <a:rPr lang="zh-CN" altLang="zh-CN" sz="2800" b="1" dirty="0">
                <a:solidFill>
                  <a:srgbClr val="FF0066"/>
                </a:solidFill>
                <a:effectLst>
                  <a:outerShdw blurRad="38100" dist="38100" dir="2700000" algn="tl">
                    <a:srgbClr val="000000">
                      <a:alpha val="43137"/>
                    </a:srgbClr>
                  </a:outerShdw>
                </a:effectLst>
                <a:latin typeface="Times New Roman" pitchFamily="18" charset="0"/>
                <a:ea typeface="微软雅黑" pitchFamily="34" charset="-122"/>
              </a:rPr>
              <a:t>概念结构设计的方法与</a:t>
            </a:r>
            <a:r>
              <a:rPr lang="zh-CN" altLang="zh-CN" sz="2800" b="1" dirty="0" smtClean="0">
                <a:solidFill>
                  <a:srgbClr val="FF0066"/>
                </a:solidFill>
                <a:effectLst>
                  <a:outerShdw blurRad="38100" dist="38100" dir="2700000" algn="tl">
                    <a:srgbClr val="000000">
                      <a:alpha val="43137"/>
                    </a:srgbClr>
                  </a:outerShdw>
                </a:effectLst>
                <a:latin typeface="Times New Roman" pitchFamily="18" charset="0"/>
                <a:ea typeface="微软雅黑" pitchFamily="34" charset="-122"/>
              </a:rPr>
              <a:t>步骤</a:t>
            </a:r>
            <a:endParaRPr lang="zh-CN" altLang="en-US" sz="2800" b="1" dirty="0">
              <a:solidFill>
                <a:srgbClr val="FF0066"/>
              </a:solidFill>
              <a:effectLst>
                <a:outerShdw blurRad="38100" dist="38100" dir="2700000" algn="tl">
                  <a:srgbClr val="000000">
                    <a:alpha val="43137"/>
                  </a:srgbClr>
                </a:outerShdw>
              </a:effectLst>
              <a:latin typeface="Times New Roman" pitchFamily="18" charset="0"/>
              <a:ea typeface="微软雅黑" pitchFamily="34" charset="-122"/>
            </a:endParaRPr>
          </a:p>
        </p:txBody>
      </p:sp>
      <p:sp>
        <p:nvSpPr>
          <p:cNvPr id="17415" name="Rectangle 7"/>
          <p:cNvSpPr>
            <a:spLocks noGrp="1" noChangeArrowheads="1"/>
          </p:cNvSpPr>
          <p:nvPr>
            <p:ph type="body" idx="1"/>
          </p:nvPr>
        </p:nvSpPr>
        <p:spPr>
          <a:xfrm>
            <a:off x="340035" y="1011311"/>
            <a:ext cx="8569810" cy="4402162"/>
          </a:xfrm>
          <a:noFill/>
          <a:ln/>
        </p:spPr>
        <p:txBody>
          <a:bodyPr>
            <a:noAutofit/>
          </a:bodyPr>
          <a:lstStyle/>
          <a:p>
            <a:pPr marL="0" indent="0">
              <a:lnSpc>
                <a:spcPct val="140000"/>
              </a:lnSpc>
              <a:buNone/>
            </a:pPr>
            <a:r>
              <a:rPr lang="en-US" altLang="zh-CN" sz="2400" b="1" dirty="0" smtClean="0">
                <a:solidFill>
                  <a:srgbClr val="0000CC"/>
                </a:solidFill>
              </a:rPr>
              <a:t>1 </a:t>
            </a:r>
            <a:r>
              <a:rPr lang="zh-CN" altLang="en-US" sz="2400" b="1" dirty="0" smtClean="0">
                <a:solidFill>
                  <a:srgbClr val="0000CC"/>
                </a:solidFill>
              </a:rPr>
              <a:t>设计</a:t>
            </a:r>
            <a:r>
              <a:rPr lang="zh-CN" altLang="en-US" sz="2400" b="1" dirty="0">
                <a:solidFill>
                  <a:srgbClr val="0000CC"/>
                </a:solidFill>
              </a:rPr>
              <a:t>方法</a:t>
            </a:r>
            <a:r>
              <a:rPr lang="zh-CN" altLang="en-US" sz="2400" b="1" dirty="0" smtClean="0">
                <a:solidFill>
                  <a:srgbClr val="0000CC"/>
                </a:solidFill>
              </a:rPr>
              <a:t>：</a:t>
            </a:r>
            <a:endParaRPr lang="zh-CN" altLang="en-US" sz="2400" b="1" dirty="0">
              <a:solidFill>
                <a:srgbClr val="0000CC"/>
              </a:solidFill>
            </a:endParaRPr>
          </a:p>
          <a:p>
            <a:pPr>
              <a:lnSpc>
                <a:spcPct val="140000"/>
              </a:lnSpc>
              <a:buFont typeface="Wingdings" pitchFamily="2" charset="2"/>
              <a:buNone/>
            </a:pPr>
            <a:r>
              <a:rPr lang="zh-CN" altLang="en-US" sz="2400" b="1" dirty="0">
                <a:solidFill>
                  <a:srgbClr val="0000CC"/>
                </a:solidFill>
              </a:rPr>
              <a:t>⑴自顶向下。</a:t>
            </a:r>
            <a:r>
              <a:rPr lang="zh-CN" altLang="en-US" sz="2400" b="1" dirty="0"/>
              <a:t>首先定义全局概念结构的框架，然后逐步细化。 </a:t>
            </a:r>
          </a:p>
          <a:p>
            <a:pPr>
              <a:lnSpc>
                <a:spcPct val="140000"/>
              </a:lnSpc>
              <a:buFont typeface="Wingdings" pitchFamily="2" charset="2"/>
              <a:buNone/>
            </a:pPr>
            <a:r>
              <a:rPr lang="zh-CN" altLang="en-US" sz="2400" b="1" dirty="0">
                <a:solidFill>
                  <a:srgbClr val="0000CC"/>
                </a:solidFill>
              </a:rPr>
              <a:t>⑵</a:t>
            </a:r>
            <a:r>
              <a:rPr lang="zh-CN" altLang="en-US" sz="2400" b="1" dirty="0">
                <a:solidFill>
                  <a:srgbClr val="FF0000"/>
                </a:solidFill>
              </a:rPr>
              <a:t>自底向上</a:t>
            </a:r>
            <a:r>
              <a:rPr lang="zh-CN" altLang="en-US" sz="2400" b="1" dirty="0">
                <a:solidFill>
                  <a:srgbClr val="0000CC"/>
                </a:solidFill>
              </a:rPr>
              <a:t>。</a:t>
            </a:r>
            <a:r>
              <a:rPr lang="zh-CN" altLang="en-US" sz="2400" b="1" dirty="0"/>
              <a:t>首先定义各局部应用的概念结构，然后将它们集成起来，得到全局概念结构。</a:t>
            </a:r>
          </a:p>
          <a:p>
            <a:pPr>
              <a:lnSpc>
                <a:spcPct val="140000"/>
              </a:lnSpc>
              <a:buFont typeface="Wingdings" pitchFamily="2" charset="2"/>
              <a:buNone/>
            </a:pPr>
            <a:r>
              <a:rPr lang="zh-CN" altLang="en-US" sz="2400" b="1" dirty="0">
                <a:solidFill>
                  <a:srgbClr val="0000CC"/>
                </a:solidFill>
              </a:rPr>
              <a:t>⑶逐步扩张。</a:t>
            </a:r>
            <a:r>
              <a:rPr lang="zh-CN" altLang="en-US" sz="2400" b="1" dirty="0"/>
              <a:t>首先定义最重要的核心概念结构，然后向外扩充，以滚雪球的方式逐步生成其他概念结构，直至总体概念结构。</a:t>
            </a:r>
          </a:p>
          <a:p>
            <a:pPr>
              <a:lnSpc>
                <a:spcPct val="140000"/>
              </a:lnSpc>
              <a:buFont typeface="Wingdings" pitchFamily="2" charset="2"/>
              <a:buNone/>
            </a:pPr>
            <a:r>
              <a:rPr lang="zh-CN" altLang="en-US" sz="2400" b="1" dirty="0">
                <a:solidFill>
                  <a:srgbClr val="0000CC"/>
                </a:solidFill>
              </a:rPr>
              <a:t>⑷混合策略。</a:t>
            </a:r>
            <a:r>
              <a:rPr lang="zh-CN" altLang="en-US" sz="2400" b="1" dirty="0"/>
              <a:t>即将自顶向下和自底向上相结合，用自顶向下策略设计一个全局概念结构的框架，以它为骨架集成由自底向上策略中设计的各局部概念结构。</a:t>
            </a:r>
          </a:p>
        </p:txBody>
      </p:sp>
    </p:spTree>
    <p:extLst>
      <p:ext uri="{BB962C8B-B14F-4D97-AF65-F5344CB8AC3E}">
        <p14:creationId xmlns:p14="http://schemas.microsoft.com/office/powerpoint/2010/main" val="38593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5">
                                            <p:bg/>
                                          </p:spTgt>
                                        </p:tgtEl>
                                        <p:attrNameLst>
                                          <p:attrName>style.visibility</p:attrName>
                                        </p:attrNameLst>
                                      </p:cBhvr>
                                      <p:to>
                                        <p:strVal val="visible"/>
                                      </p:to>
                                    </p:set>
                                    <p:anim calcmode="lin" valueType="num">
                                      <p:cBhvr additive="base">
                                        <p:cTn id="7" dur="500" fill="hold"/>
                                        <p:tgtEl>
                                          <p:spTgt spid="1741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741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5">
                                            <p:txEl>
                                              <p:pRg st="0" end="0"/>
                                            </p:txEl>
                                          </p:spTgt>
                                        </p:tgtEl>
                                        <p:attrNameLst>
                                          <p:attrName>style.visibility</p:attrName>
                                        </p:attrNameLst>
                                      </p:cBhvr>
                                      <p:to>
                                        <p:strVal val="visible"/>
                                      </p:to>
                                    </p:set>
                                    <p:anim calcmode="lin" valueType="num">
                                      <p:cBhvr additive="base">
                                        <p:cTn id="13" dur="500" fill="hold"/>
                                        <p:tgtEl>
                                          <p:spTgt spid="174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5">
                                            <p:txEl>
                                              <p:pRg st="1" end="1"/>
                                            </p:txEl>
                                          </p:spTgt>
                                        </p:tgtEl>
                                        <p:attrNameLst>
                                          <p:attrName>style.visibility</p:attrName>
                                        </p:attrNameLst>
                                      </p:cBhvr>
                                      <p:to>
                                        <p:strVal val="visible"/>
                                      </p:to>
                                    </p:set>
                                    <p:anim calcmode="lin" valueType="num">
                                      <p:cBhvr additive="base">
                                        <p:cTn id="19" dur="500" fill="hold"/>
                                        <p:tgtEl>
                                          <p:spTgt spid="1741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5">
                                            <p:txEl>
                                              <p:pRg st="2" end="2"/>
                                            </p:txEl>
                                          </p:spTgt>
                                        </p:tgtEl>
                                        <p:attrNameLst>
                                          <p:attrName>style.visibility</p:attrName>
                                        </p:attrNameLst>
                                      </p:cBhvr>
                                      <p:to>
                                        <p:strVal val="visible"/>
                                      </p:to>
                                    </p:set>
                                    <p:anim calcmode="lin" valueType="num">
                                      <p:cBhvr additive="base">
                                        <p:cTn id="25" dur="500" fill="hold"/>
                                        <p:tgtEl>
                                          <p:spTgt spid="174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5">
                                            <p:txEl>
                                              <p:pRg st="3" end="3"/>
                                            </p:txEl>
                                          </p:spTgt>
                                        </p:tgtEl>
                                        <p:attrNameLst>
                                          <p:attrName>style.visibility</p:attrName>
                                        </p:attrNameLst>
                                      </p:cBhvr>
                                      <p:to>
                                        <p:strVal val="visible"/>
                                      </p:to>
                                    </p:set>
                                    <p:anim calcmode="lin" valueType="num">
                                      <p:cBhvr additive="base">
                                        <p:cTn id="31" dur="500" fill="hold"/>
                                        <p:tgtEl>
                                          <p:spTgt spid="1741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5">
                                            <p:txEl>
                                              <p:pRg st="4" end="4"/>
                                            </p:txEl>
                                          </p:spTgt>
                                        </p:tgtEl>
                                        <p:attrNameLst>
                                          <p:attrName>style.visibility</p:attrName>
                                        </p:attrNameLst>
                                      </p:cBhvr>
                                      <p:to>
                                        <p:strVal val="visible"/>
                                      </p:to>
                                    </p:set>
                                    <p:anim calcmode="lin" valueType="num">
                                      <p:cBhvr additive="base">
                                        <p:cTn id="37" dur="500" fill="hold"/>
                                        <p:tgtEl>
                                          <p:spTgt spid="1741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idx="4294967295"/>
          </p:nvPr>
        </p:nvSpPr>
        <p:spPr/>
        <p:txBody>
          <a:bodyPr/>
          <a:lstStyle/>
          <a:p>
            <a:pPr algn="l" eaLnBrk="1" hangingPunct="1">
              <a:defRPr/>
            </a:pPr>
            <a:r>
              <a:rPr lang="zh-CN" altLang="en-US" sz="2800" b="1" dirty="0">
                <a:solidFill>
                  <a:srgbClr val="FF0066"/>
                </a:solidFill>
                <a:effectLst>
                  <a:outerShdw blurRad="38100" dist="38100" dir="2700000" algn="tl">
                    <a:srgbClr val="000000">
                      <a:alpha val="43137"/>
                    </a:srgbClr>
                  </a:outerShdw>
                </a:effectLst>
              </a:rPr>
              <a:t>概念结构设计的方法与</a:t>
            </a:r>
            <a:r>
              <a:rPr lang="zh-CN" altLang="en-US" sz="2800" b="1" dirty="0" smtClean="0">
                <a:solidFill>
                  <a:srgbClr val="FF0066"/>
                </a:solidFill>
                <a:effectLst>
                  <a:outerShdw blurRad="38100" dist="38100" dir="2700000" algn="tl">
                    <a:srgbClr val="000000">
                      <a:alpha val="43137"/>
                    </a:srgbClr>
                  </a:outerShdw>
                </a:effectLst>
              </a:rPr>
              <a:t>步骤：</a:t>
            </a:r>
            <a:endParaRPr lang="zh-CN" altLang="en-US" sz="2800" b="1" dirty="0">
              <a:solidFill>
                <a:srgbClr val="FF0066"/>
              </a:solidFill>
              <a:effectLst>
                <a:outerShdw blurRad="38100" dist="38100" dir="2700000" algn="tl">
                  <a:srgbClr val="000000">
                    <a:alpha val="43137"/>
                  </a:srgbClr>
                </a:outerShdw>
              </a:effectLst>
            </a:endParaRPr>
          </a:p>
        </p:txBody>
      </p:sp>
      <p:grpSp>
        <p:nvGrpSpPr>
          <p:cNvPr id="75779" name="Group 25"/>
          <p:cNvGrpSpPr>
            <a:grpSpLocks/>
          </p:cNvGrpSpPr>
          <p:nvPr/>
        </p:nvGrpSpPr>
        <p:grpSpPr bwMode="auto">
          <a:xfrm>
            <a:off x="1469231" y="1296988"/>
            <a:ext cx="5976936" cy="3733800"/>
            <a:chOff x="461" y="1104"/>
            <a:chExt cx="5020" cy="2352"/>
          </a:xfrm>
        </p:grpSpPr>
        <p:sp>
          <p:nvSpPr>
            <p:cNvPr id="75781" name="AutoShape 4"/>
            <p:cNvSpPr>
              <a:spLocks noChangeArrowheads="1"/>
            </p:cNvSpPr>
            <p:nvPr/>
          </p:nvSpPr>
          <p:spPr bwMode="auto">
            <a:xfrm>
              <a:off x="461" y="1200"/>
              <a:ext cx="1651" cy="480"/>
            </a:xfrm>
            <a:prstGeom prst="irregularSeal1">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dirty="0">
                  <a:solidFill>
                    <a:srgbClr val="0000FF"/>
                  </a:solidFill>
                  <a:latin typeface="微软雅黑" panose="020B0503020204020204" pitchFamily="34" charset="-122"/>
                </a:rPr>
                <a:t>子需求</a:t>
              </a:r>
            </a:p>
          </p:txBody>
        </p:sp>
        <p:sp>
          <p:nvSpPr>
            <p:cNvPr id="75782" name="AutoShape 5"/>
            <p:cNvSpPr>
              <a:spLocks noChangeArrowheads="1"/>
            </p:cNvSpPr>
            <p:nvPr/>
          </p:nvSpPr>
          <p:spPr bwMode="auto">
            <a:xfrm>
              <a:off x="1670" y="1152"/>
              <a:ext cx="1450" cy="480"/>
            </a:xfrm>
            <a:prstGeom prst="irregularSeal1">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dirty="0">
                  <a:solidFill>
                    <a:srgbClr val="0000FF"/>
                  </a:solidFill>
                  <a:latin typeface="微软雅黑" panose="020B0503020204020204" pitchFamily="34" charset="-122"/>
                </a:rPr>
                <a:t>子需求</a:t>
              </a:r>
            </a:p>
          </p:txBody>
        </p:sp>
        <p:sp>
          <p:nvSpPr>
            <p:cNvPr id="75783" name="AutoShape 6"/>
            <p:cNvSpPr>
              <a:spLocks noChangeArrowheads="1"/>
            </p:cNvSpPr>
            <p:nvPr/>
          </p:nvSpPr>
          <p:spPr bwMode="auto">
            <a:xfrm>
              <a:off x="2784" y="1104"/>
              <a:ext cx="1488" cy="480"/>
            </a:xfrm>
            <a:prstGeom prst="irregularSeal1">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dirty="0">
                  <a:solidFill>
                    <a:srgbClr val="0000FF"/>
                  </a:solidFill>
                  <a:latin typeface="微软雅黑" panose="020B0503020204020204" pitchFamily="34" charset="-122"/>
                </a:rPr>
                <a:t>子需求</a:t>
              </a:r>
            </a:p>
          </p:txBody>
        </p:sp>
        <p:sp>
          <p:nvSpPr>
            <p:cNvPr id="75784" name="AutoShape 7"/>
            <p:cNvSpPr>
              <a:spLocks noChangeArrowheads="1"/>
            </p:cNvSpPr>
            <p:nvPr/>
          </p:nvSpPr>
          <p:spPr bwMode="auto">
            <a:xfrm>
              <a:off x="3951" y="1104"/>
              <a:ext cx="1530" cy="576"/>
            </a:xfrm>
            <a:prstGeom prst="irregularSeal1">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dirty="0">
                  <a:solidFill>
                    <a:srgbClr val="0000FF"/>
                  </a:solidFill>
                  <a:latin typeface="微软雅黑" panose="020B0503020204020204" pitchFamily="34" charset="-122"/>
                </a:rPr>
                <a:t>子需求</a:t>
              </a:r>
            </a:p>
          </p:txBody>
        </p:sp>
        <p:sp>
          <p:nvSpPr>
            <p:cNvPr id="75785" name="Rectangle 8"/>
            <p:cNvSpPr>
              <a:spLocks noChangeArrowheads="1"/>
            </p:cNvSpPr>
            <p:nvPr/>
          </p:nvSpPr>
          <p:spPr bwMode="auto">
            <a:xfrm>
              <a:off x="642" y="1872"/>
              <a:ext cx="1177" cy="289"/>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dirty="0">
                  <a:solidFill>
                    <a:srgbClr val="0000FF"/>
                  </a:solidFill>
                  <a:latin typeface="微软雅黑" panose="020B0503020204020204" pitchFamily="34" charset="-122"/>
                </a:rPr>
                <a:t>概念模式</a:t>
              </a:r>
            </a:p>
          </p:txBody>
        </p:sp>
        <p:sp>
          <p:nvSpPr>
            <p:cNvPr id="75786" name="Rectangle 9"/>
            <p:cNvSpPr>
              <a:spLocks noChangeArrowheads="1"/>
            </p:cNvSpPr>
            <p:nvPr/>
          </p:nvSpPr>
          <p:spPr bwMode="auto">
            <a:xfrm>
              <a:off x="3168" y="2551"/>
              <a:ext cx="1224" cy="289"/>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a:solidFill>
                    <a:srgbClr val="0000FF"/>
                  </a:solidFill>
                  <a:latin typeface="微软雅黑" panose="020B0503020204020204" pitchFamily="34" charset="-122"/>
                </a:rPr>
                <a:t>概念模式</a:t>
              </a:r>
            </a:p>
          </p:txBody>
        </p:sp>
        <p:sp>
          <p:nvSpPr>
            <p:cNvPr id="75787" name="Rectangle 10"/>
            <p:cNvSpPr>
              <a:spLocks noChangeArrowheads="1"/>
            </p:cNvSpPr>
            <p:nvPr/>
          </p:nvSpPr>
          <p:spPr bwMode="auto">
            <a:xfrm>
              <a:off x="1286" y="2551"/>
              <a:ext cx="1114" cy="289"/>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a:solidFill>
                    <a:srgbClr val="0000FF"/>
                  </a:solidFill>
                  <a:latin typeface="微软雅黑" panose="020B0503020204020204" pitchFamily="34" charset="-122"/>
                </a:rPr>
                <a:t>概念模式</a:t>
              </a:r>
            </a:p>
          </p:txBody>
        </p:sp>
        <p:sp>
          <p:nvSpPr>
            <p:cNvPr id="75788" name="Rectangle 11"/>
            <p:cNvSpPr>
              <a:spLocks noChangeArrowheads="1"/>
            </p:cNvSpPr>
            <p:nvPr/>
          </p:nvSpPr>
          <p:spPr bwMode="auto">
            <a:xfrm>
              <a:off x="1933" y="1872"/>
              <a:ext cx="1128" cy="289"/>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dirty="0">
                  <a:solidFill>
                    <a:srgbClr val="0000FF"/>
                  </a:solidFill>
                  <a:latin typeface="微软雅黑" panose="020B0503020204020204" pitchFamily="34" charset="-122"/>
                </a:rPr>
                <a:t>概念模式</a:t>
              </a:r>
            </a:p>
          </p:txBody>
        </p:sp>
        <p:sp>
          <p:nvSpPr>
            <p:cNvPr id="75789" name="Rectangle 12"/>
            <p:cNvSpPr>
              <a:spLocks noChangeArrowheads="1"/>
            </p:cNvSpPr>
            <p:nvPr/>
          </p:nvSpPr>
          <p:spPr bwMode="auto">
            <a:xfrm>
              <a:off x="3092" y="1842"/>
              <a:ext cx="1058" cy="289"/>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a:solidFill>
                    <a:srgbClr val="0000FF"/>
                  </a:solidFill>
                  <a:latin typeface="微软雅黑" panose="020B0503020204020204" pitchFamily="34" charset="-122"/>
                </a:rPr>
                <a:t>概念模式</a:t>
              </a:r>
            </a:p>
          </p:txBody>
        </p:sp>
        <p:sp>
          <p:nvSpPr>
            <p:cNvPr id="75790" name="Rectangle 13"/>
            <p:cNvSpPr>
              <a:spLocks noChangeArrowheads="1"/>
            </p:cNvSpPr>
            <p:nvPr/>
          </p:nvSpPr>
          <p:spPr bwMode="auto">
            <a:xfrm>
              <a:off x="4150" y="1872"/>
              <a:ext cx="1028" cy="289"/>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dirty="0">
                  <a:solidFill>
                    <a:srgbClr val="0000FF"/>
                  </a:solidFill>
                  <a:latin typeface="微软雅黑" panose="020B0503020204020204" pitchFamily="34" charset="-122"/>
                </a:rPr>
                <a:t>概念模式</a:t>
              </a:r>
            </a:p>
          </p:txBody>
        </p:sp>
        <p:sp>
          <p:nvSpPr>
            <p:cNvPr id="75791" name="Rectangle 14"/>
            <p:cNvSpPr>
              <a:spLocks noChangeArrowheads="1"/>
            </p:cNvSpPr>
            <p:nvPr/>
          </p:nvSpPr>
          <p:spPr bwMode="auto">
            <a:xfrm>
              <a:off x="2213" y="3168"/>
              <a:ext cx="1471" cy="288"/>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lang="zh-CN" altLang="en-US" sz="2000" b="1">
                  <a:solidFill>
                    <a:srgbClr val="0000FF"/>
                  </a:solidFill>
                  <a:latin typeface="微软雅黑" panose="020B0503020204020204" pitchFamily="34" charset="-122"/>
                </a:rPr>
                <a:t>全局概念模式</a:t>
              </a:r>
            </a:p>
          </p:txBody>
        </p:sp>
        <p:sp>
          <p:nvSpPr>
            <p:cNvPr id="75792" name="Line 15"/>
            <p:cNvSpPr>
              <a:spLocks noChangeShapeType="1"/>
            </p:cNvSpPr>
            <p:nvPr/>
          </p:nvSpPr>
          <p:spPr bwMode="auto">
            <a:xfrm>
              <a:off x="1440" y="1584"/>
              <a:ext cx="2"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793" name="Line 16"/>
            <p:cNvSpPr>
              <a:spLocks noChangeShapeType="1"/>
            </p:cNvSpPr>
            <p:nvPr/>
          </p:nvSpPr>
          <p:spPr bwMode="auto">
            <a:xfrm>
              <a:off x="2400" y="1570"/>
              <a:ext cx="2"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794" name="Line 17"/>
            <p:cNvSpPr>
              <a:spLocks noChangeShapeType="1"/>
            </p:cNvSpPr>
            <p:nvPr/>
          </p:nvSpPr>
          <p:spPr bwMode="auto">
            <a:xfrm>
              <a:off x="3604" y="1536"/>
              <a:ext cx="2"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795" name="Line 18"/>
            <p:cNvSpPr>
              <a:spLocks noChangeShapeType="1"/>
            </p:cNvSpPr>
            <p:nvPr/>
          </p:nvSpPr>
          <p:spPr bwMode="auto">
            <a:xfrm>
              <a:off x="4571" y="1584"/>
              <a:ext cx="2"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796" name="Line 19"/>
            <p:cNvSpPr>
              <a:spLocks noChangeShapeType="1"/>
            </p:cNvSpPr>
            <p:nvPr/>
          </p:nvSpPr>
          <p:spPr bwMode="auto">
            <a:xfrm>
              <a:off x="1296" y="2160"/>
              <a:ext cx="518"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797" name="Line 20"/>
            <p:cNvSpPr>
              <a:spLocks noChangeShapeType="1"/>
            </p:cNvSpPr>
            <p:nvPr/>
          </p:nvSpPr>
          <p:spPr bwMode="auto">
            <a:xfrm flipH="1">
              <a:off x="1824" y="2160"/>
              <a:ext cx="389"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798" name="Line 21"/>
            <p:cNvSpPr>
              <a:spLocks noChangeShapeType="1"/>
            </p:cNvSpPr>
            <p:nvPr/>
          </p:nvSpPr>
          <p:spPr bwMode="auto">
            <a:xfrm>
              <a:off x="3390" y="2139"/>
              <a:ext cx="518"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799" name="Line 22"/>
            <p:cNvSpPr>
              <a:spLocks noChangeShapeType="1"/>
            </p:cNvSpPr>
            <p:nvPr/>
          </p:nvSpPr>
          <p:spPr bwMode="auto">
            <a:xfrm flipH="1">
              <a:off x="4124" y="2160"/>
              <a:ext cx="389"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800" name="Line 23"/>
            <p:cNvSpPr>
              <a:spLocks noChangeShapeType="1"/>
            </p:cNvSpPr>
            <p:nvPr/>
          </p:nvSpPr>
          <p:spPr bwMode="auto">
            <a:xfrm>
              <a:off x="1968" y="2832"/>
              <a:ext cx="960" cy="3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75801" name="Line 24"/>
            <p:cNvSpPr>
              <a:spLocks noChangeShapeType="1"/>
            </p:cNvSpPr>
            <p:nvPr/>
          </p:nvSpPr>
          <p:spPr bwMode="auto">
            <a:xfrm flipH="1">
              <a:off x="2832" y="2832"/>
              <a:ext cx="816" cy="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grpSp>
      <p:sp>
        <p:nvSpPr>
          <p:cNvPr id="75780" name="Text Box 26"/>
          <p:cNvSpPr txBox="1">
            <a:spLocks noChangeArrowheads="1"/>
          </p:cNvSpPr>
          <p:nvPr/>
        </p:nvSpPr>
        <p:spPr bwMode="auto">
          <a:xfrm>
            <a:off x="5201839" y="628878"/>
            <a:ext cx="325859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400">
                <a:solidFill>
                  <a:schemeClr val="tx1"/>
                </a:solidFill>
                <a:latin typeface="Arial" panose="020B0604020202020204" pitchFamily="34" charset="0"/>
                <a:ea typeface="微软雅黑" panose="020B0503020204020204" pitchFamily="34" charset="-122"/>
              </a:defRPr>
            </a:lvl1pPr>
            <a:lvl2pPr>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微软雅黑" panose="020B0503020204020204" pitchFamily="34" charset="-122"/>
              </a:defRPr>
            </a:lvl9pPr>
          </a:lstStyle>
          <a:p>
            <a:pPr lvl="1" eaLnBrk="1" hangingPunct="1">
              <a:lnSpc>
                <a:spcPct val="90000"/>
              </a:lnSpc>
              <a:buClr>
                <a:schemeClr val="hlink"/>
              </a:buClr>
              <a:buSzPct val="55000"/>
              <a:buFont typeface="Wingdings" panose="05000000000000000000" pitchFamily="2" charset="2"/>
              <a:buNone/>
            </a:pPr>
            <a:r>
              <a:rPr kumimoji="1" lang="zh-CN" altLang="en-US" sz="2800" b="1" dirty="0">
                <a:solidFill>
                  <a:srgbClr val="FF0000"/>
                </a:solidFill>
                <a:latin typeface="Tahoma" panose="020B0604030504040204" pitchFamily="34" charset="0"/>
              </a:rPr>
              <a:t>自底向上</a:t>
            </a:r>
            <a:r>
              <a:rPr kumimoji="1" lang="zh-CN" altLang="en-US" sz="2800" b="1" dirty="0">
                <a:latin typeface="Tahoma" panose="020B0604030504040204" pitchFamily="34" charset="0"/>
              </a:rPr>
              <a:t>策略 </a:t>
            </a:r>
            <a:endParaRPr lang="zh-CN" altLang="en-US" sz="1000" b="1" dirty="0">
              <a:latin typeface="Times New Roman" panose="02020603050405020304" pitchFamily="18" charset="0"/>
            </a:endParaRPr>
          </a:p>
        </p:txBody>
      </p:sp>
      <p:sp>
        <p:nvSpPr>
          <p:cNvPr id="2" name="矩形 1"/>
          <p:cNvSpPr/>
          <p:nvPr/>
        </p:nvSpPr>
        <p:spPr>
          <a:xfrm>
            <a:off x="348852" y="5301208"/>
            <a:ext cx="8399611" cy="830997"/>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     首先</a:t>
            </a:r>
            <a:r>
              <a:rPr lang="zh-CN" altLang="en-US" sz="2400" b="1" dirty="0">
                <a:solidFill>
                  <a:srgbClr val="FF0000"/>
                </a:solidFill>
                <a:latin typeface="微软雅黑" panose="020B0503020204020204" pitchFamily="34" charset="-122"/>
                <a:ea typeface="微软雅黑" panose="020B0503020204020204" pitchFamily="34" charset="-122"/>
              </a:rPr>
              <a:t>定义各局部应用的概念结构，然后将它们集成起来，得到全局概念结构</a:t>
            </a:r>
          </a:p>
        </p:txBody>
      </p:sp>
    </p:spTree>
    <p:extLst>
      <p:ext uri="{BB962C8B-B14F-4D97-AF65-F5344CB8AC3E}">
        <p14:creationId xmlns:p14="http://schemas.microsoft.com/office/powerpoint/2010/main" val="4138114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34"/>
            <a:ext cx="8640960" cy="66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107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AF05977F-4CBA-40A7-9ADF-3029C313D914}" type="datetime3">
              <a:rPr lang="zh-CN" altLang="en-US" b="1"/>
              <a:pPr/>
              <a:t>2019年11月26日星期二</a:t>
            </a:fld>
            <a:endParaRPr lang="en-US" altLang="zh-CN" b="1"/>
          </a:p>
        </p:txBody>
      </p:sp>
      <p:sp>
        <p:nvSpPr>
          <p:cNvPr id="233474" name="Rectangle 2"/>
          <p:cNvSpPr>
            <a:spLocks noGrp="1" noChangeArrowheads="1"/>
          </p:cNvSpPr>
          <p:nvPr>
            <p:ph type="title"/>
          </p:nvPr>
        </p:nvSpPr>
        <p:spPr>
          <a:xfrm>
            <a:off x="290943" y="116632"/>
            <a:ext cx="8229600" cy="902394"/>
          </a:xfrm>
        </p:spPr>
        <p:txBody>
          <a:bodyPr>
            <a:normAutofit/>
          </a:bodyPr>
          <a:lstStyle/>
          <a:p>
            <a:pPr algn="l">
              <a:buClr>
                <a:srgbClr val="FF00FF"/>
              </a:buClr>
            </a:pPr>
            <a:r>
              <a:rPr lang="en-US" altLang="zh-CN" sz="2800" b="1" dirty="0" smtClean="0">
                <a:solidFill>
                  <a:srgbClr val="FF33CC"/>
                </a:solidFill>
              </a:rPr>
              <a:t>2 </a:t>
            </a:r>
            <a:r>
              <a:rPr lang="zh-CN" altLang="en-US" sz="2800" b="1" dirty="0" smtClean="0">
                <a:solidFill>
                  <a:srgbClr val="FF33CC"/>
                </a:solidFill>
              </a:rPr>
              <a:t>设计步骤</a:t>
            </a:r>
            <a:endParaRPr lang="zh-CN" altLang="en-US" sz="2800" b="1" dirty="0">
              <a:solidFill>
                <a:srgbClr val="FF33CC"/>
              </a:solidFill>
            </a:endParaRPr>
          </a:p>
        </p:txBody>
      </p:sp>
      <p:sp>
        <p:nvSpPr>
          <p:cNvPr id="233475" name="Rectangle 3"/>
          <p:cNvSpPr>
            <a:spLocks noGrp="1" noChangeArrowheads="1"/>
          </p:cNvSpPr>
          <p:nvPr>
            <p:ph type="body" idx="1"/>
          </p:nvPr>
        </p:nvSpPr>
        <p:spPr>
          <a:xfrm>
            <a:off x="1331640" y="908721"/>
            <a:ext cx="6696075" cy="1440160"/>
          </a:xfrm>
        </p:spPr>
        <p:txBody>
          <a:bodyPr>
            <a:normAutofit/>
          </a:bodyPr>
          <a:lstStyle/>
          <a:p>
            <a:r>
              <a:rPr lang="en-US" altLang="zh-CN" sz="2400" b="1" dirty="0">
                <a:solidFill>
                  <a:srgbClr val="0000CC"/>
                </a:solidFill>
              </a:rPr>
              <a:t>(1)</a:t>
            </a:r>
            <a:r>
              <a:rPr lang="zh-CN" altLang="zh-CN" sz="2400" b="1" dirty="0">
                <a:solidFill>
                  <a:srgbClr val="0000CC"/>
                </a:solidFill>
              </a:rPr>
              <a:t>进行数据抽象，设计局部</a:t>
            </a:r>
            <a:r>
              <a:rPr lang="en-US" altLang="zh-CN" sz="2400" b="1" dirty="0">
                <a:solidFill>
                  <a:srgbClr val="0000CC"/>
                </a:solidFill>
              </a:rPr>
              <a:t> E-R </a:t>
            </a:r>
            <a:r>
              <a:rPr lang="zh-CN" altLang="zh-CN" sz="2400" b="1" dirty="0">
                <a:solidFill>
                  <a:srgbClr val="0000CC"/>
                </a:solidFill>
              </a:rPr>
              <a:t>模型。</a:t>
            </a:r>
          </a:p>
          <a:p>
            <a:r>
              <a:rPr lang="en-US" altLang="zh-CN" sz="2400" b="1" dirty="0">
                <a:solidFill>
                  <a:srgbClr val="0000CC"/>
                </a:solidFill>
              </a:rPr>
              <a:t>(2)</a:t>
            </a:r>
            <a:r>
              <a:rPr lang="zh-CN" altLang="zh-CN" sz="2400" b="1" dirty="0">
                <a:solidFill>
                  <a:srgbClr val="0000CC"/>
                </a:solidFill>
              </a:rPr>
              <a:t>集成各局部</a:t>
            </a:r>
            <a:r>
              <a:rPr lang="en-US" altLang="zh-CN" sz="2400" b="1" dirty="0">
                <a:solidFill>
                  <a:srgbClr val="0000CC"/>
                </a:solidFill>
              </a:rPr>
              <a:t> E-R </a:t>
            </a:r>
            <a:r>
              <a:rPr lang="zh-CN" altLang="zh-CN" sz="2400" b="1" dirty="0">
                <a:solidFill>
                  <a:srgbClr val="0000CC"/>
                </a:solidFill>
              </a:rPr>
              <a:t>模型，形成全局</a:t>
            </a:r>
            <a:r>
              <a:rPr lang="en-US" altLang="zh-CN" sz="2400" b="1" dirty="0">
                <a:solidFill>
                  <a:srgbClr val="0000CC"/>
                </a:solidFill>
              </a:rPr>
              <a:t> E-R </a:t>
            </a:r>
            <a:r>
              <a:rPr lang="zh-CN" altLang="zh-CN" sz="2400" b="1" dirty="0">
                <a:solidFill>
                  <a:srgbClr val="0000CC"/>
                </a:solidFill>
              </a:rPr>
              <a:t>模型，</a:t>
            </a:r>
            <a:endParaRPr lang="zh-CN" altLang="en-US" sz="2400" b="1" dirty="0">
              <a:solidFill>
                <a:srgbClr val="0000CC"/>
              </a:solidFill>
            </a:endParaRPr>
          </a:p>
        </p:txBody>
      </p:sp>
      <p:sp>
        <p:nvSpPr>
          <p:cNvPr id="233477" name="Rectangle 5"/>
          <p:cNvSpPr>
            <a:spLocks noChangeArrowheads="1"/>
          </p:cNvSpPr>
          <p:nvPr/>
        </p:nvSpPr>
        <p:spPr bwMode="auto">
          <a:xfrm>
            <a:off x="8642350" y="638968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00FF"/>
                </a:solidFill>
                <a:ea typeface="微软雅黑" pitchFamily="34" charset="-122"/>
                <a:sym typeface="Wingdings 3" pitchFamily="18" charset="2"/>
                <a:hlinkClick r:id="" action="ppaction://noaction"/>
              </a:rPr>
              <a:t></a:t>
            </a:r>
            <a:endParaRPr lang="en-US" altLang="zh-CN" sz="2400" b="1" dirty="0">
              <a:solidFill>
                <a:srgbClr val="FF00FF"/>
              </a:solidFill>
              <a:ea typeface="微软雅黑" pitchFamily="34" charset="-122"/>
              <a:sym typeface="Wingdings 3" pitchFamily="18" charset="2"/>
            </a:endParaRPr>
          </a:p>
        </p:txBody>
      </p:sp>
      <p:grpSp>
        <p:nvGrpSpPr>
          <p:cNvPr id="7" name="Group 4"/>
          <p:cNvGrpSpPr>
            <a:grpSpLocks/>
          </p:cNvGrpSpPr>
          <p:nvPr/>
        </p:nvGrpSpPr>
        <p:grpSpPr bwMode="auto">
          <a:xfrm>
            <a:off x="1549877" y="1979613"/>
            <a:ext cx="6773862" cy="4638675"/>
            <a:chOff x="720" y="946"/>
            <a:chExt cx="4560" cy="3164"/>
          </a:xfrm>
        </p:grpSpPr>
        <p:sp>
          <p:nvSpPr>
            <p:cNvPr id="8" name="Text Box 5"/>
            <p:cNvSpPr txBox="1">
              <a:spLocks noChangeArrowheads="1"/>
            </p:cNvSpPr>
            <p:nvPr/>
          </p:nvSpPr>
          <p:spPr bwMode="auto">
            <a:xfrm>
              <a:off x="1936" y="946"/>
              <a:ext cx="95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400" b="1" dirty="0">
                  <a:latin typeface="Arial" pitchFamily="34" charset="0"/>
                  <a:ea typeface="微软雅黑" pitchFamily="34" charset="-122"/>
                </a:rPr>
                <a:t>需求分析</a:t>
              </a:r>
            </a:p>
          </p:txBody>
        </p:sp>
        <p:sp>
          <p:nvSpPr>
            <p:cNvPr id="9" name="Text Box 6"/>
            <p:cNvSpPr txBox="1">
              <a:spLocks noChangeArrowheads="1"/>
            </p:cNvSpPr>
            <p:nvPr/>
          </p:nvSpPr>
          <p:spPr bwMode="auto">
            <a:xfrm>
              <a:off x="1852" y="3753"/>
              <a:ext cx="158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800" b="1" dirty="0">
                  <a:latin typeface="Arial" pitchFamily="34" charset="0"/>
                  <a:ea typeface="微软雅黑" pitchFamily="34" charset="-122"/>
                </a:rPr>
                <a:t>逻辑结构设计</a:t>
              </a:r>
            </a:p>
          </p:txBody>
        </p:sp>
        <p:sp>
          <p:nvSpPr>
            <p:cNvPr id="10" name="Text Box 7"/>
            <p:cNvSpPr txBox="1">
              <a:spLocks noChangeArrowheads="1"/>
            </p:cNvSpPr>
            <p:nvPr/>
          </p:nvSpPr>
          <p:spPr bwMode="auto">
            <a:xfrm>
              <a:off x="1873" y="1708"/>
              <a:ext cx="1374" cy="567"/>
            </a:xfrm>
            <a:prstGeom prst="rect">
              <a:avLst/>
            </a:prstGeom>
            <a:solidFill>
              <a:srgbClr val="FFFF00"/>
            </a:solidFill>
            <a:ln w="9525">
              <a:solidFill>
                <a:schemeClr val="tx1"/>
              </a:solidFill>
              <a:miter lim="800000"/>
              <a:headEnd/>
              <a:tailEnd/>
            </a:ln>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algn="ctr" eaLnBrk="1" hangingPunct="1"/>
              <a:r>
                <a:rPr lang="zh-CN" altLang="en-US" sz="2400" b="1" dirty="0">
                  <a:latin typeface="Arial" pitchFamily="34" charset="0"/>
                  <a:ea typeface="微软雅黑" pitchFamily="34" charset="-122"/>
                </a:rPr>
                <a:t>数据抽象</a:t>
              </a:r>
            </a:p>
            <a:p>
              <a:pPr algn="ctr" eaLnBrk="1" hangingPunct="1"/>
              <a:r>
                <a:rPr lang="zh-CN" altLang="en-US" sz="2400" b="1" dirty="0">
                  <a:latin typeface="Arial" pitchFamily="34" charset="0"/>
                  <a:ea typeface="微软雅黑" pitchFamily="34" charset="-122"/>
                </a:rPr>
                <a:t>局部视图设计</a:t>
              </a:r>
            </a:p>
          </p:txBody>
        </p:sp>
        <p:sp>
          <p:nvSpPr>
            <p:cNvPr id="11" name="Text Box 8"/>
            <p:cNvSpPr txBox="1">
              <a:spLocks noChangeArrowheads="1"/>
            </p:cNvSpPr>
            <p:nvPr/>
          </p:nvSpPr>
          <p:spPr bwMode="auto">
            <a:xfrm>
              <a:off x="1968" y="2784"/>
              <a:ext cx="1248" cy="315"/>
            </a:xfrm>
            <a:prstGeom prst="rect">
              <a:avLst/>
            </a:prstGeom>
            <a:solidFill>
              <a:srgbClr val="FFFF00"/>
            </a:solidFill>
            <a:ln w="9525">
              <a:solidFill>
                <a:schemeClr val="tx1"/>
              </a:solidFill>
              <a:miter lim="800000"/>
              <a:headEnd/>
              <a:tailEnd/>
            </a:ln>
          </p:spPr>
          <p:txBody>
            <a:bodyPr>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algn="ctr" eaLnBrk="1" hangingPunct="1"/>
              <a:r>
                <a:rPr lang="zh-CN" altLang="en-US" sz="2400" b="1" dirty="0">
                  <a:latin typeface="Arial" pitchFamily="34" charset="0"/>
                  <a:ea typeface="微软雅黑" pitchFamily="34" charset="-122"/>
                </a:rPr>
                <a:t>视图集成</a:t>
              </a:r>
            </a:p>
          </p:txBody>
        </p:sp>
        <p:sp>
          <p:nvSpPr>
            <p:cNvPr id="12" name="Line 9"/>
            <p:cNvSpPr>
              <a:spLocks noChangeShapeType="1"/>
            </p:cNvSpPr>
            <p:nvPr/>
          </p:nvSpPr>
          <p:spPr bwMode="auto">
            <a:xfrm>
              <a:off x="2468" y="1296"/>
              <a:ext cx="0" cy="3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13" name="Line 10"/>
            <p:cNvSpPr>
              <a:spLocks noChangeShapeType="1"/>
            </p:cNvSpPr>
            <p:nvPr/>
          </p:nvSpPr>
          <p:spPr bwMode="auto">
            <a:xfrm>
              <a:off x="2496" y="2304"/>
              <a:ext cx="0"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14" name="Line 11"/>
            <p:cNvSpPr>
              <a:spLocks noChangeShapeType="1"/>
            </p:cNvSpPr>
            <p:nvPr/>
          </p:nvSpPr>
          <p:spPr bwMode="auto">
            <a:xfrm>
              <a:off x="2496" y="3168"/>
              <a:ext cx="0" cy="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15" name="Line 12"/>
            <p:cNvSpPr>
              <a:spLocks noChangeShapeType="1"/>
            </p:cNvSpPr>
            <p:nvPr/>
          </p:nvSpPr>
          <p:spPr bwMode="auto">
            <a:xfrm>
              <a:off x="1328" y="1460"/>
              <a:ext cx="243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16" name="Line 13"/>
            <p:cNvSpPr>
              <a:spLocks noChangeShapeType="1"/>
            </p:cNvSpPr>
            <p:nvPr/>
          </p:nvSpPr>
          <p:spPr bwMode="auto">
            <a:xfrm>
              <a:off x="1328" y="3562"/>
              <a:ext cx="25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17" name="Text Box 14"/>
            <p:cNvSpPr txBox="1">
              <a:spLocks noChangeArrowheads="1"/>
            </p:cNvSpPr>
            <p:nvPr/>
          </p:nvSpPr>
          <p:spPr bwMode="auto">
            <a:xfrm>
              <a:off x="720" y="2250"/>
              <a:ext cx="81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latin typeface="Arial" pitchFamily="34" charset="0"/>
                  <a:ea typeface="微软雅黑" pitchFamily="34" charset="-122"/>
                </a:rPr>
                <a:t>用户反馈</a:t>
              </a:r>
            </a:p>
            <a:p>
              <a:pPr eaLnBrk="1" hangingPunct="1"/>
              <a:r>
                <a:rPr lang="zh-CN" altLang="en-US" sz="2000" b="1" dirty="0">
                  <a:latin typeface="Arial" pitchFamily="34" charset="0"/>
                  <a:ea typeface="微软雅黑" pitchFamily="34" charset="-122"/>
                </a:rPr>
                <a:t>直至满意</a:t>
              </a:r>
            </a:p>
          </p:txBody>
        </p:sp>
        <p:sp>
          <p:nvSpPr>
            <p:cNvPr id="18" name="Line 15"/>
            <p:cNvSpPr>
              <a:spLocks noChangeShapeType="1"/>
            </p:cNvSpPr>
            <p:nvPr/>
          </p:nvSpPr>
          <p:spPr bwMode="auto">
            <a:xfrm>
              <a:off x="1480" y="1460"/>
              <a:ext cx="0" cy="6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19" name="Line 16"/>
            <p:cNvSpPr>
              <a:spLocks noChangeShapeType="1"/>
            </p:cNvSpPr>
            <p:nvPr/>
          </p:nvSpPr>
          <p:spPr bwMode="auto">
            <a:xfrm>
              <a:off x="1480" y="2887"/>
              <a:ext cx="0" cy="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20" name="AutoShape 17"/>
            <p:cNvSpPr>
              <a:spLocks noChangeArrowheads="1"/>
            </p:cNvSpPr>
            <p:nvPr/>
          </p:nvSpPr>
          <p:spPr bwMode="auto">
            <a:xfrm>
              <a:off x="3988" y="1010"/>
              <a:ext cx="1292" cy="450"/>
            </a:xfrm>
            <a:prstGeom prst="parallelogram">
              <a:avLst>
                <a:gd name="adj" fmla="val 71778"/>
              </a:avLst>
            </a:prstGeom>
            <a:solidFill>
              <a:schemeClr val="accent1"/>
            </a:solidFill>
            <a:ln w="9525">
              <a:solidFill>
                <a:schemeClr val="tx1"/>
              </a:solidFill>
              <a:miter lim="800000"/>
              <a:headEnd/>
              <a:tailEnd/>
            </a:ln>
          </p:spPr>
          <p:txBody>
            <a:bodyPr wrap="none" anchor="ctr"/>
            <a:lstStyle/>
            <a:p>
              <a:pPr algn="ctr" eaLnBrk="1" hangingPunct="1"/>
              <a:r>
                <a:rPr lang="en-US" altLang="zh-CN" sz="2000" b="1" dirty="0">
                  <a:latin typeface="Arial" pitchFamily="34" charset="0"/>
                  <a:ea typeface="微软雅黑" pitchFamily="34" charset="-122"/>
                </a:rPr>
                <a:t>DD</a:t>
              </a:r>
            </a:p>
            <a:p>
              <a:pPr algn="ctr" eaLnBrk="1" hangingPunct="1"/>
              <a:r>
                <a:rPr lang="en-US" altLang="zh-CN" sz="2000" b="1" dirty="0">
                  <a:latin typeface="Arial" pitchFamily="34" charset="0"/>
                  <a:ea typeface="微软雅黑" pitchFamily="34" charset="-122"/>
                </a:rPr>
                <a:t>DFD</a:t>
              </a:r>
            </a:p>
          </p:txBody>
        </p:sp>
        <p:sp>
          <p:nvSpPr>
            <p:cNvPr id="21" name="AutoShape 18"/>
            <p:cNvSpPr>
              <a:spLocks noChangeArrowheads="1"/>
            </p:cNvSpPr>
            <p:nvPr/>
          </p:nvSpPr>
          <p:spPr bwMode="auto">
            <a:xfrm>
              <a:off x="3988" y="1836"/>
              <a:ext cx="1292" cy="450"/>
            </a:xfrm>
            <a:prstGeom prst="parallelogram">
              <a:avLst>
                <a:gd name="adj" fmla="val 71778"/>
              </a:avLst>
            </a:prstGeom>
            <a:solidFill>
              <a:srgbClr val="FF00FF"/>
            </a:solidFill>
            <a:ln w="9525">
              <a:solidFill>
                <a:schemeClr val="tx1"/>
              </a:solidFill>
              <a:miter lim="800000"/>
              <a:headEnd/>
              <a:tailEnd/>
            </a:ln>
          </p:spPr>
          <p:txBody>
            <a:bodyPr wrap="none" anchor="ctr"/>
            <a:lstStyle/>
            <a:p>
              <a:pPr algn="ctr" eaLnBrk="1" hangingPunct="1"/>
              <a:r>
                <a:rPr lang="zh-CN" altLang="en-US" sz="2000" b="1" dirty="0">
                  <a:latin typeface="Arial" pitchFamily="34" charset="0"/>
                  <a:ea typeface="微软雅黑" pitchFamily="34" charset="-122"/>
                </a:rPr>
                <a:t>局部</a:t>
              </a:r>
              <a:r>
                <a:rPr lang="en-US" altLang="zh-CN" sz="2000" b="1" dirty="0">
                  <a:latin typeface="Arial" pitchFamily="34" charset="0"/>
                  <a:ea typeface="微软雅黑" pitchFamily="34" charset="-122"/>
                </a:rPr>
                <a:t>E-R</a:t>
              </a:r>
              <a:r>
                <a:rPr lang="zh-CN" altLang="en-US" sz="2000" b="1" dirty="0">
                  <a:latin typeface="Arial" pitchFamily="34" charset="0"/>
                  <a:ea typeface="微软雅黑" pitchFamily="34" charset="-122"/>
                </a:rPr>
                <a:t>图</a:t>
              </a:r>
            </a:p>
          </p:txBody>
        </p:sp>
        <p:sp>
          <p:nvSpPr>
            <p:cNvPr id="22" name="AutoShape 19"/>
            <p:cNvSpPr>
              <a:spLocks noChangeArrowheads="1"/>
            </p:cNvSpPr>
            <p:nvPr/>
          </p:nvSpPr>
          <p:spPr bwMode="auto">
            <a:xfrm>
              <a:off x="3988" y="2736"/>
              <a:ext cx="1292" cy="451"/>
            </a:xfrm>
            <a:prstGeom prst="parallelogram">
              <a:avLst>
                <a:gd name="adj" fmla="val 71619"/>
              </a:avLst>
            </a:prstGeom>
            <a:solidFill>
              <a:srgbClr val="FF00FF"/>
            </a:solidFill>
            <a:ln w="9525">
              <a:solidFill>
                <a:schemeClr val="tx1"/>
              </a:solidFill>
              <a:miter lim="800000"/>
              <a:headEnd/>
              <a:tailEnd/>
            </a:ln>
          </p:spPr>
          <p:txBody>
            <a:bodyPr wrap="none" anchor="ctr"/>
            <a:lstStyle/>
            <a:p>
              <a:pPr algn="ctr" eaLnBrk="1" hangingPunct="1"/>
              <a:r>
                <a:rPr lang="zh-CN" altLang="en-US" sz="2000" b="1" dirty="0">
                  <a:latin typeface="Arial" pitchFamily="34" charset="0"/>
                  <a:ea typeface="微软雅黑" pitchFamily="34" charset="-122"/>
                </a:rPr>
                <a:t>总</a:t>
              </a:r>
              <a:r>
                <a:rPr lang="en-US" altLang="zh-CN" sz="2000" b="1" dirty="0">
                  <a:latin typeface="Arial" pitchFamily="34" charset="0"/>
                  <a:ea typeface="微软雅黑" pitchFamily="34" charset="-122"/>
                </a:rPr>
                <a:t>E-R</a:t>
              </a:r>
              <a:r>
                <a:rPr lang="zh-CN" altLang="en-US" sz="2000" b="1" dirty="0">
                  <a:latin typeface="Arial" pitchFamily="34" charset="0"/>
                  <a:ea typeface="微软雅黑" pitchFamily="34" charset="-122"/>
                </a:rPr>
                <a:t>图</a:t>
              </a:r>
            </a:p>
          </p:txBody>
        </p:sp>
        <p:sp>
          <p:nvSpPr>
            <p:cNvPr id="23" name="AutoShape 20"/>
            <p:cNvSpPr>
              <a:spLocks noChangeArrowheads="1"/>
            </p:cNvSpPr>
            <p:nvPr/>
          </p:nvSpPr>
          <p:spPr bwMode="auto">
            <a:xfrm>
              <a:off x="3456" y="1235"/>
              <a:ext cx="456" cy="75"/>
            </a:xfrm>
            <a:prstGeom prst="rightArrow">
              <a:avLst>
                <a:gd name="adj1" fmla="val 50000"/>
                <a:gd name="adj2" fmla="val 152000"/>
              </a:avLst>
            </a:prstGeom>
            <a:solidFill>
              <a:schemeClr val="accent1"/>
            </a:solidFill>
            <a:ln w="9525">
              <a:solidFill>
                <a:schemeClr val="tx1"/>
              </a:solidFill>
              <a:miter lim="800000"/>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24" name="AutoShape 21"/>
            <p:cNvSpPr>
              <a:spLocks noChangeArrowheads="1"/>
            </p:cNvSpPr>
            <p:nvPr/>
          </p:nvSpPr>
          <p:spPr bwMode="auto">
            <a:xfrm>
              <a:off x="3456" y="1986"/>
              <a:ext cx="456" cy="75"/>
            </a:xfrm>
            <a:prstGeom prst="rightArrow">
              <a:avLst>
                <a:gd name="adj1" fmla="val 50000"/>
                <a:gd name="adj2" fmla="val 152000"/>
              </a:avLst>
            </a:prstGeom>
            <a:solidFill>
              <a:schemeClr val="accent1"/>
            </a:solidFill>
            <a:ln w="9525">
              <a:solidFill>
                <a:schemeClr val="tx1"/>
              </a:solidFill>
              <a:miter lim="800000"/>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25" name="AutoShape 22"/>
            <p:cNvSpPr>
              <a:spLocks noChangeArrowheads="1"/>
            </p:cNvSpPr>
            <p:nvPr/>
          </p:nvSpPr>
          <p:spPr bwMode="auto">
            <a:xfrm>
              <a:off x="3456" y="3037"/>
              <a:ext cx="456" cy="75"/>
            </a:xfrm>
            <a:prstGeom prst="rightArrow">
              <a:avLst>
                <a:gd name="adj1" fmla="val 50000"/>
                <a:gd name="adj2" fmla="val 152000"/>
              </a:avLst>
            </a:prstGeom>
            <a:solidFill>
              <a:schemeClr val="accent1"/>
            </a:solidFill>
            <a:ln w="9525">
              <a:solidFill>
                <a:schemeClr val="tx1"/>
              </a:solidFill>
              <a:miter lim="800000"/>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grpSp>
    </p:spTree>
    <p:extLst>
      <p:ext uri="{BB962C8B-B14F-4D97-AF65-F5344CB8AC3E}">
        <p14:creationId xmlns:p14="http://schemas.microsoft.com/office/powerpoint/2010/main" val="2542356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xfrm>
            <a:off x="277688" y="6356350"/>
            <a:ext cx="2133600" cy="365125"/>
          </a:xfrm>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1EA054A-98DF-494B-9ECF-32657F5CEF42}" type="datetime3">
              <a:rPr lang="zh-CN" altLang="en-US" smtClean="0">
                <a:solidFill>
                  <a:srgbClr val="FF00FF"/>
                </a:solidFill>
                <a:ea typeface="微软雅黑" pitchFamily="34" charset="-122"/>
              </a:rPr>
              <a:pPr eaLnBrk="1" hangingPunct="1"/>
              <a:t>2019年11月26日星期二</a:t>
            </a:fld>
            <a:endParaRPr lang="en-US" altLang="zh-CN" smtClean="0">
              <a:solidFill>
                <a:srgbClr val="FF00FF"/>
              </a:solidFill>
              <a:ea typeface="微软雅黑" pitchFamily="34" charset="-122"/>
            </a:endParaRPr>
          </a:p>
        </p:txBody>
      </p:sp>
      <p:sp>
        <p:nvSpPr>
          <p:cNvPr id="5124" name="Rectangle 4"/>
          <p:cNvSpPr>
            <a:spLocks noChangeArrowheads="1"/>
          </p:cNvSpPr>
          <p:nvPr/>
        </p:nvSpPr>
        <p:spPr bwMode="auto">
          <a:xfrm>
            <a:off x="8280276" y="6388100"/>
            <a:ext cx="68421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a:solidFill>
                  <a:srgbClr val="FF0000"/>
                </a:solidFill>
                <a:ea typeface="微软雅黑" pitchFamily="34" charset="-122"/>
                <a:sym typeface="Wingdings 3" pitchFamily="18" charset="2"/>
                <a:hlinkClick r:id="rId2" action="ppaction://hlinksldjump"/>
              </a:rPr>
              <a:t></a:t>
            </a:r>
            <a:r>
              <a:rPr lang="en-US" altLang="zh-CN" sz="2400">
                <a:solidFill>
                  <a:srgbClr val="FF0000"/>
                </a:solidFill>
                <a:ea typeface="微软雅黑" pitchFamily="34" charset="-122"/>
                <a:sym typeface="Wingdings 3" pitchFamily="18" charset="2"/>
              </a:rPr>
              <a:t></a:t>
            </a:r>
            <a:endParaRPr lang="en-US" altLang="zh-CN" sz="2400">
              <a:solidFill>
                <a:srgbClr val="FF0000"/>
              </a:solidFill>
              <a:ea typeface="微软雅黑" pitchFamily="34" charset="-122"/>
            </a:endParaRPr>
          </a:p>
        </p:txBody>
      </p:sp>
      <p:sp>
        <p:nvSpPr>
          <p:cNvPr id="5125" name="Rectangle 6"/>
          <p:cNvSpPr>
            <a:spLocks noGrp="1" noChangeArrowheads="1"/>
          </p:cNvSpPr>
          <p:nvPr>
            <p:ph type="body" idx="1"/>
          </p:nvPr>
        </p:nvSpPr>
        <p:spPr>
          <a:xfrm>
            <a:off x="125314" y="1052736"/>
            <a:ext cx="8731670" cy="2664296"/>
          </a:xfrm>
          <a:noFill/>
        </p:spPr>
        <p:txBody>
          <a:bodyPr>
            <a:noAutofit/>
          </a:bodyPr>
          <a:lstStyle/>
          <a:p>
            <a:pPr eaLnBrk="1" hangingPunct="1">
              <a:lnSpc>
                <a:spcPts val="3900"/>
              </a:lnSpc>
              <a:spcBef>
                <a:spcPts val="0"/>
              </a:spcBef>
              <a:buFont typeface="Wingdings" pitchFamily="2" charset="2"/>
              <a:buNone/>
            </a:pPr>
            <a:r>
              <a:rPr lang="en-US" altLang="zh-CN" sz="2400" b="1" dirty="0" smtClean="0">
                <a:solidFill>
                  <a:srgbClr val="FF0000"/>
                </a:solidFill>
                <a:latin typeface="微软雅黑" panose="020B0503020204020204" pitchFamily="34" charset="-122"/>
              </a:rPr>
              <a:t>            </a:t>
            </a:r>
            <a:r>
              <a:rPr lang="zh-CN" altLang="en-US" sz="2400" b="1" dirty="0" smtClean="0">
                <a:solidFill>
                  <a:srgbClr val="FF0000"/>
                </a:solidFill>
                <a:latin typeface="微软雅黑" panose="020B0503020204020204" pitchFamily="34" charset="-122"/>
              </a:rPr>
              <a:t>什么是数据库设计呢？</a:t>
            </a:r>
            <a:endParaRPr lang="en-US" altLang="zh-CN" sz="2400" b="1" dirty="0" smtClean="0">
              <a:solidFill>
                <a:srgbClr val="FF0000"/>
              </a:solidFill>
              <a:latin typeface="微软雅黑" panose="020B0503020204020204" pitchFamily="34" charset="-122"/>
            </a:endParaRPr>
          </a:p>
          <a:p>
            <a:pPr eaLnBrk="1" hangingPunct="1">
              <a:lnSpc>
                <a:spcPts val="3900"/>
              </a:lnSpc>
              <a:spcBef>
                <a:spcPts val="0"/>
              </a:spcBef>
              <a:buFont typeface="Wingdings" pitchFamily="2" charset="2"/>
              <a:buNone/>
            </a:pPr>
            <a:r>
              <a:rPr lang="en-US" altLang="zh-CN" sz="2400" b="1" dirty="0">
                <a:latin typeface="微软雅黑" panose="020B0503020204020204" pitchFamily="34" charset="-122"/>
              </a:rPr>
              <a:t> </a:t>
            </a:r>
            <a:r>
              <a:rPr lang="en-US" altLang="zh-CN" sz="2400" b="1" dirty="0" smtClean="0">
                <a:latin typeface="微软雅黑" panose="020B0503020204020204" pitchFamily="34" charset="-122"/>
              </a:rPr>
              <a:t>           </a:t>
            </a:r>
            <a:r>
              <a:rPr lang="zh-CN" altLang="en-US" sz="2400" b="1" dirty="0" smtClean="0">
                <a:latin typeface="微软雅黑" panose="020B0503020204020204" pitchFamily="34" charset="-122"/>
              </a:rPr>
              <a:t>广义地讲，是数据库及其应用系统的设计，即设计整个的数据库应用系统。</a:t>
            </a:r>
            <a:endParaRPr lang="en-US" altLang="zh-CN" sz="2400" b="1" dirty="0" smtClean="0">
              <a:latin typeface="微软雅黑" panose="020B0503020204020204" pitchFamily="34" charset="-122"/>
            </a:endParaRPr>
          </a:p>
          <a:p>
            <a:pPr eaLnBrk="1" hangingPunct="1">
              <a:lnSpc>
                <a:spcPts val="3900"/>
              </a:lnSpc>
              <a:spcBef>
                <a:spcPts val="0"/>
              </a:spcBef>
              <a:buFont typeface="Wingdings" pitchFamily="2" charset="2"/>
              <a:buNone/>
            </a:pPr>
            <a:r>
              <a:rPr lang="en-US" altLang="zh-CN" sz="2400" b="1" dirty="0">
                <a:latin typeface="微软雅黑" panose="020B0503020204020204" pitchFamily="34" charset="-122"/>
              </a:rPr>
              <a:t> </a:t>
            </a:r>
            <a:r>
              <a:rPr lang="en-US" altLang="zh-CN" sz="2400" b="1" dirty="0" smtClean="0">
                <a:latin typeface="微软雅黑" panose="020B0503020204020204" pitchFamily="34" charset="-122"/>
              </a:rPr>
              <a:t>          </a:t>
            </a:r>
            <a:r>
              <a:rPr lang="zh-CN" altLang="en-US" sz="2400" b="1" dirty="0" smtClean="0">
                <a:latin typeface="微软雅黑" panose="020B0503020204020204" pitchFamily="34" charset="-122"/>
              </a:rPr>
              <a:t>狭义地讲，是设计数据库本身，即设计数据库的各级模式并建立数据库，这是数据库应用系统设计的一部分。</a:t>
            </a:r>
          </a:p>
        </p:txBody>
      </p:sp>
      <p:sp>
        <p:nvSpPr>
          <p:cNvPr id="31751" name="Rectangle 7"/>
          <p:cNvSpPr>
            <a:spLocks noChangeArrowheads="1"/>
          </p:cNvSpPr>
          <p:nvPr/>
        </p:nvSpPr>
        <p:spPr bwMode="auto">
          <a:xfrm>
            <a:off x="125314" y="3861048"/>
            <a:ext cx="8623150" cy="230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3900"/>
              </a:lnSpc>
              <a:buClr>
                <a:srgbClr val="FF00FF"/>
              </a:buClr>
              <a:buFont typeface="Wingdings" pitchFamily="2" charset="2"/>
              <a:buNone/>
            </a:pPr>
            <a:r>
              <a:rPr lang="en-US" altLang="zh-CN"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数据库设计</a:t>
            </a:r>
            <a:r>
              <a:rPr lang="zh-CN" altLang="en-US" sz="2400" b="1" dirty="0">
                <a:latin typeface="微软雅黑" panose="020B0503020204020204" pitchFamily="34" charset="-122"/>
                <a:ea typeface="微软雅黑" panose="020B0503020204020204" pitchFamily="34" charset="-122"/>
              </a:rPr>
              <a:t>是指</a:t>
            </a:r>
            <a:r>
              <a:rPr lang="zh-CN" altLang="en-US" sz="2400" b="1" dirty="0">
                <a:solidFill>
                  <a:srgbClr val="0000CC"/>
                </a:solidFill>
                <a:latin typeface="微软雅黑" panose="020B0503020204020204" pitchFamily="34" charset="-122"/>
                <a:ea typeface="微软雅黑" panose="020B0503020204020204" pitchFamily="34" charset="-122"/>
              </a:rPr>
              <a:t>对于一个给定的应用环境，构造</a:t>
            </a:r>
            <a:r>
              <a:rPr lang="en-US" altLang="zh-CN" sz="2400" b="1" dirty="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设计</a:t>
            </a:r>
            <a:r>
              <a:rPr lang="en-US" altLang="zh-CN" sz="2400" b="1" dirty="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优化的数据库逻辑模式和物理结构，并据此建立数据库及其应用系统</a:t>
            </a:r>
            <a:r>
              <a:rPr lang="zh-CN" altLang="en-US" sz="2400" b="1" dirty="0">
                <a:latin typeface="微软雅黑" panose="020B0503020204020204" pitchFamily="34" charset="-122"/>
                <a:ea typeface="微软雅黑" panose="020B0503020204020204" pitchFamily="34" charset="-122"/>
              </a:rPr>
              <a:t>，使之能够有效地存储和管理数据，满足各种用户的应用需求</a:t>
            </a:r>
          </a:p>
        </p:txBody>
      </p:sp>
      <p:sp>
        <p:nvSpPr>
          <p:cNvPr id="5127" name="矩形 1"/>
          <p:cNvSpPr>
            <a:spLocks noChangeArrowheads="1"/>
          </p:cNvSpPr>
          <p:nvPr/>
        </p:nvSpPr>
        <p:spPr bwMode="auto">
          <a:xfrm>
            <a:off x="209550" y="298450"/>
            <a:ext cx="439415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spcBef>
                <a:spcPct val="15000"/>
              </a:spcBef>
              <a:spcAft>
                <a:spcPct val="15000"/>
              </a:spcAft>
            </a:pPr>
            <a:r>
              <a:rPr lang="en-US" altLang="zh-CN" sz="3600" b="1" dirty="0" smtClean="0">
                <a:solidFill>
                  <a:srgbClr val="00B050"/>
                </a:solidFill>
                <a:latin typeface="微软雅黑" pitchFamily="34" charset="-122"/>
                <a:ea typeface="微软雅黑" pitchFamily="34" charset="-122"/>
              </a:rPr>
              <a:t>4.1  </a:t>
            </a:r>
            <a:r>
              <a:rPr lang="zh-CN" altLang="en-US" sz="3600" b="1" dirty="0" smtClean="0">
                <a:solidFill>
                  <a:srgbClr val="00B050"/>
                </a:solidFill>
                <a:latin typeface="微软雅黑" pitchFamily="34" charset="-122"/>
                <a:ea typeface="微软雅黑" pitchFamily="34" charset="-122"/>
              </a:rPr>
              <a:t>数据库</a:t>
            </a:r>
            <a:r>
              <a:rPr lang="zh-CN" altLang="en-US" sz="3600" b="1" dirty="0">
                <a:solidFill>
                  <a:srgbClr val="00B050"/>
                </a:solidFill>
                <a:latin typeface="微软雅黑" pitchFamily="34" charset="-122"/>
                <a:ea typeface="微软雅黑" pitchFamily="34" charset="-122"/>
              </a:rPr>
              <a:t>设计概述</a:t>
            </a:r>
          </a:p>
        </p:txBody>
      </p:sp>
    </p:spTree>
    <p:extLst>
      <p:ext uri="{BB962C8B-B14F-4D97-AF65-F5344CB8AC3E}">
        <p14:creationId xmlns:p14="http://schemas.microsoft.com/office/powerpoint/2010/main" val="2672717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 calcmode="lin" valueType="num">
                                      <p:cBhvr additive="base">
                                        <p:cTn id="7" dur="500" fill="hold"/>
                                        <p:tgtEl>
                                          <p:spTgt spid="31751"/>
                                        </p:tgtEl>
                                        <p:attrNameLst>
                                          <p:attrName>ppt_x</p:attrName>
                                        </p:attrNameLst>
                                      </p:cBhvr>
                                      <p:tavLst>
                                        <p:tav tm="0">
                                          <p:val>
                                            <p:strVal val="#ppt_x"/>
                                          </p:val>
                                        </p:tav>
                                        <p:tav tm="100000">
                                          <p:val>
                                            <p:strVal val="#ppt_x"/>
                                          </p:val>
                                        </p:tav>
                                      </p:tavLst>
                                    </p:anim>
                                    <p:anim calcmode="lin" valueType="num">
                                      <p:cBhvr additive="base">
                                        <p:cTn id="8" dur="500" fill="hold"/>
                                        <p:tgtEl>
                                          <p:spTgt spid="31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bwMode="auto">
          <a:xfrm>
            <a:off x="157162" y="332656"/>
            <a:ext cx="8663310" cy="35283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indent="0" eaLnBrk="1" hangingPunct="1">
              <a:lnSpc>
                <a:spcPct val="120000"/>
              </a:lnSpc>
              <a:spcBef>
                <a:spcPct val="0"/>
              </a:spcBef>
              <a:buNone/>
            </a:pPr>
            <a:r>
              <a:rPr lang="en-US" altLang="zh-CN" sz="2800" b="1" dirty="0" smtClean="0">
                <a:solidFill>
                  <a:srgbClr val="0000CC"/>
                </a:solidFill>
                <a:latin typeface="Arial" pitchFamily="34" charset="0"/>
              </a:rPr>
              <a:t>3 </a:t>
            </a:r>
            <a:r>
              <a:rPr lang="zh-CN" altLang="en-US" sz="2800" b="1" dirty="0" smtClean="0">
                <a:solidFill>
                  <a:srgbClr val="0000CC"/>
                </a:solidFill>
                <a:latin typeface="Arial" pitchFamily="34" charset="0"/>
              </a:rPr>
              <a:t>数据抽象和局部</a:t>
            </a:r>
            <a:r>
              <a:rPr lang="en-US" altLang="zh-CN" sz="2800" b="1" dirty="0" smtClean="0">
                <a:solidFill>
                  <a:srgbClr val="0000CC"/>
                </a:solidFill>
                <a:latin typeface="Arial" pitchFamily="34" charset="0"/>
              </a:rPr>
              <a:t>E-R</a:t>
            </a:r>
            <a:r>
              <a:rPr lang="zh-CN" altLang="en-US" sz="2800" b="1" dirty="0" smtClean="0">
                <a:solidFill>
                  <a:srgbClr val="0000CC"/>
                </a:solidFill>
                <a:latin typeface="Arial" pitchFamily="34" charset="0"/>
              </a:rPr>
              <a:t>模型设计</a:t>
            </a:r>
          </a:p>
          <a:p>
            <a:pPr marL="457200" lvl="1" indent="0" eaLnBrk="1" hangingPunct="1">
              <a:lnSpc>
                <a:spcPct val="120000"/>
              </a:lnSpc>
              <a:spcBef>
                <a:spcPct val="0"/>
              </a:spcBef>
              <a:buClr>
                <a:schemeClr val="accent1"/>
              </a:buClr>
              <a:buSzPct val="70000"/>
              <a:buNone/>
            </a:pPr>
            <a:r>
              <a:rPr lang="zh-CN" altLang="en-US" sz="2400" b="1" dirty="0" smtClean="0">
                <a:solidFill>
                  <a:srgbClr val="FF0000"/>
                </a:solidFill>
                <a:latin typeface="Arial" pitchFamily="34" charset="0"/>
              </a:rPr>
              <a:t>数据抽象的</a:t>
            </a:r>
            <a:r>
              <a:rPr lang="zh-CN" altLang="en-US" sz="2400" b="1" dirty="0" smtClean="0">
                <a:solidFill>
                  <a:srgbClr val="FF0000"/>
                </a:solidFill>
                <a:latin typeface="Arial" pitchFamily="34" charset="0"/>
              </a:rPr>
              <a:t>方法：</a:t>
            </a:r>
            <a:endParaRPr lang="en-US" altLang="zh-CN" sz="2400" b="1" dirty="0" smtClean="0">
              <a:solidFill>
                <a:srgbClr val="FF0000"/>
              </a:solidFill>
              <a:latin typeface="Arial" pitchFamily="34" charset="0"/>
            </a:endParaRPr>
          </a:p>
          <a:p>
            <a:pPr lvl="1" eaLnBrk="1" hangingPunct="1">
              <a:lnSpc>
                <a:spcPct val="120000"/>
              </a:lnSpc>
              <a:spcBef>
                <a:spcPts val="600"/>
              </a:spcBef>
              <a:spcAft>
                <a:spcPts val="600"/>
              </a:spcAft>
              <a:buClr>
                <a:schemeClr val="accent1"/>
              </a:buClr>
              <a:buSzPct val="70000"/>
              <a:buFont typeface="Wingdings" pitchFamily="2" charset="2"/>
              <a:buChar char="Ø"/>
            </a:pPr>
            <a:r>
              <a:rPr lang="zh-CN" altLang="en-US" b="1" dirty="0" smtClean="0">
                <a:solidFill>
                  <a:srgbClr val="7030A0"/>
                </a:solidFill>
                <a:latin typeface="Arial" pitchFamily="34" charset="0"/>
              </a:rPr>
              <a:t>1.分类</a:t>
            </a:r>
            <a:r>
              <a:rPr lang="zh-CN" altLang="en-US" sz="2400" b="1" dirty="0" smtClean="0">
                <a:solidFill>
                  <a:srgbClr val="7030A0"/>
                </a:solidFill>
                <a:latin typeface="Arial" pitchFamily="34" charset="0"/>
              </a:rPr>
              <a:t>：</a:t>
            </a:r>
            <a:r>
              <a:rPr lang="zh-CN" altLang="en-US" sz="2400" b="1" dirty="0" smtClean="0">
                <a:latin typeface="Arial" pitchFamily="34" charset="0"/>
              </a:rPr>
              <a:t>将一类具有共同特性和行为的对象定义为一种类型，如</a:t>
            </a:r>
            <a:r>
              <a:rPr lang="en-US" altLang="zh-CN" sz="2400" b="1" dirty="0" smtClean="0">
                <a:latin typeface="Arial" pitchFamily="34" charset="0"/>
              </a:rPr>
              <a:t>E-R</a:t>
            </a:r>
            <a:r>
              <a:rPr lang="zh-CN" altLang="en-US" sz="2400" b="1" dirty="0" smtClean="0">
                <a:latin typeface="Arial" pitchFamily="34" charset="0"/>
              </a:rPr>
              <a:t>模型中的实体型。</a:t>
            </a:r>
          </a:p>
          <a:p>
            <a:pPr lvl="1" eaLnBrk="1" hangingPunct="1">
              <a:lnSpc>
                <a:spcPct val="120000"/>
              </a:lnSpc>
              <a:spcBef>
                <a:spcPts val="600"/>
              </a:spcBef>
              <a:spcAft>
                <a:spcPts val="600"/>
              </a:spcAft>
              <a:buClr>
                <a:schemeClr val="accent1"/>
              </a:buClr>
              <a:buSzPct val="70000"/>
              <a:buFont typeface="Wingdings" pitchFamily="2" charset="2"/>
              <a:buChar char="Ø"/>
            </a:pPr>
            <a:r>
              <a:rPr lang="zh-CN" altLang="en-US" b="1" dirty="0" smtClean="0">
                <a:solidFill>
                  <a:srgbClr val="7030A0"/>
                </a:solidFill>
                <a:latin typeface="Arial" pitchFamily="34" charset="0"/>
              </a:rPr>
              <a:t>2.聚集</a:t>
            </a:r>
            <a:r>
              <a:rPr lang="zh-CN" altLang="en-US" sz="2400" b="1" dirty="0" smtClean="0">
                <a:latin typeface="Arial" pitchFamily="34" charset="0"/>
              </a:rPr>
              <a:t>：定义某类型的组成成分，对应</a:t>
            </a:r>
            <a:r>
              <a:rPr lang="en-US" altLang="zh-CN" sz="2400" b="1" dirty="0" smtClean="0">
                <a:latin typeface="Arial" pitchFamily="34" charset="0"/>
              </a:rPr>
              <a:t>E-R</a:t>
            </a:r>
            <a:r>
              <a:rPr lang="zh-CN" altLang="en-US" sz="2400" b="1" dirty="0" smtClean="0">
                <a:latin typeface="Arial" pitchFamily="34" charset="0"/>
              </a:rPr>
              <a:t>模型中实体的属性。</a:t>
            </a:r>
          </a:p>
        </p:txBody>
      </p:sp>
      <p:grpSp>
        <p:nvGrpSpPr>
          <p:cNvPr id="61443" name="Group 4"/>
          <p:cNvGrpSpPr>
            <a:grpSpLocks/>
          </p:cNvGrpSpPr>
          <p:nvPr/>
        </p:nvGrpSpPr>
        <p:grpSpPr bwMode="auto">
          <a:xfrm>
            <a:off x="250824" y="3614959"/>
            <a:ext cx="4600576" cy="1649412"/>
            <a:chOff x="2932" y="2640"/>
            <a:chExt cx="2898" cy="1039"/>
          </a:xfrm>
        </p:grpSpPr>
        <p:sp>
          <p:nvSpPr>
            <p:cNvPr id="61458" name="Text Box 5"/>
            <p:cNvSpPr txBox="1">
              <a:spLocks noChangeArrowheads="1"/>
            </p:cNvSpPr>
            <p:nvPr/>
          </p:nvSpPr>
          <p:spPr bwMode="auto">
            <a:xfrm>
              <a:off x="3806" y="2650"/>
              <a:ext cx="4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latin typeface="Arial" pitchFamily="34" charset="0"/>
                  <a:ea typeface="微软雅黑" pitchFamily="34" charset="-122"/>
                </a:rPr>
                <a:t>课程</a:t>
              </a:r>
            </a:p>
          </p:txBody>
        </p:sp>
        <p:sp>
          <p:nvSpPr>
            <p:cNvPr id="61459" name="Line 6"/>
            <p:cNvSpPr>
              <a:spLocks noChangeShapeType="1"/>
            </p:cNvSpPr>
            <p:nvPr/>
          </p:nvSpPr>
          <p:spPr bwMode="auto">
            <a:xfrm flipH="1">
              <a:off x="3182" y="293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1460" name="Line 7"/>
            <p:cNvSpPr>
              <a:spLocks noChangeShapeType="1"/>
            </p:cNvSpPr>
            <p:nvPr/>
          </p:nvSpPr>
          <p:spPr bwMode="auto">
            <a:xfrm flipH="1">
              <a:off x="3758" y="2938"/>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1461" name="Line 8"/>
            <p:cNvSpPr>
              <a:spLocks noChangeShapeType="1"/>
            </p:cNvSpPr>
            <p:nvPr/>
          </p:nvSpPr>
          <p:spPr bwMode="auto">
            <a:xfrm>
              <a:off x="4190" y="2938"/>
              <a:ext cx="62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1462" name="Text Box 9"/>
            <p:cNvSpPr txBox="1">
              <a:spLocks noChangeArrowheads="1"/>
            </p:cNvSpPr>
            <p:nvPr/>
          </p:nvSpPr>
          <p:spPr bwMode="auto">
            <a:xfrm>
              <a:off x="4468" y="2969"/>
              <a:ext cx="136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latin typeface="Arial" pitchFamily="34" charset="0"/>
                  <a:ea typeface="微软雅黑" pitchFamily="34" charset="-122"/>
                </a:rPr>
                <a:t>“</a:t>
              </a:r>
              <a:r>
                <a:rPr lang="en-US" altLang="zh-CN" sz="2000" b="1" dirty="0">
                  <a:latin typeface="Arial" pitchFamily="34" charset="0"/>
                  <a:ea typeface="微软雅黑" pitchFamily="34" charset="-122"/>
                </a:rPr>
                <a:t>is member of”</a:t>
              </a:r>
            </a:p>
          </p:txBody>
        </p:sp>
        <p:sp>
          <p:nvSpPr>
            <p:cNvPr id="61463" name="Oval 10"/>
            <p:cNvSpPr>
              <a:spLocks noChangeArrowheads="1"/>
            </p:cNvSpPr>
            <p:nvPr/>
          </p:nvSpPr>
          <p:spPr bwMode="auto">
            <a:xfrm>
              <a:off x="3134" y="3370"/>
              <a:ext cx="96" cy="96"/>
            </a:xfrm>
            <a:prstGeom prst="ellipse">
              <a:avLst/>
            </a:prstGeom>
            <a:solidFill>
              <a:schemeClr val="bg1"/>
            </a:solidFill>
            <a:ln w="9525">
              <a:solidFill>
                <a:schemeClr val="tx1"/>
              </a:solidFill>
              <a:round/>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61464" name="Oval 11"/>
            <p:cNvSpPr>
              <a:spLocks noChangeArrowheads="1"/>
            </p:cNvSpPr>
            <p:nvPr/>
          </p:nvSpPr>
          <p:spPr bwMode="auto">
            <a:xfrm>
              <a:off x="3710" y="3370"/>
              <a:ext cx="96" cy="96"/>
            </a:xfrm>
            <a:prstGeom prst="ellipse">
              <a:avLst/>
            </a:prstGeom>
            <a:solidFill>
              <a:schemeClr val="bg1"/>
            </a:solidFill>
            <a:ln w="9525">
              <a:solidFill>
                <a:schemeClr val="tx1"/>
              </a:solidFill>
              <a:round/>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61465" name="Oval 12"/>
            <p:cNvSpPr>
              <a:spLocks noChangeArrowheads="1"/>
            </p:cNvSpPr>
            <p:nvPr/>
          </p:nvSpPr>
          <p:spPr bwMode="auto">
            <a:xfrm>
              <a:off x="4766" y="3370"/>
              <a:ext cx="96" cy="96"/>
            </a:xfrm>
            <a:prstGeom prst="ellipse">
              <a:avLst/>
            </a:prstGeom>
            <a:solidFill>
              <a:schemeClr val="bg1"/>
            </a:solidFill>
            <a:ln w="9525">
              <a:solidFill>
                <a:schemeClr val="tx1"/>
              </a:solidFill>
              <a:round/>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61466" name="Line 13"/>
            <p:cNvSpPr>
              <a:spLocks noChangeShapeType="1"/>
            </p:cNvSpPr>
            <p:nvPr/>
          </p:nvSpPr>
          <p:spPr bwMode="auto">
            <a:xfrm>
              <a:off x="4046" y="3418"/>
              <a:ext cx="384" cy="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1467" name="Text Box 14"/>
            <p:cNvSpPr txBox="1">
              <a:spLocks noChangeArrowheads="1"/>
            </p:cNvSpPr>
            <p:nvPr/>
          </p:nvSpPr>
          <p:spPr bwMode="auto">
            <a:xfrm>
              <a:off x="2932" y="3427"/>
              <a:ext cx="5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en-US" altLang="zh-CN" sz="2000" b="1" dirty="0">
                  <a:latin typeface="Arial" pitchFamily="34" charset="0"/>
                  <a:ea typeface="微软雅黑" pitchFamily="34" charset="-122"/>
                </a:rPr>
                <a:t>C</a:t>
              </a:r>
              <a:r>
                <a:rPr lang="zh-CN" altLang="en-US" sz="2000" b="1" dirty="0">
                  <a:latin typeface="Arial" pitchFamily="34" charset="0"/>
                  <a:ea typeface="微软雅黑" pitchFamily="34" charset="-122"/>
                </a:rPr>
                <a:t>语言</a:t>
              </a:r>
            </a:p>
          </p:txBody>
        </p:sp>
        <p:sp>
          <p:nvSpPr>
            <p:cNvPr id="61468" name="Text Box 15"/>
            <p:cNvSpPr txBox="1">
              <a:spLocks noChangeArrowheads="1"/>
            </p:cNvSpPr>
            <p:nvPr/>
          </p:nvSpPr>
          <p:spPr bwMode="auto">
            <a:xfrm>
              <a:off x="3514" y="3418"/>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latin typeface="Arial" pitchFamily="34" charset="0"/>
                  <a:ea typeface="微软雅黑" pitchFamily="34" charset="-122"/>
                </a:rPr>
                <a:t>数据库</a:t>
              </a:r>
            </a:p>
          </p:txBody>
        </p:sp>
        <p:sp>
          <p:nvSpPr>
            <p:cNvPr id="61469" name="Text Box 16"/>
            <p:cNvSpPr txBox="1">
              <a:spLocks noChangeArrowheads="1"/>
            </p:cNvSpPr>
            <p:nvPr/>
          </p:nvSpPr>
          <p:spPr bwMode="auto">
            <a:xfrm>
              <a:off x="4618" y="3418"/>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latin typeface="Arial" pitchFamily="34" charset="0"/>
                  <a:ea typeface="微软雅黑" pitchFamily="34" charset="-122"/>
                </a:rPr>
                <a:t>操作系统</a:t>
              </a:r>
            </a:p>
          </p:txBody>
        </p:sp>
        <p:sp>
          <p:nvSpPr>
            <p:cNvPr id="61470" name="Text Box 17"/>
            <p:cNvSpPr txBox="1">
              <a:spLocks noChangeArrowheads="1"/>
            </p:cNvSpPr>
            <p:nvPr/>
          </p:nvSpPr>
          <p:spPr bwMode="auto">
            <a:xfrm>
              <a:off x="3114" y="264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solidFill>
                    <a:srgbClr val="FF0000"/>
                  </a:solidFill>
                  <a:latin typeface="Arial" pitchFamily="34" charset="0"/>
                  <a:ea typeface="微软雅黑" pitchFamily="34" charset="-122"/>
                </a:rPr>
                <a:t>实体型</a:t>
              </a:r>
            </a:p>
          </p:txBody>
        </p:sp>
      </p:grpSp>
      <p:grpSp>
        <p:nvGrpSpPr>
          <p:cNvPr id="61444" name="Group 18"/>
          <p:cNvGrpSpPr>
            <a:grpSpLocks/>
          </p:cNvGrpSpPr>
          <p:nvPr/>
        </p:nvGrpSpPr>
        <p:grpSpPr bwMode="auto">
          <a:xfrm>
            <a:off x="4219836" y="4506913"/>
            <a:ext cx="4667250" cy="1679575"/>
            <a:chOff x="57" y="2542"/>
            <a:chExt cx="2940" cy="1058"/>
          </a:xfrm>
        </p:grpSpPr>
        <p:sp>
          <p:nvSpPr>
            <p:cNvPr id="61446" name="Text Box 19"/>
            <p:cNvSpPr txBox="1">
              <a:spLocks noChangeArrowheads="1"/>
            </p:cNvSpPr>
            <p:nvPr/>
          </p:nvSpPr>
          <p:spPr bwMode="auto">
            <a:xfrm>
              <a:off x="1287" y="2640"/>
              <a:ext cx="480" cy="256"/>
            </a:xfrm>
            <a:prstGeom prst="rect">
              <a:avLst/>
            </a:prstGeom>
            <a:solidFill>
              <a:schemeClr val="accent1"/>
            </a:solidFill>
            <a:ln w="9525">
              <a:solidFill>
                <a:schemeClr val="tx1"/>
              </a:solidFill>
              <a:miter lim="800000"/>
              <a:headEnd/>
              <a:tailEnd/>
            </a:ln>
          </p:spPr>
          <p:txBody>
            <a:bodyPr>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latin typeface="Arial" pitchFamily="34" charset="0"/>
                  <a:ea typeface="微软雅黑" pitchFamily="34" charset="-122"/>
                </a:rPr>
                <a:t>学生</a:t>
              </a:r>
            </a:p>
          </p:txBody>
        </p:sp>
        <p:sp>
          <p:nvSpPr>
            <p:cNvPr id="61447" name="Oval 20"/>
            <p:cNvSpPr>
              <a:spLocks noChangeArrowheads="1"/>
            </p:cNvSpPr>
            <p:nvPr/>
          </p:nvSpPr>
          <p:spPr bwMode="auto">
            <a:xfrm>
              <a:off x="432" y="3360"/>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学号</a:t>
              </a:r>
            </a:p>
          </p:txBody>
        </p:sp>
        <p:sp>
          <p:nvSpPr>
            <p:cNvPr id="61448" name="Oval 21"/>
            <p:cNvSpPr>
              <a:spLocks noChangeArrowheads="1"/>
            </p:cNvSpPr>
            <p:nvPr/>
          </p:nvSpPr>
          <p:spPr bwMode="auto">
            <a:xfrm>
              <a:off x="1008" y="3360"/>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姓名</a:t>
              </a:r>
            </a:p>
          </p:txBody>
        </p:sp>
        <p:sp>
          <p:nvSpPr>
            <p:cNvPr id="61449" name="Oval 22"/>
            <p:cNvSpPr>
              <a:spLocks noChangeArrowheads="1"/>
            </p:cNvSpPr>
            <p:nvPr/>
          </p:nvSpPr>
          <p:spPr bwMode="auto">
            <a:xfrm>
              <a:off x="1584" y="3360"/>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专业</a:t>
              </a:r>
            </a:p>
          </p:txBody>
        </p:sp>
        <p:sp>
          <p:nvSpPr>
            <p:cNvPr id="61450" name="Oval 23"/>
            <p:cNvSpPr>
              <a:spLocks noChangeArrowheads="1"/>
            </p:cNvSpPr>
            <p:nvPr/>
          </p:nvSpPr>
          <p:spPr bwMode="auto">
            <a:xfrm>
              <a:off x="2160" y="3360"/>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班级</a:t>
              </a:r>
            </a:p>
          </p:txBody>
        </p:sp>
        <p:sp>
          <p:nvSpPr>
            <p:cNvPr id="61451" name="Line 24"/>
            <p:cNvSpPr>
              <a:spLocks noChangeShapeType="1"/>
            </p:cNvSpPr>
            <p:nvPr/>
          </p:nvSpPr>
          <p:spPr bwMode="auto">
            <a:xfrm flipH="1">
              <a:off x="672" y="2928"/>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1452" name="Line 25"/>
            <p:cNvSpPr>
              <a:spLocks noChangeShapeType="1"/>
            </p:cNvSpPr>
            <p:nvPr/>
          </p:nvSpPr>
          <p:spPr bwMode="auto">
            <a:xfrm flipH="1">
              <a:off x="1248" y="2928"/>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1453" name="Line 26"/>
            <p:cNvSpPr>
              <a:spLocks noChangeShapeType="1"/>
            </p:cNvSpPr>
            <p:nvPr/>
          </p:nvSpPr>
          <p:spPr bwMode="auto">
            <a:xfrm>
              <a:off x="1536" y="2928"/>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1454" name="Line 27"/>
            <p:cNvSpPr>
              <a:spLocks noChangeShapeType="1"/>
            </p:cNvSpPr>
            <p:nvPr/>
          </p:nvSpPr>
          <p:spPr bwMode="auto">
            <a:xfrm>
              <a:off x="1680" y="2928"/>
              <a:ext cx="62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1455" name="Text Box 28"/>
            <p:cNvSpPr txBox="1">
              <a:spLocks noChangeArrowheads="1"/>
            </p:cNvSpPr>
            <p:nvPr/>
          </p:nvSpPr>
          <p:spPr bwMode="auto">
            <a:xfrm>
              <a:off x="1958" y="2959"/>
              <a:ext cx="10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latin typeface="Arial" pitchFamily="34" charset="0"/>
                  <a:ea typeface="微软雅黑" pitchFamily="34" charset="-122"/>
                </a:rPr>
                <a:t>“</a:t>
              </a:r>
              <a:r>
                <a:rPr lang="en-US" altLang="zh-CN" sz="2000" b="1" dirty="0">
                  <a:latin typeface="Arial" pitchFamily="34" charset="0"/>
                  <a:ea typeface="微软雅黑" pitchFamily="34" charset="-122"/>
                </a:rPr>
                <a:t>is part of”</a:t>
              </a:r>
            </a:p>
          </p:txBody>
        </p:sp>
        <p:sp>
          <p:nvSpPr>
            <p:cNvPr id="61456" name="Text Box 29"/>
            <p:cNvSpPr txBox="1">
              <a:spLocks noChangeArrowheads="1"/>
            </p:cNvSpPr>
            <p:nvPr/>
          </p:nvSpPr>
          <p:spPr bwMode="auto">
            <a:xfrm>
              <a:off x="422" y="2542"/>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solidFill>
                    <a:srgbClr val="FF0000"/>
                  </a:solidFill>
                  <a:latin typeface="Arial" pitchFamily="34" charset="0"/>
                  <a:ea typeface="微软雅黑" pitchFamily="34" charset="-122"/>
                </a:rPr>
                <a:t>实体型</a:t>
              </a:r>
            </a:p>
          </p:txBody>
        </p:sp>
        <p:sp>
          <p:nvSpPr>
            <p:cNvPr id="61457" name="Text Box 30"/>
            <p:cNvSpPr txBox="1">
              <a:spLocks noChangeArrowheads="1"/>
            </p:cNvSpPr>
            <p:nvPr/>
          </p:nvSpPr>
          <p:spPr bwMode="auto">
            <a:xfrm>
              <a:off x="57" y="335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solidFill>
                    <a:srgbClr val="FF0000"/>
                  </a:solidFill>
                  <a:latin typeface="Arial" pitchFamily="34" charset="0"/>
                  <a:ea typeface="微软雅黑" pitchFamily="34" charset="-122"/>
                </a:rPr>
                <a:t>属性</a:t>
              </a:r>
            </a:p>
          </p:txBody>
        </p:sp>
      </p:grpSp>
    </p:spTree>
    <p:extLst>
      <p:ext uri="{BB962C8B-B14F-4D97-AF65-F5344CB8AC3E}">
        <p14:creationId xmlns:p14="http://schemas.microsoft.com/office/powerpoint/2010/main" val="314038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xEl>
                                              <p:pRg st="2" end="2"/>
                                            </p:txEl>
                                          </p:spTgt>
                                        </p:tgtEl>
                                        <p:attrNameLst>
                                          <p:attrName>style.visibility</p:attrName>
                                        </p:attrNameLst>
                                      </p:cBhvr>
                                      <p:to>
                                        <p:strVal val="visible"/>
                                      </p:to>
                                    </p:set>
                                    <p:anim calcmode="lin" valueType="num">
                                      <p:cBhvr additive="base">
                                        <p:cTn id="7" dur="500" fill="hold"/>
                                        <p:tgtEl>
                                          <p:spTgt spid="6144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gtEl>
                                        <p:attrNameLst>
                                          <p:attrName>style.visibility</p:attrName>
                                        </p:attrNameLst>
                                      </p:cBhvr>
                                      <p:to>
                                        <p:strVal val="visible"/>
                                      </p:to>
                                    </p:set>
                                    <p:anim calcmode="lin" valueType="num">
                                      <p:cBhvr additive="base">
                                        <p:cTn id="13" dur="500" fill="hold"/>
                                        <p:tgtEl>
                                          <p:spTgt spid="61443"/>
                                        </p:tgtEl>
                                        <p:attrNameLst>
                                          <p:attrName>ppt_x</p:attrName>
                                        </p:attrNameLst>
                                      </p:cBhvr>
                                      <p:tavLst>
                                        <p:tav tm="0">
                                          <p:val>
                                            <p:strVal val="#ppt_x"/>
                                          </p:val>
                                        </p:tav>
                                        <p:tav tm="100000">
                                          <p:val>
                                            <p:strVal val="#ppt_x"/>
                                          </p:val>
                                        </p:tav>
                                      </p:tavLst>
                                    </p:anim>
                                    <p:anim calcmode="lin" valueType="num">
                                      <p:cBhvr additive="base">
                                        <p:cTn id="14" dur="500" fill="hold"/>
                                        <p:tgtEl>
                                          <p:spTgt spid="614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2">
                                            <p:txEl>
                                              <p:pRg st="3" end="3"/>
                                            </p:txEl>
                                          </p:spTgt>
                                        </p:tgtEl>
                                        <p:attrNameLst>
                                          <p:attrName>style.visibility</p:attrName>
                                        </p:attrNameLst>
                                      </p:cBhvr>
                                      <p:to>
                                        <p:strVal val="visible"/>
                                      </p:to>
                                    </p:set>
                                    <p:anim calcmode="lin" valueType="num">
                                      <p:cBhvr additive="base">
                                        <p:cTn id="19" dur="500" fill="hold"/>
                                        <p:tgtEl>
                                          <p:spTgt spid="614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44"/>
                                        </p:tgtEl>
                                        <p:attrNameLst>
                                          <p:attrName>style.visibility</p:attrName>
                                        </p:attrNameLst>
                                      </p:cBhvr>
                                      <p:to>
                                        <p:strVal val="visible"/>
                                      </p:to>
                                    </p:set>
                                    <p:anim calcmode="lin" valueType="num">
                                      <p:cBhvr additive="base">
                                        <p:cTn id="25" dur="500" fill="hold"/>
                                        <p:tgtEl>
                                          <p:spTgt spid="61444"/>
                                        </p:tgtEl>
                                        <p:attrNameLst>
                                          <p:attrName>ppt_x</p:attrName>
                                        </p:attrNameLst>
                                      </p:cBhvr>
                                      <p:tavLst>
                                        <p:tav tm="0">
                                          <p:val>
                                            <p:strVal val="#ppt_x"/>
                                          </p:val>
                                        </p:tav>
                                        <p:tav tm="100000">
                                          <p:val>
                                            <p:strVal val="#ppt_x"/>
                                          </p:val>
                                        </p:tav>
                                      </p:tavLst>
                                    </p:anim>
                                    <p:anim calcmode="lin" valueType="num">
                                      <p:cBhvr additive="base">
                                        <p:cTn id="26" dur="500" fill="hold"/>
                                        <p:tgtEl>
                                          <p:spTgt spid="61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211513" y="3839567"/>
            <a:ext cx="1143000" cy="304800"/>
          </a:xfrm>
          <a:prstGeom prst="rect">
            <a:avLst/>
          </a:prstGeom>
          <a:solidFill>
            <a:schemeClr val="bg1"/>
          </a:solidFill>
          <a:ln w="9525">
            <a:solidFill>
              <a:schemeClr val="tx1"/>
            </a:solidFill>
            <a:miter lim="800000"/>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62467" name="Text Box 3"/>
          <p:cNvSpPr txBox="1">
            <a:spLocks noChangeArrowheads="1"/>
          </p:cNvSpPr>
          <p:nvPr/>
        </p:nvSpPr>
        <p:spPr bwMode="auto">
          <a:xfrm>
            <a:off x="4202113" y="3125192"/>
            <a:ext cx="65405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1800" b="1" dirty="0">
                <a:latin typeface="Arial" pitchFamily="34" charset="0"/>
                <a:ea typeface="微软雅黑" pitchFamily="34" charset="-122"/>
              </a:rPr>
              <a:t>学生</a:t>
            </a:r>
          </a:p>
        </p:txBody>
      </p:sp>
      <p:sp>
        <p:nvSpPr>
          <p:cNvPr id="62468" name="Text Box 4"/>
          <p:cNvSpPr txBox="1">
            <a:spLocks noChangeArrowheads="1"/>
          </p:cNvSpPr>
          <p:nvPr/>
        </p:nvSpPr>
        <p:spPr bwMode="auto">
          <a:xfrm>
            <a:off x="3363913" y="3804642"/>
            <a:ext cx="87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1800" b="1" dirty="0">
                <a:latin typeface="Arial" pitchFamily="34" charset="0"/>
                <a:ea typeface="微软雅黑" pitchFamily="34" charset="-122"/>
              </a:rPr>
              <a:t>本科生</a:t>
            </a:r>
          </a:p>
        </p:txBody>
      </p:sp>
      <p:sp>
        <p:nvSpPr>
          <p:cNvPr id="62469" name="Line 5"/>
          <p:cNvSpPr>
            <a:spLocks noChangeShapeType="1"/>
          </p:cNvSpPr>
          <p:nvPr/>
        </p:nvSpPr>
        <p:spPr bwMode="auto">
          <a:xfrm flipH="1">
            <a:off x="3744913" y="3491904"/>
            <a:ext cx="685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2470" name="Line 6"/>
          <p:cNvSpPr>
            <a:spLocks noChangeShapeType="1"/>
          </p:cNvSpPr>
          <p:nvPr/>
        </p:nvSpPr>
        <p:spPr bwMode="auto">
          <a:xfrm>
            <a:off x="4583113" y="3491904"/>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2471" name="Line 7"/>
          <p:cNvSpPr>
            <a:spLocks noChangeShapeType="1"/>
          </p:cNvSpPr>
          <p:nvPr/>
        </p:nvSpPr>
        <p:spPr bwMode="auto">
          <a:xfrm>
            <a:off x="4202113" y="384432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2472" name="Line 8"/>
          <p:cNvSpPr>
            <a:spLocks noChangeShapeType="1"/>
          </p:cNvSpPr>
          <p:nvPr/>
        </p:nvSpPr>
        <p:spPr bwMode="auto">
          <a:xfrm>
            <a:off x="3363913" y="384432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2473" name="Rectangle 9"/>
          <p:cNvSpPr>
            <a:spLocks noChangeArrowheads="1"/>
          </p:cNvSpPr>
          <p:nvPr/>
        </p:nvSpPr>
        <p:spPr bwMode="auto">
          <a:xfrm>
            <a:off x="4735513" y="3833217"/>
            <a:ext cx="1143000" cy="304800"/>
          </a:xfrm>
          <a:prstGeom prst="rect">
            <a:avLst/>
          </a:prstGeom>
          <a:solidFill>
            <a:schemeClr val="bg1"/>
          </a:solidFill>
          <a:ln w="9525">
            <a:solidFill>
              <a:schemeClr val="tx1"/>
            </a:solidFill>
            <a:miter lim="800000"/>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62474" name="Text Box 10"/>
          <p:cNvSpPr txBox="1">
            <a:spLocks noChangeArrowheads="1"/>
          </p:cNvSpPr>
          <p:nvPr/>
        </p:nvSpPr>
        <p:spPr bwMode="auto">
          <a:xfrm>
            <a:off x="4887913" y="3798292"/>
            <a:ext cx="87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1800" b="1" dirty="0">
                <a:latin typeface="Arial" pitchFamily="34" charset="0"/>
                <a:ea typeface="微软雅黑" pitchFamily="34" charset="-122"/>
              </a:rPr>
              <a:t>研究生</a:t>
            </a:r>
          </a:p>
        </p:txBody>
      </p:sp>
      <p:sp>
        <p:nvSpPr>
          <p:cNvPr id="62475" name="Line 11"/>
          <p:cNvSpPr>
            <a:spLocks noChangeShapeType="1"/>
          </p:cNvSpPr>
          <p:nvPr/>
        </p:nvSpPr>
        <p:spPr bwMode="auto">
          <a:xfrm>
            <a:off x="5726113" y="383797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2476" name="Line 12"/>
          <p:cNvSpPr>
            <a:spLocks noChangeShapeType="1"/>
          </p:cNvSpPr>
          <p:nvPr/>
        </p:nvSpPr>
        <p:spPr bwMode="auto">
          <a:xfrm>
            <a:off x="4887913" y="3823692"/>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2477" name="Text Box 13"/>
          <p:cNvSpPr txBox="1">
            <a:spLocks noChangeArrowheads="1"/>
          </p:cNvSpPr>
          <p:nvPr/>
        </p:nvSpPr>
        <p:spPr bwMode="auto">
          <a:xfrm>
            <a:off x="3163957" y="5343599"/>
            <a:ext cx="2561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400" b="1" dirty="0">
                <a:latin typeface="Arial" pitchFamily="34" charset="0"/>
                <a:ea typeface="微软雅黑" pitchFamily="34" charset="-122"/>
              </a:rPr>
              <a:t>概括的</a:t>
            </a:r>
            <a:r>
              <a:rPr lang="en-US" altLang="zh-CN" sz="2400" b="1" dirty="0" smtClean="0">
                <a:latin typeface="Arial" pitchFamily="34" charset="0"/>
                <a:ea typeface="微软雅黑" pitchFamily="34" charset="-122"/>
              </a:rPr>
              <a:t>E-R</a:t>
            </a:r>
            <a:r>
              <a:rPr lang="zh-CN" altLang="en-US" sz="2400" b="1" dirty="0" smtClean="0">
                <a:latin typeface="Arial" pitchFamily="34" charset="0"/>
                <a:ea typeface="微软雅黑" pitchFamily="34" charset="-122"/>
              </a:rPr>
              <a:t>图表示</a:t>
            </a:r>
            <a:endParaRPr lang="zh-CN" altLang="en-US" sz="2400" b="1" dirty="0">
              <a:latin typeface="Arial" pitchFamily="34" charset="0"/>
              <a:ea typeface="微软雅黑" pitchFamily="34" charset="-122"/>
            </a:endParaRPr>
          </a:p>
        </p:txBody>
      </p:sp>
      <p:sp>
        <p:nvSpPr>
          <p:cNvPr id="62478" name="Oval 14"/>
          <p:cNvSpPr>
            <a:spLocks noChangeArrowheads="1"/>
          </p:cNvSpPr>
          <p:nvPr/>
        </p:nvSpPr>
        <p:spPr bwMode="auto">
          <a:xfrm>
            <a:off x="4049713" y="3568104"/>
            <a:ext cx="152400" cy="152400"/>
          </a:xfrm>
          <a:prstGeom prst="ellipse">
            <a:avLst/>
          </a:prstGeom>
          <a:solidFill>
            <a:schemeClr val="bg1"/>
          </a:solidFill>
          <a:ln w="9525">
            <a:solidFill>
              <a:schemeClr val="tx1"/>
            </a:solidFill>
            <a:round/>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62479" name="Oval 15"/>
          <p:cNvSpPr>
            <a:spLocks noChangeArrowheads="1"/>
          </p:cNvSpPr>
          <p:nvPr/>
        </p:nvSpPr>
        <p:spPr bwMode="auto">
          <a:xfrm>
            <a:off x="4887913" y="3568104"/>
            <a:ext cx="152400" cy="152400"/>
          </a:xfrm>
          <a:prstGeom prst="ellipse">
            <a:avLst/>
          </a:prstGeom>
          <a:solidFill>
            <a:schemeClr val="bg1"/>
          </a:solidFill>
          <a:ln w="9525">
            <a:solidFill>
              <a:schemeClr val="tx1"/>
            </a:solidFill>
            <a:round/>
            <a:headEnd/>
            <a:tailEnd/>
          </a:ln>
        </p:spPr>
        <p:txBody>
          <a:bodyPr wrap="none" anchor="ctr"/>
          <a:lstStyle/>
          <a:p>
            <a:pPr eaLnBrk="1" latinLnBrk="1" hangingPunct="1">
              <a:spcBef>
                <a:spcPct val="20000"/>
              </a:spcBef>
            </a:pPr>
            <a:endParaRPr lang="zh-CN" altLang="en-US" b="1" dirty="0">
              <a:latin typeface="Arial" pitchFamily="34" charset="0"/>
              <a:ea typeface="微软雅黑" pitchFamily="34" charset="-122"/>
            </a:endParaRPr>
          </a:p>
        </p:txBody>
      </p:sp>
      <p:sp>
        <p:nvSpPr>
          <p:cNvPr id="62480" name="Text Box 16"/>
          <p:cNvSpPr txBox="1">
            <a:spLocks noChangeArrowheads="1"/>
          </p:cNvSpPr>
          <p:nvPr/>
        </p:nvSpPr>
        <p:spPr bwMode="auto">
          <a:xfrm>
            <a:off x="5024438" y="3353792"/>
            <a:ext cx="1992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000" b="1" dirty="0">
                <a:latin typeface="Arial" pitchFamily="34" charset="0"/>
                <a:ea typeface="微软雅黑" pitchFamily="34" charset="-122"/>
              </a:rPr>
              <a:t>“</a:t>
            </a:r>
            <a:r>
              <a:rPr lang="en-US" altLang="zh-CN" sz="2000" b="1" dirty="0">
                <a:latin typeface="Arial" pitchFamily="34" charset="0"/>
                <a:ea typeface="微软雅黑" pitchFamily="34" charset="-122"/>
              </a:rPr>
              <a:t>is subset of”</a:t>
            </a:r>
          </a:p>
        </p:txBody>
      </p:sp>
      <p:sp>
        <p:nvSpPr>
          <p:cNvPr id="62481" name="Text Box 17"/>
          <p:cNvSpPr txBox="1">
            <a:spLocks noChangeArrowheads="1"/>
          </p:cNvSpPr>
          <p:nvPr/>
        </p:nvSpPr>
        <p:spPr bwMode="auto">
          <a:xfrm>
            <a:off x="3500438" y="2828329"/>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1800" b="1" dirty="0">
                <a:solidFill>
                  <a:srgbClr val="FF0000"/>
                </a:solidFill>
                <a:latin typeface="Arial" pitchFamily="34" charset="0"/>
                <a:ea typeface="微软雅黑" pitchFamily="34" charset="-122"/>
              </a:rPr>
              <a:t>超类</a:t>
            </a:r>
          </a:p>
        </p:txBody>
      </p:sp>
      <p:sp>
        <p:nvSpPr>
          <p:cNvPr id="62482" name="Text Box 18"/>
          <p:cNvSpPr txBox="1">
            <a:spLocks noChangeArrowheads="1"/>
          </p:cNvSpPr>
          <p:nvPr/>
        </p:nvSpPr>
        <p:spPr bwMode="auto">
          <a:xfrm>
            <a:off x="2265363" y="3810992"/>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1800" b="1" dirty="0">
                <a:solidFill>
                  <a:srgbClr val="FF0000"/>
                </a:solidFill>
                <a:latin typeface="Arial" pitchFamily="34" charset="0"/>
                <a:ea typeface="微软雅黑" pitchFamily="34" charset="-122"/>
              </a:rPr>
              <a:t>子类</a:t>
            </a:r>
          </a:p>
        </p:txBody>
      </p:sp>
      <p:sp>
        <p:nvSpPr>
          <p:cNvPr id="62483" name="AutoShape 19"/>
          <p:cNvSpPr>
            <a:spLocks noChangeArrowheads="1"/>
          </p:cNvSpPr>
          <p:nvPr/>
        </p:nvSpPr>
        <p:spPr bwMode="auto">
          <a:xfrm>
            <a:off x="4811712" y="2204864"/>
            <a:ext cx="1992535" cy="829840"/>
          </a:xfrm>
          <a:prstGeom prst="wedgeEllipseCallout">
            <a:avLst>
              <a:gd name="adj1" fmla="val -44046"/>
              <a:gd name="adj2" fmla="val 63426"/>
            </a:avLst>
          </a:prstGeom>
          <a:solidFill>
            <a:srgbClr val="FFFF00"/>
          </a:solidFill>
          <a:ln w="9525">
            <a:solidFill>
              <a:schemeClr val="tx1"/>
            </a:solidFill>
            <a:miter lim="800000"/>
            <a:headEnd/>
            <a:tailEnd/>
          </a:ln>
        </p:spPr>
        <p:txBody>
          <a:bodyPr/>
          <a:lstStyle/>
          <a:p>
            <a:pPr algn="ctr" eaLnBrk="1" hangingPunct="1"/>
            <a:r>
              <a:rPr lang="zh-CN" altLang="en-US" sz="1600" b="1" dirty="0">
                <a:latin typeface="Arial" pitchFamily="34" charset="0"/>
                <a:ea typeface="微软雅黑" pitchFamily="34" charset="-122"/>
              </a:rPr>
              <a:t>学号, 姓名,</a:t>
            </a:r>
          </a:p>
          <a:p>
            <a:pPr algn="ctr" eaLnBrk="1" hangingPunct="1"/>
            <a:r>
              <a:rPr lang="zh-CN" altLang="en-US" sz="1600" b="1" dirty="0">
                <a:latin typeface="Arial" pitchFamily="34" charset="0"/>
                <a:ea typeface="微软雅黑" pitchFamily="34" charset="-122"/>
              </a:rPr>
              <a:t>性别, 年龄</a:t>
            </a:r>
          </a:p>
        </p:txBody>
      </p:sp>
      <p:sp>
        <p:nvSpPr>
          <p:cNvPr id="62484" name="AutoShape 20"/>
          <p:cNvSpPr>
            <a:spLocks noChangeArrowheads="1"/>
          </p:cNvSpPr>
          <p:nvPr/>
        </p:nvSpPr>
        <p:spPr bwMode="auto">
          <a:xfrm>
            <a:off x="1259632" y="4177704"/>
            <a:ext cx="1799481" cy="979488"/>
          </a:xfrm>
          <a:prstGeom prst="wedgeEllipseCallout">
            <a:avLst>
              <a:gd name="adj1" fmla="val 86458"/>
              <a:gd name="adj2" fmla="val -55833"/>
            </a:avLst>
          </a:prstGeom>
          <a:solidFill>
            <a:srgbClr val="FFFF00"/>
          </a:solidFill>
          <a:ln w="9525">
            <a:solidFill>
              <a:schemeClr val="tx1"/>
            </a:solidFill>
            <a:miter lim="800000"/>
            <a:headEnd/>
            <a:tailEnd/>
          </a:ln>
        </p:spPr>
        <p:txBody>
          <a:bodyPr/>
          <a:lstStyle/>
          <a:p>
            <a:pPr algn="ctr" eaLnBrk="1" hangingPunct="1"/>
            <a:r>
              <a:rPr lang="zh-CN" altLang="en-US" sz="1600" b="1" dirty="0">
                <a:latin typeface="Arial" pitchFamily="34" charset="0"/>
                <a:ea typeface="微软雅黑" pitchFamily="34" charset="-122"/>
              </a:rPr>
              <a:t>专业，</a:t>
            </a:r>
          </a:p>
          <a:p>
            <a:pPr algn="ctr" eaLnBrk="1" hangingPunct="1"/>
            <a:r>
              <a:rPr lang="zh-CN" altLang="en-US" sz="1600" b="1" dirty="0">
                <a:latin typeface="Arial" pitchFamily="34" charset="0"/>
                <a:ea typeface="微软雅黑" pitchFamily="34" charset="-122"/>
              </a:rPr>
              <a:t>综合排名</a:t>
            </a:r>
          </a:p>
        </p:txBody>
      </p:sp>
      <p:sp>
        <p:nvSpPr>
          <p:cNvPr id="62485" name="AutoShape 21"/>
          <p:cNvSpPr>
            <a:spLocks noChangeArrowheads="1"/>
          </p:cNvSpPr>
          <p:nvPr/>
        </p:nvSpPr>
        <p:spPr bwMode="auto">
          <a:xfrm>
            <a:off x="5791474" y="4297560"/>
            <a:ext cx="1662583" cy="979488"/>
          </a:xfrm>
          <a:prstGeom prst="wedgeEllipseCallout">
            <a:avLst>
              <a:gd name="adj1" fmla="val -66449"/>
              <a:gd name="adj2" fmla="val -61343"/>
            </a:avLst>
          </a:prstGeom>
          <a:solidFill>
            <a:srgbClr val="FFFF00"/>
          </a:solidFill>
          <a:ln w="9525">
            <a:solidFill>
              <a:schemeClr val="tx1"/>
            </a:solidFill>
            <a:miter lim="800000"/>
            <a:headEnd/>
            <a:tailEnd/>
          </a:ln>
        </p:spPr>
        <p:txBody>
          <a:bodyPr/>
          <a:lstStyle/>
          <a:p>
            <a:pPr algn="ctr" eaLnBrk="1" hangingPunct="1"/>
            <a:r>
              <a:rPr lang="zh-CN" altLang="en-US" sz="1600" b="1" dirty="0">
                <a:latin typeface="Arial" pitchFamily="34" charset="0"/>
                <a:ea typeface="微软雅黑" pitchFamily="34" charset="-122"/>
              </a:rPr>
              <a:t>导师，</a:t>
            </a:r>
          </a:p>
          <a:p>
            <a:pPr algn="ctr" eaLnBrk="1" hangingPunct="1"/>
            <a:r>
              <a:rPr lang="zh-CN" altLang="en-US" sz="1600" b="1" dirty="0">
                <a:latin typeface="Arial" pitchFamily="34" charset="0"/>
                <a:ea typeface="微软雅黑" pitchFamily="34" charset="-122"/>
              </a:rPr>
              <a:t>研究方向</a:t>
            </a:r>
          </a:p>
        </p:txBody>
      </p:sp>
      <p:sp>
        <p:nvSpPr>
          <p:cNvPr id="62486" name="Rectangle 23"/>
          <p:cNvSpPr>
            <a:spLocks noChangeArrowheads="1"/>
          </p:cNvSpPr>
          <p:nvPr/>
        </p:nvSpPr>
        <p:spPr bwMode="auto">
          <a:xfrm>
            <a:off x="406400" y="580693"/>
            <a:ext cx="8353425"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latinLnBrk="1" hangingPunct="1">
              <a:lnSpc>
                <a:spcPts val="3800"/>
              </a:lnSpc>
              <a:buClr>
                <a:schemeClr val="accent1"/>
              </a:buClr>
              <a:buSzPct val="70000"/>
              <a:buFont typeface="Wingdings" pitchFamily="2" charset="2"/>
              <a:buChar char="Ø"/>
            </a:pPr>
            <a:r>
              <a:rPr lang="zh-CN" altLang="en-US" sz="2800" b="1" dirty="0">
                <a:solidFill>
                  <a:srgbClr val="7030A0"/>
                </a:solidFill>
                <a:latin typeface="Arial" pitchFamily="34" charset="0"/>
                <a:ea typeface="微软雅黑" pitchFamily="34" charset="-122"/>
              </a:rPr>
              <a:t>3.概括：</a:t>
            </a:r>
            <a:r>
              <a:rPr lang="zh-CN" altLang="en-US" sz="2400" b="1" dirty="0">
                <a:latin typeface="Arial" pitchFamily="34" charset="0"/>
                <a:ea typeface="微软雅黑" pitchFamily="34" charset="-122"/>
              </a:rPr>
              <a:t>定义类型之间的子集联系，形成超(父)类、子类。</a:t>
            </a:r>
          </a:p>
          <a:p>
            <a:pPr marL="742950" lvl="1" indent="-285750" eaLnBrk="1" latinLnBrk="1" hangingPunct="1">
              <a:lnSpc>
                <a:spcPts val="3800"/>
              </a:lnSpc>
              <a:buClr>
                <a:schemeClr val="accent1"/>
              </a:buClr>
              <a:buSzPct val="70000"/>
              <a:buFont typeface="Wingdings" pitchFamily="2" charset="2"/>
              <a:buChar char="p"/>
            </a:pPr>
            <a:r>
              <a:rPr lang="zh-CN" altLang="en-US" sz="2400" b="1" dirty="0">
                <a:latin typeface="Arial" pitchFamily="34" charset="0"/>
                <a:ea typeface="微软雅黑" pitchFamily="34" charset="-122"/>
              </a:rPr>
              <a:t> 概括的重要性质：继承，即子类集成超类的所有抽象，是</a:t>
            </a:r>
            <a:r>
              <a:rPr lang="en-US" altLang="zh-CN" sz="2400" b="1" dirty="0">
                <a:latin typeface="Arial" pitchFamily="34" charset="0"/>
                <a:ea typeface="微软雅黑" pitchFamily="34" charset="-122"/>
              </a:rPr>
              <a:t>E-R</a:t>
            </a:r>
            <a:r>
              <a:rPr lang="zh-CN" altLang="en-US" sz="2400" b="1" dirty="0">
                <a:latin typeface="Arial" pitchFamily="34" charset="0"/>
                <a:ea typeface="微软雅黑" pitchFamily="34" charset="-122"/>
              </a:rPr>
              <a:t>模型的抽象机制的扩充。</a:t>
            </a:r>
          </a:p>
        </p:txBody>
      </p:sp>
      <p:sp>
        <p:nvSpPr>
          <p:cNvPr id="62487" name="Rectangle 2"/>
          <p:cNvSpPr>
            <a:spLocks noGrp="1" noChangeArrowheads="1"/>
          </p:cNvSpPr>
          <p:nvPr>
            <p:ph type="title"/>
          </p:nvPr>
        </p:nvSpPr>
        <p:spPr bwMode="auto">
          <a:xfrm>
            <a:off x="1116013" y="260350"/>
            <a:ext cx="7239000" cy="44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ctr" eaLnBrk="1" hangingPunct="1"/>
            <a:r>
              <a:rPr lang="en-US" altLang="zh-CN" sz="3600" b="1" dirty="0" smtClean="0">
                <a:solidFill>
                  <a:schemeClr val="bg1"/>
                </a:solidFill>
                <a:latin typeface="Arial" pitchFamily="34" charset="0"/>
              </a:rPr>
              <a:t>7.5 </a:t>
            </a:r>
            <a:r>
              <a:rPr lang="zh-CN" altLang="en-US" sz="3600" b="1" dirty="0" smtClean="0">
                <a:solidFill>
                  <a:schemeClr val="bg1"/>
                </a:solidFill>
                <a:latin typeface="Arial" pitchFamily="34" charset="0"/>
              </a:rPr>
              <a:t>数据库设计</a:t>
            </a:r>
            <a:r>
              <a:rPr lang="en-US" altLang="zh-CN" sz="3600" b="1" dirty="0" smtClean="0">
                <a:solidFill>
                  <a:schemeClr val="bg1"/>
                </a:solidFill>
                <a:latin typeface="Arial" pitchFamily="34" charset="0"/>
              </a:rPr>
              <a:t>—</a:t>
            </a:r>
            <a:r>
              <a:rPr lang="zh-CN" altLang="en-US" sz="3600" b="1" dirty="0" smtClean="0">
                <a:solidFill>
                  <a:schemeClr val="bg1"/>
                </a:solidFill>
                <a:latin typeface="Arial" pitchFamily="34" charset="0"/>
              </a:rPr>
              <a:t>概念结构设计</a:t>
            </a:r>
          </a:p>
        </p:txBody>
      </p:sp>
    </p:spTree>
    <p:extLst>
      <p:ext uri="{BB962C8B-B14F-4D97-AF65-F5344CB8AC3E}">
        <p14:creationId xmlns:p14="http://schemas.microsoft.com/office/powerpoint/2010/main" val="15222366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bwMode="auto">
          <a:xfrm>
            <a:off x="395536" y="332656"/>
            <a:ext cx="8137525" cy="49404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nSpc>
                <a:spcPts val="3200"/>
              </a:lnSpc>
              <a:buNone/>
            </a:pPr>
            <a:r>
              <a:rPr lang="zh-CN" altLang="zh-CN" sz="2800" b="1" dirty="0" smtClean="0">
                <a:solidFill>
                  <a:srgbClr val="FF0000"/>
                </a:solidFill>
                <a:latin typeface="Arial" pitchFamily="34" charset="0"/>
              </a:rPr>
              <a:t>局部</a:t>
            </a:r>
            <a:r>
              <a:rPr lang="en-US" altLang="zh-CN" sz="2800" b="1" dirty="0" smtClean="0">
                <a:solidFill>
                  <a:srgbClr val="FF0000"/>
                </a:solidFill>
                <a:latin typeface="Arial" pitchFamily="34" charset="0"/>
              </a:rPr>
              <a:t> </a:t>
            </a:r>
            <a:r>
              <a:rPr lang="en-US" altLang="zh-CN" sz="2800" b="1" dirty="0">
                <a:solidFill>
                  <a:srgbClr val="FF0000"/>
                </a:solidFill>
                <a:latin typeface="Arial" pitchFamily="34" charset="0"/>
              </a:rPr>
              <a:t>E-R </a:t>
            </a:r>
            <a:r>
              <a:rPr lang="zh-CN" altLang="zh-CN" sz="2800" b="1" dirty="0">
                <a:solidFill>
                  <a:srgbClr val="FF0000"/>
                </a:solidFill>
                <a:latin typeface="Arial" pitchFamily="34" charset="0"/>
              </a:rPr>
              <a:t>模型设计</a:t>
            </a:r>
            <a:endParaRPr lang="en-US" altLang="zh-CN" sz="2800" b="1" dirty="0">
              <a:solidFill>
                <a:srgbClr val="FF0000"/>
              </a:solidFill>
              <a:latin typeface="Arial" pitchFamily="34" charset="0"/>
            </a:endParaRPr>
          </a:p>
          <a:p>
            <a:pPr marL="457200" indent="-457200" eaLnBrk="1" hangingPunct="1">
              <a:lnSpc>
                <a:spcPts val="3200"/>
              </a:lnSpc>
              <a:buFont typeface="Times New Roman" pitchFamily="18" charset="0"/>
              <a:buAutoNum type="arabicPeriod"/>
            </a:pPr>
            <a:r>
              <a:rPr lang="zh-CN" altLang="en-US" sz="2400" b="1" dirty="0" smtClean="0">
                <a:solidFill>
                  <a:srgbClr val="0000CC"/>
                </a:solidFill>
                <a:latin typeface="Arial" pitchFamily="34" charset="0"/>
              </a:rPr>
              <a:t>选择局部应用</a:t>
            </a:r>
            <a:r>
              <a:rPr lang="zh-CN" altLang="en-US" sz="2400" b="1" dirty="0" smtClean="0">
                <a:latin typeface="Arial" pitchFamily="34" charset="0"/>
              </a:rPr>
              <a:t>：中层数据流图为依据</a:t>
            </a:r>
          </a:p>
          <a:p>
            <a:pPr marL="457200" indent="-457200" eaLnBrk="1" hangingPunct="1">
              <a:lnSpc>
                <a:spcPts val="3200"/>
              </a:lnSpc>
              <a:buFont typeface="Times New Roman" pitchFamily="18" charset="0"/>
              <a:buAutoNum type="arabicPeriod"/>
            </a:pPr>
            <a:r>
              <a:rPr lang="zh-CN" altLang="en-US" sz="2400" b="1" dirty="0" smtClean="0">
                <a:solidFill>
                  <a:srgbClr val="0000CC"/>
                </a:solidFill>
                <a:latin typeface="Arial" pitchFamily="34" charset="0"/>
              </a:rPr>
              <a:t>逐一设计局部</a:t>
            </a:r>
            <a:r>
              <a:rPr lang="en-US" altLang="zh-CN" sz="2400" b="1" dirty="0" smtClean="0">
                <a:solidFill>
                  <a:srgbClr val="0000CC"/>
                </a:solidFill>
                <a:latin typeface="Arial" pitchFamily="34" charset="0"/>
              </a:rPr>
              <a:t>E-R</a:t>
            </a:r>
            <a:r>
              <a:rPr lang="zh-CN" altLang="en-US" sz="2400" b="1" dirty="0" smtClean="0">
                <a:solidFill>
                  <a:srgbClr val="0000CC"/>
                </a:solidFill>
                <a:latin typeface="Arial" pitchFamily="34" charset="0"/>
              </a:rPr>
              <a:t>图</a:t>
            </a:r>
          </a:p>
          <a:p>
            <a:pPr marL="914400" lvl="1" indent="-457200" eaLnBrk="1" hangingPunct="1">
              <a:lnSpc>
                <a:spcPts val="3200"/>
              </a:lnSpc>
              <a:buClr>
                <a:schemeClr val="accent1"/>
              </a:buClr>
              <a:buSzPct val="90000"/>
              <a:buFont typeface="Wingdings" pitchFamily="2" charset="2"/>
              <a:buChar char="p"/>
            </a:pPr>
            <a:r>
              <a:rPr lang="zh-CN" altLang="en-US" sz="2400" b="1" dirty="0" smtClean="0">
                <a:latin typeface="Arial" pitchFamily="34" charset="0"/>
              </a:rPr>
              <a:t>根据数据抽象后所得的</a:t>
            </a:r>
            <a:r>
              <a:rPr lang="en-US" altLang="zh-CN" sz="2400" b="1" dirty="0" smtClean="0">
                <a:latin typeface="Arial" pitchFamily="34" charset="0"/>
              </a:rPr>
              <a:t>DD，</a:t>
            </a:r>
            <a:r>
              <a:rPr lang="zh-CN" altLang="en-US" sz="2400" b="1" dirty="0" smtClean="0">
                <a:latin typeface="Arial" pitchFamily="34" charset="0"/>
              </a:rPr>
              <a:t>并参照</a:t>
            </a:r>
            <a:r>
              <a:rPr lang="en-US" altLang="zh-CN" sz="2400" b="1" dirty="0" smtClean="0">
                <a:latin typeface="Arial" pitchFamily="34" charset="0"/>
              </a:rPr>
              <a:t>DFD，</a:t>
            </a:r>
            <a:r>
              <a:rPr lang="zh-CN" altLang="en-US" sz="2400" b="1" dirty="0" smtClean="0">
                <a:latin typeface="Arial" pitchFamily="34" charset="0"/>
              </a:rPr>
              <a:t>标定局部应用中的实体、实体属性、实体码，确定实体间的联系及类型</a:t>
            </a:r>
          </a:p>
          <a:p>
            <a:pPr marL="914400" lvl="1" indent="-457200" eaLnBrk="1" hangingPunct="1">
              <a:lnSpc>
                <a:spcPts val="3200"/>
              </a:lnSpc>
              <a:buFont typeface="Times New Roman" pitchFamily="18" charset="0"/>
              <a:buAutoNum type="arabicPeriod"/>
            </a:pPr>
            <a:endParaRPr lang="zh-CN" altLang="en-US" sz="2400" b="1" dirty="0" smtClean="0">
              <a:solidFill>
                <a:schemeClr val="folHlink"/>
              </a:solidFill>
              <a:latin typeface="Arial" pitchFamily="34" charset="0"/>
            </a:endParaRPr>
          </a:p>
        </p:txBody>
      </p:sp>
      <p:pic>
        <p:nvPicPr>
          <p:cNvPr id="2050"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43" y="3212976"/>
            <a:ext cx="8855761"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309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a:grpSpLocks/>
          </p:cNvGrpSpPr>
          <p:nvPr/>
        </p:nvGrpSpPr>
        <p:grpSpPr bwMode="auto">
          <a:xfrm>
            <a:off x="4514882" y="2014538"/>
            <a:ext cx="4160806" cy="1490663"/>
            <a:chOff x="1536" y="405"/>
            <a:chExt cx="2208" cy="939"/>
          </a:xfrm>
        </p:grpSpPr>
        <p:sp>
          <p:nvSpPr>
            <p:cNvPr id="64539" name="Text Box 3"/>
            <p:cNvSpPr txBox="1">
              <a:spLocks noChangeArrowheads="1"/>
            </p:cNvSpPr>
            <p:nvPr/>
          </p:nvSpPr>
          <p:spPr bwMode="auto">
            <a:xfrm>
              <a:off x="2391" y="405"/>
              <a:ext cx="4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latin typeface="Arial" pitchFamily="34" charset="0"/>
                  <a:ea typeface="微软雅黑" pitchFamily="34" charset="-122"/>
                </a:rPr>
                <a:t>职工</a:t>
              </a:r>
            </a:p>
          </p:txBody>
        </p:sp>
        <p:sp>
          <p:nvSpPr>
            <p:cNvPr id="64540" name="Oval 4"/>
            <p:cNvSpPr>
              <a:spLocks noChangeArrowheads="1"/>
            </p:cNvSpPr>
            <p:nvPr/>
          </p:nvSpPr>
          <p:spPr bwMode="auto">
            <a:xfrm>
              <a:off x="1536" y="1104"/>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职工号</a:t>
              </a:r>
            </a:p>
          </p:txBody>
        </p:sp>
        <p:sp>
          <p:nvSpPr>
            <p:cNvPr id="64541" name="Oval 5"/>
            <p:cNvSpPr>
              <a:spLocks noChangeArrowheads="1"/>
            </p:cNvSpPr>
            <p:nvPr/>
          </p:nvSpPr>
          <p:spPr bwMode="auto">
            <a:xfrm>
              <a:off x="2112" y="1104"/>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姓名</a:t>
              </a:r>
            </a:p>
          </p:txBody>
        </p:sp>
        <p:sp>
          <p:nvSpPr>
            <p:cNvPr id="64542" name="Oval 6"/>
            <p:cNvSpPr>
              <a:spLocks noChangeArrowheads="1"/>
            </p:cNvSpPr>
            <p:nvPr/>
          </p:nvSpPr>
          <p:spPr bwMode="auto">
            <a:xfrm>
              <a:off x="2688" y="1104"/>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年龄</a:t>
              </a:r>
            </a:p>
          </p:txBody>
        </p:sp>
        <p:sp>
          <p:nvSpPr>
            <p:cNvPr id="64543" name="Oval 7"/>
            <p:cNvSpPr>
              <a:spLocks noChangeArrowheads="1"/>
            </p:cNvSpPr>
            <p:nvPr/>
          </p:nvSpPr>
          <p:spPr bwMode="auto">
            <a:xfrm>
              <a:off x="3264" y="1104"/>
              <a:ext cx="480" cy="240"/>
            </a:xfrm>
            <a:prstGeom prst="ellipse">
              <a:avLst/>
            </a:prstGeom>
            <a:solidFill>
              <a:schemeClr val="accent1"/>
            </a:solidFill>
            <a:ln w="9525">
              <a:solidFill>
                <a:schemeClr val="tx1"/>
              </a:solidFill>
              <a:round/>
              <a:headEnd/>
              <a:tailEnd/>
            </a:ln>
          </p:spPr>
          <p:txBody>
            <a:bodyPr wrap="none" anchor="ctr"/>
            <a:lstStyle/>
            <a:p>
              <a:pPr algn="ctr" eaLnBrk="1" hangingPunct="1"/>
              <a:r>
                <a:rPr lang="zh-CN" altLang="en-US" sz="2000" b="1" dirty="0">
                  <a:solidFill>
                    <a:schemeClr val="bg2"/>
                  </a:solidFill>
                  <a:latin typeface="Arial" pitchFamily="34" charset="0"/>
                  <a:ea typeface="微软雅黑" pitchFamily="34" charset="-122"/>
                </a:rPr>
                <a:t>职称</a:t>
              </a:r>
            </a:p>
          </p:txBody>
        </p:sp>
        <p:sp>
          <p:nvSpPr>
            <p:cNvPr id="64544" name="Line 8"/>
            <p:cNvSpPr>
              <a:spLocks noChangeShapeType="1"/>
            </p:cNvSpPr>
            <p:nvPr/>
          </p:nvSpPr>
          <p:spPr bwMode="auto">
            <a:xfrm flipH="1">
              <a:off x="1776" y="672"/>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itchFamily="34" charset="-122"/>
              </a:endParaRPr>
            </a:p>
          </p:txBody>
        </p:sp>
        <p:sp>
          <p:nvSpPr>
            <p:cNvPr id="64545" name="Line 9"/>
            <p:cNvSpPr>
              <a:spLocks noChangeShapeType="1"/>
            </p:cNvSpPr>
            <p:nvPr/>
          </p:nvSpPr>
          <p:spPr bwMode="auto">
            <a:xfrm flipH="1">
              <a:off x="2352" y="672"/>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itchFamily="34" charset="-122"/>
              </a:endParaRPr>
            </a:p>
          </p:txBody>
        </p:sp>
        <p:sp>
          <p:nvSpPr>
            <p:cNvPr id="64546" name="Line 10"/>
            <p:cNvSpPr>
              <a:spLocks noChangeShapeType="1"/>
            </p:cNvSpPr>
            <p:nvPr/>
          </p:nvSpPr>
          <p:spPr bwMode="auto">
            <a:xfrm>
              <a:off x="2640" y="672"/>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itchFamily="34" charset="-122"/>
              </a:endParaRPr>
            </a:p>
          </p:txBody>
        </p:sp>
        <p:sp>
          <p:nvSpPr>
            <p:cNvPr id="64547" name="Line 11"/>
            <p:cNvSpPr>
              <a:spLocks noChangeShapeType="1"/>
            </p:cNvSpPr>
            <p:nvPr/>
          </p:nvSpPr>
          <p:spPr bwMode="auto">
            <a:xfrm>
              <a:off x="2784" y="672"/>
              <a:ext cx="62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itchFamily="34" charset="-122"/>
              </a:endParaRPr>
            </a:p>
          </p:txBody>
        </p:sp>
      </p:grpSp>
      <p:grpSp>
        <p:nvGrpSpPr>
          <p:cNvPr id="64515" name="Group 12"/>
          <p:cNvGrpSpPr>
            <a:grpSpLocks/>
          </p:cNvGrpSpPr>
          <p:nvPr/>
        </p:nvGrpSpPr>
        <p:grpSpPr bwMode="auto">
          <a:xfrm>
            <a:off x="762000" y="4343400"/>
            <a:ext cx="7913688" cy="1600200"/>
            <a:chOff x="480" y="2208"/>
            <a:chExt cx="4656" cy="1008"/>
          </a:xfrm>
        </p:grpSpPr>
        <p:sp>
          <p:nvSpPr>
            <p:cNvPr id="64520" name="Text Box 13"/>
            <p:cNvSpPr txBox="1">
              <a:spLocks noChangeArrowheads="1"/>
            </p:cNvSpPr>
            <p:nvPr/>
          </p:nvSpPr>
          <p:spPr bwMode="auto">
            <a:xfrm>
              <a:off x="1239" y="2256"/>
              <a:ext cx="4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latin typeface="Arial" pitchFamily="34" charset="0"/>
                  <a:ea typeface="微软雅黑" pitchFamily="34" charset="-122"/>
                </a:rPr>
                <a:t>职工</a:t>
              </a:r>
            </a:p>
          </p:txBody>
        </p:sp>
        <p:sp>
          <p:nvSpPr>
            <p:cNvPr id="64521" name="Oval 14"/>
            <p:cNvSpPr>
              <a:spLocks noChangeArrowheads="1"/>
            </p:cNvSpPr>
            <p:nvPr/>
          </p:nvSpPr>
          <p:spPr bwMode="auto">
            <a:xfrm>
              <a:off x="480" y="2976"/>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职工号</a:t>
              </a:r>
            </a:p>
          </p:txBody>
        </p:sp>
        <p:sp>
          <p:nvSpPr>
            <p:cNvPr id="64522" name="Oval 15"/>
            <p:cNvSpPr>
              <a:spLocks noChangeArrowheads="1"/>
            </p:cNvSpPr>
            <p:nvPr/>
          </p:nvSpPr>
          <p:spPr bwMode="auto">
            <a:xfrm>
              <a:off x="1056" y="2976"/>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姓名</a:t>
              </a:r>
            </a:p>
          </p:txBody>
        </p:sp>
        <p:sp>
          <p:nvSpPr>
            <p:cNvPr id="64523" name="Oval 16"/>
            <p:cNvSpPr>
              <a:spLocks noChangeArrowheads="1"/>
            </p:cNvSpPr>
            <p:nvPr/>
          </p:nvSpPr>
          <p:spPr bwMode="auto">
            <a:xfrm>
              <a:off x="1632" y="2976"/>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2000" b="1" dirty="0">
                  <a:latin typeface="Arial" pitchFamily="34" charset="0"/>
                  <a:ea typeface="微软雅黑" pitchFamily="34" charset="-122"/>
                </a:rPr>
                <a:t>年龄</a:t>
              </a:r>
            </a:p>
          </p:txBody>
        </p:sp>
        <p:sp>
          <p:nvSpPr>
            <p:cNvPr id="64524" name="Line 17"/>
            <p:cNvSpPr>
              <a:spLocks noChangeShapeType="1"/>
            </p:cNvSpPr>
            <p:nvPr/>
          </p:nvSpPr>
          <p:spPr bwMode="auto">
            <a:xfrm flipH="1">
              <a:off x="720" y="2544"/>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4525" name="Line 18"/>
            <p:cNvSpPr>
              <a:spLocks noChangeShapeType="1"/>
            </p:cNvSpPr>
            <p:nvPr/>
          </p:nvSpPr>
          <p:spPr bwMode="auto">
            <a:xfrm flipH="1">
              <a:off x="1296" y="254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4526" name="Line 19"/>
            <p:cNvSpPr>
              <a:spLocks noChangeShapeType="1"/>
            </p:cNvSpPr>
            <p:nvPr/>
          </p:nvSpPr>
          <p:spPr bwMode="auto">
            <a:xfrm>
              <a:off x="1584" y="2544"/>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4527" name="Text Box 20"/>
            <p:cNvSpPr txBox="1">
              <a:spLocks noChangeArrowheads="1"/>
            </p:cNvSpPr>
            <p:nvPr/>
          </p:nvSpPr>
          <p:spPr bwMode="auto">
            <a:xfrm>
              <a:off x="3783" y="2256"/>
              <a:ext cx="480" cy="256"/>
            </a:xfrm>
            <a:prstGeom prst="rect">
              <a:avLst/>
            </a:prstGeom>
            <a:solidFill>
              <a:schemeClr val="accent1"/>
            </a:solidFill>
            <a:ln w="9525">
              <a:solidFill>
                <a:schemeClr val="tx1"/>
              </a:solidFill>
              <a:miter lim="800000"/>
              <a:headEnd/>
              <a:tailEnd/>
            </a:ln>
          </p:spPr>
          <p:txBody>
            <a:bodyPr>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latin typeface="Arial" pitchFamily="34" charset="0"/>
                  <a:ea typeface="微软雅黑" pitchFamily="34" charset="-122"/>
                </a:rPr>
                <a:t>职称</a:t>
              </a:r>
            </a:p>
          </p:txBody>
        </p:sp>
        <p:sp>
          <p:nvSpPr>
            <p:cNvPr id="64528" name="Oval 21"/>
            <p:cNvSpPr>
              <a:spLocks noChangeArrowheads="1"/>
            </p:cNvSpPr>
            <p:nvPr/>
          </p:nvSpPr>
          <p:spPr bwMode="auto">
            <a:xfrm>
              <a:off x="2928" y="2976"/>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1600" b="1" dirty="0">
                  <a:latin typeface="Arial" pitchFamily="34" charset="0"/>
                  <a:ea typeface="微软雅黑" pitchFamily="34" charset="-122"/>
                </a:rPr>
                <a:t>职称代号</a:t>
              </a:r>
            </a:p>
          </p:txBody>
        </p:sp>
        <p:sp>
          <p:nvSpPr>
            <p:cNvPr id="64529" name="Oval 22"/>
            <p:cNvSpPr>
              <a:spLocks noChangeArrowheads="1"/>
            </p:cNvSpPr>
            <p:nvPr/>
          </p:nvSpPr>
          <p:spPr bwMode="auto">
            <a:xfrm>
              <a:off x="3504" y="2976"/>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1600" b="1" dirty="0">
                  <a:latin typeface="Arial" pitchFamily="34" charset="0"/>
                  <a:ea typeface="微软雅黑" pitchFamily="34" charset="-122"/>
                </a:rPr>
                <a:t>工资</a:t>
              </a:r>
            </a:p>
          </p:txBody>
        </p:sp>
        <p:sp>
          <p:nvSpPr>
            <p:cNvPr id="64530" name="Oval 23"/>
            <p:cNvSpPr>
              <a:spLocks noChangeArrowheads="1"/>
            </p:cNvSpPr>
            <p:nvPr/>
          </p:nvSpPr>
          <p:spPr bwMode="auto">
            <a:xfrm>
              <a:off x="4080" y="2976"/>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1600" b="1" dirty="0">
                  <a:latin typeface="Arial" pitchFamily="34" charset="0"/>
                  <a:ea typeface="微软雅黑" pitchFamily="34" charset="-122"/>
                </a:rPr>
                <a:t>住房标准</a:t>
              </a:r>
            </a:p>
          </p:txBody>
        </p:sp>
        <p:sp>
          <p:nvSpPr>
            <p:cNvPr id="64531" name="Oval 24"/>
            <p:cNvSpPr>
              <a:spLocks noChangeArrowheads="1"/>
            </p:cNvSpPr>
            <p:nvPr/>
          </p:nvSpPr>
          <p:spPr bwMode="auto">
            <a:xfrm>
              <a:off x="4656" y="2976"/>
              <a:ext cx="480" cy="240"/>
            </a:xfrm>
            <a:prstGeom prst="ellipse">
              <a:avLst/>
            </a:prstGeom>
            <a:solidFill>
              <a:schemeClr val="bg1"/>
            </a:solidFill>
            <a:ln w="9525">
              <a:solidFill>
                <a:schemeClr val="tx1"/>
              </a:solidFill>
              <a:round/>
              <a:headEnd/>
              <a:tailEnd/>
            </a:ln>
          </p:spPr>
          <p:txBody>
            <a:bodyPr wrap="none" anchor="ctr"/>
            <a:lstStyle/>
            <a:p>
              <a:pPr algn="ctr" eaLnBrk="1" hangingPunct="1"/>
              <a:r>
                <a:rPr lang="zh-CN" altLang="en-US" sz="1600" b="1" dirty="0">
                  <a:latin typeface="Arial" pitchFamily="34" charset="0"/>
                  <a:ea typeface="微软雅黑" pitchFamily="34" charset="-122"/>
                </a:rPr>
                <a:t>附加福利</a:t>
              </a:r>
            </a:p>
          </p:txBody>
        </p:sp>
        <p:sp>
          <p:nvSpPr>
            <p:cNvPr id="64532" name="Line 25"/>
            <p:cNvSpPr>
              <a:spLocks noChangeShapeType="1"/>
            </p:cNvSpPr>
            <p:nvPr/>
          </p:nvSpPr>
          <p:spPr bwMode="auto">
            <a:xfrm flipH="1">
              <a:off x="3168" y="2544"/>
              <a:ext cx="67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4533" name="Line 26"/>
            <p:cNvSpPr>
              <a:spLocks noChangeShapeType="1"/>
            </p:cNvSpPr>
            <p:nvPr/>
          </p:nvSpPr>
          <p:spPr bwMode="auto">
            <a:xfrm flipH="1">
              <a:off x="3744" y="254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4534" name="Line 27"/>
            <p:cNvSpPr>
              <a:spLocks noChangeShapeType="1"/>
            </p:cNvSpPr>
            <p:nvPr/>
          </p:nvSpPr>
          <p:spPr bwMode="auto">
            <a:xfrm>
              <a:off x="4032" y="2544"/>
              <a:ext cx="24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4535" name="Line 28"/>
            <p:cNvSpPr>
              <a:spLocks noChangeShapeType="1"/>
            </p:cNvSpPr>
            <p:nvPr/>
          </p:nvSpPr>
          <p:spPr bwMode="auto">
            <a:xfrm>
              <a:off x="4176" y="2544"/>
              <a:ext cx="62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4536" name="AutoShape 29"/>
            <p:cNvSpPr>
              <a:spLocks noChangeArrowheads="1"/>
            </p:cNvSpPr>
            <p:nvPr/>
          </p:nvSpPr>
          <p:spPr bwMode="auto">
            <a:xfrm>
              <a:off x="2256" y="2208"/>
              <a:ext cx="864" cy="336"/>
            </a:xfrm>
            <a:prstGeom prst="diamond">
              <a:avLst/>
            </a:prstGeom>
            <a:solidFill>
              <a:schemeClr val="bg1"/>
            </a:solidFill>
            <a:ln w="9525">
              <a:solidFill>
                <a:schemeClr val="tx1"/>
              </a:solidFill>
              <a:miter lim="800000"/>
              <a:headEnd/>
              <a:tailEnd/>
            </a:ln>
          </p:spPr>
          <p:txBody>
            <a:bodyPr wrap="none" anchor="ctr"/>
            <a:lstStyle/>
            <a:p>
              <a:pPr algn="ctr" eaLnBrk="1" hangingPunct="1"/>
              <a:r>
                <a:rPr lang="zh-CN" altLang="en-US" sz="2000" b="1" dirty="0">
                  <a:latin typeface="Arial" pitchFamily="34" charset="0"/>
                  <a:ea typeface="微软雅黑" pitchFamily="34" charset="-122"/>
                </a:rPr>
                <a:t>聘任</a:t>
              </a:r>
            </a:p>
          </p:txBody>
        </p:sp>
        <p:sp>
          <p:nvSpPr>
            <p:cNvPr id="64537" name="Line 30"/>
            <p:cNvSpPr>
              <a:spLocks noChangeShapeType="1"/>
            </p:cNvSpPr>
            <p:nvPr/>
          </p:nvSpPr>
          <p:spPr bwMode="auto">
            <a:xfrm>
              <a:off x="1728" y="2379"/>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sp>
          <p:nvSpPr>
            <p:cNvPr id="64538" name="Line 31"/>
            <p:cNvSpPr>
              <a:spLocks noChangeShapeType="1"/>
            </p:cNvSpPr>
            <p:nvPr/>
          </p:nvSpPr>
          <p:spPr bwMode="auto">
            <a:xfrm>
              <a:off x="312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itchFamily="34" charset="-122"/>
              </a:endParaRPr>
            </a:p>
          </p:txBody>
        </p:sp>
      </p:grpSp>
      <p:sp>
        <p:nvSpPr>
          <p:cNvPr id="64516" name="Text Box 32"/>
          <p:cNvSpPr txBox="1">
            <a:spLocks noChangeArrowheads="1"/>
          </p:cNvSpPr>
          <p:nvPr/>
        </p:nvSpPr>
        <p:spPr bwMode="auto">
          <a:xfrm>
            <a:off x="2844800" y="3733800"/>
            <a:ext cx="600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400" b="1" dirty="0">
                <a:solidFill>
                  <a:srgbClr val="0000FF"/>
                </a:solidFill>
                <a:latin typeface="Arial" pitchFamily="34" charset="0"/>
                <a:ea typeface="微软雅黑" pitchFamily="34" charset="-122"/>
              </a:rPr>
              <a:t>当职称没有需进一步描述的特性时，作属性</a:t>
            </a:r>
          </a:p>
        </p:txBody>
      </p:sp>
      <p:sp>
        <p:nvSpPr>
          <p:cNvPr id="64517" name="Text Box 33"/>
          <p:cNvSpPr txBox="1">
            <a:spLocks noChangeArrowheads="1"/>
          </p:cNvSpPr>
          <p:nvPr/>
        </p:nvSpPr>
        <p:spPr bwMode="auto">
          <a:xfrm>
            <a:off x="3005138" y="5943600"/>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500">
                <a:solidFill>
                  <a:schemeClr val="tx1"/>
                </a:solidFill>
                <a:latin typeface="Times New Roman" pitchFamily="18" charset="0"/>
                <a:ea typeface="宋体" pitchFamily="2" charset="-122"/>
              </a:defRPr>
            </a:lvl1pPr>
            <a:lvl2pPr marL="742950" indent="-285750">
              <a:defRPr kumimoji="1" sz="2500">
                <a:solidFill>
                  <a:schemeClr val="tx1"/>
                </a:solidFill>
                <a:latin typeface="Times New Roman" pitchFamily="18" charset="0"/>
                <a:ea typeface="宋体" pitchFamily="2" charset="-122"/>
              </a:defRPr>
            </a:lvl2pPr>
            <a:lvl3pPr marL="1143000" indent="-228600">
              <a:defRPr kumimoji="1" sz="2500">
                <a:solidFill>
                  <a:schemeClr val="tx1"/>
                </a:solidFill>
                <a:latin typeface="Times New Roman" pitchFamily="18" charset="0"/>
                <a:ea typeface="宋体" pitchFamily="2" charset="-122"/>
              </a:defRPr>
            </a:lvl3pPr>
            <a:lvl4pPr marL="1600200" indent="-228600">
              <a:defRPr kumimoji="1" sz="2500">
                <a:solidFill>
                  <a:schemeClr val="tx1"/>
                </a:solidFill>
                <a:latin typeface="Times New Roman" pitchFamily="18" charset="0"/>
                <a:ea typeface="宋体" pitchFamily="2" charset="-122"/>
              </a:defRPr>
            </a:lvl4pPr>
            <a:lvl5pPr marL="2057400" indent="-228600">
              <a:defRPr kumimoji="1" sz="25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500">
                <a:solidFill>
                  <a:schemeClr val="tx1"/>
                </a:solidFill>
                <a:latin typeface="Times New Roman" pitchFamily="18" charset="0"/>
                <a:ea typeface="宋体" pitchFamily="2" charset="-122"/>
              </a:defRPr>
            </a:lvl9pPr>
          </a:lstStyle>
          <a:p>
            <a:pPr eaLnBrk="1" hangingPunct="1"/>
            <a:r>
              <a:rPr lang="zh-CN" altLang="en-US" sz="2400" b="1" dirty="0">
                <a:solidFill>
                  <a:srgbClr val="0000FF"/>
                </a:solidFill>
                <a:latin typeface="Arial" pitchFamily="34" charset="0"/>
                <a:ea typeface="微软雅黑" pitchFamily="34" charset="-122"/>
              </a:rPr>
              <a:t>当职称有需进一步描述的特性时，作实体</a:t>
            </a:r>
          </a:p>
        </p:txBody>
      </p:sp>
      <p:sp>
        <p:nvSpPr>
          <p:cNvPr id="62470" name="Rectangle 34"/>
          <p:cNvSpPr>
            <a:spLocks noChangeArrowheads="1"/>
          </p:cNvSpPr>
          <p:nvPr/>
        </p:nvSpPr>
        <p:spPr bwMode="auto">
          <a:xfrm>
            <a:off x="258329" y="502618"/>
            <a:ext cx="4433887" cy="18462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eaLnBrk="1" latinLnBrk="1" hangingPunct="1">
              <a:lnSpc>
                <a:spcPct val="115000"/>
              </a:lnSpc>
              <a:spcBef>
                <a:spcPct val="20000"/>
              </a:spcBef>
              <a:buClr>
                <a:schemeClr val="tx2"/>
              </a:buClr>
              <a:buFont typeface="Wingdings" pitchFamily="2" charset="2"/>
              <a:buChar char="§"/>
              <a:defRPr/>
            </a:pPr>
            <a:r>
              <a:rPr lang="zh-CN" altLang="en-US" sz="2400" b="1" dirty="0">
                <a:solidFill>
                  <a:srgbClr val="FF0000"/>
                </a:solidFill>
                <a:latin typeface="Arial" pitchFamily="34" charset="0"/>
                <a:ea typeface="微软雅黑" pitchFamily="34" charset="-122"/>
              </a:rPr>
              <a:t>某事物作为实体还是作为属性？</a:t>
            </a:r>
          </a:p>
          <a:p>
            <a:pPr eaLnBrk="1" latinLnBrk="1" hangingPunct="1">
              <a:lnSpc>
                <a:spcPct val="115000"/>
              </a:lnSpc>
              <a:spcBef>
                <a:spcPct val="20000"/>
              </a:spcBef>
              <a:buClr>
                <a:schemeClr val="tx2"/>
              </a:buClr>
              <a:buFont typeface="Wingdings" pitchFamily="2" charset="2"/>
              <a:buChar char="§"/>
              <a:defRPr/>
            </a:pPr>
            <a:r>
              <a:rPr lang="zh-CN" altLang="en-US" sz="2400" b="1" dirty="0">
                <a:solidFill>
                  <a:srgbClr val="FF0000"/>
                </a:solidFill>
                <a:latin typeface="Arial" pitchFamily="34" charset="0"/>
                <a:ea typeface="微软雅黑" pitchFamily="34" charset="-122"/>
              </a:rPr>
              <a:t>能作为属性的事物必须：</a:t>
            </a:r>
          </a:p>
          <a:p>
            <a:pPr lvl="1" eaLnBrk="1" latinLnBrk="1" hangingPunct="1">
              <a:lnSpc>
                <a:spcPct val="115000"/>
              </a:lnSpc>
              <a:spcBef>
                <a:spcPct val="20000"/>
              </a:spcBef>
              <a:buClr>
                <a:schemeClr val="tx2"/>
              </a:buClr>
              <a:buFont typeface="Wingdings" pitchFamily="2" charset="2"/>
              <a:buChar char="§"/>
              <a:defRPr/>
            </a:pPr>
            <a:r>
              <a:rPr lang="zh-CN" altLang="en-US" sz="2000" b="1" dirty="0">
                <a:solidFill>
                  <a:srgbClr val="FF0000"/>
                </a:solidFill>
                <a:latin typeface="Arial" pitchFamily="34" charset="0"/>
                <a:ea typeface="微软雅黑" pitchFamily="34" charset="-122"/>
              </a:rPr>
              <a:t>不能再具有需要描述的性质。</a:t>
            </a:r>
          </a:p>
          <a:p>
            <a:pPr lvl="1" eaLnBrk="1" latinLnBrk="1" hangingPunct="1">
              <a:lnSpc>
                <a:spcPct val="115000"/>
              </a:lnSpc>
              <a:spcBef>
                <a:spcPct val="20000"/>
              </a:spcBef>
              <a:buClr>
                <a:schemeClr val="tx2"/>
              </a:buClr>
              <a:buFont typeface="Wingdings" pitchFamily="2" charset="2"/>
              <a:buChar char="§"/>
              <a:defRPr/>
            </a:pPr>
            <a:r>
              <a:rPr lang="zh-CN" altLang="en-US" sz="2000" b="1" dirty="0">
                <a:solidFill>
                  <a:srgbClr val="FF0000"/>
                </a:solidFill>
                <a:latin typeface="Arial" pitchFamily="34" charset="0"/>
                <a:ea typeface="微软雅黑" pitchFamily="34" charset="-122"/>
              </a:rPr>
              <a:t>不能与其他实体具有联系。</a:t>
            </a:r>
          </a:p>
        </p:txBody>
      </p:sp>
    </p:spTree>
    <p:extLst>
      <p:ext uri="{BB962C8B-B14F-4D97-AF65-F5344CB8AC3E}">
        <p14:creationId xmlns:p14="http://schemas.microsoft.com/office/powerpoint/2010/main" val="1400819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45281"/>
            <a:ext cx="8640960" cy="586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460972" y="6207695"/>
            <a:ext cx="3025187" cy="461665"/>
          </a:xfrm>
          <a:prstGeom prst="rect">
            <a:avLst/>
          </a:prstGeom>
        </p:spPr>
        <p:txBody>
          <a:bodyPr wrap="none">
            <a:spAutoFit/>
          </a:bodyPr>
          <a:lstStyle/>
          <a:p>
            <a:r>
              <a:rPr lang="zh-CN" altLang="zh-CN" sz="2400" b="1" dirty="0">
                <a:latin typeface="微软雅黑" pitchFamily="34" charset="-122"/>
                <a:ea typeface="微软雅黑" pitchFamily="34" charset="-122"/>
              </a:rPr>
              <a:t>学生选课局部</a:t>
            </a:r>
            <a:r>
              <a:rPr lang="en-US" altLang="zh-CN" sz="2400" b="1" dirty="0">
                <a:latin typeface="微软雅黑" pitchFamily="34" charset="-122"/>
                <a:ea typeface="微软雅黑" pitchFamily="34" charset="-122"/>
              </a:rPr>
              <a:t> E-R </a:t>
            </a:r>
            <a:r>
              <a:rPr lang="zh-CN" altLang="zh-CN" sz="2400" b="1" dirty="0">
                <a:latin typeface="微软雅黑" pitchFamily="34" charset="-122"/>
                <a:ea typeface="微软雅黑" pitchFamily="34" charset="-122"/>
              </a:rPr>
              <a:t>图</a:t>
            </a:r>
          </a:p>
        </p:txBody>
      </p:sp>
      <p:cxnSp>
        <p:nvCxnSpPr>
          <p:cNvPr id="5" name="直接连接符 4"/>
          <p:cNvCxnSpPr/>
          <p:nvPr/>
        </p:nvCxnSpPr>
        <p:spPr>
          <a:xfrm flipH="1">
            <a:off x="1475656" y="1052736"/>
            <a:ext cx="648072"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11560" y="1340768"/>
            <a:ext cx="1008112" cy="792088"/>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编号</a:t>
            </a:r>
            <a:endParaRPr lang="zh-CN" altLang="en-US" b="1" dirty="0">
              <a:solidFill>
                <a:schemeClr val="tx1"/>
              </a:solidFill>
            </a:endParaRPr>
          </a:p>
        </p:txBody>
      </p:sp>
    </p:spTree>
    <p:extLst>
      <p:ext uri="{BB962C8B-B14F-4D97-AF65-F5344CB8AC3E}">
        <p14:creationId xmlns:p14="http://schemas.microsoft.com/office/powerpoint/2010/main" val="58586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6242"/>
            <a:ext cx="8693414" cy="56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347864" y="6237312"/>
            <a:ext cx="3025187" cy="461665"/>
          </a:xfrm>
          <a:prstGeom prst="rect">
            <a:avLst/>
          </a:prstGeom>
        </p:spPr>
        <p:txBody>
          <a:bodyPr wrap="none">
            <a:spAutoFit/>
          </a:bodyPr>
          <a:lstStyle/>
          <a:p>
            <a:r>
              <a:rPr lang="zh-CN" altLang="zh-CN" sz="2400" b="1" dirty="0">
                <a:latin typeface="微软雅黑" pitchFamily="34" charset="-122"/>
                <a:ea typeface="微软雅黑" pitchFamily="34" charset="-122"/>
              </a:rPr>
              <a:t>教师授课局部</a:t>
            </a:r>
            <a:r>
              <a:rPr lang="en-US" altLang="zh-CN" sz="2400" b="1" dirty="0">
                <a:latin typeface="微软雅黑" pitchFamily="34" charset="-122"/>
                <a:ea typeface="微软雅黑" pitchFamily="34" charset="-122"/>
              </a:rPr>
              <a:t> E-R </a:t>
            </a:r>
            <a:r>
              <a:rPr lang="zh-CN" altLang="zh-CN" sz="2400" b="1" dirty="0">
                <a:latin typeface="微软雅黑" pitchFamily="34" charset="-122"/>
                <a:ea typeface="微软雅黑" pitchFamily="34" charset="-122"/>
              </a:rPr>
              <a:t>图</a:t>
            </a:r>
          </a:p>
        </p:txBody>
      </p:sp>
    </p:spTree>
    <p:extLst>
      <p:ext uri="{BB962C8B-B14F-4D97-AF65-F5344CB8AC3E}">
        <p14:creationId xmlns:p14="http://schemas.microsoft.com/office/powerpoint/2010/main" val="1404963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3156633" cy="502702"/>
          </a:xfrm>
          <a:prstGeom prst="rect">
            <a:avLst/>
          </a:prstGeom>
        </p:spPr>
        <p:txBody>
          <a:bodyPr wrap="none">
            <a:spAutoFit/>
          </a:bodyPr>
          <a:lstStyle/>
          <a:p>
            <a:pPr marL="457200" indent="-457200">
              <a:lnSpc>
                <a:spcPts val="3200"/>
              </a:lnSpc>
              <a:spcBef>
                <a:spcPct val="20000"/>
              </a:spcBef>
            </a:pPr>
            <a:r>
              <a:rPr lang="zh-CN" altLang="zh-CN" sz="2800" b="1" dirty="0">
                <a:solidFill>
                  <a:srgbClr val="FF0000"/>
                </a:solidFill>
                <a:latin typeface="Arial" pitchFamily="34" charset="0"/>
                <a:ea typeface="微软雅黑" pitchFamily="34" charset="-122"/>
              </a:rPr>
              <a:t>全局</a:t>
            </a:r>
            <a:r>
              <a:rPr lang="en-US" altLang="zh-CN" sz="2800" b="1" dirty="0">
                <a:solidFill>
                  <a:srgbClr val="FF0000"/>
                </a:solidFill>
                <a:latin typeface="Arial" pitchFamily="34" charset="0"/>
                <a:ea typeface="微软雅黑" pitchFamily="34" charset="-122"/>
              </a:rPr>
              <a:t> E-R </a:t>
            </a:r>
            <a:r>
              <a:rPr lang="zh-CN" altLang="zh-CN" sz="2800" b="1" dirty="0">
                <a:solidFill>
                  <a:srgbClr val="FF0000"/>
                </a:solidFill>
                <a:latin typeface="Arial" pitchFamily="34" charset="0"/>
                <a:ea typeface="微软雅黑" pitchFamily="34" charset="-122"/>
              </a:rPr>
              <a:t>模型设计</a:t>
            </a:r>
          </a:p>
        </p:txBody>
      </p:sp>
      <p:sp>
        <p:nvSpPr>
          <p:cNvPr id="6" name="矩形 5"/>
          <p:cNvSpPr/>
          <p:nvPr/>
        </p:nvSpPr>
        <p:spPr>
          <a:xfrm>
            <a:off x="539552" y="1052736"/>
            <a:ext cx="8280920" cy="3862596"/>
          </a:xfrm>
          <a:prstGeom prst="rect">
            <a:avLst/>
          </a:prstGeom>
        </p:spPr>
        <p:txBody>
          <a:bodyPr wrap="square">
            <a:spAutoFit/>
          </a:bodyPr>
          <a:lstStyle/>
          <a:p>
            <a:pPr>
              <a:lnSpc>
                <a:spcPts val="4200"/>
              </a:lnSpc>
            </a:pPr>
            <a:r>
              <a:rPr lang="en-US" altLang="zh-CN" sz="2800" b="1" dirty="0" smtClean="0">
                <a:solidFill>
                  <a:srgbClr val="0000CC"/>
                </a:solidFill>
                <a:latin typeface="微软雅黑" panose="020B0503020204020204" pitchFamily="34" charset="-122"/>
                <a:ea typeface="微软雅黑" panose="020B0503020204020204" pitchFamily="34" charset="-122"/>
              </a:rPr>
              <a:t>E-R</a:t>
            </a:r>
            <a:r>
              <a:rPr lang="zh-CN" altLang="en-US" sz="2800" b="1" dirty="0">
                <a:solidFill>
                  <a:srgbClr val="0000CC"/>
                </a:solidFill>
                <a:latin typeface="微软雅黑" panose="020B0503020204020204" pitchFamily="34" charset="-122"/>
                <a:ea typeface="微软雅黑" panose="020B0503020204020204" pitchFamily="34" charset="-122"/>
              </a:rPr>
              <a:t>图的</a:t>
            </a:r>
            <a:r>
              <a:rPr lang="zh-CN" altLang="en-US" sz="2800" b="1" dirty="0" smtClean="0">
                <a:solidFill>
                  <a:srgbClr val="0000CC"/>
                </a:solidFill>
                <a:latin typeface="微软雅黑" panose="020B0503020204020204" pitchFamily="34" charset="-122"/>
                <a:ea typeface="微软雅黑" panose="020B0503020204020204" pitchFamily="34" charset="-122"/>
              </a:rPr>
              <a:t>集成：</a:t>
            </a:r>
            <a:endParaRPr lang="zh-CN" altLang="en-US" sz="2800" b="1" dirty="0">
              <a:solidFill>
                <a:srgbClr val="0000CC"/>
              </a:solidFill>
              <a:latin typeface="微软雅黑" panose="020B0503020204020204" pitchFamily="34" charset="-122"/>
              <a:ea typeface="微软雅黑" panose="020B0503020204020204" pitchFamily="34" charset="-122"/>
            </a:endParaRPr>
          </a:p>
          <a:p>
            <a:pPr>
              <a:lnSpc>
                <a:spcPts val="4200"/>
              </a:lnSpc>
            </a:pPr>
            <a:r>
              <a:rPr lang="zh-CN" altLang="en-US" sz="2800" b="1" dirty="0" smtClean="0">
                <a:latin typeface="微软雅黑" panose="020B0503020204020204" pitchFamily="34" charset="-122"/>
                <a:ea typeface="微软雅黑" panose="020B0503020204020204" pitchFamily="34" charset="-122"/>
              </a:rPr>
              <a:t>     各个</a:t>
            </a:r>
            <a:r>
              <a:rPr lang="zh-CN" altLang="en-US" sz="2800" b="1" dirty="0">
                <a:latin typeface="微软雅黑" panose="020B0503020204020204" pitchFamily="34" charset="-122"/>
                <a:ea typeface="微软雅黑" panose="020B0503020204020204" pitchFamily="34" charset="-122"/>
              </a:rPr>
              <a:t>局部</a:t>
            </a:r>
            <a:r>
              <a:rPr lang="en-US" altLang="zh-CN" sz="2800" b="1" dirty="0">
                <a:latin typeface="微软雅黑" panose="020B0503020204020204" pitchFamily="34" charset="-122"/>
                <a:ea typeface="微软雅黑" panose="020B0503020204020204" pitchFamily="34" charset="-122"/>
              </a:rPr>
              <a:t>E-R</a:t>
            </a:r>
            <a:r>
              <a:rPr lang="zh-CN" altLang="en-US" sz="2800" b="1" dirty="0">
                <a:latin typeface="微软雅黑" panose="020B0503020204020204" pitchFamily="34" charset="-122"/>
                <a:ea typeface="微软雅黑" panose="020B0503020204020204" pitchFamily="34" charset="-122"/>
              </a:rPr>
              <a:t>图建立好后，还需要对它们进行合并，集成为一个整体的数据概念结构即总</a:t>
            </a:r>
            <a:r>
              <a:rPr lang="en-US" altLang="zh-CN" sz="2800" b="1" dirty="0">
                <a:latin typeface="微软雅黑" panose="020B0503020204020204" pitchFamily="34" charset="-122"/>
                <a:ea typeface="微软雅黑" panose="020B0503020204020204" pitchFamily="34" charset="-122"/>
              </a:rPr>
              <a:t>E-R</a:t>
            </a:r>
            <a:r>
              <a:rPr lang="zh-CN" altLang="en-US" sz="2800" b="1" dirty="0">
                <a:latin typeface="微软雅黑" panose="020B0503020204020204" pitchFamily="34" charset="-122"/>
                <a:ea typeface="微软雅黑" panose="020B0503020204020204" pitchFamily="34" charset="-122"/>
              </a:rPr>
              <a:t>图。</a:t>
            </a:r>
          </a:p>
          <a:p>
            <a:pPr>
              <a:lnSpc>
                <a:spcPts val="4200"/>
              </a:lnSpc>
            </a:pPr>
            <a:endParaRPr lang="en-US" altLang="zh-CN" sz="2800" b="1" dirty="0" smtClean="0">
              <a:latin typeface="微软雅黑" panose="020B0503020204020204" pitchFamily="34" charset="-122"/>
              <a:ea typeface="微软雅黑" panose="020B0503020204020204" pitchFamily="34" charset="-122"/>
            </a:endParaRPr>
          </a:p>
          <a:p>
            <a:pPr>
              <a:lnSpc>
                <a:spcPts val="4200"/>
              </a:lnSpc>
            </a:pPr>
            <a:r>
              <a:rPr lang="zh-CN" altLang="en-US" sz="2800" b="1" dirty="0" smtClean="0">
                <a:solidFill>
                  <a:srgbClr val="0000CC"/>
                </a:solidFill>
                <a:latin typeface="微软雅黑" panose="020B0503020204020204" pitchFamily="34" charset="-122"/>
                <a:ea typeface="微软雅黑" panose="020B0503020204020204" pitchFamily="34" charset="-122"/>
              </a:rPr>
              <a:t>集成</a:t>
            </a:r>
            <a:r>
              <a:rPr lang="zh-CN" altLang="en-US" sz="2800" b="1" dirty="0">
                <a:solidFill>
                  <a:srgbClr val="0000CC"/>
                </a:solidFill>
                <a:latin typeface="微软雅黑" panose="020B0503020204020204" pitchFamily="34" charset="-122"/>
                <a:ea typeface="微软雅黑" panose="020B0503020204020204" pitchFamily="34" charset="-122"/>
              </a:rPr>
              <a:t>局部</a:t>
            </a:r>
            <a:r>
              <a:rPr lang="en-US" altLang="zh-CN" sz="2800" b="1" dirty="0">
                <a:solidFill>
                  <a:srgbClr val="0000CC"/>
                </a:solidFill>
                <a:latin typeface="微软雅黑" panose="020B0503020204020204" pitchFamily="34" charset="-122"/>
                <a:ea typeface="微软雅黑" panose="020B0503020204020204" pitchFamily="34" charset="-122"/>
              </a:rPr>
              <a:t>E-R</a:t>
            </a:r>
            <a:r>
              <a:rPr lang="zh-CN" altLang="en-US" sz="2800" b="1" dirty="0">
                <a:solidFill>
                  <a:srgbClr val="0000CC"/>
                </a:solidFill>
                <a:latin typeface="微软雅黑" panose="020B0503020204020204" pitchFamily="34" charset="-122"/>
                <a:ea typeface="微软雅黑" panose="020B0503020204020204" pitchFamily="34" charset="-122"/>
              </a:rPr>
              <a:t>图的</a:t>
            </a:r>
            <a:r>
              <a:rPr lang="zh-CN" altLang="en-US" sz="2800" b="1" dirty="0" smtClean="0">
                <a:solidFill>
                  <a:srgbClr val="0000CC"/>
                </a:solidFill>
                <a:latin typeface="微软雅黑" panose="020B0503020204020204" pitchFamily="34" charset="-122"/>
                <a:ea typeface="微软雅黑" panose="020B0503020204020204" pitchFamily="34" charset="-122"/>
              </a:rPr>
              <a:t>步骤：</a:t>
            </a:r>
            <a:endParaRPr lang="zh-CN" altLang="en-US" sz="2800" b="1" dirty="0">
              <a:solidFill>
                <a:srgbClr val="0000CC"/>
              </a:solidFill>
              <a:latin typeface="微软雅黑" panose="020B0503020204020204" pitchFamily="34" charset="-122"/>
              <a:ea typeface="微软雅黑" panose="020B0503020204020204" pitchFamily="34" charset="-122"/>
            </a:endParaRPr>
          </a:p>
          <a:p>
            <a:pPr lvl="1">
              <a:lnSpc>
                <a:spcPts val="42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合并</a:t>
            </a:r>
          </a:p>
          <a:p>
            <a:pPr lvl="1">
              <a:lnSpc>
                <a:spcPts val="42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修改与重构</a:t>
            </a:r>
          </a:p>
        </p:txBody>
      </p:sp>
    </p:spTree>
    <p:extLst>
      <p:ext uri="{BB962C8B-B14F-4D97-AF65-F5344CB8AC3E}">
        <p14:creationId xmlns:p14="http://schemas.microsoft.com/office/powerpoint/2010/main" val="3822841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685800" y="914400"/>
            <a:ext cx="7553477"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zh-CN" altLang="en-US" b="1" smtClean="0">
                <a:solidFill>
                  <a:schemeClr val="bg1"/>
                </a:solidFill>
              </a:rPr>
              <a:t>概念设计的第二步：</a:t>
            </a:r>
            <a:r>
              <a:rPr lang="en-US" altLang="zh-CN" b="1" smtClean="0">
                <a:solidFill>
                  <a:schemeClr val="bg1"/>
                </a:solidFill>
              </a:rPr>
              <a:t>E-R</a:t>
            </a:r>
            <a:r>
              <a:rPr lang="zh-CN" altLang="en-US" b="1" smtClean="0">
                <a:solidFill>
                  <a:schemeClr val="bg1"/>
                </a:solidFill>
              </a:rPr>
              <a:t>图集成</a:t>
            </a:r>
          </a:p>
        </p:txBody>
      </p:sp>
      <p:sp>
        <p:nvSpPr>
          <p:cNvPr id="65539" name="Rectangle 3"/>
          <p:cNvSpPr>
            <a:spLocks noGrp="1" noChangeArrowheads="1"/>
          </p:cNvSpPr>
          <p:nvPr>
            <p:ph type="body" idx="1"/>
          </p:nvPr>
        </p:nvSpPr>
        <p:spPr bwMode="auto">
          <a:xfrm>
            <a:off x="214313" y="476672"/>
            <a:ext cx="8678167" cy="4929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nSpc>
                <a:spcPts val="3200"/>
              </a:lnSpc>
              <a:buNone/>
            </a:pPr>
            <a:r>
              <a:rPr lang="en-US" altLang="zh-CN" sz="2800" b="1" dirty="0" smtClean="0">
                <a:solidFill>
                  <a:srgbClr val="0000CC"/>
                </a:solidFill>
                <a:latin typeface="Arial" pitchFamily="34" charset="0"/>
              </a:rPr>
              <a:t>1</a:t>
            </a:r>
            <a:r>
              <a:rPr lang="zh-CN" altLang="en-US" sz="2800" b="1" dirty="0" smtClean="0">
                <a:solidFill>
                  <a:srgbClr val="0000CC"/>
                </a:solidFill>
                <a:latin typeface="Arial" pitchFamily="34" charset="0"/>
              </a:rPr>
              <a:t>）合并局部</a:t>
            </a:r>
            <a:r>
              <a:rPr lang="en-US" altLang="zh-CN" sz="2800" b="1" dirty="0" smtClean="0">
                <a:solidFill>
                  <a:srgbClr val="0000CC"/>
                </a:solidFill>
                <a:latin typeface="Arial" pitchFamily="34" charset="0"/>
              </a:rPr>
              <a:t>E-R</a:t>
            </a:r>
            <a:r>
              <a:rPr lang="zh-CN" altLang="en-US" sz="2800" b="1" dirty="0" smtClean="0">
                <a:solidFill>
                  <a:srgbClr val="0000CC"/>
                </a:solidFill>
                <a:latin typeface="Arial" pitchFamily="34" charset="0"/>
              </a:rPr>
              <a:t>图，生成初步</a:t>
            </a:r>
            <a:r>
              <a:rPr lang="en-US" altLang="zh-CN" sz="2800" b="1" dirty="0" smtClean="0">
                <a:solidFill>
                  <a:srgbClr val="0000CC"/>
                </a:solidFill>
                <a:latin typeface="Arial" pitchFamily="34" charset="0"/>
              </a:rPr>
              <a:t>E-R</a:t>
            </a:r>
            <a:r>
              <a:rPr lang="zh-CN" altLang="en-US" sz="2800" b="1" dirty="0" smtClean="0">
                <a:solidFill>
                  <a:srgbClr val="0000CC"/>
                </a:solidFill>
                <a:latin typeface="Arial" pitchFamily="34" charset="0"/>
              </a:rPr>
              <a:t>图</a:t>
            </a:r>
          </a:p>
          <a:p>
            <a:pPr marL="914400" lvl="1" indent="-457200" eaLnBrk="1" hangingPunct="1">
              <a:lnSpc>
                <a:spcPct val="150000"/>
              </a:lnSpc>
              <a:buClr>
                <a:schemeClr val="accent1"/>
              </a:buClr>
              <a:buSzPct val="90000"/>
              <a:buFont typeface="Wingdings" pitchFamily="2" charset="2"/>
              <a:buChar char="p"/>
            </a:pPr>
            <a:r>
              <a:rPr lang="zh-CN" altLang="en-US" sz="2400" b="1" dirty="0" smtClean="0">
                <a:latin typeface="Arial" pitchFamily="34" charset="0"/>
              </a:rPr>
              <a:t>依靠协商或应用语义消除各局部</a:t>
            </a:r>
            <a:r>
              <a:rPr lang="en-US" altLang="zh-CN" sz="2400" b="1" dirty="0" smtClean="0">
                <a:latin typeface="Arial" pitchFamily="34" charset="0"/>
              </a:rPr>
              <a:t>E-R</a:t>
            </a:r>
            <a:r>
              <a:rPr lang="zh-CN" altLang="en-US" sz="2400" b="1" dirty="0" smtClean="0">
                <a:latin typeface="Arial" pitchFamily="34" charset="0"/>
              </a:rPr>
              <a:t>图之间的冲突</a:t>
            </a:r>
          </a:p>
          <a:p>
            <a:pPr marL="1371600" lvl="2" indent="-457200" eaLnBrk="1" hangingPunct="1">
              <a:lnSpc>
                <a:spcPct val="150000"/>
              </a:lnSpc>
              <a:buClr>
                <a:srgbClr val="FF9900"/>
              </a:buClr>
              <a:buSzPct val="80000"/>
              <a:buFont typeface="Wingdings" pitchFamily="2" charset="2"/>
              <a:buChar char="ü"/>
            </a:pPr>
            <a:r>
              <a:rPr lang="zh-CN" altLang="en-US" b="1" dirty="0" smtClean="0">
                <a:solidFill>
                  <a:srgbClr val="FF0000"/>
                </a:solidFill>
                <a:latin typeface="Arial" pitchFamily="34" charset="0"/>
              </a:rPr>
              <a:t>属性冲突</a:t>
            </a:r>
            <a:r>
              <a:rPr lang="zh-CN" altLang="en-US" b="1" dirty="0" smtClean="0">
                <a:latin typeface="Arial" pitchFamily="34" charset="0"/>
              </a:rPr>
              <a:t>：如属性的类型、取值范围冲突，或属性取值单位冲突</a:t>
            </a:r>
          </a:p>
          <a:p>
            <a:pPr marL="1371600" lvl="2" indent="-457200" eaLnBrk="1" hangingPunct="1">
              <a:lnSpc>
                <a:spcPct val="150000"/>
              </a:lnSpc>
              <a:buClr>
                <a:srgbClr val="FF9900"/>
              </a:buClr>
              <a:buSzPct val="80000"/>
              <a:buFont typeface="Wingdings" pitchFamily="2" charset="2"/>
              <a:buChar char="ü"/>
            </a:pPr>
            <a:r>
              <a:rPr lang="zh-CN" altLang="en-US" b="1" dirty="0" smtClean="0">
                <a:solidFill>
                  <a:srgbClr val="FF0000"/>
                </a:solidFill>
                <a:latin typeface="Arial" pitchFamily="34" charset="0"/>
              </a:rPr>
              <a:t>命名冲突</a:t>
            </a:r>
            <a:r>
              <a:rPr lang="zh-CN" altLang="en-US" b="1" dirty="0" smtClean="0">
                <a:latin typeface="Arial" pitchFamily="34" charset="0"/>
              </a:rPr>
              <a:t>：如同名异义，或一义多名</a:t>
            </a:r>
          </a:p>
          <a:p>
            <a:pPr marL="1371600" lvl="2" indent="-457200" eaLnBrk="1" hangingPunct="1">
              <a:lnSpc>
                <a:spcPct val="150000"/>
              </a:lnSpc>
              <a:buClr>
                <a:srgbClr val="FF9900"/>
              </a:buClr>
              <a:buSzPct val="80000"/>
              <a:buFont typeface="Wingdings" pitchFamily="2" charset="2"/>
              <a:buChar char="ü"/>
            </a:pPr>
            <a:r>
              <a:rPr lang="zh-CN" altLang="en-US" b="1" dirty="0" smtClean="0">
                <a:solidFill>
                  <a:srgbClr val="FF0000"/>
                </a:solidFill>
                <a:latin typeface="Arial" pitchFamily="34" charset="0"/>
              </a:rPr>
              <a:t>结构冲突</a:t>
            </a:r>
            <a:r>
              <a:rPr lang="zh-CN" altLang="en-US" b="1" dirty="0" smtClean="0">
                <a:latin typeface="Arial" pitchFamily="34" charset="0"/>
              </a:rPr>
              <a:t>：如不同应用中，同一对象有不同的抽象或同一实体包含的属性不完全相同。</a:t>
            </a:r>
            <a:endParaRPr lang="en-US" altLang="zh-CN" b="1" dirty="0" smtClean="0">
              <a:latin typeface="Arial" pitchFamily="34" charset="0"/>
            </a:endParaRPr>
          </a:p>
          <a:p>
            <a:pPr marL="0" indent="0" eaLnBrk="1" hangingPunct="1">
              <a:lnSpc>
                <a:spcPct val="150000"/>
              </a:lnSpc>
              <a:buNone/>
            </a:pPr>
            <a:r>
              <a:rPr lang="en-US" altLang="zh-CN" sz="2800" b="1" dirty="0" smtClean="0">
                <a:solidFill>
                  <a:srgbClr val="0000CC"/>
                </a:solidFill>
                <a:latin typeface="Arial" pitchFamily="34" charset="0"/>
              </a:rPr>
              <a:t>2</a:t>
            </a:r>
            <a:r>
              <a:rPr lang="zh-CN" altLang="en-US" sz="2800" b="1" dirty="0" smtClean="0">
                <a:solidFill>
                  <a:srgbClr val="0000CC"/>
                </a:solidFill>
                <a:latin typeface="Arial" pitchFamily="34" charset="0"/>
              </a:rPr>
              <a:t>）修改和重构，生成基本</a:t>
            </a:r>
            <a:r>
              <a:rPr lang="en-US" altLang="zh-CN" sz="2800" b="1" dirty="0" smtClean="0">
                <a:solidFill>
                  <a:srgbClr val="0000CC"/>
                </a:solidFill>
                <a:latin typeface="Arial" pitchFamily="34" charset="0"/>
              </a:rPr>
              <a:t>E-R</a:t>
            </a:r>
            <a:r>
              <a:rPr lang="zh-CN" altLang="en-US" sz="2800" b="1" dirty="0" smtClean="0">
                <a:solidFill>
                  <a:srgbClr val="0000CC"/>
                </a:solidFill>
                <a:latin typeface="Arial" pitchFamily="34" charset="0"/>
              </a:rPr>
              <a:t>图</a:t>
            </a:r>
          </a:p>
        </p:txBody>
      </p:sp>
    </p:spTree>
    <p:extLst>
      <p:ext uri="{BB962C8B-B14F-4D97-AF65-F5344CB8AC3E}">
        <p14:creationId xmlns:p14="http://schemas.microsoft.com/office/powerpoint/2010/main" val="977944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7D3AEEE0-AC03-4BA8-9CD6-80E2A0BCCF05}" type="slidenum">
              <a:rPr lang="en-US" altLang="zh-CN" b="1">
                <a:latin typeface="微软雅黑" panose="020B0503020204020204" pitchFamily="34" charset="-122"/>
              </a:rPr>
              <a:pPr/>
              <a:t>38</a:t>
            </a:fld>
            <a:endParaRPr lang="en-US" altLang="zh-CN" b="1">
              <a:latin typeface="微软雅黑" panose="020B0503020204020204" pitchFamily="34" charset="-122"/>
            </a:endParaRPr>
          </a:p>
        </p:txBody>
      </p:sp>
      <p:sp>
        <p:nvSpPr>
          <p:cNvPr id="1161218" name="Rectangle 2"/>
          <p:cNvSpPr>
            <a:spLocks noGrp="1" noChangeArrowheads="1"/>
          </p:cNvSpPr>
          <p:nvPr>
            <p:ph type="title"/>
          </p:nvPr>
        </p:nvSpPr>
        <p:spPr>
          <a:xfrm>
            <a:off x="457200" y="274638"/>
            <a:ext cx="8229600" cy="778098"/>
          </a:xfrm>
        </p:spPr>
        <p:txBody>
          <a:bodyPr>
            <a:normAutofit/>
          </a:bodyPr>
          <a:lstStyle/>
          <a:p>
            <a:r>
              <a:rPr lang="en-US" altLang="zh-CN" sz="3600" b="1" dirty="0">
                <a:latin typeface="微软雅黑" panose="020B0503020204020204" pitchFamily="34" charset="-122"/>
              </a:rPr>
              <a:t>⒈ </a:t>
            </a:r>
            <a:r>
              <a:rPr lang="zh-CN" altLang="en-US" sz="3600" b="1" dirty="0">
                <a:latin typeface="微软雅黑" panose="020B0503020204020204" pitchFamily="34" charset="-122"/>
              </a:rPr>
              <a:t>属性冲突</a:t>
            </a:r>
          </a:p>
        </p:txBody>
      </p:sp>
      <p:sp>
        <p:nvSpPr>
          <p:cNvPr id="1161219" name="Rectangle 3"/>
          <p:cNvSpPr>
            <a:spLocks noGrp="1" noChangeArrowheads="1"/>
          </p:cNvSpPr>
          <p:nvPr>
            <p:ph type="body" idx="1"/>
          </p:nvPr>
        </p:nvSpPr>
        <p:spPr>
          <a:xfrm>
            <a:off x="611188" y="1052737"/>
            <a:ext cx="7986712" cy="5400452"/>
          </a:xfrm>
        </p:spPr>
        <p:txBody>
          <a:bodyPr/>
          <a:lstStyle/>
          <a:p>
            <a:pPr>
              <a:lnSpc>
                <a:spcPct val="100000"/>
              </a:lnSpc>
            </a:pPr>
            <a:r>
              <a:rPr lang="zh-CN" altLang="en-US" sz="2800" b="1" dirty="0">
                <a:solidFill>
                  <a:srgbClr val="0000CC"/>
                </a:solidFill>
                <a:latin typeface="微软雅黑" panose="020B0503020204020204" pitchFamily="34" charset="-122"/>
              </a:rPr>
              <a:t>两类属性冲突</a:t>
            </a:r>
          </a:p>
          <a:p>
            <a:pPr lvl="1">
              <a:lnSpc>
                <a:spcPct val="100000"/>
              </a:lnSpc>
            </a:pPr>
            <a:r>
              <a:rPr lang="zh-CN" altLang="en-US" sz="2400" b="1" dirty="0">
                <a:solidFill>
                  <a:srgbClr val="0000CC"/>
                </a:solidFill>
                <a:effectLst>
                  <a:outerShdw blurRad="38100" dist="38100" dir="2700000" algn="tl">
                    <a:srgbClr val="C0C0C0"/>
                  </a:outerShdw>
                </a:effectLst>
                <a:latin typeface="微软雅黑" panose="020B0503020204020204" pitchFamily="34" charset="-122"/>
              </a:rPr>
              <a:t>属性域冲突：</a:t>
            </a:r>
            <a:r>
              <a:rPr lang="zh-CN" altLang="en-US" sz="2400" b="1" dirty="0">
                <a:solidFill>
                  <a:srgbClr val="0000CC"/>
                </a:solidFill>
                <a:latin typeface="微软雅黑" panose="020B0503020204020204" pitchFamily="34" charset="-122"/>
              </a:rPr>
              <a:t>属性值的类型、取值范围或取值集合不同。</a:t>
            </a:r>
            <a:endParaRPr lang="zh-CN" altLang="en-US" b="1" dirty="0">
              <a:solidFill>
                <a:srgbClr val="0000CC"/>
              </a:solidFill>
              <a:latin typeface="微软雅黑" panose="020B0503020204020204" pitchFamily="34" charset="-122"/>
            </a:endParaRPr>
          </a:p>
          <a:p>
            <a:pPr lvl="2">
              <a:lnSpc>
                <a:spcPct val="100000"/>
              </a:lnSpc>
              <a:buClrTx/>
              <a:buFont typeface="Wingdings" pitchFamily="2" charset="2"/>
              <a:buChar char="Ø"/>
            </a:pPr>
            <a:r>
              <a:rPr lang="zh-CN" altLang="en-US" b="1" dirty="0">
                <a:latin typeface="微软雅黑" panose="020B0503020204020204" pitchFamily="34" charset="-122"/>
              </a:rPr>
              <a:t>例</a:t>
            </a:r>
            <a:r>
              <a:rPr lang="en-US" altLang="zh-CN" b="1" dirty="0">
                <a:latin typeface="微软雅黑" panose="020B0503020204020204" pitchFamily="34" charset="-122"/>
              </a:rPr>
              <a:t>1</a:t>
            </a:r>
            <a:r>
              <a:rPr lang="zh-CN" altLang="en-US" b="1" dirty="0">
                <a:latin typeface="微软雅黑" panose="020B0503020204020204" pitchFamily="34" charset="-122"/>
              </a:rPr>
              <a:t>， 由于学号是数字，某些部门（即局部应用）将学号定义为整数形式，另一些部门（即局部应用）将学号定义为字符型形式。</a:t>
            </a:r>
          </a:p>
          <a:p>
            <a:pPr lvl="2">
              <a:lnSpc>
                <a:spcPct val="100000"/>
              </a:lnSpc>
              <a:buClrTx/>
              <a:buFont typeface="Wingdings" pitchFamily="2" charset="2"/>
              <a:buChar char="Ø"/>
            </a:pPr>
            <a:r>
              <a:rPr lang="zh-CN" altLang="en-US" b="1" dirty="0">
                <a:latin typeface="微软雅黑" panose="020B0503020204020204" pitchFamily="34" charset="-122"/>
              </a:rPr>
              <a:t>例</a:t>
            </a:r>
            <a:r>
              <a:rPr lang="en-US" altLang="zh-CN" b="1" dirty="0">
                <a:latin typeface="微软雅黑" panose="020B0503020204020204" pitchFamily="34" charset="-122"/>
              </a:rPr>
              <a:t>2</a:t>
            </a:r>
            <a:r>
              <a:rPr lang="zh-CN" altLang="en-US" b="1" dirty="0">
                <a:latin typeface="微软雅黑" panose="020B0503020204020204" pitchFamily="34" charset="-122"/>
              </a:rPr>
              <a:t>， 某些部门（即局部应用）以出生日期形式表示学生的年龄，而另一些部门（即局部应用）用整数形式表示学生的年龄。</a:t>
            </a:r>
          </a:p>
          <a:p>
            <a:pPr lvl="1">
              <a:lnSpc>
                <a:spcPct val="100000"/>
              </a:lnSpc>
            </a:pPr>
            <a:r>
              <a:rPr lang="zh-CN" altLang="en-US" sz="2400" b="1" dirty="0">
                <a:solidFill>
                  <a:srgbClr val="0000CC"/>
                </a:solidFill>
                <a:effectLst>
                  <a:outerShdw blurRad="38100" dist="38100" dir="2700000" algn="tl">
                    <a:srgbClr val="C0C0C0"/>
                  </a:outerShdw>
                </a:effectLst>
                <a:latin typeface="微软雅黑" panose="020B0503020204020204" pitchFamily="34" charset="-122"/>
              </a:rPr>
              <a:t>属性取值单位冲突</a:t>
            </a:r>
          </a:p>
          <a:p>
            <a:pPr lvl="2">
              <a:lnSpc>
                <a:spcPct val="100000"/>
              </a:lnSpc>
            </a:pPr>
            <a:r>
              <a:rPr lang="zh-CN" altLang="en-US" sz="2200" b="1" dirty="0">
                <a:latin typeface="微软雅黑" panose="020B0503020204020204" pitchFamily="34" charset="-122"/>
              </a:rPr>
              <a:t>例：学生的身高，有的以米为单位，有的以厘米为单位，有的以尺为单位。</a:t>
            </a:r>
          </a:p>
        </p:txBody>
      </p:sp>
      <p:sp>
        <p:nvSpPr>
          <p:cNvPr id="1161220" name="AutoShape 4"/>
          <p:cNvSpPr>
            <a:spLocks noChangeArrowheads="1"/>
          </p:cNvSpPr>
          <p:nvPr/>
        </p:nvSpPr>
        <p:spPr bwMode="auto">
          <a:xfrm>
            <a:off x="8101013" y="549275"/>
            <a:ext cx="431800" cy="360363"/>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161221" name="Rectangle 5"/>
          <p:cNvSpPr>
            <a:spLocks noChangeArrowheads="1"/>
          </p:cNvSpPr>
          <p:nvPr/>
        </p:nvSpPr>
        <p:spPr bwMode="auto">
          <a:xfrm>
            <a:off x="3708400" y="1052736"/>
            <a:ext cx="3376245" cy="369332"/>
          </a:xfrm>
          <a:prstGeom prst="rect">
            <a:avLst/>
          </a:prstGeom>
          <a:solidFill>
            <a:srgbClr val="FFFF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b="1">
                <a:effectLst>
                  <a:outerShdw blurRad="38100" dist="38100" dir="2700000" algn="tl">
                    <a:srgbClr val="FFFFFF"/>
                  </a:outerShdw>
                </a:effectLst>
                <a:latin typeface="微软雅黑" panose="020B0503020204020204" pitchFamily="34" charset="-122"/>
                <a:ea typeface="微软雅黑" panose="020B0503020204020204" pitchFamily="34" charset="-122"/>
              </a:rPr>
              <a:t>只有看</a:t>
            </a:r>
            <a:r>
              <a:rPr kumimoji="1" lang="en-US" altLang="zh-CN" b="1">
                <a:effectLst>
                  <a:outerShdw blurRad="38100" dist="38100" dir="2700000" algn="tl">
                    <a:srgbClr val="FFFFFF"/>
                  </a:outerShdw>
                </a:effectLst>
                <a:latin typeface="微软雅黑" panose="020B0503020204020204" pitchFamily="34" charset="-122"/>
                <a:ea typeface="微软雅黑" panose="020B0503020204020204" pitchFamily="34" charset="-122"/>
              </a:rPr>
              <a:t>DD</a:t>
            </a:r>
            <a:r>
              <a:rPr kumimoji="1" lang="zh-CN" altLang="en-US" b="1">
                <a:effectLst>
                  <a:outerShdw blurRad="38100" dist="38100" dir="2700000" algn="tl">
                    <a:srgbClr val="FFFFFF"/>
                  </a:outerShdw>
                </a:effectLst>
                <a:latin typeface="微软雅黑" panose="020B0503020204020204" pitchFamily="34" charset="-122"/>
                <a:ea typeface="微软雅黑" panose="020B0503020204020204" pitchFamily="34" charset="-122"/>
              </a:rPr>
              <a:t>，才能看到这类冲突 </a:t>
            </a:r>
          </a:p>
        </p:txBody>
      </p:sp>
    </p:spTree>
    <p:extLst>
      <p:ext uri="{BB962C8B-B14F-4D97-AF65-F5344CB8AC3E}">
        <p14:creationId xmlns:p14="http://schemas.microsoft.com/office/powerpoint/2010/main" val="12501653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2155A857-57A4-4472-A26A-AD1AD84C4E07}" type="slidenum">
              <a:rPr lang="en-US" altLang="zh-CN" b="1">
                <a:latin typeface="微软雅黑" panose="020B0503020204020204" pitchFamily="34" charset="-122"/>
              </a:rPr>
              <a:pPr/>
              <a:t>39</a:t>
            </a:fld>
            <a:endParaRPr lang="en-US" altLang="zh-CN" b="1">
              <a:latin typeface="微软雅黑" panose="020B0503020204020204" pitchFamily="34" charset="-122"/>
            </a:endParaRPr>
          </a:p>
        </p:txBody>
      </p:sp>
      <p:sp>
        <p:nvSpPr>
          <p:cNvPr id="1163266" name="Rectangle 2"/>
          <p:cNvSpPr>
            <a:spLocks noGrp="1" noChangeArrowheads="1"/>
          </p:cNvSpPr>
          <p:nvPr>
            <p:ph type="title"/>
          </p:nvPr>
        </p:nvSpPr>
        <p:spPr>
          <a:xfrm>
            <a:off x="457200" y="220538"/>
            <a:ext cx="8229600" cy="688182"/>
          </a:xfrm>
        </p:spPr>
        <p:txBody>
          <a:bodyPr>
            <a:normAutofit/>
          </a:bodyPr>
          <a:lstStyle/>
          <a:p>
            <a:r>
              <a:rPr lang="en-US" altLang="zh-CN" sz="3600" b="1" dirty="0">
                <a:latin typeface="微软雅黑" panose="020B0503020204020204" pitchFamily="34" charset="-122"/>
              </a:rPr>
              <a:t>⒉ </a:t>
            </a:r>
            <a:r>
              <a:rPr lang="zh-CN" altLang="en-US" sz="3600" b="1" dirty="0">
                <a:latin typeface="微软雅黑" panose="020B0503020204020204" pitchFamily="34" charset="-122"/>
              </a:rPr>
              <a:t>命名冲突</a:t>
            </a:r>
          </a:p>
        </p:txBody>
      </p:sp>
      <p:sp>
        <p:nvSpPr>
          <p:cNvPr id="1163267" name="Rectangle 3"/>
          <p:cNvSpPr>
            <a:spLocks noGrp="1" noChangeArrowheads="1"/>
          </p:cNvSpPr>
          <p:nvPr>
            <p:ph type="body" idx="1"/>
          </p:nvPr>
        </p:nvSpPr>
        <p:spPr>
          <a:xfrm>
            <a:off x="468313" y="1268413"/>
            <a:ext cx="8229600" cy="4927600"/>
          </a:xfrm>
        </p:spPr>
        <p:txBody>
          <a:bodyPr>
            <a:normAutofit/>
          </a:bodyPr>
          <a:lstStyle/>
          <a:p>
            <a:pPr>
              <a:lnSpc>
                <a:spcPct val="120000"/>
              </a:lnSpc>
            </a:pPr>
            <a:r>
              <a:rPr lang="zh-CN" altLang="en-US" sz="2800" b="1" dirty="0">
                <a:solidFill>
                  <a:srgbClr val="0000FF"/>
                </a:solidFill>
                <a:latin typeface="微软雅黑" panose="020B0503020204020204" pitchFamily="34" charset="-122"/>
              </a:rPr>
              <a:t>两类命名冲突</a:t>
            </a:r>
          </a:p>
          <a:p>
            <a:pPr lvl="1">
              <a:lnSpc>
                <a:spcPct val="120000"/>
              </a:lnSpc>
            </a:pPr>
            <a:r>
              <a:rPr lang="zh-CN" altLang="en-US" sz="2400" b="1" dirty="0">
                <a:effectLst>
                  <a:outerShdw blurRad="38100" dist="38100" dir="2700000" algn="tl">
                    <a:srgbClr val="C0C0C0"/>
                  </a:outerShdw>
                </a:effectLst>
                <a:latin typeface="微软雅黑" panose="020B0503020204020204" pitchFamily="34" charset="-122"/>
              </a:rPr>
              <a:t>同名异义：</a:t>
            </a:r>
            <a:r>
              <a:rPr lang="zh-CN" altLang="en-US" sz="2400" b="1" dirty="0">
                <a:solidFill>
                  <a:srgbClr val="008000"/>
                </a:solidFill>
                <a:effectLst>
                  <a:outerShdw blurRad="38100" dist="38100" dir="2700000" algn="tl">
                    <a:srgbClr val="C0C0C0"/>
                  </a:outerShdw>
                </a:effectLst>
                <a:latin typeface="微软雅黑" panose="020B0503020204020204" pitchFamily="34" charset="-122"/>
              </a:rPr>
              <a:t>不同意义的对象在不同的局部应用中具有相同的名字，例如，例局部应用</a:t>
            </a:r>
            <a:r>
              <a:rPr lang="en-US" altLang="zh-CN" sz="2400" b="1" dirty="0">
                <a:solidFill>
                  <a:srgbClr val="008000"/>
                </a:solidFill>
                <a:effectLst>
                  <a:outerShdw blurRad="38100" dist="38100" dir="2700000" algn="tl">
                    <a:srgbClr val="C0C0C0"/>
                  </a:outerShdw>
                </a:effectLst>
                <a:latin typeface="微软雅黑" panose="020B0503020204020204" pitchFamily="34" charset="-122"/>
              </a:rPr>
              <a:t>A</a:t>
            </a:r>
            <a:r>
              <a:rPr lang="zh-CN" altLang="en-US" sz="2400" b="1" dirty="0">
                <a:solidFill>
                  <a:srgbClr val="008000"/>
                </a:solidFill>
                <a:effectLst>
                  <a:outerShdw blurRad="38100" dist="38100" dir="2700000" algn="tl">
                    <a:srgbClr val="C0C0C0"/>
                  </a:outerShdw>
                </a:effectLst>
                <a:latin typeface="微软雅黑" panose="020B0503020204020204" pitchFamily="34" charset="-122"/>
              </a:rPr>
              <a:t>中将教室称为房间；局部应用</a:t>
            </a:r>
            <a:r>
              <a:rPr lang="en-US" altLang="zh-CN" sz="2400" b="1" dirty="0">
                <a:solidFill>
                  <a:srgbClr val="008000"/>
                </a:solidFill>
                <a:effectLst>
                  <a:outerShdw blurRad="38100" dist="38100" dir="2700000" algn="tl">
                    <a:srgbClr val="C0C0C0"/>
                  </a:outerShdw>
                </a:effectLst>
                <a:latin typeface="微软雅黑" panose="020B0503020204020204" pitchFamily="34" charset="-122"/>
              </a:rPr>
              <a:t>B</a:t>
            </a:r>
            <a:r>
              <a:rPr lang="zh-CN" altLang="en-US" sz="2400" b="1" dirty="0">
                <a:solidFill>
                  <a:srgbClr val="008000"/>
                </a:solidFill>
                <a:effectLst>
                  <a:outerShdw blurRad="38100" dist="38100" dir="2700000" algn="tl">
                    <a:srgbClr val="C0C0C0"/>
                  </a:outerShdw>
                </a:effectLst>
                <a:latin typeface="微软雅黑" panose="020B0503020204020204" pitchFamily="34" charset="-122"/>
              </a:rPr>
              <a:t>中将学生宿舍称为房间。</a:t>
            </a:r>
          </a:p>
          <a:p>
            <a:pPr lvl="1">
              <a:lnSpc>
                <a:spcPct val="120000"/>
              </a:lnSpc>
            </a:pPr>
            <a:r>
              <a:rPr lang="zh-CN" altLang="en-US" sz="2400" b="1" dirty="0">
                <a:effectLst>
                  <a:outerShdw blurRad="38100" dist="38100" dir="2700000" algn="tl">
                    <a:srgbClr val="C0C0C0"/>
                  </a:outerShdw>
                </a:effectLst>
                <a:latin typeface="微软雅黑" panose="020B0503020204020204" pitchFamily="34" charset="-122"/>
              </a:rPr>
              <a:t>异名同义（一义多名）：</a:t>
            </a:r>
            <a:r>
              <a:rPr lang="zh-CN" altLang="en-US" sz="2400" b="1" dirty="0">
                <a:solidFill>
                  <a:srgbClr val="008000"/>
                </a:solidFill>
                <a:effectLst>
                  <a:outerShdw blurRad="38100" dist="38100" dir="2700000" algn="tl">
                    <a:srgbClr val="C0C0C0"/>
                  </a:outerShdw>
                </a:effectLst>
                <a:latin typeface="微软雅黑" panose="020B0503020204020204" pitchFamily="34" charset="-122"/>
              </a:rPr>
              <a:t>同一意义的对象在不同的局部应用中具有不同的名字，例如，例有的部门把教科书称为课本；有的部门则把教科书称为教材。</a:t>
            </a:r>
          </a:p>
          <a:p>
            <a:pPr lvl="1">
              <a:lnSpc>
                <a:spcPct val="120000"/>
              </a:lnSpc>
            </a:pPr>
            <a:endParaRPr lang="en-US" altLang="zh-CN" b="1" dirty="0">
              <a:solidFill>
                <a:srgbClr val="008000"/>
              </a:solidFill>
              <a:effectLst>
                <a:outerShdw blurRad="38100" dist="38100" dir="2700000" algn="tl">
                  <a:srgbClr val="C0C0C0"/>
                </a:outerShdw>
              </a:effectLst>
              <a:latin typeface="微软雅黑" panose="020B0503020204020204" pitchFamily="34" charset="-122"/>
            </a:endParaRPr>
          </a:p>
        </p:txBody>
      </p:sp>
      <p:sp>
        <p:nvSpPr>
          <p:cNvPr id="1163268" name="AutoShape 4"/>
          <p:cNvSpPr>
            <a:spLocks noChangeArrowheads="1"/>
          </p:cNvSpPr>
          <p:nvPr/>
        </p:nvSpPr>
        <p:spPr bwMode="auto">
          <a:xfrm>
            <a:off x="8101013" y="549275"/>
            <a:ext cx="431800" cy="360363"/>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163269" name="Rectangle 5"/>
          <p:cNvSpPr>
            <a:spLocks noChangeArrowheads="1"/>
          </p:cNvSpPr>
          <p:nvPr/>
        </p:nvSpPr>
        <p:spPr bwMode="auto">
          <a:xfrm>
            <a:off x="3132138" y="1196975"/>
            <a:ext cx="5721350" cy="519113"/>
          </a:xfrm>
          <a:prstGeom prst="rect">
            <a:avLst/>
          </a:prstGeom>
          <a:solidFill>
            <a:srgbClr val="FFFF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2800" b="1">
                <a:solidFill>
                  <a:srgbClr val="FF3300"/>
                </a:solidFill>
                <a:latin typeface="微软雅黑" panose="020B0503020204020204" pitchFamily="34" charset="-122"/>
                <a:ea typeface="微软雅黑" panose="020B0503020204020204" pitchFamily="34" charset="-122"/>
              </a:rPr>
              <a:t>（包括实体、属性、联系的名字） </a:t>
            </a:r>
          </a:p>
        </p:txBody>
      </p:sp>
    </p:spTree>
    <p:extLst>
      <p:ext uri="{BB962C8B-B14F-4D97-AF65-F5344CB8AC3E}">
        <p14:creationId xmlns:p14="http://schemas.microsoft.com/office/powerpoint/2010/main" val="217794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FD54D82-33D5-4B60-B276-F1E5E865BD82}" type="slidenum">
              <a:rPr lang="en-US" altLang="zh-CN" b="1">
                <a:latin typeface="微软雅黑" panose="020B0503020204020204" pitchFamily="34" charset="-122"/>
              </a:rPr>
              <a:pPr/>
              <a:t>4</a:t>
            </a:fld>
            <a:endParaRPr lang="en-US" altLang="zh-CN" b="1">
              <a:latin typeface="微软雅黑" panose="020B0503020204020204" pitchFamily="34" charset="-122"/>
            </a:endParaRPr>
          </a:p>
        </p:txBody>
      </p:sp>
      <p:sp>
        <p:nvSpPr>
          <p:cNvPr id="985090" name="Rectangle 2"/>
          <p:cNvSpPr>
            <a:spLocks noGrp="1" noChangeArrowheads="1"/>
          </p:cNvSpPr>
          <p:nvPr>
            <p:ph type="title"/>
          </p:nvPr>
        </p:nvSpPr>
        <p:spPr>
          <a:xfrm>
            <a:off x="457200" y="274638"/>
            <a:ext cx="8229600" cy="850106"/>
          </a:xfrm>
        </p:spPr>
        <p:txBody>
          <a:bodyPr>
            <a:normAutofit/>
          </a:bodyPr>
          <a:lstStyle/>
          <a:p>
            <a:r>
              <a:rPr lang="zh-CN" altLang="en-US" sz="3600" b="1" dirty="0" smtClean="0">
                <a:solidFill>
                  <a:srgbClr val="0000CC"/>
                </a:solidFill>
                <a:latin typeface="微软雅黑" panose="020B0503020204020204" pitchFamily="34" charset="-122"/>
              </a:rPr>
              <a:t>数据库</a:t>
            </a:r>
            <a:r>
              <a:rPr lang="zh-CN" altLang="en-US" sz="3600" b="1" dirty="0">
                <a:solidFill>
                  <a:srgbClr val="0000CC"/>
                </a:solidFill>
                <a:latin typeface="微软雅黑" panose="020B0503020204020204" pitchFamily="34" charset="-122"/>
              </a:rPr>
              <a:t>设计的特点</a:t>
            </a:r>
          </a:p>
        </p:txBody>
      </p:sp>
      <p:sp>
        <p:nvSpPr>
          <p:cNvPr id="985091" name="Rectangle 3"/>
          <p:cNvSpPr>
            <a:spLocks noGrp="1" noChangeArrowheads="1"/>
          </p:cNvSpPr>
          <p:nvPr>
            <p:ph type="body" idx="1"/>
          </p:nvPr>
        </p:nvSpPr>
        <p:spPr>
          <a:xfrm>
            <a:off x="251520" y="1125538"/>
            <a:ext cx="8640960" cy="5040312"/>
          </a:xfrm>
        </p:spPr>
        <p:txBody>
          <a:bodyPr>
            <a:normAutofit/>
          </a:bodyPr>
          <a:lstStyle/>
          <a:p>
            <a:r>
              <a:rPr lang="zh-CN" altLang="en-US" sz="2800" b="1" dirty="0" smtClean="0">
                <a:solidFill>
                  <a:srgbClr val="FF3300"/>
                </a:solidFill>
                <a:latin typeface="微软雅黑" panose="020B0503020204020204" pitchFamily="34" charset="-122"/>
              </a:rPr>
              <a:t>结构</a:t>
            </a:r>
            <a:r>
              <a:rPr lang="zh-CN" altLang="en-US" sz="2800" b="1" dirty="0">
                <a:solidFill>
                  <a:srgbClr val="FF3300"/>
                </a:solidFill>
                <a:latin typeface="微软雅黑" panose="020B0503020204020204" pitchFamily="34" charset="-122"/>
              </a:rPr>
              <a:t>（数据）设计和行为（处理）设计相结合</a:t>
            </a:r>
            <a:r>
              <a:rPr lang="zh-CN" altLang="en-US" sz="2800" b="1" dirty="0">
                <a:latin typeface="微软雅黑" panose="020B0503020204020204" pitchFamily="34" charset="-122"/>
              </a:rPr>
              <a:t>。即在整个</a:t>
            </a:r>
            <a:r>
              <a:rPr lang="zh-CN" altLang="zh-CN" sz="2800" b="1" dirty="0">
                <a:latin typeface="微软雅黑" panose="020B0503020204020204" pitchFamily="34" charset="-122"/>
              </a:rPr>
              <a:t>数据库</a:t>
            </a:r>
            <a:r>
              <a:rPr lang="zh-CN" altLang="en-US" sz="2800" b="1" dirty="0">
                <a:latin typeface="微软雅黑" panose="020B0503020204020204" pitchFamily="34" charset="-122"/>
              </a:rPr>
              <a:t>结构设计阶段中，</a:t>
            </a:r>
            <a:r>
              <a:rPr lang="zh-CN" altLang="en-US" sz="2800" b="1" dirty="0">
                <a:solidFill>
                  <a:srgbClr val="0000CC"/>
                </a:solidFill>
                <a:latin typeface="微软雅黑" panose="020B0503020204020204" pitchFamily="34" charset="-122"/>
              </a:rPr>
              <a:t>虽然主要内容是设计数据库结构，但必须和应用系统的功能设计相结合</a:t>
            </a:r>
            <a:r>
              <a:rPr lang="zh-CN" altLang="en-US" sz="2800" b="1" dirty="0">
                <a:latin typeface="微软雅黑" panose="020B0503020204020204" pitchFamily="34" charset="-122"/>
              </a:rPr>
              <a:t>。 </a:t>
            </a:r>
            <a:endParaRPr lang="en-US" altLang="zh-CN" sz="2800" b="1" dirty="0" smtClean="0">
              <a:latin typeface="微软雅黑" panose="020B0503020204020204" pitchFamily="34" charset="-122"/>
            </a:endParaRPr>
          </a:p>
          <a:p>
            <a:r>
              <a:rPr lang="zh-CN" altLang="en-US" sz="2800" b="1" dirty="0" smtClean="0">
                <a:solidFill>
                  <a:srgbClr val="0000FF"/>
                </a:solidFill>
                <a:latin typeface="微软雅黑" panose="020B0503020204020204" pitchFamily="34" charset="-122"/>
              </a:rPr>
              <a:t>数据库</a:t>
            </a:r>
            <a:r>
              <a:rPr lang="zh-CN" altLang="en-US" sz="2800" b="1" dirty="0">
                <a:solidFill>
                  <a:srgbClr val="0000FF"/>
                </a:solidFill>
                <a:latin typeface="微软雅黑" panose="020B0503020204020204" pitchFamily="34" charset="-122"/>
              </a:rPr>
              <a:t>结构设计</a:t>
            </a:r>
          </a:p>
          <a:p>
            <a:pPr lvl="1"/>
            <a:r>
              <a:rPr lang="zh-CN" altLang="en-US" sz="2400" b="1" dirty="0">
                <a:latin typeface="微软雅黑" panose="020B0503020204020204" pitchFamily="34" charset="-122"/>
              </a:rPr>
              <a:t>设计数据库的</a:t>
            </a:r>
            <a:r>
              <a:rPr lang="zh-CN" altLang="en-US" sz="2400" b="1" dirty="0">
                <a:solidFill>
                  <a:srgbClr val="FF0000"/>
                </a:solidFill>
                <a:latin typeface="微软雅黑" panose="020B0503020204020204" pitchFamily="34" charset="-122"/>
              </a:rPr>
              <a:t>概念结构、逻辑结构、物理结构</a:t>
            </a:r>
          </a:p>
          <a:p>
            <a:r>
              <a:rPr lang="zh-CN" altLang="en-US" sz="2800" b="1" dirty="0">
                <a:solidFill>
                  <a:srgbClr val="0000FF"/>
                </a:solidFill>
                <a:latin typeface="微软雅黑" panose="020B0503020204020204" pitchFamily="34" charset="-122"/>
              </a:rPr>
              <a:t>数据处理设计</a:t>
            </a:r>
          </a:p>
          <a:p>
            <a:pPr lvl="1"/>
            <a:r>
              <a:rPr lang="zh-CN" altLang="en-US" sz="2400" b="1" dirty="0">
                <a:latin typeface="微软雅黑" panose="020B0503020204020204" pitchFamily="34" charset="-122"/>
              </a:rPr>
              <a:t>数据库应用系统的功能设计</a:t>
            </a:r>
          </a:p>
        </p:txBody>
      </p:sp>
    </p:spTree>
    <p:extLst>
      <p:ext uri="{BB962C8B-B14F-4D97-AF65-F5344CB8AC3E}">
        <p14:creationId xmlns:p14="http://schemas.microsoft.com/office/powerpoint/2010/main" val="35056628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3B17826-8670-48BD-A88D-5AEC531D0B39}" type="slidenum">
              <a:rPr lang="en-US" altLang="zh-CN" b="1">
                <a:latin typeface="微软雅黑" panose="020B0503020204020204" pitchFamily="34" charset="-122"/>
              </a:rPr>
              <a:pPr/>
              <a:t>40</a:t>
            </a:fld>
            <a:endParaRPr lang="en-US" altLang="zh-CN" b="1">
              <a:latin typeface="微软雅黑" panose="020B0503020204020204" pitchFamily="34" charset="-122"/>
            </a:endParaRPr>
          </a:p>
        </p:txBody>
      </p:sp>
      <p:sp>
        <p:nvSpPr>
          <p:cNvPr id="1165314" name="Rectangle 2"/>
          <p:cNvSpPr>
            <a:spLocks noGrp="1" noChangeArrowheads="1"/>
          </p:cNvSpPr>
          <p:nvPr>
            <p:ph type="title"/>
          </p:nvPr>
        </p:nvSpPr>
        <p:spPr>
          <a:xfrm>
            <a:off x="467544" y="64732"/>
            <a:ext cx="8229600" cy="635000"/>
          </a:xfrm>
        </p:spPr>
        <p:txBody>
          <a:bodyPr>
            <a:noAutofit/>
          </a:bodyPr>
          <a:lstStyle/>
          <a:p>
            <a:r>
              <a:rPr lang="en-US" altLang="zh-CN" sz="3200" b="1" dirty="0">
                <a:latin typeface="微软雅黑" panose="020B0503020204020204" pitchFamily="34" charset="-122"/>
              </a:rPr>
              <a:t>⒊ </a:t>
            </a:r>
            <a:r>
              <a:rPr lang="zh-CN" altLang="en-US" sz="3200" b="1" dirty="0">
                <a:latin typeface="微软雅黑" panose="020B0503020204020204" pitchFamily="34" charset="-122"/>
              </a:rPr>
              <a:t>结构冲突</a:t>
            </a:r>
          </a:p>
        </p:txBody>
      </p:sp>
      <p:sp>
        <p:nvSpPr>
          <p:cNvPr id="1165315" name="Rectangle 3"/>
          <p:cNvSpPr>
            <a:spLocks noGrp="1" noChangeArrowheads="1"/>
          </p:cNvSpPr>
          <p:nvPr>
            <p:ph type="body" idx="1"/>
          </p:nvPr>
        </p:nvSpPr>
        <p:spPr>
          <a:xfrm>
            <a:off x="323528" y="729456"/>
            <a:ext cx="8569325" cy="5688013"/>
          </a:xfrm>
        </p:spPr>
        <p:txBody>
          <a:bodyPr/>
          <a:lstStyle/>
          <a:p>
            <a:pPr>
              <a:lnSpc>
                <a:spcPct val="120000"/>
              </a:lnSpc>
            </a:pPr>
            <a:r>
              <a:rPr lang="zh-CN" altLang="en-US" b="1" dirty="0">
                <a:solidFill>
                  <a:srgbClr val="0000FF"/>
                </a:solidFill>
                <a:latin typeface="微软雅黑" panose="020B0503020204020204" pitchFamily="34" charset="-122"/>
              </a:rPr>
              <a:t>三类结构冲突</a:t>
            </a:r>
          </a:p>
          <a:p>
            <a:pPr marL="285750" indent="-285750">
              <a:lnSpc>
                <a:spcPct val="120000"/>
              </a:lnSpc>
              <a:buFont typeface="Arial" pitchFamily="34" charset="0"/>
              <a:buChar char="–"/>
            </a:pPr>
            <a:r>
              <a:rPr lang="zh-CN" altLang="en-US" sz="2400" b="1" dirty="0" smtClean="0">
                <a:solidFill>
                  <a:srgbClr val="0000CC"/>
                </a:solidFill>
                <a:effectLst>
                  <a:outerShdw blurRad="38100" dist="38100" dir="2700000" algn="tl">
                    <a:srgbClr val="C0C0C0"/>
                  </a:outerShdw>
                </a:effectLst>
                <a:latin typeface="微软雅黑" panose="020B0503020204020204" pitchFamily="34" charset="-122"/>
              </a:rPr>
              <a:t>（</a:t>
            </a:r>
            <a:r>
              <a:rPr lang="en-US" altLang="zh-CN" sz="2400" b="1" dirty="0" smtClean="0">
                <a:solidFill>
                  <a:srgbClr val="0000CC"/>
                </a:solidFill>
                <a:effectLst>
                  <a:outerShdw blurRad="38100" dist="38100" dir="2700000" algn="tl">
                    <a:srgbClr val="C0C0C0"/>
                  </a:outerShdw>
                </a:effectLst>
                <a:latin typeface="微软雅黑" panose="020B0503020204020204" pitchFamily="34" charset="-122"/>
              </a:rPr>
              <a:t>1</a:t>
            </a:r>
            <a:r>
              <a:rPr lang="zh-CN" altLang="en-US" sz="2400" b="1" dirty="0" smtClean="0">
                <a:solidFill>
                  <a:srgbClr val="0000CC"/>
                </a:solidFill>
                <a:effectLst>
                  <a:outerShdw blurRad="38100" dist="38100" dir="2700000" algn="tl">
                    <a:srgbClr val="C0C0C0"/>
                  </a:outerShdw>
                </a:effectLst>
                <a:latin typeface="微软雅黑" panose="020B0503020204020204" pitchFamily="34" charset="-122"/>
              </a:rPr>
              <a:t>）同</a:t>
            </a:r>
            <a:r>
              <a:rPr lang="zh-CN" altLang="en-US" sz="2400" b="1" dirty="0">
                <a:solidFill>
                  <a:srgbClr val="0000CC"/>
                </a:solidFill>
                <a:effectLst>
                  <a:outerShdw blurRad="38100" dist="38100" dir="2700000" algn="tl">
                    <a:srgbClr val="C0C0C0"/>
                  </a:outerShdw>
                </a:effectLst>
                <a:latin typeface="微软雅黑" panose="020B0503020204020204" pitchFamily="34" charset="-122"/>
              </a:rPr>
              <a:t>一对象在不同应用中具有不同的抽象</a:t>
            </a:r>
          </a:p>
          <a:p>
            <a:pPr lvl="2">
              <a:lnSpc>
                <a:spcPct val="120000"/>
              </a:lnSpc>
            </a:pPr>
            <a:r>
              <a:rPr lang="zh-CN" altLang="en-US" b="1" dirty="0">
                <a:latin typeface="微软雅黑" panose="020B0503020204020204" pitchFamily="34" charset="-122"/>
              </a:rPr>
              <a:t>例如，“课程”在某一局部应用中被当作实体， 在另一局部应用中则被当作属性</a:t>
            </a:r>
          </a:p>
          <a:p>
            <a:pPr lvl="1">
              <a:lnSpc>
                <a:spcPct val="120000"/>
              </a:lnSpc>
            </a:pPr>
            <a:r>
              <a:rPr lang="zh-CN" altLang="en-US" sz="2400" b="1" dirty="0">
                <a:solidFill>
                  <a:srgbClr val="FF0000"/>
                </a:solidFill>
                <a:latin typeface="微软雅黑" panose="020B0503020204020204" pitchFamily="34" charset="-122"/>
              </a:rPr>
              <a:t>解决方法</a:t>
            </a:r>
            <a:r>
              <a:rPr lang="zh-CN" altLang="en-US" sz="2400" b="1" dirty="0" smtClean="0">
                <a:solidFill>
                  <a:srgbClr val="FF0000"/>
                </a:solidFill>
                <a:latin typeface="微软雅黑" panose="020B0503020204020204" pitchFamily="34" charset="-122"/>
              </a:rPr>
              <a:t>：</a:t>
            </a:r>
            <a:endParaRPr lang="en-US" altLang="zh-CN" sz="2400" b="1" dirty="0" smtClean="0">
              <a:solidFill>
                <a:srgbClr val="FF0000"/>
              </a:solidFill>
              <a:latin typeface="微软雅黑" panose="020B0503020204020204" pitchFamily="34" charset="-122"/>
            </a:endParaRPr>
          </a:p>
          <a:p>
            <a:pPr marL="457200" lvl="1" indent="0">
              <a:lnSpc>
                <a:spcPct val="120000"/>
              </a:lnSpc>
              <a:buNone/>
            </a:pPr>
            <a:r>
              <a:rPr lang="zh-CN" altLang="en-US" sz="2400" b="1" dirty="0" smtClean="0">
                <a:latin typeface="微软雅黑" panose="020B0503020204020204" pitchFamily="34" charset="-122"/>
              </a:rPr>
              <a:t>        把</a:t>
            </a:r>
            <a:r>
              <a:rPr lang="zh-CN" altLang="en-US" sz="2400" b="1" dirty="0">
                <a:latin typeface="微软雅黑" panose="020B0503020204020204" pitchFamily="34" charset="-122"/>
              </a:rPr>
              <a:t>属性变为实体（或把实体变为属性）。</a:t>
            </a:r>
            <a:endParaRPr lang="zh-CN" altLang="en-US" b="1" dirty="0">
              <a:latin typeface="微软雅黑" panose="020B0503020204020204" pitchFamily="34" charset="-122"/>
            </a:endParaRPr>
          </a:p>
        </p:txBody>
      </p:sp>
      <p:sp>
        <p:nvSpPr>
          <p:cNvPr id="1165316" name="AutoShape 4"/>
          <p:cNvSpPr>
            <a:spLocks noChangeArrowheads="1"/>
          </p:cNvSpPr>
          <p:nvPr/>
        </p:nvSpPr>
        <p:spPr bwMode="auto">
          <a:xfrm>
            <a:off x="8101013" y="549275"/>
            <a:ext cx="431800" cy="360363"/>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 name="矩形 1"/>
          <p:cNvSpPr/>
          <p:nvPr/>
        </p:nvSpPr>
        <p:spPr>
          <a:xfrm>
            <a:off x="467544" y="4005064"/>
            <a:ext cx="8352928" cy="2308324"/>
          </a:xfrm>
          <a:prstGeom prst="rect">
            <a:avLst/>
          </a:prstGeom>
        </p:spPr>
        <p:txBody>
          <a:bodyPr wrap="square">
            <a:spAutoFit/>
          </a:bodyPr>
          <a:lstStyle/>
          <a:p>
            <a:pPr marL="285750" indent="-285750">
              <a:lnSpc>
                <a:spcPct val="120000"/>
              </a:lnSpc>
              <a:spcBef>
                <a:spcPct val="20000"/>
              </a:spcBef>
              <a:buFont typeface="Arial" pitchFamily="34" charset="0"/>
              <a:buChar char="–"/>
            </a:pPr>
            <a:r>
              <a:rPr lang="zh-CN" altLang="en-US" sz="2400" b="1" dirty="0" smtClean="0">
                <a:solidFill>
                  <a:srgbClr val="0000CC"/>
                </a:solidFill>
                <a:effectLst>
                  <a:outerShdw blurRad="38100" dist="38100" dir="2700000" algn="tl">
                    <a:srgbClr val="C0C0C0"/>
                  </a:outerShdw>
                </a:effectLst>
                <a:latin typeface="微软雅黑" panose="020B0503020204020204" pitchFamily="34" charset="-122"/>
                <a:ea typeface="微软雅黑" pitchFamily="34" charset="-122"/>
              </a:rPr>
              <a:t>（</a:t>
            </a:r>
            <a:r>
              <a:rPr lang="en-US" altLang="zh-CN" sz="2400" b="1" dirty="0" smtClean="0">
                <a:solidFill>
                  <a:srgbClr val="0000CC"/>
                </a:solidFill>
                <a:effectLst>
                  <a:outerShdw blurRad="38100" dist="38100" dir="2700000" algn="tl">
                    <a:srgbClr val="C0C0C0"/>
                  </a:outerShdw>
                </a:effectLst>
                <a:latin typeface="微软雅黑" panose="020B0503020204020204" pitchFamily="34" charset="-122"/>
                <a:ea typeface="微软雅黑" pitchFamily="34" charset="-122"/>
              </a:rPr>
              <a:t>2</a:t>
            </a:r>
            <a:r>
              <a:rPr lang="zh-CN" altLang="en-US" sz="2400" b="1" dirty="0" smtClean="0">
                <a:solidFill>
                  <a:srgbClr val="0000CC"/>
                </a:solidFill>
                <a:effectLst>
                  <a:outerShdw blurRad="38100" dist="38100" dir="2700000" algn="tl">
                    <a:srgbClr val="C0C0C0"/>
                  </a:outerShdw>
                </a:effectLst>
                <a:latin typeface="微软雅黑" panose="020B0503020204020204" pitchFamily="34" charset="-122"/>
                <a:ea typeface="微软雅黑" pitchFamily="34" charset="-122"/>
              </a:rPr>
              <a:t>）同</a:t>
            </a: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itchFamily="34" charset="-122"/>
              </a:rPr>
              <a:t>一实体在不同分</a:t>
            </a:r>
            <a:r>
              <a:rPr lang="en-US" altLang="zh-CN" sz="2400" b="1" dirty="0">
                <a:solidFill>
                  <a:srgbClr val="0000CC"/>
                </a:solidFill>
                <a:effectLst>
                  <a:outerShdw blurRad="38100" dist="38100" dir="2700000" algn="tl">
                    <a:srgbClr val="C0C0C0"/>
                  </a:outerShdw>
                </a:effectLst>
                <a:latin typeface="微软雅黑" panose="020B0503020204020204" pitchFamily="34" charset="-122"/>
                <a:ea typeface="微软雅黑" pitchFamily="34" charset="-122"/>
              </a:rPr>
              <a:t>E-R</a:t>
            </a:r>
            <a:r>
              <a:rPr lang="zh-CN" altLang="en-US" sz="2400" b="1" dirty="0">
                <a:solidFill>
                  <a:srgbClr val="0000CC"/>
                </a:solidFill>
                <a:effectLst>
                  <a:outerShdw blurRad="38100" dist="38100" dir="2700000" algn="tl">
                    <a:srgbClr val="C0C0C0"/>
                  </a:outerShdw>
                </a:effectLst>
                <a:latin typeface="微软雅黑" panose="020B0503020204020204" pitchFamily="34" charset="-122"/>
                <a:ea typeface="微软雅黑" pitchFamily="34" charset="-122"/>
              </a:rPr>
              <a:t>图中所包含的属性个数和属性排列次序不完全相同</a:t>
            </a:r>
          </a:p>
          <a:p>
            <a:pPr lvl="1">
              <a:lnSpc>
                <a:spcPct val="120000"/>
              </a:lnSpc>
            </a:pPr>
            <a:r>
              <a:rPr lang="zh-CN" altLang="en-US" sz="2400" b="1" dirty="0">
                <a:solidFill>
                  <a:srgbClr val="FF0000"/>
                </a:solidFill>
                <a:latin typeface="微软雅黑" panose="020B0503020204020204" pitchFamily="34" charset="-122"/>
                <a:ea typeface="微软雅黑" panose="020B0503020204020204" pitchFamily="34" charset="-122"/>
              </a:rPr>
              <a:t>解决方法：</a:t>
            </a:r>
          </a:p>
          <a:p>
            <a:pPr lvl="2">
              <a:lnSpc>
                <a:spcPct val="120000"/>
              </a:lnSpc>
            </a:pPr>
            <a:r>
              <a:rPr lang="zh-CN" altLang="en-US" sz="2400" b="1" dirty="0">
                <a:latin typeface="微软雅黑" panose="020B0503020204020204" pitchFamily="34" charset="-122"/>
                <a:ea typeface="微软雅黑" panose="020B0503020204020204" pitchFamily="34" charset="-122"/>
              </a:rPr>
              <a:t>使该实体的属性取各分</a:t>
            </a:r>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图中属性的</a:t>
            </a:r>
            <a:r>
              <a:rPr lang="zh-CN" altLang="en-US" sz="2400" b="1" dirty="0">
                <a:solidFill>
                  <a:srgbClr val="FF3300"/>
                </a:solidFill>
                <a:latin typeface="微软雅黑" panose="020B0503020204020204" pitchFamily="34" charset="-122"/>
                <a:ea typeface="微软雅黑" panose="020B0503020204020204" pitchFamily="34" charset="-122"/>
              </a:rPr>
              <a:t>并</a:t>
            </a:r>
            <a:r>
              <a:rPr lang="zh-CN" altLang="en-US" sz="2400" b="1" dirty="0">
                <a:latin typeface="微软雅黑" panose="020B0503020204020204" pitchFamily="34" charset="-122"/>
                <a:ea typeface="微软雅黑" panose="020B0503020204020204" pitchFamily="34" charset="-122"/>
              </a:rPr>
              <a:t>集，再适当调整属性的次序。</a:t>
            </a:r>
          </a:p>
        </p:txBody>
      </p:sp>
    </p:spTree>
    <p:extLst>
      <p:ext uri="{BB962C8B-B14F-4D97-AF65-F5344CB8AC3E}">
        <p14:creationId xmlns:p14="http://schemas.microsoft.com/office/powerpoint/2010/main" val="1210450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0"/>
          </p:nvPr>
        </p:nvSpPr>
        <p:spPr/>
        <p:txBody>
          <a:bodyPr/>
          <a:lstStyle/>
          <a:p>
            <a:fld id="{7C44823F-4ADD-46C7-AF4C-F0973845D00C}" type="slidenum">
              <a:rPr lang="en-US" altLang="zh-CN"/>
              <a:pPr/>
              <a:t>41</a:t>
            </a:fld>
            <a:endParaRPr lang="en-US" altLang="zh-CN"/>
          </a:p>
        </p:txBody>
      </p:sp>
      <p:sp>
        <p:nvSpPr>
          <p:cNvPr id="1392643" name="Rectangle 3"/>
          <p:cNvSpPr>
            <a:spLocks noGrp="1" noChangeArrowheads="1"/>
          </p:cNvSpPr>
          <p:nvPr>
            <p:ph type="body" idx="1"/>
          </p:nvPr>
        </p:nvSpPr>
        <p:spPr>
          <a:xfrm>
            <a:off x="395288" y="1125538"/>
            <a:ext cx="8229600" cy="5256212"/>
          </a:xfrm>
        </p:spPr>
        <p:txBody>
          <a:bodyPr/>
          <a:lstStyle/>
          <a:p>
            <a:pPr>
              <a:lnSpc>
                <a:spcPct val="120000"/>
              </a:lnSpc>
            </a:pPr>
            <a:r>
              <a:rPr lang="zh-CN" altLang="en-US" b="1" dirty="0">
                <a:latin typeface="微软雅黑" panose="020B0503020204020204" pitchFamily="34" charset="-122"/>
              </a:rPr>
              <a:t>结构冲突（举例）</a:t>
            </a:r>
          </a:p>
        </p:txBody>
      </p:sp>
      <p:grpSp>
        <p:nvGrpSpPr>
          <p:cNvPr id="1392645" name="Group 5"/>
          <p:cNvGrpSpPr>
            <a:grpSpLocks/>
          </p:cNvGrpSpPr>
          <p:nvPr/>
        </p:nvGrpSpPr>
        <p:grpSpPr bwMode="auto">
          <a:xfrm>
            <a:off x="250825" y="2205038"/>
            <a:ext cx="4849454" cy="2600325"/>
            <a:chOff x="912" y="1248"/>
            <a:chExt cx="4272" cy="2256"/>
          </a:xfrm>
        </p:grpSpPr>
        <p:sp>
          <p:nvSpPr>
            <p:cNvPr id="1392646" name="Rectangle 6"/>
            <p:cNvSpPr>
              <a:spLocks noChangeArrowheads="1"/>
            </p:cNvSpPr>
            <p:nvPr/>
          </p:nvSpPr>
          <p:spPr bwMode="auto">
            <a:xfrm>
              <a:off x="2592" y="1248"/>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a:ea typeface="宋体" charset="-122"/>
                </a:rPr>
                <a:t>学生</a:t>
              </a:r>
            </a:p>
          </p:txBody>
        </p:sp>
        <p:sp>
          <p:nvSpPr>
            <p:cNvPr id="1392647" name="Oval 7"/>
            <p:cNvSpPr>
              <a:spLocks noChangeArrowheads="1"/>
            </p:cNvSpPr>
            <p:nvPr/>
          </p:nvSpPr>
          <p:spPr bwMode="auto">
            <a:xfrm>
              <a:off x="912" y="2160"/>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a:ea typeface="宋体" charset="-122"/>
                </a:rPr>
                <a:t>学号</a:t>
              </a:r>
            </a:p>
          </p:txBody>
        </p:sp>
        <p:sp>
          <p:nvSpPr>
            <p:cNvPr id="1392648" name="Oval 8"/>
            <p:cNvSpPr>
              <a:spLocks noChangeArrowheads="1"/>
            </p:cNvSpPr>
            <p:nvPr/>
          </p:nvSpPr>
          <p:spPr bwMode="auto">
            <a:xfrm>
              <a:off x="1872" y="2160"/>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000" b="1" dirty="0">
                  <a:ea typeface="宋体" charset="-122"/>
                </a:rPr>
                <a:t> </a:t>
              </a:r>
              <a:r>
                <a:rPr lang="zh-CN" altLang="en-US" sz="2000" b="1" dirty="0">
                  <a:ea typeface="宋体" charset="-122"/>
                </a:rPr>
                <a:t>姓名</a:t>
              </a:r>
            </a:p>
          </p:txBody>
        </p:sp>
        <p:sp>
          <p:nvSpPr>
            <p:cNvPr id="1392649" name="Oval 9"/>
            <p:cNvSpPr>
              <a:spLocks noChangeArrowheads="1"/>
            </p:cNvSpPr>
            <p:nvPr/>
          </p:nvSpPr>
          <p:spPr bwMode="auto">
            <a:xfrm>
              <a:off x="2832" y="2160"/>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a:ea typeface="宋体" charset="-122"/>
                </a:rPr>
                <a:t>性别</a:t>
              </a:r>
            </a:p>
          </p:txBody>
        </p:sp>
        <p:sp>
          <p:nvSpPr>
            <p:cNvPr id="1392650" name="Oval 10"/>
            <p:cNvSpPr>
              <a:spLocks noChangeArrowheads="1"/>
            </p:cNvSpPr>
            <p:nvPr/>
          </p:nvSpPr>
          <p:spPr bwMode="auto">
            <a:xfrm>
              <a:off x="3792" y="2256"/>
              <a:ext cx="1392" cy="4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a:ea typeface="宋体" charset="-122"/>
                </a:rPr>
                <a:t>平均成绩</a:t>
              </a:r>
            </a:p>
          </p:txBody>
        </p:sp>
        <p:sp>
          <p:nvSpPr>
            <p:cNvPr id="1392651" name="Line 11"/>
            <p:cNvSpPr>
              <a:spLocks noChangeShapeType="1"/>
            </p:cNvSpPr>
            <p:nvPr/>
          </p:nvSpPr>
          <p:spPr bwMode="auto">
            <a:xfrm flipH="1">
              <a:off x="1344" y="1632"/>
              <a:ext cx="1248"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sp>
          <p:nvSpPr>
            <p:cNvPr id="1392652" name="Line 12"/>
            <p:cNvSpPr>
              <a:spLocks noChangeShapeType="1"/>
            </p:cNvSpPr>
            <p:nvPr/>
          </p:nvSpPr>
          <p:spPr bwMode="auto">
            <a:xfrm flipH="1">
              <a:off x="2256" y="1632"/>
              <a:ext cx="48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sp>
          <p:nvSpPr>
            <p:cNvPr id="1392653" name="Line 13"/>
            <p:cNvSpPr>
              <a:spLocks noChangeShapeType="1"/>
            </p:cNvSpPr>
            <p:nvPr/>
          </p:nvSpPr>
          <p:spPr bwMode="auto">
            <a:xfrm>
              <a:off x="3072" y="1632"/>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sp>
          <p:nvSpPr>
            <p:cNvPr id="1392654" name="Line 14"/>
            <p:cNvSpPr>
              <a:spLocks noChangeShapeType="1"/>
            </p:cNvSpPr>
            <p:nvPr/>
          </p:nvSpPr>
          <p:spPr bwMode="auto">
            <a:xfrm>
              <a:off x="3264" y="1632"/>
              <a:ext cx="96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sp>
          <p:nvSpPr>
            <p:cNvPr id="1392655" name="Rectangle 15"/>
            <p:cNvSpPr>
              <a:spLocks noChangeArrowheads="1"/>
            </p:cNvSpPr>
            <p:nvPr/>
          </p:nvSpPr>
          <p:spPr bwMode="auto">
            <a:xfrm>
              <a:off x="2112" y="3120"/>
              <a:ext cx="1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000" b="1">
                  <a:ea typeface="宋体" charset="-122"/>
                </a:rPr>
                <a:t>(a)</a:t>
              </a:r>
              <a:r>
                <a:rPr lang="zh-CN" altLang="en-US" sz="2000" b="1">
                  <a:ea typeface="宋体" charset="-122"/>
                </a:rPr>
                <a:t>在局部应用</a:t>
              </a:r>
              <a:r>
                <a:rPr lang="en-US" altLang="zh-CN" sz="2000" b="1">
                  <a:ea typeface="宋体" charset="-122"/>
                </a:rPr>
                <a:t>A</a:t>
              </a:r>
              <a:r>
                <a:rPr lang="zh-CN" altLang="en-US" sz="2000" b="1">
                  <a:ea typeface="宋体" charset="-122"/>
                </a:rPr>
                <a:t>中</a:t>
              </a:r>
            </a:p>
          </p:txBody>
        </p:sp>
      </p:grpSp>
      <p:grpSp>
        <p:nvGrpSpPr>
          <p:cNvPr id="1392656" name="Group 16"/>
          <p:cNvGrpSpPr>
            <a:grpSpLocks/>
          </p:cNvGrpSpPr>
          <p:nvPr/>
        </p:nvGrpSpPr>
        <p:grpSpPr bwMode="auto">
          <a:xfrm>
            <a:off x="4356100" y="973138"/>
            <a:ext cx="4492625" cy="2743200"/>
            <a:chOff x="912" y="1248"/>
            <a:chExt cx="3888" cy="2256"/>
          </a:xfrm>
        </p:grpSpPr>
        <p:sp>
          <p:nvSpPr>
            <p:cNvPr id="1392657" name="Rectangle 17"/>
            <p:cNvSpPr>
              <a:spLocks noChangeArrowheads="1"/>
            </p:cNvSpPr>
            <p:nvPr/>
          </p:nvSpPr>
          <p:spPr bwMode="auto">
            <a:xfrm>
              <a:off x="2592" y="1248"/>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a:ea typeface="宋体" charset="-122"/>
                </a:rPr>
                <a:t>学生</a:t>
              </a:r>
            </a:p>
          </p:txBody>
        </p:sp>
        <p:sp>
          <p:nvSpPr>
            <p:cNvPr id="1392658" name="Oval 18"/>
            <p:cNvSpPr>
              <a:spLocks noChangeArrowheads="1"/>
            </p:cNvSpPr>
            <p:nvPr/>
          </p:nvSpPr>
          <p:spPr bwMode="auto">
            <a:xfrm>
              <a:off x="1680" y="2112"/>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a:ea typeface="宋体" charset="-122"/>
                </a:rPr>
                <a:t>学号</a:t>
              </a:r>
            </a:p>
          </p:txBody>
        </p:sp>
        <p:sp>
          <p:nvSpPr>
            <p:cNvPr id="1392659" name="Oval 19"/>
            <p:cNvSpPr>
              <a:spLocks noChangeArrowheads="1"/>
            </p:cNvSpPr>
            <p:nvPr/>
          </p:nvSpPr>
          <p:spPr bwMode="auto">
            <a:xfrm>
              <a:off x="912" y="2112"/>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000" b="1">
                  <a:ea typeface="宋体" charset="-122"/>
                </a:rPr>
                <a:t> </a:t>
              </a:r>
              <a:r>
                <a:rPr lang="zh-CN" altLang="en-US" sz="2000" b="1">
                  <a:ea typeface="宋体" charset="-122"/>
                </a:rPr>
                <a:t>姓名</a:t>
              </a:r>
            </a:p>
          </p:txBody>
        </p:sp>
        <p:sp>
          <p:nvSpPr>
            <p:cNvPr id="1392660" name="Oval 20"/>
            <p:cNvSpPr>
              <a:spLocks noChangeArrowheads="1"/>
            </p:cNvSpPr>
            <p:nvPr/>
          </p:nvSpPr>
          <p:spPr bwMode="auto">
            <a:xfrm>
              <a:off x="2352" y="2160"/>
              <a:ext cx="81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dirty="0">
                  <a:ea typeface="宋体" charset="-122"/>
                </a:rPr>
                <a:t>出生日期</a:t>
              </a:r>
            </a:p>
          </p:txBody>
        </p:sp>
        <p:sp>
          <p:nvSpPr>
            <p:cNvPr id="1392661" name="Oval 21"/>
            <p:cNvSpPr>
              <a:spLocks noChangeArrowheads="1"/>
            </p:cNvSpPr>
            <p:nvPr/>
          </p:nvSpPr>
          <p:spPr bwMode="auto">
            <a:xfrm>
              <a:off x="4080" y="2208"/>
              <a:ext cx="720"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a:ea typeface="宋体" charset="-122"/>
                </a:rPr>
                <a:t>年级</a:t>
              </a:r>
            </a:p>
          </p:txBody>
        </p:sp>
        <p:sp>
          <p:nvSpPr>
            <p:cNvPr id="1392662" name="Line 22"/>
            <p:cNvSpPr>
              <a:spLocks noChangeShapeType="1"/>
            </p:cNvSpPr>
            <p:nvPr/>
          </p:nvSpPr>
          <p:spPr bwMode="auto">
            <a:xfrm flipH="1">
              <a:off x="1344" y="1632"/>
              <a:ext cx="1248"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sp>
          <p:nvSpPr>
            <p:cNvPr id="1392663" name="Line 23"/>
            <p:cNvSpPr>
              <a:spLocks noChangeShapeType="1"/>
            </p:cNvSpPr>
            <p:nvPr/>
          </p:nvSpPr>
          <p:spPr bwMode="auto">
            <a:xfrm flipH="1">
              <a:off x="2160" y="1632"/>
              <a:ext cx="48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sp>
          <p:nvSpPr>
            <p:cNvPr id="1392664" name="Line 24"/>
            <p:cNvSpPr>
              <a:spLocks noChangeShapeType="1"/>
            </p:cNvSpPr>
            <p:nvPr/>
          </p:nvSpPr>
          <p:spPr bwMode="auto">
            <a:xfrm>
              <a:off x="2736" y="1632"/>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sp>
          <p:nvSpPr>
            <p:cNvPr id="1392665" name="Line 25"/>
            <p:cNvSpPr>
              <a:spLocks noChangeShapeType="1"/>
            </p:cNvSpPr>
            <p:nvPr/>
          </p:nvSpPr>
          <p:spPr bwMode="auto">
            <a:xfrm>
              <a:off x="3264" y="1632"/>
              <a:ext cx="96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sp>
          <p:nvSpPr>
            <p:cNvPr id="1392666" name="Rectangle 26"/>
            <p:cNvSpPr>
              <a:spLocks noChangeArrowheads="1"/>
            </p:cNvSpPr>
            <p:nvPr/>
          </p:nvSpPr>
          <p:spPr bwMode="auto">
            <a:xfrm>
              <a:off x="2112" y="3120"/>
              <a:ext cx="1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000" b="1">
                  <a:ea typeface="宋体" charset="-122"/>
                </a:rPr>
                <a:t>(b)</a:t>
              </a:r>
              <a:r>
                <a:rPr lang="zh-CN" altLang="en-US" sz="2000" b="1">
                  <a:ea typeface="宋体" charset="-122"/>
                </a:rPr>
                <a:t>在局部应用</a:t>
              </a:r>
              <a:r>
                <a:rPr lang="en-US" altLang="zh-CN" sz="2000" b="1">
                  <a:ea typeface="宋体" charset="-122"/>
                </a:rPr>
                <a:t>B</a:t>
              </a:r>
              <a:r>
                <a:rPr lang="zh-CN" altLang="en-US" sz="2000" b="1">
                  <a:ea typeface="宋体" charset="-122"/>
                </a:rPr>
                <a:t>中</a:t>
              </a:r>
            </a:p>
          </p:txBody>
        </p:sp>
        <p:sp>
          <p:nvSpPr>
            <p:cNvPr id="1392667" name="Oval 27"/>
            <p:cNvSpPr>
              <a:spLocks noChangeArrowheads="1"/>
            </p:cNvSpPr>
            <p:nvPr/>
          </p:nvSpPr>
          <p:spPr bwMode="auto">
            <a:xfrm>
              <a:off x="3264" y="2208"/>
              <a:ext cx="768"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b="1">
                  <a:ea typeface="宋体" charset="-122"/>
                </a:rPr>
                <a:t>所在系 </a:t>
              </a:r>
            </a:p>
          </p:txBody>
        </p:sp>
        <p:sp>
          <p:nvSpPr>
            <p:cNvPr id="1392668" name="Line 28"/>
            <p:cNvSpPr>
              <a:spLocks noChangeShapeType="1"/>
            </p:cNvSpPr>
            <p:nvPr/>
          </p:nvSpPr>
          <p:spPr bwMode="auto">
            <a:xfrm>
              <a:off x="3120" y="1632"/>
              <a:ext cx="432"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p>
          </p:txBody>
        </p:sp>
      </p:grpSp>
      <p:grpSp>
        <p:nvGrpSpPr>
          <p:cNvPr id="1392669" name="Group 29"/>
          <p:cNvGrpSpPr>
            <a:grpSpLocks/>
          </p:cNvGrpSpPr>
          <p:nvPr/>
        </p:nvGrpSpPr>
        <p:grpSpPr bwMode="auto">
          <a:xfrm>
            <a:off x="4356100" y="4005263"/>
            <a:ext cx="3844925" cy="2603500"/>
            <a:chOff x="912" y="1200"/>
            <a:chExt cx="2976" cy="1979"/>
          </a:xfrm>
        </p:grpSpPr>
        <p:sp>
          <p:nvSpPr>
            <p:cNvPr id="1392670" name="Rectangle 30"/>
            <p:cNvSpPr>
              <a:spLocks noChangeArrowheads="1"/>
            </p:cNvSpPr>
            <p:nvPr/>
          </p:nvSpPr>
          <p:spPr bwMode="auto">
            <a:xfrm>
              <a:off x="2208" y="1200"/>
              <a:ext cx="671" cy="38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学生</a:t>
              </a:r>
            </a:p>
          </p:txBody>
        </p:sp>
        <p:sp>
          <p:nvSpPr>
            <p:cNvPr id="1392671" name="Oval 31"/>
            <p:cNvSpPr>
              <a:spLocks noChangeArrowheads="1"/>
            </p:cNvSpPr>
            <p:nvPr/>
          </p:nvSpPr>
          <p:spPr bwMode="auto">
            <a:xfrm>
              <a:off x="3312" y="2112"/>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学号</a:t>
              </a:r>
            </a:p>
          </p:txBody>
        </p:sp>
        <p:sp>
          <p:nvSpPr>
            <p:cNvPr id="1392672" name="Oval 32"/>
            <p:cNvSpPr>
              <a:spLocks noChangeArrowheads="1"/>
            </p:cNvSpPr>
            <p:nvPr/>
          </p:nvSpPr>
          <p:spPr bwMode="auto">
            <a:xfrm>
              <a:off x="912" y="2112"/>
              <a:ext cx="576"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000" b="1">
                  <a:ea typeface="宋体" charset="-122"/>
                </a:rPr>
                <a:t> </a:t>
              </a:r>
              <a:r>
                <a:rPr lang="zh-CN" altLang="en-US" sz="2000" b="1">
                  <a:ea typeface="宋体" charset="-122"/>
                </a:rPr>
                <a:t>姓名</a:t>
              </a:r>
            </a:p>
          </p:txBody>
        </p:sp>
        <p:sp>
          <p:nvSpPr>
            <p:cNvPr id="1392673" name="Oval 33"/>
            <p:cNvSpPr>
              <a:spLocks noChangeArrowheads="1"/>
            </p:cNvSpPr>
            <p:nvPr/>
          </p:nvSpPr>
          <p:spPr bwMode="auto">
            <a:xfrm>
              <a:off x="1856" y="2112"/>
              <a:ext cx="1072" cy="57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000" b="1" dirty="0">
                  <a:ea typeface="宋体" charset="-122"/>
                </a:rPr>
                <a:t> </a:t>
              </a:r>
              <a:r>
                <a:rPr lang="zh-CN" altLang="en-US" sz="2000" b="1" dirty="0">
                  <a:ea typeface="宋体" charset="-122"/>
                </a:rPr>
                <a:t>政治面貌 </a:t>
              </a:r>
            </a:p>
          </p:txBody>
        </p:sp>
        <p:sp>
          <p:nvSpPr>
            <p:cNvPr id="1392674" name="Line 34"/>
            <p:cNvSpPr>
              <a:spLocks noChangeShapeType="1"/>
            </p:cNvSpPr>
            <p:nvPr/>
          </p:nvSpPr>
          <p:spPr bwMode="auto">
            <a:xfrm flipH="1">
              <a:off x="1392" y="1584"/>
              <a:ext cx="864"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2675" name="Line 35"/>
            <p:cNvSpPr>
              <a:spLocks noChangeShapeType="1"/>
            </p:cNvSpPr>
            <p:nvPr/>
          </p:nvSpPr>
          <p:spPr bwMode="auto">
            <a:xfrm>
              <a:off x="2736" y="1584"/>
              <a:ext cx="768"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2676" name="Line 36"/>
            <p:cNvSpPr>
              <a:spLocks noChangeShapeType="1"/>
            </p:cNvSpPr>
            <p:nvPr/>
          </p:nvSpPr>
          <p:spPr bwMode="auto">
            <a:xfrm>
              <a:off x="2496" y="1584"/>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2677" name="Rectangle 37"/>
            <p:cNvSpPr>
              <a:spLocks noChangeArrowheads="1"/>
            </p:cNvSpPr>
            <p:nvPr/>
          </p:nvSpPr>
          <p:spPr bwMode="auto">
            <a:xfrm>
              <a:off x="1565" y="2795"/>
              <a:ext cx="1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000" b="1">
                  <a:ea typeface="宋体" charset="-122"/>
                </a:rPr>
                <a:t>(c)</a:t>
              </a:r>
              <a:r>
                <a:rPr lang="zh-CN" altLang="en-US" sz="2000" b="1">
                  <a:ea typeface="宋体" charset="-122"/>
                </a:rPr>
                <a:t>在局部应用</a:t>
              </a:r>
              <a:r>
                <a:rPr lang="en-US" altLang="zh-CN" sz="2000" b="1">
                  <a:ea typeface="宋体" charset="-122"/>
                </a:rPr>
                <a:t>C</a:t>
              </a:r>
              <a:r>
                <a:rPr lang="zh-CN" altLang="en-US" sz="2000" b="1">
                  <a:ea typeface="宋体" charset="-122"/>
                </a:rPr>
                <a:t>中</a:t>
              </a:r>
            </a:p>
          </p:txBody>
        </p:sp>
      </p:grpSp>
    </p:spTree>
    <p:extLst>
      <p:ext uri="{BB962C8B-B14F-4D97-AF65-F5344CB8AC3E}">
        <p14:creationId xmlns:p14="http://schemas.microsoft.com/office/powerpoint/2010/main" val="12534400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fld id="{48230278-7072-4402-A87D-EDF9E7613575}" type="slidenum">
              <a:rPr lang="en-US" altLang="zh-CN"/>
              <a:pPr/>
              <a:t>42</a:t>
            </a:fld>
            <a:endParaRPr lang="en-US" altLang="zh-CN"/>
          </a:p>
        </p:txBody>
      </p:sp>
      <p:sp>
        <p:nvSpPr>
          <p:cNvPr id="1394691" name="Rectangle 3"/>
          <p:cNvSpPr>
            <a:spLocks noGrp="1" noChangeArrowheads="1"/>
          </p:cNvSpPr>
          <p:nvPr>
            <p:ph type="body" idx="1"/>
          </p:nvPr>
        </p:nvSpPr>
        <p:spPr>
          <a:xfrm>
            <a:off x="395288" y="1125538"/>
            <a:ext cx="8229600" cy="5256212"/>
          </a:xfrm>
        </p:spPr>
        <p:txBody>
          <a:bodyPr/>
          <a:lstStyle/>
          <a:p>
            <a:pPr>
              <a:lnSpc>
                <a:spcPct val="120000"/>
              </a:lnSpc>
            </a:pPr>
            <a:r>
              <a:rPr lang="zh-CN" altLang="en-US" b="1" dirty="0">
                <a:latin typeface="微软雅黑" panose="020B0503020204020204" pitchFamily="34" charset="-122"/>
              </a:rPr>
              <a:t>解决结构冲突（举例）</a:t>
            </a:r>
          </a:p>
        </p:txBody>
      </p:sp>
      <p:sp>
        <p:nvSpPr>
          <p:cNvPr id="1394725" name="Rectangle 37"/>
          <p:cNvSpPr>
            <a:spLocks noChangeArrowheads="1"/>
          </p:cNvSpPr>
          <p:nvPr/>
        </p:nvSpPr>
        <p:spPr bwMode="auto">
          <a:xfrm>
            <a:off x="4114800" y="1981200"/>
            <a:ext cx="1065213" cy="608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学生</a:t>
            </a:r>
          </a:p>
        </p:txBody>
      </p:sp>
      <p:sp>
        <p:nvSpPr>
          <p:cNvPr id="1394726" name="Oval 38"/>
          <p:cNvSpPr>
            <a:spLocks noChangeArrowheads="1"/>
          </p:cNvSpPr>
          <p:nvPr/>
        </p:nvSpPr>
        <p:spPr bwMode="auto">
          <a:xfrm>
            <a:off x="3810000" y="3429000"/>
            <a:ext cx="9144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000" b="1">
                <a:ea typeface="宋体" charset="-122"/>
              </a:rPr>
              <a:t> </a:t>
            </a:r>
            <a:r>
              <a:rPr lang="zh-CN" altLang="en-US" sz="2000" b="1">
                <a:ea typeface="宋体" charset="-122"/>
              </a:rPr>
              <a:t>政治</a:t>
            </a:r>
          </a:p>
          <a:p>
            <a:pPr eaLnBrk="0" hangingPunct="0"/>
            <a:r>
              <a:rPr lang="zh-CN" altLang="en-US" sz="2000" b="1">
                <a:ea typeface="宋体" charset="-122"/>
              </a:rPr>
              <a:t>面貌 </a:t>
            </a:r>
          </a:p>
        </p:txBody>
      </p:sp>
      <p:sp>
        <p:nvSpPr>
          <p:cNvPr id="1394727" name="Oval 39"/>
          <p:cNvSpPr>
            <a:spLocks noChangeArrowheads="1"/>
          </p:cNvSpPr>
          <p:nvPr/>
        </p:nvSpPr>
        <p:spPr bwMode="auto">
          <a:xfrm>
            <a:off x="990600" y="33528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000" b="1">
                <a:ea typeface="宋体" charset="-122"/>
              </a:rPr>
              <a:t> </a:t>
            </a:r>
            <a:r>
              <a:rPr lang="zh-CN" altLang="en-US" sz="2000" b="1">
                <a:ea typeface="宋体" charset="-122"/>
              </a:rPr>
              <a:t>学号</a:t>
            </a:r>
          </a:p>
        </p:txBody>
      </p:sp>
      <p:sp>
        <p:nvSpPr>
          <p:cNvPr id="1394728" name="Oval 40"/>
          <p:cNvSpPr>
            <a:spLocks noChangeArrowheads="1"/>
          </p:cNvSpPr>
          <p:nvPr/>
        </p:nvSpPr>
        <p:spPr bwMode="auto">
          <a:xfrm>
            <a:off x="2667000" y="3352800"/>
            <a:ext cx="9906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出生</a:t>
            </a:r>
          </a:p>
          <a:p>
            <a:pPr eaLnBrk="0" hangingPunct="0"/>
            <a:r>
              <a:rPr lang="zh-CN" altLang="en-US" sz="2000" b="1">
                <a:ea typeface="宋体" charset="-122"/>
              </a:rPr>
              <a:t>日期</a:t>
            </a:r>
          </a:p>
        </p:txBody>
      </p:sp>
      <p:sp>
        <p:nvSpPr>
          <p:cNvPr id="1394729" name="Oval 41"/>
          <p:cNvSpPr>
            <a:spLocks noChangeArrowheads="1"/>
          </p:cNvSpPr>
          <p:nvPr/>
        </p:nvSpPr>
        <p:spPr bwMode="auto">
          <a:xfrm>
            <a:off x="6096000" y="35052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年级</a:t>
            </a:r>
          </a:p>
        </p:txBody>
      </p:sp>
      <p:sp>
        <p:nvSpPr>
          <p:cNvPr id="1394730" name="Line 42"/>
          <p:cNvSpPr>
            <a:spLocks noChangeShapeType="1"/>
          </p:cNvSpPr>
          <p:nvPr/>
        </p:nvSpPr>
        <p:spPr bwMode="auto">
          <a:xfrm flipH="1">
            <a:off x="1447800" y="2514600"/>
            <a:ext cx="2667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4731" name="Line 43"/>
          <p:cNvSpPr>
            <a:spLocks noChangeShapeType="1"/>
          </p:cNvSpPr>
          <p:nvPr/>
        </p:nvSpPr>
        <p:spPr bwMode="auto">
          <a:xfrm flipH="1">
            <a:off x="3505200" y="2590800"/>
            <a:ext cx="762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4732" name="Line 44"/>
          <p:cNvSpPr>
            <a:spLocks noChangeShapeType="1"/>
          </p:cNvSpPr>
          <p:nvPr/>
        </p:nvSpPr>
        <p:spPr bwMode="auto">
          <a:xfrm>
            <a:off x="4343400" y="25908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4733" name="Line 45"/>
          <p:cNvSpPr>
            <a:spLocks noChangeShapeType="1"/>
          </p:cNvSpPr>
          <p:nvPr/>
        </p:nvSpPr>
        <p:spPr bwMode="auto">
          <a:xfrm>
            <a:off x="5181600" y="2590800"/>
            <a:ext cx="15240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4734" name="Rectangle 46"/>
          <p:cNvSpPr>
            <a:spLocks noChangeArrowheads="1"/>
          </p:cNvSpPr>
          <p:nvPr/>
        </p:nvSpPr>
        <p:spPr bwMode="auto">
          <a:xfrm>
            <a:off x="3352800" y="49530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b="1">
                <a:ea typeface="宋体" charset="-122"/>
              </a:rPr>
              <a:t>(d)</a:t>
            </a:r>
            <a:r>
              <a:rPr lang="zh-CN" altLang="en-US" b="1">
                <a:ea typeface="宋体" charset="-122"/>
              </a:rPr>
              <a:t>合并后</a:t>
            </a:r>
          </a:p>
        </p:txBody>
      </p:sp>
      <p:sp>
        <p:nvSpPr>
          <p:cNvPr id="1394735" name="Oval 47"/>
          <p:cNvSpPr>
            <a:spLocks noChangeArrowheads="1"/>
          </p:cNvSpPr>
          <p:nvPr/>
        </p:nvSpPr>
        <p:spPr bwMode="auto">
          <a:xfrm>
            <a:off x="4932363" y="3429000"/>
            <a:ext cx="9906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所在系 </a:t>
            </a:r>
          </a:p>
        </p:txBody>
      </p:sp>
      <p:sp>
        <p:nvSpPr>
          <p:cNvPr id="1394736" name="Line 48"/>
          <p:cNvSpPr>
            <a:spLocks noChangeShapeType="1"/>
          </p:cNvSpPr>
          <p:nvPr/>
        </p:nvSpPr>
        <p:spPr bwMode="auto">
          <a:xfrm>
            <a:off x="4953000" y="2590800"/>
            <a:ext cx="685800" cy="914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4737" name="Oval 49"/>
          <p:cNvSpPr>
            <a:spLocks noChangeArrowheads="1"/>
          </p:cNvSpPr>
          <p:nvPr/>
        </p:nvSpPr>
        <p:spPr bwMode="auto">
          <a:xfrm>
            <a:off x="7848600" y="3429000"/>
            <a:ext cx="914400" cy="9144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平均</a:t>
            </a:r>
          </a:p>
          <a:p>
            <a:pPr eaLnBrk="0" hangingPunct="0"/>
            <a:r>
              <a:rPr lang="zh-CN" altLang="en-US" sz="2000" b="1">
                <a:ea typeface="宋体" charset="-122"/>
              </a:rPr>
              <a:t>成绩</a:t>
            </a:r>
          </a:p>
        </p:txBody>
      </p:sp>
      <p:sp>
        <p:nvSpPr>
          <p:cNvPr id="1394738" name="Oval 50"/>
          <p:cNvSpPr>
            <a:spLocks noChangeArrowheads="1"/>
          </p:cNvSpPr>
          <p:nvPr/>
        </p:nvSpPr>
        <p:spPr bwMode="auto">
          <a:xfrm>
            <a:off x="1828800" y="34290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姓名</a:t>
            </a:r>
          </a:p>
        </p:txBody>
      </p:sp>
      <p:sp>
        <p:nvSpPr>
          <p:cNvPr id="1394739" name="Oval 51"/>
          <p:cNvSpPr>
            <a:spLocks noChangeArrowheads="1"/>
          </p:cNvSpPr>
          <p:nvPr/>
        </p:nvSpPr>
        <p:spPr bwMode="auto">
          <a:xfrm>
            <a:off x="6934200" y="3505200"/>
            <a:ext cx="762000" cy="7620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000" b="1">
                <a:ea typeface="宋体" charset="-122"/>
              </a:rPr>
              <a:t>性别</a:t>
            </a:r>
          </a:p>
        </p:txBody>
      </p:sp>
      <p:sp>
        <p:nvSpPr>
          <p:cNvPr id="1394740" name="Line 52"/>
          <p:cNvSpPr>
            <a:spLocks noChangeShapeType="1"/>
          </p:cNvSpPr>
          <p:nvPr/>
        </p:nvSpPr>
        <p:spPr bwMode="auto">
          <a:xfrm flipV="1">
            <a:off x="2286000" y="2590800"/>
            <a:ext cx="19050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4741" name="Line 53"/>
          <p:cNvSpPr>
            <a:spLocks noChangeShapeType="1"/>
          </p:cNvSpPr>
          <p:nvPr/>
        </p:nvSpPr>
        <p:spPr bwMode="auto">
          <a:xfrm>
            <a:off x="5181600" y="2514600"/>
            <a:ext cx="20574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4742" name="Line 54"/>
          <p:cNvSpPr>
            <a:spLocks noChangeShapeType="1"/>
          </p:cNvSpPr>
          <p:nvPr/>
        </p:nvSpPr>
        <p:spPr bwMode="auto">
          <a:xfrm>
            <a:off x="5181600" y="2438400"/>
            <a:ext cx="3124200" cy="990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821596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3B17826-8670-48BD-A88D-5AEC531D0B39}" type="slidenum">
              <a:rPr lang="en-US" altLang="zh-CN" b="1">
                <a:latin typeface="微软雅黑" panose="020B0503020204020204" pitchFamily="34" charset="-122"/>
              </a:rPr>
              <a:pPr/>
              <a:t>43</a:t>
            </a:fld>
            <a:endParaRPr lang="en-US" altLang="zh-CN" b="1">
              <a:latin typeface="微软雅黑" panose="020B0503020204020204" pitchFamily="34" charset="-122"/>
            </a:endParaRPr>
          </a:p>
        </p:txBody>
      </p:sp>
      <p:sp>
        <p:nvSpPr>
          <p:cNvPr id="1165314" name="Rectangle 2"/>
          <p:cNvSpPr>
            <a:spLocks noGrp="1" noChangeArrowheads="1"/>
          </p:cNvSpPr>
          <p:nvPr>
            <p:ph type="title"/>
          </p:nvPr>
        </p:nvSpPr>
        <p:spPr>
          <a:xfrm>
            <a:off x="467544" y="64732"/>
            <a:ext cx="8229600" cy="635000"/>
          </a:xfrm>
        </p:spPr>
        <p:txBody>
          <a:bodyPr>
            <a:noAutofit/>
          </a:bodyPr>
          <a:lstStyle/>
          <a:p>
            <a:r>
              <a:rPr lang="en-US" altLang="zh-CN" sz="3200" b="1" dirty="0">
                <a:latin typeface="微软雅黑" panose="020B0503020204020204" pitchFamily="34" charset="-122"/>
              </a:rPr>
              <a:t>⒊ </a:t>
            </a:r>
            <a:r>
              <a:rPr lang="zh-CN" altLang="en-US" sz="3200" b="1" dirty="0">
                <a:latin typeface="微软雅黑" panose="020B0503020204020204" pitchFamily="34" charset="-122"/>
              </a:rPr>
              <a:t>结构</a:t>
            </a:r>
            <a:r>
              <a:rPr lang="zh-CN" altLang="en-US" sz="3200" b="1" dirty="0" smtClean="0">
                <a:latin typeface="微软雅黑" panose="020B0503020204020204" pitchFamily="34" charset="-122"/>
              </a:rPr>
              <a:t>冲突（续）</a:t>
            </a:r>
            <a:endParaRPr lang="zh-CN" altLang="en-US" sz="3200" b="1" dirty="0">
              <a:latin typeface="微软雅黑" panose="020B0503020204020204" pitchFamily="34" charset="-122"/>
            </a:endParaRPr>
          </a:p>
        </p:txBody>
      </p:sp>
      <p:sp>
        <p:nvSpPr>
          <p:cNvPr id="1165315" name="Rectangle 3"/>
          <p:cNvSpPr>
            <a:spLocks noGrp="1" noChangeArrowheads="1"/>
          </p:cNvSpPr>
          <p:nvPr>
            <p:ph type="body" idx="1"/>
          </p:nvPr>
        </p:nvSpPr>
        <p:spPr>
          <a:xfrm>
            <a:off x="323528" y="729456"/>
            <a:ext cx="8569325" cy="5688013"/>
          </a:xfrm>
        </p:spPr>
        <p:txBody>
          <a:bodyPr/>
          <a:lstStyle/>
          <a:p>
            <a:pPr>
              <a:lnSpc>
                <a:spcPct val="120000"/>
              </a:lnSpc>
            </a:pPr>
            <a:r>
              <a:rPr lang="zh-CN" altLang="en-US" b="1" dirty="0">
                <a:solidFill>
                  <a:srgbClr val="0000FF"/>
                </a:solidFill>
                <a:latin typeface="微软雅黑" panose="020B0503020204020204" pitchFamily="34" charset="-122"/>
              </a:rPr>
              <a:t>三类结构冲突</a:t>
            </a:r>
          </a:p>
          <a:p>
            <a:pPr marL="285750" indent="-285750">
              <a:lnSpc>
                <a:spcPct val="120000"/>
              </a:lnSpc>
              <a:buFont typeface="Arial" pitchFamily="34" charset="0"/>
              <a:buChar char="–"/>
            </a:pPr>
            <a:r>
              <a:rPr lang="zh-CN" altLang="en-US" sz="2400" b="1" dirty="0" smtClean="0">
                <a:solidFill>
                  <a:srgbClr val="0000CC"/>
                </a:solidFill>
                <a:effectLst>
                  <a:outerShdw blurRad="38100" dist="38100" dir="2700000" algn="tl">
                    <a:srgbClr val="C0C0C0"/>
                  </a:outerShdw>
                </a:effectLst>
                <a:latin typeface="微软雅黑" panose="020B0503020204020204" pitchFamily="34" charset="-122"/>
              </a:rPr>
              <a:t>（</a:t>
            </a:r>
            <a:r>
              <a:rPr lang="en-US" altLang="zh-CN" sz="2400" b="1" dirty="0" smtClean="0">
                <a:solidFill>
                  <a:srgbClr val="0000CC"/>
                </a:solidFill>
                <a:effectLst>
                  <a:outerShdw blurRad="38100" dist="38100" dir="2700000" algn="tl">
                    <a:srgbClr val="C0C0C0"/>
                  </a:outerShdw>
                </a:effectLst>
                <a:latin typeface="微软雅黑" panose="020B0503020204020204" pitchFamily="34" charset="-122"/>
              </a:rPr>
              <a:t>3</a:t>
            </a:r>
            <a:r>
              <a:rPr lang="zh-CN" altLang="en-US" sz="2400" b="1" dirty="0" smtClean="0">
                <a:solidFill>
                  <a:srgbClr val="0000CC"/>
                </a:solidFill>
                <a:effectLst>
                  <a:outerShdw blurRad="38100" dist="38100" dir="2700000" algn="tl">
                    <a:srgbClr val="C0C0C0"/>
                  </a:outerShdw>
                </a:effectLst>
                <a:latin typeface="微软雅黑" panose="020B0503020204020204" pitchFamily="34" charset="-122"/>
              </a:rPr>
              <a:t>）</a:t>
            </a:r>
            <a:r>
              <a:rPr lang="zh-CN" altLang="en-US" sz="2400" b="1" dirty="0">
                <a:solidFill>
                  <a:srgbClr val="0000CC"/>
                </a:solidFill>
                <a:effectLst>
                  <a:outerShdw blurRad="38100" dist="38100" dir="2700000" algn="tl">
                    <a:srgbClr val="C0C0C0"/>
                  </a:outerShdw>
                </a:effectLst>
                <a:latin typeface="微软雅黑" panose="020B0503020204020204" pitchFamily="34" charset="-122"/>
              </a:rPr>
              <a:t>实体之间的联系在不同局部视图中呈现不同的类型</a:t>
            </a:r>
          </a:p>
          <a:p>
            <a:pPr marL="400050" lvl="1" indent="0">
              <a:lnSpc>
                <a:spcPct val="120000"/>
              </a:lnSpc>
              <a:buNone/>
            </a:pPr>
            <a:r>
              <a:rPr lang="zh-CN" altLang="en-US" sz="2400" b="1" dirty="0" smtClean="0">
                <a:effectLst>
                  <a:outerShdw blurRad="38100" dist="38100" dir="2700000" algn="tl">
                    <a:srgbClr val="C0C0C0"/>
                  </a:outerShdw>
                </a:effectLst>
                <a:latin typeface="微软雅黑" panose="020B0503020204020204" pitchFamily="34" charset="-122"/>
              </a:rPr>
              <a:t>     例， </a:t>
            </a:r>
            <a:r>
              <a:rPr lang="zh-CN" altLang="en-US" sz="2400" b="1" dirty="0">
                <a:effectLst>
                  <a:outerShdw blurRad="38100" dist="38100" dir="2700000" algn="tl">
                    <a:srgbClr val="C0C0C0"/>
                  </a:outerShdw>
                </a:effectLst>
                <a:latin typeface="微软雅黑" panose="020B0503020204020204" pitchFamily="34" charset="-122"/>
              </a:rPr>
              <a:t>两个实体在局部应用</a:t>
            </a:r>
            <a:r>
              <a:rPr lang="en-US" altLang="zh-CN" sz="2400" b="1" dirty="0">
                <a:effectLst>
                  <a:outerShdw blurRad="38100" dist="38100" dir="2700000" algn="tl">
                    <a:srgbClr val="C0C0C0"/>
                  </a:outerShdw>
                </a:effectLst>
                <a:latin typeface="微软雅黑" panose="020B0503020204020204" pitchFamily="34" charset="-122"/>
              </a:rPr>
              <a:t>A</a:t>
            </a:r>
            <a:r>
              <a:rPr lang="zh-CN" altLang="en-US" sz="2400" b="1" dirty="0">
                <a:effectLst>
                  <a:outerShdw blurRad="38100" dist="38100" dir="2700000" algn="tl">
                    <a:srgbClr val="C0C0C0"/>
                  </a:outerShdw>
                </a:effectLst>
                <a:latin typeface="微软雅黑" panose="020B0503020204020204" pitchFamily="34" charset="-122"/>
              </a:rPr>
              <a:t>中是多对多联系，而在局部应用</a:t>
            </a:r>
            <a:r>
              <a:rPr lang="en-US" altLang="zh-CN" sz="2400" b="1" dirty="0">
                <a:effectLst>
                  <a:outerShdw blurRad="38100" dist="38100" dir="2700000" algn="tl">
                    <a:srgbClr val="C0C0C0"/>
                  </a:outerShdw>
                </a:effectLst>
                <a:latin typeface="微软雅黑" panose="020B0503020204020204" pitchFamily="34" charset="-122"/>
              </a:rPr>
              <a:t>B</a:t>
            </a:r>
            <a:r>
              <a:rPr lang="zh-CN" altLang="en-US" sz="2400" b="1" dirty="0">
                <a:effectLst>
                  <a:outerShdw blurRad="38100" dist="38100" dir="2700000" algn="tl">
                    <a:srgbClr val="C0C0C0"/>
                  </a:outerShdw>
                </a:effectLst>
                <a:latin typeface="微软雅黑" panose="020B0503020204020204" pitchFamily="34" charset="-122"/>
              </a:rPr>
              <a:t>中是一对多联系</a:t>
            </a:r>
          </a:p>
          <a:p>
            <a:pPr marL="400050" lvl="1" indent="0">
              <a:lnSpc>
                <a:spcPct val="120000"/>
              </a:lnSpc>
              <a:buNone/>
            </a:pPr>
            <a:r>
              <a:rPr lang="zh-CN" altLang="en-US" sz="2400" b="1" dirty="0" smtClean="0">
                <a:effectLst>
                  <a:outerShdw blurRad="38100" dist="38100" dir="2700000" algn="tl">
                    <a:srgbClr val="C0C0C0"/>
                  </a:outerShdw>
                </a:effectLst>
                <a:latin typeface="微软雅黑" panose="020B0503020204020204" pitchFamily="34" charset="-122"/>
              </a:rPr>
              <a:t>     </a:t>
            </a:r>
            <a:endParaRPr lang="zh-CN" altLang="en-US" sz="2400" b="1" dirty="0">
              <a:effectLst>
                <a:outerShdw blurRad="38100" dist="38100" dir="2700000" algn="tl">
                  <a:srgbClr val="C0C0C0"/>
                </a:outerShdw>
              </a:effectLst>
              <a:latin typeface="微软雅黑" panose="020B0503020204020204" pitchFamily="34" charset="-122"/>
            </a:endParaRPr>
          </a:p>
          <a:p>
            <a:pPr marL="400050" lvl="1" indent="0">
              <a:lnSpc>
                <a:spcPct val="120000"/>
              </a:lnSpc>
              <a:buNone/>
            </a:pPr>
            <a:r>
              <a:rPr lang="zh-CN" altLang="en-US" sz="2400" b="1" dirty="0">
                <a:solidFill>
                  <a:srgbClr val="FF0000"/>
                </a:solidFill>
                <a:effectLst>
                  <a:outerShdw blurRad="38100" dist="38100" dir="2700000" algn="tl">
                    <a:srgbClr val="C0C0C0"/>
                  </a:outerShdw>
                </a:effectLst>
                <a:latin typeface="微软雅黑" panose="020B0503020204020204" pitchFamily="34" charset="-122"/>
              </a:rPr>
              <a:t>解决方法：</a:t>
            </a:r>
          </a:p>
          <a:p>
            <a:pPr marL="400050" lvl="1" indent="0">
              <a:lnSpc>
                <a:spcPct val="120000"/>
              </a:lnSpc>
              <a:buNone/>
            </a:pPr>
            <a:r>
              <a:rPr lang="zh-CN" altLang="en-US" sz="2400" b="1" dirty="0" smtClean="0">
                <a:effectLst>
                  <a:outerShdw blurRad="38100" dist="38100" dir="2700000" algn="tl">
                    <a:srgbClr val="C0C0C0"/>
                  </a:outerShdw>
                </a:effectLst>
                <a:latin typeface="微软雅黑" panose="020B0503020204020204" pitchFamily="34" charset="-122"/>
              </a:rPr>
              <a:t>    根据</a:t>
            </a:r>
            <a:r>
              <a:rPr lang="zh-CN" altLang="en-US" sz="2400" b="1" dirty="0">
                <a:effectLst>
                  <a:outerShdw blurRad="38100" dist="38100" dir="2700000" algn="tl">
                    <a:srgbClr val="C0C0C0"/>
                  </a:outerShdw>
                </a:effectLst>
                <a:latin typeface="微软雅黑" panose="020B0503020204020204" pitchFamily="34" charset="-122"/>
              </a:rPr>
              <a:t>应用的语义对实体联系的类型进行</a:t>
            </a:r>
            <a:r>
              <a:rPr lang="zh-CN" altLang="en-US" sz="2400" b="1" dirty="0" smtClean="0">
                <a:effectLst>
                  <a:outerShdw blurRad="38100" dist="38100" dir="2700000" algn="tl">
                    <a:srgbClr val="C0C0C0"/>
                  </a:outerShdw>
                </a:effectLst>
                <a:latin typeface="微软雅黑" panose="020B0503020204020204" pitchFamily="34" charset="-122"/>
              </a:rPr>
              <a:t>综合</a:t>
            </a:r>
            <a:r>
              <a:rPr lang="zh-CN" altLang="en-US" sz="2400" b="1" dirty="0" smtClean="0">
                <a:latin typeface="微软雅黑" panose="020B0503020204020204" pitchFamily="34" charset="-122"/>
              </a:rPr>
              <a:t>。</a:t>
            </a:r>
            <a:endParaRPr lang="zh-CN" altLang="en-US" b="1" dirty="0">
              <a:latin typeface="微软雅黑" panose="020B0503020204020204" pitchFamily="34" charset="-122"/>
            </a:endParaRPr>
          </a:p>
        </p:txBody>
      </p:sp>
      <p:sp>
        <p:nvSpPr>
          <p:cNvPr id="1165316" name="AutoShape 4"/>
          <p:cNvSpPr>
            <a:spLocks noChangeArrowheads="1"/>
          </p:cNvSpPr>
          <p:nvPr/>
        </p:nvSpPr>
        <p:spPr bwMode="auto">
          <a:xfrm>
            <a:off x="8101013" y="549275"/>
            <a:ext cx="431800" cy="360363"/>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3854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623773D2-75F7-4782-8050-2D53030DFB87}" type="slidenum">
              <a:rPr lang="en-US" altLang="zh-CN"/>
              <a:pPr/>
              <a:t>44</a:t>
            </a:fld>
            <a:endParaRPr lang="en-US" altLang="zh-CN"/>
          </a:p>
        </p:txBody>
      </p:sp>
      <p:sp>
        <p:nvSpPr>
          <p:cNvPr id="1167362" name="Rectangle 2"/>
          <p:cNvSpPr>
            <a:spLocks noGrp="1" noChangeArrowheads="1"/>
          </p:cNvSpPr>
          <p:nvPr>
            <p:ph type="title"/>
          </p:nvPr>
        </p:nvSpPr>
        <p:spPr>
          <a:xfrm>
            <a:off x="323850" y="404813"/>
            <a:ext cx="7823200" cy="563562"/>
          </a:xfrm>
        </p:spPr>
        <p:txBody>
          <a:bodyPr>
            <a:normAutofit fontScale="90000"/>
          </a:bodyPr>
          <a:lstStyle/>
          <a:p>
            <a:r>
              <a:rPr lang="zh-CN" altLang="en-US" sz="3200" b="1" dirty="0">
                <a:latin typeface="微软雅黑" panose="020B0503020204020204" pitchFamily="34" charset="-122"/>
              </a:rPr>
              <a:t>（</a:t>
            </a:r>
            <a:r>
              <a:rPr lang="en-US" altLang="zh-CN" sz="3200" b="1" dirty="0">
                <a:latin typeface="微软雅黑" panose="020B0503020204020204" pitchFamily="34" charset="-122"/>
              </a:rPr>
              <a:t>2</a:t>
            </a:r>
            <a:r>
              <a:rPr lang="zh-CN" altLang="en-US" sz="3200" b="1" dirty="0">
                <a:latin typeface="微软雅黑" panose="020B0503020204020204" pitchFamily="34" charset="-122"/>
              </a:rPr>
              <a:t>）消除不必要的冗余，设计基本</a:t>
            </a:r>
            <a:r>
              <a:rPr lang="en-US" altLang="zh-CN" sz="3200" b="1" dirty="0">
                <a:latin typeface="微软雅黑" panose="020B0503020204020204" pitchFamily="34" charset="-122"/>
              </a:rPr>
              <a:t>E-R</a:t>
            </a:r>
            <a:r>
              <a:rPr lang="zh-CN" altLang="en-US" sz="3200" b="1" dirty="0">
                <a:latin typeface="微软雅黑" panose="020B0503020204020204" pitchFamily="34" charset="-122"/>
              </a:rPr>
              <a:t>图</a:t>
            </a:r>
          </a:p>
        </p:txBody>
      </p:sp>
      <p:sp>
        <p:nvSpPr>
          <p:cNvPr id="1167369" name="Text Box 9"/>
          <p:cNvSpPr txBox="1">
            <a:spLocks noChangeArrowheads="1"/>
          </p:cNvSpPr>
          <p:nvPr/>
        </p:nvSpPr>
        <p:spPr bwMode="auto">
          <a:xfrm>
            <a:off x="5508104" y="958503"/>
            <a:ext cx="2971800" cy="762000"/>
          </a:xfrm>
          <a:prstGeom prst="rect">
            <a:avLst/>
          </a:prstGeom>
          <a:solidFill>
            <a:srgbClr val="FFFF00"/>
          </a:solidFill>
          <a:ln>
            <a:noFill/>
          </a:ln>
        </p:spPr>
        <p:txBody>
          <a:bodyPr/>
          <a:lstStyle/>
          <a:p>
            <a:pPr algn="just" eaLnBrk="0" hangingPunct="0"/>
            <a:r>
              <a:rPr lang="zh-CN" altLang="en-US" sz="2200" b="1">
                <a:latin typeface="微软雅黑" panose="020B0503020204020204" pitchFamily="34" charset="-122"/>
                <a:ea typeface="微软雅黑" panose="020B0503020204020204" pitchFamily="34" charset="-122"/>
              </a:rPr>
              <a:t>可能存在冗余的数据</a:t>
            </a:r>
          </a:p>
          <a:p>
            <a:pPr algn="just" eaLnBrk="0" hangingPunct="0"/>
            <a:r>
              <a:rPr lang="zh-CN" altLang="en-US" sz="2200" b="1">
                <a:latin typeface="微软雅黑" panose="020B0503020204020204" pitchFamily="34" charset="-122"/>
                <a:ea typeface="微软雅黑" panose="020B0503020204020204" pitchFamily="34" charset="-122"/>
              </a:rPr>
              <a:t>和冗余的实体间联系</a:t>
            </a:r>
          </a:p>
        </p:txBody>
      </p:sp>
      <p:sp>
        <p:nvSpPr>
          <p:cNvPr id="1167367" name="Text Box 7"/>
          <p:cNvSpPr txBox="1">
            <a:spLocks noChangeArrowheads="1"/>
          </p:cNvSpPr>
          <p:nvPr/>
        </p:nvSpPr>
        <p:spPr bwMode="auto">
          <a:xfrm>
            <a:off x="1908175" y="1133128"/>
            <a:ext cx="1766888" cy="495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lang="zh-CN" altLang="en-US" b="1">
                <a:solidFill>
                  <a:srgbClr val="FF0000"/>
                </a:solidFill>
                <a:latin typeface="微软雅黑" panose="020B0503020204020204" pitchFamily="34" charset="-122"/>
                <a:ea typeface="微软雅黑" panose="020B0503020204020204" pitchFamily="34" charset="-122"/>
              </a:rPr>
              <a:t>初步</a:t>
            </a:r>
            <a:r>
              <a:rPr lang="en-US" altLang="zh-CN" b="1">
                <a:solidFill>
                  <a:srgbClr val="FF0000"/>
                </a:solidFill>
                <a:latin typeface="微软雅黑" panose="020B0503020204020204" pitchFamily="34" charset="-122"/>
                <a:ea typeface="微软雅黑" panose="020B0503020204020204" pitchFamily="34" charset="-122"/>
              </a:rPr>
              <a:t>E-R</a:t>
            </a:r>
            <a:r>
              <a:rPr lang="zh-CN" altLang="en-US" b="1">
                <a:solidFill>
                  <a:srgbClr val="FF0000"/>
                </a:solidFill>
                <a:latin typeface="微软雅黑" panose="020B0503020204020204" pitchFamily="34" charset="-122"/>
                <a:ea typeface="微软雅黑" panose="020B0503020204020204" pitchFamily="34" charset="-122"/>
              </a:rPr>
              <a:t>图</a:t>
            </a:r>
          </a:p>
        </p:txBody>
      </p:sp>
      <p:sp>
        <p:nvSpPr>
          <p:cNvPr id="1167370" name="Text Box 10"/>
          <p:cNvSpPr txBox="1">
            <a:spLocks noChangeArrowheads="1"/>
          </p:cNvSpPr>
          <p:nvPr/>
        </p:nvSpPr>
        <p:spPr bwMode="auto">
          <a:xfrm>
            <a:off x="1908175" y="2314228"/>
            <a:ext cx="1766888" cy="495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lang="zh-CN" altLang="en-US" b="1">
                <a:latin typeface="微软雅黑" panose="020B0503020204020204" pitchFamily="34" charset="-122"/>
                <a:ea typeface="微软雅黑" panose="020B0503020204020204" pitchFamily="34" charset="-122"/>
              </a:rPr>
              <a:t>基本</a:t>
            </a:r>
            <a:r>
              <a:rPr lang="en-US" altLang="zh-CN" b="1">
                <a:latin typeface="微软雅黑" panose="020B0503020204020204" pitchFamily="34" charset="-122"/>
                <a:ea typeface="微软雅黑" panose="020B0503020204020204" pitchFamily="34" charset="-122"/>
              </a:rPr>
              <a:t>E-R</a:t>
            </a:r>
            <a:r>
              <a:rPr lang="zh-CN" altLang="en-US" b="1">
                <a:latin typeface="微软雅黑" panose="020B0503020204020204" pitchFamily="34" charset="-122"/>
                <a:ea typeface="微软雅黑" panose="020B0503020204020204" pitchFamily="34" charset="-122"/>
              </a:rPr>
              <a:t>图</a:t>
            </a:r>
          </a:p>
        </p:txBody>
      </p:sp>
      <p:sp>
        <p:nvSpPr>
          <p:cNvPr id="1167371" name="Line 11"/>
          <p:cNvSpPr>
            <a:spLocks noChangeShapeType="1"/>
          </p:cNvSpPr>
          <p:nvPr/>
        </p:nvSpPr>
        <p:spPr bwMode="auto">
          <a:xfrm>
            <a:off x="2790825" y="1620491"/>
            <a:ext cx="0" cy="6937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67372" name="Text Box 12"/>
          <p:cNvSpPr txBox="1">
            <a:spLocks noChangeArrowheads="1"/>
          </p:cNvSpPr>
          <p:nvPr/>
        </p:nvSpPr>
        <p:spPr bwMode="auto">
          <a:xfrm>
            <a:off x="2917825" y="1720503"/>
            <a:ext cx="27749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zh-CN" altLang="en-US" sz="2000" b="1">
                <a:latin typeface="微软雅黑" panose="020B0503020204020204" pitchFamily="34" charset="-122"/>
                <a:ea typeface="微软雅黑" panose="020B0503020204020204" pitchFamily="34" charset="-122"/>
              </a:rPr>
              <a:t>消除不必要的冗余</a:t>
            </a:r>
          </a:p>
        </p:txBody>
      </p:sp>
      <p:sp>
        <p:nvSpPr>
          <p:cNvPr id="3" name="矩形 2"/>
          <p:cNvSpPr/>
          <p:nvPr/>
        </p:nvSpPr>
        <p:spPr>
          <a:xfrm>
            <a:off x="539552" y="3068960"/>
            <a:ext cx="8352928" cy="2437590"/>
          </a:xfrm>
          <a:prstGeom prst="rect">
            <a:avLst/>
          </a:prstGeom>
        </p:spPr>
        <p:txBody>
          <a:bodyPr wrap="square">
            <a:spAutoFit/>
          </a:bodyPr>
          <a:lstStyle/>
          <a:p>
            <a:pPr>
              <a:lnSpc>
                <a:spcPct val="115000"/>
              </a:lnSpc>
              <a:spcBef>
                <a:spcPct val="15000"/>
              </a:spcBef>
            </a:pPr>
            <a:r>
              <a:rPr lang="zh-CN" altLang="en-US" sz="2400" b="1" dirty="0">
                <a:solidFill>
                  <a:srgbClr val="0000FF"/>
                </a:solidFill>
                <a:latin typeface="微软雅黑" panose="020B0503020204020204" pitchFamily="34" charset="-122"/>
                <a:ea typeface="微软雅黑" panose="020B0503020204020204" pitchFamily="34" charset="-122"/>
              </a:rPr>
              <a:t>冗余的数据</a:t>
            </a:r>
            <a:r>
              <a:rPr lang="zh-CN" altLang="en-US" sz="2400" b="1" dirty="0">
                <a:latin typeface="微软雅黑" panose="020B0503020204020204" pitchFamily="34" charset="-122"/>
                <a:ea typeface="微软雅黑" panose="020B0503020204020204" pitchFamily="34" charset="-122"/>
              </a:rPr>
              <a:t>是指可由</a:t>
            </a:r>
            <a:r>
              <a:rPr lang="zh-CN" altLang="en-US" sz="2400" b="1" dirty="0">
                <a:solidFill>
                  <a:srgbClr val="FF3300"/>
                </a:solidFill>
                <a:latin typeface="微软雅黑" panose="020B0503020204020204" pitchFamily="34" charset="-122"/>
                <a:ea typeface="微软雅黑" panose="020B0503020204020204" pitchFamily="34" charset="-122"/>
              </a:rPr>
              <a:t>基本数据导出的数据</a:t>
            </a:r>
          </a:p>
          <a:p>
            <a:pPr lvl="1">
              <a:lnSpc>
                <a:spcPct val="115000"/>
              </a:lnSpc>
              <a:spcBef>
                <a:spcPct val="15000"/>
              </a:spcBef>
            </a:pPr>
            <a:r>
              <a:rPr lang="zh-CN" altLang="en-US" sz="2400" b="1" dirty="0">
                <a:solidFill>
                  <a:srgbClr val="006600"/>
                </a:solidFill>
                <a:latin typeface="微软雅黑" panose="020B0503020204020204" pitchFamily="34" charset="-122"/>
                <a:ea typeface="微软雅黑" panose="020B0503020204020204" pitchFamily="34" charset="-122"/>
              </a:rPr>
              <a:t>例如，实发工资</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基本工资</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补贴</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006600"/>
                </a:solidFill>
                <a:latin typeface="微软雅黑" panose="020B0503020204020204" pitchFamily="34" charset="-122"/>
                <a:ea typeface="微软雅黑" panose="020B0503020204020204" pitchFamily="34" charset="-122"/>
              </a:rPr>
              <a:t>扣除</a:t>
            </a:r>
          </a:p>
          <a:p>
            <a:pPr>
              <a:lnSpc>
                <a:spcPct val="115000"/>
              </a:lnSpc>
              <a:spcBef>
                <a:spcPct val="15000"/>
              </a:spcBef>
              <a:buFont typeface="Wingdings" pitchFamily="2" charset="2"/>
              <a:buNone/>
            </a:pPr>
            <a:r>
              <a:rPr lang="zh-CN" altLang="en-US" sz="2400" b="1" dirty="0" smtClean="0">
                <a:solidFill>
                  <a:srgbClr val="0000FF"/>
                </a:solidFill>
                <a:latin typeface="微软雅黑" panose="020B0503020204020204" pitchFamily="34" charset="-122"/>
                <a:ea typeface="微软雅黑" panose="020B0503020204020204" pitchFamily="34" charset="-122"/>
              </a:rPr>
              <a:t>冗余</a:t>
            </a:r>
            <a:r>
              <a:rPr lang="zh-CN" altLang="en-US" sz="2400" b="1" dirty="0">
                <a:solidFill>
                  <a:srgbClr val="0000FF"/>
                </a:solidFill>
                <a:latin typeface="微软雅黑" panose="020B0503020204020204" pitchFamily="34" charset="-122"/>
                <a:ea typeface="微软雅黑" panose="020B0503020204020204" pitchFamily="34" charset="-122"/>
              </a:rPr>
              <a:t>的联系</a:t>
            </a:r>
            <a:r>
              <a:rPr lang="zh-CN" altLang="en-US" sz="2400" b="1" dirty="0">
                <a:latin typeface="微软雅黑" panose="020B0503020204020204" pitchFamily="34" charset="-122"/>
                <a:ea typeface="微软雅黑" panose="020B0503020204020204" pitchFamily="34" charset="-122"/>
              </a:rPr>
              <a:t>是指可由其他联系导出的</a:t>
            </a:r>
            <a:r>
              <a:rPr lang="zh-CN" altLang="en-US" sz="2400" b="1" dirty="0" smtClean="0">
                <a:latin typeface="微软雅黑" panose="020B0503020204020204" pitchFamily="34" charset="-122"/>
                <a:ea typeface="微软雅黑" panose="020B0503020204020204" pitchFamily="34" charset="-122"/>
              </a:rPr>
              <a:t>联系</a:t>
            </a:r>
            <a:endParaRPr lang="en-US" altLang="zh-CN" sz="2400" b="1" dirty="0" smtClean="0">
              <a:latin typeface="微软雅黑" panose="020B0503020204020204" pitchFamily="34" charset="-122"/>
              <a:ea typeface="微软雅黑" panose="020B0503020204020204" pitchFamily="34" charset="-122"/>
            </a:endParaRPr>
          </a:p>
          <a:p>
            <a:pPr>
              <a:lnSpc>
                <a:spcPct val="115000"/>
              </a:lnSpc>
              <a:spcBef>
                <a:spcPct val="15000"/>
              </a:spcBef>
              <a:buFont typeface="Wingdings" pitchFamily="2" charset="2"/>
              <a:buNone/>
            </a:pPr>
            <a:endParaRPr lang="zh-CN" altLang="en-US" sz="2400" b="1" dirty="0">
              <a:latin typeface="微软雅黑" panose="020B0503020204020204" pitchFamily="34" charset="-122"/>
              <a:ea typeface="微软雅黑" panose="020B0503020204020204" pitchFamily="34" charset="-122"/>
            </a:endParaRPr>
          </a:p>
          <a:p>
            <a:pPr>
              <a:lnSpc>
                <a:spcPct val="115000"/>
              </a:lnSpc>
              <a:spcBef>
                <a:spcPct val="15000"/>
              </a:spcBef>
            </a:pPr>
            <a:r>
              <a:rPr lang="zh-CN" altLang="en-US" sz="2400" b="1" dirty="0" smtClean="0">
                <a:solidFill>
                  <a:srgbClr val="0000FF"/>
                </a:solidFill>
                <a:latin typeface="微软雅黑" panose="020B0503020204020204" pitchFamily="34" charset="-122"/>
                <a:ea typeface="微软雅黑" panose="020B0503020204020204" pitchFamily="34" charset="-122"/>
              </a:rPr>
              <a:t>消除</a:t>
            </a:r>
            <a:r>
              <a:rPr lang="zh-CN" altLang="en-US" sz="2400" b="1" dirty="0">
                <a:solidFill>
                  <a:srgbClr val="0000FF"/>
                </a:solidFill>
                <a:latin typeface="微软雅黑" panose="020B0503020204020204" pitchFamily="34" charset="-122"/>
                <a:ea typeface="微软雅黑" panose="020B0503020204020204" pitchFamily="34" charset="-122"/>
              </a:rPr>
              <a:t>不必要的冗余后的初步</a:t>
            </a:r>
            <a:r>
              <a:rPr lang="en-US" altLang="zh-CN" sz="2400" b="1" dirty="0">
                <a:solidFill>
                  <a:srgbClr val="0000FF"/>
                </a:solidFill>
                <a:latin typeface="微软雅黑" panose="020B0503020204020204" pitchFamily="34" charset="-122"/>
                <a:ea typeface="微软雅黑" panose="020B0503020204020204" pitchFamily="34" charset="-122"/>
              </a:rPr>
              <a:t>E-R</a:t>
            </a:r>
            <a:r>
              <a:rPr lang="zh-CN" altLang="en-US" sz="2400" b="1" dirty="0">
                <a:solidFill>
                  <a:srgbClr val="0000FF"/>
                </a:solidFill>
                <a:latin typeface="微软雅黑" panose="020B0503020204020204" pitchFamily="34" charset="-122"/>
                <a:ea typeface="微软雅黑" panose="020B0503020204020204" pitchFamily="34" charset="-122"/>
              </a:rPr>
              <a:t>图称为</a:t>
            </a:r>
            <a:r>
              <a:rPr lang="zh-CN" altLang="en-US" sz="2400" b="1" u="sng" dirty="0">
                <a:latin typeface="微软雅黑" panose="020B0503020204020204" pitchFamily="34" charset="-122"/>
                <a:ea typeface="微软雅黑" panose="020B0503020204020204" pitchFamily="34" charset="-122"/>
              </a:rPr>
              <a:t>基本</a:t>
            </a:r>
            <a:r>
              <a:rPr lang="en-US" altLang="zh-CN" sz="2400" b="1" u="sng" dirty="0">
                <a:latin typeface="微软雅黑" panose="020B0503020204020204" pitchFamily="34" charset="-122"/>
                <a:ea typeface="微软雅黑" panose="020B0503020204020204" pitchFamily="34" charset="-122"/>
              </a:rPr>
              <a:t>E-R</a:t>
            </a:r>
            <a:r>
              <a:rPr lang="zh-CN" altLang="en-US" sz="2400" b="1" u="sng" dirty="0">
                <a:latin typeface="微软雅黑" panose="020B0503020204020204" pitchFamily="34" charset="-122"/>
                <a:ea typeface="微软雅黑" panose="020B0503020204020204" pitchFamily="34" charset="-122"/>
              </a:rPr>
              <a:t>图</a:t>
            </a:r>
            <a:r>
              <a:rPr lang="zh-CN" altLang="en-US" sz="2400" b="1" dirty="0">
                <a:solidFill>
                  <a:srgbClr val="0000FF"/>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07444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914400" y="4498975"/>
            <a:ext cx="8229600" cy="2359025"/>
            <a:chOff x="0" y="432"/>
            <a:chExt cx="5759" cy="1342"/>
          </a:xfrm>
        </p:grpSpPr>
        <p:sp>
          <p:nvSpPr>
            <p:cNvPr id="67592" name="Rectangle 3"/>
            <p:cNvSpPr>
              <a:spLocks noChangeArrowheads="1"/>
            </p:cNvSpPr>
            <p:nvPr/>
          </p:nvSpPr>
          <p:spPr bwMode="ltGray">
            <a:xfrm>
              <a:off x="0" y="432"/>
              <a:ext cx="136" cy="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hangingPunct="1"/>
              <a:r>
                <a:rPr lang="zh-CN" altLang="en-US" sz="1200" dirty="0">
                  <a:ea typeface="Arial Unicode MS" pitchFamily="34" charset="-122"/>
                  <a:cs typeface="Arial Unicode MS" pitchFamily="34" charset="-122"/>
                </a:rPr>
                <a:t> </a:t>
              </a:r>
              <a:endParaRPr lang="zh-CN" altLang="en-US" sz="1200" dirty="0">
                <a:latin typeface="Arial Unicode MS" pitchFamily="34" charset="-122"/>
                <a:ea typeface="Arial Unicode MS" pitchFamily="34" charset="-122"/>
                <a:cs typeface="Arial Unicode MS" pitchFamily="34" charset="-122"/>
              </a:endParaRPr>
            </a:p>
            <a:p>
              <a:pPr algn="just" eaLnBrk="1" hangingPunct="1"/>
              <a:endParaRPr lang="zh-CN" altLang="en-US" sz="2400" dirty="0">
                <a:ea typeface="微软雅黑" pitchFamily="34" charset="-122"/>
              </a:endParaRPr>
            </a:p>
          </p:txBody>
        </p:sp>
        <p:sp>
          <p:nvSpPr>
            <p:cNvPr id="67593" name="Rectangle 4"/>
            <p:cNvSpPr>
              <a:spLocks noChangeArrowheads="1"/>
            </p:cNvSpPr>
            <p:nvPr/>
          </p:nvSpPr>
          <p:spPr bwMode="ltGray">
            <a:xfrm>
              <a:off x="136" y="432"/>
              <a:ext cx="5623" cy="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endParaRPr lang="zh-CN" altLang="en-US" sz="1400" dirty="0">
                <a:ea typeface="微软雅黑" pitchFamily="34" charset="-122"/>
              </a:endParaRPr>
            </a:p>
            <a:p>
              <a:pPr lvl="1" eaLnBrk="1" hangingPunct="1">
                <a:buFontTx/>
                <a:buChar char="•"/>
              </a:pPr>
              <a:endParaRPr lang="zh-CN" altLang="en-US" sz="2400" dirty="0">
                <a:ea typeface="微软雅黑" pitchFamily="34" charset="-122"/>
              </a:endParaRPr>
            </a:p>
            <a:p>
              <a:pPr eaLnBrk="1" hangingPunct="1"/>
              <a:endParaRPr lang="zh-CN" altLang="en-US" sz="2400" dirty="0">
                <a:ea typeface="微软雅黑" pitchFamily="34" charset="-122"/>
              </a:endParaRPr>
            </a:p>
          </p:txBody>
        </p:sp>
      </p:grpSp>
      <p:sp>
        <p:nvSpPr>
          <p:cNvPr id="67587" name="Rectangle 6"/>
          <p:cNvSpPr>
            <a:spLocks noChangeArrowheads="1"/>
          </p:cNvSpPr>
          <p:nvPr/>
        </p:nvSpPr>
        <p:spPr bwMode="ltGray">
          <a:xfrm>
            <a:off x="2198688" y="2095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latinLnBrk="1" hangingPunct="1">
              <a:spcBef>
                <a:spcPct val="20000"/>
              </a:spcBef>
            </a:pPr>
            <a:endParaRPr lang="zh-CN" altLang="en-US" dirty="0">
              <a:ea typeface="微软雅黑" pitchFamily="34" charset="-122"/>
            </a:endParaRPr>
          </a:p>
        </p:txBody>
      </p:sp>
      <p:sp>
        <p:nvSpPr>
          <p:cNvPr id="67591" name="Rectangle 2"/>
          <p:cNvSpPr>
            <a:spLocks noGrp="1" noChangeArrowheads="1"/>
          </p:cNvSpPr>
          <p:nvPr>
            <p:ph type="title"/>
          </p:nvPr>
        </p:nvSpPr>
        <p:spPr bwMode="auto">
          <a:xfrm>
            <a:off x="1116013" y="260350"/>
            <a:ext cx="7239000" cy="44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ctr" eaLnBrk="1" hangingPunct="1"/>
            <a:r>
              <a:rPr lang="en-US" altLang="zh-CN" sz="3600" b="1" dirty="0" smtClean="0">
                <a:solidFill>
                  <a:schemeClr val="bg1"/>
                </a:solidFill>
                <a:latin typeface="Arial" pitchFamily="34" charset="0"/>
              </a:rPr>
              <a:t>7.5 </a:t>
            </a:r>
            <a:r>
              <a:rPr lang="zh-CN" altLang="en-US" sz="3600" b="1" dirty="0" smtClean="0">
                <a:solidFill>
                  <a:schemeClr val="bg1"/>
                </a:solidFill>
                <a:latin typeface="Arial" pitchFamily="34" charset="0"/>
              </a:rPr>
              <a:t>数据库设计</a:t>
            </a:r>
            <a:r>
              <a:rPr lang="en-US" altLang="zh-CN" sz="3600" b="1" dirty="0" smtClean="0">
                <a:solidFill>
                  <a:schemeClr val="bg1"/>
                </a:solidFill>
                <a:latin typeface="Arial" pitchFamily="34" charset="0"/>
              </a:rPr>
              <a:t>—</a:t>
            </a:r>
            <a:r>
              <a:rPr lang="zh-CN" altLang="en-US" sz="3600" b="1" dirty="0" smtClean="0">
                <a:solidFill>
                  <a:schemeClr val="bg1"/>
                </a:solidFill>
                <a:latin typeface="Arial" pitchFamily="34" charset="0"/>
              </a:rPr>
              <a:t>概念结构设计</a:t>
            </a:r>
          </a:p>
        </p:txBody>
      </p:sp>
      <p:pic>
        <p:nvPicPr>
          <p:cNvPr id="5122"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99" y="410954"/>
            <a:ext cx="8556404" cy="556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915816" y="1340768"/>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9" name="矩形 8"/>
          <p:cNvSpPr/>
          <p:nvPr/>
        </p:nvSpPr>
        <p:spPr>
          <a:xfrm>
            <a:off x="5126372" y="1340768"/>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a:t>
            </a:r>
            <a:endParaRPr lang="zh-CN" altLang="en-US" dirty="0">
              <a:solidFill>
                <a:schemeClr val="tx1"/>
              </a:solidFill>
            </a:endParaRPr>
          </a:p>
        </p:txBody>
      </p:sp>
      <p:sp>
        <p:nvSpPr>
          <p:cNvPr id="10" name="矩形 9"/>
          <p:cNvSpPr/>
          <p:nvPr/>
        </p:nvSpPr>
        <p:spPr>
          <a:xfrm>
            <a:off x="1331640" y="2280166"/>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11" name="矩形 10"/>
          <p:cNvSpPr/>
          <p:nvPr/>
        </p:nvSpPr>
        <p:spPr>
          <a:xfrm>
            <a:off x="1353882" y="342900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a:t>
            </a:r>
            <a:endParaRPr lang="zh-CN" altLang="en-US" dirty="0">
              <a:solidFill>
                <a:schemeClr val="tx1"/>
              </a:solidFill>
            </a:endParaRPr>
          </a:p>
        </p:txBody>
      </p:sp>
      <p:sp>
        <p:nvSpPr>
          <p:cNvPr id="16" name="矩形 15"/>
          <p:cNvSpPr/>
          <p:nvPr/>
        </p:nvSpPr>
        <p:spPr>
          <a:xfrm>
            <a:off x="5138197" y="3756582"/>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a:t>
            </a:r>
            <a:endParaRPr lang="zh-CN" altLang="en-US" dirty="0">
              <a:solidFill>
                <a:schemeClr val="tx1"/>
              </a:solidFill>
            </a:endParaRPr>
          </a:p>
        </p:txBody>
      </p:sp>
      <p:sp>
        <p:nvSpPr>
          <p:cNvPr id="17" name="矩形 16"/>
          <p:cNvSpPr/>
          <p:nvPr/>
        </p:nvSpPr>
        <p:spPr>
          <a:xfrm>
            <a:off x="6732240" y="3396542"/>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a:t>
            </a:r>
            <a:endParaRPr lang="zh-CN" altLang="en-US" dirty="0">
              <a:solidFill>
                <a:schemeClr val="tx1"/>
              </a:solidFill>
            </a:endParaRPr>
          </a:p>
        </p:txBody>
      </p:sp>
      <p:sp>
        <p:nvSpPr>
          <p:cNvPr id="19" name="矩形 18"/>
          <p:cNvSpPr/>
          <p:nvPr/>
        </p:nvSpPr>
        <p:spPr>
          <a:xfrm>
            <a:off x="6770688" y="2280166"/>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a:t>
            </a:r>
            <a:endParaRPr lang="zh-CN" altLang="en-US" dirty="0">
              <a:solidFill>
                <a:schemeClr val="tx1"/>
              </a:solidFill>
            </a:endParaRPr>
          </a:p>
        </p:txBody>
      </p:sp>
      <p:sp>
        <p:nvSpPr>
          <p:cNvPr id="20" name="矩形 19"/>
          <p:cNvSpPr/>
          <p:nvPr/>
        </p:nvSpPr>
        <p:spPr>
          <a:xfrm>
            <a:off x="2915816" y="3767933"/>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a:t>
            </a:r>
            <a:endParaRPr lang="zh-CN" altLang="en-US" dirty="0">
              <a:solidFill>
                <a:schemeClr val="tx1"/>
              </a:solidFill>
            </a:endParaRPr>
          </a:p>
        </p:txBody>
      </p:sp>
      <p:sp>
        <p:nvSpPr>
          <p:cNvPr id="21" name="矩形 20"/>
          <p:cNvSpPr/>
          <p:nvPr/>
        </p:nvSpPr>
        <p:spPr>
          <a:xfrm>
            <a:off x="4058428" y="5977647"/>
            <a:ext cx="4329995" cy="36004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latin typeface="楷体_GB2312" panose="02010609030101010101" pitchFamily="49" charset="-122"/>
                <a:ea typeface="楷体_GB2312" panose="02010609030101010101" pitchFamily="49" charset="-122"/>
              </a:rPr>
              <a:t>注意：不要漏掉联系的类型</a:t>
            </a:r>
            <a:endParaRPr lang="zh-CN" altLang="en-US" sz="2000" b="1" dirty="0">
              <a:solidFill>
                <a:srgbClr val="FF00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5209315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1" y="318053"/>
            <a:ext cx="8792717" cy="5927264"/>
          </a:xfrm>
          <a:prstGeom prst="rect">
            <a:avLst/>
          </a:prstGeom>
        </p:spPr>
        <p:txBody>
          <a:bodyPr wrap="square">
            <a:spAutoFit/>
          </a:bodyPr>
          <a:lstStyle/>
          <a:p>
            <a:pPr marL="457200" indent="-457200">
              <a:lnSpc>
                <a:spcPts val="3500"/>
              </a:lnSpc>
              <a:buFont typeface="Wingdings" pitchFamily="2" charset="2"/>
              <a:buChar char="u"/>
            </a:pPr>
            <a:r>
              <a:rPr lang="en-US" altLang="zh-CN" sz="2800" b="1" dirty="0" smtClean="0">
                <a:solidFill>
                  <a:srgbClr val="0000FF"/>
                </a:solidFill>
                <a:latin typeface="微软雅黑" pitchFamily="34" charset="-122"/>
                <a:ea typeface="微软雅黑" pitchFamily="34" charset="-122"/>
              </a:rPr>
              <a:t>ER</a:t>
            </a:r>
            <a:r>
              <a:rPr lang="zh-CN" altLang="en-US" sz="2800" b="1" dirty="0" smtClean="0">
                <a:solidFill>
                  <a:srgbClr val="0000FF"/>
                </a:solidFill>
                <a:latin typeface="微软雅黑" pitchFamily="34" charset="-122"/>
                <a:ea typeface="微软雅黑" pitchFamily="34" charset="-122"/>
              </a:rPr>
              <a:t>模型设计</a:t>
            </a:r>
            <a:r>
              <a:rPr lang="zh-CN" altLang="en-US" sz="2800" b="1" dirty="0">
                <a:solidFill>
                  <a:srgbClr val="0000FF"/>
                </a:solidFill>
                <a:latin typeface="微软雅黑" pitchFamily="34" charset="-122"/>
                <a:ea typeface="微软雅黑" pitchFamily="34" charset="-122"/>
              </a:rPr>
              <a:t>原则</a:t>
            </a:r>
            <a:endParaRPr lang="en-US" altLang="zh-CN" sz="2800" b="1" dirty="0" smtClean="0">
              <a:solidFill>
                <a:srgbClr val="0000FF"/>
              </a:solidFill>
              <a:latin typeface="微软雅黑" pitchFamily="34" charset="-122"/>
              <a:ea typeface="微软雅黑" pitchFamily="34" charset="-122"/>
            </a:endParaRPr>
          </a:p>
          <a:p>
            <a:pPr marL="914400" lvl="1" indent="-457200">
              <a:lnSpc>
                <a:spcPts val="3500"/>
              </a:lnSpc>
              <a:buFont typeface="Wingdings" pitchFamily="2" charset="2"/>
              <a:buChar char="Ø"/>
            </a:pPr>
            <a:r>
              <a:rPr lang="zh-CN" altLang="en-US" sz="2400" b="1" dirty="0" smtClean="0">
                <a:latin typeface="微软雅黑" pitchFamily="34" charset="-122"/>
                <a:ea typeface="微软雅黑" pitchFamily="34" charset="-122"/>
              </a:rPr>
              <a:t>属性</a:t>
            </a:r>
            <a:r>
              <a:rPr lang="zh-CN" altLang="en-US" sz="2400" b="1" dirty="0">
                <a:latin typeface="微软雅黑" pitchFamily="34" charset="-122"/>
                <a:ea typeface="微软雅黑" pitchFamily="34" charset="-122"/>
              </a:rPr>
              <a:t>应该存在于且只存在于某一个地方（实体或者关联）。</a:t>
            </a:r>
          </a:p>
          <a:p>
            <a:pPr marL="914400" lvl="1" indent="-457200">
              <a:lnSpc>
                <a:spcPts val="3500"/>
              </a:lnSpc>
              <a:buFont typeface="Wingdings" pitchFamily="2" charset="2"/>
              <a:buChar char="Ø"/>
            </a:pPr>
            <a:r>
              <a:rPr lang="zh-CN" altLang="en-US" sz="2400" b="1" dirty="0" smtClean="0">
                <a:latin typeface="微软雅黑" pitchFamily="34" charset="-122"/>
                <a:ea typeface="微软雅黑" pitchFamily="34" charset="-122"/>
              </a:rPr>
              <a:t>实体</a:t>
            </a:r>
            <a:r>
              <a:rPr lang="zh-CN" altLang="en-US" sz="2400" b="1" dirty="0">
                <a:latin typeface="微软雅黑" pitchFamily="34" charset="-122"/>
                <a:ea typeface="微软雅黑" pitchFamily="34" charset="-122"/>
              </a:rPr>
              <a:t>是一个单独的个体，不能存在于另一个实体中成为其属性。</a:t>
            </a:r>
          </a:p>
          <a:p>
            <a:pPr marL="914400" lvl="1" indent="-457200">
              <a:lnSpc>
                <a:spcPts val="3500"/>
              </a:lnSpc>
              <a:buFont typeface="Wingdings" pitchFamily="2" charset="2"/>
              <a:buChar char="Ø"/>
            </a:pPr>
            <a:r>
              <a:rPr lang="zh-CN" altLang="en-US" sz="2400" b="1" dirty="0" smtClean="0">
                <a:latin typeface="微软雅黑" pitchFamily="34" charset="-122"/>
                <a:ea typeface="微软雅黑" pitchFamily="34" charset="-122"/>
              </a:rPr>
              <a:t>同</a:t>
            </a:r>
            <a:r>
              <a:rPr lang="zh-CN" altLang="en-US" sz="2400" b="1" dirty="0">
                <a:latin typeface="微软雅黑" pitchFamily="34" charset="-122"/>
                <a:ea typeface="微软雅黑" pitchFamily="34" charset="-122"/>
              </a:rPr>
              <a:t>一个实体在同一个</a:t>
            </a:r>
            <a:r>
              <a:rPr lang="en-US" altLang="zh-CN" sz="2400" b="1" dirty="0">
                <a:latin typeface="微软雅黑" pitchFamily="34" charset="-122"/>
                <a:ea typeface="微软雅黑" pitchFamily="34" charset="-122"/>
              </a:rPr>
              <a:t>E-R</a:t>
            </a:r>
            <a:r>
              <a:rPr lang="zh-CN" altLang="en-US" sz="2400" b="1" dirty="0">
                <a:latin typeface="微软雅黑" pitchFamily="34" charset="-122"/>
                <a:ea typeface="微软雅黑" pitchFamily="34" charset="-122"/>
              </a:rPr>
              <a:t>图内仅出现一次</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marL="914400" lvl="1" indent="-457200">
              <a:lnSpc>
                <a:spcPts val="3500"/>
              </a:lnSpc>
              <a:buFont typeface="Wingdings" pitchFamily="2" charset="2"/>
              <a:buChar char="Ø"/>
            </a:pPr>
            <a:endParaRPr lang="en-US" altLang="zh-CN" sz="2400" b="1" dirty="0">
              <a:latin typeface="微软雅黑" pitchFamily="34" charset="-122"/>
              <a:ea typeface="微软雅黑" pitchFamily="34" charset="-122"/>
            </a:endParaRPr>
          </a:p>
          <a:p>
            <a:pPr lvl="1" indent="-457200">
              <a:lnSpc>
                <a:spcPts val="3500"/>
              </a:lnSpc>
              <a:buFont typeface="Wingdings" pitchFamily="2" charset="2"/>
              <a:buChar char="u"/>
            </a:pPr>
            <a:r>
              <a:rPr lang="en-US" altLang="zh-CN" sz="2800" b="1" dirty="0">
                <a:solidFill>
                  <a:srgbClr val="0000FF"/>
                </a:solidFill>
                <a:latin typeface="微软雅黑" pitchFamily="34" charset="-122"/>
                <a:ea typeface="微软雅黑" pitchFamily="34" charset="-122"/>
              </a:rPr>
              <a:t>ER</a:t>
            </a:r>
            <a:r>
              <a:rPr lang="zh-CN" altLang="en-US" sz="2800" b="1" dirty="0">
                <a:solidFill>
                  <a:srgbClr val="0000FF"/>
                </a:solidFill>
                <a:latin typeface="微软雅黑" pitchFamily="34" charset="-122"/>
                <a:ea typeface="微软雅黑" pitchFamily="34" charset="-122"/>
              </a:rPr>
              <a:t>模型设计步骤</a:t>
            </a:r>
          </a:p>
          <a:p>
            <a:pPr marL="914400" lvl="1" indent="-457200">
              <a:lnSpc>
                <a:spcPts val="3500"/>
              </a:lnSpc>
              <a:buFont typeface="Wingdings" pitchFamily="2" charset="2"/>
              <a:buChar char="Ø"/>
            </a:pPr>
            <a:r>
              <a:rPr lang="zh-CN" altLang="en-US" sz="2400" b="1" dirty="0">
                <a:latin typeface="微软雅黑" pitchFamily="34" charset="-122"/>
                <a:ea typeface="微软雅黑" pitchFamily="34" charset="-122"/>
              </a:rPr>
              <a:t>①划分和确定实体。</a:t>
            </a:r>
          </a:p>
          <a:p>
            <a:pPr marL="914400" lvl="1" indent="-457200">
              <a:lnSpc>
                <a:spcPts val="3500"/>
              </a:lnSpc>
              <a:buFont typeface="Wingdings" pitchFamily="2" charset="2"/>
              <a:buChar char="Ø"/>
            </a:pPr>
            <a:r>
              <a:rPr lang="zh-CN" altLang="en-US" sz="2400" b="1" dirty="0">
                <a:latin typeface="微软雅黑" pitchFamily="34" charset="-122"/>
                <a:ea typeface="微软雅黑" pitchFamily="34" charset="-122"/>
              </a:rPr>
              <a:t>②划分和确定联系。</a:t>
            </a:r>
          </a:p>
          <a:p>
            <a:pPr marL="914400" lvl="1" indent="-457200">
              <a:lnSpc>
                <a:spcPts val="3500"/>
              </a:lnSpc>
              <a:buFont typeface="Wingdings" pitchFamily="2" charset="2"/>
              <a:buChar char="Ø"/>
            </a:pPr>
            <a:r>
              <a:rPr lang="zh-CN" altLang="en-US" sz="2400" b="1" dirty="0">
                <a:latin typeface="微软雅黑" pitchFamily="34" charset="-122"/>
                <a:ea typeface="微软雅黑" pitchFamily="34" charset="-122"/>
              </a:rPr>
              <a:t>③确定属性。</a:t>
            </a:r>
          </a:p>
          <a:p>
            <a:pPr marL="914400" lvl="1" indent="-457200">
              <a:lnSpc>
                <a:spcPts val="3500"/>
              </a:lnSpc>
              <a:buFont typeface="Wingdings" pitchFamily="2" charset="2"/>
              <a:buChar char="Ø"/>
            </a:pPr>
            <a:r>
              <a:rPr lang="zh-CN" altLang="en-US" sz="2400" b="1" dirty="0">
                <a:latin typeface="微软雅黑" pitchFamily="34" charset="-122"/>
                <a:ea typeface="微软雅黑" pitchFamily="34" charset="-122"/>
              </a:rPr>
              <a:t>④画出</a:t>
            </a:r>
            <a:r>
              <a:rPr lang="en-US" altLang="zh-CN" sz="2400" b="1" dirty="0">
                <a:latin typeface="微软雅黑" pitchFamily="34" charset="-122"/>
                <a:ea typeface="微软雅黑" pitchFamily="34" charset="-122"/>
              </a:rPr>
              <a:t>E-R</a:t>
            </a:r>
            <a:r>
              <a:rPr lang="zh-CN" altLang="en-US" sz="2400" b="1" dirty="0">
                <a:latin typeface="微软雅黑" pitchFamily="34" charset="-122"/>
                <a:ea typeface="微软雅黑" pitchFamily="34" charset="-122"/>
              </a:rPr>
              <a:t>模型</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a:p>
            <a:pPr marL="914400" lvl="1" indent="-457200">
              <a:lnSpc>
                <a:spcPts val="3500"/>
              </a:lnSpc>
              <a:buFont typeface="Wingdings" pitchFamily="2" charset="2"/>
              <a:buChar char="Ø"/>
            </a:pPr>
            <a:r>
              <a:rPr lang="zh-CN" altLang="en-US" sz="2400" b="1" dirty="0">
                <a:latin typeface="微软雅黑" pitchFamily="34" charset="-122"/>
                <a:ea typeface="微软雅黑" pitchFamily="34" charset="-122"/>
              </a:rPr>
              <a:t>⑤优化</a:t>
            </a:r>
            <a:r>
              <a:rPr lang="en-US" altLang="zh-CN" sz="2400" b="1" dirty="0">
                <a:latin typeface="微软雅黑" pitchFamily="34" charset="-122"/>
                <a:ea typeface="微软雅黑" pitchFamily="34" charset="-122"/>
              </a:rPr>
              <a:t>E-R</a:t>
            </a:r>
            <a:r>
              <a:rPr lang="zh-CN" altLang="en-US" sz="2400" b="1" dirty="0">
                <a:latin typeface="微软雅黑" pitchFamily="34" charset="-122"/>
                <a:ea typeface="微软雅黑" pitchFamily="34" charset="-122"/>
              </a:rPr>
              <a:t>模型</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a:p>
            <a:pPr marL="914400" lvl="1" indent="-457200">
              <a:lnSpc>
                <a:spcPts val="3500"/>
              </a:lnSpc>
              <a:buFont typeface="Wingdings" pitchFamily="2" charset="2"/>
              <a:buChar char="Ø"/>
            </a:pPr>
            <a:endParaRPr lang="zh-CN" altLang="en-US" sz="2800" b="1" dirty="0">
              <a:latin typeface="微软雅黑" pitchFamily="34" charset="-122"/>
              <a:ea typeface="微软雅黑" pitchFamily="34" charset="-122"/>
            </a:endParaRPr>
          </a:p>
        </p:txBody>
      </p:sp>
      <p:sp>
        <p:nvSpPr>
          <p:cNvPr id="4" name="椭圆形标注 3"/>
          <p:cNvSpPr/>
          <p:nvPr/>
        </p:nvSpPr>
        <p:spPr>
          <a:xfrm>
            <a:off x="5796136" y="3501008"/>
            <a:ext cx="2376264" cy="1008112"/>
          </a:xfrm>
          <a:prstGeom prst="wedgeEllipseCallout">
            <a:avLst>
              <a:gd name="adj1" fmla="val -60462"/>
              <a:gd name="adj2" fmla="val -2414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见第</a:t>
            </a:r>
            <a:r>
              <a:rPr lang="en-US" altLang="zh-CN" sz="2000" b="1" dirty="0" smtClean="0">
                <a:solidFill>
                  <a:srgbClr val="FF0000"/>
                </a:solidFill>
              </a:rPr>
              <a:t>2</a:t>
            </a:r>
            <a:r>
              <a:rPr lang="zh-CN" altLang="en-US" sz="2000" b="1" dirty="0" smtClean="0">
                <a:solidFill>
                  <a:srgbClr val="FF0000"/>
                </a:solidFill>
              </a:rPr>
              <a:t>章</a:t>
            </a:r>
            <a:r>
              <a:rPr lang="en-US" altLang="zh-CN" sz="2000" b="1" dirty="0" smtClean="0">
                <a:solidFill>
                  <a:srgbClr val="FF0000"/>
                </a:solidFill>
              </a:rPr>
              <a:t>2.3.2</a:t>
            </a:r>
            <a:endParaRPr lang="zh-CN" altLang="en-US" sz="2000" b="1" dirty="0">
              <a:solidFill>
                <a:srgbClr val="FF0000"/>
              </a:solidFill>
            </a:endParaRPr>
          </a:p>
        </p:txBody>
      </p:sp>
    </p:spTree>
    <p:extLst>
      <p:ext uri="{BB962C8B-B14F-4D97-AF65-F5344CB8AC3E}">
        <p14:creationId xmlns:p14="http://schemas.microsoft.com/office/powerpoint/2010/main" val="173106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 calcmode="lin" valueType="num">
                                      <p:cBhvr additive="base">
                                        <p:cTn id="3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 calcmode="lin" valueType="num">
                                      <p:cBhvr additive="base">
                                        <p:cTn id="4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F508A1A-4ADE-4A00-B771-096B76A7CF9F}" type="datetime3">
              <a:rPr lang="zh-CN" altLang="en-US"/>
              <a:pPr/>
              <a:t>2019年11月26日星期二</a:t>
            </a:fld>
            <a:endParaRPr lang="en-US" altLang="zh-CN"/>
          </a:p>
        </p:txBody>
      </p:sp>
      <p:sp>
        <p:nvSpPr>
          <p:cNvPr id="122882" name="Rectangle 2"/>
          <p:cNvSpPr>
            <a:spLocks noGrp="1" noChangeArrowheads="1"/>
          </p:cNvSpPr>
          <p:nvPr>
            <p:ph type="title"/>
          </p:nvPr>
        </p:nvSpPr>
        <p:spPr>
          <a:xfrm>
            <a:off x="289029" y="105882"/>
            <a:ext cx="7092950" cy="946854"/>
          </a:xfrm>
        </p:spPr>
        <p:txBody>
          <a:bodyPr>
            <a:normAutofit/>
          </a:bodyPr>
          <a:lstStyle/>
          <a:p>
            <a:pPr algn="l">
              <a:lnSpc>
                <a:spcPct val="120000"/>
              </a:lnSpc>
              <a:spcBef>
                <a:spcPct val="20000"/>
              </a:spcBef>
              <a:spcAft>
                <a:spcPct val="20000"/>
              </a:spcAft>
            </a:pPr>
            <a:r>
              <a:rPr lang="en-US" altLang="zh-CN" sz="3600" b="1" dirty="0" smtClean="0">
                <a:solidFill>
                  <a:srgbClr val="00B050"/>
                </a:solidFill>
                <a:latin typeface="微软雅黑" pitchFamily="34" charset="-122"/>
              </a:rPr>
              <a:t>4.4 </a:t>
            </a:r>
            <a:r>
              <a:rPr lang="zh-CN" altLang="en-US" sz="3600" b="1" dirty="0" smtClean="0">
                <a:solidFill>
                  <a:srgbClr val="00B050"/>
                </a:solidFill>
                <a:latin typeface="微软雅黑" pitchFamily="34" charset="-122"/>
              </a:rPr>
              <a:t>逻辑</a:t>
            </a:r>
            <a:r>
              <a:rPr lang="zh-CN" altLang="en-US" sz="3600" b="1" dirty="0">
                <a:solidFill>
                  <a:srgbClr val="00B050"/>
                </a:solidFill>
                <a:latin typeface="微软雅黑" pitchFamily="34" charset="-122"/>
              </a:rPr>
              <a:t>结构设计</a:t>
            </a:r>
          </a:p>
        </p:txBody>
      </p:sp>
      <p:sp>
        <p:nvSpPr>
          <p:cNvPr id="122883" name="Rectangle 3"/>
          <p:cNvSpPr>
            <a:spLocks noGrp="1" noChangeArrowheads="1"/>
          </p:cNvSpPr>
          <p:nvPr>
            <p:ph type="body" idx="1"/>
          </p:nvPr>
        </p:nvSpPr>
        <p:spPr>
          <a:xfrm>
            <a:off x="289029" y="1580144"/>
            <a:ext cx="8662884" cy="1871662"/>
          </a:xfrm>
        </p:spPr>
        <p:txBody>
          <a:bodyPr/>
          <a:lstStyle/>
          <a:p>
            <a:pPr>
              <a:lnSpc>
                <a:spcPts val="3500"/>
              </a:lnSpc>
              <a:spcBef>
                <a:spcPct val="0"/>
              </a:spcBef>
              <a:buFont typeface="Wingdings" pitchFamily="2" charset="2"/>
              <a:buNone/>
            </a:pPr>
            <a:r>
              <a:rPr lang="zh-CN" altLang="en-US" sz="2800" b="1" dirty="0" smtClean="0">
                <a:solidFill>
                  <a:srgbClr val="0000CC"/>
                </a:solidFill>
                <a:latin typeface="微软雅黑" panose="020B0503020204020204" pitchFamily="34" charset="-122"/>
              </a:rPr>
              <a:t>      逻辑</a:t>
            </a:r>
            <a:r>
              <a:rPr lang="zh-CN" altLang="en-US" sz="2800" b="1" dirty="0">
                <a:solidFill>
                  <a:srgbClr val="0000CC"/>
                </a:solidFill>
                <a:latin typeface="微软雅黑" panose="020B0503020204020204" pitchFamily="34" charset="-122"/>
              </a:rPr>
              <a:t>结构设计的任务</a:t>
            </a:r>
            <a:r>
              <a:rPr lang="zh-CN" altLang="en-US" sz="2400" b="1" dirty="0">
                <a:latin typeface="微软雅黑" panose="020B0503020204020204" pitchFamily="34" charset="-122"/>
              </a:rPr>
              <a:t>就是把概念结构设计阶段设计好的基本</a:t>
            </a:r>
            <a:r>
              <a:rPr lang="en-US" altLang="zh-CN" sz="2400" b="1" dirty="0">
                <a:latin typeface="微软雅黑" panose="020B0503020204020204" pitchFamily="34" charset="-122"/>
              </a:rPr>
              <a:t>E-R</a:t>
            </a:r>
            <a:r>
              <a:rPr lang="zh-CN" altLang="en-US" sz="2400" b="1" dirty="0">
                <a:latin typeface="微软雅黑" panose="020B0503020204020204" pitchFamily="34" charset="-122"/>
              </a:rPr>
              <a:t>图转换为与选用</a:t>
            </a:r>
            <a:r>
              <a:rPr lang="en-US" altLang="zh-CN" sz="2400" b="1" dirty="0">
                <a:latin typeface="微软雅黑" panose="020B0503020204020204" pitchFamily="34" charset="-122"/>
              </a:rPr>
              <a:t>DBMS</a:t>
            </a:r>
            <a:r>
              <a:rPr lang="zh-CN" altLang="en-US" sz="2400" b="1" dirty="0">
                <a:latin typeface="微软雅黑" panose="020B0503020204020204" pitchFamily="34" charset="-122"/>
              </a:rPr>
              <a:t>产品所支持的数据模型相符合的逻辑结构。</a:t>
            </a:r>
          </a:p>
        </p:txBody>
      </p:sp>
      <p:sp>
        <p:nvSpPr>
          <p:cNvPr id="122885" name="Rectangle 5"/>
          <p:cNvSpPr>
            <a:spLocks noChangeArrowheads="1"/>
          </p:cNvSpPr>
          <p:nvPr/>
        </p:nvSpPr>
        <p:spPr bwMode="auto">
          <a:xfrm>
            <a:off x="467544" y="3543023"/>
            <a:ext cx="8208912"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3500"/>
              </a:lnSpc>
              <a:buClr>
                <a:srgbClr val="FF00FF"/>
              </a:buClr>
              <a:buFont typeface="Wingdings" pitchFamily="2" charset="2"/>
              <a:buNone/>
            </a:pPr>
            <a:r>
              <a:rPr lang="zh-CN" altLang="en-US" sz="2800" b="1" dirty="0" smtClean="0">
                <a:solidFill>
                  <a:srgbClr val="0000CC"/>
                </a:solidFill>
                <a:latin typeface="微软雅黑" panose="020B0503020204020204" pitchFamily="34" charset="-122"/>
                <a:ea typeface="微软雅黑" panose="020B0503020204020204" pitchFamily="34" charset="-122"/>
              </a:rPr>
              <a:t>步骤</a:t>
            </a:r>
            <a:r>
              <a:rPr lang="zh-CN" altLang="en-US" sz="2800" b="1" dirty="0">
                <a:solidFill>
                  <a:srgbClr val="0000CC"/>
                </a:solidFill>
                <a:latin typeface="微软雅黑" panose="020B0503020204020204" pitchFamily="34" charset="-122"/>
                <a:ea typeface="微软雅黑" panose="020B0503020204020204" pitchFamily="34" charset="-122"/>
              </a:rPr>
              <a:t>：</a:t>
            </a:r>
          </a:p>
          <a:p>
            <a:pPr marL="342900" indent="-342900">
              <a:lnSpc>
                <a:spcPts val="3500"/>
              </a:lnSpc>
              <a:buClr>
                <a:srgbClr val="FF00FF"/>
              </a:buClr>
              <a:buFont typeface="Wingdings"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⑴初始关系模式设计；</a:t>
            </a:r>
            <a:endParaRPr lang="zh-CN" altLang="en-US" sz="2400" b="1" dirty="0">
              <a:latin typeface="微软雅黑" panose="020B0503020204020204" pitchFamily="34" charset="-122"/>
              <a:ea typeface="微软雅黑" panose="020B0503020204020204" pitchFamily="34" charset="-122"/>
            </a:endParaRPr>
          </a:p>
          <a:p>
            <a:pPr marL="342900" indent="-342900">
              <a:lnSpc>
                <a:spcPts val="3500"/>
              </a:lnSpc>
              <a:buClr>
                <a:srgbClr val="FF00FF"/>
              </a:buClr>
              <a:buFont typeface="Wingdings" pitchFamily="2" charset="2"/>
              <a:buNone/>
            </a:pPr>
            <a:r>
              <a:rPr lang="zh-CN" altLang="en-US" sz="2400" b="1" dirty="0">
                <a:latin typeface="微软雅黑" panose="020B0503020204020204" pitchFamily="34" charset="-122"/>
                <a:ea typeface="微软雅黑" panose="020B0503020204020204" pitchFamily="34" charset="-122"/>
              </a:rPr>
              <a:t>    ⑵关系模式</a:t>
            </a:r>
            <a:r>
              <a:rPr lang="zh-CN" altLang="en-US" sz="2400" b="1" dirty="0" smtClean="0">
                <a:latin typeface="微软雅黑" panose="020B0503020204020204" pitchFamily="34" charset="-122"/>
                <a:ea typeface="微软雅黑" panose="020B0503020204020204" pitchFamily="34" charset="-122"/>
              </a:rPr>
              <a:t>规范化；</a:t>
            </a:r>
            <a:endParaRPr lang="zh-CN" altLang="en-US" sz="2400" b="1" dirty="0">
              <a:latin typeface="微软雅黑" panose="020B0503020204020204" pitchFamily="34" charset="-122"/>
              <a:ea typeface="微软雅黑" panose="020B0503020204020204" pitchFamily="34" charset="-122"/>
            </a:endParaRPr>
          </a:p>
          <a:p>
            <a:pPr marL="342900" indent="-342900">
              <a:lnSpc>
                <a:spcPts val="3500"/>
              </a:lnSpc>
              <a:buClr>
                <a:srgbClr val="FF00FF"/>
              </a:buClr>
              <a:buFont typeface="Wingdings" pitchFamily="2" charset="2"/>
              <a:buNone/>
            </a:pPr>
            <a:r>
              <a:rPr lang="zh-CN" altLang="en-US" sz="2400" b="1" dirty="0">
                <a:latin typeface="微软雅黑" panose="020B0503020204020204" pitchFamily="34" charset="-122"/>
                <a:ea typeface="微软雅黑" panose="020B0503020204020204" pitchFamily="34" charset="-122"/>
              </a:rPr>
              <a:t>    ⑶模式的评价与</a:t>
            </a:r>
            <a:r>
              <a:rPr lang="zh-CN" altLang="en-US" sz="2400" b="1" dirty="0" smtClean="0">
                <a:latin typeface="微软雅黑" panose="020B0503020204020204" pitchFamily="34" charset="-122"/>
                <a:ea typeface="微软雅黑" panose="020B0503020204020204" pitchFamily="34" charset="-122"/>
              </a:rPr>
              <a:t>改进。</a:t>
            </a:r>
            <a:endParaRPr lang="zh-CN" altLang="en-US" sz="2400" b="1" dirty="0">
              <a:latin typeface="微软雅黑" panose="020B0503020204020204" pitchFamily="34" charset="-122"/>
              <a:ea typeface="微软雅黑" panose="020B0503020204020204" pitchFamily="34" charset="-122"/>
            </a:endParaRPr>
          </a:p>
        </p:txBody>
      </p:sp>
      <p:sp>
        <p:nvSpPr>
          <p:cNvPr id="3" name="矩形 2"/>
          <p:cNvSpPr/>
          <p:nvPr/>
        </p:nvSpPr>
        <p:spPr>
          <a:xfrm>
            <a:off x="487570" y="1097997"/>
            <a:ext cx="4493538" cy="480131"/>
          </a:xfrm>
          <a:prstGeom prst="rect">
            <a:avLst/>
          </a:prstGeom>
        </p:spPr>
        <p:txBody>
          <a:bodyPr wrap="none">
            <a:spAutoFit/>
          </a:bodyPr>
          <a:lstStyle/>
          <a:p>
            <a:pPr marL="342900" indent="-342900">
              <a:lnSpc>
                <a:spcPct val="90000"/>
              </a:lnSpc>
              <a:spcBef>
                <a:spcPct val="35000"/>
              </a:spcBef>
              <a:spcAft>
                <a:spcPct val="35000"/>
              </a:spcAft>
              <a:buClr>
                <a:srgbClr val="FF00FF"/>
              </a:buClr>
              <a:buFont typeface="Wingdings" pitchFamily="2" charset="2"/>
              <a:buNone/>
            </a:pPr>
            <a:r>
              <a:rPr lang="zh-CN" altLang="en-US" sz="2800" b="1" dirty="0" smtClean="0">
                <a:solidFill>
                  <a:srgbClr val="FF0000"/>
                </a:solidFill>
                <a:latin typeface="微软雅黑" panose="020B0503020204020204" pitchFamily="34" charset="-122"/>
                <a:ea typeface="微软雅黑" panose="020B0503020204020204" pitchFamily="34" charset="-122"/>
              </a:rPr>
              <a:t>逻辑</a:t>
            </a:r>
            <a:r>
              <a:rPr lang="zh-CN" altLang="en-US" sz="2800" b="1" dirty="0">
                <a:solidFill>
                  <a:srgbClr val="FF0000"/>
                </a:solidFill>
                <a:latin typeface="微软雅黑" panose="020B0503020204020204" pitchFamily="34" charset="-122"/>
                <a:ea typeface="微软雅黑" panose="020B0503020204020204" pitchFamily="34" charset="-122"/>
              </a:rPr>
              <a:t>结构设计的</a:t>
            </a:r>
            <a:r>
              <a:rPr lang="zh-CN" altLang="en-US" sz="2800" b="1" dirty="0" smtClean="0">
                <a:solidFill>
                  <a:srgbClr val="FF0000"/>
                </a:solidFill>
                <a:latin typeface="微软雅黑" panose="020B0503020204020204" pitchFamily="34" charset="-122"/>
                <a:ea typeface="微软雅黑" panose="020B0503020204020204" pitchFamily="34" charset="-122"/>
              </a:rPr>
              <a:t>任务和步骤</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4253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blinds(horizontal)">
                                      <p:cBhvr>
                                        <p:cTn id="7"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287FACF-B3B4-4585-B255-60CE94896D2B}" type="datetime3">
              <a:rPr lang="zh-CN" altLang="en-US"/>
              <a:pPr/>
              <a:t>2019年11月26日星期二</a:t>
            </a:fld>
            <a:endParaRPr lang="en-US" altLang="zh-CN"/>
          </a:p>
        </p:txBody>
      </p:sp>
      <p:sp>
        <p:nvSpPr>
          <p:cNvPr id="334850" name="Rectangle 2"/>
          <p:cNvSpPr>
            <a:spLocks noGrp="1" noChangeArrowheads="1"/>
          </p:cNvSpPr>
          <p:nvPr>
            <p:ph type="title"/>
          </p:nvPr>
        </p:nvSpPr>
        <p:spPr>
          <a:xfrm>
            <a:off x="467544" y="116632"/>
            <a:ext cx="7690048" cy="810344"/>
          </a:xfrm>
        </p:spPr>
        <p:txBody>
          <a:bodyPr/>
          <a:lstStyle/>
          <a:p>
            <a:pPr marL="457200" indent="-457200" algn="l">
              <a:buFont typeface="Arial" panose="020B0604020202020204" pitchFamily="34" charset="0"/>
              <a:buChar char="•"/>
            </a:pPr>
            <a:r>
              <a:rPr lang="zh-CN" altLang="zh-CN" sz="2800" b="1" dirty="0">
                <a:solidFill>
                  <a:srgbClr val="FF0000"/>
                </a:solidFill>
              </a:rPr>
              <a:t>初始关系模式</a:t>
            </a:r>
            <a:r>
              <a:rPr lang="zh-CN" altLang="zh-CN" sz="2800" b="1" dirty="0" smtClean="0">
                <a:solidFill>
                  <a:srgbClr val="FF0000"/>
                </a:solidFill>
              </a:rPr>
              <a:t>设计</a:t>
            </a:r>
            <a:endParaRPr lang="zh-CN" altLang="en-US" sz="2800" b="1" dirty="0">
              <a:solidFill>
                <a:srgbClr val="FF0000"/>
              </a:solidFill>
            </a:endParaRPr>
          </a:p>
        </p:txBody>
      </p:sp>
      <p:sp>
        <p:nvSpPr>
          <p:cNvPr id="334853" name="Rectangle 5"/>
          <p:cNvSpPr>
            <a:spLocks noChangeArrowheads="1"/>
          </p:cNvSpPr>
          <p:nvPr/>
        </p:nvSpPr>
        <p:spPr bwMode="auto">
          <a:xfrm>
            <a:off x="8642350" y="6389688"/>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FF"/>
                </a:solidFill>
                <a:ea typeface="微软雅黑" pitchFamily="34" charset="-122"/>
                <a:sym typeface="Wingdings 3" pitchFamily="18" charset="2"/>
                <a:hlinkClick r:id="" action="ppaction://noaction"/>
              </a:rPr>
              <a:t></a:t>
            </a:r>
            <a:endParaRPr lang="en-US" altLang="zh-CN" sz="2400" dirty="0">
              <a:solidFill>
                <a:srgbClr val="FF00FF"/>
              </a:solidFill>
              <a:ea typeface="微软雅黑" pitchFamily="34" charset="-122"/>
              <a:sym typeface="Wingdings 3" pitchFamily="18" charset="2"/>
            </a:endParaRPr>
          </a:p>
        </p:txBody>
      </p:sp>
      <p:sp>
        <p:nvSpPr>
          <p:cNvPr id="334854" name="Rectangle 6"/>
          <p:cNvSpPr>
            <a:spLocks noGrp="1" noChangeArrowheads="1"/>
          </p:cNvSpPr>
          <p:nvPr>
            <p:ph type="body" idx="1"/>
          </p:nvPr>
        </p:nvSpPr>
        <p:spPr>
          <a:xfrm>
            <a:off x="416394" y="836712"/>
            <a:ext cx="8453761" cy="4896544"/>
          </a:xfrm>
          <a:ln>
            <a:solidFill>
              <a:srgbClr val="FF0000"/>
            </a:solidFill>
          </a:ln>
        </p:spPr>
        <p:txBody>
          <a:bodyPr>
            <a:normAutofit/>
          </a:bodyPr>
          <a:lstStyle/>
          <a:p>
            <a:pPr>
              <a:lnSpc>
                <a:spcPts val="3700"/>
              </a:lnSpc>
              <a:spcBef>
                <a:spcPts val="0"/>
              </a:spcBef>
              <a:buFont typeface="Wingdings" pitchFamily="2" charset="2"/>
              <a:buNone/>
            </a:pPr>
            <a:r>
              <a:rPr lang="zh-CN" altLang="en-US" sz="2400" b="1" dirty="0" smtClean="0">
                <a:solidFill>
                  <a:srgbClr val="0000CC"/>
                </a:solidFill>
              </a:rPr>
              <a:t>转换规则</a:t>
            </a:r>
            <a:r>
              <a:rPr lang="zh-CN" altLang="en-US" sz="2400" b="1" dirty="0">
                <a:solidFill>
                  <a:srgbClr val="0000CC"/>
                </a:solidFill>
              </a:rPr>
              <a:t>：</a:t>
            </a:r>
          </a:p>
          <a:p>
            <a:pPr>
              <a:lnSpc>
                <a:spcPts val="3700"/>
              </a:lnSpc>
              <a:spcBef>
                <a:spcPts val="0"/>
              </a:spcBef>
              <a:buFont typeface="Wingdings" pitchFamily="2" charset="2"/>
              <a:buNone/>
            </a:pPr>
            <a:r>
              <a:rPr lang="zh-CN" altLang="en-US" sz="2400" b="1" dirty="0"/>
              <a:t>（</a:t>
            </a:r>
            <a:r>
              <a:rPr lang="en-US" altLang="zh-CN" sz="2400" b="1" dirty="0"/>
              <a:t>1</a:t>
            </a:r>
            <a:r>
              <a:rPr lang="zh-CN" altLang="en-US" sz="2400" b="1" dirty="0"/>
              <a:t>）每一个</a:t>
            </a:r>
            <a:r>
              <a:rPr lang="zh-CN" altLang="en-US" sz="2400" b="1" dirty="0" smtClean="0"/>
              <a:t>实体转换</a:t>
            </a:r>
            <a:r>
              <a:rPr lang="zh-CN" altLang="en-US" sz="2400" b="1" dirty="0"/>
              <a:t>为一</a:t>
            </a:r>
            <a:r>
              <a:rPr lang="zh-CN" altLang="en-US" sz="2400" b="1" dirty="0" smtClean="0"/>
              <a:t>个关系模式</a:t>
            </a:r>
            <a:r>
              <a:rPr lang="zh-CN" altLang="en-US" sz="2400" b="1" dirty="0"/>
              <a:t>，实体的属性就是</a:t>
            </a:r>
            <a:r>
              <a:rPr lang="zh-CN" altLang="en-US" sz="2400" b="1" dirty="0" smtClean="0"/>
              <a:t>关系模式的</a:t>
            </a:r>
            <a:r>
              <a:rPr lang="zh-CN" altLang="en-US" sz="2400" b="1" dirty="0"/>
              <a:t>属性，</a:t>
            </a:r>
            <a:r>
              <a:rPr lang="zh-CN" altLang="en-US" sz="2400" b="1" dirty="0" smtClean="0"/>
              <a:t>实体</a:t>
            </a:r>
            <a:r>
              <a:rPr lang="zh-CN" altLang="en-US" sz="2400" b="1" dirty="0"/>
              <a:t>的码就是关系的码。</a:t>
            </a:r>
          </a:p>
          <a:p>
            <a:pPr>
              <a:lnSpc>
                <a:spcPts val="3700"/>
              </a:lnSpc>
              <a:spcBef>
                <a:spcPts val="0"/>
              </a:spcBef>
              <a:buFont typeface="Wingdings" pitchFamily="2" charset="2"/>
              <a:buNone/>
            </a:pPr>
            <a:r>
              <a:rPr lang="zh-CN" altLang="en-US" sz="2400" b="1" dirty="0"/>
              <a:t>（</a:t>
            </a:r>
            <a:r>
              <a:rPr lang="en-US" altLang="zh-CN" sz="2400" b="1" dirty="0"/>
              <a:t>2</a:t>
            </a:r>
            <a:r>
              <a:rPr lang="zh-CN" altLang="en-US" sz="2400" b="1" dirty="0"/>
              <a:t>）联系的转换</a:t>
            </a:r>
          </a:p>
          <a:p>
            <a:pPr lvl="2">
              <a:lnSpc>
                <a:spcPts val="3700"/>
              </a:lnSpc>
              <a:spcBef>
                <a:spcPts val="0"/>
              </a:spcBef>
            </a:pPr>
            <a:r>
              <a:rPr lang="zh-CN" altLang="en-US" b="1" dirty="0">
                <a:solidFill>
                  <a:srgbClr val="0000CC"/>
                </a:solidFill>
              </a:rPr>
              <a:t>一般</a:t>
            </a:r>
            <a:r>
              <a:rPr lang="en-US" altLang="zh-CN" b="1" dirty="0" smtClean="0">
                <a:solidFill>
                  <a:srgbClr val="0000CC"/>
                </a:solidFill>
              </a:rPr>
              <a:t>1:1</a:t>
            </a:r>
            <a:r>
              <a:rPr lang="zh-CN" altLang="en-US" b="1" dirty="0" smtClean="0">
                <a:solidFill>
                  <a:srgbClr val="0000CC"/>
                </a:solidFill>
              </a:rPr>
              <a:t>、</a:t>
            </a:r>
            <a:r>
              <a:rPr lang="en-US" altLang="zh-CN" b="1" dirty="0" smtClean="0">
                <a:solidFill>
                  <a:srgbClr val="0000CC"/>
                </a:solidFill>
              </a:rPr>
              <a:t>1:n</a:t>
            </a:r>
            <a:r>
              <a:rPr lang="zh-CN" altLang="en-US" b="1" dirty="0" smtClean="0">
                <a:solidFill>
                  <a:srgbClr val="0000CC"/>
                </a:solidFill>
              </a:rPr>
              <a:t>联系</a:t>
            </a:r>
            <a:r>
              <a:rPr lang="zh-CN" altLang="en-US" b="1" dirty="0">
                <a:solidFill>
                  <a:srgbClr val="0000CC"/>
                </a:solidFill>
              </a:rPr>
              <a:t>不产生新的关系模式</a:t>
            </a:r>
            <a:r>
              <a:rPr lang="zh-CN" altLang="en-US" b="1" dirty="0"/>
              <a:t>，而是将一方实体的码加入到多方实体对应的关系模式中，联系的属性也一并加入。</a:t>
            </a:r>
          </a:p>
          <a:p>
            <a:pPr lvl="2">
              <a:lnSpc>
                <a:spcPts val="3700"/>
              </a:lnSpc>
              <a:spcBef>
                <a:spcPts val="0"/>
              </a:spcBef>
            </a:pPr>
            <a:r>
              <a:rPr lang="en-US" altLang="zh-CN" b="1" dirty="0" smtClean="0">
                <a:solidFill>
                  <a:srgbClr val="0000CC"/>
                </a:solidFill>
              </a:rPr>
              <a:t>m:n</a:t>
            </a:r>
            <a:r>
              <a:rPr lang="zh-CN" altLang="en-US" b="1" dirty="0">
                <a:solidFill>
                  <a:srgbClr val="0000CC"/>
                </a:solidFill>
              </a:rPr>
              <a:t>联系要产生一个新的关系模式</a:t>
            </a:r>
            <a:r>
              <a:rPr lang="zh-CN" altLang="en-US" b="1" dirty="0"/>
              <a:t>，该关系模式由联系涉及实体的码加上联系的属性（若有）组成。</a:t>
            </a:r>
          </a:p>
        </p:txBody>
      </p:sp>
    </p:spTree>
    <p:extLst>
      <p:ext uri="{BB962C8B-B14F-4D97-AF65-F5344CB8AC3E}">
        <p14:creationId xmlns:p14="http://schemas.microsoft.com/office/powerpoint/2010/main" val="3146703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64704"/>
            <a:ext cx="8136904" cy="2123658"/>
          </a:xfrm>
          <a:prstGeom prst="rect">
            <a:avLst/>
          </a:prstGeom>
        </p:spPr>
        <p:txBody>
          <a:bodyPr wrap="square">
            <a:spAutoFit/>
          </a:bodyPr>
          <a:lstStyle/>
          <a:p>
            <a:pPr>
              <a:lnSpc>
                <a:spcPct val="150000"/>
              </a:lnSpc>
            </a:pPr>
            <a:r>
              <a:rPr lang="en-US" altLang="zh-CN" sz="3200" b="1" dirty="0" smtClean="0">
                <a:solidFill>
                  <a:srgbClr val="0000FF"/>
                </a:solidFill>
                <a:latin typeface="微软雅黑" panose="020B0503020204020204" pitchFamily="34" charset="-122"/>
                <a:ea typeface="微软雅黑" panose="020B0503020204020204" pitchFamily="34" charset="-122"/>
              </a:rPr>
              <a:t>【</a:t>
            </a:r>
            <a:r>
              <a:rPr lang="zh-CN" altLang="en-US" sz="3200" b="1" dirty="0" smtClean="0">
                <a:solidFill>
                  <a:srgbClr val="0000FF"/>
                </a:solidFill>
                <a:latin typeface="微软雅黑" panose="020B0503020204020204" pitchFamily="34" charset="-122"/>
                <a:ea typeface="微软雅黑" panose="020B0503020204020204" pitchFamily="34" charset="-122"/>
              </a:rPr>
              <a:t>第</a:t>
            </a:r>
            <a:r>
              <a:rPr lang="en-US" altLang="zh-CN" sz="3200" b="1" dirty="0" smtClean="0">
                <a:solidFill>
                  <a:srgbClr val="0000FF"/>
                </a:solidFill>
                <a:latin typeface="微软雅黑" panose="020B0503020204020204" pitchFamily="34" charset="-122"/>
                <a:ea typeface="微软雅黑" panose="020B0503020204020204" pitchFamily="34" charset="-122"/>
              </a:rPr>
              <a:t>2</a:t>
            </a:r>
            <a:r>
              <a:rPr lang="zh-CN" altLang="en-US" sz="3200" b="1" dirty="0" smtClean="0">
                <a:solidFill>
                  <a:srgbClr val="0000FF"/>
                </a:solidFill>
                <a:latin typeface="微软雅黑" panose="020B0503020204020204" pitchFamily="34" charset="-122"/>
                <a:ea typeface="微软雅黑" panose="020B0503020204020204" pitchFamily="34" charset="-122"/>
              </a:rPr>
              <a:t>章</a:t>
            </a:r>
            <a:r>
              <a:rPr lang="en-US" altLang="zh-CN" sz="3200" b="1" dirty="0" smtClean="0">
                <a:solidFill>
                  <a:srgbClr val="0000FF"/>
                </a:solidFill>
                <a:latin typeface="微软雅黑" panose="020B0503020204020204" pitchFamily="34" charset="-122"/>
                <a:ea typeface="微软雅黑" panose="020B0503020204020204" pitchFamily="34" charset="-122"/>
              </a:rPr>
              <a:t>】2.5</a:t>
            </a:r>
            <a:r>
              <a:rPr lang="zh-CN" altLang="en-US" sz="3200" b="1" dirty="0" smtClean="0">
                <a:solidFill>
                  <a:srgbClr val="0000FF"/>
                </a:solidFill>
                <a:latin typeface="微软雅黑" panose="020B0503020204020204" pitchFamily="34" charset="-122"/>
                <a:ea typeface="微软雅黑" panose="020B0503020204020204" pitchFamily="34" charset="-122"/>
              </a:rPr>
              <a:t> 概念</a:t>
            </a:r>
            <a:r>
              <a:rPr lang="zh-CN" altLang="en-US" sz="3200" b="1" dirty="0">
                <a:solidFill>
                  <a:srgbClr val="0000FF"/>
                </a:solidFill>
                <a:latin typeface="微软雅黑" panose="020B0503020204020204" pitchFamily="34" charset="-122"/>
                <a:ea typeface="微软雅黑" panose="020B0503020204020204" pitchFamily="34" charset="-122"/>
              </a:rPr>
              <a:t>模型向逻辑模型的转换</a:t>
            </a:r>
            <a:endParaRPr lang="en-US" altLang="zh-CN" sz="3200" b="1" dirty="0" smtClean="0">
              <a:solidFill>
                <a:srgbClr val="0000FF"/>
              </a:solidFill>
              <a:latin typeface="微软雅黑" panose="020B0503020204020204" pitchFamily="34" charset="-122"/>
              <a:ea typeface="微软雅黑" panose="020B0503020204020204" pitchFamily="34" charset="-122"/>
            </a:endParaRPr>
          </a:p>
          <a:p>
            <a:pPr marL="1885950" lvl="3" indent="-514350">
              <a:lnSpc>
                <a:spcPct val="150000"/>
              </a:lnSpc>
              <a:buFont typeface="+mj-lt"/>
              <a:buAutoNum type="arabicPeriod"/>
            </a:pPr>
            <a:r>
              <a:rPr lang="zh-CN" altLang="en-US" sz="2800" b="1" dirty="0" smtClean="0">
                <a:latin typeface="微软雅黑" panose="020B0503020204020204" pitchFamily="34" charset="-122"/>
                <a:ea typeface="微软雅黑" panose="020B0503020204020204" pitchFamily="34" charset="-122"/>
              </a:rPr>
              <a:t>转换</a:t>
            </a:r>
            <a:r>
              <a:rPr lang="zh-CN" altLang="en-US" sz="2800" b="1" dirty="0">
                <a:latin typeface="微软雅黑" panose="020B0503020204020204" pitchFamily="34" charset="-122"/>
                <a:ea typeface="微软雅黑" panose="020B0503020204020204" pitchFamily="34" charset="-122"/>
              </a:rPr>
              <a:t>原则</a:t>
            </a:r>
          </a:p>
          <a:p>
            <a:pPr marL="1885950" lvl="3" indent="-514350">
              <a:lnSpc>
                <a:spcPct val="150000"/>
              </a:lnSpc>
              <a:buFont typeface="+mj-lt"/>
              <a:buAutoNum type="arabicPeriod"/>
            </a:pPr>
            <a:r>
              <a:rPr lang="zh-CN" altLang="en-US" sz="2800" b="1" dirty="0" smtClean="0">
                <a:latin typeface="微软雅黑" panose="020B0503020204020204" pitchFamily="34" charset="-122"/>
                <a:ea typeface="微软雅黑" panose="020B0503020204020204" pitchFamily="34" charset="-122"/>
              </a:rPr>
              <a:t>转换实例</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1326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63153" y="44624"/>
            <a:ext cx="8229600" cy="525672"/>
          </a:xfrm>
        </p:spPr>
        <p:txBody>
          <a:bodyPr>
            <a:normAutofit fontScale="90000"/>
          </a:bodyPr>
          <a:lstStyle/>
          <a:p>
            <a:pPr algn="l" eaLnBrk="1" hangingPunct="1">
              <a:lnSpc>
                <a:spcPct val="120000"/>
              </a:lnSpc>
              <a:spcBef>
                <a:spcPct val="20000"/>
              </a:spcBef>
              <a:spcAft>
                <a:spcPct val="20000"/>
              </a:spcAft>
            </a:pPr>
            <a:r>
              <a:rPr lang="zh-CN" altLang="en-US" sz="2400" b="1" dirty="0" smtClean="0">
                <a:solidFill>
                  <a:srgbClr val="FF0000"/>
                </a:solidFill>
              </a:rPr>
              <a:t>数据库设计基本步骤：</a:t>
            </a:r>
            <a:r>
              <a:rPr lang="en-US" altLang="zh-CN" sz="2400" b="1" dirty="0" smtClean="0">
                <a:solidFill>
                  <a:srgbClr val="FF0000"/>
                </a:solidFill>
              </a:rPr>
              <a:t>6</a:t>
            </a:r>
            <a:r>
              <a:rPr lang="zh-CN" altLang="en-US" sz="2400" b="1" dirty="0" smtClean="0">
                <a:solidFill>
                  <a:srgbClr val="FF0000"/>
                </a:solidFill>
              </a:rPr>
              <a:t>个阶段</a:t>
            </a:r>
          </a:p>
        </p:txBody>
      </p:sp>
      <p:sp>
        <p:nvSpPr>
          <p:cNvPr id="7" name="灯片编号占位符 3"/>
          <p:cNvSpPr>
            <a:spLocks noGrp="1"/>
          </p:cNvSpPr>
          <p:nvPr>
            <p:ph type="sldNum" sz="quarter" idx="10"/>
          </p:nvPr>
        </p:nvSpPr>
        <p:spPr>
          <a:xfrm>
            <a:off x="6553200" y="6245225"/>
            <a:ext cx="2133600" cy="476250"/>
          </a:xfrm>
        </p:spPr>
        <p:txBody>
          <a:bodyPr/>
          <a:lstStyle/>
          <a:p>
            <a:fld id="{B63E98DF-E8F2-4190-8AFC-31DD4F71338E}" type="slidenum">
              <a:rPr lang="en-US" altLang="zh-CN"/>
              <a:pPr/>
              <a:t>5</a:t>
            </a:fld>
            <a:endParaRPr lang="en-US" altLang="zh-CN"/>
          </a:p>
        </p:txBody>
      </p:sp>
      <p:grpSp>
        <p:nvGrpSpPr>
          <p:cNvPr id="8" name="Group 59"/>
          <p:cNvGrpSpPr>
            <a:grpSpLocks/>
          </p:cNvGrpSpPr>
          <p:nvPr/>
        </p:nvGrpSpPr>
        <p:grpSpPr bwMode="auto">
          <a:xfrm>
            <a:off x="611063" y="638572"/>
            <a:ext cx="8353425" cy="6070661"/>
            <a:chOff x="249" y="255"/>
            <a:chExt cx="5262" cy="3687"/>
          </a:xfrm>
        </p:grpSpPr>
        <p:grpSp>
          <p:nvGrpSpPr>
            <p:cNvPr id="9" name="Group 6"/>
            <p:cNvGrpSpPr>
              <a:grpSpLocks/>
            </p:cNvGrpSpPr>
            <p:nvPr/>
          </p:nvGrpSpPr>
          <p:grpSpPr bwMode="auto">
            <a:xfrm>
              <a:off x="249" y="255"/>
              <a:ext cx="5262" cy="3687"/>
              <a:chOff x="96" y="144"/>
              <a:chExt cx="5520" cy="3888"/>
            </a:xfrm>
          </p:grpSpPr>
          <p:sp>
            <p:nvSpPr>
              <p:cNvPr id="12" name="Rectangle 7"/>
              <p:cNvSpPr>
                <a:spLocks noChangeArrowheads="1"/>
              </p:cNvSpPr>
              <p:nvPr/>
            </p:nvSpPr>
            <p:spPr bwMode="auto">
              <a:xfrm>
                <a:off x="1728" y="144"/>
                <a:ext cx="1448" cy="1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需求收集和分析</a:t>
                </a:r>
              </a:p>
            </p:txBody>
          </p:sp>
          <p:sp>
            <p:nvSpPr>
              <p:cNvPr id="13" name="Rectangle 8"/>
              <p:cNvSpPr>
                <a:spLocks noChangeArrowheads="1"/>
              </p:cNvSpPr>
              <p:nvPr/>
            </p:nvSpPr>
            <p:spPr bwMode="auto">
              <a:xfrm>
                <a:off x="1736" y="528"/>
                <a:ext cx="1400" cy="1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设计概念结构</a:t>
                </a:r>
              </a:p>
            </p:txBody>
          </p:sp>
          <p:sp>
            <p:nvSpPr>
              <p:cNvPr id="14" name="Rectangle 9"/>
              <p:cNvSpPr>
                <a:spLocks noChangeArrowheads="1"/>
              </p:cNvSpPr>
              <p:nvPr/>
            </p:nvSpPr>
            <p:spPr bwMode="auto">
              <a:xfrm>
                <a:off x="1744" y="960"/>
                <a:ext cx="1392"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设计逻辑结构</a:t>
                </a:r>
              </a:p>
            </p:txBody>
          </p:sp>
          <p:sp>
            <p:nvSpPr>
              <p:cNvPr id="15" name="Rectangle 10"/>
              <p:cNvSpPr>
                <a:spLocks noChangeArrowheads="1"/>
              </p:cNvSpPr>
              <p:nvPr/>
            </p:nvSpPr>
            <p:spPr bwMode="auto">
              <a:xfrm>
                <a:off x="1748" y="1440"/>
                <a:ext cx="1392"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dirty="0">
                    <a:latin typeface="宋体" charset="-122"/>
                    <a:ea typeface="宋体" charset="-122"/>
                  </a:rPr>
                  <a:t>数据模型优化</a:t>
                </a:r>
              </a:p>
            </p:txBody>
          </p:sp>
          <p:sp>
            <p:nvSpPr>
              <p:cNvPr id="16" name="Rectangle 11"/>
              <p:cNvSpPr>
                <a:spLocks noChangeArrowheads="1"/>
              </p:cNvSpPr>
              <p:nvPr/>
            </p:nvSpPr>
            <p:spPr bwMode="auto">
              <a:xfrm>
                <a:off x="1788" y="1968"/>
                <a:ext cx="1320"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设计物理结构</a:t>
                </a:r>
              </a:p>
            </p:txBody>
          </p:sp>
          <p:sp>
            <p:nvSpPr>
              <p:cNvPr id="17" name="Rectangle 12"/>
              <p:cNvSpPr>
                <a:spLocks noChangeArrowheads="1"/>
              </p:cNvSpPr>
              <p:nvPr/>
            </p:nvSpPr>
            <p:spPr bwMode="auto">
              <a:xfrm>
                <a:off x="1756" y="2400"/>
                <a:ext cx="1392"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评价设计</a:t>
                </a:r>
                <a:r>
                  <a:rPr kumimoji="1" lang="en-US" altLang="zh-CN" sz="1800" b="1">
                    <a:latin typeface="宋体" charset="-122"/>
                    <a:ea typeface="宋体" charset="-122"/>
                  </a:rPr>
                  <a:t>,</a:t>
                </a:r>
                <a:r>
                  <a:rPr kumimoji="1" lang="zh-CN" altLang="en-US" sz="1800" b="1">
                    <a:latin typeface="宋体" charset="-122"/>
                    <a:ea typeface="宋体" charset="-122"/>
                  </a:rPr>
                  <a:t>性能预测</a:t>
                </a:r>
              </a:p>
            </p:txBody>
          </p:sp>
          <p:sp>
            <p:nvSpPr>
              <p:cNvPr id="18" name="Rectangle 13"/>
              <p:cNvSpPr>
                <a:spLocks noChangeArrowheads="1"/>
              </p:cNvSpPr>
              <p:nvPr/>
            </p:nvSpPr>
            <p:spPr bwMode="auto">
              <a:xfrm>
                <a:off x="1788" y="2832"/>
                <a:ext cx="1320"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物理实现</a:t>
                </a:r>
              </a:p>
            </p:txBody>
          </p:sp>
          <p:sp>
            <p:nvSpPr>
              <p:cNvPr id="19" name="Rectangle 14"/>
              <p:cNvSpPr>
                <a:spLocks noChangeArrowheads="1"/>
              </p:cNvSpPr>
              <p:nvPr/>
            </p:nvSpPr>
            <p:spPr bwMode="auto">
              <a:xfrm>
                <a:off x="1772" y="3216"/>
                <a:ext cx="1356"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试验性运行</a:t>
                </a:r>
              </a:p>
            </p:txBody>
          </p:sp>
          <p:sp>
            <p:nvSpPr>
              <p:cNvPr id="20" name="Rectangle 15"/>
              <p:cNvSpPr>
                <a:spLocks noChangeArrowheads="1"/>
              </p:cNvSpPr>
              <p:nvPr/>
            </p:nvSpPr>
            <p:spPr bwMode="auto">
              <a:xfrm>
                <a:off x="1792" y="3696"/>
                <a:ext cx="1328"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使用、维护数据库</a:t>
                </a:r>
              </a:p>
            </p:txBody>
          </p:sp>
          <p:sp>
            <p:nvSpPr>
              <p:cNvPr id="21" name="Line 16"/>
              <p:cNvSpPr>
                <a:spLocks noChangeShapeType="1"/>
              </p:cNvSpPr>
              <p:nvPr/>
            </p:nvSpPr>
            <p:spPr bwMode="auto">
              <a:xfrm>
                <a:off x="2448" y="33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22" name="Line 17"/>
              <p:cNvSpPr>
                <a:spLocks noChangeShapeType="1"/>
              </p:cNvSpPr>
              <p:nvPr/>
            </p:nvSpPr>
            <p:spPr bwMode="auto">
              <a:xfrm>
                <a:off x="2448" y="7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23" name="Line 18"/>
              <p:cNvSpPr>
                <a:spLocks noChangeShapeType="1"/>
              </p:cNvSpPr>
              <p:nvPr/>
            </p:nvSpPr>
            <p:spPr bwMode="auto">
              <a:xfrm>
                <a:off x="2448" y="120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24" name="Line 19"/>
              <p:cNvSpPr>
                <a:spLocks noChangeShapeType="1"/>
              </p:cNvSpPr>
              <p:nvPr/>
            </p:nvSpPr>
            <p:spPr bwMode="auto">
              <a:xfrm>
                <a:off x="2448" y="220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25" name="Line 20"/>
              <p:cNvSpPr>
                <a:spLocks noChangeShapeType="1"/>
              </p:cNvSpPr>
              <p:nvPr/>
            </p:nvSpPr>
            <p:spPr bwMode="auto">
              <a:xfrm>
                <a:off x="2448" y="264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26" name="Line 21"/>
              <p:cNvSpPr>
                <a:spLocks noChangeShapeType="1"/>
              </p:cNvSpPr>
              <p:nvPr/>
            </p:nvSpPr>
            <p:spPr bwMode="auto">
              <a:xfrm>
                <a:off x="2448" y="307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27" name="Line 22"/>
              <p:cNvSpPr>
                <a:spLocks noChangeShapeType="1"/>
              </p:cNvSpPr>
              <p:nvPr/>
            </p:nvSpPr>
            <p:spPr bwMode="auto">
              <a:xfrm>
                <a:off x="2456" y="345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28" name="Line 23"/>
              <p:cNvSpPr>
                <a:spLocks noChangeShapeType="1"/>
              </p:cNvSpPr>
              <p:nvPr/>
            </p:nvSpPr>
            <p:spPr bwMode="auto">
              <a:xfrm>
                <a:off x="2448" y="16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29" name="Line 24"/>
              <p:cNvSpPr>
                <a:spLocks noChangeShapeType="1"/>
              </p:cNvSpPr>
              <p:nvPr/>
            </p:nvSpPr>
            <p:spPr bwMode="auto">
              <a:xfrm>
                <a:off x="2448" y="2688"/>
                <a:ext cx="1152"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0" name="Line 25"/>
              <p:cNvSpPr>
                <a:spLocks noChangeShapeType="1"/>
              </p:cNvSpPr>
              <p:nvPr/>
            </p:nvSpPr>
            <p:spPr bwMode="auto">
              <a:xfrm flipV="1">
                <a:off x="3600" y="816"/>
                <a:ext cx="0" cy="187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1" name="Line 26"/>
              <p:cNvSpPr>
                <a:spLocks noChangeShapeType="1"/>
              </p:cNvSpPr>
              <p:nvPr/>
            </p:nvSpPr>
            <p:spPr bwMode="auto">
              <a:xfrm flipH="1">
                <a:off x="2448" y="816"/>
                <a:ext cx="1152"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2" name="Line 27"/>
              <p:cNvSpPr>
                <a:spLocks noChangeShapeType="1"/>
              </p:cNvSpPr>
              <p:nvPr/>
            </p:nvSpPr>
            <p:spPr bwMode="auto">
              <a:xfrm flipH="1">
                <a:off x="1344" y="1728"/>
                <a:ext cx="110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3" name="Line 28"/>
              <p:cNvSpPr>
                <a:spLocks noChangeShapeType="1"/>
              </p:cNvSpPr>
              <p:nvPr/>
            </p:nvSpPr>
            <p:spPr bwMode="auto">
              <a:xfrm flipV="1">
                <a:off x="1344" y="816"/>
                <a:ext cx="0" cy="91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4" name="Line 29"/>
              <p:cNvSpPr>
                <a:spLocks noChangeShapeType="1"/>
              </p:cNvSpPr>
              <p:nvPr/>
            </p:nvSpPr>
            <p:spPr bwMode="auto">
              <a:xfrm>
                <a:off x="1344" y="816"/>
                <a:ext cx="110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5" name="Line 30"/>
              <p:cNvSpPr>
                <a:spLocks noChangeShapeType="1"/>
              </p:cNvSpPr>
              <p:nvPr/>
            </p:nvSpPr>
            <p:spPr bwMode="auto">
              <a:xfrm flipH="1">
                <a:off x="2448" y="1728"/>
                <a:ext cx="1152"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6" name="Line 31"/>
              <p:cNvSpPr>
                <a:spLocks noChangeShapeType="1"/>
              </p:cNvSpPr>
              <p:nvPr/>
            </p:nvSpPr>
            <p:spPr bwMode="auto">
              <a:xfrm flipH="1">
                <a:off x="1296" y="3552"/>
                <a:ext cx="110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7" name="Line 32"/>
              <p:cNvSpPr>
                <a:spLocks noChangeShapeType="1"/>
              </p:cNvSpPr>
              <p:nvPr/>
            </p:nvSpPr>
            <p:spPr bwMode="auto">
              <a:xfrm flipV="1">
                <a:off x="1296" y="1824"/>
                <a:ext cx="0" cy="1728"/>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8" name="Line 33"/>
              <p:cNvSpPr>
                <a:spLocks noChangeShapeType="1"/>
              </p:cNvSpPr>
              <p:nvPr/>
            </p:nvSpPr>
            <p:spPr bwMode="auto">
              <a:xfrm>
                <a:off x="1296" y="1824"/>
                <a:ext cx="1152"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39" name="AutoShape 34"/>
              <p:cNvSpPr>
                <a:spLocks noChangeArrowheads="1"/>
              </p:cNvSpPr>
              <p:nvPr/>
            </p:nvSpPr>
            <p:spPr bwMode="auto">
              <a:xfrm>
                <a:off x="96" y="192"/>
                <a:ext cx="1152" cy="480"/>
              </a:xfrm>
              <a:prstGeom prst="flowChartInputOutpu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1800" b="1">
                  <a:latin typeface="宋体" charset="-122"/>
                  <a:ea typeface="宋体" charset="-122"/>
                </a:endParaRPr>
              </a:p>
              <a:p>
                <a:pPr algn="ctr"/>
                <a:r>
                  <a:rPr kumimoji="1" lang="zh-CN" altLang="en-US" sz="1800" b="1">
                    <a:latin typeface="宋体" charset="-122"/>
                    <a:ea typeface="宋体" charset="-122"/>
                  </a:rPr>
                  <a:t>应用需求</a:t>
                </a:r>
              </a:p>
              <a:p>
                <a:pPr algn="ctr"/>
                <a:r>
                  <a:rPr kumimoji="1" lang="zh-CN" altLang="en-US" sz="1800" b="1">
                    <a:latin typeface="宋体" charset="-122"/>
                    <a:ea typeface="宋体" charset="-122"/>
                  </a:rPr>
                  <a:t>（数据、处理） </a:t>
                </a:r>
              </a:p>
              <a:p>
                <a:pPr algn="ctr"/>
                <a:endParaRPr kumimoji="1" lang="en-US" altLang="zh-CN" sz="1800" b="1">
                  <a:latin typeface="宋体" charset="-122"/>
                  <a:ea typeface="宋体" charset="-122"/>
                </a:endParaRPr>
              </a:p>
            </p:txBody>
          </p:sp>
          <p:sp>
            <p:nvSpPr>
              <p:cNvPr id="40" name="AutoShape 35"/>
              <p:cNvSpPr>
                <a:spLocks noChangeArrowheads="1"/>
              </p:cNvSpPr>
              <p:nvPr/>
            </p:nvSpPr>
            <p:spPr bwMode="auto">
              <a:xfrm>
                <a:off x="96" y="1152"/>
                <a:ext cx="1056" cy="672"/>
              </a:xfrm>
              <a:prstGeom prst="flowChartProcess">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转换规则、</a:t>
                </a:r>
              </a:p>
              <a:p>
                <a:pPr algn="ctr"/>
                <a:r>
                  <a:rPr kumimoji="1" lang="en-US" altLang="zh-CN" sz="1800" b="1">
                    <a:latin typeface="宋体" charset="-122"/>
                    <a:ea typeface="宋体" charset="-122"/>
                  </a:rPr>
                  <a:t>DBMS</a:t>
                </a:r>
                <a:r>
                  <a:rPr kumimoji="1" lang="zh-CN" altLang="en-US" sz="1800" b="1">
                    <a:latin typeface="宋体" charset="-122"/>
                    <a:ea typeface="宋体" charset="-122"/>
                  </a:rPr>
                  <a:t>功能</a:t>
                </a:r>
              </a:p>
              <a:p>
                <a:pPr algn="ctr"/>
                <a:r>
                  <a:rPr kumimoji="1" lang="zh-CN" altLang="en-US" sz="1800" b="1">
                    <a:latin typeface="宋体" charset="-122"/>
                    <a:ea typeface="宋体" charset="-122"/>
                  </a:rPr>
                  <a:t>优化方法</a:t>
                </a:r>
              </a:p>
            </p:txBody>
          </p:sp>
          <p:sp>
            <p:nvSpPr>
              <p:cNvPr id="41" name="Rectangle 36"/>
              <p:cNvSpPr>
                <a:spLocks noChangeArrowheads="1"/>
              </p:cNvSpPr>
              <p:nvPr/>
            </p:nvSpPr>
            <p:spPr bwMode="auto">
              <a:xfrm>
                <a:off x="240" y="2064"/>
                <a:ext cx="816"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latin typeface="宋体" charset="-122"/>
                    <a:ea typeface="宋体" charset="-122"/>
                  </a:rPr>
                  <a:t>应用要求</a:t>
                </a:r>
                <a:r>
                  <a:rPr kumimoji="1" lang="en-US" altLang="zh-CN" sz="1800" b="1">
                    <a:latin typeface="宋体" charset="-122"/>
                    <a:ea typeface="宋体" charset="-122"/>
                  </a:rPr>
                  <a:t>,</a:t>
                </a:r>
              </a:p>
              <a:p>
                <a:pPr algn="ctr"/>
                <a:r>
                  <a:rPr kumimoji="1" lang="en-US" altLang="zh-CN" sz="1800" b="1">
                    <a:latin typeface="宋体" charset="-122"/>
                    <a:ea typeface="宋体" charset="-122"/>
                  </a:rPr>
                  <a:t>DBMS</a:t>
                </a:r>
                <a:r>
                  <a:rPr kumimoji="1" lang="zh-CN" altLang="en-US" sz="1800" b="1">
                    <a:latin typeface="宋体" charset="-122"/>
                    <a:ea typeface="宋体" charset="-122"/>
                  </a:rPr>
                  <a:t>详</a:t>
                </a:r>
              </a:p>
              <a:p>
                <a:pPr algn="ctr"/>
                <a:r>
                  <a:rPr kumimoji="1" lang="zh-CN" altLang="en-US" sz="1800" b="1">
                    <a:latin typeface="宋体" charset="-122"/>
                    <a:ea typeface="宋体" charset="-122"/>
                  </a:rPr>
                  <a:t>细特征</a:t>
                </a:r>
              </a:p>
            </p:txBody>
          </p:sp>
          <p:sp>
            <p:nvSpPr>
              <p:cNvPr id="42" name="Line 37"/>
              <p:cNvSpPr>
                <a:spLocks noChangeShapeType="1"/>
              </p:cNvSpPr>
              <p:nvPr/>
            </p:nvSpPr>
            <p:spPr bwMode="auto">
              <a:xfrm flipV="1">
                <a:off x="1056" y="2064"/>
                <a:ext cx="72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43" name="Line 38"/>
              <p:cNvSpPr>
                <a:spLocks noChangeShapeType="1"/>
              </p:cNvSpPr>
              <p:nvPr/>
            </p:nvSpPr>
            <p:spPr bwMode="auto">
              <a:xfrm flipV="1">
                <a:off x="1152" y="1104"/>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44" name="Line 39"/>
              <p:cNvSpPr>
                <a:spLocks noChangeShapeType="1"/>
              </p:cNvSpPr>
              <p:nvPr/>
            </p:nvSpPr>
            <p:spPr bwMode="auto">
              <a:xfrm>
                <a:off x="1200" y="288"/>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45" name="Text Box 40"/>
              <p:cNvSpPr txBox="1">
                <a:spLocks noChangeArrowheads="1"/>
              </p:cNvSpPr>
              <p:nvPr/>
            </p:nvSpPr>
            <p:spPr bwMode="auto">
              <a:xfrm>
                <a:off x="4080" y="193"/>
                <a:ext cx="134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kumimoji="1" lang="zh-CN" altLang="en-US" sz="1800" b="1">
                    <a:latin typeface="宋体" charset="-122"/>
                    <a:ea typeface="宋体" charset="-122"/>
                  </a:rPr>
                  <a:t>需求分析阶段</a:t>
                </a:r>
              </a:p>
            </p:txBody>
          </p:sp>
          <p:sp>
            <p:nvSpPr>
              <p:cNvPr id="46" name="Text Box 41"/>
              <p:cNvSpPr txBox="1">
                <a:spLocks noChangeArrowheads="1"/>
              </p:cNvSpPr>
              <p:nvPr/>
            </p:nvSpPr>
            <p:spPr bwMode="auto">
              <a:xfrm>
                <a:off x="1440" y="3504"/>
                <a:ext cx="62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800" b="1">
                    <a:solidFill>
                      <a:srgbClr val="3333FF"/>
                    </a:solidFill>
                    <a:latin typeface="宋体" charset="-122"/>
                    <a:ea typeface="宋体" charset="-122"/>
                  </a:rPr>
                  <a:t>不满意</a:t>
                </a:r>
              </a:p>
            </p:txBody>
          </p:sp>
          <p:sp>
            <p:nvSpPr>
              <p:cNvPr id="47" name="Text Box 42"/>
              <p:cNvSpPr txBox="1">
                <a:spLocks noChangeArrowheads="1"/>
              </p:cNvSpPr>
              <p:nvPr/>
            </p:nvSpPr>
            <p:spPr bwMode="auto">
              <a:xfrm>
                <a:off x="3264" y="2688"/>
                <a:ext cx="76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800" b="1">
                    <a:solidFill>
                      <a:srgbClr val="3333FF"/>
                    </a:solidFill>
                    <a:latin typeface="宋体" charset="-122"/>
                    <a:ea typeface="宋体" charset="-122"/>
                  </a:rPr>
                  <a:t>不满意</a:t>
                </a:r>
              </a:p>
            </p:txBody>
          </p:sp>
          <p:sp>
            <p:nvSpPr>
              <p:cNvPr id="48" name="Text Box 43"/>
              <p:cNvSpPr txBox="1">
                <a:spLocks noChangeArrowheads="1"/>
              </p:cNvSpPr>
              <p:nvPr/>
            </p:nvSpPr>
            <p:spPr bwMode="auto">
              <a:xfrm>
                <a:off x="4128" y="2928"/>
                <a:ext cx="134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50000"/>
                  </a:lnSpc>
                  <a:spcBef>
                    <a:spcPct val="50000"/>
                  </a:spcBef>
                </a:pPr>
                <a:r>
                  <a:rPr kumimoji="1" lang="zh-CN" altLang="en-US" sz="1800" b="1">
                    <a:latin typeface="宋体" charset="-122"/>
                    <a:ea typeface="宋体" charset="-122"/>
                  </a:rPr>
                  <a:t>数据库实施阶段</a:t>
                </a:r>
              </a:p>
            </p:txBody>
          </p:sp>
          <p:sp>
            <p:nvSpPr>
              <p:cNvPr id="49" name="Text Box 44"/>
              <p:cNvSpPr txBox="1">
                <a:spLocks noChangeArrowheads="1"/>
              </p:cNvSpPr>
              <p:nvPr/>
            </p:nvSpPr>
            <p:spPr bwMode="auto">
              <a:xfrm>
                <a:off x="4128" y="2016"/>
                <a:ext cx="1152"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kumimoji="1" lang="zh-CN" altLang="en-US" sz="1800" b="1">
                    <a:latin typeface="宋体" charset="-122"/>
                    <a:ea typeface="宋体" charset="-122"/>
                  </a:rPr>
                  <a:t>物理设计阶段</a:t>
                </a:r>
              </a:p>
            </p:txBody>
          </p:sp>
          <p:sp>
            <p:nvSpPr>
              <p:cNvPr id="50" name="Text Box 45"/>
              <p:cNvSpPr txBox="1">
                <a:spLocks noChangeArrowheads="1"/>
              </p:cNvSpPr>
              <p:nvPr/>
            </p:nvSpPr>
            <p:spPr bwMode="auto">
              <a:xfrm>
                <a:off x="4128" y="1152"/>
                <a:ext cx="1152"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kumimoji="1" lang="zh-CN" altLang="en-US" sz="1800" b="1">
                    <a:latin typeface="宋体" charset="-122"/>
                    <a:ea typeface="宋体" charset="-122"/>
                  </a:rPr>
                  <a:t>逻辑设计阶段</a:t>
                </a:r>
              </a:p>
            </p:txBody>
          </p:sp>
          <p:sp>
            <p:nvSpPr>
              <p:cNvPr id="51" name="Text Box 46"/>
              <p:cNvSpPr txBox="1">
                <a:spLocks noChangeArrowheads="1"/>
              </p:cNvSpPr>
              <p:nvPr/>
            </p:nvSpPr>
            <p:spPr bwMode="auto">
              <a:xfrm>
                <a:off x="4128" y="528"/>
                <a:ext cx="1247"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800" b="1">
                    <a:latin typeface="宋体" charset="-122"/>
                    <a:ea typeface="宋体" charset="-122"/>
                  </a:rPr>
                  <a:t>概念设计阶段</a:t>
                </a:r>
              </a:p>
            </p:txBody>
          </p:sp>
          <p:sp>
            <p:nvSpPr>
              <p:cNvPr id="52" name="Line 47"/>
              <p:cNvSpPr>
                <a:spLocks noChangeShapeType="1"/>
              </p:cNvSpPr>
              <p:nvPr/>
            </p:nvSpPr>
            <p:spPr bwMode="auto">
              <a:xfrm>
                <a:off x="3936" y="48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53" name="Line 48"/>
              <p:cNvSpPr>
                <a:spLocks noChangeShapeType="1"/>
              </p:cNvSpPr>
              <p:nvPr/>
            </p:nvSpPr>
            <p:spPr bwMode="auto">
              <a:xfrm>
                <a:off x="4032" y="86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54" name="Line 49"/>
              <p:cNvSpPr>
                <a:spLocks noChangeShapeType="1"/>
              </p:cNvSpPr>
              <p:nvPr/>
            </p:nvSpPr>
            <p:spPr bwMode="auto">
              <a:xfrm>
                <a:off x="4032" y="1728"/>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55" name="Line 50"/>
              <p:cNvSpPr>
                <a:spLocks noChangeShapeType="1"/>
              </p:cNvSpPr>
              <p:nvPr/>
            </p:nvSpPr>
            <p:spPr bwMode="auto">
              <a:xfrm>
                <a:off x="4032" y="2688"/>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56" name="Line 51"/>
              <p:cNvSpPr>
                <a:spLocks noChangeShapeType="1"/>
              </p:cNvSpPr>
              <p:nvPr/>
            </p:nvSpPr>
            <p:spPr bwMode="auto">
              <a:xfrm>
                <a:off x="3792" y="3600"/>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57" name="Line 52"/>
              <p:cNvSpPr>
                <a:spLocks noChangeShapeType="1"/>
              </p:cNvSpPr>
              <p:nvPr/>
            </p:nvSpPr>
            <p:spPr bwMode="auto">
              <a:xfrm>
                <a:off x="3952" y="144"/>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sp>
            <p:nvSpPr>
              <p:cNvPr id="59" name="Text Box 54"/>
              <p:cNvSpPr txBox="1">
                <a:spLocks noChangeArrowheads="1"/>
              </p:cNvSpPr>
              <p:nvPr/>
            </p:nvSpPr>
            <p:spPr bwMode="auto">
              <a:xfrm>
                <a:off x="3743" y="3695"/>
                <a:ext cx="1776"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800" b="1">
                    <a:latin typeface="宋体" charset="-122"/>
                    <a:ea typeface="宋体" charset="-122"/>
                  </a:rPr>
                  <a:t>数据库运行、维护阶段</a:t>
                </a:r>
              </a:p>
            </p:txBody>
          </p:sp>
          <p:sp>
            <p:nvSpPr>
              <p:cNvPr id="60" name="Line 55"/>
              <p:cNvSpPr>
                <a:spLocks noChangeShapeType="1"/>
              </p:cNvSpPr>
              <p:nvPr/>
            </p:nvSpPr>
            <p:spPr bwMode="auto">
              <a:xfrm>
                <a:off x="3840" y="403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b="1"/>
              </a:p>
            </p:txBody>
          </p:sp>
        </p:grpSp>
        <p:sp>
          <p:nvSpPr>
            <p:cNvPr id="10" name="AutoShape 56"/>
            <p:cNvSpPr>
              <a:spLocks noChangeArrowheads="1"/>
            </p:cNvSpPr>
            <p:nvPr/>
          </p:nvSpPr>
          <p:spPr bwMode="auto">
            <a:xfrm>
              <a:off x="295" y="2976"/>
              <a:ext cx="861" cy="499"/>
            </a:xfrm>
            <a:prstGeom prst="wedgeRoundRectCallout">
              <a:avLst>
                <a:gd name="adj1" fmla="val -18060"/>
                <a:gd name="adj2" fmla="val -99296"/>
                <a:gd name="adj3" fmla="val 16667"/>
              </a:avLst>
            </a:prstGeom>
            <a:noFill/>
            <a:ln w="25400">
              <a:solidFill>
                <a:srgbClr val="FF33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solidFill>
                    <a:srgbClr val="FF0066"/>
                  </a:solidFill>
                  <a:ea typeface="楷体_GB2312" pitchFamily="49" charset="-122"/>
                </a:rPr>
                <a:t>各阶段的依据</a:t>
              </a:r>
            </a:p>
          </p:txBody>
        </p:sp>
        <p:sp>
          <p:nvSpPr>
            <p:cNvPr id="11" name="AutoShape 58"/>
            <p:cNvSpPr>
              <a:spLocks noChangeArrowheads="1"/>
            </p:cNvSpPr>
            <p:nvPr/>
          </p:nvSpPr>
          <p:spPr bwMode="auto">
            <a:xfrm>
              <a:off x="5239" y="255"/>
              <a:ext cx="272" cy="227"/>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p>
          </p:txBody>
        </p:sp>
      </p:grpSp>
    </p:spTree>
    <p:extLst>
      <p:ext uri="{BB962C8B-B14F-4D97-AF65-F5344CB8AC3E}">
        <p14:creationId xmlns:p14="http://schemas.microsoft.com/office/powerpoint/2010/main" val="13598405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634062" cy="5486857"/>
          </a:xfrm>
        </p:spPr>
        <p:txBody>
          <a:bodyPr>
            <a:normAutofit fontScale="70000" lnSpcReduction="20000"/>
          </a:bodyPr>
          <a:lstStyle/>
          <a:p>
            <a:pPr>
              <a:lnSpc>
                <a:spcPct val="150000"/>
              </a:lnSpc>
            </a:pPr>
            <a:r>
              <a:rPr lang="zh-CN" altLang="en-US" sz="3400" b="1" dirty="0">
                <a:solidFill>
                  <a:srgbClr val="0000CC"/>
                </a:solidFill>
                <a:latin typeface="微软雅黑" panose="020B0503020204020204" pitchFamily="34" charset="-122"/>
              </a:rPr>
              <a:t>一个实体转换为一个关系模式</a:t>
            </a:r>
            <a:r>
              <a:rPr lang="zh-CN" altLang="en-US" sz="3400" b="1" dirty="0" smtClean="0">
                <a:solidFill>
                  <a:srgbClr val="0000CC"/>
                </a:solidFill>
                <a:latin typeface="微软雅黑" panose="020B0503020204020204" pitchFamily="34" charset="-122"/>
              </a:rPr>
              <a:t>。实体</a:t>
            </a:r>
            <a:r>
              <a:rPr lang="zh-CN" altLang="en-US" sz="3400" b="1" dirty="0">
                <a:solidFill>
                  <a:srgbClr val="0000CC"/>
                </a:solidFill>
                <a:latin typeface="微软雅黑" panose="020B0503020204020204" pitchFamily="34" charset="-122"/>
              </a:rPr>
              <a:t>的属性就是关系的属性</a:t>
            </a:r>
            <a:r>
              <a:rPr lang="zh-CN" altLang="en-US" sz="3400" b="1" dirty="0" smtClean="0">
                <a:latin typeface="微软雅黑" panose="020B0503020204020204" pitchFamily="34" charset="-122"/>
              </a:rPr>
              <a:t>。</a:t>
            </a:r>
            <a:endParaRPr lang="en-US" altLang="zh-CN" sz="3400" b="1" dirty="0" smtClean="0">
              <a:latin typeface="微软雅黑" panose="020B0503020204020204" pitchFamily="34" charset="-122"/>
            </a:endParaRPr>
          </a:p>
          <a:p>
            <a:pPr>
              <a:lnSpc>
                <a:spcPct val="150000"/>
              </a:lnSpc>
            </a:pPr>
            <a:r>
              <a:rPr lang="zh-CN" altLang="en-US" b="1" dirty="0" smtClean="0">
                <a:solidFill>
                  <a:srgbClr val="0000CC"/>
                </a:solidFill>
                <a:latin typeface="微软雅黑" panose="020B0503020204020204" pitchFamily="34" charset="-122"/>
              </a:rPr>
              <a:t>联系</a:t>
            </a:r>
            <a:r>
              <a:rPr lang="zh-CN" altLang="en-US" b="1" dirty="0">
                <a:solidFill>
                  <a:srgbClr val="0000CC"/>
                </a:solidFill>
                <a:latin typeface="微软雅黑" panose="020B0503020204020204" pitchFamily="34" charset="-122"/>
              </a:rPr>
              <a:t>类型的转换</a:t>
            </a:r>
            <a:r>
              <a:rPr lang="zh-CN" altLang="en-US" b="1" dirty="0" smtClean="0">
                <a:latin typeface="微软雅黑" panose="020B0503020204020204" pitchFamily="34" charset="-122"/>
              </a:rPr>
              <a:t>：</a:t>
            </a:r>
            <a:endParaRPr lang="en-US" altLang="zh-CN" b="1" dirty="0" smtClean="0">
              <a:latin typeface="微软雅黑" panose="020B0503020204020204" pitchFamily="34" charset="-122"/>
            </a:endParaRPr>
          </a:p>
          <a:p>
            <a:pPr marL="0" indent="0">
              <a:lnSpc>
                <a:spcPct val="150000"/>
              </a:lnSpc>
              <a:buNone/>
            </a:pPr>
            <a:r>
              <a:rPr lang="en-US" altLang="zh-CN" b="1" dirty="0" smtClean="0">
                <a:latin typeface="微软雅黑" panose="020B0503020204020204" pitchFamily="34" charset="-122"/>
              </a:rPr>
              <a:t>	1</a:t>
            </a:r>
            <a:r>
              <a:rPr lang="en-US" altLang="zh-CN" b="1" dirty="0">
                <a:latin typeface="微软雅黑" panose="020B0503020204020204" pitchFamily="34" charset="-122"/>
              </a:rPr>
              <a:t>.</a:t>
            </a:r>
            <a:r>
              <a:rPr lang="zh-CN" altLang="en-US" b="1" dirty="0">
                <a:latin typeface="微软雅黑" panose="020B0503020204020204" pitchFamily="34" charset="-122"/>
              </a:rPr>
              <a:t>若实体间</a:t>
            </a:r>
            <a:r>
              <a:rPr lang="zh-CN" altLang="en-US" b="1" dirty="0" smtClean="0">
                <a:latin typeface="微软雅黑" panose="020B0503020204020204" pitchFamily="34" charset="-122"/>
              </a:rPr>
              <a:t>联系类型是 </a:t>
            </a:r>
            <a:r>
              <a:rPr lang="en-US" altLang="zh-CN" b="1" dirty="0">
                <a:solidFill>
                  <a:srgbClr val="FF0000"/>
                </a:solidFill>
                <a:latin typeface="微软雅黑" panose="020B0503020204020204" pitchFamily="34" charset="-122"/>
              </a:rPr>
              <a:t>1∶1</a:t>
            </a:r>
            <a:r>
              <a:rPr lang="zh-CN" altLang="en-US" b="1" dirty="0">
                <a:latin typeface="微软雅黑" panose="020B0503020204020204" pitchFamily="34" charset="-122"/>
              </a:rPr>
              <a:t>，可以在两个实体类型转换成的两个关系模式</a:t>
            </a:r>
            <a:r>
              <a:rPr lang="zh-CN" altLang="en-US" b="1" dirty="0" smtClean="0">
                <a:latin typeface="微软雅黑" panose="020B0503020204020204" pitchFamily="34" charset="-122"/>
              </a:rPr>
              <a:t>中的其中一</a:t>
            </a:r>
            <a:r>
              <a:rPr lang="zh-CN" altLang="en-US" b="1" dirty="0">
                <a:latin typeface="微软雅黑" panose="020B0503020204020204" pitchFamily="34" charset="-122"/>
              </a:rPr>
              <a:t>个关系模式</a:t>
            </a:r>
            <a:r>
              <a:rPr lang="zh-CN" altLang="en-US" b="1" dirty="0" smtClean="0">
                <a:latin typeface="微软雅黑" panose="020B0503020204020204" pitchFamily="34" charset="-122"/>
              </a:rPr>
              <a:t>中，加入</a:t>
            </a:r>
            <a:r>
              <a:rPr lang="zh-CN" altLang="en-US" b="1" dirty="0">
                <a:latin typeface="微软雅黑" panose="020B0503020204020204" pitchFamily="34" charset="-122"/>
              </a:rPr>
              <a:t>另一个关系模式的码和联系类型的属性。</a:t>
            </a:r>
          </a:p>
          <a:p>
            <a:pPr marL="0" indent="0">
              <a:lnSpc>
                <a:spcPct val="150000"/>
              </a:lnSpc>
              <a:buNone/>
            </a:pPr>
            <a:r>
              <a:rPr lang="en-US" altLang="zh-CN" b="1" dirty="0" smtClean="0">
                <a:latin typeface="微软雅黑" panose="020B0503020204020204" pitchFamily="34" charset="-122"/>
              </a:rPr>
              <a:t>	2</a:t>
            </a:r>
            <a:r>
              <a:rPr lang="en-US" altLang="zh-CN" b="1" dirty="0">
                <a:latin typeface="微软雅黑" panose="020B0503020204020204" pitchFamily="34" charset="-122"/>
              </a:rPr>
              <a:t>.</a:t>
            </a:r>
            <a:r>
              <a:rPr lang="zh-CN" altLang="en-US" b="1" dirty="0">
                <a:latin typeface="微软雅黑" panose="020B0503020204020204" pitchFamily="34" charset="-122"/>
              </a:rPr>
              <a:t>若实体间的联系类型是</a:t>
            </a:r>
            <a:r>
              <a:rPr lang="en-US" altLang="zh-CN" b="1" dirty="0" smtClean="0">
                <a:solidFill>
                  <a:srgbClr val="FF0000"/>
                </a:solidFill>
                <a:latin typeface="微软雅黑" panose="020B0503020204020204" pitchFamily="34" charset="-122"/>
              </a:rPr>
              <a:t>1</a:t>
            </a:r>
            <a:r>
              <a:rPr lang="en-US" altLang="zh-CN" b="1" dirty="0">
                <a:solidFill>
                  <a:srgbClr val="FF0000"/>
                </a:solidFill>
                <a:latin typeface="微软雅黑" panose="020B0503020204020204" pitchFamily="34" charset="-122"/>
              </a:rPr>
              <a:t>∶n</a:t>
            </a:r>
            <a:r>
              <a:rPr lang="zh-CN" altLang="en-US" b="1" dirty="0">
                <a:latin typeface="微软雅黑" panose="020B0503020204020204" pitchFamily="34" charset="-122"/>
              </a:rPr>
              <a:t>，则</a:t>
            </a:r>
            <a:r>
              <a:rPr lang="zh-CN" altLang="en-US" b="1" dirty="0" smtClean="0">
                <a:latin typeface="微软雅黑" panose="020B0503020204020204" pitchFamily="34" charset="-122"/>
              </a:rPr>
              <a:t>在</a:t>
            </a:r>
            <a:r>
              <a:rPr lang="en-US" altLang="zh-CN" b="1" dirty="0" smtClean="0">
                <a:latin typeface="微软雅黑" panose="020B0503020204020204" pitchFamily="34" charset="-122"/>
              </a:rPr>
              <a:t>n</a:t>
            </a:r>
            <a:r>
              <a:rPr lang="zh-CN" altLang="en-US" b="1" dirty="0" smtClean="0">
                <a:latin typeface="微软雅黑" panose="020B0503020204020204" pitchFamily="34" charset="-122"/>
              </a:rPr>
              <a:t>端</a:t>
            </a:r>
            <a:r>
              <a:rPr lang="zh-CN" altLang="en-US" b="1" dirty="0">
                <a:latin typeface="微软雅黑" panose="020B0503020204020204" pitchFamily="34" charset="-122"/>
              </a:rPr>
              <a:t>实体类型转换成的关系模式</a:t>
            </a:r>
            <a:r>
              <a:rPr lang="zh-CN" altLang="en-US" b="1" dirty="0" smtClean="0">
                <a:latin typeface="微软雅黑" panose="020B0503020204020204" pitchFamily="34" charset="-122"/>
              </a:rPr>
              <a:t>中，加入</a:t>
            </a:r>
            <a:r>
              <a:rPr lang="en-US" altLang="zh-CN" b="1" dirty="0">
                <a:latin typeface="微软雅黑" panose="020B0503020204020204" pitchFamily="34" charset="-122"/>
              </a:rPr>
              <a:t>1</a:t>
            </a:r>
            <a:r>
              <a:rPr lang="zh-CN" altLang="en-US" b="1" dirty="0">
                <a:latin typeface="微软雅黑" panose="020B0503020204020204" pitchFamily="34" charset="-122"/>
              </a:rPr>
              <a:t>端实体类型的码和联系类型的属性。</a:t>
            </a:r>
          </a:p>
          <a:p>
            <a:pPr marL="0" indent="0">
              <a:lnSpc>
                <a:spcPct val="150000"/>
              </a:lnSpc>
              <a:buNone/>
            </a:pPr>
            <a:r>
              <a:rPr lang="en-US" altLang="zh-CN" b="1" dirty="0" smtClean="0">
                <a:latin typeface="微软雅黑" panose="020B0503020204020204" pitchFamily="34" charset="-122"/>
              </a:rPr>
              <a:t>	3</a:t>
            </a:r>
            <a:r>
              <a:rPr lang="en-US" altLang="zh-CN" b="1" dirty="0">
                <a:latin typeface="微软雅黑" panose="020B0503020204020204" pitchFamily="34" charset="-122"/>
              </a:rPr>
              <a:t>.</a:t>
            </a:r>
            <a:r>
              <a:rPr lang="zh-CN" altLang="en-US" b="1" dirty="0">
                <a:latin typeface="微软雅黑" panose="020B0503020204020204" pitchFamily="34" charset="-122"/>
              </a:rPr>
              <a:t>若实体间联系类型是</a:t>
            </a:r>
            <a:r>
              <a:rPr lang="en-US" altLang="zh-CN" b="1" dirty="0" err="1">
                <a:solidFill>
                  <a:srgbClr val="FF0000"/>
                </a:solidFill>
                <a:latin typeface="微软雅黑" panose="020B0503020204020204" pitchFamily="34" charset="-122"/>
              </a:rPr>
              <a:t>m∶n</a:t>
            </a:r>
            <a:r>
              <a:rPr lang="zh-CN" altLang="en-US" b="1" dirty="0">
                <a:latin typeface="微软雅黑" panose="020B0503020204020204" pitchFamily="34" charset="-122"/>
              </a:rPr>
              <a:t>，</a:t>
            </a:r>
            <a:r>
              <a:rPr lang="zh-CN" altLang="en-US" b="1" dirty="0" smtClean="0">
                <a:latin typeface="微软雅黑" panose="020B0503020204020204" pitchFamily="34" charset="-122"/>
              </a:rPr>
              <a:t>则转换成一个新的关系</a:t>
            </a:r>
            <a:r>
              <a:rPr lang="zh-CN" altLang="en-US" b="1" dirty="0">
                <a:latin typeface="微软雅黑" panose="020B0503020204020204" pitchFamily="34" charset="-122"/>
              </a:rPr>
              <a:t>模式，其属性为两端实体类型的码加上联系类型的属性，而</a:t>
            </a:r>
            <a:r>
              <a:rPr lang="zh-CN" altLang="en-US" b="1" dirty="0" smtClean="0">
                <a:latin typeface="微软雅黑" panose="020B0503020204020204" pitchFamily="34" charset="-122"/>
              </a:rPr>
              <a:t>新关系模式</a:t>
            </a:r>
            <a:r>
              <a:rPr lang="zh-CN" altLang="en-US" b="1" dirty="0">
                <a:latin typeface="微软雅黑" panose="020B0503020204020204" pitchFamily="34" charset="-122"/>
              </a:rPr>
              <a:t>的</a:t>
            </a:r>
            <a:r>
              <a:rPr lang="zh-CN" altLang="en-US" b="1" dirty="0" smtClean="0">
                <a:latin typeface="微软雅黑" panose="020B0503020204020204" pitchFamily="34" charset="-122"/>
              </a:rPr>
              <a:t>码</a:t>
            </a:r>
            <a:r>
              <a:rPr lang="zh-CN" altLang="en-US" b="1" dirty="0">
                <a:latin typeface="微软雅黑" panose="020B0503020204020204" pitchFamily="34" charset="-122"/>
              </a:rPr>
              <a:t>为两端实体码的组合。</a:t>
            </a:r>
          </a:p>
          <a:p>
            <a:endParaRPr lang="zh-CN" altLang="en-US" b="1" dirty="0">
              <a:latin typeface="微软雅黑" panose="020B0503020204020204" pitchFamily="34" charset="-122"/>
            </a:endParaRPr>
          </a:p>
        </p:txBody>
      </p:sp>
      <p:sp>
        <p:nvSpPr>
          <p:cNvPr id="5" name="矩形 4"/>
          <p:cNvSpPr/>
          <p:nvPr/>
        </p:nvSpPr>
        <p:spPr>
          <a:xfrm>
            <a:off x="585806" y="32566"/>
            <a:ext cx="3484311" cy="825419"/>
          </a:xfrm>
          <a:prstGeom prst="rect">
            <a:avLst/>
          </a:prstGeom>
        </p:spPr>
        <p:txBody>
          <a:bodyPr wrap="square">
            <a:spAutoFit/>
          </a:bodyPr>
          <a:lstStyle/>
          <a:p>
            <a:pPr indent="457200">
              <a:lnSpc>
                <a:spcPct val="150000"/>
              </a:lnSpc>
            </a:pPr>
            <a:r>
              <a:rPr lang="en-US" altLang="zh-CN" sz="3600" b="1" dirty="0">
                <a:solidFill>
                  <a:srgbClr val="00B050"/>
                </a:solidFill>
                <a:latin typeface="微软雅黑" pitchFamily="34" charset="-122"/>
                <a:ea typeface="微软雅黑" pitchFamily="34" charset="-122"/>
              </a:rPr>
              <a:t>1.</a:t>
            </a:r>
            <a:r>
              <a:rPr lang="zh-CN" altLang="en-US" sz="3600" b="1" dirty="0">
                <a:solidFill>
                  <a:srgbClr val="00B050"/>
                </a:solidFill>
                <a:latin typeface="微软雅黑" pitchFamily="34" charset="-122"/>
                <a:ea typeface="微软雅黑" pitchFamily="34" charset="-122"/>
              </a:rPr>
              <a:t> 转换原则</a:t>
            </a:r>
            <a:endParaRPr lang="en-US" altLang="zh-CN" sz="36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84024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1656160" y="1844677"/>
            <a:ext cx="4427934"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Char char="n"/>
            </a:pPr>
            <a:endParaRPr kumimoji="1" lang="zh-CN" altLang="zh-CN" sz="2400" dirty="0">
              <a:latin typeface="微软雅黑" panose="020B0503020204020204" pitchFamily="34" charset="-122"/>
              <a:ea typeface="微软雅黑" panose="020B0503020204020204" pitchFamily="34" charset="-122"/>
            </a:endParaRPr>
          </a:p>
        </p:txBody>
      </p:sp>
      <p:grpSp>
        <p:nvGrpSpPr>
          <p:cNvPr id="93216" name="Group 6"/>
          <p:cNvGrpSpPr>
            <a:grpSpLocks/>
          </p:cNvGrpSpPr>
          <p:nvPr/>
        </p:nvGrpSpPr>
        <p:grpSpPr bwMode="auto">
          <a:xfrm>
            <a:off x="426304" y="845344"/>
            <a:ext cx="8261128" cy="2260600"/>
            <a:chOff x="1104" y="48"/>
            <a:chExt cx="4656" cy="1424"/>
          </a:xfrm>
        </p:grpSpPr>
        <p:grpSp>
          <p:nvGrpSpPr>
            <p:cNvPr id="93219" name="Group 8"/>
            <p:cNvGrpSpPr>
              <a:grpSpLocks/>
            </p:cNvGrpSpPr>
            <p:nvPr/>
          </p:nvGrpSpPr>
          <p:grpSpPr bwMode="auto">
            <a:xfrm>
              <a:off x="1166" y="48"/>
              <a:ext cx="1906" cy="1424"/>
              <a:chOff x="1166" y="48"/>
              <a:chExt cx="1906" cy="1424"/>
            </a:xfrm>
          </p:grpSpPr>
          <p:sp>
            <p:nvSpPr>
              <p:cNvPr id="93224" name="Rectangle 9"/>
              <p:cNvSpPr>
                <a:spLocks noChangeArrowheads="1"/>
              </p:cNvSpPr>
              <p:nvPr/>
            </p:nvSpPr>
            <p:spPr bwMode="auto">
              <a:xfrm>
                <a:off x="1939" y="48"/>
                <a:ext cx="499" cy="272"/>
              </a:xfrm>
              <a:prstGeom prst="rect">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学生</a:t>
                </a:r>
              </a:p>
            </p:txBody>
          </p:sp>
          <p:sp>
            <p:nvSpPr>
              <p:cNvPr id="93225" name="Oval 10"/>
              <p:cNvSpPr>
                <a:spLocks noChangeArrowheads="1"/>
              </p:cNvSpPr>
              <p:nvPr/>
            </p:nvSpPr>
            <p:spPr bwMode="auto">
              <a:xfrm>
                <a:off x="1166" y="503"/>
                <a:ext cx="545" cy="227"/>
              </a:xfrm>
              <a:prstGeom prst="ellipse">
                <a:avLst/>
              </a:prstGeom>
              <a:solidFill>
                <a:srgbClr val="00FFCC"/>
              </a:solidFill>
              <a:ln w="9525">
                <a:solidFill>
                  <a:schemeClr val="tx1"/>
                </a:solidFill>
                <a:round/>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学号</a:t>
                </a:r>
              </a:p>
            </p:txBody>
          </p:sp>
          <p:sp>
            <p:nvSpPr>
              <p:cNvPr id="93226" name="Oval 11"/>
              <p:cNvSpPr>
                <a:spLocks noChangeArrowheads="1"/>
              </p:cNvSpPr>
              <p:nvPr/>
            </p:nvSpPr>
            <p:spPr bwMode="auto">
              <a:xfrm>
                <a:off x="1411" y="768"/>
                <a:ext cx="545" cy="227"/>
              </a:xfrm>
              <a:prstGeom prst="ellipse">
                <a:avLst/>
              </a:prstGeom>
              <a:solidFill>
                <a:srgbClr val="00FFCC"/>
              </a:solidFill>
              <a:ln w="9525">
                <a:solidFill>
                  <a:schemeClr val="tx1"/>
                </a:solidFill>
                <a:round/>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姓名</a:t>
                </a:r>
              </a:p>
            </p:txBody>
          </p:sp>
          <p:sp>
            <p:nvSpPr>
              <p:cNvPr id="93227" name="Oval 12"/>
              <p:cNvSpPr>
                <a:spLocks noChangeArrowheads="1"/>
              </p:cNvSpPr>
              <p:nvPr/>
            </p:nvSpPr>
            <p:spPr bwMode="auto">
              <a:xfrm>
                <a:off x="1296" y="1104"/>
                <a:ext cx="887" cy="272"/>
              </a:xfrm>
              <a:prstGeom prst="ellipse">
                <a:avLst/>
              </a:prstGeom>
              <a:solidFill>
                <a:srgbClr val="00FFCC"/>
              </a:solidFill>
              <a:ln w="9525">
                <a:solidFill>
                  <a:schemeClr val="tx1"/>
                </a:solidFill>
                <a:round/>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出生日期</a:t>
                </a:r>
              </a:p>
            </p:txBody>
          </p:sp>
          <p:sp>
            <p:nvSpPr>
              <p:cNvPr id="93228" name="Oval 13"/>
              <p:cNvSpPr>
                <a:spLocks noChangeArrowheads="1"/>
              </p:cNvSpPr>
              <p:nvPr/>
            </p:nvSpPr>
            <p:spPr bwMode="auto">
              <a:xfrm>
                <a:off x="2371" y="877"/>
                <a:ext cx="701" cy="227"/>
              </a:xfrm>
              <a:prstGeom prst="ellipse">
                <a:avLst/>
              </a:prstGeom>
              <a:solidFill>
                <a:srgbClr val="00FFCC"/>
              </a:solidFill>
              <a:ln w="9525">
                <a:solidFill>
                  <a:schemeClr val="tx1"/>
                </a:solidFill>
                <a:round/>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所在系</a:t>
                </a:r>
              </a:p>
            </p:txBody>
          </p:sp>
          <p:sp>
            <p:nvSpPr>
              <p:cNvPr id="93229" name="Oval 14"/>
              <p:cNvSpPr>
                <a:spLocks noChangeArrowheads="1"/>
              </p:cNvSpPr>
              <p:nvPr/>
            </p:nvSpPr>
            <p:spPr bwMode="auto">
              <a:xfrm>
                <a:off x="2527" y="629"/>
                <a:ext cx="545" cy="227"/>
              </a:xfrm>
              <a:prstGeom prst="ellipse">
                <a:avLst/>
              </a:prstGeom>
              <a:solidFill>
                <a:srgbClr val="00FFCC"/>
              </a:solidFill>
              <a:ln w="9525">
                <a:solidFill>
                  <a:schemeClr val="tx1"/>
                </a:solidFill>
                <a:round/>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年级</a:t>
                </a:r>
              </a:p>
            </p:txBody>
          </p:sp>
          <p:sp>
            <p:nvSpPr>
              <p:cNvPr id="93230" name="Oval 15"/>
              <p:cNvSpPr>
                <a:spLocks noChangeArrowheads="1"/>
              </p:cNvSpPr>
              <p:nvPr/>
            </p:nvSpPr>
            <p:spPr bwMode="auto">
              <a:xfrm>
                <a:off x="2179" y="1200"/>
                <a:ext cx="870" cy="272"/>
              </a:xfrm>
              <a:prstGeom prst="ellipse">
                <a:avLst/>
              </a:prstGeom>
              <a:solidFill>
                <a:srgbClr val="00FFCC"/>
              </a:solidFill>
              <a:ln w="9525">
                <a:solidFill>
                  <a:schemeClr val="tx1"/>
                </a:solidFill>
                <a:round/>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平均成绩</a:t>
                </a:r>
              </a:p>
            </p:txBody>
          </p:sp>
          <p:sp>
            <p:nvSpPr>
              <p:cNvPr id="93231" name="Line 16"/>
              <p:cNvSpPr>
                <a:spLocks noChangeShapeType="1"/>
              </p:cNvSpPr>
              <p:nvPr/>
            </p:nvSpPr>
            <p:spPr bwMode="auto">
              <a:xfrm flipH="1">
                <a:off x="1488" y="221"/>
                <a:ext cx="449" cy="2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93232" name="Line 17"/>
              <p:cNvSpPr>
                <a:spLocks noChangeShapeType="1"/>
              </p:cNvSpPr>
              <p:nvPr/>
            </p:nvSpPr>
            <p:spPr bwMode="auto">
              <a:xfrm flipH="1">
                <a:off x="1795" y="312"/>
                <a:ext cx="142" cy="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93233" name="Line 18"/>
              <p:cNvSpPr>
                <a:spLocks noChangeShapeType="1"/>
              </p:cNvSpPr>
              <p:nvPr/>
            </p:nvSpPr>
            <p:spPr bwMode="auto">
              <a:xfrm flipH="1">
                <a:off x="1987" y="336"/>
                <a:ext cx="171"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93234" name="Line 19"/>
              <p:cNvSpPr>
                <a:spLocks noChangeShapeType="1"/>
              </p:cNvSpPr>
              <p:nvPr/>
            </p:nvSpPr>
            <p:spPr bwMode="auto">
              <a:xfrm>
                <a:off x="2209" y="312"/>
                <a:ext cx="162" cy="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93235" name="Line 20"/>
              <p:cNvSpPr>
                <a:spLocks noChangeShapeType="1"/>
              </p:cNvSpPr>
              <p:nvPr/>
            </p:nvSpPr>
            <p:spPr bwMode="auto">
              <a:xfrm>
                <a:off x="2346" y="312"/>
                <a:ext cx="121" cy="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93236" name="Line 21"/>
              <p:cNvSpPr>
                <a:spLocks noChangeShapeType="1"/>
              </p:cNvSpPr>
              <p:nvPr/>
            </p:nvSpPr>
            <p:spPr bwMode="auto">
              <a:xfrm>
                <a:off x="2436" y="176"/>
                <a:ext cx="363"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grpSp>
        <p:sp>
          <p:nvSpPr>
            <p:cNvPr id="93223" name="Text Box 24"/>
            <p:cNvSpPr txBox="1">
              <a:spLocks noChangeArrowheads="1"/>
            </p:cNvSpPr>
            <p:nvPr/>
          </p:nvSpPr>
          <p:spPr bwMode="auto">
            <a:xfrm>
              <a:off x="3623" y="432"/>
              <a:ext cx="213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900">
                  <a:solidFill>
                    <a:srgbClr val="000000"/>
                  </a:solidFill>
                  <a:latin typeface="Times New Roman" panose="02020603050405020304" pitchFamily="18" charset="0"/>
                  <a:ea typeface="宋体" panose="02010600030101010101" pitchFamily="2" charset="-122"/>
                </a:defRPr>
              </a:lvl1pPr>
              <a:lvl2pPr>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lvl="1" eaLnBrk="1" hangingPunct="1">
                <a:lnSpc>
                  <a:spcPct val="90000"/>
                </a:lnSpc>
                <a:spcBef>
                  <a:spcPct val="20000"/>
                </a:spcBef>
                <a:buClr>
                  <a:schemeClr val="hlink"/>
                </a:buClr>
                <a:buSzPct val="55000"/>
                <a:buFont typeface="Wingdings" panose="05000000000000000000" pitchFamily="2" charset="2"/>
                <a:buNone/>
              </a:pPr>
              <a:endParaRPr kumimoji="1"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93221" name="Text Box 25"/>
            <p:cNvSpPr txBox="1">
              <a:spLocks noChangeArrowheads="1"/>
            </p:cNvSpPr>
            <p:nvPr/>
          </p:nvSpPr>
          <p:spPr bwMode="auto">
            <a:xfrm>
              <a:off x="1104" y="48"/>
              <a:ext cx="3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b="1" dirty="0">
                  <a:solidFill>
                    <a:schemeClr val="tx1"/>
                  </a:solidFill>
                  <a:latin typeface="微软雅黑" panose="020B0503020204020204" pitchFamily="34" charset="-122"/>
                  <a:ea typeface="微软雅黑" panose="020B0503020204020204" pitchFamily="34" charset="-122"/>
                </a:rPr>
                <a:t>例：</a:t>
              </a:r>
            </a:p>
          </p:txBody>
        </p:sp>
      </p:grpSp>
      <p:sp>
        <p:nvSpPr>
          <p:cNvPr id="54" name="Rectangle 23"/>
          <p:cNvSpPr>
            <a:spLocks noChangeArrowheads="1"/>
          </p:cNvSpPr>
          <p:nvPr/>
        </p:nvSpPr>
        <p:spPr bwMode="auto">
          <a:xfrm>
            <a:off x="701544" y="4014078"/>
            <a:ext cx="8046970" cy="1219200"/>
          </a:xfrm>
          <a:prstGeom prst="rect">
            <a:avLst/>
          </a:prstGeom>
          <a:solidFill>
            <a:srgbClr val="FFCC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marL="0" lvl="1" indent="0"/>
            <a:r>
              <a:rPr kumimoji="1" lang="zh-CN" altLang="en-US" sz="2400" b="1" dirty="0">
                <a:solidFill>
                  <a:schemeClr val="tx1"/>
                </a:solidFill>
                <a:latin typeface="微软雅黑" panose="020B0503020204020204" pitchFamily="34" charset="-122"/>
                <a:ea typeface="微软雅黑" panose="020B0503020204020204" pitchFamily="34" charset="-122"/>
              </a:rPr>
              <a:t>学生（</a:t>
            </a:r>
            <a:r>
              <a:rPr kumimoji="1" lang="zh-CN" altLang="en-US" sz="2400" b="1" u="sng" dirty="0">
                <a:solidFill>
                  <a:srgbClr val="0000CC"/>
                </a:solidFill>
                <a:latin typeface="微软雅黑" panose="020B0503020204020204" pitchFamily="34" charset="-122"/>
                <a:ea typeface="微软雅黑" panose="020B0503020204020204" pitchFamily="34" charset="-122"/>
              </a:rPr>
              <a:t>学号</a:t>
            </a:r>
            <a:r>
              <a:rPr kumimoji="1" lang="zh-CN" altLang="en-US" sz="2400" b="1" dirty="0">
                <a:solidFill>
                  <a:schemeClr val="tx1"/>
                </a:solidFill>
                <a:latin typeface="微软雅黑" panose="020B0503020204020204" pitchFamily="34" charset="-122"/>
                <a:ea typeface="微软雅黑" panose="020B0503020204020204" pitchFamily="34" charset="-122"/>
              </a:rPr>
              <a:t>，姓名，出生日期</a:t>
            </a:r>
            <a:r>
              <a:rPr kumimoji="1" lang="zh-CN" altLang="en-US" sz="2400" b="1" dirty="0" smtClean="0">
                <a:solidFill>
                  <a:schemeClr val="tx1"/>
                </a:solidFill>
                <a:latin typeface="微软雅黑" panose="020B0503020204020204" pitchFamily="34" charset="-122"/>
                <a:ea typeface="微软雅黑" panose="020B0503020204020204" pitchFamily="34" charset="-122"/>
              </a:rPr>
              <a:t>，所在</a:t>
            </a:r>
            <a:r>
              <a:rPr kumimoji="1" lang="zh-CN" altLang="en-US" sz="2400" b="1" dirty="0">
                <a:solidFill>
                  <a:schemeClr val="tx1"/>
                </a:solidFill>
                <a:latin typeface="微软雅黑" panose="020B0503020204020204" pitchFamily="34" charset="-122"/>
                <a:ea typeface="微软雅黑" panose="020B0503020204020204" pitchFamily="34" charset="-122"/>
              </a:rPr>
              <a:t>系，年级，平均成绩</a:t>
            </a:r>
            <a:r>
              <a:rPr kumimoji="1" lang="zh-CN" altLang="en-US" sz="2400" b="1" dirty="0" smtClean="0">
                <a:solidFill>
                  <a:schemeClr val="tx1"/>
                </a:solidFill>
                <a:latin typeface="微软雅黑" panose="020B0503020204020204" pitchFamily="34" charset="-122"/>
                <a:ea typeface="微软雅黑" panose="020B0503020204020204" pitchFamily="34" charset="-122"/>
              </a:rPr>
              <a:t>）</a:t>
            </a:r>
            <a:endParaRPr kumimoji="1"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55" name="Line 26"/>
          <p:cNvSpPr>
            <a:spLocks noChangeShapeType="1"/>
          </p:cNvSpPr>
          <p:nvPr/>
        </p:nvSpPr>
        <p:spPr bwMode="auto">
          <a:xfrm>
            <a:off x="3918121" y="3220871"/>
            <a:ext cx="1113124" cy="574841"/>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Tree>
    <p:extLst>
      <p:ext uri="{BB962C8B-B14F-4D97-AF65-F5344CB8AC3E}">
        <p14:creationId xmlns:p14="http://schemas.microsoft.com/office/powerpoint/2010/main" val="22729639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1656160" y="1844677"/>
            <a:ext cx="4427934"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Char char="n"/>
            </a:pPr>
            <a:endParaRPr kumimoji="1" lang="zh-CN" altLang="zh-CN" sz="2400" dirty="0">
              <a:latin typeface="微软雅黑" panose="020B0503020204020204" pitchFamily="34" charset="-122"/>
              <a:ea typeface="微软雅黑" panose="020B0503020204020204" pitchFamily="34" charset="-122"/>
            </a:endParaRPr>
          </a:p>
        </p:txBody>
      </p:sp>
      <p:grpSp>
        <p:nvGrpSpPr>
          <p:cNvPr id="6" name="Group 54"/>
          <p:cNvGrpSpPr>
            <a:grpSpLocks/>
          </p:cNvGrpSpPr>
          <p:nvPr/>
        </p:nvGrpSpPr>
        <p:grpSpPr bwMode="auto">
          <a:xfrm>
            <a:off x="286603" y="116632"/>
            <a:ext cx="8570793" cy="3429000"/>
            <a:chOff x="0" y="144"/>
            <a:chExt cx="5568" cy="2160"/>
          </a:xfrm>
        </p:grpSpPr>
        <p:grpSp>
          <p:nvGrpSpPr>
            <p:cNvPr id="93192" name="Group 53"/>
            <p:cNvGrpSpPr>
              <a:grpSpLocks/>
            </p:cNvGrpSpPr>
            <p:nvPr/>
          </p:nvGrpSpPr>
          <p:grpSpPr bwMode="auto">
            <a:xfrm>
              <a:off x="0" y="144"/>
              <a:ext cx="5568" cy="2160"/>
              <a:chOff x="0" y="144"/>
              <a:chExt cx="5568" cy="2160"/>
            </a:xfrm>
          </p:grpSpPr>
          <p:sp>
            <p:nvSpPr>
              <p:cNvPr id="93194" name="Rectangle 28"/>
              <p:cNvSpPr>
                <a:spLocks noChangeArrowheads="1"/>
              </p:cNvSpPr>
              <p:nvPr/>
            </p:nvSpPr>
            <p:spPr bwMode="auto">
              <a:xfrm>
                <a:off x="0" y="144"/>
                <a:ext cx="5568" cy="2160"/>
              </a:xfrm>
              <a:prstGeom prst="rect">
                <a:avLst/>
              </a:prstGeom>
              <a:solidFill>
                <a:srgbClr val="FF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2400" dirty="0">
                  <a:latin typeface="微软雅黑" panose="020B0503020204020204" pitchFamily="34" charset="-122"/>
                  <a:ea typeface="微软雅黑" panose="020B0503020204020204" pitchFamily="34" charset="-122"/>
                </a:endParaRPr>
              </a:p>
            </p:txBody>
          </p:sp>
          <p:sp>
            <p:nvSpPr>
              <p:cNvPr id="93196" name="Line 30"/>
              <p:cNvSpPr>
                <a:spLocks noChangeShapeType="1"/>
              </p:cNvSpPr>
              <p:nvPr/>
            </p:nvSpPr>
            <p:spPr bwMode="auto">
              <a:xfrm>
                <a:off x="1584" y="1248"/>
                <a:ext cx="52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
            <p:nvSpPr>
              <p:cNvPr id="93197" name="Text Box 31"/>
              <p:cNvSpPr txBox="1">
                <a:spLocks noChangeArrowheads="1"/>
              </p:cNvSpPr>
              <p:nvPr/>
            </p:nvSpPr>
            <p:spPr bwMode="auto">
              <a:xfrm>
                <a:off x="96" y="288"/>
                <a:ext cx="3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b="1" dirty="0">
                    <a:solidFill>
                      <a:schemeClr val="tx1"/>
                    </a:solidFill>
                    <a:latin typeface="微软雅黑" panose="020B0503020204020204" pitchFamily="34" charset="-122"/>
                    <a:ea typeface="微软雅黑" panose="020B0503020204020204" pitchFamily="34" charset="-122"/>
                  </a:rPr>
                  <a:t>例：</a:t>
                </a:r>
              </a:p>
            </p:txBody>
          </p:sp>
          <p:grpSp>
            <p:nvGrpSpPr>
              <p:cNvPr id="93198" name="Group 32"/>
              <p:cNvGrpSpPr>
                <a:grpSpLocks/>
              </p:cNvGrpSpPr>
              <p:nvPr/>
            </p:nvGrpSpPr>
            <p:grpSpPr bwMode="auto">
              <a:xfrm>
                <a:off x="192" y="240"/>
                <a:ext cx="2064" cy="2016"/>
                <a:chOff x="192" y="480"/>
                <a:chExt cx="2064" cy="2016"/>
              </a:xfrm>
            </p:grpSpPr>
            <p:sp>
              <p:nvSpPr>
                <p:cNvPr id="93199" name="Rectangle 33"/>
                <p:cNvSpPr>
                  <a:spLocks noChangeArrowheads="1"/>
                </p:cNvSpPr>
                <p:nvPr/>
              </p:nvSpPr>
              <p:spPr bwMode="auto">
                <a:xfrm>
                  <a:off x="960" y="912"/>
                  <a:ext cx="504" cy="192"/>
                </a:xfrm>
                <a:prstGeom prst="rect">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学生</a:t>
                  </a:r>
                </a:p>
              </p:txBody>
            </p:sp>
            <p:sp>
              <p:nvSpPr>
                <p:cNvPr id="93200" name="AutoShape 34"/>
                <p:cNvSpPr>
                  <a:spLocks noChangeArrowheads="1"/>
                </p:cNvSpPr>
                <p:nvPr/>
              </p:nvSpPr>
              <p:spPr bwMode="auto">
                <a:xfrm>
                  <a:off x="816" y="1392"/>
                  <a:ext cx="768" cy="288"/>
                </a:xfrm>
                <a:prstGeom prst="flowChartDecision">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选修</a:t>
                  </a:r>
                </a:p>
              </p:txBody>
            </p:sp>
            <p:sp>
              <p:nvSpPr>
                <p:cNvPr id="93201" name="Rectangle 35"/>
                <p:cNvSpPr>
                  <a:spLocks noChangeArrowheads="1"/>
                </p:cNvSpPr>
                <p:nvPr/>
              </p:nvSpPr>
              <p:spPr bwMode="auto">
                <a:xfrm>
                  <a:off x="960" y="1872"/>
                  <a:ext cx="504" cy="192"/>
                </a:xfrm>
                <a:prstGeom prst="rect">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课程</a:t>
                  </a:r>
                </a:p>
              </p:txBody>
            </p:sp>
            <p:sp>
              <p:nvSpPr>
                <p:cNvPr id="93202" name="Line 36"/>
                <p:cNvSpPr>
                  <a:spLocks noChangeShapeType="1"/>
                </p:cNvSpPr>
                <p:nvPr/>
              </p:nvSpPr>
              <p:spPr bwMode="auto">
                <a:xfrm>
                  <a:off x="1152" y="1104"/>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
              <p:nvSpPr>
                <p:cNvPr id="93203" name="Line 37"/>
                <p:cNvSpPr>
                  <a:spLocks noChangeShapeType="1"/>
                </p:cNvSpPr>
                <p:nvPr/>
              </p:nvSpPr>
              <p:spPr bwMode="auto">
                <a:xfrm>
                  <a:off x="1152" y="1680"/>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
              <p:nvSpPr>
                <p:cNvPr id="93204" name="AutoShape 38"/>
                <p:cNvSpPr>
                  <a:spLocks noChangeArrowheads="1"/>
                </p:cNvSpPr>
                <p:nvPr/>
              </p:nvSpPr>
              <p:spPr bwMode="auto">
                <a:xfrm>
                  <a:off x="288" y="1392"/>
                  <a:ext cx="480" cy="240"/>
                </a:xfrm>
                <a:prstGeom prst="flowChartAlternateProcess">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成绩</a:t>
                  </a:r>
                </a:p>
              </p:txBody>
            </p:sp>
            <p:sp>
              <p:nvSpPr>
                <p:cNvPr id="93205" name="AutoShape 39"/>
                <p:cNvSpPr>
                  <a:spLocks noChangeArrowheads="1"/>
                </p:cNvSpPr>
                <p:nvPr/>
              </p:nvSpPr>
              <p:spPr bwMode="auto">
                <a:xfrm>
                  <a:off x="192" y="2208"/>
                  <a:ext cx="624" cy="240"/>
                </a:xfrm>
                <a:prstGeom prst="flowChartAlternateProcess">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课程号</a:t>
                  </a:r>
                </a:p>
              </p:txBody>
            </p:sp>
            <p:sp>
              <p:nvSpPr>
                <p:cNvPr id="93206" name="AutoShape 40"/>
                <p:cNvSpPr>
                  <a:spLocks noChangeArrowheads="1"/>
                </p:cNvSpPr>
                <p:nvPr/>
              </p:nvSpPr>
              <p:spPr bwMode="auto">
                <a:xfrm>
                  <a:off x="528" y="480"/>
                  <a:ext cx="480" cy="240"/>
                </a:xfrm>
                <a:prstGeom prst="flowChartAlternateProcess">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学号</a:t>
                  </a:r>
                </a:p>
              </p:txBody>
            </p:sp>
            <p:sp>
              <p:nvSpPr>
                <p:cNvPr id="93207" name="Line 41"/>
                <p:cNvSpPr>
                  <a:spLocks noChangeShapeType="1"/>
                </p:cNvSpPr>
                <p:nvPr/>
              </p:nvSpPr>
              <p:spPr bwMode="auto">
                <a:xfrm flipH="1">
                  <a:off x="672" y="1536"/>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
              <p:nvSpPr>
                <p:cNvPr id="93208" name="Line 42"/>
                <p:cNvSpPr>
                  <a:spLocks noChangeShapeType="1"/>
                </p:cNvSpPr>
                <p:nvPr/>
              </p:nvSpPr>
              <p:spPr bwMode="auto">
                <a:xfrm flipV="1">
                  <a:off x="480" y="2016"/>
                  <a:ext cx="48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
              <p:nvSpPr>
                <p:cNvPr id="93209" name="Line 43"/>
                <p:cNvSpPr>
                  <a:spLocks noChangeShapeType="1"/>
                </p:cNvSpPr>
                <p:nvPr/>
              </p:nvSpPr>
              <p:spPr bwMode="auto">
                <a:xfrm>
                  <a:off x="816" y="720"/>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
              <p:nvSpPr>
                <p:cNvPr id="93210" name="AutoShape 44"/>
                <p:cNvSpPr>
                  <a:spLocks noChangeArrowheads="1"/>
                </p:cNvSpPr>
                <p:nvPr/>
              </p:nvSpPr>
              <p:spPr bwMode="auto">
                <a:xfrm>
                  <a:off x="1152" y="480"/>
                  <a:ext cx="480" cy="240"/>
                </a:xfrm>
                <a:prstGeom prst="flowChartAlternateProcess">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smtClean="0">
                      <a:latin typeface="微软雅黑" panose="020B0503020204020204" pitchFamily="34" charset="-122"/>
                      <a:ea typeface="微软雅黑" panose="020B0503020204020204" pitchFamily="34" charset="-122"/>
                    </a:rPr>
                    <a:t>姓名</a:t>
                  </a:r>
                  <a:endParaRPr kumimoji="1" lang="zh-CN" altLang="en-US" sz="2400" dirty="0">
                    <a:latin typeface="微软雅黑" panose="020B0503020204020204" pitchFamily="34" charset="-122"/>
                    <a:ea typeface="微软雅黑" panose="020B0503020204020204" pitchFamily="34" charset="-122"/>
                  </a:endParaRPr>
                </a:p>
              </p:txBody>
            </p:sp>
            <p:sp>
              <p:nvSpPr>
                <p:cNvPr id="93211" name="Line 45"/>
                <p:cNvSpPr>
                  <a:spLocks noChangeShapeType="1"/>
                </p:cNvSpPr>
                <p:nvPr/>
              </p:nvSpPr>
              <p:spPr bwMode="auto">
                <a:xfrm flipH="1">
                  <a:off x="1152" y="720"/>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
              <p:nvSpPr>
                <p:cNvPr id="93212" name="AutoShape 46"/>
                <p:cNvSpPr>
                  <a:spLocks noChangeArrowheads="1"/>
                </p:cNvSpPr>
                <p:nvPr/>
              </p:nvSpPr>
              <p:spPr bwMode="auto">
                <a:xfrm>
                  <a:off x="1152" y="2256"/>
                  <a:ext cx="624" cy="240"/>
                </a:xfrm>
                <a:prstGeom prst="flowChartAlternateProcess">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课程名</a:t>
                  </a:r>
                </a:p>
              </p:txBody>
            </p:sp>
            <p:sp>
              <p:nvSpPr>
                <p:cNvPr id="93213" name="Line 47"/>
                <p:cNvSpPr>
                  <a:spLocks noChangeShapeType="1"/>
                </p:cNvSpPr>
                <p:nvPr/>
              </p:nvSpPr>
              <p:spPr bwMode="auto">
                <a:xfrm>
                  <a:off x="1392" y="2064"/>
                  <a:ext cx="14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sp>
              <p:nvSpPr>
                <p:cNvPr id="93214" name="Text Box 48"/>
                <p:cNvSpPr txBox="1">
                  <a:spLocks noChangeArrowheads="1"/>
                </p:cNvSpPr>
                <p:nvPr/>
              </p:nvSpPr>
              <p:spPr bwMode="auto">
                <a:xfrm>
                  <a:off x="1200" y="1152"/>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en-US" altLang="zh-CN" sz="2400" b="1" dirty="0">
                      <a:solidFill>
                        <a:schemeClr val="tx1"/>
                      </a:solidFill>
                      <a:latin typeface="微软雅黑" panose="020B0503020204020204" pitchFamily="34" charset="-122"/>
                      <a:ea typeface="微软雅黑" panose="020B0503020204020204" pitchFamily="34" charset="-122"/>
                    </a:rPr>
                    <a:t>n</a:t>
                  </a:r>
                </a:p>
              </p:txBody>
            </p:sp>
            <p:sp>
              <p:nvSpPr>
                <p:cNvPr id="93215" name="Text Box 49"/>
                <p:cNvSpPr txBox="1">
                  <a:spLocks noChangeArrowheads="1"/>
                </p:cNvSpPr>
                <p:nvPr/>
              </p:nvSpPr>
              <p:spPr bwMode="auto">
                <a:xfrm>
                  <a:off x="1200" y="1632"/>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en-US" altLang="zh-CN" sz="2400" b="1" dirty="0">
                      <a:solidFill>
                        <a:schemeClr val="tx1"/>
                      </a:solidFill>
                      <a:latin typeface="微软雅黑" panose="020B0503020204020204" pitchFamily="34" charset="-122"/>
                      <a:ea typeface="微软雅黑" panose="020B0503020204020204" pitchFamily="34" charset="-122"/>
                    </a:rPr>
                    <a:t>m</a:t>
                  </a:r>
                </a:p>
              </p:txBody>
            </p:sp>
            <p:sp>
              <p:nvSpPr>
                <p:cNvPr id="28" name="AutoShape 44"/>
                <p:cNvSpPr>
                  <a:spLocks noChangeArrowheads="1"/>
                </p:cNvSpPr>
                <p:nvPr/>
              </p:nvSpPr>
              <p:spPr bwMode="auto">
                <a:xfrm>
                  <a:off x="1776" y="480"/>
                  <a:ext cx="480" cy="240"/>
                </a:xfrm>
                <a:prstGeom prst="flowChartAlternateProcess">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400" dirty="0">
                      <a:latin typeface="微软雅黑" panose="020B0503020204020204" pitchFamily="34" charset="-122"/>
                      <a:ea typeface="微软雅黑" panose="020B0503020204020204" pitchFamily="34" charset="-122"/>
                    </a:rPr>
                    <a:t>系别</a:t>
                  </a:r>
                </a:p>
              </p:txBody>
            </p:sp>
            <p:sp>
              <p:nvSpPr>
                <p:cNvPr id="29" name="Line 45"/>
                <p:cNvSpPr>
                  <a:spLocks noChangeShapeType="1"/>
                </p:cNvSpPr>
                <p:nvPr/>
              </p:nvSpPr>
              <p:spPr bwMode="auto">
                <a:xfrm flipH="1">
                  <a:off x="1296" y="720"/>
                  <a:ext cx="648"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dirty="0">
                    <a:ea typeface="微软雅黑" panose="020B0503020204020204" pitchFamily="34" charset="-122"/>
                  </a:endParaRPr>
                </a:p>
              </p:txBody>
            </p:sp>
          </p:grpSp>
        </p:grpSp>
        <p:sp>
          <p:nvSpPr>
            <p:cNvPr id="93193" name="Line 52"/>
            <p:cNvSpPr>
              <a:spLocks noChangeShapeType="1"/>
            </p:cNvSpPr>
            <p:nvPr/>
          </p:nvSpPr>
          <p:spPr bwMode="auto">
            <a:xfrm>
              <a:off x="2744" y="1056"/>
              <a:ext cx="12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ea typeface="微软雅黑" panose="020B0503020204020204" pitchFamily="34" charset="-122"/>
              </a:endParaRPr>
            </a:p>
          </p:txBody>
        </p:sp>
      </p:grpSp>
      <p:sp>
        <p:nvSpPr>
          <p:cNvPr id="50" name="Rectangle 29"/>
          <p:cNvSpPr>
            <a:spLocks noChangeArrowheads="1"/>
          </p:cNvSpPr>
          <p:nvPr/>
        </p:nvSpPr>
        <p:spPr bwMode="auto">
          <a:xfrm>
            <a:off x="3849278" y="1032520"/>
            <a:ext cx="4729889" cy="1676400"/>
          </a:xfrm>
          <a:prstGeom prst="rect">
            <a:avLst/>
          </a:prstGeom>
          <a:solidFill>
            <a:srgbClr val="FFCC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选修（</a:t>
            </a:r>
            <a:r>
              <a:rPr kumimoji="1" lang="zh-CN" altLang="en-US" sz="2400"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学号，课程号</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，成绩）</a:t>
            </a:r>
          </a:p>
          <a:p>
            <a:pPr eaLnBrk="1" hangingPunct="1">
              <a:spcBef>
                <a:spcPct val="20000"/>
              </a:spcBef>
              <a:buClr>
                <a:schemeClr val="folHlink"/>
              </a:buClr>
              <a:buSzPct val="60000"/>
              <a:buFont typeface="Wingdings" panose="05000000000000000000" pitchFamily="2" charset="2"/>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学生（</a:t>
            </a:r>
            <a:r>
              <a:rPr kumimoji="1" lang="zh-CN" altLang="en-US" sz="2400" u="sng"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学号</a:t>
            </a:r>
            <a:r>
              <a:rPr kumimoji="1"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，姓名，系</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别）</a:t>
            </a:r>
          </a:p>
          <a:p>
            <a:pPr eaLnBrk="1" hangingPunct="1">
              <a:spcBef>
                <a:spcPct val="20000"/>
              </a:spcBef>
              <a:buClr>
                <a:schemeClr val="folHlink"/>
              </a:buClr>
              <a:buSzPct val="60000"/>
              <a:buFont typeface="Wingdings" panose="05000000000000000000" pitchFamily="2" charset="2"/>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课程（</a:t>
            </a:r>
            <a:r>
              <a:rPr kumimoji="1" lang="zh-CN" altLang="en-US" sz="2400" u="sng"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课程号</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，课程名）</a:t>
            </a:r>
          </a:p>
        </p:txBody>
      </p:sp>
      <p:grpSp>
        <p:nvGrpSpPr>
          <p:cNvPr id="30" name="Group 67"/>
          <p:cNvGrpSpPr>
            <a:grpSpLocks/>
          </p:cNvGrpSpPr>
          <p:nvPr/>
        </p:nvGrpSpPr>
        <p:grpSpPr bwMode="auto">
          <a:xfrm>
            <a:off x="323528" y="3717032"/>
            <a:ext cx="8533868" cy="2819400"/>
            <a:chOff x="240" y="1056"/>
            <a:chExt cx="4896" cy="1776"/>
          </a:xfrm>
        </p:grpSpPr>
        <p:sp>
          <p:nvSpPr>
            <p:cNvPr id="31" name="Rectangle 35"/>
            <p:cNvSpPr>
              <a:spLocks noChangeArrowheads="1"/>
            </p:cNvSpPr>
            <p:nvPr/>
          </p:nvSpPr>
          <p:spPr bwMode="auto">
            <a:xfrm>
              <a:off x="240" y="1056"/>
              <a:ext cx="4896" cy="1776"/>
            </a:xfrm>
            <a:prstGeom prst="rect">
              <a:avLst/>
            </a:prstGeom>
            <a:solidFill>
              <a:srgbClr val="FF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endParaRPr lang="zh-CN" altLang="en-US" sz="2000" b="1" dirty="0">
                <a:latin typeface="微软雅黑" panose="020B0503020204020204" pitchFamily="34" charset="-122"/>
                <a:ea typeface="微软雅黑" panose="020B0503020204020204" pitchFamily="34" charset="-122"/>
              </a:endParaRPr>
            </a:p>
          </p:txBody>
        </p:sp>
        <p:sp>
          <p:nvSpPr>
            <p:cNvPr id="32" name="Rectangle 36"/>
            <p:cNvSpPr>
              <a:spLocks noChangeArrowheads="1"/>
            </p:cNvSpPr>
            <p:nvPr/>
          </p:nvSpPr>
          <p:spPr bwMode="auto">
            <a:xfrm>
              <a:off x="2400" y="1728"/>
              <a:ext cx="2688" cy="768"/>
            </a:xfrm>
            <a:prstGeom prst="rect">
              <a:avLst/>
            </a:prstGeom>
            <a:solidFill>
              <a:srgbClr val="FFCC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系（</a:t>
              </a:r>
              <a:r>
                <a:rPr kumimoji="1" lang="zh-CN" altLang="en-US" sz="2400" b="1" u="sng"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系号</a:t>
              </a: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，系名，电话）</a:t>
              </a:r>
            </a:p>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　教师（</a:t>
              </a:r>
              <a:r>
                <a:rPr kumimoji="1" lang="zh-CN" altLang="en-US" sz="2400" b="1" u="sng"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工号</a:t>
              </a: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，姓名，性别，</a:t>
              </a:r>
            </a:p>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年龄，</a:t>
              </a:r>
              <a:r>
                <a:rPr kumimoji="1" lang="zh-CN" altLang="en-US" sz="2400" b="1" dirty="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系号</a:t>
              </a: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，聘期）</a:t>
              </a:r>
            </a:p>
          </p:txBody>
        </p:sp>
        <p:sp>
          <p:nvSpPr>
            <p:cNvPr id="33" name="Line 38"/>
            <p:cNvSpPr>
              <a:spLocks noChangeShapeType="1"/>
            </p:cNvSpPr>
            <p:nvPr/>
          </p:nvSpPr>
          <p:spPr bwMode="auto">
            <a:xfrm flipH="1">
              <a:off x="720" y="2352"/>
              <a:ext cx="196"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34" name="Rectangle 39"/>
            <p:cNvSpPr>
              <a:spLocks noChangeAspect="1" noChangeArrowheads="1"/>
            </p:cNvSpPr>
            <p:nvPr/>
          </p:nvSpPr>
          <p:spPr bwMode="auto">
            <a:xfrm>
              <a:off x="890" y="1400"/>
              <a:ext cx="677" cy="214"/>
            </a:xfrm>
            <a:prstGeom prst="rect">
              <a:avLst/>
            </a:prstGeom>
            <a:solidFill>
              <a:srgbClr val="00FFCC"/>
            </a:solidFill>
            <a:ln w="9525">
              <a:solidFill>
                <a:srgbClr val="000000"/>
              </a:solidFill>
              <a:miter lim="800000"/>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系</a:t>
              </a:r>
            </a:p>
          </p:txBody>
        </p:sp>
        <p:sp>
          <p:nvSpPr>
            <p:cNvPr id="35" name="Rectangle 40"/>
            <p:cNvSpPr>
              <a:spLocks noChangeArrowheads="1"/>
            </p:cNvSpPr>
            <p:nvPr/>
          </p:nvSpPr>
          <p:spPr bwMode="auto">
            <a:xfrm>
              <a:off x="939" y="2160"/>
              <a:ext cx="677" cy="214"/>
            </a:xfrm>
            <a:prstGeom prst="rect">
              <a:avLst/>
            </a:prstGeom>
            <a:solidFill>
              <a:srgbClr val="00FFCC"/>
            </a:solidFill>
            <a:ln w="9525">
              <a:solidFill>
                <a:srgbClr val="000000"/>
              </a:solidFill>
              <a:miter lim="800000"/>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教师</a:t>
              </a:r>
            </a:p>
          </p:txBody>
        </p:sp>
        <p:sp>
          <p:nvSpPr>
            <p:cNvPr id="36" name="AutoShape 41"/>
            <p:cNvSpPr>
              <a:spLocks noChangeArrowheads="1"/>
            </p:cNvSpPr>
            <p:nvPr/>
          </p:nvSpPr>
          <p:spPr bwMode="auto">
            <a:xfrm>
              <a:off x="864" y="1728"/>
              <a:ext cx="768" cy="288"/>
            </a:xfrm>
            <a:prstGeom prst="diamond">
              <a:avLst/>
            </a:prstGeom>
            <a:solidFill>
              <a:srgbClr val="00FFCC"/>
            </a:solidFill>
            <a:ln w="9525">
              <a:solidFill>
                <a:srgbClr val="000000"/>
              </a:solidFill>
              <a:miter lim="800000"/>
              <a:headEnd/>
              <a:tailEnd/>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聘用</a:t>
              </a:r>
            </a:p>
          </p:txBody>
        </p:sp>
        <p:sp>
          <p:nvSpPr>
            <p:cNvPr id="37" name="Oval 42"/>
            <p:cNvSpPr>
              <a:spLocks noChangeArrowheads="1"/>
            </p:cNvSpPr>
            <p:nvPr/>
          </p:nvSpPr>
          <p:spPr bwMode="auto">
            <a:xfrm>
              <a:off x="576" y="1104"/>
              <a:ext cx="480" cy="240"/>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u="sng" dirty="0">
                  <a:latin typeface="微软雅黑" panose="020B0503020204020204" pitchFamily="34" charset="-122"/>
                  <a:ea typeface="微软雅黑" panose="020B0503020204020204" pitchFamily="34" charset="-122"/>
                </a:rPr>
                <a:t>系号</a:t>
              </a:r>
              <a:endParaRPr lang="zh-CN" altLang="en-US" sz="2000" b="1" dirty="0">
                <a:latin typeface="微软雅黑" panose="020B0503020204020204" pitchFamily="34" charset="-122"/>
                <a:ea typeface="微软雅黑" panose="020B0503020204020204" pitchFamily="34" charset="-122"/>
              </a:endParaRPr>
            </a:p>
          </p:txBody>
        </p:sp>
        <p:sp>
          <p:nvSpPr>
            <p:cNvPr id="38" name="Oval 43"/>
            <p:cNvSpPr>
              <a:spLocks noChangeArrowheads="1"/>
            </p:cNvSpPr>
            <p:nvPr/>
          </p:nvSpPr>
          <p:spPr bwMode="auto">
            <a:xfrm>
              <a:off x="1494" y="1107"/>
              <a:ext cx="426" cy="237"/>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电话</a:t>
              </a:r>
            </a:p>
          </p:txBody>
        </p:sp>
        <p:sp>
          <p:nvSpPr>
            <p:cNvPr id="39" name="Oval 44"/>
            <p:cNvSpPr>
              <a:spLocks noChangeArrowheads="1"/>
            </p:cNvSpPr>
            <p:nvPr/>
          </p:nvSpPr>
          <p:spPr bwMode="auto">
            <a:xfrm>
              <a:off x="793" y="2544"/>
              <a:ext cx="455" cy="192"/>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姓名</a:t>
              </a:r>
            </a:p>
          </p:txBody>
        </p:sp>
        <p:sp>
          <p:nvSpPr>
            <p:cNvPr id="40" name="Oval 45"/>
            <p:cNvSpPr>
              <a:spLocks noChangeArrowheads="1"/>
            </p:cNvSpPr>
            <p:nvPr/>
          </p:nvSpPr>
          <p:spPr bwMode="auto">
            <a:xfrm>
              <a:off x="1776" y="2544"/>
              <a:ext cx="432" cy="192"/>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年龄</a:t>
              </a:r>
            </a:p>
          </p:txBody>
        </p:sp>
        <p:sp>
          <p:nvSpPr>
            <p:cNvPr id="41" name="Oval 46"/>
            <p:cNvSpPr>
              <a:spLocks noChangeArrowheads="1"/>
            </p:cNvSpPr>
            <p:nvPr/>
          </p:nvSpPr>
          <p:spPr bwMode="auto">
            <a:xfrm>
              <a:off x="336" y="2400"/>
              <a:ext cx="528" cy="233"/>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u="sng" dirty="0">
                  <a:latin typeface="微软雅黑" panose="020B0503020204020204" pitchFamily="34" charset="-122"/>
                  <a:ea typeface="微软雅黑" panose="020B0503020204020204" pitchFamily="34" charset="-122"/>
                </a:rPr>
                <a:t>工号</a:t>
              </a:r>
              <a:endParaRPr lang="zh-CN" altLang="en-US" sz="2000" b="1" dirty="0">
                <a:latin typeface="微软雅黑" panose="020B0503020204020204" pitchFamily="34" charset="-122"/>
                <a:ea typeface="微软雅黑" panose="020B0503020204020204" pitchFamily="34" charset="-122"/>
              </a:endParaRPr>
            </a:p>
          </p:txBody>
        </p:sp>
        <p:sp>
          <p:nvSpPr>
            <p:cNvPr id="42" name="Oval 47"/>
            <p:cNvSpPr>
              <a:spLocks noChangeArrowheads="1"/>
            </p:cNvSpPr>
            <p:nvPr/>
          </p:nvSpPr>
          <p:spPr bwMode="auto">
            <a:xfrm>
              <a:off x="1287" y="2592"/>
              <a:ext cx="489" cy="192"/>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性别</a:t>
              </a:r>
            </a:p>
          </p:txBody>
        </p:sp>
        <p:sp>
          <p:nvSpPr>
            <p:cNvPr id="43" name="Line 48"/>
            <p:cNvSpPr>
              <a:spLocks noChangeShapeType="1"/>
            </p:cNvSpPr>
            <p:nvPr/>
          </p:nvSpPr>
          <p:spPr bwMode="auto">
            <a:xfrm>
              <a:off x="1248" y="1248"/>
              <a:ext cx="0" cy="1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44" name="Line 49"/>
            <p:cNvSpPr>
              <a:spLocks noChangeShapeType="1"/>
            </p:cNvSpPr>
            <p:nvPr/>
          </p:nvSpPr>
          <p:spPr bwMode="auto">
            <a:xfrm>
              <a:off x="1389" y="2400"/>
              <a:ext cx="99"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45" name="Line 50"/>
            <p:cNvSpPr>
              <a:spLocks noChangeShapeType="1"/>
            </p:cNvSpPr>
            <p:nvPr/>
          </p:nvSpPr>
          <p:spPr bwMode="auto">
            <a:xfrm>
              <a:off x="912" y="1296"/>
              <a:ext cx="147"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46" name="Line 51"/>
            <p:cNvSpPr>
              <a:spLocks noChangeShapeType="1"/>
            </p:cNvSpPr>
            <p:nvPr/>
          </p:nvSpPr>
          <p:spPr bwMode="auto">
            <a:xfrm flipH="1">
              <a:off x="1392" y="1344"/>
              <a:ext cx="24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47" name="Line 52"/>
            <p:cNvSpPr>
              <a:spLocks noChangeShapeType="1"/>
            </p:cNvSpPr>
            <p:nvPr/>
          </p:nvSpPr>
          <p:spPr bwMode="auto">
            <a:xfrm>
              <a:off x="1584" y="2352"/>
              <a:ext cx="338"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48" name="Line 53"/>
            <p:cNvSpPr>
              <a:spLocks noChangeShapeType="1"/>
            </p:cNvSpPr>
            <p:nvPr/>
          </p:nvSpPr>
          <p:spPr bwMode="auto">
            <a:xfrm rot="1200000">
              <a:off x="1142" y="2398"/>
              <a:ext cx="37"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49" name="Line 54"/>
            <p:cNvSpPr>
              <a:spLocks noChangeShapeType="1"/>
            </p:cNvSpPr>
            <p:nvPr/>
          </p:nvSpPr>
          <p:spPr bwMode="auto">
            <a:xfrm flipH="1" flipV="1">
              <a:off x="1248" y="2016"/>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51" name="Line 55"/>
            <p:cNvSpPr>
              <a:spLocks noChangeShapeType="1"/>
            </p:cNvSpPr>
            <p:nvPr/>
          </p:nvSpPr>
          <p:spPr bwMode="auto">
            <a:xfrm>
              <a:off x="1632" y="1872"/>
              <a:ext cx="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b="1" dirty="0">
                <a:ea typeface="微软雅黑" panose="020B0503020204020204" pitchFamily="34" charset="-122"/>
              </a:endParaRPr>
            </a:p>
          </p:txBody>
        </p:sp>
        <p:sp>
          <p:nvSpPr>
            <p:cNvPr id="52" name="Rectangle 56"/>
            <p:cNvSpPr>
              <a:spLocks noChangeArrowheads="1"/>
            </p:cNvSpPr>
            <p:nvPr/>
          </p:nvSpPr>
          <p:spPr bwMode="auto">
            <a:xfrm>
              <a:off x="890" y="1614"/>
              <a:ext cx="40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微软雅黑" panose="020B0503020204020204" pitchFamily="34" charset="-122"/>
                  <a:ea typeface="微软雅黑" panose="020B0503020204020204" pitchFamily="34" charset="-122"/>
                </a:rPr>
                <a:t>1</a:t>
              </a:r>
            </a:p>
          </p:txBody>
        </p:sp>
        <p:sp>
          <p:nvSpPr>
            <p:cNvPr id="53" name="Rectangle 57"/>
            <p:cNvSpPr>
              <a:spLocks noChangeArrowheads="1"/>
            </p:cNvSpPr>
            <p:nvPr/>
          </p:nvSpPr>
          <p:spPr bwMode="auto">
            <a:xfrm>
              <a:off x="887" y="2016"/>
              <a:ext cx="4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微软雅黑" panose="020B0503020204020204" pitchFamily="34" charset="-122"/>
                  <a:ea typeface="微软雅黑" panose="020B0503020204020204" pitchFamily="34" charset="-122"/>
                </a:rPr>
                <a:t>n</a:t>
              </a:r>
            </a:p>
          </p:txBody>
        </p:sp>
        <p:sp>
          <p:nvSpPr>
            <p:cNvPr id="54" name="Oval 58"/>
            <p:cNvSpPr>
              <a:spLocks noChangeArrowheads="1"/>
            </p:cNvSpPr>
            <p:nvPr/>
          </p:nvSpPr>
          <p:spPr bwMode="auto">
            <a:xfrm>
              <a:off x="1776" y="1632"/>
              <a:ext cx="338" cy="432"/>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lnSpc>
                  <a:spcPct val="96000"/>
                </a:lnSpc>
              </a:pPr>
              <a:r>
                <a:rPr lang="zh-CN" altLang="en-US" sz="2000" b="1" dirty="0">
                  <a:latin typeface="微软雅黑" panose="020B0503020204020204" pitchFamily="34" charset="-122"/>
                  <a:ea typeface="微软雅黑" panose="020B0503020204020204" pitchFamily="34" charset="-122"/>
                </a:rPr>
                <a:t>聘期</a:t>
              </a:r>
            </a:p>
          </p:txBody>
        </p:sp>
        <p:sp>
          <p:nvSpPr>
            <p:cNvPr id="55" name="Oval 59"/>
            <p:cNvSpPr>
              <a:spLocks noChangeArrowheads="1"/>
            </p:cNvSpPr>
            <p:nvPr/>
          </p:nvSpPr>
          <p:spPr bwMode="auto">
            <a:xfrm>
              <a:off x="1056" y="1082"/>
              <a:ext cx="432" cy="214"/>
            </a:xfrm>
            <a:prstGeom prst="ellipse">
              <a:avLst/>
            </a:prstGeom>
            <a:solidFill>
              <a:srgbClr val="00FFCC"/>
            </a:solidFill>
            <a:ln w="9525">
              <a:solidFill>
                <a:srgbClr val="000000"/>
              </a:solidFill>
              <a:round/>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000" b="1" dirty="0">
                  <a:latin typeface="微软雅黑" panose="020B0503020204020204" pitchFamily="34" charset="-122"/>
                  <a:ea typeface="微软雅黑" panose="020B0503020204020204" pitchFamily="34" charset="-122"/>
                </a:rPr>
                <a:t>系名</a:t>
              </a:r>
            </a:p>
          </p:txBody>
        </p:sp>
        <p:sp>
          <p:nvSpPr>
            <p:cNvPr id="56" name="Line 60"/>
            <p:cNvSpPr>
              <a:spLocks noChangeShapeType="1"/>
            </p:cNvSpPr>
            <p:nvPr/>
          </p:nvSpPr>
          <p:spPr bwMode="auto">
            <a:xfrm>
              <a:off x="1248" y="1584"/>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57" name="Line 61"/>
            <p:cNvSpPr>
              <a:spLocks noChangeShapeType="1"/>
            </p:cNvSpPr>
            <p:nvPr/>
          </p:nvSpPr>
          <p:spPr bwMode="auto">
            <a:xfrm>
              <a:off x="1776" y="2208"/>
              <a:ext cx="624"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58" name="Text Box 62"/>
            <p:cNvSpPr txBox="1">
              <a:spLocks noChangeArrowheads="1"/>
            </p:cNvSpPr>
            <p:nvPr/>
          </p:nvSpPr>
          <p:spPr bwMode="auto">
            <a:xfrm>
              <a:off x="336" y="1248"/>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kumimoji="1" lang="zh-CN" altLang="en-US" sz="2000" b="1" dirty="0">
                  <a:solidFill>
                    <a:schemeClr val="tx1"/>
                  </a:solidFill>
                  <a:latin typeface="微软雅黑" panose="020B0503020204020204" pitchFamily="34" charset="-122"/>
                  <a:ea typeface="微软雅黑" panose="020B0503020204020204" pitchFamily="34" charset="-122"/>
                </a:rPr>
                <a:t>例：</a:t>
              </a:r>
            </a:p>
          </p:txBody>
        </p:sp>
      </p:grpSp>
    </p:spTree>
    <p:extLst>
      <p:ext uri="{BB962C8B-B14F-4D97-AF65-F5344CB8AC3E}">
        <p14:creationId xmlns:p14="http://schemas.microsoft.com/office/powerpoint/2010/main" val="2408490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3"/>
          <p:cNvGrpSpPr>
            <a:grpSpLocks/>
          </p:cNvGrpSpPr>
          <p:nvPr/>
        </p:nvGrpSpPr>
        <p:grpSpPr bwMode="auto">
          <a:xfrm>
            <a:off x="496090" y="980728"/>
            <a:ext cx="8361395" cy="3599715"/>
            <a:chOff x="672" y="0"/>
            <a:chExt cx="4896" cy="1886"/>
          </a:xfrm>
        </p:grpSpPr>
        <p:sp>
          <p:nvSpPr>
            <p:cNvPr id="5" name="Rectangle 6"/>
            <p:cNvSpPr>
              <a:spLocks noChangeArrowheads="1"/>
            </p:cNvSpPr>
            <p:nvPr/>
          </p:nvSpPr>
          <p:spPr bwMode="auto">
            <a:xfrm>
              <a:off x="672" y="0"/>
              <a:ext cx="4896" cy="1776"/>
            </a:xfrm>
            <a:prstGeom prst="rect">
              <a:avLst/>
            </a:prstGeom>
            <a:solidFill>
              <a:srgbClr val="FF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endParaRPr lang="zh-CN" altLang="en-US" sz="1800" b="1" dirty="0">
                <a:latin typeface="微软雅黑" panose="020B0503020204020204" pitchFamily="34" charset="-122"/>
                <a:ea typeface="微软雅黑" panose="020B0503020204020204" pitchFamily="34" charset="-122"/>
              </a:endParaRPr>
            </a:p>
          </p:txBody>
        </p:sp>
        <p:sp>
          <p:nvSpPr>
            <p:cNvPr id="7" name="Line 8"/>
            <p:cNvSpPr>
              <a:spLocks noChangeShapeType="1"/>
            </p:cNvSpPr>
            <p:nvPr/>
          </p:nvSpPr>
          <p:spPr bwMode="auto">
            <a:xfrm flipH="1">
              <a:off x="1152" y="1296"/>
              <a:ext cx="196"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8" name="Rectangle 9"/>
            <p:cNvSpPr>
              <a:spLocks noChangeAspect="1" noChangeArrowheads="1"/>
            </p:cNvSpPr>
            <p:nvPr/>
          </p:nvSpPr>
          <p:spPr bwMode="auto">
            <a:xfrm>
              <a:off x="1322" y="344"/>
              <a:ext cx="677" cy="214"/>
            </a:xfrm>
            <a:prstGeom prst="rect">
              <a:avLst/>
            </a:prstGeom>
            <a:solidFill>
              <a:srgbClr val="00FFCC"/>
            </a:solidFill>
            <a:ln w="9525">
              <a:solidFill>
                <a:srgbClr val="000000"/>
              </a:solidFill>
              <a:miter lim="800000"/>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学校</a:t>
              </a:r>
            </a:p>
          </p:txBody>
        </p:sp>
        <p:sp>
          <p:nvSpPr>
            <p:cNvPr id="9" name="Rectangle 10"/>
            <p:cNvSpPr>
              <a:spLocks noChangeArrowheads="1"/>
            </p:cNvSpPr>
            <p:nvPr/>
          </p:nvSpPr>
          <p:spPr bwMode="auto">
            <a:xfrm>
              <a:off x="1371" y="1104"/>
              <a:ext cx="677" cy="214"/>
            </a:xfrm>
            <a:prstGeom prst="rect">
              <a:avLst/>
            </a:prstGeom>
            <a:solidFill>
              <a:srgbClr val="00FFCC"/>
            </a:solidFill>
            <a:ln w="9525">
              <a:solidFill>
                <a:srgbClr val="000000"/>
              </a:solidFill>
              <a:miter lim="800000"/>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校长</a:t>
              </a:r>
            </a:p>
          </p:txBody>
        </p:sp>
        <p:sp>
          <p:nvSpPr>
            <p:cNvPr id="10" name="AutoShape 11"/>
            <p:cNvSpPr>
              <a:spLocks noChangeArrowheads="1"/>
            </p:cNvSpPr>
            <p:nvPr/>
          </p:nvSpPr>
          <p:spPr bwMode="auto">
            <a:xfrm>
              <a:off x="1296" y="672"/>
              <a:ext cx="768" cy="288"/>
            </a:xfrm>
            <a:prstGeom prst="diamond">
              <a:avLst/>
            </a:prstGeom>
            <a:solidFill>
              <a:srgbClr val="00FFCC"/>
            </a:solidFill>
            <a:ln w="9525">
              <a:solidFill>
                <a:srgbClr val="000000"/>
              </a:solidFill>
              <a:miter lim="800000"/>
              <a:headEnd/>
              <a:tailEnd/>
            </a:ln>
          </p:spPr>
          <p:txBody>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任职</a:t>
              </a:r>
            </a:p>
          </p:txBody>
        </p:sp>
        <p:sp>
          <p:nvSpPr>
            <p:cNvPr id="11" name="Oval 12"/>
            <p:cNvSpPr>
              <a:spLocks noChangeArrowheads="1"/>
            </p:cNvSpPr>
            <p:nvPr/>
          </p:nvSpPr>
          <p:spPr bwMode="auto">
            <a:xfrm>
              <a:off x="1008" y="48"/>
              <a:ext cx="480" cy="240"/>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u="sng" dirty="0">
                  <a:latin typeface="微软雅黑" panose="020B0503020204020204" pitchFamily="34" charset="-122"/>
                  <a:ea typeface="微软雅黑" panose="020B0503020204020204" pitchFamily="34" charset="-122"/>
                </a:rPr>
                <a:t>校名</a:t>
              </a:r>
              <a:endParaRPr lang="zh-CN" altLang="en-US" sz="1800" b="1" dirty="0">
                <a:latin typeface="微软雅黑" panose="020B0503020204020204" pitchFamily="34" charset="-122"/>
                <a:ea typeface="微软雅黑" panose="020B0503020204020204" pitchFamily="34" charset="-122"/>
              </a:endParaRPr>
            </a:p>
          </p:txBody>
        </p:sp>
        <p:sp>
          <p:nvSpPr>
            <p:cNvPr id="12" name="Oval 13"/>
            <p:cNvSpPr>
              <a:spLocks noChangeArrowheads="1"/>
            </p:cNvSpPr>
            <p:nvPr/>
          </p:nvSpPr>
          <p:spPr bwMode="auto">
            <a:xfrm>
              <a:off x="1926" y="51"/>
              <a:ext cx="426" cy="237"/>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电话</a:t>
              </a:r>
            </a:p>
          </p:txBody>
        </p:sp>
        <p:sp>
          <p:nvSpPr>
            <p:cNvPr id="13" name="Oval 14"/>
            <p:cNvSpPr>
              <a:spLocks noChangeArrowheads="1"/>
            </p:cNvSpPr>
            <p:nvPr/>
          </p:nvSpPr>
          <p:spPr bwMode="auto">
            <a:xfrm>
              <a:off x="1225" y="1488"/>
              <a:ext cx="455" cy="192"/>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性别</a:t>
              </a:r>
            </a:p>
          </p:txBody>
        </p:sp>
        <p:sp>
          <p:nvSpPr>
            <p:cNvPr id="14" name="Oval 15"/>
            <p:cNvSpPr>
              <a:spLocks noChangeArrowheads="1"/>
            </p:cNvSpPr>
            <p:nvPr/>
          </p:nvSpPr>
          <p:spPr bwMode="auto">
            <a:xfrm>
              <a:off x="2208" y="1488"/>
              <a:ext cx="432" cy="192"/>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职称</a:t>
              </a:r>
            </a:p>
          </p:txBody>
        </p:sp>
        <p:sp>
          <p:nvSpPr>
            <p:cNvPr id="15" name="Oval 16"/>
            <p:cNvSpPr>
              <a:spLocks noChangeArrowheads="1"/>
            </p:cNvSpPr>
            <p:nvPr/>
          </p:nvSpPr>
          <p:spPr bwMode="auto">
            <a:xfrm>
              <a:off x="768" y="1344"/>
              <a:ext cx="528" cy="233"/>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u="sng" dirty="0">
                  <a:latin typeface="微软雅黑" panose="020B0503020204020204" pitchFamily="34" charset="-122"/>
                  <a:ea typeface="微软雅黑" panose="020B0503020204020204" pitchFamily="34" charset="-122"/>
                </a:rPr>
                <a:t>姓名</a:t>
              </a:r>
              <a:endParaRPr lang="zh-CN" altLang="en-US" sz="1800" b="1" dirty="0">
                <a:latin typeface="微软雅黑" panose="020B0503020204020204" pitchFamily="34" charset="-122"/>
                <a:ea typeface="微软雅黑" panose="020B0503020204020204" pitchFamily="34" charset="-122"/>
              </a:endParaRPr>
            </a:p>
          </p:txBody>
        </p:sp>
        <p:sp>
          <p:nvSpPr>
            <p:cNvPr id="16" name="Oval 17"/>
            <p:cNvSpPr>
              <a:spLocks noChangeArrowheads="1"/>
            </p:cNvSpPr>
            <p:nvPr/>
          </p:nvSpPr>
          <p:spPr bwMode="auto">
            <a:xfrm>
              <a:off x="1719" y="1536"/>
              <a:ext cx="489" cy="192"/>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年龄</a:t>
              </a:r>
            </a:p>
          </p:txBody>
        </p:sp>
        <p:sp>
          <p:nvSpPr>
            <p:cNvPr id="17" name="Line 18"/>
            <p:cNvSpPr>
              <a:spLocks noChangeShapeType="1"/>
            </p:cNvSpPr>
            <p:nvPr/>
          </p:nvSpPr>
          <p:spPr bwMode="auto">
            <a:xfrm>
              <a:off x="1680" y="192"/>
              <a:ext cx="0" cy="1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8" name="Line 19"/>
            <p:cNvSpPr>
              <a:spLocks noChangeShapeType="1"/>
            </p:cNvSpPr>
            <p:nvPr/>
          </p:nvSpPr>
          <p:spPr bwMode="auto">
            <a:xfrm>
              <a:off x="1821" y="1344"/>
              <a:ext cx="99"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19" name="Line 20"/>
            <p:cNvSpPr>
              <a:spLocks noChangeShapeType="1"/>
            </p:cNvSpPr>
            <p:nvPr/>
          </p:nvSpPr>
          <p:spPr bwMode="auto">
            <a:xfrm>
              <a:off x="1344" y="240"/>
              <a:ext cx="147"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0" name="Line 21"/>
            <p:cNvSpPr>
              <a:spLocks noChangeShapeType="1"/>
            </p:cNvSpPr>
            <p:nvPr/>
          </p:nvSpPr>
          <p:spPr bwMode="auto">
            <a:xfrm flipH="1">
              <a:off x="1824" y="288"/>
              <a:ext cx="240"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1" name="Line 22"/>
            <p:cNvSpPr>
              <a:spLocks noChangeShapeType="1"/>
            </p:cNvSpPr>
            <p:nvPr/>
          </p:nvSpPr>
          <p:spPr bwMode="auto">
            <a:xfrm>
              <a:off x="2016" y="1296"/>
              <a:ext cx="338"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2" name="Line 23"/>
            <p:cNvSpPr>
              <a:spLocks noChangeShapeType="1"/>
            </p:cNvSpPr>
            <p:nvPr/>
          </p:nvSpPr>
          <p:spPr bwMode="auto">
            <a:xfrm rot="1200000">
              <a:off x="1574" y="1342"/>
              <a:ext cx="37"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3" name="Line 24"/>
            <p:cNvSpPr>
              <a:spLocks noChangeShapeType="1"/>
            </p:cNvSpPr>
            <p:nvPr/>
          </p:nvSpPr>
          <p:spPr bwMode="auto">
            <a:xfrm flipH="1" flipV="1">
              <a:off x="1680" y="960"/>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4" name="Line 25"/>
            <p:cNvSpPr>
              <a:spLocks noChangeShapeType="1"/>
            </p:cNvSpPr>
            <p:nvPr/>
          </p:nvSpPr>
          <p:spPr bwMode="auto">
            <a:xfrm>
              <a:off x="2064" y="816"/>
              <a:ext cx="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dirty="0">
                <a:ea typeface="微软雅黑" panose="020B0503020204020204" pitchFamily="34" charset="-122"/>
              </a:endParaRPr>
            </a:p>
          </p:txBody>
        </p:sp>
        <p:sp>
          <p:nvSpPr>
            <p:cNvPr id="25" name="Rectangle 26"/>
            <p:cNvSpPr>
              <a:spLocks noChangeArrowheads="1"/>
            </p:cNvSpPr>
            <p:nvPr/>
          </p:nvSpPr>
          <p:spPr bwMode="auto">
            <a:xfrm>
              <a:off x="1322" y="558"/>
              <a:ext cx="40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1800" b="1" dirty="0">
                  <a:latin typeface="微软雅黑" panose="020B0503020204020204" pitchFamily="34" charset="-122"/>
                  <a:ea typeface="微软雅黑" panose="020B0503020204020204" pitchFamily="34" charset="-122"/>
                </a:rPr>
                <a:t>1</a:t>
              </a:r>
            </a:p>
          </p:txBody>
        </p:sp>
        <p:sp>
          <p:nvSpPr>
            <p:cNvPr id="26" name="Rectangle 27"/>
            <p:cNvSpPr>
              <a:spLocks noChangeArrowheads="1"/>
            </p:cNvSpPr>
            <p:nvPr/>
          </p:nvSpPr>
          <p:spPr bwMode="auto">
            <a:xfrm>
              <a:off x="1319" y="912"/>
              <a:ext cx="4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1800" b="1" dirty="0">
                  <a:latin typeface="微软雅黑" panose="020B0503020204020204" pitchFamily="34" charset="-122"/>
                  <a:ea typeface="微软雅黑" panose="020B0503020204020204" pitchFamily="34" charset="-122"/>
                </a:rPr>
                <a:t>1</a:t>
              </a:r>
            </a:p>
          </p:txBody>
        </p:sp>
        <p:sp>
          <p:nvSpPr>
            <p:cNvPr id="27" name="Oval 28"/>
            <p:cNvSpPr>
              <a:spLocks noChangeArrowheads="1"/>
            </p:cNvSpPr>
            <p:nvPr/>
          </p:nvSpPr>
          <p:spPr bwMode="auto">
            <a:xfrm>
              <a:off x="2208" y="357"/>
              <a:ext cx="338" cy="651"/>
            </a:xfrm>
            <a:prstGeom prst="ellipse">
              <a:avLst/>
            </a:prstGeom>
            <a:solidFill>
              <a:srgbClr val="00FFCC"/>
            </a:solidFill>
            <a:ln w="9525">
              <a:solidFill>
                <a:srgbClr val="000000"/>
              </a:solidFill>
              <a:round/>
              <a:headEnd/>
              <a:tailEnd/>
            </a:ln>
          </p:spPr>
          <p:txBody>
            <a:bodyPr lIns="0" tIns="0" rIns="0" bIns="0"/>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lnSpc>
                  <a:spcPct val="96000"/>
                </a:lnSpc>
              </a:pPr>
              <a:r>
                <a:rPr lang="zh-CN" altLang="en-US" sz="1800" b="1" dirty="0">
                  <a:latin typeface="微软雅黑" panose="020B0503020204020204" pitchFamily="34" charset="-122"/>
                  <a:ea typeface="微软雅黑" panose="020B0503020204020204" pitchFamily="34" charset="-122"/>
                </a:rPr>
                <a:t>任职年月</a:t>
              </a:r>
            </a:p>
          </p:txBody>
        </p:sp>
        <p:sp>
          <p:nvSpPr>
            <p:cNvPr id="28" name="Oval 29"/>
            <p:cNvSpPr>
              <a:spLocks noChangeArrowheads="1"/>
            </p:cNvSpPr>
            <p:nvPr/>
          </p:nvSpPr>
          <p:spPr bwMode="auto">
            <a:xfrm>
              <a:off x="1488" y="26"/>
              <a:ext cx="432" cy="214"/>
            </a:xfrm>
            <a:prstGeom prst="ellipse">
              <a:avLst/>
            </a:prstGeom>
            <a:solidFill>
              <a:srgbClr val="00FFCC"/>
            </a:solidFill>
            <a:ln w="9525">
              <a:solidFill>
                <a:srgbClr val="000000"/>
              </a:solidFill>
              <a:round/>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1800" b="1" dirty="0">
                  <a:latin typeface="微软雅黑" panose="020B0503020204020204" pitchFamily="34" charset="-122"/>
                  <a:ea typeface="微软雅黑" panose="020B0503020204020204" pitchFamily="34" charset="-122"/>
                </a:rPr>
                <a:t>地址</a:t>
              </a:r>
            </a:p>
          </p:txBody>
        </p:sp>
        <p:sp>
          <p:nvSpPr>
            <p:cNvPr id="29" name="Line 30"/>
            <p:cNvSpPr>
              <a:spLocks noChangeShapeType="1"/>
            </p:cNvSpPr>
            <p:nvPr/>
          </p:nvSpPr>
          <p:spPr bwMode="auto">
            <a:xfrm>
              <a:off x="1680" y="528"/>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30" name="Line 31"/>
            <p:cNvSpPr>
              <a:spLocks noChangeShapeType="1"/>
            </p:cNvSpPr>
            <p:nvPr/>
          </p:nvSpPr>
          <p:spPr bwMode="auto">
            <a:xfrm>
              <a:off x="2806" y="1008"/>
              <a:ext cx="885" cy="878"/>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31" name="Text Box 32"/>
            <p:cNvSpPr txBox="1">
              <a:spLocks noChangeArrowheads="1"/>
            </p:cNvSpPr>
            <p:nvPr/>
          </p:nvSpPr>
          <p:spPr bwMode="auto">
            <a:xfrm>
              <a:off x="768" y="192"/>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kumimoji="1" lang="zh-CN" altLang="en-US" sz="1800" b="1" dirty="0">
                  <a:solidFill>
                    <a:schemeClr val="tx1"/>
                  </a:solidFill>
                  <a:latin typeface="微软雅黑" panose="020B0503020204020204" pitchFamily="34" charset="-122"/>
                  <a:ea typeface="微软雅黑" panose="020B0503020204020204" pitchFamily="34" charset="-122"/>
                </a:rPr>
                <a:t>例：</a:t>
              </a:r>
            </a:p>
          </p:txBody>
        </p:sp>
      </p:grpSp>
      <p:sp>
        <p:nvSpPr>
          <p:cNvPr id="32" name="Rectangle 7"/>
          <p:cNvSpPr>
            <a:spLocks noChangeArrowheads="1"/>
          </p:cNvSpPr>
          <p:nvPr/>
        </p:nvSpPr>
        <p:spPr bwMode="auto">
          <a:xfrm>
            <a:off x="496089" y="4581128"/>
            <a:ext cx="8361395" cy="1740689"/>
          </a:xfrm>
          <a:prstGeom prst="rect">
            <a:avLst/>
          </a:prstGeom>
          <a:solidFill>
            <a:srgbClr val="FFCC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r>
              <a:rPr kumimoji="1"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校长</a:t>
            </a: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b="1" u="sng"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姓名</a:t>
            </a: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，性别，年龄</a:t>
            </a:r>
            <a:r>
              <a:rPr kumimoji="1"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b="1" u="sng"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校名</a:t>
            </a: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职称</a:t>
            </a: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，任职年月）</a:t>
            </a:r>
            <a:endPar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学校（</a:t>
            </a:r>
            <a:r>
              <a:rPr kumimoji="1" lang="zh-CN" altLang="en-US" sz="2400" b="1" u="sng"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校名</a:t>
            </a:r>
            <a:r>
              <a:rPr kumimoji="1"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，地址，电话）</a:t>
            </a:r>
          </a:p>
        </p:txBody>
      </p:sp>
    </p:spTree>
    <p:extLst>
      <p:ext uri="{BB962C8B-B14F-4D97-AF65-F5344CB8AC3E}">
        <p14:creationId xmlns:p14="http://schemas.microsoft.com/office/powerpoint/2010/main" val="37210398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344756" y="332656"/>
            <a:ext cx="8475715" cy="2057400"/>
            <a:chOff x="96" y="2640"/>
            <a:chExt cx="5424" cy="1296"/>
          </a:xfrm>
        </p:grpSpPr>
        <p:sp>
          <p:nvSpPr>
            <p:cNvPr id="96260" name="Rectangle 5"/>
            <p:cNvSpPr>
              <a:spLocks noChangeArrowheads="1"/>
            </p:cNvSpPr>
            <p:nvPr/>
          </p:nvSpPr>
          <p:spPr bwMode="auto">
            <a:xfrm>
              <a:off x="96" y="2640"/>
              <a:ext cx="5424" cy="1296"/>
            </a:xfrm>
            <a:prstGeom prst="rect">
              <a:avLst/>
            </a:prstGeom>
            <a:solidFill>
              <a:srgbClr val="FF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2000" b="1" dirty="0">
                <a:latin typeface="微软雅黑" panose="020B0503020204020204" pitchFamily="34" charset="-122"/>
                <a:ea typeface="微软雅黑" panose="020B0503020204020204" pitchFamily="34" charset="-122"/>
              </a:endParaRPr>
            </a:p>
          </p:txBody>
        </p:sp>
        <p:sp>
          <p:nvSpPr>
            <p:cNvPr id="96261" name="Rectangle 6"/>
            <p:cNvSpPr>
              <a:spLocks noChangeArrowheads="1"/>
            </p:cNvSpPr>
            <p:nvPr/>
          </p:nvSpPr>
          <p:spPr bwMode="auto">
            <a:xfrm>
              <a:off x="1104" y="2784"/>
              <a:ext cx="528" cy="240"/>
            </a:xfrm>
            <a:prstGeom prst="rect">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课程</a:t>
              </a:r>
            </a:p>
          </p:txBody>
        </p:sp>
        <p:sp>
          <p:nvSpPr>
            <p:cNvPr id="96262" name="Rectangle 7"/>
            <p:cNvSpPr>
              <a:spLocks noChangeArrowheads="1"/>
            </p:cNvSpPr>
            <p:nvPr/>
          </p:nvSpPr>
          <p:spPr bwMode="auto">
            <a:xfrm>
              <a:off x="1104" y="3600"/>
              <a:ext cx="528" cy="240"/>
            </a:xfrm>
            <a:prstGeom prst="rect">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教师</a:t>
              </a:r>
            </a:p>
          </p:txBody>
        </p:sp>
        <p:sp>
          <p:nvSpPr>
            <p:cNvPr id="96263" name="Rectangle 8"/>
            <p:cNvSpPr>
              <a:spLocks noChangeArrowheads="1"/>
            </p:cNvSpPr>
            <p:nvPr/>
          </p:nvSpPr>
          <p:spPr bwMode="auto">
            <a:xfrm>
              <a:off x="1920" y="3216"/>
              <a:ext cx="528" cy="240"/>
            </a:xfrm>
            <a:prstGeom prst="rect">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教材</a:t>
              </a:r>
            </a:p>
          </p:txBody>
        </p:sp>
        <p:sp>
          <p:nvSpPr>
            <p:cNvPr id="96264" name="AutoShape 9"/>
            <p:cNvSpPr>
              <a:spLocks noChangeArrowheads="1"/>
            </p:cNvSpPr>
            <p:nvPr/>
          </p:nvSpPr>
          <p:spPr bwMode="auto">
            <a:xfrm>
              <a:off x="1008" y="3168"/>
              <a:ext cx="720" cy="288"/>
            </a:xfrm>
            <a:prstGeom prst="flowChartDecision">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讲授</a:t>
              </a:r>
            </a:p>
          </p:txBody>
        </p:sp>
        <p:sp>
          <p:nvSpPr>
            <p:cNvPr id="96265" name="Line 10"/>
            <p:cNvSpPr>
              <a:spLocks noChangeShapeType="1"/>
            </p:cNvSpPr>
            <p:nvPr/>
          </p:nvSpPr>
          <p:spPr bwMode="auto">
            <a:xfrm>
              <a:off x="1392" y="3024"/>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96266" name="Line 11"/>
            <p:cNvSpPr>
              <a:spLocks noChangeShapeType="1"/>
            </p:cNvSpPr>
            <p:nvPr/>
          </p:nvSpPr>
          <p:spPr bwMode="auto">
            <a:xfrm>
              <a:off x="1392" y="340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96267" name="Line 12"/>
            <p:cNvSpPr>
              <a:spLocks noChangeShapeType="1"/>
            </p:cNvSpPr>
            <p:nvPr/>
          </p:nvSpPr>
          <p:spPr bwMode="auto">
            <a:xfrm>
              <a:off x="1728" y="3312"/>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96268" name="Oval 13"/>
            <p:cNvSpPr>
              <a:spLocks noChangeArrowheads="1"/>
            </p:cNvSpPr>
            <p:nvPr/>
          </p:nvSpPr>
          <p:spPr bwMode="auto">
            <a:xfrm>
              <a:off x="288" y="2688"/>
              <a:ext cx="624" cy="240"/>
            </a:xfrm>
            <a:prstGeom prst="ellipse">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课程号</a:t>
              </a:r>
            </a:p>
          </p:txBody>
        </p:sp>
        <p:sp>
          <p:nvSpPr>
            <p:cNvPr id="96269" name="Oval 14"/>
            <p:cNvSpPr>
              <a:spLocks noChangeArrowheads="1"/>
            </p:cNvSpPr>
            <p:nvPr/>
          </p:nvSpPr>
          <p:spPr bwMode="auto">
            <a:xfrm>
              <a:off x="240" y="3648"/>
              <a:ext cx="624" cy="240"/>
            </a:xfrm>
            <a:prstGeom prst="ellipse">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职工号</a:t>
              </a:r>
            </a:p>
          </p:txBody>
        </p:sp>
        <p:sp>
          <p:nvSpPr>
            <p:cNvPr id="96270" name="Oval 15"/>
            <p:cNvSpPr>
              <a:spLocks noChangeArrowheads="1"/>
            </p:cNvSpPr>
            <p:nvPr/>
          </p:nvSpPr>
          <p:spPr bwMode="auto">
            <a:xfrm>
              <a:off x="1824" y="3648"/>
              <a:ext cx="528" cy="240"/>
            </a:xfrm>
            <a:prstGeom prst="ellipse">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书号</a:t>
              </a:r>
            </a:p>
          </p:txBody>
        </p:sp>
        <p:sp>
          <p:nvSpPr>
            <p:cNvPr id="96271" name="Oval 16"/>
            <p:cNvSpPr>
              <a:spLocks noChangeArrowheads="1"/>
            </p:cNvSpPr>
            <p:nvPr/>
          </p:nvSpPr>
          <p:spPr bwMode="auto">
            <a:xfrm>
              <a:off x="288" y="3168"/>
              <a:ext cx="528" cy="240"/>
            </a:xfrm>
            <a:prstGeom prst="ellipse">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课时</a:t>
              </a:r>
            </a:p>
          </p:txBody>
        </p:sp>
        <p:sp>
          <p:nvSpPr>
            <p:cNvPr id="96272" name="Line 17"/>
            <p:cNvSpPr>
              <a:spLocks noChangeShapeType="1"/>
            </p:cNvSpPr>
            <p:nvPr/>
          </p:nvSpPr>
          <p:spPr bwMode="auto">
            <a:xfrm>
              <a:off x="816" y="3312"/>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96273" name="Line 18"/>
            <p:cNvSpPr>
              <a:spLocks noChangeShapeType="1"/>
            </p:cNvSpPr>
            <p:nvPr/>
          </p:nvSpPr>
          <p:spPr bwMode="auto">
            <a:xfrm>
              <a:off x="2112" y="3456"/>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96274" name="Line 19"/>
            <p:cNvSpPr>
              <a:spLocks noChangeShapeType="1"/>
            </p:cNvSpPr>
            <p:nvPr/>
          </p:nvSpPr>
          <p:spPr bwMode="auto">
            <a:xfrm>
              <a:off x="912" y="2832"/>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96275" name="Line 20"/>
            <p:cNvSpPr>
              <a:spLocks noChangeShapeType="1"/>
            </p:cNvSpPr>
            <p:nvPr/>
          </p:nvSpPr>
          <p:spPr bwMode="auto">
            <a:xfrm>
              <a:off x="864" y="3744"/>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96276" name="Text Box 21"/>
            <p:cNvSpPr txBox="1">
              <a:spLocks noChangeArrowheads="1"/>
            </p:cNvSpPr>
            <p:nvPr/>
          </p:nvSpPr>
          <p:spPr bwMode="auto">
            <a:xfrm>
              <a:off x="1392" y="3388"/>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en-US" altLang="zh-CN" sz="2000" b="1" dirty="0">
                  <a:solidFill>
                    <a:schemeClr val="tx1"/>
                  </a:solidFill>
                  <a:latin typeface="微软雅黑" panose="020B0503020204020204" pitchFamily="34" charset="-122"/>
                  <a:ea typeface="微软雅黑" panose="020B0503020204020204" pitchFamily="34" charset="-122"/>
                </a:rPr>
                <a:t>n</a:t>
              </a:r>
            </a:p>
          </p:txBody>
        </p:sp>
        <p:sp>
          <p:nvSpPr>
            <p:cNvPr id="96277" name="Text Box 22"/>
            <p:cNvSpPr txBox="1">
              <a:spLocks noChangeArrowheads="1"/>
            </p:cNvSpPr>
            <p:nvPr/>
          </p:nvSpPr>
          <p:spPr bwMode="auto">
            <a:xfrm>
              <a:off x="1392" y="2976"/>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en-US" altLang="zh-CN" sz="2000" b="1" dirty="0">
                  <a:solidFill>
                    <a:schemeClr val="tx1"/>
                  </a:solidFill>
                  <a:latin typeface="微软雅黑" panose="020B0503020204020204" pitchFamily="34" charset="-122"/>
                  <a:ea typeface="微软雅黑" panose="020B0503020204020204" pitchFamily="34" charset="-122"/>
                </a:rPr>
                <a:t>1</a:t>
              </a:r>
            </a:p>
          </p:txBody>
        </p:sp>
        <p:sp>
          <p:nvSpPr>
            <p:cNvPr id="96278" name="Text Box 23"/>
            <p:cNvSpPr txBox="1">
              <a:spLocks noChangeArrowheads="1"/>
            </p:cNvSpPr>
            <p:nvPr/>
          </p:nvSpPr>
          <p:spPr bwMode="auto">
            <a:xfrm>
              <a:off x="1680" y="3120"/>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en-US" altLang="zh-CN" sz="2000" b="1" dirty="0">
                  <a:solidFill>
                    <a:schemeClr val="tx1"/>
                  </a:solidFill>
                  <a:latin typeface="微软雅黑" panose="020B0503020204020204" pitchFamily="34" charset="-122"/>
                  <a:ea typeface="微软雅黑" panose="020B0503020204020204" pitchFamily="34" charset="-122"/>
                </a:rPr>
                <a:t>m</a:t>
              </a:r>
            </a:p>
          </p:txBody>
        </p:sp>
        <p:sp>
          <p:nvSpPr>
            <p:cNvPr id="96279" name="Line 24"/>
            <p:cNvSpPr>
              <a:spLocks noChangeShapeType="1"/>
            </p:cNvSpPr>
            <p:nvPr/>
          </p:nvSpPr>
          <p:spPr bwMode="auto">
            <a:xfrm>
              <a:off x="2064" y="3072"/>
              <a:ext cx="576"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b="1" dirty="0">
                <a:ea typeface="微软雅黑" panose="020B0503020204020204" pitchFamily="34" charset="-122"/>
              </a:endParaRPr>
            </a:p>
          </p:txBody>
        </p:sp>
        <p:sp>
          <p:nvSpPr>
            <p:cNvPr id="96280" name="Rectangle 25"/>
            <p:cNvSpPr>
              <a:spLocks noChangeArrowheads="1"/>
            </p:cNvSpPr>
            <p:nvPr/>
          </p:nvSpPr>
          <p:spPr bwMode="auto">
            <a:xfrm>
              <a:off x="2688" y="2928"/>
              <a:ext cx="2832" cy="432"/>
            </a:xfrm>
            <a:prstGeom prst="rect">
              <a:avLst/>
            </a:prstGeom>
            <a:solidFill>
              <a:srgbClr val="FFCC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讲授（</a:t>
              </a:r>
              <a:r>
                <a:rPr kumimoji="1"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课程号</a:t>
              </a:r>
              <a:r>
                <a:rPr kumimoji="1"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职工号</a:t>
              </a:r>
              <a:r>
                <a:rPr kumimoji="1"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书号</a:t>
              </a:r>
              <a:r>
                <a:rPr kumimoji="1"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，课时）</a:t>
              </a:r>
            </a:p>
          </p:txBody>
        </p:sp>
        <p:sp>
          <p:nvSpPr>
            <p:cNvPr id="96281" name="Line 30"/>
            <p:cNvSpPr>
              <a:spLocks noChangeShapeType="1"/>
            </p:cNvSpPr>
            <p:nvPr/>
          </p:nvSpPr>
          <p:spPr bwMode="auto">
            <a:xfrm>
              <a:off x="3216" y="3250"/>
              <a:ext cx="140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000" b="1" dirty="0">
                <a:ea typeface="微软雅黑" panose="020B0503020204020204" pitchFamily="34" charset="-122"/>
              </a:endParaRPr>
            </a:p>
          </p:txBody>
        </p:sp>
      </p:grpSp>
      <p:grpSp>
        <p:nvGrpSpPr>
          <p:cNvPr id="26" name="Group 25"/>
          <p:cNvGrpSpPr>
            <a:grpSpLocks/>
          </p:cNvGrpSpPr>
          <p:nvPr/>
        </p:nvGrpSpPr>
        <p:grpSpPr bwMode="auto">
          <a:xfrm>
            <a:off x="408060" y="3573688"/>
            <a:ext cx="8412412" cy="2514600"/>
            <a:chOff x="528" y="2064"/>
            <a:chExt cx="4992" cy="1584"/>
          </a:xfrm>
        </p:grpSpPr>
        <p:sp>
          <p:nvSpPr>
            <p:cNvPr id="27" name="Rectangle 5"/>
            <p:cNvSpPr>
              <a:spLocks noChangeArrowheads="1"/>
            </p:cNvSpPr>
            <p:nvPr/>
          </p:nvSpPr>
          <p:spPr bwMode="auto">
            <a:xfrm>
              <a:off x="528" y="2064"/>
              <a:ext cx="4992" cy="1584"/>
            </a:xfrm>
            <a:prstGeom prst="rect">
              <a:avLst/>
            </a:prstGeom>
            <a:solidFill>
              <a:srgbClr val="FF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1800" b="1" dirty="0">
                <a:latin typeface="微软雅黑" panose="020B0503020204020204" pitchFamily="34" charset="-122"/>
                <a:ea typeface="微软雅黑" panose="020B0503020204020204" pitchFamily="34" charset="-122"/>
              </a:endParaRPr>
            </a:p>
          </p:txBody>
        </p:sp>
        <p:sp>
          <p:nvSpPr>
            <p:cNvPr id="28" name="Rectangle 6"/>
            <p:cNvSpPr>
              <a:spLocks noChangeArrowheads="1"/>
            </p:cNvSpPr>
            <p:nvPr/>
          </p:nvSpPr>
          <p:spPr bwMode="auto">
            <a:xfrm>
              <a:off x="1152" y="2736"/>
              <a:ext cx="672" cy="240"/>
            </a:xfrm>
            <a:prstGeom prst="rect">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kumimoji="1" lang="zh-CN" altLang="en-US" sz="1800" b="1" dirty="0">
                  <a:latin typeface="微软雅黑" panose="020B0503020204020204" pitchFamily="34" charset="-122"/>
                  <a:ea typeface="微软雅黑" panose="020B0503020204020204" pitchFamily="34" charset="-122"/>
                </a:rPr>
                <a:t>教师</a:t>
              </a:r>
            </a:p>
          </p:txBody>
        </p:sp>
        <p:sp>
          <p:nvSpPr>
            <p:cNvPr id="29" name="AutoShape 7"/>
            <p:cNvSpPr>
              <a:spLocks noChangeArrowheads="1"/>
            </p:cNvSpPr>
            <p:nvPr/>
          </p:nvSpPr>
          <p:spPr bwMode="auto">
            <a:xfrm>
              <a:off x="1104" y="3216"/>
              <a:ext cx="768" cy="336"/>
            </a:xfrm>
            <a:prstGeom prst="diamond">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1800" b="1" dirty="0">
                  <a:latin typeface="微软雅黑" panose="020B0503020204020204" pitchFamily="34" charset="-122"/>
                  <a:ea typeface="微软雅黑" panose="020B0503020204020204" pitchFamily="34" charset="-122"/>
                </a:rPr>
                <a:t>领导</a:t>
              </a:r>
            </a:p>
          </p:txBody>
        </p:sp>
        <p:sp>
          <p:nvSpPr>
            <p:cNvPr id="30" name="Text Box 8"/>
            <p:cNvSpPr txBox="1">
              <a:spLocks noChangeArrowheads="1"/>
            </p:cNvSpPr>
            <p:nvPr/>
          </p:nvSpPr>
          <p:spPr bwMode="auto">
            <a:xfrm>
              <a:off x="1248" y="3024"/>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en-US" altLang="zh-CN" sz="1800" b="1" dirty="0">
                  <a:solidFill>
                    <a:schemeClr val="tx1"/>
                  </a:solidFill>
                  <a:latin typeface="微软雅黑" panose="020B0503020204020204" pitchFamily="34" charset="-122"/>
                  <a:ea typeface="微软雅黑" panose="020B0503020204020204" pitchFamily="34" charset="-122"/>
                </a:rPr>
                <a:t>1</a:t>
              </a:r>
            </a:p>
          </p:txBody>
        </p:sp>
        <p:sp>
          <p:nvSpPr>
            <p:cNvPr id="31" name="Text Box 9"/>
            <p:cNvSpPr txBox="1">
              <a:spLocks noChangeArrowheads="1"/>
            </p:cNvSpPr>
            <p:nvPr/>
          </p:nvSpPr>
          <p:spPr bwMode="auto">
            <a:xfrm>
              <a:off x="1584" y="3052"/>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en-US" altLang="zh-CN" sz="1800" b="1" dirty="0">
                  <a:solidFill>
                    <a:schemeClr val="tx1"/>
                  </a:solidFill>
                  <a:latin typeface="微软雅黑" panose="020B0503020204020204" pitchFamily="34" charset="-122"/>
                  <a:ea typeface="微软雅黑" panose="020B0503020204020204" pitchFamily="34" charset="-122"/>
                </a:rPr>
                <a:t>n</a:t>
              </a:r>
            </a:p>
          </p:txBody>
        </p:sp>
        <p:sp>
          <p:nvSpPr>
            <p:cNvPr id="32" name="Line 10"/>
            <p:cNvSpPr>
              <a:spLocks noChangeShapeType="1"/>
            </p:cNvSpPr>
            <p:nvPr/>
          </p:nvSpPr>
          <p:spPr bwMode="auto">
            <a:xfrm>
              <a:off x="1392" y="2976"/>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33" name="Line 11"/>
            <p:cNvSpPr>
              <a:spLocks noChangeShapeType="1"/>
            </p:cNvSpPr>
            <p:nvPr/>
          </p:nvSpPr>
          <p:spPr bwMode="auto">
            <a:xfrm>
              <a:off x="1584" y="2976"/>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34" name="Line 12"/>
            <p:cNvSpPr>
              <a:spLocks noChangeShapeType="1"/>
            </p:cNvSpPr>
            <p:nvPr/>
          </p:nvSpPr>
          <p:spPr bwMode="auto">
            <a:xfrm>
              <a:off x="1968" y="3120"/>
              <a:ext cx="288"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35" name="Oval 13"/>
            <p:cNvSpPr>
              <a:spLocks noChangeArrowheads="1"/>
            </p:cNvSpPr>
            <p:nvPr/>
          </p:nvSpPr>
          <p:spPr bwMode="auto">
            <a:xfrm>
              <a:off x="576" y="2304"/>
              <a:ext cx="672" cy="288"/>
            </a:xfrm>
            <a:prstGeom prst="ellipse">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1800" b="1" dirty="0">
                  <a:latin typeface="微软雅黑" panose="020B0503020204020204" pitchFamily="34" charset="-122"/>
                  <a:ea typeface="微软雅黑" panose="020B0503020204020204" pitchFamily="34" charset="-122"/>
                </a:rPr>
                <a:t>职工号</a:t>
              </a:r>
            </a:p>
          </p:txBody>
        </p:sp>
        <p:sp>
          <p:nvSpPr>
            <p:cNvPr id="36" name="Oval 14"/>
            <p:cNvSpPr>
              <a:spLocks noChangeArrowheads="1"/>
            </p:cNvSpPr>
            <p:nvPr/>
          </p:nvSpPr>
          <p:spPr bwMode="auto">
            <a:xfrm>
              <a:off x="1200" y="2208"/>
              <a:ext cx="528" cy="288"/>
            </a:xfrm>
            <a:prstGeom prst="ellipse">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1800" b="1" dirty="0">
                  <a:latin typeface="微软雅黑" panose="020B0503020204020204" pitchFamily="34" charset="-122"/>
                  <a:ea typeface="微软雅黑" panose="020B0503020204020204" pitchFamily="34" charset="-122"/>
                </a:rPr>
                <a:t>姓名</a:t>
              </a:r>
            </a:p>
          </p:txBody>
        </p:sp>
        <p:sp>
          <p:nvSpPr>
            <p:cNvPr id="37" name="Oval 15"/>
            <p:cNvSpPr>
              <a:spLocks noChangeArrowheads="1"/>
            </p:cNvSpPr>
            <p:nvPr/>
          </p:nvSpPr>
          <p:spPr bwMode="auto">
            <a:xfrm>
              <a:off x="1776" y="2112"/>
              <a:ext cx="480" cy="288"/>
            </a:xfrm>
            <a:prstGeom prst="ellipse">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1800" b="1" dirty="0">
                  <a:latin typeface="微软雅黑" panose="020B0503020204020204" pitchFamily="34" charset="-122"/>
                  <a:ea typeface="微软雅黑" panose="020B0503020204020204" pitchFamily="34" charset="-122"/>
                </a:rPr>
                <a:t>性别</a:t>
              </a:r>
            </a:p>
          </p:txBody>
        </p:sp>
        <p:sp>
          <p:nvSpPr>
            <p:cNvPr id="38" name="Oval 16"/>
            <p:cNvSpPr>
              <a:spLocks noChangeArrowheads="1"/>
            </p:cNvSpPr>
            <p:nvPr/>
          </p:nvSpPr>
          <p:spPr bwMode="auto">
            <a:xfrm>
              <a:off x="2016" y="2400"/>
              <a:ext cx="480" cy="288"/>
            </a:xfrm>
            <a:prstGeom prst="ellipse">
              <a:avLst/>
            </a:prstGeom>
            <a:solidFill>
              <a:srgbClr val="00FF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kumimoji="1" lang="zh-CN" altLang="en-US" sz="1800" b="1" dirty="0">
                  <a:latin typeface="微软雅黑" panose="020B0503020204020204" pitchFamily="34" charset="-122"/>
                  <a:ea typeface="微软雅黑" panose="020B0503020204020204" pitchFamily="34" charset="-122"/>
                </a:rPr>
                <a:t>职称</a:t>
              </a:r>
            </a:p>
          </p:txBody>
        </p:sp>
        <p:sp>
          <p:nvSpPr>
            <p:cNvPr id="39" name="Line 17"/>
            <p:cNvSpPr>
              <a:spLocks noChangeShapeType="1"/>
            </p:cNvSpPr>
            <p:nvPr/>
          </p:nvSpPr>
          <p:spPr bwMode="auto">
            <a:xfrm>
              <a:off x="1056" y="2592"/>
              <a:ext cx="144"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40" name="Line 18"/>
            <p:cNvSpPr>
              <a:spLocks noChangeShapeType="1"/>
            </p:cNvSpPr>
            <p:nvPr/>
          </p:nvSpPr>
          <p:spPr bwMode="auto">
            <a:xfrm flipH="1">
              <a:off x="1392" y="2496"/>
              <a:ext cx="48"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41" name="Line 19"/>
            <p:cNvSpPr>
              <a:spLocks noChangeShapeType="1"/>
            </p:cNvSpPr>
            <p:nvPr/>
          </p:nvSpPr>
          <p:spPr bwMode="auto">
            <a:xfrm flipH="1">
              <a:off x="1536" y="2352"/>
              <a:ext cx="288"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42" name="Line 20"/>
            <p:cNvSpPr>
              <a:spLocks noChangeShapeType="1"/>
            </p:cNvSpPr>
            <p:nvPr/>
          </p:nvSpPr>
          <p:spPr bwMode="auto">
            <a:xfrm flipH="1">
              <a:off x="1776" y="2592"/>
              <a:ext cx="24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dirty="0">
                <a:ea typeface="微软雅黑" panose="020B0503020204020204" pitchFamily="34" charset="-122"/>
              </a:endParaRPr>
            </a:p>
          </p:txBody>
        </p:sp>
        <p:sp>
          <p:nvSpPr>
            <p:cNvPr id="43" name="Rectangle 21"/>
            <p:cNvSpPr>
              <a:spLocks noChangeArrowheads="1"/>
            </p:cNvSpPr>
            <p:nvPr/>
          </p:nvSpPr>
          <p:spPr bwMode="auto">
            <a:xfrm>
              <a:off x="2304" y="2832"/>
              <a:ext cx="3120" cy="576"/>
            </a:xfrm>
            <a:prstGeom prst="rect">
              <a:avLst/>
            </a:prstGeom>
            <a:solidFill>
              <a:srgbClr val="FFCCCC"/>
            </a:solidFill>
            <a:ln w="9525">
              <a:solidFill>
                <a:schemeClr val="tx1"/>
              </a:solidFill>
              <a:miter lim="800000"/>
              <a:headEnd/>
              <a:tailEnd/>
            </a:ln>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教师（</a:t>
              </a:r>
              <a:r>
                <a:rPr kumimoji="1" lang="zh-CN" altLang="en-US" sz="1800" b="1" u="sng"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职工号</a:t>
              </a:r>
              <a:r>
                <a:rPr kumimoji="1"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，姓名，性别</a:t>
              </a:r>
              <a:r>
                <a:rPr kumimoji="1" lang="zh-CN" altLang="en-US" sz="1800" b="1" dirty="0" smtClean="0">
                  <a:latin typeface="微软雅黑" panose="020B0503020204020204" pitchFamily="34" charset="-122"/>
                  <a:ea typeface="微软雅黑" panose="020B0503020204020204" pitchFamily="34" charset="-122"/>
                  <a:cs typeface="Times New Roman" panose="02020603050405020304" pitchFamily="18" charset="0"/>
                </a:rPr>
                <a:t>，职称</a:t>
              </a:r>
              <a:r>
                <a:rPr kumimoji="1"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1" dirty="0">
                  <a:solidFill>
                    <a:srgbClr val="800000"/>
                  </a:solidFill>
                  <a:latin typeface="微软雅黑" panose="020B0503020204020204" pitchFamily="34" charset="-122"/>
                  <a:ea typeface="微软雅黑" panose="020B0503020204020204" pitchFamily="34" charset="-122"/>
                  <a:cs typeface="Times New Roman" panose="02020603050405020304" pitchFamily="18" charset="0"/>
                </a:rPr>
                <a:t>系主任</a:t>
              </a:r>
              <a:r>
                <a:rPr kumimoji="1"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a:t>
              </a:r>
            </a:p>
          </p:txBody>
        </p:sp>
      </p:grpSp>
      <p:sp>
        <p:nvSpPr>
          <p:cNvPr id="3" name="矩形 2"/>
          <p:cNvSpPr/>
          <p:nvPr/>
        </p:nvSpPr>
        <p:spPr>
          <a:xfrm>
            <a:off x="358011" y="2667543"/>
            <a:ext cx="8313938" cy="906145"/>
          </a:xfrm>
          <a:prstGeom prst="rect">
            <a:avLst/>
          </a:prstGeom>
        </p:spPr>
        <p:txBody>
          <a:bodyPr wrap="square">
            <a:spAutoFit/>
          </a:bodyPr>
          <a:lstStyle/>
          <a:p>
            <a:pPr>
              <a:lnSpc>
                <a:spcPts val="3300"/>
              </a:lnSpc>
            </a:pPr>
            <a:r>
              <a:rPr kumimoji="1" lang="en-US" altLang="zh-CN" sz="2400" b="1" dirty="0">
                <a:latin typeface="微软雅黑" panose="020B0503020204020204" pitchFamily="34" charset="-122"/>
                <a:ea typeface="微软雅黑" panose="020B0503020204020204" pitchFamily="34" charset="-122"/>
              </a:rPr>
              <a:t>4. </a:t>
            </a:r>
            <a:r>
              <a:rPr kumimoji="1" lang="zh-CN" altLang="en-US" sz="2400" b="1" dirty="0">
                <a:latin typeface="微软雅黑" panose="020B0503020204020204" pitchFamily="34" charset="-122"/>
                <a:ea typeface="微软雅黑" panose="020B0503020204020204" pitchFamily="34" charset="-122"/>
              </a:rPr>
              <a:t>同一实体集的实体间的联系，即</a:t>
            </a:r>
            <a:r>
              <a:rPr kumimoji="1" lang="zh-CN" altLang="en-US" sz="2400" b="1" dirty="0">
                <a:solidFill>
                  <a:schemeClr val="hlink"/>
                </a:solidFill>
                <a:latin typeface="微软雅黑" panose="020B0503020204020204" pitchFamily="34" charset="-122"/>
                <a:ea typeface="微软雅黑" panose="020B0503020204020204" pitchFamily="34" charset="-122"/>
              </a:rPr>
              <a:t>自联系</a:t>
            </a:r>
            <a:r>
              <a:rPr kumimoji="1" lang="zh-CN" altLang="en-US" sz="2400" b="1" dirty="0">
                <a:latin typeface="微软雅黑" panose="020B0503020204020204" pitchFamily="34" charset="-122"/>
                <a:ea typeface="微软雅黑" panose="020B0503020204020204" pitchFamily="34" charset="-122"/>
              </a:rPr>
              <a:t>，也可按上述</a:t>
            </a:r>
            <a:r>
              <a:rPr kumimoji="1" lang="en-US" altLang="zh-CN" sz="2400" b="1" dirty="0">
                <a:latin typeface="微软雅黑" panose="020B0503020204020204" pitchFamily="34" charset="-122"/>
                <a:ea typeface="微软雅黑" panose="020B0503020204020204" pitchFamily="34" charset="-122"/>
              </a:rPr>
              <a:t>1:1</a:t>
            </a:r>
            <a:r>
              <a:rPr kumimoji="1" lang="zh-CN" altLang="en-US" sz="2400" b="1" dirty="0">
                <a:latin typeface="微软雅黑" panose="020B0503020204020204" pitchFamily="34" charset="-122"/>
                <a:ea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rPr>
              <a:t>1:n</a:t>
            </a:r>
            <a:r>
              <a:rPr kumimoji="1" lang="zh-CN" altLang="en-US" sz="2400" b="1" dirty="0">
                <a:latin typeface="微软雅黑" panose="020B0503020204020204" pitchFamily="34" charset="-122"/>
                <a:ea typeface="微软雅黑" panose="020B0503020204020204" pitchFamily="34" charset="-122"/>
              </a:rPr>
              <a:t>和</a:t>
            </a:r>
            <a:r>
              <a:rPr kumimoji="1" lang="en-US" altLang="zh-CN" sz="2400" b="1" dirty="0">
                <a:latin typeface="微软雅黑" panose="020B0503020204020204" pitchFamily="34" charset="-122"/>
                <a:ea typeface="微软雅黑" panose="020B0503020204020204" pitchFamily="34" charset="-122"/>
              </a:rPr>
              <a:t>m:n</a:t>
            </a:r>
            <a:r>
              <a:rPr kumimoji="1" lang="zh-CN" altLang="en-US" sz="2400" b="1" dirty="0">
                <a:latin typeface="微软雅黑" panose="020B0503020204020204" pitchFamily="34" charset="-122"/>
                <a:ea typeface="微软雅黑" panose="020B0503020204020204" pitchFamily="34" charset="-122"/>
              </a:rPr>
              <a:t>三种情况分别处理。</a:t>
            </a:r>
            <a:endParaRPr kumimoji="1"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980385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FE4899EB-7A16-4250-8B4F-153485E16F78}" type="datetime3">
              <a:rPr lang="zh-CN" altLang="en-US"/>
              <a:pPr/>
              <a:t>2019年11月26日星期二</a:t>
            </a:fld>
            <a:endParaRPr lang="en-US" altLang="zh-CN"/>
          </a:p>
        </p:txBody>
      </p:sp>
      <p:sp>
        <p:nvSpPr>
          <p:cNvPr id="474115" name="Rectangle 3"/>
          <p:cNvSpPr>
            <a:spLocks noGrp="1" noChangeArrowheads="1"/>
          </p:cNvSpPr>
          <p:nvPr>
            <p:ph type="body" idx="1"/>
          </p:nvPr>
        </p:nvSpPr>
        <p:spPr>
          <a:xfrm>
            <a:off x="395536" y="188640"/>
            <a:ext cx="8280920" cy="5832475"/>
          </a:xfrm>
        </p:spPr>
        <p:txBody>
          <a:bodyPr>
            <a:normAutofit/>
          </a:bodyPr>
          <a:lstStyle/>
          <a:p>
            <a:pPr>
              <a:buFont typeface="Wingdings" pitchFamily="2" charset="2"/>
              <a:buNone/>
            </a:pPr>
            <a:r>
              <a:rPr lang="zh-CN" altLang="en-US" sz="2800" b="1" dirty="0" smtClean="0">
                <a:solidFill>
                  <a:srgbClr val="FF0000"/>
                </a:solidFill>
              </a:rPr>
              <a:t>关系</a:t>
            </a:r>
            <a:r>
              <a:rPr lang="zh-CN" altLang="en-US" sz="2800" b="1" dirty="0">
                <a:solidFill>
                  <a:srgbClr val="FF0000"/>
                </a:solidFill>
              </a:rPr>
              <a:t>模式</a:t>
            </a:r>
            <a:r>
              <a:rPr lang="zh-CN" altLang="en-US" sz="2800" b="1" dirty="0" smtClean="0">
                <a:solidFill>
                  <a:srgbClr val="FF0000"/>
                </a:solidFill>
              </a:rPr>
              <a:t>的规范化</a:t>
            </a:r>
            <a:endParaRPr lang="en-US" altLang="zh-CN" sz="2800" b="1" dirty="0" smtClean="0">
              <a:solidFill>
                <a:srgbClr val="FF0000"/>
              </a:solidFill>
            </a:endParaRPr>
          </a:p>
          <a:p>
            <a:pPr>
              <a:lnSpc>
                <a:spcPct val="130000"/>
              </a:lnSpc>
              <a:buFont typeface="Wingdings" pitchFamily="2" charset="2"/>
              <a:buNone/>
            </a:pPr>
            <a:r>
              <a:rPr lang="zh-CN" altLang="en-US" sz="2400" b="1" dirty="0" smtClean="0"/>
              <a:t>  </a:t>
            </a:r>
            <a:r>
              <a:rPr lang="zh-CN" altLang="en-US" sz="2400" b="1" dirty="0">
                <a:solidFill>
                  <a:srgbClr val="0000CC"/>
                </a:solidFill>
              </a:rPr>
              <a:t>应用关系规范化理论对上述产生的关系模式进行优化。</a:t>
            </a:r>
          </a:p>
          <a:p>
            <a:pPr>
              <a:lnSpc>
                <a:spcPct val="130000"/>
              </a:lnSpc>
              <a:buFont typeface="Wingdings" pitchFamily="2" charset="2"/>
              <a:buNone/>
            </a:pPr>
            <a:r>
              <a:rPr lang="zh-CN" altLang="en-US" sz="2400" b="1" dirty="0">
                <a:solidFill>
                  <a:srgbClr val="0000CC"/>
                </a:solidFill>
              </a:rPr>
              <a:t>具体步骤：</a:t>
            </a:r>
          </a:p>
          <a:p>
            <a:pPr>
              <a:lnSpc>
                <a:spcPct val="130000"/>
              </a:lnSpc>
              <a:buFont typeface="Wingdings" pitchFamily="2" charset="2"/>
              <a:buNone/>
            </a:pPr>
            <a:r>
              <a:rPr lang="zh-CN" altLang="en-US" sz="2400" b="1" dirty="0"/>
              <a:t>（</a:t>
            </a:r>
            <a:r>
              <a:rPr lang="en-US" altLang="zh-CN" sz="2400" b="1" dirty="0"/>
              <a:t>1</a:t>
            </a:r>
            <a:r>
              <a:rPr lang="zh-CN" altLang="en-US" sz="2400" b="1" dirty="0"/>
              <a:t>）</a:t>
            </a:r>
            <a:r>
              <a:rPr lang="zh-CN" altLang="en-US" sz="2400" b="1" dirty="0" smtClean="0"/>
              <a:t>确定范式级别；</a:t>
            </a:r>
            <a:endParaRPr lang="zh-CN" altLang="en-US" sz="2400" b="1" dirty="0"/>
          </a:p>
          <a:p>
            <a:pPr>
              <a:lnSpc>
                <a:spcPct val="130000"/>
              </a:lnSpc>
              <a:buFont typeface="Wingdings" pitchFamily="2" charset="2"/>
              <a:buNone/>
            </a:pPr>
            <a:r>
              <a:rPr lang="zh-CN" altLang="en-US" sz="2400" b="1" dirty="0"/>
              <a:t>（</a:t>
            </a:r>
            <a:r>
              <a:rPr lang="en-US" altLang="zh-CN" sz="2400" b="1" dirty="0"/>
              <a:t>2</a:t>
            </a:r>
            <a:r>
              <a:rPr lang="zh-CN" altLang="en-US" sz="2400" b="1" dirty="0"/>
              <a:t>）实施</a:t>
            </a:r>
            <a:r>
              <a:rPr lang="zh-CN" altLang="en-US" sz="2400" b="1" dirty="0" smtClean="0"/>
              <a:t>规范化处理</a:t>
            </a:r>
            <a:endParaRPr lang="en-US" altLang="zh-CN" sz="2400" b="1" dirty="0" smtClean="0"/>
          </a:p>
          <a:p>
            <a:pPr marL="432000">
              <a:lnSpc>
                <a:spcPct val="130000"/>
              </a:lnSpc>
            </a:pPr>
            <a:r>
              <a:rPr lang="zh-CN" altLang="zh-CN" sz="2400" b="1" dirty="0" smtClean="0"/>
              <a:t>在</a:t>
            </a:r>
            <a:r>
              <a:rPr lang="zh-CN" altLang="zh-CN" sz="2400" b="1" dirty="0"/>
              <a:t>逻辑结构设计阶段，从</a:t>
            </a:r>
            <a:r>
              <a:rPr lang="en-US" altLang="zh-CN" sz="2400" b="1" dirty="0"/>
              <a:t>E-R</a:t>
            </a:r>
            <a:r>
              <a:rPr lang="zh-CN" altLang="zh-CN" sz="2400" b="1" dirty="0"/>
              <a:t>图向数据模型转换过程中，用模式合并与分解方法达到规范化级别。</a:t>
            </a:r>
          </a:p>
          <a:p>
            <a:pPr>
              <a:buFont typeface="Wingdings" pitchFamily="2" charset="2"/>
              <a:buNone/>
            </a:pPr>
            <a:endParaRPr lang="zh-CN" altLang="en-US" sz="2400" b="1" dirty="0"/>
          </a:p>
        </p:txBody>
      </p:sp>
    </p:spTree>
    <p:extLst>
      <p:ext uri="{BB962C8B-B14F-4D97-AF65-F5344CB8AC3E}">
        <p14:creationId xmlns:p14="http://schemas.microsoft.com/office/powerpoint/2010/main" val="31933243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3245C137-EF56-45A3-8658-3FEEEC69C400}" type="datetime3">
              <a:rPr lang="zh-CN" altLang="en-US"/>
              <a:pPr/>
              <a:t>2019年11月26日星期二</a:t>
            </a:fld>
            <a:endParaRPr lang="en-US" altLang="zh-CN"/>
          </a:p>
        </p:txBody>
      </p:sp>
      <p:sp>
        <p:nvSpPr>
          <p:cNvPr id="475139" name="Rectangle 3"/>
          <p:cNvSpPr>
            <a:spLocks noGrp="1" noChangeArrowheads="1"/>
          </p:cNvSpPr>
          <p:nvPr>
            <p:ph type="body" idx="1"/>
          </p:nvPr>
        </p:nvSpPr>
        <p:spPr>
          <a:xfrm>
            <a:off x="457200" y="404813"/>
            <a:ext cx="8363272" cy="5721350"/>
          </a:xfrm>
        </p:spPr>
        <p:txBody>
          <a:bodyPr>
            <a:normAutofit/>
          </a:bodyPr>
          <a:lstStyle/>
          <a:p>
            <a:pPr>
              <a:buFont typeface="Wingdings" pitchFamily="2" charset="2"/>
              <a:buNone/>
            </a:pPr>
            <a:r>
              <a:rPr lang="zh-CN" altLang="en-US" sz="3400" b="1" dirty="0" smtClean="0">
                <a:solidFill>
                  <a:srgbClr val="FF0000"/>
                </a:solidFill>
              </a:rPr>
              <a:t>模式评价与改进</a:t>
            </a:r>
            <a:endParaRPr lang="en-US" altLang="zh-CN" sz="3400" b="1" dirty="0" smtClean="0">
              <a:solidFill>
                <a:srgbClr val="FF0000"/>
              </a:solidFill>
            </a:endParaRPr>
          </a:p>
          <a:p>
            <a:pPr>
              <a:lnSpc>
                <a:spcPct val="150000"/>
              </a:lnSpc>
              <a:buFont typeface="Wingdings" pitchFamily="2" charset="2"/>
              <a:buNone/>
            </a:pPr>
            <a:r>
              <a:rPr lang="en-US" altLang="zh-CN" sz="2600" b="1" dirty="0" smtClean="0">
                <a:solidFill>
                  <a:srgbClr val="0000CC"/>
                </a:solidFill>
              </a:rPr>
              <a:t>(1)</a:t>
            </a:r>
            <a:r>
              <a:rPr lang="zh-CN" altLang="en-US" sz="2600" b="1" dirty="0" smtClean="0">
                <a:solidFill>
                  <a:srgbClr val="0000CC"/>
                </a:solidFill>
              </a:rPr>
              <a:t>合并</a:t>
            </a:r>
            <a:r>
              <a:rPr lang="zh-CN" altLang="en-US" sz="2600" b="1" dirty="0" smtClean="0"/>
              <a:t>：</a:t>
            </a:r>
            <a:r>
              <a:rPr lang="zh-CN" altLang="zh-CN" sz="2600" b="1" dirty="0" smtClean="0"/>
              <a:t>可以减少连接操作而提高查询效率。</a:t>
            </a:r>
            <a:endParaRPr lang="en-US" altLang="zh-CN" sz="2600" b="1" dirty="0" smtClean="0"/>
          </a:p>
          <a:p>
            <a:pPr>
              <a:lnSpc>
                <a:spcPct val="150000"/>
              </a:lnSpc>
              <a:buFont typeface="Wingdings" pitchFamily="2" charset="2"/>
              <a:buNone/>
            </a:pPr>
            <a:r>
              <a:rPr lang="en-US" altLang="zh-CN" sz="2600" b="1" dirty="0" smtClean="0">
                <a:solidFill>
                  <a:srgbClr val="0000CC"/>
                </a:solidFill>
              </a:rPr>
              <a:t>(2)</a:t>
            </a:r>
            <a:r>
              <a:rPr lang="zh-CN" altLang="en-US" sz="2600" b="1" dirty="0" smtClean="0">
                <a:solidFill>
                  <a:srgbClr val="0000CC"/>
                </a:solidFill>
              </a:rPr>
              <a:t>分解</a:t>
            </a:r>
            <a:r>
              <a:rPr lang="zh-CN" altLang="en-US" sz="2600" b="1" dirty="0" smtClean="0"/>
              <a:t>：</a:t>
            </a:r>
            <a:r>
              <a:rPr lang="zh-CN" altLang="zh-CN" sz="2600" b="1" dirty="0" smtClean="0"/>
              <a:t>为了</a:t>
            </a:r>
            <a:r>
              <a:rPr lang="zh-CN" altLang="zh-CN" sz="2600" b="1" dirty="0"/>
              <a:t>提高数据操作的效率和存储空间的</a:t>
            </a:r>
            <a:r>
              <a:rPr lang="zh-CN" altLang="zh-CN" sz="2600" b="1" dirty="0" smtClean="0"/>
              <a:t>利用率</a:t>
            </a:r>
            <a:r>
              <a:rPr lang="en-US" altLang="zh-CN" sz="2600" b="1" dirty="0" smtClean="0"/>
              <a:t>,</a:t>
            </a:r>
            <a:r>
              <a:rPr lang="zh-CN" altLang="zh-CN" sz="2600" b="1" dirty="0"/>
              <a:t>可以对关系模式进行</a:t>
            </a:r>
            <a:r>
              <a:rPr lang="zh-CN" altLang="zh-CN" sz="2600" b="1" dirty="0">
                <a:solidFill>
                  <a:srgbClr val="0000CC"/>
                </a:solidFill>
              </a:rPr>
              <a:t>垂直分解和水平分解</a:t>
            </a:r>
            <a:r>
              <a:rPr lang="zh-CN" altLang="zh-CN" sz="2600" b="1" dirty="0"/>
              <a:t>。</a:t>
            </a:r>
          </a:p>
          <a:p>
            <a:pPr>
              <a:lnSpc>
                <a:spcPct val="150000"/>
              </a:lnSpc>
              <a:buFont typeface="Wingdings" pitchFamily="2" charset="2"/>
              <a:buNone/>
            </a:pPr>
            <a:r>
              <a:rPr lang="zh-CN" altLang="en-US" sz="2600" b="1" dirty="0" smtClean="0">
                <a:solidFill>
                  <a:srgbClr val="FF00FF"/>
                </a:solidFill>
              </a:rPr>
              <a:t>       水平分解</a:t>
            </a:r>
            <a:r>
              <a:rPr lang="zh-CN" altLang="en-US" sz="2600" b="1" dirty="0" smtClean="0"/>
              <a:t>根据</a:t>
            </a:r>
            <a:r>
              <a:rPr lang="zh-CN" altLang="en-US" sz="2600" b="1" dirty="0" smtClean="0">
                <a:latin typeface="Times New Roman"/>
              </a:rPr>
              <a:t>“</a:t>
            </a:r>
            <a:r>
              <a:rPr lang="en-US" altLang="zh-CN" sz="2600" b="1" dirty="0" smtClean="0"/>
              <a:t>80/20</a:t>
            </a:r>
            <a:r>
              <a:rPr lang="zh-CN" altLang="en-US" sz="2600" b="1" dirty="0" smtClean="0"/>
              <a:t>原则</a:t>
            </a:r>
            <a:r>
              <a:rPr lang="zh-CN" altLang="en-US" sz="2600" b="1" dirty="0" smtClean="0">
                <a:latin typeface="Times New Roman"/>
              </a:rPr>
              <a:t>”</a:t>
            </a:r>
            <a:r>
              <a:rPr lang="zh-CN" altLang="en-US" sz="2000" b="1" dirty="0" smtClean="0">
                <a:solidFill>
                  <a:srgbClr val="7030A0"/>
                </a:solidFill>
                <a:latin typeface="Times New Roman"/>
              </a:rPr>
              <a:t>（一个关系中常用数据仅</a:t>
            </a:r>
            <a:r>
              <a:rPr lang="en-US" altLang="zh-CN" sz="2000" b="1" dirty="0" smtClean="0">
                <a:solidFill>
                  <a:srgbClr val="7030A0"/>
                </a:solidFill>
                <a:latin typeface="Times New Roman"/>
              </a:rPr>
              <a:t>20%</a:t>
            </a:r>
            <a:r>
              <a:rPr lang="zh-CN" altLang="en-US" sz="2000" b="1" dirty="0" smtClean="0">
                <a:solidFill>
                  <a:srgbClr val="7030A0"/>
                </a:solidFill>
                <a:latin typeface="Times New Roman"/>
              </a:rPr>
              <a:t>）</a:t>
            </a:r>
            <a:r>
              <a:rPr lang="zh-CN" altLang="en-US" sz="2000" b="1" dirty="0" smtClean="0">
                <a:solidFill>
                  <a:srgbClr val="7030A0"/>
                </a:solidFill>
              </a:rPr>
              <a:t> </a:t>
            </a:r>
            <a:endParaRPr lang="en-US" altLang="zh-CN" sz="2000" b="1" dirty="0" smtClean="0">
              <a:solidFill>
                <a:srgbClr val="7030A0"/>
              </a:solidFill>
            </a:endParaRPr>
          </a:p>
          <a:p>
            <a:pPr>
              <a:lnSpc>
                <a:spcPct val="150000"/>
              </a:lnSpc>
              <a:buFont typeface="Wingdings" pitchFamily="2" charset="2"/>
              <a:buNone/>
            </a:pPr>
            <a:r>
              <a:rPr lang="zh-CN" altLang="en-US" sz="2600" b="1" dirty="0" smtClean="0"/>
              <a:t>      </a:t>
            </a:r>
            <a:r>
              <a:rPr lang="zh-CN" altLang="en-US" sz="2600" b="1" dirty="0" smtClean="0">
                <a:solidFill>
                  <a:srgbClr val="FF00FF"/>
                </a:solidFill>
              </a:rPr>
              <a:t>垂直分解</a:t>
            </a:r>
            <a:r>
              <a:rPr lang="zh-CN" altLang="en-US" sz="2600" b="1" dirty="0" smtClean="0"/>
              <a:t>是把关系模式</a:t>
            </a:r>
            <a:r>
              <a:rPr lang="en-US" altLang="zh-CN" sz="2600" b="1" i="1" dirty="0" smtClean="0"/>
              <a:t>R</a:t>
            </a:r>
            <a:r>
              <a:rPr lang="zh-CN" altLang="en-US" sz="2600" b="1" dirty="0" smtClean="0"/>
              <a:t>的属性分解为若干子集合，形成若干子关系模式。用模式分解算法对需要分解的关系模式进行分解和检查。</a:t>
            </a:r>
            <a:endParaRPr lang="zh-CN" altLang="en-US" sz="2600" b="1" dirty="0"/>
          </a:p>
        </p:txBody>
      </p:sp>
    </p:spTree>
    <p:extLst>
      <p:ext uri="{BB962C8B-B14F-4D97-AF65-F5344CB8AC3E}">
        <p14:creationId xmlns:p14="http://schemas.microsoft.com/office/powerpoint/2010/main" val="4915723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323528" y="147988"/>
            <a:ext cx="6913562" cy="747514"/>
          </a:xfrm>
        </p:spPr>
        <p:txBody>
          <a:bodyPr vert="horz" lIns="91440" tIns="45720" rIns="91440" bIns="45720" rtlCol="0" anchor="ctr">
            <a:normAutofit/>
          </a:bodyPr>
          <a:lstStyle/>
          <a:p>
            <a:pPr algn="l">
              <a:lnSpc>
                <a:spcPct val="120000"/>
              </a:lnSpc>
              <a:spcBef>
                <a:spcPct val="20000"/>
              </a:spcBef>
              <a:spcAft>
                <a:spcPct val="20000"/>
              </a:spcAft>
            </a:pPr>
            <a:r>
              <a:rPr lang="en-US" altLang="zh-CN" sz="3200" b="1" dirty="0" smtClean="0">
                <a:solidFill>
                  <a:srgbClr val="00B050"/>
                </a:solidFill>
                <a:latin typeface="微软雅黑" pitchFamily="34" charset="-122"/>
              </a:rPr>
              <a:t>4.5 </a:t>
            </a:r>
            <a:r>
              <a:rPr lang="zh-CN" altLang="en-US" sz="3200" b="1" dirty="0" smtClean="0">
                <a:solidFill>
                  <a:srgbClr val="00B050"/>
                </a:solidFill>
                <a:latin typeface="微软雅黑" pitchFamily="34" charset="-122"/>
              </a:rPr>
              <a:t>物理</a:t>
            </a:r>
            <a:r>
              <a:rPr lang="zh-CN" altLang="en-US" sz="3200" b="1" dirty="0">
                <a:solidFill>
                  <a:srgbClr val="00B050"/>
                </a:solidFill>
                <a:latin typeface="微软雅黑" pitchFamily="34" charset="-122"/>
              </a:rPr>
              <a:t>设计</a:t>
            </a:r>
          </a:p>
        </p:txBody>
      </p:sp>
      <p:sp>
        <p:nvSpPr>
          <p:cNvPr id="422917" name="Rectangle 5"/>
          <p:cNvSpPr>
            <a:spLocks noChangeArrowheads="1"/>
          </p:cNvSpPr>
          <p:nvPr/>
        </p:nvSpPr>
        <p:spPr bwMode="auto">
          <a:xfrm>
            <a:off x="8324850" y="6389688"/>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FF"/>
                </a:solidFill>
                <a:ea typeface="微软雅黑" pitchFamily="34" charset="-122"/>
                <a:sym typeface="Wingdings 3" pitchFamily="18" charset="2"/>
                <a:hlinkClick r:id="rId2" action="ppaction://hlinksldjump"/>
              </a:rPr>
              <a:t></a:t>
            </a:r>
            <a:r>
              <a:rPr lang="en-US" altLang="zh-CN" sz="2400" dirty="0">
                <a:solidFill>
                  <a:srgbClr val="FF00FF"/>
                </a:solidFill>
                <a:ea typeface="微软雅黑" pitchFamily="34" charset="-122"/>
                <a:sym typeface="Wingdings 3" pitchFamily="18" charset="2"/>
              </a:rPr>
              <a:t></a:t>
            </a:r>
          </a:p>
        </p:txBody>
      </p:sp>
      <p:sp>
        <p:nvSpPr>
          <p:cNvPr id="7" name="Rectangle 3"/>
          <p:cNvSpPr txBox="1">
            <a:spLocks noChangeArrowheads="1"/>
          </p:cNvSpPr>
          <p:nvPr/>
        </p:nvSpPr>
        <p:spPr bwMode="auto">
          <a:xfrm>
            <a:off x="144908" y="908720"/>
            <a:ext cx="8747572" cy="5072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Clr>
                <a:schemeClr val="accent1"/>
              </a:buClr>
              <a:buSzPct val="90000"/>
              <a:buFont typeface="Wingdings" pitchFamily="2" charset="2"/>
              <a:buChar char="p"/>
            </a:pPr>
            <a:r>
              <a:rPr lang="zh-CN" altLang="en-US" sz="2800" b="1" dirty="0" smtClean="0">
                <a:solidFill>
                  <a:srgbClr val="FF0066"/>
                </a:solidFill>
                <a:latin typeface="微软雅黑" panose="020B0503020204020204" pitchFamily="34" charset="-122"/>
              </a:rPr>
              <a:t>数据库的物理设计：</a:t>
            </a:r>
            <a:r>
              <a:rPr lang="zh-CN" altLang="en-US" sz="2800" b="1" dirty="0" smtClean="0">
                <a:solidFill>
                  <a:srgbClr val="0000CC"/>
                </a:solidFill>
                <a:latin typeface="微软雅黑" panose="020B0503020204020204" pitchFamily="34" charset="-122"/>
              </a:rPr>
              <a:t>为一个给定的逻辑数据模型选定一个最合适应用要求的物理结构的过程</a:t>
            </a:r>
            <a:r>
              <a:rPr lang="zh-CN" altLang="en-US" sz="2800" b="1" dirty="0" smtClean="0">
                <a:latin typeface="微软雅黑" panose="020B0503020204020204" pitchFamily="34" charset="-122"/>
              </a:rPr>
              <a:t>。</a:t>
            </a:r>
          </a:p>
          <a:p>
            <a:pPr>
              <a:lnSpc>
                <a:spcPct val="120000"/>
              </a:lnSpc>
              <a:buClr>
                <a:schemeClr val="accent1"/>
              </a:buClr>
              <a:buSzPct val="90000"/>
              <a:buFont typeface="Wingdings" pitchFamily="2" charset="2"/>
              <a:buChar char="p"/>
            </a:pPr>
            <a:r>
              <a:rPr lang="zh-CN" altLang="en-US" sz="2400" b="1" dirty="0" smtClean="0">
                <a:solidFill>
                  <a:srgbClr val="0000CC"/>
                </a:solidFill>
                <a:latin typeface="微软雅黑" panose="020B0503020204020204" pitchFamily="34" charset="-122"/>
              </a:rPr>
              <a:t>数据库的物理设计步骤</a:t>
            </a:r>
          </a:p>
          <a:p>
            <a:pPr marL="857250" lvl="2" indent="-457200">
              <a:lnSpc>
                <a:spcPct val="120000"/>
              </a:lnSpc>
              <a:buClr>
                <a:schemeClr val="accent1"/>
              </a:buClr>
              <a:buSzPct val="90000"/>
              <a:buFont typeface="宋体" pitchFamily="2" charset="-122"/>
              <a:buAutoNum type="circleNumDbPlain"/>
            </a:pPr>
            <a:r>
              <a:rPr lang="zh-CN" altLang="en-US" b="1" dirty="0" smtClean="0">
                <a:solidFill>
                  <a:srgbClr val="0000CC"/>
                </a:solidFill>
                <a:latin typeface="微软雅黑" panose="020B0503020204020204" pitchFamily="34" charset="-122"/>
              </a:rPr>
              <a:t>确定数据库的物理结构</a:t>
            </a:r>
          </a:p>
          <a:p>
            <a:pPr marL="1200150" lvl="3" indent="-342900">
              <a:lnSpc>
                <a:spcPct val="120000"/>
              </a:lnSpc>
              <a:buClr>
                <a:schemeClr val="accent1"/>
              </a:buClr>
              <a:buSzPct val="90000"/>
              <a:buFont typeface="Wingdings" pitchFamily="2" charset="2"/>
              <a:buChar char="ü"/>
            </a:pPr>
            <a:r>
              <a:rPr lang="zh-CN" altLang="en-US" sz="2400" b="1" dirty="0" smtClean="0">
                <a:solidFill>
                  <a:srgbClr val="FF0066"/>
                </a:solidFill>
                <a:latin typeface="微软雅黑" panose="020B0503020204020204" pitchFamily="34" charset="-122"/>
              </a:rPr>
              <a:t>确定需要存储的数据对象</a:t>
            </a:r>
            <a:r>
              <a:rPr lang="zh-CN" altLang="en-US" sz="2400" b="1" dirty="0" smtClean="0">
                <a:latin typeface="微软雅黑" panose="020B0503020204020204" pitchFamily="34" charset="-122"/>
              </a:rPr>
              <a:t>：如关系、索引、日志、备份等</a:t>
            </a:r>
          </a:p>
          <a:p>
            <a:pPr marL="1200150" lvl="3" indent="-342900">
              <a:lnSpc>
                <a:spcPct val="120000"/>
              </a:lnSpc>
              <a:buClr>
                <a:schemeClr val="accent1"/>
              </a:buClr>
              <a:buSzPct val="90000"/>
              <a:buFont typeface="Wingdings" pitchFamily="2" charset="2"/>
              <a:buChar char="ü"/>
            </a:pPr>
            <a:r>
              <a:rPr lang="zh-CN" altLang="en-US" sz="2400" b="1" dirty="0">
                <a:solidFill>
                  <a:srgbClr val="FF0066"/>
                </a:solidFill>
                <a:latin typeface="微软雅黑" panose="020B0503020204020204" pitchFamily="34" charset="-122"/>
              </a:rPr>
              <a:t>确定数据的存放位置</a:t>
            </a:r>
            <a:r>
              <a:rPr lang="zh-CN" altLang="en-US" sz="2400" b="1" dirty="0" smtClean="0">
                <a:latin typeface="微软雅黑" panose="020B0503020204020204" pitchFamily="34" charset="-122"/>
              </a:rPr>
              <a:t>：如区分稳定数据和易变数据、经常存取部分和不常存取部分、机密数据和普通数据等，分开存放</a:t>
            </a:r>
          </a:p>
          <a:p>
            <a:pPr marL="1200150" lvl="3" indent="-342900">
              <a:lnSpc>
                <a:spcPct val="120000"/>
              </a:lnSpc>
              <a:buClr>
                <a:schemeClr val="accent1"/>
              </a:buClr>
              <a:buSzPct val="90000"/>
              <a:buFont typeface="Wingdings" pitchFamily="2" charset="2"/>
              <a:buChar char="ü"/>
            </a:pPr>
            <a:r>
              <a:rPr lang="zh-CN" altLang="en-US" sz="2400" b="1" dirty="0">
                <a:solidFill>
                  <a:srgbClr val="FF0066"/>
                </a:solidFill>
                <a:latin typeface="微软雅黑" panose="020B0503020204020204" pitchFamily="34" charset="-122"/>
              </a:rPr>
              <a:t>确定数据的存储结构</a:t>
            </a:r>
            <a:r>
              <a:rPr lang="zh-CN" altLang="en-US" sz="2400" b="1" dirty="0" smtClean="0">
                <a:latin typeface="微软雅黑" panose="020B0503020204020204" pitchFamily="34" charset="-122"/>
              </a:rPr>
              <a:t>：如顺序结构、随机结构、链表结构、树状结构等</a:t>
            </a:r>
          </a:p>
        </p:txBody>
      </p:sp>
    </p:spTree>
    <p:extLst>
      <p:ext uri="{BB962C8B-B14F-4D97-AF65-F5344CB8AC3E}">
        <p14:creationId xmlns:p14="http://schemas.microsoft.com/office/powerpoint/2010/main" val="15553138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bwMode="auto">
          <a:xfrm>
            <a:off x="251520" y="836712"/>
            <a:ext cx="8712646" cy="4968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742950" lvl="2" indent="-342900" eaLnBrk="1" hangingPunct="1">
              <a:lnSpc>
                <a:spcPct val="150000"/>
              </a:lnSpc>
              <a:buClr>
                <a:schemeClr val="accent1"/>
              </a:buClr>
              <a:buSzPct val="90000"/>
              <a:buFont typeface="Wingdings" pitchFamily="2" charset="2"/>
              <a:buChar char="ü"/>
            </a:pPr>
            <a:r>
              <a:rPr lang="zh-CN" altLang="en-US" b="1" dirty="0">
                <a:solidFill>
                  <a:srgbClr val="FF0066"/>
                </a:solidFill>
                <a:latin typeface="微软雅黑" panose="020B0503020204020204" pitchFamily="34" charset="-122"/>
              </a:rPr>
              <a:t>确定数据的存取方法</a:t>
            </a:r>
            <a:r>
              <a:rPr lang="zh-CN" altLang="en-US" b="1" dirty="0" smtClean="0">
                <a:latin typeface="微软雅黑" panose="020B0503020204020204" pitchFamily="34" charset="-122"/>
              </a:rPr>
              <a:t>：如索引(如</a:t>
            </a:r>
            <a:r>
              <a:rPr lang="en-US" altLang="zh-CN" b="1" dirty="0" smtClean="0">
                <a:latin typeface="微软雅黑" panose="020B0503020204020204" pitchFamily="34" charset="-122"/>
              </a:rPr>
              <a:t>B</a:t>
            </a:r>
            <a:r>
              <a:rPr lang="zh-CN" altLang="en-US" b="1" dirty="0" smtClean="0">
                <a:latin typeface="微软雅黑" panose="020B0503020204020204" pitchFamily="34" charset="-122"/>
              </a:rPr>
              <a:t>树、</a:t>
            </a:r>
            <a:r>
              <a:rPr lang="en-US" altLang="zh-CN" b="1" dirty="0" smtClean="0">
                <a:latin typeface="微软雅黑" panose="020B0503020204020204" pitchFamily="34" charset="-122"/>
              </a:rPr>
              <a:t>B+</a:t>
            </a:r>
            <a:r>
              <a:rPr lang="zh-CN" altLang="en-US" b="1" dirty="0" smtClean="0">
                <a:latin typeface="微软雅黑" panose="020B0503020204020204" pitchFamily="34" charset="-122"/>
              </a:rPr>
              <a:t>树等)、 </a:t>
            </a:r>
            <a:r>
              <a:rPr lang="en-US" altLang="zh-CN" b="1" dirty="0" smtClean="0">
                <a:latin typeface="微软雅黑" panose="020B0503020204020204" pitchFamily="34" charset="-122"/>
              </a:rPr>
              <a:t>HASH</a:t>
            </a:r>
            <a:r>
              <a:rPr lang="zh-CN" altLang="en-US" b="1" dirty="0" smtClean="0">
                <a:latin typeface="微软雅黑" panose="020B0503020204020204" pitchFamily="34" charset="-122"/>
              </a:rPr>
              <a:t>法等</a:t>
            </a:r>
          </a:p>
          <a:p>
            <a:pPr marL="742950" lvl="2" indent="-342900" eaLnBrk="1" hangingPunct="1">
              <a:lnSpc>
                <a:spcPct val="150000"/>
              </a:lnSpc>
              <a:buClr>
                <a:schemeClr val="accent1"/>
              </a:buClr>
              <a:buSzPct val="90000"/>
              <a:buFont typeface="Wingdings" pitchFamily="2" charset="2"/>
              <a:buChar char="ü"/>
            </a:pPr>
            <a:r>
              <a:rPr lang="zh-CN" altLang="en-US" b="1" dirty="0">
                <a:solidFill>
                  <a:srgbClr val="FF0066"/>
                </a:solidFill>
                <a:latin typeface="微软雅黑" panose="020B0503020204020204" pitchFamily="34" charset="-122"/>
              </a:rPr>
              <a:t>确定系统配置</a:t>
            </a:r>
            <a:r>
              <a:rPr lang="zh-CN" altLang="en-US" b="1" dirty="0" smtClean="0">
                <a:latin typeface="微软雅黑" panose="020B0503020204020204" pitchFamily="34" charset="-122"/>
              </a:rPr>
              <a:t>：如同时使用数据库的最大用户数、同时打开的数据库对象数、内存分配参数、缓冲区分配参数、存储分配参数、物理块大小、物理块装填因子、数据库大小、锁的数目等</a:t>
            </a:r>
          </a:p>
          <a:p>
            <a:pPr marL="457200" indent="-457200" eaLnBrk="1" hangingPunct="1">
              <a:lnSpc>
                <a:spcPct val="150000"/>
              </a:lnSpc>
              <a:buClr>
                <a:schemeClr val="accent1"/>
              </a:buClr>
              <a:buSzPct val="90000"/>
              <a:buFont typeface="宋体" pitchFamily="2" charset="-122"/>
              <a:buAutoNum type="circleNumDbPlain" startAt="2"/>
            </a:pPr>
            <a:r>
              <a:rPr lang="zh-CN" altLang="en-US" sz="2400" b="1" dirty="0" smtClean="0">
                <a:solidFill>
                  <a:srgbClr val="0000CC"/>
                </a:solidFill>
                <a:latin typeface="微软雅黑" panose="020B0503020204020204" pitchFamily="34" charset="-122"/>
              </a:rPr>
              <a:t>对物理结构进行评价</a:t>
            </a:r>
          </a:p>
          <a:p>
            <a:pPr marL="742950" lvl="2" indent="-342900" eaLnBrk="1" hangingPunct="1">
              <a:lnSpc>
                <a:spcPct val="150000"/>
              </a:lnSpc>
              <a:buClr>
                <a:schemeClr val="accent1"/>
              </a:buClr>
              <a:buSzPct val="90000"/>
              <a:buFont typeface="Wingdings" pitchFamily="2" charset="2"/>
              <a:buChar char="ü"/>
            </a:pPr>
            <a:r>
              <a:rPr lang="zh-CN" altLang="en-US" b="1" dirty="0" smtClean="0">
                <a:latin typeface="微软雅黑" panose="020B0503020204020204" pitchFamily="34" charset="-122"/>
              </a:rPr>
              <a:t>分析时间效率、空间效率、维护代价及用户要求等</a:t>
            </a:r>
          </a:p>
        </p:txBody>
      </p:sp>
    </p:spTree>
    <p:extLst>
      <p:ext uri="{BB962C8B-B14F-4D97-AF65-F5344CB8AC3E}">
        <p14:creationId xmlns:p14="http://schemas.microsoft.com/office/powerpoint/2010/main" val="9183842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bwMode="auto">
          <a:xfrm>
            <a:off x="357188" y="1071563"/>
            <a:ext cx="7550150" cy="4475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3200"/>
              </a:lnSpc>
              <a:buClr>
                <a:schemeClr val="accent1"/>
              </a:buClr>
              <a:buSzPct val="90000"/>
              <a:buFont typeface="Wingdings" pitchFamily="2" charset="2"/>
              <a:buChar char="p"/>
            </a:pPr>
            <a:r>
              <a:rPr lang="zh-CN" altLang="en-US" sz="2800" b="1" dirty="0" smtClean="0">
                <a:solidFill>
                  <a:srgbClr val="0000CC"/>
                </a:solidFill>
                <a:latin typeface="微软雅黑" panose="020B0503020204020204" pitchFamily="34" charset="-122"/>
              </a:rPr>
              <a:t>数据库实施阶段的任务</a:t>
            </a:r>
          </a:p>
          <a:p>
            <a:pPr marL="914400" lvl="1" indent="-457200" eaLnBrk="1" hangingPunct="1">
              <a:lnSpc>
                <a:spcPts val="3200"/>
              </a:lnSpc>
              <a:buClr>
                <a:schemeClr val="accent1"/>
              </a:buClr>
              <a:buFont typeface="宋体" pitchFamily="2" charset="-122"/>
              <a:buAutoNum type="circleNumDbPlain"/>
            </a:pPr>
            <a:r>
              <a:rPr lang="zh-CN" altLang="en-US" b="1" dirty="0" smtClean="0">
                <a:solidFill>
                  <a:srgbClr val="FF0066"/>
                </a:solidFill>
                <a:latin typeface="微软雅黑" panose="020B0503020204020204" pitchFamily="34" charset="-122"/>
              </a:rPr>
              <a:t>模式定义</a:t>
            </a:r>
          </a:p>
          <a:p>
            <a:pPr marL="1371600" lvl="2" indent="-457200" eaLnBrk="1" hangingPunct="1">
              <a:lnSpc>
                <a:spcPts val="3200"/>
              </a:lnSpc>
              <a:buFont typeface="Wingdings" pitchFamily="2" charset="2"/>
              <a:buChar char="ü"/>
            </a:pPr>
            <a:r>
              <a:rPr lang="zh-CN" altLang="en-US" b="1" dirty="0" smtClean="0">
                <a:latin typeface="微软雅黑" panose="020B0503020204020204" pitchFamily="34" charset="-122"/>
              </a:rPr>
              <a:t>使用选定</a:t>
            </a:r>
            <a:r>
              <a:rPr lang="en-US" altLang="zh-CN" b="1" dirty="0" smtClean="0">
                <a:latin typeface="微软雅黑" panose="020B0503020204020204" pitchFamily="34" charset="-122"/>
              </a:rPr>
              <a:t>DBMS</a:t>
            </a:r>
            <a:r>
              <a:rPr lang="zh-CN" altLang="en-US" b="1" dirty="0" smtClean="0">
                <a:latin typeface="微软雅黑" panose="020B0503020204020204" pitchFamily="34" charset="-122"/>
              </a:rPr>
              <a:t>支持的</a:t>
            </a:r>
            <a:r>
              <a:rPr lang="en-US" altLang="zh-CN" b="1" dirty="0" smtClean="0">
                <a:latin typeface="微软雅黑" panose="020B0503020204020204" pitchFamily="34" charset="-122"/>
              </a:rPr>
              <a:t>DDL</a:t>
            </a:r>
            <a:r>
              <a:rPr lang="zh-CN" altLang="en-US" b="1" dirty="0" smtClean="0">
                <a:latin typeface="微软雅黑" panose="020B0503020204020204" pitchFamily="34" charset="-122"/>
              </a:rPr>
              <a:t>语言</a:t>
            </a:r>
          </a:p>
          <a:p>
            <a:pPr marL="914400" lvl="1" indent="-457200" eaLnBrk="1" hangingPunct="1">
              <a:lnSpc>
                <a:spcPts val="3200"/>
              </a:lnSpc>
              <a:buClr>
                <a:schemeClr val="accent1"/>
              </a:buClr>
              <a:buFont typeface="宋体" pitchFamily="2" charset="-122"/>
              <a:buAutoNum type="circleNumDbPlain"/>
            </a:pPr>
            <a:r>
              <a:rPr lang="zh-CN" altLang="en-US" b="1" dirty="0" smtClean="0">
                <a:latin typeface="微软雅黑" panose="020B0503020204020204" pitchFamily="34" charset="-122"/>
              </a:rPr>
              <a:t>数据载入</a:t>
            </a:r>
          </a:p>
          <a:p>
            <a:pPr marL="1371600" lvl="2" indent="-457200" eaLnBrk="1" hangingPunct="1">
              <a:lnSpc>
                <a:spcPts val="3200"/>
              </a:lnSpc>
              <a:buFont typeface="Wingdings" pitchFamily="2" charset="2"/>
              <a:buChar char="ü"/>
            </a:pPr>
            <a:r>
              <a:rPr lang="zh-CN" altLang="en-US" b="1" dirty="0" smtClean="0">
                <a:latin typeface="微软雅黑" panose="020B0503020204020204" pitchFamily="34" charset="-122"/>
              </a:rPr>
              <a:t>手工逐条录入</a:t>
            </a:r>
          </a:p>
          <a:p>
            <a:pPr marL="1371600" lvl="2" indent="-457200" eaLnBrk="1" hangingPunct="1">
              <a:lnSpc>
                <a:spcPts val="3200"/>
              </a:lnSpc>
              <a:buFont typeface="Wingdings" pitchFamily="2" charset="2"/>
              <a:buChar char="ü"/>
            </a:pPr>
            <a:r>
              <a:rPr lang="zh-CN" altLang="en-US" b="1" dirty="0" smtClean="0">
                <a:latin typeface="微软雅黑" panose="020B0503020204020204" pitchFamily="34" charset="-122"/>
              </a:rPr>
              <a:t>数据转换工具</a:t>
            </a:r>
          </a:p>
          <a:p>
            <a:pPr marL="914400" lvl="1" indent="-457200" eaLnBrk="1" hangingPunct="1">
              <a:lnSpc>
                <a:spcPts val="3200"/>
              </a:lnSpc>
              <a:buClr>
                <a:schemeClr val="accent1"/>
              </a:buClr>
              <a:buFont typeface="宋体" pitchFamily="2" charset="-122"/>
              <a:buAutoNum type="circleNumDbPlain"/>
            </a:pPr>
            <a:r>
              <a:rPr lang="zh-CN" altLang="en-US" b="1" dirty="0" smtClean="0">
                <a:latin typeface="微软雅黑" panose="020B0503020204020204" pitchFamily="34" charset="-122"/>
              </a:rPr>
              <a:t>应用程序编码和调试</a:t>
            </a:r>
          </a:p>
          <a:p>
            <a:pPr marL="914400" lvl="1" indent="-457200" eaLnBrk="1" hangingPunct="1">
              <a:lnSpc>
                <a:spcPts val="3200"/>
              </a:lnSpc>
              <a:buClr>
                <a:schemeClr val="accent1"/>
              </a:buClr>
              <a:buFont typeface="宋体" pitchFamily="2" charset="-122"/>
              <a:buAutoNum type="circleNumDbPlain"/>
            </a:pPr>
            <a:r>
              <a:rPr lang="zh-CN" altLang="en-US" b="1" dirty="0" smtClean="0">
                <a:latin typeface="微软雅黑" panose="020B0503020204020204" pitchFamily="34" charset="-122"/>
              </a:rPr>
              <a:t>数据库试运行</a:t>
            </a:r>
          </a:p>
          <a:p>
            <a:pPr marL="1371600" lvl="2" indent="-457200" eaLnBrk="1" hangingPunct="1">
              <a:lnSpc>
                <a:spcPts val="3200"/>
              </a:lnSpc>
              <a:buFont typeface="Wingdings" pitchFamily="2" charset="2"/>
              <a:buChar char="ü"/>
            </a:pPr>
            <a:r>
              <a:rPr lang="zh-CN" altLang="en-US" b="1" dirty="0" smtClean="0">
                <a:latin typeface="微软雅黑" panose="020B0503020204020204" pitchFamily="34" charset="-122"/>
              </a:rPr>
              <a:t>用实验数据测试系统功能和性能</a:t>
            </a:r>
          </a:p>
        </p:txBody>
      </p:sp>
      <p:sp>
        <p:nvSpPr>
          <p:cNvPr id="3" name="矩形 2"/>
          <p:cNvSpPr/>
          <p:nvPr/>
        </p:nvSpPr>
        <p:spPr>
          <a:xfrm>
            <a:off x="323528" y="260648"/>
            <a:ext cx="3608680" cy="646331"/>
          </a:xfrm>
          <a:prstGeom prst="rect">
            <a:avLst/>
          </a:prstGeom>
        </p:spPr>
        <p:txBody>
          <a:bodyPr wrap="none">
            <a:spAutoFit/>
          </a:bodyPr>
          <a:lstStyle/>
          <a:p>
            <a:r>
              <a:rPr lang="en-US" altLang="zh-CN" sz="3600" b="1" dirty="0" smtClean="0">
                <a:solidFill>
                  <a:srgbClr val="00B050"/>
                </a:solidFill>
                <a:latin typeface="微软雅黑" panose="020B0503020204020204" pitchFamily="34" charset="-122"/>
                <a:ea typeface="微软雅黑" panose="020B0503020204020204" pitchFamily="34" charset="-122"/>
              </a:rPr>
              <a:t>4.6  </a:t>
            </a:r>
            <a:r>
              <a:rPr lang="zh-CN" altLang="en-US" sz="3600" b="1" dirty="0" smtClean="0">
                <a:solidFill>
                  <a:srgbClr val="00B050"/>
                </a:solidFill>
                <a:latin typeface="微软雅黑" panose="020B0503020204020204" pitchFamily="34" charset="-122"/>
                <a:ea typeface="微软雅黑" panose="020B0503020204020204" pitchFamily="34" charset="-122"/>
              </a:rPr>
              <a:t>数据库</a:t>
            </a:r>
            <a:r>
              <a:rPr lang="zh-CN" altLang="en-US" sz="3600" b="1" dirty="0">
                <a:solidFill>
                  <a:srgbClr val="00B050"/>
                </a:solidFill>
                <a:latin typeface="微软雅黑" panose="020B0503020204020204" pitchFamily="34" charset="-122"/>
                <a:ea typeface="微软雅黑" panose="020B0503020204020204" pitchFamily="34" charset="-122"/>
              </a:rPr>
              <a:t>实施 </a:t>
            </a:r>
          </a:p>
        </p:txBody>
      </p:sp>
    </p:spTree>
    <p:extLst>
      <p:ext uri="{BB962C8B-B14F-4D97-AF65-F5344CB8AC3E}">
        <p14:creationId xmlns:p14="http://schemas.microsoft.com/office/powerpoint/2010/main" val="1510559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88405" y="188640"/>
            <a:ext cx="8229600" cy="692150"/>
          </a:xfrm>
        </p:spPr>
        <p:txBody>
          <a:bodyPr/>
          <a:lstStyle/>
          <a:p>
            <a:pPr algn="l" eaLnBrk="1" hangingPunct="1">
              <a:lnSpc>
                <a:spcPct val="120000"/>
              </a:lnSpc>
              <a:spcBef>
                <a:spcPct val="20000"/>
              </a:spcBef>
              <a:spcAft>
                <a:spcPct val="20000"/>
              </a:spcAft>
            </a:pPr>
            <a:r>
              <a:rPr lang="zh-CN" altLang="en-US" sz="2800" b="1" dirty="0" smtClean="0">
                <a:solidFill>
                  <a:srgbClr val="FF0000"/>
                </a:solidFill>
              </a:rPr>
              <a:t>数据库设计基本步骤：</a:t>
            </a:r>
            <a:r>
              <a:rPr lang="en-US" altLang="zh-CN" sz="2800" b="1" dirty="0" smtClean="0">
                <a:solidFill>
                  <a:srgbClr val="FF0000"/>
                </a:solidFill>
              </a:rPr>
              <a:t>6</a:t>
            </a:r>
            <a:r>
              <a:rPr lang="zh-CN" altLang="en-US" sz="2800" b="1" dirty="0" smtClean="0">
                <a:solidFill>
                  <a:srgbClr val="FF0000"/>
                </a:solidFill>
              </a:rPr>
              <a:t>个阶段</a:t>
            </a:r>
          </a:p>
        </p:txBody>
      </p:sp>
      <p:sp>
        <p:nvSpPr>
          <p:cNvPr id="7172" name="Rectangle 3"/>
          <p:cNvSpPr>
            <a:spLocks noGrp="1" noChangeArrowheads="1"/>
          </p:cNvSpPr>
          <p:nvPr>
            <p:ph type="body" idx="1"/>
          </p:nvPr>
        </p:nvSpPr>
        <p:spPr>
          <a:xfrm>
            <a:off x="179388" y="954088"/>
            <a:ext cx="8659018" cy="4706937"/>
          </a:xfrm>
        </p:spPr>
        <p:txBody>
          <a:bodyPr/>
          <a:lstStyle/>
          <a:p>
            <a:pPr lvl="1" eaLnBrk="1" hangingPunct="1">
              <a:lnSpc>
                <a:spcPct val="120000"/>
              </a:lnSpc>
              <a:spcBef>
                <a:spcPct val="15000"/>
              </a:spcBef>
              <a:spcAft>
                <a:spcPct val="15000"/>
              </a:spcAft>
              <a:buFont typeface="Wingdings" pitchFamily="2" charset="2"/>
              <a:buNone/>
            </a:pPr>
            <a:r>
              <a:rPr lang="en-US" altLang="zh-CN" sz="2400" b="1" dirty="0" smtClean="0">
                <a:latin typeface="微软雅黑" pitchFamily="34" charset="-122"/>
                <a:hlinkClick r:id="rId2" action="ppaction://hlinksldjump"/>
              </a:rPr>
              <a:t>1</a:t>
            </a:r>
            <a:r>
              <a:rPr lang="zh-CN" altLang="en-US" sz="2400" b="1" dirty="0" smtClean="0">
                <a:latin typeface="微软雅黑" pitchFamily="34" charset="-122"/>
              </a:rPr>
              <a:t>．</a:t>
            </a:r>
            <a:r>
              <a:rPr lang="zh-CN" altLang="en-US" sz="2400" b="1" dirty="0" smtClean="0">
                <a:solidFill>
                  <a:srgbClr val="0000CC"/>
                </a:solidFill>
                <a:latin typeface="微软雅黑" pitchFamily="34" charset="-122"/>
              </a:rPr>
              <a:t>需求分析</a:t>
            </a:r>
          </a:p>
          <a:p>
            <a:pPr lvl="1">
              <a:lnSpc>
                <a:spcPct val="120000"/>
              </a:lnSpc>
              <a:spcBef>
                <a:spcPct val="15000"/>
              </a:spcBef>
              <a:spcAft>
                <a:spcPct val="15000"/>
              </a:spcAft>
              <a:buNone/>
            </a:pPr>
            <a:r>
              <a:rPr lang="zh-CN" altLang="en-US" sz="2400" b="1" dirty="0" smtClean="0">
                <a:latin typeface="微软雅黑" pitchFamily="34" charset="-122"/>
              </a:rPr>
              <a:t>     准确了解与分析用户需求</a:t>
            </a:r>
            <a:r>
              <a:rPr lang="en-US" altLang="zh-CN" sz="2400" b="1" dirty="0" smtClean="0">
                <a:latin typeface="微软雅黑" pitchFamily="34" charset="-122"/>
              </a:rPr>
              <a:t>(</a:t>
            </a:r>
            <a:r>
              <a:rPr lang="zh-CN" altLang="en-US" sz="2400" b="1" dirty="0" smtClean="0">
                <a:latin typeface="微软雅黑" pitchFamily="34" charset="-122"/>
              </a:rPr>
              <a:t>包括</a:t>
            </a:r>
            <a:r>
              <a:rPr lang="zh-CN" altLang="en-US" sz="2400" b="1" dirty="0">
                <a:latin typeface="微软雅黑" pitchFamily="34" charset="-122"/>
              </a:rPr>
              <a:t>数据需求与</a:t>
            </a:r>
            <a:r>
              <a:rPr lang="zh-CN" altLang="en-US" sz="2400" b="1" dirty="0" smtClean="0">
                <a:latin typeface="微软雅黑" pitchFamily="34" charset="-122"/>
              </a:rPr>
              <a:t>处理需求）。 </a:t>
            </a:r>
          </a:p>
          <a:p>
            <a:pPr lvl="1" eaLnBrk="1" hangingPunct="1">
              <a:lnSpc>
                <a:spcPct val="120000"/>
              </a:lnSpc>
              <a:spcBef>
                <a:spcPct val="15000"/>
              </a:spcBef>
              <a:spcAft>
                <a:spcPct val="15000"/>
              </a:spcAft>
              <a:buFont typeface="Wingdings" pitchFamily="2" charset="2"/>
              <a:buNone/>
            </a:pPr>
            <a:r>
              <a:rPr lang="en-US" altLang="zh-CN" sz="2400" b="1" dirty="0" smtClean="0">
                <a:latin typeface="微软雅黑" pitchFamily="34" charset="-122"/>
                <a:hlinkClick r:id="rId3" action="ppaction://hlinksldjump"/>
              </a:rPr>
              <a:t>2</a:t>
            </a:r>
            <a:r>
              <a:rPr lang="zh-CN" altLang="en-US" sz="2400" b="1" dirty="0" smtClean="0">
                <a:latin typeface="微软雅黑" pitchFamily="34" charset="-122"/>
              </a:rPr>
              <a:t>．</a:t>
            </a:r>
            <a:r>
              <a:rPr lang="zh-CN" altLang="en-US" sz="2400" b="1" dirty="0" smtClean="0">
                <a:solidFill>
                  <a:srgbClr val="0000CC"/>
                </a:solidFill>
                <a:latin typeface="微软雅黑" pitchFamily="34" charset="-122"/>
              </a:rPr>
              <a:t>概念设计</a:t>
            </a:r>
            <a:r>
              <a:rPr lang="en-US" altLang="zh-CN" sz="2400" b="1" dirty="0" smtClean="0">
                <a:solidFill>
                  <a:srgbClr val="0000CC"/>
                </a:solidFill>
                <a:latin typeface="微软雅黑" pitchFamily="34" charset="-122"/>
              </a:rPr>
              <a:t>——</a:t>
            </a:r>
            <a:r>
              <a:rPr lang="zh-CN" altLang="en-US" sz="2400" b="1" dirty="0" smtClean="0">
                <a:solidFill>
                  <a:srgbClr val="0000CC"/>
                </a:solidFill>
                <a:latin typeface="微软雅黑" pitchFamily="34" charset="-122"/>
              </a:rPr>
              <a:t>概念结构设计</a:t>
            </a:r>
          </a:p>
          <a:p>
            <a:pPr lvl="1" eaLnBrk="1" hangingPunct="1">
              <a:lnSpc>
                <a:spcPct val="120000"/>
              </a:lnSpc>
              <a:spcBef>
                <a:spcPct val="15000"/>
              </a:spcBef>
              <a:spcAft>
                <a:spcPct val="15000"/>
              </a:spcAft>
              <a:buFont typeface="Wingdings" pitchFamily="2" charset="2"/>
              <a:buNone/>
            </a:pPr>
            <a:r>
              <a:rPr lang="zh-CN" altLang="en-US" sz="2400" b="1" dirty="0" smtClean="0">
                <a:latin typeface="微软雅黑" pitchFamily="34" charset="-122"/>
              </a:rPr>
              <a:t>    它通过对用户需求进行综合、归纳与抽象，形成一个独立于具体</a:t>
            </a:r>
            <a:r>
              <a:rPr lang="en-US" altLang="zh-CN" sz="2400" b="1" dirty="0" smtClean="0">
                <a:latin typeface="微软雅黑" pitchFamily="34" charset="-122"/>
              </a:rPr>
              <a:t>DBMS</a:t>
            </a:r>
            <a:r>
              <a:rPr lang="zh-CN" altLang="en-US" sz="2400" b="1" dirty="0" smtClean="0">
                <a:latin typeface="微软雅黑" pitchFamily="34" charset="-122"/>
              </a:rPr>
              <a:t>的概念模型。</a:t>
            </a:r>
          </a:p>
          <a:p>
            <a:pPr lvl="1">
              <a:lnSpc>
                <a:spcPct val="120000"/>
              </a:lnSpc>
              <a:spcBef>
                <a:spcPct val="15000"/>
              </a:spcBef>
              <a:spcAft>
                <a:spcPct val="15000"/>
              </a:spcAft>
              <a:buNone/>
            </a:pPr>
            <a:r>
              <a:rPr lang="en-US" altLang="zh-CN" sz="2400" b="1" dirty="0" smtClean="0">
                <a:latin typeface="微软雅黑" pitchFamily="34" charset="-122"/>
                <a:hlinkClick r:id="rId2" action="ppaction://hlinksldjump"/>
              </a:rPr>
              <a:t>3</a:t>
            </a:r>
            <a:r>
              <a:rPr lang="zh-CN" altLang="en-US" sz="2400" b="1" dirty="0" smtClean="0">
                <a:latin typeface="微软雅黑" pitchFamily="34" charset="-122"/>
              </a:rPr>
              <a:t>．</a:t>
            </a:r>
            <a:r>
              <a:rPr lang="zh-CN" altLang="en-US" sz="2400" b="1" dirty="0" smtClean="0">
                <a:solidFill>
                  <a:srgbClr val="0000CC"/>
                </a:solidFill>
                <a:latin typeface="微软雅黑" pitchFamily="34" charset="-122"/>
              </a:rPr>
              <a:t>逻辑设计</a:t>
            </a:r>
            <a:r>
              <a:rPr lang="en-US" altLang="zh-CN" sz="2400" b="1" dirty="0" smtClean="0">
                <a:solidFill>
                  <a:srgbClr val="0000CC"/>
                </a:solidFill>
                <a:latin typeface="微软雅黑" pitchFamily="34" charset="-122"/>
              </a:rPr>
              <a:t>——</a:t>
            </a:r>
            <a:r>
              <a:rPr lang="zh-CN" altLang="en-US" sz="2400" b="1" dirty="0" smtClean="0">
                <a:solidFill>
                  <a:srgbClr val="0000CC"/>
                </a:solidFill>
                <a:latin typeface="微软雅黑" pitchFamily="34" charset="-122"/>
              </a:rPr>
              <a:t>逻辑结构设计</a:t>
            </a:r>
            <a:endParaRPr lang="en-US" altLang="zh-CN" sz="2400" b="1" dirty="0" smtClean="0">
              <a:solidFill>
                <a:srgbClr val="0000CC"/>
              </a:solidFill>
              <a:latin typeface="微软雅黑" pitchFamily="34" charset="-122"/>
            </a:endParaRPr>
          </a:p>
          <a:p>
            <a:pPr lvl="1" eaLnBrk="1" hangingPunct="1">
              <a:lnSpc>
                <a:spcPct val="120000"/>
              </a:lnSpc>
              <a:spcBef>
                <a:spcPct val="15000"/>
              </a:spcBef>
              <a:spcAft>
                <a:spcPct val="15000"/>
              </a:spcAft>
              <a:buFont typeface="Wingdings" pitchFamily="2" charset="2"/>
              <a:buNone/>
            </a:pPr>
            <a:r>
              <a:rPr lang="zh-CN" altLang="en-US" sz="2400" b="1" dirty="0" smtClean="0">
                <a:latin typeface="微软雅黑" pitchFamily="34" charset="-122"/>
              </a:rPr>
              <a:t>      将概念结构转换为某个</a:t>
            </a:r>
            <a:r>
              <a:rPr lang="en-US" altLang="zh-CN" sz="2400" b="1" dirty="0" smtClean="0">
                <a:latin typeface="微软雅黑" pitchFamily="34" charset="-122"/>
              </a:rPr>
              <a:t>DBMS</a:t>
            </a:r>
            <a:r>
              <a:rPr lang="zh-CN" altLang="en-US" sz="2400" b="1" dirty="0" smtClean="0">
                <a:latin typeface="微软雅黑" pitchFamily="34" charset="-122"/>
              </a:rPr>
              <a:t>所支持的数据模型，并对其进行优化。</a:t>
            </a:r>
          </a:p>
        </p:txBody>
      </p:sp>
    </p:spTree>
    <p:extLst>
      <p:ext uri="{BB962C8B-B14F-4D97-AF65-F5344CB8AC3E}">
        <p14:creationId xmlns:p14="http://schemas.microsoft.com/office/powerpoint/2010/main" val="2410398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xEl>
                                              <p:pRg st="2" end="2"/>
                                            </p:txEl>
                                          </p:spTgt>
                                        </p:tgtEl>
                                        <p:attrNameLst>
                                          <p:attrName>style.visibility</p:attrName>
                                        </p:attrNameLst>
                                      </p:cBhvr>
                                      <p:to>
                                        <p:strVal val="visible"/>
                                      </p:to>
                                    </p:set>
                                    <p:animEffect transition="in" filter="fade">
                                      <p:cBhvr>
                                        <p:cTn id="7" dur="500"/>
                                        <p:tgtEl>
                                          <p:spTgt spid="717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2">
                                            <p:txEl>
                                              <p:pRg st="3" end="3"/>
                                            </p:txEl>
                                          </p:spTgt>
                                        </p:tgtEl>
                                        <p:attrNameLst>
                                          <p:attrName>style.visibility</p:attrName>
                                        </p:attrNameLst>
                                      </p:cBhvr>
                                      <p:to>
                                        <p:strVal val="visible"/>
                                      </p:to>
                                    </p:set>
                                    <p:animEffect transition="in" filter="fade">
                                      <p:cBhvr>
                                        <p:cTn id="10" dur="500"/>
                                        <p:tgtEl>
                                          <p:spTgt spid="717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animEffect transition="in" filter="fade">
                                      <p:cBhvr>
                                        <p:cTn id="15" dur="500"/>
                                        <p:tgtEl>
                                          <p:spTgt spid="717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72">
                                            <p:txEl>
                                              <p:pRg st="5" end="5"/>
                                            </p:txEl>
                                          </p:spTgt>
                                        </p:tgtEl>
                                        <p:attrNameLst>
                                          <p:attrName>style.visibility</p:attrName>
                                        </p:attrNameLst>
                                      </p:cBhvr>
                                      <p:to>
                                        <p:strVal val="visible"/>
                                      </p:to>
                                    </p:set>
                                    <p:animEffect transition="in" filter="fade">
                                      <p:cBhvr>
                                        <p:cTn id="20" dur="500"/>
                                        <p:tgtEl>
                                          <p:spTgt spid="71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23528" y="260648"/>
            <a:ext cx="8229600" cy="778098"/>
          </a:xfrm>
        </p:spPr>
        <p:txBody>
          <a:bodyPr>
            <a:normAutofit/>
          </a:bodyPr>
          <a:lstStyle/>
          <a:p>
            <a:pPr algn="l"/>
            <a:r>
              <a:rPr lang="en-US" altLang="zh-CN" sz="3600" b="1" dirty="0" smtClean="0">
                <a:solidFill>
                  <a:srgbClr val="00B050"/>
                </a:solidFill>
                <a:latin typeface="微软雅黑" pitchFamily="34" charset="-122"/>
              </a:rPr>
              <a:t>4.6 </a:t>
            </a:r>
            <a:r>
              <a:rPr lang="zh-CN" altLang="en-US" sz="3600" b="1" dirty="0" smtClean="0">
                <a:solidFill>
                  <a:srgbClr val="00B050"/>
                </a:solidFill>
                <a:latin typeface="微软雅黑" pitchFamily="34" charset="-122"/>
              </a:rPr>
              <a:t>数据库实施</a:t>
            </a:r>
            <a:endParaRPr lang="zh-CN" altLang="en-US" sz="3200" dirty="0">
              <a:solidFill>
                <a:srgbClr val="FF00FF"/>
              </a:solidFill>
            </a:endParaRPr>
          </a:p>
        </p:txBody>
      </p:sp>
      <p:sp>
        <p:nvSpPr>
          <p:cNvPr id="490499" name="Rectangle 3"/>
          <p:cNvSpPr>
            <a:spLocks noGrp="1" noChangeArrowheads="1"/>
          </p:cNvSpPr>
          <p:nvPr>
            <p:ph type="body" idx="1"/>
          </p:nvPr>
        </p:nvSpPr>
        <p:spPr>
          <a:xfrm>
            <a:off x="323850" y="1052513"/>
            <a:ext cx="8568630" cy="5318125"/>
          </a:xfrm>
        </p:spPr>
        <p:txBody>
          <a:bodyPr>
            <a:normAutofit/>
          </a:bodyPr>
          <a:lstStyle/>
          <a:p>
            <a:pPr>
              <a:buFont typeface="Wingdings" pitchFamily="2" charset="2"/>
              <a:buNone/>
            </a:pPr>
            <a:r>
              <a:rPr lang="en-US" altLang="zh-CN" sz="2800" b="1" dirty="0" smtClean="0">
                <a:solidFill>
                  <a:srgbClr val="0000CC"/>
                </a:solidFill>
                <a:latin typeface="微软雅黑" panose="020B0503020204020204" pitchFamily="34" charset="-122"/>
              </a:rPr>
              <a:t>1 </a:t>
            </a:r>
            <a:r>
              <a:rPr lang="zh-CN" altLang="en-US" sz="2800" b="1" dirty="0" smtClean="0">
                <a:solidFill>
                  <a:srgbClr val="0000CC"/>
                </a:solidFill>
                <a:latin typeface="微软雅黑" panose="020B0503020204020204" pitchFamily="34" charset="-122"/>
              </a:rPr>
              <a:t>建立实际数据库结构</a:t>
            </a:r>
            <a:endParaRPr lang="zh-CN" altLang="en-US" sz="2800" b="1" dirty="0">
              <a:solidFill>
                <a:srgbClr val="0000CC"/>
              </a:solidFill>
              <a:latin typeface="微软雅黑" panose="020B0503020204020204" pitchFamily="34" charset="-122"/>
            </a:endParaRPr>
          </a:p>
          <a:p>
            <a:pPr marL="0" indent="342900">
              <a:lnSpc>
                <a:spcPct val="150000"/>
              </a:lnSpc>
              <a:buFont typeface="Wingdings" pitchFamily="2" charset="2"/>
              <a:buNone/>
            </a:pPr>
            <a:r>
              <a:rPr lang="zh-CN" altLang="en-US" sz="2400" b="1" dirty="0">
                <a:latin typeface="微软雅黑" panose="020B0503020204020204" pitchFamily="34" charset="-122"/>
              </a:rPr>
              <a:t>利用给定的</a:t>
            </a:r>
            <a:r>
              <a:rPr lang="en-US" altLang="zh-CN" sz="2400" b="1" dirty="0">
                <a:latin typeface="微软雅黑" panose="020B0503020204020204" pitchFamily="34" charset="-122"/>
              </a:rPr>
              <a:t>DBMS</a:t>
            </a:r>
            <a:r>
              <a:rPr lang="zh-CN" altLang="en-US" sz="2400" b="1" dirty="0">
                <a:latin typeface="微软雅黑" panose="020B0503020204020204" pitchFamily="34" charset="-122"/>
              </a:rPr>
              <a:t>所提供的命令，建立数据库的模式、外模式和内模式。</a:t>
            </a:r>
          </a:p>
          <a:p>
            <a:pPr marL="0" indent="342900">
              <a:lnSpc>
                <a:spcPct val="150000"/>
              </a:lnSpc>
              <a:buFont typeface="Wingdings" pitchFamily="2" charset="2"/>
              <a:buNone/>
            </a:pPr>
            <a:r>
              <a:rPr lang="zh-CN" altLang="en-US" sz="2400" b="1" dirty="0">
                <a:latin typeface="微软雅黑" panose="020B0503020204020204" pitchFamily="34" charset="-122"/>
              </a:rPr>
              <a:t>对关系数据库来说，就是创建数据库、建立数据库中所包含的各个基本表、视图、索引等等。</a:t>
            </a:r>
          </a:p>
          <a:p>
            <a:pPr marL="0" indent="342900">
              <a:lnSpc>
                <a:spcPct val="150000"/>
              </a:lnSpc>
              <a:buFont typeface="Wingdings" pitchFamily="2" charset="2"/>
              <a:buNone/>
            </a:pPr>
            <a:r>
              <a:rPr lang="zh-CN" altLang="en-US" sz="2400" b="1" dirty="0">
                <a:latin typeface="微软雅黑" panose="020B0503020204020204" pitchFamily="34" charset="-122"/>
              </a:rPr>
              <a:t>这部分的工作可以用</a:t>
            </a:r>
            <a:r>
              <a:rPr lang="en-US" altLang="zh-CN" sz="2400" b="1" dirty="0">
                <a:latin typeface="微软雅黑" panose="020B0503020204020204" pitchFamily="34" charset="-122"/>
              </a:rPr>
              <a:t>SQL</a:t>
            </a:r>
            <a:r>
              <a:rPr lang="zh-CN" altLang="en-US" sz="2400" b="1" dirty="0">
                <a:latin typeface="微软雅黑" panose="020B0503020204020204" pitchFamily="34" charset="-122"/>
              </a:rPr>
              <a:t>语句中的</a:t>
            </a:r>
            <a:r>
              <a:rPr lang="en-US" altLang="zh-CN" sz="2400" b="1" dirty="0">
                <a:latin typeface="微软雅黑" panose="020B0503020204020204" pitchFamily="34" charset="-122"/>
              </a:rPr>
              <a:t>CREATE DATABASE</a:t>
            </a:r>
            <a:r>
              <a:rPr lang="zh-CN" altLang="en-US" sz="2400" b="1" dirty="0">
                <a:latin typeface="微软雅黑" panose="020B0503020204020204" pitchFamily="34" charset="-122"/>
              </a:rPr>
              <a:t>、</a:t>
            </a:r>
            <a:r>
              <a:rPr lang="en-US" altLang="zh-CN" sz="2400" b="1" dirty="0">
                <a:latin typeface="微软雅黑" panose="020B0503020204020204" pitchFamily="34" charset="-122"/>
              </a:rPr>
              <a:t>CREATE TABLE</a:t>
            </a:r>
            <a:r>
              <a:rPr lang="zh-CN" altLang="en-US" sz="2400" b="1" dirty="0">
                <a:latin typeface="微软雅黑" panose="020B0503020204020204" pitchFamily="34" charset="-122"/>
              </a:rPr>
              <a:t>、</a:t>
            </a:r>
            <a:r>
              <a:rPr lang="en-US" altLang="zh-CN" sz="2400" b="1" dirty="0">
                <a:latin typeface="微软雅黑" panose="020B0503020204020204" pitchFamily="34" charset="-122"/>
              </a:rPr>
              <a:t>CREATE VIEW</a:t>
            </a:r>
            <a:r>
              <a:rPr lang="zh-CN" altLang="en-US" sz="2400" b="1" dirty="0">
                <a:latin typeface="微软雅黑" panose="020B0503020204020204" pitchFamily="34" charset="-122"/>
              </a:rPr>
              <a:t>和</a:t>
            </a:r>
            <a:r>
              <a:rPr lang="en-US" altLang="zh-CN" sz="2400" b="1" dirty="0">
                <a:latin typeface="微软雅黑" panose="020B0503020204020204" pitchFamily="34" charset="-122"/>
              </a:rPr>
              <a:t>CREATE INDEX</a:t>
            </a:r>
            <a:r>
              <a:rPr lang="zh-CN" altLang="en-US" sz="2400" b="1" dirty="0">
                <a:latin typeface="微软雅黑" panose="020B0503020204020204" pitchFamily="34" charset="-122"/>
              </a:rPr>
              <a:t>命令来完成。 </a:t>
            </a:r>
          </a:p>
        </p:txBody>
      </p:sp>
    </p:spTree>
    <p:extLst>
      <p:ext uri="{BB962C8B-B14F-4D97-AF65-F5344CB8AC3E}">
        <p14:creationId xmlns:p14="http://schemas.microsoft.com/office/powerpoint/2010/main" val="18866780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Rectangle 3"/>
          <p:cNvSpPr>
            <a:spLocks noGrp="1" noChangeArrowheads="1"/>
          </p:cNvSpPr>
          <p:nvPr>
            <p:ph type="body" idx="1"/>
          </p:nvPr>
        </p:nvSpPr>
        <p:spPr>
          <a:xfrm>
            <a:off x="457200" y="260350"/>
            <a:ext cx="8219256" cy="6409010"/>
          </a:xfrm>
        </p:spPr>
        <p:txBody>
          <a:bodyPr>
            <a:noAutofit/>
          </a:bodyPr>
          <a:lstStyle/>
          <a:p>
            <a:pPr>
              <a:lnSpc>
                <a:spcPts val="3900"/>
              </a:lnSpc>
              <a:spcBef>
                <a:spcPts val="0"/>
              </a:spcBef>
              <a:buNone/>
            </a:pPr>
            <a:r>
              <a:rPr lang="en-US" altLang="zh-CN" b="1" dirty="0">
                <a:solidFill>
                  <a:srgbClr val="0000CC"/>
                </a:solidFill>
                <a:latin typeface="微软雅黑" panose="020B0503020204020204" pitchFamily="34" charset="-122"/>
              </a:rPr>
              <a:t>2. </a:t>
            </a:r>
            <a:r>
              <a:rPr lang="zh-CN" altLang="en-US" b="1" dirty="0">
                <a:solidFill>
                  <a:srgbClr val="0000CC"/>
                </a:solidFill>
                <a:latin typeface="微软雅黑" panose="020B0503020204020204" pitchFamily="34" charset="-122"/>
              </a:rPr>
              <a:t>数据装载</a:t>
            </a:r>
          </a:p>
          <a:p>
            <a:pPr marL="720000" indent="-381000">
              <a:lnSpc>
                <a:spcPts val="3900"/>
              </a:lnSpc>
              <a:spcBef>
                <a:spcPts val="0"/>
              </a:spcBef>
              <a:buFont typeface="Wingdings" pitchFamily="2" charset="2"/>
              <a:buAutoNum type="circleNumDbPlain"/>
            </a:pPr>
            <a:r>
              <a:rPr lang="zh-CN" altLang="en-US" sz="2400" b="1" dirty="0" smtClean="0">
                <a:latin typeface="微软雅黑" panose="020B0503020204020204" pitchFamily="34" charset="-122"/>
              </a:rPr>
              <a:t>筛选</a:t>
            </a:r>
            <a:r>
              <a:rPr lang="zh-CN" altLang="en-US" sz="2400" b="1" dirty="0">
                <a:latin typeface="微软雅黑" panose="020B0503020204020204" pitchFamily="34" charset="-122"/>
              </a:rPr>
              <a:t>数据</a:t>
            </a:r>
          </a:p>
          <a:p>
            <a:pPr marL="720000" indent="-381000">
              <a:lnSpc>
                <a:spcPts val="3900"/>
              </a:lnSpc>
              <a:spcBef>
                <a:spcPts val="0"/>
              </a:spcBef>
              <a:buFont typeface="Wingdings" pitchFamily="2" charset="2"/>
              <a:buAutoNum type="circleNumDbPlain"/>
            </a:pPr>
            <a:r>
              <a:rPr lang="zh-CN" altLang="en-US" sz="2400" b="1" dirty="0">
                <a:latin typeface="微软雅黑" panose="020B0503020204020204" pitchFamily="34" charset="-122"/>
              </a:rPr>
              <a:t>转换数据格式</a:t>
            </a:r>
          </a:p>
          <a:p>
            <a:pPr marL="720000" indent="-381000">
              <a:lnSpc>
                <a:spcPts val="3900"/>
              </a:lnSpc>
              <a:spcBef>
                <a:spcPts val="0"/>
              </a:spcBef>
              <a:buFont typeface="Wingdings" pitchFamily="2" charset="2"/>
              <a:buAutoNum type="circleNumDbPlain"/>
            </a:pPr>
            <a:r>
              <a:rPr lang="zh-CN" altLang="en-US" sz="2400" b="1" dirty="0">
                <a:latin typeface="微软雅黑" panose="020B0503020204020204" pitchFamily="34" charset="-122"/>
              </a:rPr>
              <a:t>输入数据</a:t>
            </a:r>
          </a:p>
          <a:p>
            <a:pPr marL="720000" indent="-381000">
              <a:lnSpc>
                <a:spcPts val="3900"/>
              </a:lnSpc>
              <a:spcBef>
                <a:spcPts val="0"/>
              </a:spcBef>
              <a:buFont typeface="Wingdings" pitchFamily="2" charset="2"/>
              <a:buAutoNum type="circleNumDbPlain"/>
            </a:pPr>
            <a:r>
              <a:rPr lang="zh-CN" altLang="en-US" sz="2400" b="1" dirty="0">
                <a:latin typeface="微软雅黑" panose="020B0503020204020204" pitchFamily="34" charset="-122"/>
              </a:rPr>
              <a:t>校验</a:t>
            </a:r>
            <a:r>
              <a:rPr lang="zh-CN" altLang="en-US" sz="2400" b="1" dirty="0" smtClean="0">
                <a:latin typeface="微软雅黑" panose="020B0503020204020204" pitchFamily="34" charset="-122"/>
              </a:rPr>
              <a:t>数据</a:t>
            </a:r>
            <a:endParaRPr lang="en-US" altLang="zh-CN" sz="2400" b="1" dirty="0" smtClean="0">
              <a:latin typeface="微软雅黑" panose="020B0503020204020204" pitchFamily="34" charset="-122"/>
            </a:endParaRPr>
          </a:p>
          <a:p>
            <a:pPr>
              <a:lnSpc>
                <a:spcPts val="3900"/>
              </a:lnSpc>
              <a:spcBef>
                <a:spcPts val="0"/>
              </a:spcBef>
              <a:buNone/>
            </a:pPr>
            <a:r>
              <a:rPr lang="en-US" altLang="zh-CN" b="1" dirty="0" smtClean="0">
                <a:solidFill>
                  <a:srgbClr val="0000CC"/>
                </a:solidFill>
                <a:latin typeface="微软雅黑" panose="020B0503020204020204" pitchFamily="34" charset="-122"/>
              </a:rPr>
              <a:t>3</a:t>
            </a:r>
            <a:r>
              <a:rPr lang="en-US" altLang="zh-CN" b="1" dirty="0">
                <a:solidFill>
                  <a:srgbClr val="0000CC"/>
                </a:solidFill>
                <a:latin typeface="微软雅黑" panose="020B0503020204020204" pitchFamily="34" charset="-122"/>
              </a:rPr>
              <a:t>. </a:t>
            </a:r>
            <a:r>
              <a:rPr lang="zh-CN" altLang="en-US" b="1" dirty="0">
                <a:solidFill>
                  <a:srgbClr val="0000CC"/>
                </a:solidFill>
                <a:latin typeface="微软雅黑" panose="020B0503020204020204" pitchFamily="34" charset="-122"/>
              </a:rPr>
              <a:t>应用程序的编制调试</a:t>
            </a:r>
          </a:p>
          <a:p>
            <a:pPr marL="381000" indent="-381000">
              <a:lnSpc>
                <a:spcPts val="3900"/>
              </a:lnSpc>
              <a:spcBef>
                <a:spcPts val="0"/>
              </a:spcBef>
              <a:buFont typeface="Wingdings" pitchFamily="2" charset="2"/>
              <a:buNone/>
            </a:pPr>
            <a:r>
              <a:rPr lang="zh-CN" altLang="en-US" sz="2000" b="1" dirty="0">
                <a:latin typeface="微软雅黑" panose="020B0503020204020204" pitchFamily="34" charset="-122"/>
              </a:rPr>
              <a:t>          </a:t>
            </a:r>
            <a:r>
              <a:rPr lang="zh-CN" altLang="en-US" sz="2400" b="1" dirty="0" smtClean="0">
                <a:latin typeface="微软雅黑" panose="020B0503020204020204" pitchFamily="34" charset="-122"/>
              </a:rPr>
              <a:t>与</a:t>
            </a:r>
            <a:r>
              <a:rPr lang="zh-CN" altLang="en-US" sz="2400" b="1" dirty="0">
                <a:latin typeface="微软雅黑" panose="020B0503020204020204" pitchFamily="34" charset="-122"/>
              </a:rPr>
              <a:t>数据载入同时进行的工作是应用程序的编制和调试。</a:t>
            </a:r>
          </a:p>
          <a:p>
            <a:pPr marL="381000" indent="-381000">
              <a:lnSpc>
                <a:spcPts val="3900"/>
              </a:lnSpc>
              <a:spcBef>
                <a:spcPts val="0"/>
              </a:spcBef>
              <a:buFont typeface="Wingdings" pitchFamily="2" charset="2"/>
              <a:buNone/>
            </a:pPr>
            <a:r>
              <a:rPr lang="zh-CN" altLang="en-US" sz="2400" b="1" dirty="0">
                <a:latin typeface="微软雅黑" panose="020B0503020204020204" pitchFamily="34" charset="-122"/>
              </a:rPr>
              <a:t>          </a:t>
            </a:r>
            <a:r>
              <a:rPr lang="zh-CN" altLang="en-US" sz="2400" b="1" dirty="0" smtClean="0">
                <a:latin typeface="微软雅黑" panose="020B0503020204020204" pitchFamily="34" charset="-122"/>
              </a:rPr>
              <a:t>在</a:t>
            </a:r>
            <a:r>
              <a:rPr lang="zh-CN" altLang="en-US" sz="2400" b="1" dirty="0">
                <a:latin typeface="微软雅黑" panose="020B0503020204020204" pitchFamily="34" charset="-122"/>
              </a:rPr>
              <a:t>所编写的应用程序中一定会用到嵌入式</a:t>
            </a:r>
            <a:r>
              <a:rPr lang="en-US" altLang="zh-CN" sz="2400" b="1" dirty="0">
                <a:latin typeface="微软雅黑" panose="020B0503020204020204" pitchFamily="34" charset="-122"/>
              </a:rPr>
              <a:t>SQL</a:t>
            </a:r>
            <a:r>
              <a:rPr lang="zh-CN" altLang="en-US" sz="2400" b="1" dirty="0">
                <a:latin typeface="微软雅黑" panose="020B0503020204020204" pitchFamily="34" charset="-122"/>
              </a:rPr>
              <a:t>语句来进行数据库数据查询和</a:t>
            </a:r>
            <a:r>
              <a:rPr lang="zh-CN" altLang="en-US" sz="2400" b="1" dirty="0" smtClean="0">
                <a:latin typeface="微软雅黑" panose="020B0503020204020204" pitchFamily="34" charset="-122"/>
              </a:rPr>
              <a:t>更新</a:t>
            </a:r>
            <a:endParaRPr lang="zh-CN" altLang="en-US" sz="2400" b="1" dirty="0">
              <a:latin typeface="微软雅黑" panose="020B0503020204020204" pitchFamily="34" charset="-122"/>
            </a:endParaRPr>
          </a:p>
          <a:p>
            <a:pPr marL="381000" indent="-381000">
              <a:lnSpc>
                <a:spcPts val="3900"/>
              </a:lnSpc>
              <a:spcBef>
                <a:spcPts val="0"/>
              </a:spcBef>
              <a:buFont typeface="Wingdings" pitchFamily="2" charset="2"/>
              <a:buNone/>
            </a:pPr>
            <a:endParaRPr lang="zh-CN" altLang="en-US" sz="2800" b="1" dirty="0">
              <a:latin typeface="微软雅黑" panose="020B0503020204020204" pitchFamily="34" charset="-122"/>
            </a:endParaRPr>
          </a:p>
        </p:txBody>
      </p:sp>
    </p:spTree>
    <p:extLst>
      <p:ext uri="{BB962C8B-B14F-4D97-AF65-F5344CB8AC3E}">
        <p14:creationId xmlns:p14="http://schemas.microsoft.com/office/powerpoint/2010/main" val="4094175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23">
                                            <p:txEl>
                                              <p:pRg st="5" end="5"/>
                                            </p:txEl>
                                          </p:spTgt>
                                        </p:tgtEl>
                                        <p:attrNameLst>
                                          <p:attrName>style.visibility</p:attrName>
                                        </p:attrNameLst>
                                      </p:cBhvr>
                                      <p:to>
                                        <p:strVal val="visible"/>
                                      </p:to>
                                    </p:set>
                                    <p:animEffect transition="in" filter="blinds(horizontal)">
                                      <p:cBhvr>
                                        <p:cTn id="7" dur="500"/>
                                        <p:tgtEl>
                                          <p:spTgt spid="49152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23">
                                            <p:txEl>
                                              <p:pRg st="6" end="6"/>
                                            </p:txEl>
                                          </p:spTgt>
                                        </p:tgtEl>
                                        <p:attrNameLst>
                                          <p:attrName>style.visibility</p:attrName>
                                        </p:attrNameLst>
                                      </p:cBhvr>
                                      <p:to>
                                        <p:strVal val="visible"/>
                                      </p:to>
                                    </p:set>
                                    <p:animEffect transition="in" filter="blinds(horizontal)">
                                      <p:cBhvr>
                                        <p:cTn id="10" dur="500"/>
                                        <p:tgtEl>
                                          <p:spTgt spid="49152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91523">
                                            <p:txEl>
                                              <p:pRg st="7" end="7"/>
                                            </p:txEl>
                                          </p:spTgt>
                                        </p:tgtEl>
                                        <p:attrNameLst>
                                          <p:attrName>style.visibility</p:attrName>
                                        </p:attrNameLst>
                                      </p:cBhvr>
                                      <p:to>
                                        <p:strVal val="visible"/>
                                      </p:to>
                                    </p:set>
                                    <p:animEffect transition="in" filter="blinds(horizontal)">
                                      <p:cBhvr>
                                        <p:cTn id="13" dur="500"/>
                                        <p:tgtEl>
                                          <p:spTgt spid="491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5FD2B706-C267-4D2B-B780-CBBB9C8CA4F7}" type="datetime3">
              <a:rPr lang="zh-CN" altLang="en-US"/>
              <a:pPr/>
              <a:t>2019年11月26日星期二</a:t>
            </a:fld>
            <a:endParaRPr lang="en-US" altLang="zh-CN"/>
          </a:p>
        </p:txBody>
      </p:sp>
      <p:sp>
        <p:nvSpPr>
          <p:cNvPr id="492546" name="Rectangle 2"/>
          <p:cNvSpPr>
            <a:spLocks noGrp="1" noChangeArrowheads="1"/>
          </p:cNvSpPr>
          <p:nvPr>
            <p:ph type="body" idx="1"/>
          </p:nvPr>
        </p:nvSpPr>
        <p:spPr>
          <a:xfrm>
            <a:off x="457200" y="260350"/>
            <a:ext cx="8435280" cy="5865813"/>
          </a:xfrm>
        </p:spPr>
        <p:txBody>
          <a:bodyPr>
            <a:normAutofit/>
          </a:bodyPr>
          <a:lstStyle/>
          <a:p>
            <a:pPr>
              <a:buNone/>
            </a:pPr>
            <a:r>
              <a:rPr lang="en-US" altLang="zh-CN" sz="2800" b="1" dirty="0">
                <a:solidFill>
                  <a:srgbClr val="0000CC"/>
                </a:solidFill>
              </a:rPr>
              <a:t>4  </a:t>
            </a:r>
            <a:r>
              <a:rPr lang="zh-CN" altLang="en-US" sz="2800" b="1" dirty="0">
                <a:solidFill>
                  <a:srgbClr val="0000CC"/>
                </a:solidFill>
              </a:rPr>
              <a:t>数据库的试运行</a:t>
            </a:r>
          </a:p>
          <a:p>
            <a:pPr>
              <a:lnSpc>
                <a:spcPct val="135000"/>
              </a:lnSpc>
              <a:buFont typeface="Wingdings" pitchFamily="2" charset="2"/>
              <a:buNone/>
            </a:pPr>
            <a:r>
              <a:rPr lang="zh-CN" altLang="en-US" sz="2400" b="1" dirty="0"/>
              <a:t>             在所有的程序模块都通过了调试以后，就需要将它们联合起来进行调试。这一过程称为数据库的试运行。</a:t>
            </a:r>
          </a:p>
          <a:p>
            <a:pPr>
              <a:lnSpc>
                <a:spcPct val="135000"/>
              </a:lnSpc>
              <a:buFont typeface="Wingdings" pitchFamily="2" charset="2"/>
              <a:buNone/>
            </a:pPr>
            <a:r>
              <a:rPr lang="zh-CN" altLang="en-US" sz="2400" b="1" dirty="0"/>
              <a:t>             在数据库的试运行过程中，不仅要测试程序的各功能是否正确，而且还应考察系统的性能是否符合用户的需要。</a:t>
            </a:r>
          </a:p>
          <a:p>
            <a:pPr>
              <a:lnSpc>
                <a:spcPct val="135000"/>
              </a:lnSpc>
              <a:buFont typeface="Wingdings" pitchFamily="2" charset="2"/>
              <a:buNone/>
            </a:pPr>
            <a:r>
              <a:rPr lang="zh-CN" altLang="en-US" sz="2400" b="1" dirty="0"/>
              <a:t>             另外，</a:t>
            </a:r>
            <a:r>
              <a:rPr lang="zh-CN" altLang="en-US" sz="2400" b="1" dirty="0">
                <a:solidFill>
                  <a:srgbClr val="FF0066"/>
                </a:solidFill>
              </a:rPr>
              <a:t>在数据库的试运行过程中，应经常对数据库中的数据进行备份</a:t>
            </a:r>
            <a:r>
              <a:rPr lang="zh-CN" altLang="en-US" sz="2400" b="1" dirty="0"/>
              <a:t>。</a:t>
            </a:r>
          </a:p>
          <a:p>
            <a:pPr>
              <a:buNone/>
            </a:pPr>
            <a:r>
              <a:rPr lang="en-US" altLang="zh-CN" sz="2800" b="1" dirty="0">
                <a:solidFill>
                  <a:srgbClr val="0000CC"/>
                </a:solidFill>
              </a:rPr>
              <a:t>5  </a:t>
            </a:r>
            <a:r>
              <a:rPr lang="zh-CN" altLang="en-US" sz="2800" b="1" dirty="0">
                <a:solidFill>
                  <a:srgbClr val="0000CC"/>
                </a:solidFill>
              </a:rPr>
              <a:t>整理文档</a:t>
            </a:r>
            <a:endParaRPr lang="en-US" altLang="zh-CN" sz="2800" b="1" dirty="0">
              <a:solidFill>
                <a:srgbClr val="0000CC"/>
              </a:solidFill>
            </a:endParaRPr>
          </a:p>
        </p:txBody>
      </p:sp>
    </p:spTree>
    <p:extLst>
      <p:ext uri="{BB962C8B-B14F-4D97-AF65-F5344CB8AC3E}">
        <p14:creationId xmlns:p14="http://schemas.microsoft.com/office/powerpoint/2010/main" val="37505217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6E2E2A-37D1-4093-8596-6576EE9DE244}" type="datetime3">
              <a:rPr lang="zh-CN" altLang="en-US"/>
              <a:pPr/>
              <a:t>2019年11月26日星期二</a:t>
            </a:fld>
            <a:endParaRPr lang="en-US" altLang="zh-CN"/>
          </a:p>
        </p:txBody>
      </p:sp>
      <p:sp>
        <p:nvSpPr>
          <p:cNvPr id="493570" name="Rectangle 2"/>
          <p:cNvSpPr>
            <a:spLocks noGrp="1" noChangeArrowheads="1"/>
          </p:cNvSpPr>
          <p:nvPr>
            <p:ph type="title"/>
          </p:nvPr>
        </p:nvSpPr>
        <p:spPr>
          <a:xfrm>
            <a:off x="457200" y="274638"/>
            <a:ext cx="8229600" cy="922114"/>
          </a:xfrm>
        </p:spPr>
        <p:txBody>
          <a:bodyPr vert="horz" lIns="91440" tIns="45720" rIns="91440" bIns="45720" rtlCol="0" anchor="ctr">
            <a:normAutofit/>
          </a:bodyPr>
          <a:lstStyle/>
          <a:p>
            <a:pPr algn="l"/>
            <a:r>
              <a:rPr lang="en-US" altLang="zh-CN" sz="3600" b="1" dirty="0">
                <a:solidFill>
                  <a:srgbClr val="00B050"/>
                </a:solidFill>
                <a:latin typeface="微软雅黑" pitchFamily="34" charset="-122"/>
              </a:rPr>
              <a:t>4.7  </a:t>
            </a:r>
            <a:r>
              <a:rPr lang="zh-CN" altLang="en-US" sz="3600" b="1" dirty="0">
                <a:solidFill>
                  <a:srgbClr val="00B050"/>
                </a:solidFill>
                <a:latin typeface="微软雅黑" pitchFamily="34" charset="-122"/>
              </a:rPr>
              <a:t>数据库运行和维护</a:t>
            </a:r>
          </a:p>
        </p:txBody>
      </p:sp>
      <p:sp>
        <p:nvSpPr>
          <p:cNvPr id="493571" name="Rectangle 3"/>
          <p:cNvSpPr>
            <a:spLocks noGrp="1" noChangeArrowheads="1"/>
          </p:cNvSpPr>
          <p:nvPr>
            <p:ph type="body" idx="1"/>
          </p:nvPr>
        </p:nvSpPr>
        <p:spPr>
          <a:xfrm>
            <a:off x="467544" y="1412776"/>
            <a:ext cx="8362950" cy="4997450"/>
          </a:xfrm>
        </p:spPr>
        <p:txBody>
          <a:bodyPr>
            <a:normAutofit/>
          </a:bodyPr>
          <a:lstStyle/>
          <a:p>
            <a:pPr>
              <a:lnSpc>
                <a:spcPts val="3500"/>
              </a:lnSpc>
              <a:spcBef>
                <a:spcPts val="0"/>
              </a:spcBef>
              <a:buFont typeface="Wingdings" pitchFamily="2" charset="2"/>
              <a:buNone/>
            </a:pPr>
            <a:r>
              <a:rPr lang="en-US" altLang="zh-CN" sz="2800" b="1" dirty="0" smtClean="0">
                <a:solidFill>
                  <a:srgbClr val="C00000"/>
                </a:solidFill>
                <a:latin typeface="微软雅黑" pitchFamily="34" charset="-122"/>
              </a:rPr>
              <a:t>1. </a:t>
            </a:r>
            <a:r>
              <a:rPr lang="zh-CN" altLang="en-US" sz="2800" b="1" dirty="0">
                <a:solidFill>
                  <a:srgbClr val="C00000"/>
                </a:solidFill>
                <a:latin typeface="微软雅黑" pitchFamily="34" charset="-122"/>
              </a:rPr>
              <a:t>数据库的安全性和完整性控制</a:t>
            </a:r>
          </a:p>
          <a:p>
            <a:pPr indent="342900">
              <a:lnSpc>
                <a:spcPts val="3500"/>
              </a:lnSpc>
              <a:spcBef>
                <a:spcPts val="0"/>
              </a:spcBef>
              <a:buFont typeface="Wingdings" pitchFamily="2" charset="2"/>
              <a:buNone/>
            </a:pPr>
            <a:r>
              <a:rPr lang="zh-CN" altLang="en-US" sz="2400" b="1" dirty="0"/>
              <a:t>随着时间的推移，数据库系统的应用环境会发生变化，</a:t>
            </a:r>
            <a:r>
              <a:rPr lang="en-US" altLang="zh-CN" sz="2800" b="1" dirty="0">
                <a:solidFill>
                  <a:srgbClr val="0000CC"/>
                </a:solidFill>
              </a:rPr>
              <a:t>DBA</a:t>
            </a:r>
            <a:r>
              <a:rPr lang="zh-CN" altLang="en-US" sz="2400" b="1" dirty="0">
                <a:solidFill>
                  <a:srgbClr val="0000CC"/>
                </a:solidFill>
              </a:rPr>
              <a:t>应根据实际情况调整数据库的安全性和完整性要求</a:t>
            </a:r>
            <a:r>
              <a:rPr lang="zh-CN" altLang="en-US" sz="2400" b="1" dirty="0" smtClean="0">
                <a:solidFill>
                  <a:srgbClr val="0000CC"/>
                </a:solidFill>
              </a:rPr>
              <a:t>。</a:t>
            </a:r>
            <a:endParaRPr lang="en-US" altLang="zh-CN" sz="2400" b="1" dirty="0" smtClean="0">
              <a:solidFill>
                <a:srgbClr val="0000CC"/>
              </a:solidFill>
            </a:endParaRPr>
          </a:p>
          <a:p>
            <a:pPr indent="342900">
              <a:lnSpc>
                <a:spcPts val="3500"/>
              </a:lnSpc>
              <a:spcBef>
                <a:spcPts val="0"/>
              </a:spcBef>
              <a:buFont typeface="Wingdings" pitchFamily="2" charset="2"/>
              <a:buNone/>
            </a:pPr>
            <a:endParaRPr lang="zh-CN" altLang="en-US" sz="2400" b="1" dirty="0"/>
          </a:p>
          <a:p>
            <a:pPr>
              <a:lnSpc>
                <a:spcPts val="3500"/>
              </a:lnSpc>
              <a:spcBef>
                <a:spcPts val="0"/>
              </a:spcBef>
              <a:buNone/>
            </a:pPr>
            <a:r>
              <a:rPr lang="en-US" altLang="zh-CN" sz="2800" b="1" dirty="0">
                <a:solidFill>
                  <a:srgbClr val="C00000"/>
                </a:solidFill>
                <a:latin typeface="微软雅黑" pitchFamily="34" charset="-122"/>
              </a:rPr>
              <a:t>2. </a:t>
            </a:r>
            <a:r>
              <a:rPr lang="zh-CN" altLang="en-US" sz="2800" b="1" dirty="0">
                <a:solidFill>
                  <a:srgbClr val="C00000"/>
                </a:solidFill>
                <a:latin typeface="微软雅黑" pitchFamily="34" charset="-122"/>
              </a:rPr>
              <a:t>数据库性能的监督、分析和改善</a:t>
            </a:r>
          </a:p>
          <a:p>
            <a:pPr indent="342900">
              <a:lnSpc>
                <a:spcPts val="3500"/>
              </a:lnSpc>
              <a:spcBef>
                <a:spcPts val="0"/>
              </a:spcBef>
              <a:buNone/>
            </a:pPr>
            <a:r>
              <a:rPr lang="zh-CN" altLang="en-US" sz="2400" b="1" dirty="0"/>
              <a:t>在数据库系统的运行过程中，</a:t>
            </a:r>
            <a:r>
              <a:rPr lang="en-US" altLang="zh-CN" sz="2400" b="1" dirty="0"/>
              <a:t>DBA</a:t>
            </a:r>
            <a:r>
              <a:rPr lang="zh-CN" altLang="en-US" sz="2400" b="1" dirty="0"/>
              <a:t>须密切关注系统的性能，监视系统的运行，并对监测数据进行分析，不断改进系统的性能。</a:t>
            </a:r>
          </a:p>
        </p:txBody>
      </p:sp>
    </p:spTree>
    <p:extLst>
      <p:ext uri="{BB962C8B-B14F-4D97-AF65-F5344CB8AC3E}">
        <p14:creationId xmlns:p14="http://schemas.microsoft.com/office/powerpoint/2010/main" val="42865045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idx="1"/>
          </p:nvPr>
        </p:nvSpPr>
        <p:spPr>
          <a:xfrm>
            <a:off x="323528" y="332656"/>
            <a:ext cx="8424863" cy="6237287"/>
          </a:xfrm>
        </p:spPr>
        <p:txBody>
          <a:bodyPr>
            <a:normAutofit fontScale="62500" lnSpcReduction="20000"/>
          </a:bodyPr>
          <a:lstStyle/>
          <a:p>
            <a:pPr>
              <a:lnSpc>
                <a:spcPct val="120000"/>
              </a:lnSpc>
              <a:buNone/>
            </a:pPr>
            <a:r>
              <a:rPr lang="en-US" altLang="zh-CN" sz="4000" b="1" dirty="0">
                <a:solidFill>
                  <a:srgbClr val="C00000"/>
                </a:solidFill>
                <a:latin typeface="微软雅黑" pitchFamily="34" charset="-122"/>
              </a:rPr>
              <a:t>3. </a:t>
            </a:r>
            <a:r>
              <a:rPr lang="zh-CN" altLang="en-US" sz="4000" b="1" dirty="0">
                <a:solidFill>
                  <a:srgbClr val="C00000"/>
                </a:solidFill>
                <a:latin typeface="微软雅黑" pitchFamily="34" charset="-122"/>
              </a:rPr>
              <a:t>数据库的重组织与重构造</a:t>
            </a:r>
          </a:p>
          <a:p>
            <a:pPr indent="342900">
              <a:lnSpc>
                <a:spcPts val="3400"/>
              </a:lnSpc>
              <a:spcBef>
                <a:spcPts val="1200"/>
              </a:spcBef>
              <a:spcAft>
                <a:spcPts val="1200"/>
              </a:spcAft>
              <a:buNone/>
            </a:pPr>
            <a:r>
              <a:rPr lang="zh-CN" altLang="en-US" sz="3400" b="1" dirty="0" smtClean="0">
                <a:latin typeface="微软雅黑" panose="020B0503020204020204" pitchFamily="34" charset="-122"/>
              </a:rPr>
              <a:t>对</a:t>
            </a:r>
            <a:r>
              <a:rPr lang="zh-CN" altLang="en-US" sz="3400" b="1" dirty="0">
                <a:latin typeface="微软雅黑" panose="020B0503020204020204" pitchFamily="34" charset="-122"/>
              </a:rPr>
              <a:t>数据库进行插入、删除和修改等的更新</a:t>
            </a:r>
            <a:r>
              <a:rPr lang="zh-CN" altLang="en-US" sz="3400" b="1" dirty="0" smtClean="0">
                <a:latin typeface="微软雅黑" panose="020B0503020204020204" pitchFamily="34" charset="-122"/>
              </a:rPr>
              <a:t>操作会</a:t>
            </a:r>
            <a:r>
              <a:rPr lang="zh-CN" altLang="en-US" sz="3400" b="1" dirty="0">
                <a:latin typeface="微软雅黑" panose="020B0503020204020204" pitchFamily="34" charset="-122"/>
              </a:rPr>
              <a:t>使数据库的物理存储变坏，从而影响数据的存取效率和</a:t>
            </a:r>
            <a:r>
              <a:rPr lang="zh-CN" altLang="en-US" sz="3400" b="1" dirty="0" smtClean="0">
                <a:latin typeface="微软雅黑" panose="020B0503020204020204" pitchFamily="34" charset="-122"/>
              </a:rPr>
              <a:t>系统性能。</a:t>
            </a:r>
            <a:endParaRPr lang="zh-CN" altLang="en-US" sz="3400" b="1" dirty="0">
              <a:latin typeface="微软雅黑" panose="020B0503020204020204" pitchFamily="34" charset="-122"/>
            </a:endParaRPr>
          </a:p>
          <a:p>
            <a:pPr indent="342900">
              <a:lnSpc>
                <a:spcPts val="3400"/>
              </a:lnSpc>
              <a:spcBef>
                <a:spcPts val="1200"/>
              </a:spcBef>
              <a:spcAft>
                <a:spcPts val="1200"/>
              </a:spcAft>
              <a:buNone/>
            </a:pPr>
            <a:r>
              <a:rPr lang="zh-CN" altLang="en-US" sz="3400" b="1" dirty="0">
                <a:latin typeface="微软雅黑" panose="020B0503020204020204" pitchFamily="34" charset="-122"/>
              </a:rPr>
              <a:t>    </a:t>
            </a:r>
            <a:r>
              <a:rPr lang="zh-CN" altLang="en-US" sz="3400" b="1" dirty="0" smtClean="0">
                <a:latin typeface="微软雅黑" panose="020B0503020204020204" pitchFamily="34" charset="-122"/>
              </a:rPr>
              <a:t>这时</a:t>
            </a:r>
            <a:r>
              <a:rPr lang="zh-CN" altLang="en-US" sz="3400" b="1" dirty="0">
                <a:latin typeface="微软雅黑" panose="020B0503020204020204" pitchFamily="34" charset="-122"/>
              </a:rPr>
              <a:t>，</a:t>
            </a:r>
            <a:r>
              <a:rPr lang="en-US" altLang="zh-CN" sz="3400" b="1" dirty="0">
                <a:latin typeface="微软雅黑" panose="020B0503020204020204" pitchFamily="34" charset="-122"/>
              </a:rPr>
              <a:t>DBA</a:t>
            </a:r>
            <a:r>
              <a:rPr lang="zh-CN" altLang="en-US" sz="3400" b="1" dirty="0">
                <a:latin typeface="微软雅黑" panose="020B0503020204020204" pitchFamily="34" charset="-122"/>
              </a:rPr>
              <a:t>要负责对数据库进行</a:t>
            </a:r>
            <a:r>
              <a:rPr lang="zh-CN" altLang="en-US" sz="4000" b="1" dirty="0">
                <a:solidFill>
                  <a:srgbClr val="0000CC"/>
                </a:solidFill>
                <a:latin typeface="微软雅黑" panose="020B0503020204020204" pitchFamily="34" charset="-122"/>
              </a:rPr>
              <a:t>重组织</a:t>
            </a:r>
            <a:r>
              <a:rPr lang="zh-CN" altLang="en-US" sz="3400" b="1" dirty="0">
                <a:latin typeface="微软雅黑" panose="020B0503020204020204" pitchFamily="34" charset="-122"/>
              </a:rPr>
              <a:t>，即按原设计要求重新安排数据的存储位置、回收垃圾、减少指针链等等，以提高数据的存取效率和系统性能。</a:t>
            </a:r>
          </a:p>
          <a:p>
            <a:pPr indent="342900">
              <a:lnSpc>
                <a:spcPts val="3400"/>
              </a:lnSpc>
              <a:spcBef>
                <a:spcPts val="1200"/>
              </a:spcBef>
              <a:spcAft>
                <a:spcPts val="1200"/>
              </a:spcAft>
              <a:buNone/>
            </a:pPr>
            <a:r>
              <a:rPr lang="zh-CN" altLang="en-US" sz="3400" b="1" dirty="0" smtClean="0">
                <a:latin typeface="微软雅黑" panose="020B0503020204020204" pitchFamily="34" charset="-122"/>
              </a:rPr>
              <a:t>   另外</a:t>
            </a:r>
            <a:r>
              <a:rPr lang="zh-CN" altLang="en-US" sz="3400" b="1" dirty="0">
                <a:latin typeface="微软雅黑" panose="020B0503020204020204" pitchFamily="34" charset="-122"/>
              </a:rPr>
              <a:t>，数据库系统的应用环境是不断变化的，常常会出现一些新的应用，也会消除一些旧的应用，这将导致新实体的出现和旧实体的淘汰，同时原先实体的属性和实体间的联系也会发生变化。因此，需要局部地调整数据库的逻辑结构，增加一些新的关系、删除一些旧的关系，或在某些关系中增加（或删除）一些属性等等，这就是数据库的</a:t>
            </a:r>
            <a:r>
              <a:rPr lang="zh-CN" altLang="en-US" sz="4000" b="1" dirty="0">
                <a:solidFill>
                  <a:srgbClr val="0000CC"/>
                </a:solidFill>
                <a:latin typeface="微软雅黑" panose="020B0503020204020204" pitchFamily="34" charset="-122"/>
              </a:rPr>
              <a:t>重构造</a:t>
            </a:r>
            <a:r>
              <a:rPr lang="zh-CN" altLang="en-US" sz="3400" b="1" dirty="0">
                <a:latin typeface="微软雅黑" panose="020B0503020204020204" pitchFamily="34" charset="-122"/>
              </a:rPr>
              <a:t>。 </a:t>
            </a:r>
          </a:p>
        </p:txBody>
      </p:sp>
    </p:spTree>
    <p:extLst>
      <p:ext uri="{BB962C8B-B14F-4D97-AF65-F5344CB8AC3E}">
        <p14:creationId xmlns:p14="http://schemas.microsoft.com/office/powerpoint/2010/main" val="27154953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738" name="Group 2"/>
          <p:cNvGrpSpPr>
            <a:grpSpLocks/>
          </p:cNvGrpSpPr>
          <p:nvPr/>
        </p:nvGrpSpPr>
        <p:grpSpPr bwMode="auto">
          <a:xfrm>
            <a:off x="1547813" y="188913"/>
            <a:ext cx="5111750" cy="5543550"/>
            <a:chOff x="975" y="119"/>
            <a:chExt cx="3220" cy="3492"/>
          </a:xfrm>
        </p:grpSpPr>
        <p:sp>
          <p:nvSpPr>
            <p:cNvPr id="500739" name="Rectangle 3"/>
            <p:cNvSpPr>
              <a:spLocks noChangeArrowheads="1"/>
            </p:cNvSpPr>
            <p:nvPr/>
          </p:nvSpPr>
          <p:spPr bwMode="auto">
            <a:xfrm>
              <a:off x="1655" y="119"/>
              <a:ext cx="1996"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数据库的逻辑设计和物理设计</a:t>
              </a:r>
            </a:p>
          </p:txBody>
        </p:sp>
        <p:sp>
          <p:nvSpPr>
            <p:cNvPr id="500740" name="Rectangle 4"/>
            <p:cNvSpPr>
              <a:spLocks noChangeArrowheads="1"/>
            </p:cNvSpPr>
            <p:nvPr/>
          </p:nvSpPr>
          <p:spPr bwMode="auto">
            <a:xfrm>
              <a:off x="1701" y="754"/>
              <a:ext cx="1179"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定义数据结构</a:t>
              </a:r>
            </a:p>
          </p:txBody>
        </p:sp>
        <p:sp>
          <p:nvSpPr>
            <p:cNvPr id="500741" name="Rectangle 5"/>
            <p:cNvSpPr>
              <a:spLocks noChangeArrowheads="1"/>
            </p:cNvSpPr>
            <p:nvPr/>
          </p:nvSpPr>
          <p:spPr bwMode="auto">
            <a:xfrm>
              <a:off x="1655" y="1389"/>
              <a:ext cx="1225"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数据装载</a:t>
              </a:r>
            </a:p>
          </p:txBody>
        </p:sp>
        <p:sp>
          <p:nvSpPr>
            <p:cNvPr id="500742" name="Rectangle 6"/>
            <p:cNvSpPr>
              <a:spLocks noChangeArrowheads="1"/>
            </p:cNvSpPr>
            <p:nvPr/>
          </p:nvSpPr>
          <p:spPr bwMode="auto">
            <a:xfrm>
              <a:off x="1655" y="2024"/>
              <a:ext cx="1316"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编写和调试程序</a:t>
              </a:r>
            </a:p>
          </p:txBody>
        </p:sp>
        <p:sp>
          <p:nvSpPr>
            <p:cNvPr id="500743" name="Rectangle 7"/>
            <p:cNvSpPr>
              <a:spLocks noChangeArrowheads="1"/>
            </p:cNvSpPr>
            <p:nvPr/>
          </p:nvSpPr>
          <p:spPr bwMode="auto">
            <a:xfrm>
              <a:off x="1655" y="2659"/>
              <a:ext cx="1316"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试运行</a:t>
              </a:r>
            </a:p>
          </p:txBody>
        </p:sp>
        <p:sp>
          <p:nvSpPr>
            <p:cNvPr id="500744" name="Rectangle 8"/>
            <p:cNvSpPr>
              <a:spLocks noChangeArrowheads="1"/>
            </p:cNvSpPr>
            <p:nvPr/>
          </p:nvSpPr>
          <p:spPr bwMode="auto">
            <a:xfrm>
              <a:off x="1565" y="3294"/>
              <a:ext cx="1996"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数据库的运行和维护</a:t>
              </a:r>
            </a:p>
          </p:txBody>
        </p:sp>
        <p:sp>
          <p:nvSpPr>
            <p:cNvPr id="500745" name="AutoShape 9"/>
            <p:cNvSpPr>
              <a:spLocks noChangeArrowheads="1"/>
            </p:cNvSpPr>
            <p:nvPr/>
          </p:nvSpPr>
          <p:spPr bwMode="auto">
            <a:xfrm>
              <a:off x="2200" y="436"/>
              <a:ext cx="136" cy="318"/>
            </a:xfrm>
            <a:prstGeom prst="downArrow">
              <a:avLst>
                <a:gd name="adj1" fmla="val 50000"/>
                <a:gd name="adj2" fmla="val 584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dirty="0">
                <a:ea typeface="微软雅黑" pitchFamily="34" charset="-122"/>
              </a:endParaRPr>
            </a:p>
          </p:txBody>
        </p:sp>
        <p:sp>
          <p:nvSpPr>
            <p:cNvPr id="500746" name="AutoShape 10"/>
            <p:cNvSpPr>
              <a:spLocks noChangeArrowheads="1"/>
            </p:cNvSpPr>
            <p:nvPr/>
          </p:nvSpPr>
          <p:spPr bwMode="auto">
            <a:xfrm>
              <a:off x="2200" y="1071"/>
              <a:ext cx="136" cy="318"/>
            </a:xfrm>
            <a:prstGeom prst="downArrow">
              <a:avLst>
                <a:gd name="adj1" fmla="val 50000"/>
                <a:gd name="adj2" fmla="val 584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dirty="0">
                <a:ea typeface="微软雅黑" pitchFamily="34" charset="-122"/>
              </a:endParaRPr>
            </a:p>
          </p:txBody>
        </p:sp>
        <p:sp>
          <p:nvSpPr>
            <p:cNvPr id="500747" name="AutoShape 11"/>
            <p:cNvSpPr>
              <a:spLocks noChangeArrowheads="1"/>
            </p:cNvSpPr>
            <p:nvPr/>
          </p:nvSpPr>
          <p:spPr bwMode="auto">
            <a:xfrm>
              <a:off x="2200" y="1706"/>
              <a:ext cx="136" cy="318"/>
            </a:xfrm>
            <a:prstGeom prst="downArrow">
              <a:avLst>
                <a:gd name="adj1" fmla="val 50000"/>
                <a:gd name="adj2" fmla="val 584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dirty="0">
                <a:ea typeface="微软雅黑" pitchFamily="34" charset="-122"/>
              </a:endParaRPr>
            </a:p>
          </p:txBody>
        </p:sp>
        <p:sp>
          <p:nvSpPr>
            <p:cNvPr id="500748" name="AutoShape 12"/>
            <p:cNvSpPr>
              <a:spLocks noChangeArrowheads="1"/>
            </p:cNvSpPr>
            <p:nvPr/>
          </p:nvSpPr>
          <p:spPr bwMode="auto">
            <a:xfrm>
              <a:off x="2200" y="2341"/>
              <a:ext cx="136" cy="318"/>
            </a:xfrm>
            <a:prstGeom prst="downArrow">
              <a:avLst>
                <a:gd name="adj1" fmla="val 50000"/>
                <a:gd name="adj2" fmla="val 584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dirty="0">
                <a:ea typeface="微软雅黑" pitchFamily="34" charset="-122"/>
              </a:endParaRPr>
            </a:p>
          </p:txBody>
        </p:sp>
        <p:sp>
          <p:nvSpPr>
            <p:cNvPr id="500749" name="AutoShape 13"/>
            <p:cNvSpPr>
              <a:spLocks noChangeArrowheads="1"/>
            </p:cNvSpPr>
            <p:nvPr/>
          </p:nvSpPr>
          <p:spPr bwMode="auto">
            <a:xfrm>
              <a:off x="2245" y="2976"/>
              <a:ext cx="136" cy="318"/>
            </a:xfrm>
            <a:prstGeom prst="downArrow">
              <a:avLst>
                <a:gd name="adj1" fmla="val 50000"/>
                <a:gd name="adj2" fmla="val 584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dirty="0">
                <a:ea typeface="微软雅黑" pitchFamily="34" charset="-122"/>
              </a:endParaRPr>
            </a:p>
          </p:txBody>
        </p:sp>
        <p:sp>
          <p:nvSpPr>
            <p:cNvPr id="500750" name="Rectangle 14"/>
            <p:cNvSpPr>
              <a:spLocks noChangeArrowheads="1"/>
            </p:cNvSpPr>
            <p:nvPr/>
          </p:nvSpPr>
          <p:spPr bwMode="auto">
            <a:xfrm>
              <a:off x="3288" y="1162"/>
              <a:ext cx="907"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筛选数据</a:t>
              </a:r>
            </a:p>
          </p:txBody>
        </p:sp>
        <p:sp>
          <p:nvSpPr>
            <p:cNvPr id="500751" name="Rectangle 15"/>
            <p:cNvSpPr>
              <a:spLocks noChangeArrowheads="1"/>
            </p:cNvSpPr>
            <p:nvPr/>
          </p:nvSpPr>
          <p:spPr bwMode="auto">
            <a:xfrm>
              <a:off x="3288" y="1434"/>
              <a:ext cx="907"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转换数据格式</a:t>
              </a:r>
            </a:p>
          </p:txBody>
        </p:sp>
        <p:sp>
          <p:nvSpPr>
            <p:cNvPr id="500752" name="Rectangle 16"/>
            <p:cNvSpPr>
              <a:spLocks noChangeArrowheads="1"/>
            </p:cNvSpPr>
            <p:nvPr/>
          </p:nvSpPr>
          <p:spPr bwMode="auto">
            <a:xfrm>
              <a:off x="3288" y="1661"/>
              <a:ext cx="907"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输入数据</a:t>
              </a:r>
            </a:p>
          </p:txBody>
        </p:sp>
        <p:sp>
          <p:nvSpPr>
            <p:cNvPr id="500753" name="Rectangle 17"/>
            <p:cNvSpPr>
              <a:spLocks noChangeArrowheads="1"/>
            </p:cNvSpPr>
            <p:nvPr/>
          </p:nvSpPr>
          <p:spPr bwMode="auto">
            <a:xfrm>
              <a:off x="3288" y="1888"/>
              <a:ext cx="907"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校验数据</a:t>
              </a:r>
            </a:p>
          </p:txBody>
        </p:sp>
        <p:sp>
          <p:nvSpPr>
            <p:cNvPr id="500754" name="Rectangle 18"/>
            <p:cNvSpPr>
              <a:spLocks noChangeArrowheads="1"/>
            </p:cNvSpPr>
            <p:nvPr/>
          </p:nvSpPr>
          <p:spPr bwMode="auto">
            <a:xfrm>
              <a:off x="3288" y="2523"/>
              <a:ext cx="907"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功能测试</a:t>
              </a:r>
            </a:p>
          </p:txBody>
        </p:sp>
        <p:sp>
          <p:nvSpPr>
            <p:cNvPr id="500755" name="Rectangle 19"/>
            <p:cNvSpPr>
              <a:spLocks noChangeArrowheads="1"/>
            </p:cNvSpPr>
            <p:nvPr/>
          </p:nvSpPr>
          <p:spPr bwMode="auto">
            <a:xfrm>
              <a:off x="3288" y="2886"/>
              <a:ext cx="907"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性能测试</a:t>
              </a:r>
            </a:p>
          </p:txBody>
        </p:sp>
        <p:sp>
          <p:nvSpPr>
            <p:cNvPr id="500756" name="AutoShape 20"/>
            <p:cNvSpPr>
              <a:spLocks/>
            </p:cNvSpPr>
            <p:nvPr/>
          </p:nvSpPr>
          <p:spPr bwMode="auto">
            <a:xfrm>
              <a:off x="2971" y="1162"/>
              <a:ext cx="272" cy="907"/>
            </a:xfrm>
            <a:prstGeom prst="leftBrace">
              <a:avLst>
                <a:gd name="adj1" fmla="val 2778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ea typeface="微软雅黑" pitchFamily="34" charset="-122"/>
              </a:endParaRPr>
            </a:p>
          </p:txBody>
        </p:sp>
        <p:sp>
          <p:nvSpPr>
            <p:cNvPr id="500757" name="AutoShape 21"/>
            <p:cNvSpPr>
              <a:spLocks/>
            </p:cNvSpPr>
            <p:nvPr/>
          </p:nvSpPr>
          <p:spPr bwMode="auto">
            <a:xfrm>
              <a:off x="3016" y="2568"/>
              <a:ext cx="272" cy="408"/>
            </a:xfrm>
            <a:prstGeom prst="leftBrace">
              <a:avLst>
                <a:gd name="adj1" fmla="val 1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ea typeface="微软雅黑" pitchFamily="34" charset="-122"/>
              </a:endParaRPr>
            </a:p>
          </p:txBody>
        </p:sp>
        <p:sp>
          <p:nvSpPr>
            <p:cNvPr id="500758" name="AutoShape 22"/>
            <p:cNvSpPr>
              <a:spLocks/>
            </p:cNvSpPr>
            <p:nvPr/>
          </p:nvSpPr>
          <p:spPr bwMode="auto">
            <a:xfrm>
              <a:off x="1338" y="845"/>
              <a:ext cx="317" cy="2131"/>
            </a:xfrm>
            <a:prstGeom prst="leftBrace">
              <a:avLst>
                <a:gd name="adj1" fmla="val 5602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ea typeface="微软雅黑" pitchFamily="34" charset="-122"/>
              </a:endParaRPr>
            </a:p>
          </p:txBody>
        </p:sp>
        <p:sp>
          <p:nvSpPr>
            <p:cNvPr id="500759" name="Rectangle 23"/>
            <p:cNvSpPr>
              <a:spLocks noChangeArrowheads="1"/>
            </p:cNvSpPr>
            <p:nvPr/>
          </p:nvSpPr>
          <p:spPr bwMode="auto">
            <a:xfrm>
              <a:off x="975" y="1298"/>
              <a:ext cx="272" cy="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ea typeface="微软雅黑" pitchFamily="34" charset="-122"/>
                </a:rPr>
                <a:t>数</a:t>
              </a:r>
            </a:p>
            <a:p>
              <a:pPr algn="ctr"/>
              <a:r>
                <a:rPr lang="zh-CN" altLang="en-US" b="1" dirty="0">
                  <a:ea typeface="微软雅黑" pitchFamily="34" charset="-122"/>
                </a:rPr>
                <a:t>据</a:t>
              </a:r>
            </a:p>
            <a:p>
              <a:pPr algn="ctr"/>
              <a:r>
                <a:rPr lang="zh-CN" altLang="en-US" b="1" dirty="0">
                  <a:ea typeface="微软雅黑" pitchFamily="34" charset="-122"/>
                </a:rPr>
                <a:t>库</a:t>
              </a:r>
            </a:p>
            <a:p>
              <a:pPr algn="ctr"/>
              <a:r>
                <a:rPr lang="zh-CN" altLang="en-US" b="1" dirty="0">
                  <a:ea typeface="微软雅黑" pitchFamily="34" charset="-122"/>
                </a:rPr>
                <a:t>的</a:t>
              </a:r>
            </a:p>
            <a:p>
              <a:pPr algn="ctr"/>
              <a:r>
                <a:rPr lang="zh-CN" altLang="en-US" b="1" dirty="0">
                  <a:ea typeface="微软雅黑" pitchFamily="34" charset="-122"/>
                </a:rPr>
                <a:t>实</a:t>
              </a:r>
            </a:p>
            <a:p>
              <a:pPr algn="ctr"/>
              <a:r>
                <a:rPr lang="zh-CN" altLang="en-US" b="1" dirty="0">
                  <a:ea typeface="微软雅黑" pitchFamily="34" charset="-122"/>
                </a:rPr>
                <a:t>施</a:t>
              </a:r>
            </a:p>
          </p:txBody>
        </p:sp>
      </p:grpSp>
    </p:spTree>
    <p:extLst>
      <p:ext uri="{BB962C8B-B14F-4D97-AF65-F5344CB8AC3E}">
        <p14:creationId xmlns:p14="http://schemas.microsoft.com/office/powerpoint/2010/main" val="9954711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A8D410A-845B-4CC7-9528-573958EFB4F2}" type="slidenum">
              <a:rPr lang="en-US" altLang="zh-CN"/>
              <a:pPr/>
              <a:t>66</a:t>
            </a:fld>
            <a:endParaRPr lang="en-US" altLang="zh-CN"/>
          </a:p>
        </p:txBody>
      </p:sp>
      <p:sp>
        <p:nvSpPr>
          <p:cNvPr id="1409026" name="Rectangle 2"/>
          <p:cNvSpPr>
            <a:spLocks noGrp="1" noChangeArrowheads="1"/>
          </p:cNvSpPr>
          <p:nvPr>
            <p:ph type="title"/>
          </p:nvPr>
        </p:nvSpPr>
        <p:spPr>
          <a:xfrm>
            <a:off x="457200" y="274638"/>
            <a:ext cx="8219256" cy="850106"/>
          </a:xfrm>
        </p:spPr>
        <p:txBody>
          <a:bodyPr>
            <a:normAutofit/>
          </a:bodyPr>
          <a:lstStyle/>
          <a:p>
            <a:r>
              <a:rPr lang="zh-CN" altLang="en-US" sz="3200" b="1" dirty="0">
                <a:solidFill>
                  <a:srgbClr val="FF0066"/>
                </a:solidFill>
                <a:latin typeface="微软雅黑" panose="020B0503020204020204" pitchFamily="34" charset="-122"/>
              </a:rPr>
              <a:t>补充例题</a:t>
            </a:r>
          </a:p>
        </p:txBody>
      </p:sp>
      <p:sp>
        <p:nvSpPr>
          <p:cNvPr id="1409027" name="Rectangle 3"/>
          <p:cNvSpPr>
            <a:spLocks noGrp="1" noChangeArrowheads="1"/>
          </p:cNvSpPr>
          <p:nvPr>
            <p:ph type="body" idx="1"/>
          </p:nvPr>
        </p:nvSpPr>
        <p:spPr>
          <a:xfrm>
            <a:off x="323850" y="1268413"/>
            <a:ext cx="8445500" cy="4495800"/>
          </a:xfrm>
        </p:spPr>
        <p:txBody>
          <a:bodyPr>
            <a:noAutofit/>
          </a:bodyPr>
          <a:lstStyle/>
          <a:p>
            <a:pPr>
              <a:lnSpc>
                <a:spcPct val="120000"/>
              </a:lnSpc>
            </a:pPr>
            <a:r>
              <a:rPr lang="zh-CN" altLang="en-US" sz="2400" b="1" dirty="0">
                <a:latin typeface="微软雅黑" panose="020B0503020204020204" pitchFamily="34" charset="-122"/>
              </a:rPr>
              <a:t>假设安乐房地产公司聘用多名业务员负责房地产的销售业务，公司有房地产</a:t>
            </a:r>
            <a:r>
              <a:rPr lang="en-US" altLang="zh-CN" sz="2400" b="1" dirty="0">
                <a:latin typeface="微软雅黑" panose="020B0503020204020204" pitchFamily="34" charset="-122"/>
              </a:rPr>
              <a:t>8</a:t>
            </a:r>
            <a:r>
              <a:rPr lang="zh-CN" altLang="en-US" sz="2400" b="1" dirty="0">
                <a:latin typeface="微软雅黑" panose="020B0503020204020204" pitchFamily="34" charset="-122"/>
              </a:rPr>
              <a:t>万平方米，分布在</a:t>
            </a:r>
            <a:r>
              <a:rPr lang="en-US" altLang="zh-CN" sz="2400" b="1" dirty="0">
                <a:latin typeface="微软雅黑" panose="020B0503020204020204" pitchFamily="34" charset="-122"/>
              </a:rPr>
              <a:t>3</a:t>
            </a:r>
            <a:r>
              <a:rPr lang="zh-CN" altLang="en-US" sz="2400" b="1" dirty="0">
                <a:latin typeface="微软雅黑" panose="020B0503020204020204" pitchFamily="34" charset="-122"/>
              </a:rPr>
              <a:t>个小区，有一部分房产已售出，其中有的客户一次性付款，也有的是分期付款。公司希望建立数据库存储业务员、房产、客户的情况。</a:t>
            </a:r>
          </a:p>
          <a:p>
            <a:pPr>
              <a:lnSpc>
                <a:spcPct val="120000"/>
              </a:lnSpc>
            </a:pPr>
            <a:r>
              <a:rPr lang="zh-CN" altLang="en-US" sz="2400" b="1" dirty="0">
                <a:latin typeface="微软雅黑" panose="020B0503020204020204" pitchFamily="34" charset="-122"/>
              </a:rPr>
              <a:t>试设计数据库的概念模型，画出</a:t>
            </a:r>
            <a:r>
              <a:rPr lang="en-US" altLang="zh-CN" sz="2400" b="1" dirty="0">
                <a:latin typeface="微软雅黑" panose="020B0503020204020204" pitchFamily="34" charset="-122"/>
              </a:rPr>
              <a:t>E-R</a:t>
            </a:r>
            <a:r>
              <a:rPr lang="zh-CN" altLang="en-US" sz="2400" b="1" dirty="0">
                <a:latin typeface="微软雅黑" panose="020B0503020204020204" pitchFamily="34" charset="-122"/>
              </a:rPr>
              <a:t>图，并将</a:t>
            </a:r>
            <a:r>
              <a:rPr lang="en-US" altLang="zh-CN" sz="2400" b="1" dirty="0">
                <a:latin typeface="微软雅黑" panose="020B0503020204020204" pitchFamily="34" charset="-122"/>
              </a:rPr>
              <a:t>E-R</a:t>
            </a:r>
            <a:r>
              <a:rPr lang="zh-CN" altLang="en-US" sz="2400" b="1" dirty="0">
                <a:latin typeface="微软雅黑" panose="020B0503020204020204" pitchFamily="34" charset="-122"/>
              </a:rPr>
              <a:t>图转换为关系模型。</a:t>
            </a:r>
          </a:p>
        </p:txBody>
      </p:sp>
    </p:spTree>
    <p:extLst>
      <p:ext uri="{BB962C8B-B14F-4D97-AF65-F5344CB8AC3E}">
        <p14:creationId xmlns:p14="http://schemas.microsoft.com/office/powerpoint/2010/main" val="20123729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C1075AA1-FFA2-4C77-9D03-78E56BD79651}" type="slidenum">
              <a:rPr lang="en-US" altLang="zh-CN"/>
              <a:pPr/>
              <a:t>67</a:t>
            </a:fld>
            <a:endParaRPr lang="en-US" altLang="zh-CN"/>
          </a:p>
        </p:txBody>
      </p:sp>
      <p:sp>
        <p:nvSpPr>
          <p:cNvPr id="1411075" name="Rectangle 3"/>
          <p:cNvSpPr>
            <a:spLocks noGrp="1" noChangeArrowheads="1"/>
          </p:cNvSpPr>
          <p:nvPr>
            <p:ph type="body" idx="1"/>
          </p:nvPr>
        </p:nvSpPr>
        <p:spPr>
          <a:xfrm>
            <a:off x="349250" y="692696"/>
            <a:ext cx="8445500" cy="4495800"/>
          </a:xfrm>
        </p:spPr>
        <p:txBody>
          <a:bodyPr/>
          <a:lstStyle/>
          <a:p>
            <a:pPr>
              <a:lnSpc>
                <a:spcPct val="120000"/>
              </a:lnSpc>
            </a:pPr>
            <a:r>
              <a:rPr lang="zh-CN" altLang="en-US" b="1" dirty="0">
                <a:latin typeface="微软雅黑" panose="020B0503020204020204" pitchFamily="34" charset="-122"/>
              </a:rPr>
              <a:t>概念</a:t>
            </a:r>
            <a:r>
              <a:rPr lang="zh-CN" altLang="en-US" b="1" dirty="0" smtClean="0">
                <a:latin typeface="微软雅黑" panose="020B0503020204020204" pitchFamily="34" charset="-122"/>
              </a:rPr>
              <a:t>模型</a:t>
            </a:r>
            <a:r>
              <a:rPr lang="en-US" altLang="zh-CN" b="1" dirty="0" smtClean="0">
                <a:ea typeface="宋体" charset="-122"/>
              </a:rPr>
              <a:t>——</a:t>
            </a:r>
            <a:r>
              <a:rPr lang="en-US" altLang="zh-CN" sz="3200" b="1" dirty="0" smtClean="0">
                <a:ea typeface="宋体" charset="-122"/>
              </a:rPr>
              <a:t>E-R</a:t>
            </a:r>
            <a:r>
              <a:rPr lang="zh-CN" altLang="en-US" sz="3200" b="1" dirty="0">
                <a:ea typeface="宋体" charset="-122"/>
              </a:rPr>
              <a:t>图</a:t>
            </a:r>
          </a:p>
        </p:txBody>
      </p:sp>
      <p:sp>
        <p:nvSpPr>
          <p:cNvPr id="1411077" name="Rectangle 5"/>
          <p:cNvSpPr>
            <a:spLocks noChangeArrowheads="1"/>
          </p:cNvSpPr>
          <p:nvPr/>
        </p:nvSpPr>
        <p:spPr bwMode="auto">
          <a:xfrm>
            <a:off x="0" y="2111375"/>
            <a:ext cx="9144000" cy="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11076" name="Object 4"/>
          <p:cNvGraphicFramePr>
            <a:graphicFrameLocks noChangeAspect="1"/>
          </p:cNvGraphicFramePr>
          <p:nvPr/>
        </p:nvGraphicFramePr>
        <p:xfrm>
          <a:off x="179388" y="1700213"/>
          <a:ext cx="8856662" cy="4348162"/>
        </p:xfrm>
        <a:graphic>
          <a:graphicData uri="http://schemas.openxmlformats.org/presentationml/2006/ole">
            <mc:AlternateContent xmlns:mc="http://schemas.openxmlformats.org/markup-compatibility/2006">
              <mc:Choice xmlns:v="urn:schemas-microsoft-com:vml" Requires="v">
                <p:oleObj spid="_x0000_s1050" name="Visio" r:id="rId4" imgW="3947160" imgH="1933575" progId="Visio.Drawing.11">
                  <p:embed/>
                </p:oleObj>
              </mc:Choice>
              <mc:Fallback>
                <p:oleObj name="Visio" r:id="rId4" imgW="3947160" imgH="193357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700213"/>
                        <a:ext cx="8856662" cy="434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0836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3" name="Rectangle 3"/>
          <p:cNvSpPr>
            <a:spLocks noGrp="1" noChangeArrowheads="1"/>
          </p:cNvSpPr>
          <p:nvPr>
            <p:ph type="body" idx="1"/>
          </p:nvPr>
        </p:nvSpPr>
        <p:spPr>
          <a:xfrm>
            <a:off x="250825" y="1238250"/>
            <a:ext cx="8642350" cy="4495800"/>
          </a:xfrm>
        </p:spPr>
        <p:txBody>
          <a:bodyPr/>
          <a:lstStyle/>
          <a:p>
            <a:pPr>
              <a:lnSpc>
                <a:spcPct val="120000"/>
              </a:lnSpc>
            </a:pPr>
            <a:r>
              <a:rPr lang="zh-CN" altLang="en-US" sz="3200" b="1" dirty="0">
                <a:solidFill>
                  <a:srgbClr val="0000CC"/>
                </a:solidFill>
                <a:latin typeface="微软雅黑" panose="020B0503020204020204" pitchFamily="34" charset="-122"/>
              </a:rPr>
              <a:t>关系模型</a:t>
            </a:r>
          </a:p>
          <a:p>
            <a:pPr lvl="1">
              <a:lnSpc>
                <a:spcPct val="120000"/>
              </a:lnSpc>
              <a:buFont typeface="Wingdings" pitchFamily="2" charset="2"/>
              <a:buNone/>
            </a:pPr>
            <a:r>
              <a:rPr lang="zh-CN" altLang="en-US" sz="2400" b="1" dirty="0">
                <a:latin typeface="微软雅黑" panose="020B0503020204020204" pitchFamily="34" charset="-122"/>
              </a:rPr>
              <a:t>业务员（编号，姓名，性别，职务）</a:t>
            </a:r>
          </a:p>
          <a:p>
            <a:pPr lvl="1">
              <a:lnSpc>
                <a:spcPct val="120000"/>
              </a:lnSpc>
              <a:buFont typeface="Wingdings" pitchFamily="2" charset="2"/>
              <a:buNone/>
            </a:pPr>
            <a:r>
              <a:rPr lang="zh-CN" altLang="en-US" sz="2400" b="1" dirty="0">
                <a:latin typeface="微软雅黑" panose="020B0503020204020204" pitchFamily="34" charset="-122"/>
              </a:rPr>
              <a:t>房产（编号，地址，面积，价格，签合同日期，付款方式，合同号，经手业务员，客户编号）</a:t>
            </a:r>
          </a:p>
          <a:p>
            <a:pPr lvl="1">
              <a:lnSpc>
                <a:spcPct val="120000"/>
              </a:lnSpc>
              <a:buFont typeface="Wingdings" pitchFamily="2" charset="2"/>
              <a:buNone/>
            </a:pPr>
            <a:r>
              <a:rPr lang="zh-CN" altLang="en-US" sz="2400" b="1" dirty="0">
                <a:latin typeface="微软雅黑" panose="020B0503020204020204" pitchFamily="34" charset="-122"/>
              </a:rPr>
              <a:t>客户（编号，姓名，身份证号，联系电话）</a:t>
            </a:r>
          </a:p>
          <a:p>
            <a:pPr>
              <a:lnSpc>
                <a:spcPct val="120000"/>
              </a:lnSpc>
            </a:pPr>
            <a:endParaRPr lang="en-US" altLang="zh-CN" sz="3200" b="1" dirty="0">
              <a:latin typeface="微软雅黑" panose="020B0503020204020204" pitchFamily="34" charset="-122"/>
            </a:endParaRPr>
          </a:p>
        </p:txBody>
      </p:sp>
    </p:spTree>
    <p:extLst>
      <p:ext uri="{BB962C8B-B14F-4D97-AF65-F5344CB8AC3E}">
        <p14:creationId xmlns:p14="http://schemas.microsoft.com/office/powerpoint/2010/main" val="404568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323850" y="620712"/>
            <a:ext cx="8496622" cy="5760615"/>
          </a:xfrm>
        </p:spPr>
        <p:txBody>
          <a:bodyPr>
            <a:normAutofit/>
          </a:bodyPr>
          <a:lstStyle/>
          <a:p>
            <a:pPr lvl="1" eaLnBrk="1" hangingPunct="1">
              <a:lnSpc>
                <a:spcPct val="120000"/>
              </a:lnSpc>
              <a:spcBef>
                <a:spcPct val="15000"/>
              </a:spcBef>
              <a:spcAft>
                <a:spcPct val="15000"/>
              </a:spcAft>
              <a:buFont typeface="Wingdings" pitchFamily="2" charset="2"/>
              <a:buNone/>
            </a:pPr>
            <a:r>
              <a:rPr lang="en-US" altLang="zh-CN" sz="2400" b="1" dirty="0" smtClean="0">
                <a:solidFill>
                  <a:srgbClr val="0000CC"/>
                </a:solidFill>
                <a:latin typeface="微软雅黑" pitchFamily="34" charset="-122"/>
              </a:rPr>
              <a:t>4</a:t>
            </a:r>
            <a:r>
              <a:rPr lang="zh-CN" altLang="en-US" sz="2400" b="1" dirty="0" smtClean="0">
                <a:solidFill>
                  <a:srgbClr val="0000CC"/>
                </a:solidFill>
                <a:latin typeface="微软雅黑" pitchFamily="34" charset="-122"/>
              </a:rPr>
              <a:t>．物理设计</a:t>
            </a:r>
            <a:r>
              <a:rPr lang="en-US" altLang="zh-CN" sz="2400" b="1" dirty="0" smtClean="0">
                <a:solidFill>
                  <a:srgbClr val="0000CC"/>
                </a:solidFill>
                <a:latin typeface="微软雅黑" pitchFamily="34" charset="-122"/>
              </a:rPr>
              <a:t>——</a:t>
            </a:r>
            <a:r>
              <a:rPr lang="zh-CN" altLang="en-US" sz="2400" b="1" dirty="0" smtClean="0">
                <a:solidFill>
                  <a:srgbClr val="0000CC"/>
                </a:solidFill>
                <a:latin typeface="微软雅黑" pitchFamily="34" charset="-122"/>
              </a:rPr>
              <a:t>物理结构设计</a:t>
            </a:r>
          </a:p>
          <a:p>
            <a:pPr lvl="1" eaLnBrk="1" hangingPunct="1">
              <a:lnSpc>
                <a:spcPct val="120000"/>
              </a:lnSpc>
              <a:spcBef>
                <a:spcPct val="15000"/>
              </a:spcBef>
              <a:spcAft>
                <a:spcPct val="15000"/>
              </a:spcAft>
              <a:buFont typeface="Wingdings" pitchFamily="2" charset="2"/>
              <a:buNone/>
            </a:pPr>
            <a:r>
              <a:rPr lang="zh-CN" altLang="en-US" sz="2400" b="1" dirty="0" smtClean="0">
                <a:latin typeface="微软雅黑" pitchFamily="34" charset="-122"/>
              </a:rPr>
              <a:t>      为逻辑数据模型选取一个最适合应用环境的物理结构</a:t>
            </a:r>
            <a:r>
              <a:rPr lang="en-US" altLang="zh-CN" sz="2400" b="1" dirty="0" smtClean="0">
                <a:latin typeface="微软雅黑" pitchFamily="34" charset="-122"/>
              </a:rPr>
              <a:t>(</a:t>
            </a:r>
            <a:r>
              <a:rPr lang="zh-CN" altLang="en-US" sz="2400" b="1" dirty="0" smtClean="0">
                <a:latin typeface="微软雅黑" pitchFamily="34" charset="-122"/>
              </a:rPr>
              <a:t>包括存储结构和存取方法</a:t>
            </a:r>
            <a:r>
              <a:rPr lang="en-US" altLang="zh-CN" sz="2400" b="1" dirty="0" smtClean="0">
                <a:latin typeface="微软雅黑" pitchFamily="34" charset="-122"/>
              </a:rPr>
              <a:t>)</a:t>
            </a:r>
            <a:r>
              <a:rPr lang="zh-CN" altLang="en-US" sz="2400" b="1" dirty="0" smtClean="0">
                <a:latin typeface="微软雅黑" pitchFamily="34" charset="-122"/>
              </a:rPr>
              <a:t>。 </a:t>
            </a:r>
          </a:p>
          <a:p>
            <a:pPr lvl="1" eaLnBrk="1" hangingPunct="1">
              <a:lnSpc>
                <a:spcPct val="120000"/>
              </a:lnSpc>
              <a:spcBef>
                <a:spcPct val="15000"/>
              </a:spcBef>
              <a:spcAft>
                <a:spcPct val="15000"/>
              </a:spcAft>
              <a:buFont typeface="Wingdings" pitchFamily="2" charset="2"/>
              <a:buNone/>
            </a:pPr>
            <a:r>
              <a:rPr lang="en-US" altLang="zh-CN" sz="2400" b="1" dirty="0" smtClean="0">
                <a:solidFill>
                  <a:srgbClr val="0000CC"/>
                </a:solidFill>
                <a:latin typeface="微软雅黑" pitchFamily="34" charset="-122"/>
              </a:rPr>
              <a:t>5</a:t>
            </a:r>
            <a:r>
              <a:rPr lang="zh-CN" altLang="en-US" sz="2400" b="1" dirty="0" smtClean="0">
                <a:latin typeface="微软雅黑" pitchFamily="34" charset="-122"/>
              </a:rPr>
              <a:t>．</a:t>
            </a:r>
            <a:r>
              <a:rPr lang="zh-CN" altLang="en-US" sz="2400" b="1" dirty="0" smtClean="0">
                <a:solidFill>
                  <a:srgbClr val="0000CC"/>
                </a:solidFill>
                <a:latin typeface="微软雅黑" pitchFamily="34" charset="-122"/>
              </a:rPr>
              <a:t>数据库实施</a:t>
            </a:r>
          </a:p>
          <a:p>
            <a:pPr lvl="1" eaLnBrk="1" hangingPunct="1">
              <a:lnSpc>
                <a:spcPct val="120000"/>
              </a:lnSpc>
              <a:spcBef>
                <a:spcPct val="15000"/>
              </a:spcBef>
              <a:spcAft>
                <a:spcPct val="15000"/>
              </a:spcAft>
              <a:buFont typeface="Wingdings" pitchFamily="2" charset="2"/>
              <a:buNone/>
            </a:pPr>
            <a:r>
              <a:rPr lang="zh-CN" altLang="en-US" sz="2400" b="1" dirty="0" smtClean="0">
                <a:latin typeface="微软雅黑" pitchFamily="34" charset="-122"/>
              </a:rPr>
              <a:t>      设计人员运用</a:t>
            </a:r>
            <a:r>
              <a:rPr lang="en-US" altLang="zh-CN" sz="2400" b="1" dirty="0" smtClean="0">
                <a:latin typeface="微软雅黑" pitchFamily="34" charset="-122"/>
              </a:rPr>
              <a:t>DBMS</a:t>
            </a:r>
            <a:r>
              <a:rPr lang="zh-CN" altLang="en-US" sz="2400" b="1" dirty="0" smtClean="0">
                <a:latin typeface="微软雅黑" pitchFamily="34" charset="-122"/>
              </a:rPr>
              <a:t>提供的数据库语言</a:t>
            </a:r>
            <a:r>
              <a:rPr lang="en-US" altLang="zh-CN" sz="2400" b="1" dirty="0" smtClean="0">
                <a:latin typeface="微软雅黑" pitchFamily="34" charset="-122"/>
              </a:rPr>
              <a:t>(</a:t>
            </a:r>
            <a:r>
              <a:rPr lang="zh-CN" altLang="en-US" sz="2400" b="1" dirty="0" smtClean="0">
                <a:latin typeface="微软雅黑" pitchFamily="34" charset="-122"/>
              </a:rPr>
              <a:t>如</a:t>
            </a:r>
            <a:r>
              <a:rPr lang="en-US" altLang="zh-CN" sz="2400" b="1" dirty="0" smtClean="0">
                <a:latin typeface="微软雅黑" pitchFamily="34" charset="-122"/>
              </a:rPr>
              <a:t>SQL)</a:t>
            </a:r>
            <a:r>
              <a:rPr lang="zh-CN" altLang="en-US" sz="2400" b="1" dirty="0" smtClean="0">
                <a:latin typeface="微软雅黑" pitchFamily="34" charset="-122"/>
              </a:rPr>
              <a:t>及其宿主语言，</a:t>
            </a:r>
            <a:r>
              <a:rPr lang="zh-CN" altLang="en-US" sz="2400" b="1" dirty="0" smtClean="0">
                <a:solidFill>
                  <a:srgbClr val="FF0066"/>
                </a:solidFill>
                <a:latin typeface="微软雅黑" pitchFamily="34" charset="-122"/>
              </a:rPr>
              <a:t>根据逻辑设计和物理设计的结果建立数据库，编制与调试应用程序，组织数据入库</a:t>
            </a:r>
            <a:r>
              <a:rPr lang="zh-CN" altLang="en-US" sz="2400" b="1" dirty="0" smtClean="0">
                <a:latin typeface="微软雅黑" pitchFamily="34" charset="-122"/>
              </a:rPr>
              <a:t>，</a:t>
            </a:r>
            <a:r>
              <a:rPr lang="zh-CN" altLang="en-US" sz="2400" b="1" dirty="0" smtClean="0">
                <a:solidFill>
                  <a:srgbClr val="FF0066"/>
                </a:solidFill>
                <a:latin typeface="微软雅黑" pitchFamily="34" charset="-122"/>
              </a:rPr>
              <a:t>并进行试运行</a:t>
            </a:r>
            <a:r>
              <a:rPr lang="zh-CN" altLang="en-US" sz="2400" b="1" dirty="0" smtClean="0">
                <a:latin typeface="微软雅黑" pitchFamily="34" charset="-122"/>
              </a:rPr>
              <a:t>。</a:t>
            </a:r>
          </a:p>
          <a:p>
            <a:pPr lvl="1" eaLnBrk="1" hangingPunct="1">
              <a:lnSpc>
                <a:spcPct val="120000"/>
              </a:lnSpc>
              <a:spcBef>
                <a:spcPct val="15000"/>
              </a:spcBef>
              <a:spcAft>
                <a:spcPct val="15000"/>
              </a:spcAft>
              <a:buFont typeface="Wingdings" pitchFamily="2" charset="2"/>
              <a:buNone/>
            </a:pPr>
            <a:r>
              <a:rPr lang="en-US" altLang="zh-CN" sz="2400" b="1" dirty="0" smtClean="0">
                <a:solidFill>
                  <a:srgbClr val="0000CC"/>
                </a:solidFill>
                <a:latin typeface="微软雅黑" pitchFamily="34" charset="-122"/>
              </a:rPr>
              <a:t>6</a:t>
            </a:r>
            <a:r>
              <a:rPr lang="zh-CN" altLang="en-US" sz="2400" b="1" dirty="0" smtClean="0">
                <a:solidFill>
                  <a:srgbClr val="0000CC"/>
                </a:solidFill>
                <a:latin typeface="微软雅黑" pitchFamily="34" charset="-122"/>
              </a:rPr>
              <a:t>．数据库运行和维护</a:t>
            </a:r>
          </a:p>
          <a:p>
            <a:pPr lvl="1">
              <a:lnSpc>
                <a:spcPct val="120000"/>
              </a:lnSpc>
              <a:spcBef>
                <a:spcPct val="15000"/>
              </a:spcBef>
              <a:spcAft>
                <a:spcPct val="15000"/>
              </a:spcAft>
              <a:buNone/>
            </a:pPr>
            <a:r>
              <a:rPr lang="zh-CN" altLang="en-US" sz="2400" b="1" dirty="0" smtClean="0">
                <a:latin typeface="微软雅黑" pitchFamily="34" charset="-122"/>
              </a:rPr>
              <a:t>     在数据库系统投入运行后，在运行</a:t>
            </a:r>
            <a:r>
              <a:rPr lang="zh-CN" altLang="en-US" sz="2400" b="1" dirty="0">
                <a:latin typeface="微软雅黑" pitchFamily="34" charset="-122"/>
              </a:rPr>
              <a:t>过程中必须不断地对其进行评价、调整与</a:t>
            </a:r>
            <a:r>
              <a:rPr lang="zh-CN" altLang="en-US" sz="2400" b="1" dirty="0" smtClean="0">
                <a:latin typeface="微软雅黑" pitchFamily="34" charset="-122"/>
              </a:rPr>
              <a:t>修改。</a:t>
            </a:r>
          </a:p>
          <a:p>
            <a:endParaRPr lang="zh-CN" altLang="en-US" b="1" dirty="0" smtClean="0"/>
          </a:p>
        </p:txBody>
      </p:sp>
      <p:sp>
        <p:nvSpPr>
          <p:cNvPr id="7171" name="日期占位符 3"/>
          <p:cNvSpPr>
            <a:spLocks noGrp="1"/>
          </p:cNvSpPr>
          <p:nvPr>
            <p:ph type="dt" sz="quarter" idx="10"/>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9CD4720-86CC-4531-8A80-6E35027D4CFA}" type="datetime3">
              <a:rPr lang="zh-CN" altLang="en-US" smtClean="0">
                <a:solidFill>
                  <a:srgbClr val="FF00FF"/>
                </a:solidFill>
                <a:ea typeface="微软雅黑" pitchFamily="34" charset="-122"/>
              </a:rPr>
              <a:pPr eaLnBrk="1" hangingPunct="1"/>
              <a:t>2019年11月26日星期二</a:t>
            </a:fld>
            <a:endParaRPr lang="en-US" altLang="zh-CN" smtClean="0">
              <a:solidFill>
                <a:srgbClr val="FF00FF"/>
              </a:solidFill>
              <a:ea typeface="微软雅黑" pitchFamily="34" charset="-122"/>
            </a:endParaRPr>
          </a:p>
        </p:txBody>
      </p:sp>
    </p:spTree>
    <p:extLst>
      <p:ext uri="{BB962C8B-B14F-4D97-AF65-F5344CB8AC3E}">
        <p14:creationId xmlns:p14="http://schemas.microsoft.com/office/powerpoint/2010/main" val="92451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8313" y="188913"/>
            <a:ext cx="8229600" cy="719137"/>
          </a:xfrm>
        </p:spPr>
        <p:txBody>
          <a:bodyPr/>
          <a:lstStyle/>
          <a:p>
            <a:pPr algn="l" eaLnBrk="1" hangingPunct="1">
              <a:lnSpc>
                <a:spcPct val="120000"/>
              </a:lnSpc>
              <a:spcBef>
                <a:spcPct val="20000"/>
              </a:spcBef>
              <a:spcAft>
                <a:spcPct val="20000"/>
              </a:spcAft>
            </a:pPr>
            <a:r>
              <a:rPr lang="zh-CN" altLang="en-US" sz="2800" b="1" dirty="0" smtClean="0">
                <a:solidFill>
                  <a:srgbClr val="FF0000"/>
                </a:solidFill>
                <a:latin typeface="微软雅黑" panose="020B0503020204020204" pitchFamily="34" charset="-122"/>
              </a:rPr>
              <a:t>数据库设计过程中的各级模式</a:t>
            </a:r>
          </a:p>
        </p:txBody>
      </p:sp>
      <p:sp>
        <p:nvSpPr>
          <p:cNvPr id="8197" name="Rectangle 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grpSp>
        <p:nvGrpSpPr>
          <p:cNvPr id="7" name="Group 14"/>
          <p:cNvGrpSpPr>
            <a:grpSpLocks/>
          </p:cNvGrpSpPr>
          <p:nvPr/>
        </p:nvGrpSpPr>
        <p:grpSpPr bwMode="auto">
          <a:xfrm>
            <a:off x="684213" y="1052736"/>
            <a:ext cx="7815262" cy="4543425"/>
            <a:chOff x="431" y="1162"/>
            <a:chExt cx="4923" cy="2862"/>
          </a:xfrm>
        </p:grpSpPr>
        <p:sp>
          <p:nvSpPr>
            <p:cNvPr id="8" name="Text Box 4"/>
            <p:cNvSpPr txBox="1">
              <a:spLocks noChangeArrowheads="1"/>
            </p:cNvSpPr>
            <p:nvPr/>
          </p:nvSpPr>
          <p:spPr bwMode="auto">
            <a:xfrm>
              <a:off x="431" y="3793"/>
              <a:ext cx="732" cy="2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b="1">
                  <a:solidFill>
                    <a:srgbClr val="FF3300"/>
                  </a:solidFill>
                </a:rPr>
                <a:t>需求分析 </a:t>
              </a:r>
            </a:p>
          </p:txBody>
        </p:sp>
        <p:pic>
          <p:nvPicPr>
            <p:cNvPr id="9" name="Picture 5" descr="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 y="1162"/>
              <a:ext cx="4695" cy="24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p:cNvSpPr txBox="1">
              <a:spLocks noChangeArrowheads="1"/>
            </p:cNvSpPr>
            <p:nvPr/>
          </p:nvSpPr>
          <p:spPr bwMode="auto">
            <a:xfrm>
              <a:off x="1519" y="3793"/>
              <a:ext cx="1022" cy="2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b="1">
                  <a:solidFill>
                    <a:srgbClr val="FF3300"/>
                  </a:solidFill>
                </a:rPr>
                <a:t>概念结构设计 </a:t>
              </a:r>
            </a:p>
          </p:txBody>
        </p:sp>
        <p:sp>
          <p:nvSpPr>
            <p:cNvPr id="11" name="Text Box 7"/>
            <p:cNvSpPr txBox="1">
              <a:spLocks noChangeArrowheads="1"/>
            </p:cNvSpPr>
            <p:nvPr/>
          </p:nvSpPr>
          <p:spPr bwMode="auto">
            <a:xfrm>
              <a:off x="2880" y="3793"/>
              <a:ext cx="1022" cy="2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b="1">
                  <a:solidFill>
                    <a:srgbClr val="FF3300"/>
                  </a:solidFill>
                </a:rPr>
                <a:t>逻辑结构设计 </a:t>
              </a:r>
            </a:p>
          </p:txBody>
        </p:sp>
        <p:sp>
          <p:nvSpPr>
            <p:cNvPr id="12" name="Text Box 8"/>
            <p:cNvSpPr txBox="1">
              <a:spLocks noChangeArrowheads="1"/>
            </p:cNvSpPr>
            <p:nvPr/>
          </p:nvSpPr>
          <p:spPr bwMode="auto">
            <a:xfrm>
              <a:off x="4332" y="3793"/>
              <a:ext cx="1022" cy="2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b="1">
                  <a:solidFill>
                    <a:srgbClr val="FF3300"/>
                  </a:solidFill>
                </a:rPr>
                <a:t>物理结构设计 </a:t>
              </a:r>
            </a:p>
          </p:txBody>
        </p:sp>
        <p:sp>
          <p:nvSpPr>
            <p:cNvPr id="13" name="AutoShape 9"/>
            <p:cNvSpPr>
              <a:spLocks/>
            </p:cNvSpPr>
            <p:nvPr/>
          </p:nvSpPr>
          <p:spPr bwMode="auto">
            <a:xfrm rot="5400000">
              <a:off x="679" y="3499"/>
              <a:ext cx="182" cy="498"/>
            </a:xfrm>
            <a:prstGeom prst="rightBrace">
              <a:avLst>
                <a:gd name="adj1" fmla="val 22802"/>
                <a:gd name="adj2" fmla="val 50000"/>
              </a:avLst>
            </a:prstGeom>
            <a:noFill/>
            <a:ln w="1270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0"/>
            <p:cNvSpPr>
              <a:spLocks/>
            </p:cNvSpPr>
            <p:nvPr/>
          </p:nvSpPr>
          <p:spPr bwMode="auto">
            <a:xfrm rot="5400000">
              <a:off x="1927" y="3431"/>
              <a:ext cx="182" cy="634"/>
            </a:xfrm>
            <a:prstGeom prst="rightBrace">
              <a:avLst>
                <a:gd name="adj1" fmla="val 29029"/>
                <a:gd name="adj2" fmla="val 50000"/>
              </a:avLst>
            </a:prstGeom>
            <a:noFill/>
            <a:ln w="1270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11"/>
            <p:cNvSpPr>
              <a:spLocks/>
            </p:cNvSpPr>
            <p:nvPr/>
          </p:nvSpPr>
          <p:spPr bwMode="auto">
            <a:xfrm rot="5400000">
              <a:off x="3288" y="3430"/>
              <a:ext cx="182" cy="635"/>
            </a:xfrm>
            <a:prstGeom prst="rightBrace">
              <a:avLst>
                <a:gd name="adj1" fmla="val 29075"/>
                <a:gd name="adj2" fmla="val 50000"/>
              </a:avLst>
            </a:prstGeom>
            <a:noFill/>
            <a:ln w="1270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12"/>
            <p:cNvSpPr>
              <a:spLocks/>
            </p:cNvSpPr>
            <p:nvPr/>
          </p:nvSpPr>
          <p:spPr bwMode="auto">
            <a:xfrm rot="5400000">
              <a:off x="4739" y="3431"/>
              <a:ext cx="181" cy="634"/>
            </a:xfrm>
            <a:prstGeom prst="rightBrace">
              <a:avLst>
                <a:gd name="adj1" fmla="val 29190"/>
                <a:gd name="adj2" fmla="val 50000"/>
              </a:avLst>
            </a:prstGeom>
            <a:noFill/>
            <a:ln w="12700">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717640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79388" y="50610"/>
            <a:ext cx="3009157" cy="590931"/>
          </a:xfrm>
        </p:spPr>
        <p:txBody>
          <a:bodyPr wrap="none">
            <a:spAutoFit/>
          </a:bodyPr>
          <a:lstStyle/>
          <a:p>
            <a:pPr algn="l" eaLnBrk="1" hangingPunct="1">
              <a:lnSpc>
                <a:spcPct val="90000"/>
              </a:lnSpc>
              <a:spcBef>
                <a:spcPct val="15000"/>
              </a:spcBef>
              <a:spcAft>
                <a:spcPct val="15000"/>
              </a:spcAft>
              <a:defRPr/>
            </a:pPr>
            <a:r>
              <a:rPr lang="en-US" altLang="zh-CN" sz="3600" b="1" kern="1200" dirty="0" smtClean="0">
                <a:solidFill>
                  <a:srgbClr val="00B050"/>
                </a:solidFill>
                <a:latin typeface="微软雅黑" pitchFamily="34" charset="-122"/>
                <a:cs typeface="+mn-cs"/>
              </a:rPr>
              <a:t>4.2 </a:t>
            </a:r>
            <a:r>
              <a:rPr lang="zh-CN" altLang="en-US" sz="3600" b="1" kern="1200" dirty="0" smtClean="0">
                <a:solidFill>
                  <a:srgbClr val="00B050"/>
                </a:solidFill>
                <a:latin typeface="微软雅黑" pitchFamily="34" charset="-122"/>
                <a:cs typeface="+mn-cs"/>
              </a:rPr>
              <a:t> </a:t>
            </a:r>
            <a:r>
              <a:rPr lang="zh-CN" altLang="en-US" sz="3600" b="1" kern="1200" dirty="0">
                <a:solidFill>
                  <a:srgbClr val="00B050"/>
                </a:solidFill>
                <a:latin typeface="微软雅黑" pitchFamily="34" charset="-122"/>
                <a:cs typeface="+mn-cs"/>
              </a:rPr>
              <a:t>需求分析</a:t>
            </a:r>
          </a:p>
        </p:txBody>
      </p:sp>
      <p:sp>
        <p:nvSpPr>
          <p:cNvPr id="9221" name="Rectangle 7"/>
          <p:cNvSpPr>
            <a:spLocks noGrp="1" noChangeArrowheads="1"/>
          </p:cNvSpPr>
          <p:nvPr>
            <p:ph type="body" idx="1"/>
          </p:nvPr>
        </p:nvSpPr>
        <p:spPr>
          <a:xfrm>
            <a:off x="395536" y="765175"/>
            <a:ext cx="8507412" cy="360363"/>
          </a:xfrm>
          <a:noFill/>
        </p:spPr>
        <p:txBody>
          <a:bodyPr>
            <a:normAutofit fontScale="92500" lnSpcReduction="20000"/>
          </a:bodyPr>
          <a:lstStyle/>
          <a:p>
            <a:pPr eaLnBrk="1" hangingPunct="1">
              <a:lnSpc>
                <a:spcPct val="80000"/>
              </a:lnSpc>
              <a:buFont typeface="Wingdings" pitchFamily="2" charset="2"/>
              <a:buNone/>
            </a:pPr>
            <a:r>
              <a:rPr lang="en-US" altLang="zh-CN" sz="2800" b="1" dirty="0" smtClean="0">
                <a:solidFill>
                  <a:srgbClr val="FF33CC"/>
                </a:solidFill>
                <a:latin typeface="微软雅黑" panose="020B0503020204020204" pitchFamily="34" charset="-122"/>
              </a:rPr>
              <a:t>    </a:t>
            </a:r>
            <a:r>
              <a:rPr lang="zh-CN" altLang="en-US" sz="2800" b="1" dirty="0" smtClean="0">
                <a:solidFill>
                  <a:srgbClr val="FF33CC"/>
                </a:solidFill>
                <a:latin typeface="微软雅黑" panose="020B0503020204020204" pitchFamily="34" charset="-122"/>
              </a:rPr>
              <a:t>主要任务：</a:t>
            </a:r>
          </a:p>
        </p:txBody>
      </p:sp>
      <p:sp>
        <p:nvSpPr>
          <p:cNvPr id="9222" name="矩形 7"/>
          <p:cNvSpPr>
            <a:spLocks noChangeArrowheads="1"/>
          </p:cNvSpPr>
          <p:nvPr/>
        </p:nvSpPr>
        <p:spPr bwMode="auto">
          <a:xfrm>
            <a:off x="395536" y="1125538"/>
            <a:ext cx="8568952" cy="469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ts val="600"/>
              </a:spcBef>
              <a:spcAft>
                <a:spcPts val="600"/>
              </a:spcAft>
            </a:pPr>
            <a:r>
              <a:rPr lang="zh-CN" altLang="en-US" sz="2400" b="1" dirty="0">
                <a:latin typeface="微软雅黑" panose="020B0503020204020204" pitchFamily="34" charset="-122"/>
                <a:ea typeface="微软雅黑" panose="020B0503020204020204" pitchFamily="34" charset="-122"/>
              </a:rPr>
              <a:t>获得用户对数据库的如下要求：</a:t>
            </a:r>
          </a:p>
          <a:p>
            <a:pPr eaLnBrk="1" hangingPunct="1">
              <a:lnSpc>
                <a:spcPct val="120000"/>
              </a:lnSpc>
              <a:spcBef>
                <a:spcPts val="600"/>
              </a:spcBef>
              <a:spcAft>
                <a:spcPts val="600"/>
              </a:spcAft>
            </a:pPr>
            <a:r>
              <a:rPr lang="zh-CN" altLang="en-US" sz="2400" b="1" dirty="0">
                <a:solidFill>
                  <a:srgbClr val="FF0000"/>
                </a:solidFill>
                <a:latin typeface="微软雅黑" panose="020B0503020204020204" pitchFamily="34" charset="-122"/>
                <a:ea typeface="微软雅黑" panose="020B0503020204020204" pitchFamily="34" charset="-122"/>
              </a:rPr>
              <a:t>信息要求：</a:t>
            </a:r>
            <a:r>
              <a:rPr lang="zh-CN" altLang="en-US" sz="2400" b="1" dirty="0">
                <a:latin typeface="微软雅黑" panose="020B0503020204020204" pitchFamily="34" charset="-122"/>
                <a:ea typeface="微软雅黑" panose="020B0503020204020204" pitchFamily="34" charset="-122"/>
              </a:rPr>
              <a:t>了解用户获得信息的内容、性质及其联系、存储哪些数据</a:t>
            </a:r>
          </a:p>
          <a:p>
            <a:pPr eaLnBrk="1" hangingPunct="1">
              <a:lnSpc>
                <a:spcPct val="120000"/>
              </a:lnSpc>
              <a:spcBef>
                <a:spcPts val="600"/>
              </a:spcBef>
              <a:spcAft>
                <a:spcPts val="600"/>
              </a:spcAft>
            </a:pPr>
            <a:r>
              <a:rPr lang="zh-CN" altLang="en-US" sz="2400" b="1" dirty="0">
                <a:solidFill>
                  <a:srgbClr val="FF0000"/>
                </a:solidFill>
                <a:latin typeface="微软雅黑" panose="020B0503020204020204" pitchFamily="34" charset="-122"/>
                <a:ea typeface="微软雅黑" panose="020B0503020204020204" pitchFamily="34" charset="-122"/>
              </a:rPr>
              <a:t>处理要求：</a:t>
            </a:r>
            <a:r>
              <a:rPr lang="zh-CN" altLang="en-US" sz="2400" b="1" dirty="0">
                <a:latin typeface="微软雅黑" panose="020B0503020204020204" pitchFamily="34" charset="-122"/>
                <a:ea typeface="微软雅黑" panose="020B0503020204020204" pitchFamily="34" charset="-122"/>
              </a:rPr>
              <a:t>了解用户希望数据库应用系统对数据进行什么处理，对各种数据处理的相应时间，处理的频率。数据处理方式的要求。</a:t>
            </a:r>
          </a:p>
          <a:p>
            <a:pPr eaLnBrk="1" hangingPunct="1">
              <a:lnSpc>
                <a:spcPct val="120000"/>
              </a:lnSpc>
              <a:spcBef>
                <a:spcPts val="600"/>
              </a:spcBef>
              <a:spcAft>
                <a:spcPts val="600"/>
              </a:spcAft>
            </a:pPr>
            <a:r>
              <a:rPr lang="zh-CN" altLang="en-US" sz="2400" b="1" dirty="0">
                <a:solidFill>
                  <a:srgbClr val="FF0000"/>
                </a:solidFill>
                <a:latin typeface="微软雅黑" panose="020B0503020204020204" pitchFamily="34" charset="-122"/>
                <a:ea typeface="微软雅黑" panose="020B0503020204020204" pitchFamily="34" charset="-122"/>
              </a:rPr>
              <a:t>安全性要求：</a:t>
            </a:r>
            <a:r>
              <a:rPr lang="zh-CN" altLang="en-US" sz="2400" b="1" dirty="0">
                <a:latin typeface="微软雅黑" panose="020B0503020204020204" pitchFamily="34" charset="-122"/>
                <a:ea typeface="微软雅黑" panose="020B0503020204020204" pitchFamily="34" charset="-122"/>
              </a:rPr>
              <a:t>了解用户对数据库中存放的信息的安全保密要求。</a:t>
            </a:r>
          </a:p>
          <a:p>
            <a:pPr eaLnBrk="1" hangingPunct="1">
              <a:lnSpc>
                <a:spcPct val="120000"/>
              </a:lnSpc>
              <a:spcBef>
                <a:spcPts val="600"/>
              </a:spcBef>
              <a:spcAft>
                <a:spcPts val="600"/>
              </a:spcAft>
            </a:pPr>
            <a:r>
              <a:rPr lang="zh-CN" altLang="en-US" sz="2400" b="1" dirty="0">
                <a:solidFill>
                  <a:srgbClr val="FF0000"/>
                </a:solidFill>
                <a:latin typeface="微软雅黑" panose="020B0503020204020204" pitchFamily="34" charset="-122"/>
                <a:ea typeface="微软雅黑" panose="020B0503020204020204" pitchFamily="34" charset="-122"/>
              </a:rPr>
              <a:t>完整性要求：</a:t>
            </a:r>
            <a:r>
              <a:rPr lang="zh-CN" altLang="en-US" sz="2400" b="1" dirty="0">
                <a:latin typeface="微软雅黑" panose="020B0503020204020204" pitchFamily="34" charset="-122"/>
                <a:ea typeface="微软雅黑" panose="020B0503020204020204" pitchFamily="34" charset="-122"/>
              </a:rPr>
              <a:t>了解用户对数据库中存放的信息应满足什么样的约束条件。</a:t>
            </a:r>
          </a:p>
        </p:txBody>
      </p:sp>
    </p:spTree>
    <p:extLst>
      <p:ext uri="{BB962C8B-B14F-4D97-AF65-F5344CB8AC3E}">
        <p14:creationId xmlns:p14="http://schemas.microsoft.com/office/powerpoint/2010/main" val="4128919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2">
                                            <p:txEl>
                                              <p:pRg st="0" end="0"/>
                                            </p:txEl>
                                          </p:spTgt>
                                        </p:tgtEl>
                                        <p:attrNameLst>
                                          <p:attrName>style.visibility</p:attrName>
                                        </p:attrNameLst>
                                      </p:cBhvr>
                                      <p:to>
                                        <p:strVal val="visible"/>
                                      </p:to>
                                    </p:set>
                                    <p:anim calcmode="lin" valueType="num">
                                      <p:cBhvr additive="base">
                                        <p:cTn id="7" dur="500" fill="hold"/>
                                        <p:tgtEl>
                                          <p:spTgt spid="92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2">
                                            <p:txEl>
                                              <p:pRg st="1" end="1"/>
                                            </p:txEl>
                                          </p:spTgt>
                                        </p:tgtEl>
                                        <p:attrNameLst>
                                          <p:attrName>style.visibility</p:attrName>
                                        </p:attrNameLst>
                                      </p:cBhvr>
                                      <p:to>
                                        <p:strVal val="visible"/>
                                      </p:to>
                                    </p:set>
                                    <p:anim calcmode="lin" valueType="num">
                                      <p:cBhvr additive="base">
                                        <p:cTn id="11" dur="500" fill="hold"/>
                                        <p:tgtEl>
                                          <p:spTgt spid="922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222">
                                            <p:txEl>
                                              <p:pRg st="2" end="2"/>
                                            </p:txEl>
                                          </p:spTgt>
                                        </p:tgtEl>
                                        <p:attrNameLst>
                                          <p:attrName>style.visibility</p:attrName>
                                        </p:attrNameLst>
                                      </p:cBhvr>
                                      <p:to>
                                        <p:strVal val="visible"/>
                                      </p:to>
                                    </p:set>
                                    <p:anim calcmode="lin" valueType="num">
                                      <p:cBhvr additive="base">
                                        <p:cTn id="17" dur="500" fill="hold"/>
                                        <p:tgtEl>
                                          <p:spTgt spid="922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222">
                                            <p:txEl>
                                              <p:pRg st="3" end="3"/>
                                            </p:txEl>
                                          </p:spTgt>
                                        </p:tgtEl>
                                        <p:attrNameLst>
                                          <p:attrName>style.visibility</p:attrName>
                                        </p:attrNameLst>
                                      </p:cBhvr>
                                      <p:to>
                                        <p:strVal val="visible"/>
                                      </p:to>
                                    </p:set>
                                    <p:anim calcmode="lin" valueType="num">
                                      <p:cBhvr additive="base">
                                        <p:cTn id="23" dur="500" fill="hold"/>
                                        <p:tgtEl>
                                          <p:spTgt spid="922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9222">
                                            <p:txEl>
                                              <p:pRg st="4" end="4"/>
                                            </p:txEl>
                                          </p:spTgt>
                                        </p:tgtEl>
                                        <p:attrNameLst>
                                          <p:attrName>style.visibility</p:attrName>
                                        </p:attrNameLst>
                                      </p:cBhvr>
                                      <p:to>
                                        <p:strVal val="visible"/>
                                      </p:to>
                                    </p:set>
                                    <p:anim calcmode="lin" valueType="num">
                                      <p:cBhvr additive="base">
                                        <p:cTn id="29" dur="500" fill="hold"/>
                                        <p:tgtEl>
                                          <p:spTgt spid="922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4809</Words>
  <Application>Microsoft Office PowerPoint</Application>
  <PresentationFormat>全屏显示(4:3)</PresentationFormat>
  <Paragraphs>663</Paragraphs>
  <Slides>68</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0" baseType="lpstr">
      <vt:lpstr>Office 主题​​</vt:lpstr>
      <vt:lpstr>Visio</vt:lpstr>
      <vt:lpstr>第4章</vt:lpstr>
      <vt:lpstr>本章内容</vt:lpstr>
      <vt:lpstr>PowerPoint 演示文稿</vt:lpstr>
      <vt:lpstr>数据库设计的特点</vt:lpstr>
      <vt:lpstr>数据库设计基本步骤：6个阶段</vt:lpstr>
      <vt:lpstr>数据库设计基本步骤：6个阶段</vt:lpstr>
      <vt:lpstr>PowerPoint 演示文稿</vt:lpstr>
      <vt:lpstr>数据库设计过程中的各级模式</vt:lpstr>
      <vt:lpstr>4.2  需求分析</vt:lpstr>
      <vt:lpstr>PowerPoint 演示文稿</vt:lpstr>
      <vt:lpstr>7.5 数据库设计—需求分析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 需求分析—数据字典</vt:lpstr>
      <vt:lpstr>7.5 需求分析—数据字典</vt:lpstr>
      <vt:lpstr>【补充：需求分析实例】毕业设计管理系统的需求分析</vt:lpstr>
      <vt:lpstr>【补充：需求分析实例】毕业设计管理系统的需求分析</vt:lpstr>
      <vt:lpstr>4.3 概念结构设计</vt:lpstr>
      <vt:lpstr>PowerPoint 演示文稿</vt:lpstr>
      <vt:lpstr>PowerPoint 演示文稿</vt:lpstr>
      <vt:lpstr>概念结构设计的方法与步骤：</vt:lpstr>
      <vt:lpstr>PowerPoint 演示文稿</vt:lpstr>
      <vt:lpstr>2 设计步骤</vt:lpstr>
      <vt:lpstr>PowerPoint 演示文稿</vt:lpstr>
      <vt:lpstr>7.5 数据库设计—概念结构设计</vt:lpstr>
      <vt:lpstr>PowerPoint 演示文稿</vt:lpstr>
      <vt:lpstr>PowerPoint 演示文稿</vt:lpstr>
      <vt:lpstr>PowerPoint 演示文稿</vt:lpstr>
      <vt:lpstr>PowerPoint 演示文稿</vt:lpstr>
      <vt:lpstr>PowerPoint 演示文稿</vt:lpstr>
      <vt:lpstr>概念设计的第二步：E-R图集成</vt:lpstr>
      <vt:lpstr>⒈ 属性冲突</vt:lpstr>
      <vt:lpstr>⒉ 命名冲突</vt:lpstr>
      <vt:lpstr>⒊ 结构冲突</vt:lpstr>
      <vt:lpstr>PowerPoint 演示文稿</vt:lpstr>
      <vt:lpstr>PowerPoint 演示文稿</vt:lpstr>
      <vt:lpstr>⒊ 结构冲突（续）</vt:lpstr>
      <vt:lpstr>（2）消除不必要的冗余，设计基本E-R图</vt:lpstr>
      <vt:lpstr>7.5 数据库设计—概念结构设计</vt:lpstr>
      <vt:lpstr>PowerPoint 演示文稿</vt:lpstr>
      <vt:lpstr>4.4 逻辑结构设计</vt:lpstr>
      <vt:lpstr>初始关系模式设计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 物理设计</vt:lpstr>
      <vt:lpstr>PowerPoint 演示文稿</vt:lpstr>
      <vt:lpstr>PowerPoint 演示文稿</vt:lpstr>
      <vt:lpstr>4.6 数据库实施</vt:lpstr>
      <vt:lpstr>PowerPoint 演示文稿</vt:lpstr>
      <vt:lpstr>PowerPoint 演示文稿</vt:lpstr>
      <vt:lpstr>4.7  数据库运行和维护</vt:lpstr>
      <vt:lpstr>PowerPoint 演示文稿</vt:lpstr>
      <vt:lpstr>PowerPoint 演示文稿</vt:lpstr>
      <vt:lpstr>补充例题</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gcl</cp:lastModifiedBy>
  <cp:revision>53</cp:revision>
  <dcterms:created xsi:type="dcterms:W3CDTF">2016-01-11T00:19:27Z</dcterms:created>
  <dcterms:modified xsi:type="dcterms:W3CDTF">2019-11-26T13:44:33Z</dcterms:modified>
</cp:coreProperties>
</file>