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0" r:id="rId3"/>
    <p:sldId id="261" r:id="rId4"/>
    <p:sldId id="289" r:id="rId5"/>
    <p:sldId id="262" r:id="rId6"/>
    <p:sldId id="301" r:id="rId7"/>
    <p:sldId id="290" r:id="rId8"/>
    <p:sldId id="363" r:id="rId9"/>
    <p:sldId id="364" r:id="rId10"/>
    <p:sldId id="365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293" r:id="rId24"/>
    <p:sldId id="302" r:id="rId25"/>
    <p:sldId id="303" r:id="rId26"/>
    <p:sldId id="336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AC2A93"/>
    <a:srgbClr val="0000CC"/>
    <a:srgbClr val="D60093"/>
    <a:srgbClr val="00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68996" autoAdjust="0"/>
  </p:normalViewPr>
  <p:slideViewPr>
    <p:cSldViewPr snapToGrid="0">
      <p:cViewPr>
        <p:scale>
          <a:sx n="70" d="100"/>
          <a:sy n="70" d="100"/>
        </p:scale>
        <p:origin x="-1512" y="-546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8782-2DED-4538-8A8B-66BD345BDC7C}" type="datetimeFigureOut">
              <a:rPr lang="zh-CN" altLang="en-US" smtClean="0">
                <a:ea typeface="微软雅黑" pitchFamily="34" charset="-122"/>
              </a:rPr>
              <a:pPr/>
              <a:t>2019/9/6 Friday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68BBA-7C16-4CDD-B820-F73D7A8C0C72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94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2F2D57EA-8133-4EBA-9F4D-64D06136AE31}" type="datetimeFigureOut">
              <a:rPr lang="zh-CN" altLang="en-US" smtClean="0"/>
              <a:pPr/>
              <a:t>2019/9/6 Friday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CAABDFF2-EF0B-41A5-940A-DECF8E3E5ED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3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BDFF2-EF0B-41A5-940A-DECF8E3E5E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19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21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0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21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5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5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34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2019/9/6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2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2019/9/6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0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2019/9/6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9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2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71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3F4955F7-CBC3-4DF2-9BB0-FD39BCFE30CF}" type="datetimeFigureOut">
              <a:rPr lang="zh-CN" altLang="en-US" smtClean="0"/>
              <a:pPr/>
              <a:t>2019/9/6 Friday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56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sql.com&#19979;&#36733;&#26368;&#26032;&#29256;&#26412;&#30340;mysq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26192" y="2425890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4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zh-CN" altLang="en-US" sz="4800" dirty="0" smtClean="0">
                <a:solidFill>
                  <a:srgbClr val="FF0000"/>
                </a:solidFill>
                <a:latin typeface="微软雅黑" pitchFamily="34" charset="-122"/>
              </a:rPr>
              <a:t>  </a:t>
            </a:r>
            <a:r>
              <a:rPr lang="en-US" altLang="zh-CN" sz="4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r>
              <a:rPr lang="zh-CN" altLang="en-US" sz="4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sz="4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9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785" y="365946"/>
            <a:ext cx="8475259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zh-CN" altLang="zh-CN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接着</a:t>
            </a:r>
            <a:r>
              <a:rPr lang="zh-CN" altLang="en-US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zh-CN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数据库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用户就可以在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MySQL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客户机上“书写”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MySQL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命令或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SQL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语句</a:t>
            </a:r>
            <a:r>
              <a:rPr lang="zh-CN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，这些</a:t>
            </a:r>
            <a:r>
              <a:rPr lang="en-US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MySQL</a:t>
            </a:r>
            <a:r>
              <a:rPr lang="zh-CN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命令或</a:t>
            </a:r>
            <a:r>
              <a:rPr lang="en-US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SQL</a:t>
            </a:r>
            <a:r>
              <a:rPr lang="zh-CN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语句沿着该通信链路传送给</a:t>
            </a:r>
            <a:r>
              <a:rPr lang="en-US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MySQL</a:t>
            </a:r>
            <a:r>
              <a:rPr lang="zh-CN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服务实例，这个过程称为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MySQL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客户机向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MySQL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服务器发送请求</a:t>
            </a:r>
            <a:r>
              <a:rPr lang="zh-CN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7</a:t>
            </a:r>
            <a:r>
              <a:rPr lang="zh-CN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en-US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MySQL</a:t>
            </a:r>
            <a:r>
              <a:rPr lang="zh-CN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服务实例负责解析这些</a:t>
            </a:r>
            <a:r>
              <a:rPr lang="en-US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MySQL</a:t>
            </a:r>
            <a:r>
              <a:rPr lang="zh-CN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命令或</a:t>
            </a:r>
            <a:r>
              <a:rPr lang="en-US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SQL</a:t>
            </a:r>
            <a:r>
              <a:rPr lang="zh-CN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语句，并选择一种执行计划运行这些</a:t>
            </a:r>
            <a:r>
              <a:rPr lang="en-US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MySQL</a:t>
            </a:r>
            <a:r>
              <a:rPr lang="zh-CN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命令或</a:t>
            </a:r>
            <a:r>
              <a:rPr lang="en-US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SQL</a:t>
            </a:r>
            <a:r>
              <a:rPr lang="zh-CN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语句，然后将执行结果沿着通信链路返回给</a:t>
            </a:r>
            <a:r>
              <a:rPr lang="en-US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MySQL</a:t>
            </a:r>
            <a:r>
              <a:rPr lang="zh-CN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客户机，这个过程称为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MySQL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服务器向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MySQL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客户机返回响应</a:t>
            </a:r>
            <a:r>
              <a:rPr lang="zh-CN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</a:t>
            </a:r>
            <a:r>
              <a:rPr lang="zh-CN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zh-CN" altLang="zh-CN" sz="2400" b="1" dirty="0">
                <a:solidFill>
                  <a:srgbClr val="AC2A93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数据库用户关闭</a:t>
            </a:r>
            <a:r>
              <a:rPr lang="en-US" altLang="zh-CN" sz="2400" b="1" dirty="0">
                <a:solidFill>
                  <a:srgbClr val="AC2A93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MySQL</a:t>
            </a:r>
            <a:r>
              <a:rPr lang="zh-CN" altLang="zh-CN" sz="2400" b="1" dirty="0">
                <a:solidFill>
                  <a:srgbClr val="AC2A93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客户机，通信链路被断开，该客户机对应的</a:t>
            </a:r>
            <a:r>
              <a:rPr lang="en-US" altLang="zh-CN" sz="2400" b="1" dirty="0">
                <a:solidFill>
                  <a:srgbClr val="AC2A93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MySQL</a:t>
            </a:r>
            <a:r>
              <a:rPr lang="zh-CN" altLang="zh-CN" sz="2400" b="1" dirty="0">
                <a:solidFill>
                  <a:srgbClr val="AC2A93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会话结束</a:t>
            </a:r>
            <a:r>
              <a:rPr lang="zh-CN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6879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5.5 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MySQL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的安装和使用</a:t>
            </a:r>
          </a:p>
        </p:txBody>
      </p:sp>
      <p:sp>
        <p:nvSpPr>
          <p:cNvPr id="5" name="矩形 4"/>
          <p:cNvSpPr/>
          <p:nvPr/>
        </p:nvSpPr>
        <p:spPr>
          <a:xfrm>
            <a:off x="683568" y="1409773"/>
            <a:ext cx="3122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D60093"/>
                </a:solidFill>
              </a:rPr>
              <a:t>MySQL</a:t>
            </a:r>
            <a:r>
              <a:rPr lang="zh-CN" altLang="zh-CN" sz="2800" b="1" dirty="0">
                <a:solidFill>
                  <a:srgbClr val="D60093"/>
                </a:solidFill>
              </a:rPr>
              <a:t>的下载安装 </a:t>
            </a:r>
          </a:p>
        </p:txBody>
      </p:sp>
      <p:sp>
        <p:nvSpPr>
          <p:cNvPr id="6" name="矩形 5"/>
          <p:cNvSpPr/>
          <p:nvPr/>
        </p:nvSpPr>
        <p:spPr>
          <a:xfrm>
            <a:off x="971600" y="2276872"/>
            <a:ext cx="7128792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用户通常可以到官方网站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hlinkClick r:id="rId2"/>
              </a:rPr>
              <a:t>www.mysql.com下载最新版本的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hlinkClick r:id="rId2"/>
              </a:rPr>
              <a:t>MySQL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59690" y="1409773"/>
            <a:ext cx="3851920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</a:rPr>
              <a:t>最新版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8.0,2016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年发布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2513" y="3745214"/>
            <a:ext cx="7888406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</a:rPr>
              <a:t>Windows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版本又分为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Windows  32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位、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64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位版两种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53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官方网站</a:t>
            </a:r>
            <a:r>
              <a:rPr lang="en-US" altLang="zh-CN" dirty="0"/>
              <a:t>www.mysql.com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2" y="1463723"/>
            <a:ext cx="7758265" cy="493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4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3567" y="548680"/>
            <a:ext cx="3122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D60093"/>
                </a:solidFill>
              </a:rPr>
              <a:t>MySQL</a:t>
            </a:r>
            <a:r>
              <a:rPr lang="zh-CN" altLang="zh-CN" sz="2800" b="1" dirty="0">
                <a:solidFill>
                  <a:srgbClr val="D60093"/>
                </a:solidFill>
              </a:rPr>
              <a:t>的下载安装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658177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60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1774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mysql-5.6.17-winx64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（非安装版）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的安装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4504" y="1125676"/>
            <a:ext cx="8521132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百度网盘链接：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pan.baidu.com/s/1dEHI6qnkp4CvoczRBadgGg</a:t>
            </a: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提取码：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buw1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4504" y="2565250"/>
            <a:ext cx="5354851" cy="30469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假定先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mysql-5.6.17-winx64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压在文件夹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D:\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MySQL56 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的命令窗口中，键入下面的两条命令：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D:\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MySQL56\bin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mysqld.exe  -install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670" y="1958791"/>
            <a:ext cx="2661313" cy="470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87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248" y="110865"/>
            <a:ext cx="8441140" cy="871774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mysql-5.6.17-winx64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（非安装版）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的安装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-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续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2867" y="1122023"/>
            <a:ext cx="5354851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安装后：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46" y="1744568"/>
            <a:ext cx="7527024" cy="318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3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1774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mysql-5.6.17-winx64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（非安装版）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的卸载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1445" y="1480649"/>
            <a:ext cx="8065827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的命令窗口中，键入下面的两条命令：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D:\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MySQL56\bin</a:t>
            </a:r>
          </a:p>
          <a:p>
            <a:r>
              <a:rPr lang="en-US" altLang="zh-CN" sz="24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-remove</a:t>
            </a:r>
            <a:endParaRPr lang="en-US" altLang="zh-CN" sz="2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1445" y="3707508"/>
            <a:ext cx="8065827" cy="15696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例：其他写法，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mysql56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是服务名，与上图不同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mysqld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–remove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mysql56</a:t>
            </a: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69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783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5.5.2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启动和停止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MySQL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服务器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5587" y="1101956"/>
            <a:ext cx="8020827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1</a:t>
            </a:r>
            <a:r>
              <a:rPr lang="zh-CN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）通过系统服务管理器启动、停止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MySQL</a:t>
            </a:r>
            <a:r>
              <a:rPr lang="zh-CN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服务器</a:t>
            </a:r>
          </a:p>
        </p:txBody>
      </p:sp>
      <p:sp>
        <p:nvSpPr>
          <p:cNvPr id="5" name="矩形 4"/>
          <p:cNvSpPr/>
          <p:nvPr/>
        </p:nvSpPr>
        <p:spPr>
          <a:xfrm>
            <a:off x="489575" y="1690248"/>
            <a:ext cx="82722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2400" b="1" dirty="0"/>
              <a:t>如果</a:t>
            </a:r>
            <a:r>
              <a:rPr lang="en-US" altLang="zh-CN" sz="2400" b="1" dirty="0" smtClean="0"/>
              <a:t>MySQL</a:t>
            </a:r>
            <a:r>
              <a:rPr lang="zh-CN" altLang="en-US" sz="2400" b="1" dirty="0" smtClean="0"/>
              <a:t>已经安装成</a:t>
            </a:r>
            <a:r>
              <a:rPr lang="en-US" altLang="zh-CN" sz="2400" b="1" dirty="0" smtClean="0"/>
              <a:t>Windows</a:t>
            </a:r>
            <a:r>
              <a:rPr lang="zh-CN" altLang="zh-CN" sz="2400" b="1" dirty="0"/>
              <a:t>服务，则可以通过选择“开始”→“控制面板”</a:t>
            </a:r>
            <a:r>
              <a:rPr lang="zh-CN" altLang="zh-CN" sz="2400" b="1" dirty="0" smtClean="0"/>
              <a:t>→ “管理工具”</a:t>
            </a:r>
            <a:r>
              <a:rPr lang="zh-CN" altLang="zh-CN" sz="2400" b="1" dirty="0"/>
              <a:t>→</a:t>
            </a:r>
            <a:r>
              <a:rPr lang="zh-CN" altLang="zh-CN" sz="2400" b="1" dirty="0">
                <a:solidFill>
                  <a:srgbClr val="FF0000"/>
                </a:solidFill>
              </a:rPr>
              <a:t>“服务”命令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打开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“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服务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”窗口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2400" b="1" dirty="0" smtClean="0">
                <a:solidFill>
                  <a:srgbClr val="FF0000"/>
                </a:solidFill>
              </a:rPr>
              <a:t>在</a:t>
            </a:r>
            <a:r>
              <a:rPr lang="zh-CN" altLang="zh-CN" sz="2400" b="1" dirty="0">
                <a:solidFill>
                  <a:srgbClr val="FF0000"/>
                </a:solidFill>
              </a:rPr>
              <a:t>服务器的列表中找到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mysql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服务</a:t>
            </a:r>
            <a:r>
              <a:rPr lang="zh-CN" altLang="zh-CN" sz="2400" b="1" dirty="0"/>
              <a:t>并右键单击，在弹出的快捷菜单中，完成</a:t>
            </a:r>
            <a:r>
              <a:rPr lang="en-US" altLang="zh-CN" sz="2400" b="1" dirty="0"/>
              <a:t>MySQL</a:t>
            </a:r>
            <a:r>
              <a:rPr lang="zh-CN" altLang="zh-CN" sz="2400" b="1" dirty="0"/>
              <a:t>服务的各种操作（启动、重新启动、停止、暂停和恢复</a:t>
            </a:r>
            <a:r>
              <a:rPr lang="zh-CN" altLang="zh-CN" sz="2400" b="1" dirty="0" smtClean="0"/>
              <a:t>）</a:t>
            </a:r>
            <a:r>
              <a:rPr lang="zh-CN" altLang="en-US" sz="2400" b="1" dirty="0" smtClean="0"/>
              <a:t>。见下页图</a:t>
            </a:r>
            <a:endParaRPr lang="en-US" altLang="zh-CN" sz="2400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827583" y="4783277"/>
            <a:ext cx="5577681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注意：我们实验电脑上的服务名是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mysql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五角星 5"/>
          <p:cNvSpPr/>
          <p:nvPr/>
        </p:nvSpPr>
        <p:spPr>
          <a:xfrm>
            <a:off x="6980831" y="627476"/>
            <a:ext cx="423080" cy="355001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7206020" y="6022703"/>
            <a:ext cx="423080" cy="355001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25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1" t="7765" r="34233" b="14135"/>
          <a:stretch/>
        </p:blipFill>
        <p:spPr bwMode="auto">
          <a:xfrm>
            <a:off x="464024" y="382137"/>
            <a:ext cx="8420930" cy="619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标注 4"/>
          <p:cNvSpPr/>
          <p:nvPr/>
        </p:nvSpPr>
        <p:spPr>
          <a:xfrm>
            <a:off x="1255594" y="3698342"/>
            <a:ext cx="2210937" cy="490919"/>
          </a:xfrm>
          <a:prstGeom prst="wedgeRoundRectCallout">
            <a:avLst>
              <a:gd name="adj1" fmla="val 75224"/>
              <a:gd name="adj2" fmla="val -15341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服务名是</a:t>
            </a:r>
            <a:r>
              <a:rPr lang="en-US" altLang="zh-CN" sz="2000" b="1" dirty="0" err="1">
                <a:solidFill>
                  <a:srgbClr val="FF0000"/>
                </a:solidFill>
              </a:rPr>
              <a:t>mysql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68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374" y="116632"/>
            <a:ext cx="8229600" cy="9409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 </a:t>
            </a:r>
            <a:r>
              <a:rPr lang="zh-CN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/>
            </a:r>
            <a:br>
              <a:rPr lang="zh-CN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2</a:t>
            </a:r>
            <a:r>
              <a:rPr lang="zh-CN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）在命令提示符下启动、停止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MySQL</a:t>
            </a:r>
            <a:r>
              <a:rPr lang="zh-CN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服务器</a:t>
            </a:r>
            <a:br>
              <a:rPr lang="zh-CN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endParaRPr lang="zh-CN" altLang="en-US" sz="32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362" y="940893"/>
            <a:ext cx="8649160" cy="2529923"/>
          </a:xfrm>
        </p:spPr>
        <p:txBody>
          <a:bodyPr wrap="square">
            <a:spAutoFit/>
          </a:bodyPr>
          <a:lstStyle/>
          <a:p>
            <a:pPr marL="0"/>
            <a:r>
              <a:rPr lang="zh-CN" altLang="en-US" sz="2400" b="1" dirty="0" smtClean="0">
                <a:solidFill>
                  <a:srgbClr val="FF0000"/>
                </a:solidFill>
              </a:rPr>
              <a:t>启动：</a:t>
            </a:r>
            <a:r>
              <a:rPr lang="zh-CN" altLang="zh-CN" sz="2400" b="1" dirty="0" smtClean="0"/>
              <a:t>选择</a:t>
            </a:r>
            <a:r>
              <a:rPr lang="zh-CN" altLang="zh-CN" sz="2400" b="1" dirty="0"/>
              <a:t>“开始”→“运行”命令，在弹出的“运行”窗口中输入“</a:t>
            </a:r>
            <a:r>
              <a:rPr lang="en-US" altLang="zh-CN" sz="2400" b="1" dirty="0" err="1"/>
              <a:t>cmd</a:t>
            </a:r>
            <a:r>
              <a:rPr lang="zh-CN" altLang="zh-CN" sz="2400" b="1" dirty="0"/>
              <a:t>”命令，按</a:t>
            </a:r>
            <a:r>
              <a:rPr lang="en-US" altLang="zh-CN" sz="2400" b="1" dirty="0"/>
              <a:t>Enter</a:t>
            </a:r>
            <a:r>
              <a:rPr lang="zh-CN" altLang="zh-CN" sz="2400" b="1" dirty="0"/>
              <a:t>键进入</a:t>
            </a:r>
            <a:r>
              <a:rPr lang="en-US" altLang="zh-CN" sz="2400" b="1" dirty="0"/>
              <a:t>DOS</a:t>
            </a:r>
            <a:r>
              <a:rPr lang="zh-CN" altLang="zh-CN" sz="2400" b="1" dirty="0"/>
              <a:t>窗口。在命令提示符下</a:t>
            </a:r>
            <a:r>
              <a:rPr lang="zh-CN" altLang="zh-CN" sz="2400" b="1" dirty="0" smtClean="0"/>
              <a:t>输入</a:t>
            </a:r>
            <a:endParaRPr lang="zh-CN" altLang="zh-CN" sz="2400" b="1" dirty="0"/>
          </a:p>
          <a:p>
            <a:pPr marL="0"/>
            <a:r>
              <a:rPr lang="en-US" altLang="zh-CN" b="1" dirty="0">
                <a:solidFill>
                  <a:srgbClr val="D60093"/>
                </a:solidFill>
              </a:rPr>
              <a:t>\&gt; </a:t>
            </a:r>
            <a:r>
              <a:rPr lang="en-US" altLang="zh-CN" sz="36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 start </a:t>
            </a:r>
            <a:r>
              <a:rPr lang="en-US" altLang="zh-CN" sz="3600" b="1" dirty="0" err="1" smtClean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endParaRPr lang="en-US" altLang="zh-CN" sz="3600" b="1" dirty="0" smtClean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/>
            <a:endParaRPr lang="zh-CN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五角星 4"/>
          <p:cNvSpPr/>
          <p:nvPr/>
        </p:nvSpPr>
        <p:spPr>
          <a:xfrm>
            <a:off x="8331969" y="613589"/>
            <a:ext cx="423080" cy="355001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4858603" y="2306270"/>
            <a:ext cx="2210937" cy="490919"/>
          </a:xfrm>
          <a:prstGeom prst="wedgeRoundRectCallout">
            <a:avLst>
              <a:gd name="adj1" fmla="val -70455"/>
              <a:gd name="adj2" fmla="val 15240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服务名是</a:t>
            </a:r>
            <a:r>
              <a:rPr lang="en-US" altLang="zh-CN" sz="2000" b="1" dirty="0" err="1">
                <a:solidFill>
                  <a:srgbClr val="FF0000"/>
                </a:solidFill>
              </a:rPr>
              <a:t>mysql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25449" y="2936826"/>
            <a:ext cx="8229600" cy="95410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微软雅黑" pitchFamily="34" charset="-122"/>
                <a:cs typeface="+mj-cs"/>
              </a:defRPr>
            </a:lvl1pPr>
          </a:lstStyle>
          <a:p>
            <a:pPr indent="-3429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停止：</a:t>
            </a:r>
            <a:r>
              <a:rPr lang="zh-CN" altLang="zh-CN" sz="2400" b="1" dirty="0" smtClean="0">
                <a:latin typeface="微软雅黑" panose="020B0503020204020204" pitchFamily="34" charset="-122"/>
                <a:cs typeface="+mn-cs"/>
              </a:rPr>
              <a:t>在命令提示符下输入：</a:t>
            </a:r>
            <a:r>
              <a:rPr lang="zh-CN" altLang="zh-CN" sz="2400" dirty="0" smtClean="0">
                <a:latin typeface="微软雅黑" panose="020B0503020204020204" pitchFamily="34" charset="-122"/>
                <a:cs typeface="+mn-cs"/>
              </a:rPr>
              <a:t/>
            </a:r>
            <a:br>
              <a:rPr lang="zh-CN" altLang="zh-CN" sz="2400" dirty="0" smtClean="0">
                <a:latin typeface="微软雅黑" panose="020B0503020204020204" pitchFamily="34" charset="-122"/>
                <a:cs typeface="+mn-cs"/>
              </a:rPr>
            </a:br>
            <a:r>
              <a:rPr lang="en-US" altLang="zh-CN" sz="3200" b="1" dirty="0" smtClean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\&gt; net stop </a:t>
            </a:r>
            <a:r>
              <a:rPr lang="en-US" altLang="zh-CN" sz="3200" b="1" dirty="0" err="1" smtClean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mysql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196" y="3413879"/>
            <a:ext cx="4926853" cy="32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70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7673" y="347379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zh-CN" sz="3600" b="1" dirty="0">
                <a:solidFill>
                  <a:srgbClr val="0000FF"/>
                </a:solidFill>
              </a:rPr>
              <a:t>学习目标</a:t>
            </a:r>
          </a:p>
          <a:p>
            <a:r>
              <a:rPr lang="zh-CN" altLang="zh-CN" b="1" dirty="0"/>
              <a:t>了解</a:t>
            </a:r>
            <a:r>
              <a:rPr lang="en-US" altLang="zh-CN" b="1" dirty="0" smtClean="0"/>
              <a:t>MySQL</a:t>
            </a:r>
            <a:r>
              <a:rPr lang="zh-CN" altLang="en-US" b="1" dirty="0" smtClean="0"/>
              <a:t>的版本、特点、</a:t>
            </a:r>
            <a:r>
              <a:rPr lang="zh-CN" altLang="zh-CN" b="1" dirty="0" smtClean="0"/>
              <a:t>工作</a:t>
            </a:r>
            <a:r>
              <a:rPr lang="zh-CN" altLang="en-US" b="1" dirty="0"/>
              <a:t>机制</a:t>
            </a:r>
          </a:p>
          <a:p>
            <a:pPr lvl="0"/>
            <a:r>
              <a:rPr lang="zh-CN" altLang="zh-CN" b="1" dirty="0" smtClean="0"/>
              <a:t>掌握</a:t>
            </a:r>
            <a:r>
              <a:rPr lang="en-US" altLang="zh-CN" b="1" dirty="0"/>
              <a:t>MySQL</a:t>
            </a:r>
            <a:r>
              <a:rPr lang="zh-CN" altLang="zh-CN" b="1" dirty="0"/>
              <a:t>的</a:t>
            </a:r>
            <a:r>
              <a:rPr lang="zh-CN" altLang="zh-CN" b="1" dirty="0" smtClean="0"/>
              <a:t>安装</a:t>
            </a:r>
            <a:r>
              <a:rPr lang="zh-CN" altLang="en-US" b="1" dirty="0" smtClean="0"/>
              <a:t>、服务启动、连接</a:t>
            </a:r>
            <a:endParaRPr lang="en-US" altLang="zh-CN" b="1" dirty="0" smtClean="0"/>
          </a:p>
          <a:p>
            <a:r>
              <a:rPr lang="zh-CN" altLang="zh-CN" b="1" dirty="0" smtClean="0"/>
              <a:t>了解</a:t>
            </a:r>
            <a:r>
              <a:rPr lang="en-US" altLang="zh-CN" b="1" dirty="0"/>
              <a:t>MySQL</a:t>
            </a:r>
            <a:r>
              <a:rPr lang="zh-CN" altLang="zh-CN" b="1" dirty="0"/>
              <a:t>系统</a:t>
            </a:r>
            <a:r>
              <a:rPr lang="zh-CN" altLang="zh-CN" b="1" dirty="0" smtClean="0"/>
              <a:t>构成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服务器</a:t>
            </a:r>
            <a:r>
              <a:rPr lang="zh-CN" altLang="en-US" b="1" dirty="0"/>
              <a:t>及</a:t>
            </a:r>
            <a:r>
              <a:rPr lang="zh-CN" altLang="zh-CN" b="1" dirty="0" smtClean="0"/>
              <a:t>端口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313899" y="3518805"/>
            <a:ext cx="8584442" cy="1938992"/>
          </a:xfrm>
          <a:prstGeom prst="rect">
            <a:avLst/>
          </a:prstGeom>
          <a:ln>
            <a:solidFill>
              <a:srgbClr val="AC2A93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    MySQL</a:t>
            </a:r>
            <a:r>
              <a:rPr lang="zh-CN" altLang="en-US" sz="2400" b="1" dirty="0">
                <a:solidFill>
                  <a:srgbClr val="0000FF"/>
                </a:solidFill>
              </a:rPr>
              <a:t>是一个关系型数据库管理系统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</a:rPr>
              <a:t>1996</a:t>
            </a:r>
            <a:r>
              <a:rPr lang="zh-CN" altLang="en-US" sz="2400" b="1" dirty="0">
                <a:solidFill>
                  <a:srgbClr val="0000FF"/>
                </a:solidFill>
              </a:rPr>
              <a:t>年，</a:t>
            </a:r>
            <a:r>
              <a:rPr lang="en-US" altLang="zh-CN" sz="2400" b="1" dirty="0">
                <a:solidFill>
                  <a:srgbClr val="0000FF"/>
                </a:solidFill>
              </a:rPr>
              <a:t>MySQL 1.0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发布，后由</a:t>
            </a:r>
            <a:r>
              <a:rPr lang="zh-CN" altLang="en-US" sz="2400" b="1" dirty="0">
                <a:solidFill>
                  <a:srgbClr val="0000FF"/>
                </a:solidFill>
              </a:rPr>
              <a:t>瑞典</a:t>
            </a:r>
            <a:r>
              <a:rPr lang="en-US" altLang="zh-CN" sz="2400" b="1" dirty="0">
                <a:solidFill>
                  <a:srgbClr val="0000FF"/>
                </a:solidFill>
              </a:rPr>
              <a:t>MySQL AB </a:t>
            </a:r>
            <a:r>
              <a:rPr lang="zh-CN" altLang="en-US" sz="2400" b="1" dirty="0">
                <a:solidFill>
                  <a:srgbClr val="0000FF"/>
                </a:solidFill>
              </a:rPr>
              <a:t>公司开发，目前属于 </a:t>
            </a:r>
            <a:r>
              <a:rPr lang="en-US" altLang="zh-CN" sz="2400" b="1" dirty="0">
                <a:solidFill>
                  <a:srgbClr val="0000FF"/>
                </a:solidFill>
              </a:rPr>
              <a:t>Oracle </a:t>
            </a:r>
            <a:r>
              <a:rPr lang="zh-CN" altLang="en-US" sz="2400" b="1" dirty="0">
                <a:solidFill>
                  <a:srgbClr val="0000FF"/>
                </a:solidFill>
              </a:rPr>
              <a:t>旗下产品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。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r>
              <a:rPr lang="en-US" altLang="zh-CN" sz="2400" b="1" dirty="0" smtClean="0">
                <a:solidFill>
                  <a:srgbClr val="0000FF"/>
                </a:solidFill>
              </a:rPr>
              <a:t>    MySQL </a:t>
            </a:r>
            <a:r>
              <a:rPr lang="zh-CN" altLang="en-US" sz="2400" b="1" dirty="0">
                <a:solidFill>
                  <a:srgbClr val="0000FF"/>
                </a:solidFill>
              </a:rPr>
              <a:t>是最流行的关系型数据库管理系统之一，在 </a:t>
            </a:r>
            <a:r>
              <a:rPr lang="en-US" altLang="zh-CN" sz="2400" b="1" dirty="0">
                <a:solidFill>
                  <a:srgbClr val="0000FF"/>
                </a:solidFill>
              </a:rPr>
              <a:t>WEB </a:t>
            </a:r>
            <a:r>
              <a:rPr lang="zh-CN" altLang="en-US" sz="2400" b="1" dirty="0">
                <a:solidFill>
                  <a:srgbClr val="0000FF"/>
                </a:solidFill>
              </a:rPr>
              <a:t>应用方面，</a:t>
            </a:r>
            <a:r>
              <a:rPr lang="en-US" altLang="zh-CN" sz="2400" b="1" dirty="0">
                <a:solidFill>
                  <a:srgbClr val="0000FF"/>
                </a:solidFill>
              </a:rPr>
              <a:t>MySQL</a:t>
            </a:r>
            <a:r>
              <a:rPr lang="zh-CN" altLang="en-US" sz="2400" b="1" dirty="0">
                <a:solidFill>
                  <a:srgbClr val="0000FF"/>
                </a:solidFill>
              </a:rPr>
              <a:t>是最好的 </a:t>
            </a:r>
            <a:r>
              <a:rPr lang="en-US" altLang="zh-CN" sz="2400" b="1" dirty="0">
                <a:solidFill>
                  <a:srgbClr val="0000FF"/>
                </a:solidFill>
              </a:rPr>
              <a:t>RDBMS (Relational Database Management System</a:t>
            </a:r>
            <a:r>
              <a:rPr lang="zh-CN" altLang="en-US" sz="2400" b="1" dirty="0">
                <a:solidFill>
                  <a:srgbClr val="0000FF"/>
                </a:solidFill>
              </a:rPr>
              <a:t>，关系数据库管理系统</a:t>
            </a:r>
            <a:r>
              <a:rPr lang="en-US" altLang="zh-CN" sz="2400" b="1" dirty="0">
                <a:solidFill>
                  <a:srgbClr val="0000FF"/>
                </a:solidFill>
              </a:rPr>
              <a:t>) </a:t>
            </a:r>
            <a:r>
              <a:rPr lang="zh-CN" altLang="en-US" sz="2400" b="1" dirty="0">
                <a:solidFill>
                  <a:srgbClr val="0000FF"/>
                </a:solidFill>
              </a:rPr>
              <a:t>应用软件。</a:t>
            </a:r>
          </a:p>
        </p:txBody>
      </p:sp>
    </p:spTree>
    <p:extLst>
      <p:ext uri="{BB962C8B-B14F-4D97-AF65-F5344CB8AC3E}">
        <p14:creationId xmlns:p14="http://schemas.microsoft.com/office/powerpoint/2010/main" val="11541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5.5.3  </a:t>
            </a:r>
            <a:r>
              <a:rPr lang="zh-CN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连接</a:t>
            </a:r>
            <a:r>
              <a:rPr lang="zh-CN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和断开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MySQL</a:t>
            </a:r>
            <a:r>
              <a:rPr lang="zh-CN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服务器</a:t>
            </a:r>
            <a:br>
              <a:rPr lang="zh-CN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843" y="839749"/>
            <a:ext cx="8229600" cy="5709255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0">
              <a:lnSpc>
                <a:spcPts val="32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连接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服务器通过</a:t>
            </a: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命令实现</a:t>
            </a:r>
            <a:r>
              <a:rPr lang="zh-CN" altLang="zh-CN" sz="2400" b="1" dirty="0"/>
              <a:t>。在</a:t>
            </a:r>
            <a:r>
              <a:rPr lang="en-US" altLang="zh-CN" sz="2400" b="1" dirty="0"/>
              <a:t>MySQL</a:t>
            </a:r>
            <a:r>
              <a:rPr lang="zh-CN" altLang="zh-CN" sz="2400" b="1" dirty="0"/>
              <a:t>服务器启动后，选择“开始”→“运行”命令，在弹出的“运行”窗口中输入“</a:t>
            </a:r>
            <a:r>
              <a:rPr lang="en-US" altLang="zh-CN" sz="2400" b="1" dirty="0" err="1">
                <a:solidFill>
                  <a:srgbClr val="D60093"/>
                </a:solidFill>
              </a:rPr>
              <a:t>cmd</a:t>
            </a:r>
            <a:r>
              <a:rPr lang="zh-CN" altLang="zh-CN" sz="2400" b="1" dirty="0"/>
              <a:t>”命令，按</a:t>
            </a:r>
            <a:r>
              <a:rPr lang="en-US" altLang="zh-CN" sz="2400" b="1" dirty="0"/>
              <a:t>Enter</a:t>
            </a:r>
            <a:r>
              <a:rPr lang="zh-CN" altLang="zh-CN" sz="2400" b="1" dirty="0"/>
              <a:t>键后进入</a:t>
            </a:r>
            <a:r>
              <a:rPr lang="en-US" altLang="zh-CN" sz="2400" b="1" dirty="0"/>
              <a:t>DOS</a:t>
            </a:r>
            <a:r>
              <a:rPr lang="zh-CN" altLang="zh-CN" sz="2400" b="1" dirty="0" smtClean="0"/>
              <a:t>窗口</a:t>
            </a:r>
            <a:endParaRPr lang="en-US" altLang="zh-CN" sz="2400" b="1" dirty="0" smtClean="0"/>
          </a:p>
          <a:p>
            <a:pPr marL="0">
              <a:lnSpc>
                <a:spcPts val="3200"/>
              </a:lnSpc>
              <a:spcBef>
                <a:spcPts val="600"/>
              </a:spcBef>
            </a:pPr>
            <a:endParaRPr lang="zh-CN" altLang="zh-CN" sz="2400" b="1" dirty="0"/>
          </a:p>
          <a:p>
            <a:pPr marL="0">
              <a:lnSpc>
                <a:spcPts val="3200"/>
              </a:lnSpc>
              <a:spcBef>
                <a:spcPts val="600"/>
              </a:spcBef>
            </a:pPr>
            <a:r>
              <a:rPr lang="zh-CN" altLang="zh-CN" sz="2800" b="1" dirty="0"/>
              <a:t>连接</a:t>
            </a:r>
            <a:r>
              <a:rPr lang="en-US" altLang="zh-CN" sz="2800" b="1" dirty="0" err="1" smtClean="0"/>
              <a:t>mysql</a:t>
            </a:r>
            <a:r>
              <a:rPr lang="zh-CN" altLang="zh-CN" sz="2800" b="1" dirty="0" smtClean="0"/>
              <a:t>：</a:t>
            </a:r>
            <a:endParaRPr lang="en-US" altLang="zh-CN" sz="2800" b="1" dirty="0" smtClean="0"/>
          </a:p>
          <a:p>
            <a:pPr mar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altLang="zh-CN" sz="2800" b="1" dirty="0" smtClean="0">
                <a:solidFill>
                  <a:srgbClr val="D60093"/>
                </a:solidFill>
              </a:rPr>
              <a:t>/&gt;</a:t>
            </a:r>
            <a:r>
              <a:rPr lang="en-US" altLang="zh-CN" sz="2800" b="1" dirty="0" err="1">
                <a:solidFill>
                  <a:srgbClr val="0000CC"/>
                </a:solidFill>
              </a:rPr>
              <a:t>mysql</a:t>
            </a:r>
            <a:r>
              <a:rPr lang="en-US" altLang="zh-CN" sz="2800" b="1" dirty="0">
                <a:solidFill>
                  <a:srgbClr val="0000CC"/>
                </a:solidFill>
              </a:rPr>
              <a:t>  –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u </a:t>
            </a:r>
            <a:r>
              <a:rPr lang="zh-CN" altLang="zh-CN" sz="2800" b="1" dirty="0" smtClean="0">
                <a:solidFill>
                  <a:srgbClr val="0000CC"/>
                </a:solidFill>
              </a:rPr>
              <a:t>登陆</a:t>
            </a:r>
            <a:r>
              <a:rPr lang="zh-CN" altLang="zh-CN" sz="2800" b="1" dirty="0">
                <a:solidFill>
                  <a:srgbClr val="0000CC"/>
                </a:solidFill>
              </a:rPr>
              <a:t>名</a:t>
            </a:r>
            <a:r>
              <a:rPr lang="en-US" altLang="zh-CN" sz="2800" b="1" dirty="0">
                <a:solidFill>
                  <a:srgbClr val="0000CC"/>
                </a:solidFill>
              </a:rPr>
              <a:t>  –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h </a:t>
            </a:r>
            <a:r>
              <a:rPr lang="zh-CN" altLang="zh-CN" sz="2800" b="1" dirty="0" smtClean="0">
                <a:solidFill>
                  <a:srgbClr val="0000CC"/>
                </a:solidFill>
              </a:rPr>
              <a:t>服务器</a:t>
            </a:r>
            <a:r>
              <a:rPr lang="zh-CN" altLang="zh-CN" sz="2800" b="1" dirty="0">
                <a:solidFill>
                  <a:srgbClr val="0000CC"/>
                </a:solidFill>
              </a:rPr>
              <a:t>地址</a:t>
            </a:r>
            <a:r>
              <a:rPr lang="en-US" altLang="zh-CN" sz="2800" b="1" dirty="0">
                <a:solidFill>
                  <a:srgbClr val="0000CC"/>
                </a:solidFill>
              </a:rPr>
              <a:t>  -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p </a:t>
            </a:r>
            <a:r>
              <a:rPr lang="zh-CN" altLang="zh-CN" sz="2800" b="1" dirty="0" smtClean="0">
                <a:solidFill>
                  <a:srgbClr val="0000CC"/>
                </a:solidFill>
              </a:rPr>
              <a:t>密码</a:t>
            </a:r>
            <a:endParaRPr lang="en-US" altLang="zh-CN" sz="2800" b="1" dirty="0" smtClean="0">
              <a:solidFill>
                <a:srgbClr val="0000CC"/>
              </a:solidFill>
            </a:endParaRPr>
          </a:p>
          <a:p>
            <a:pPr marL="0" indent="0">
              <a:lnSpc>
                <a:spcPts val="3200"/>
              </a:lnSpc>
              <a:spcBef>
                <a:spcPts val="600"/>
              </a:spcBef>
              <a:buNone/>
            </a:pPr>
            <a:endParaRPr lang="en-US" altLang="zh-CN" sz="2800" b="1" dirty="0">
              <a:solidFill>
                <a:srgbClr val="0000CC"/>
              </a:solidFill>
            </a:endParaRPr>
          </a:p>
          <a:p>
            <a:pPr mar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solidFill>
                  <a:srgbClr val="0000CC"/>
                </a:solidFill>
              </a:rPr>
              <a:t>例如：连接</a:t>
            </a:r>
            <a:r>
              <a:rPr lang="zh-CN" altLang="en-US" sz="2400" b="1" dirty="0">
                <a:solidFill>
                  <a:srgbClr val="FF0000"/>
                </a:solidFill>
              </a:rPr>
              <a:t>远程主机上的</a:t>
            </a:r>
            <a:r>
              <a:rPr lang="en-US" altLang="zh-CN" sz="2400" b="1" dirty="0" err="1">
                <a:solidFill>
                  <a:srgbClr val="FF0000"/>
                </a:solidFill>
              </a:rPr>
              <a:t>mysql</a:t>
            </a:r>
            <a:r>
              <a:rPr lang="zh-CN" altLang="en-US" sz="2400" b="1" dirty="0">
                <a:solidFill>
                  <a:srgbClr val="0000CC"/>
                </a:solidFill>
              </a:rPr>
              <a:t>，可以用下面的命令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：</a:t>
            </a:r>
            <a:endParaRPr lang="en-US" altLang="zh-CN" sz="2400" b="1" dirty="0" smtClean="0">
              <a:solidFill>
                <a:srgbClr val="0000CC"/>
              </a:solidFill>
            </a:endParaRPr>
          </a:p>
          <a:p>
            <a:pPr mar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altLang="zh-CN" sz="2800" b="1" dirty="0" err="1" smtClean="0">
                <a:solidFill>
                  <a:srgbClr val="0000CC"/>
                </a:solidFill>
              </a:rPr>
              <a:t>mysql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 </a:t>
            </a:r>
            <a:r>
              <a:rPr lang="en-US" altLang="zh-CN" sz="2800" b="1" dirty="0">
                <a:solidFill>
                  <a:srgbClr val="0000CC"/>
                </a:solidFill>
              </a:rPr>
              <a:t>-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h159.0.45.1 </a:t>
            </a:r>
            <a:r>
              <a:rPr lang="en-US" altLang="zh-CN" sz="2800" b="1" dirty="0">
                <a:solidFill>
                  <a:srgbClr val="0000CC"/>
                </a:solidFill>
              </a:rPr>
              <a:t>-</a:t>
            </a:r>
            <a:r>
              <a:rPr lang="en-US" altLang="zh-CN" sz="2800" b="1" dirty="0" err="1">
                <a:solidFill>
                  <a:srgbClr val="0000CC"/>
                </a:solidFill>
              </a:rPr>
              <a:t>uroot</a:t>
            </a:r>
            <a:r>
              <a:rPr lang="en-US" altLang="zh-CN" sz="2800" b="1" dirty="0">
                <a:solidFill>
                  <a:srgbClr val="0000CC"/>
                </a:solidFill>
              </a:rPr>
              <a:t> -p123</a:t>
            </a:r>
          </a:p>
          <a:p>
            <a:pPr marL="0" indent="0">
              <a:lnSpc>
                <a:spcPts val="3200"/>
              </a:lnSpc>
              <a:spcBef>
                <a:spcPts val="600"/>
              </a:spcBef>
              <a:buNone/>
            </a:pPr>
            <a:endParaRPr lang="zh-CN" altLang="zh-CN" sz="2800" b="1" dirty="0">
              <a:solidFill>
                <a:srgbClr val="D60093"/>
              </a:solidFill>
            </a:endParaRPr>
          </a:p>
          <a:p>
            <a:pPr marL="0">
              <a:lnSpc>
                <a:spcPts val="3200"/>
              </a:lnSpc>
              <a:spcBef>
                <a:spcPts val="600"/>
              </a:spcBef>
            </a:pPr>
            <a:r>
              <a:rPr lang="zh-CN" altLang="zh-CN" sz="2800" b="1" dirty="0"/>
              <a:t>退出</a:t>
            </a:r>
            <a:r>
              <a:rPr lang="en-US" altLang="zh-CN" sz="2800" b="1" dirty="0" err="1" smtClean="0"/>
              <a:t>mysql</a:t>
            </a:r>
            <a:r>
              <a:rPr lang="en-US" altLang="zh-CN" sz="2800" b="1" dirty="0" smtClean="0"/>
              <a:t>: </a:t>
            </a:r>
          </a:p>
          <a:p>
            <a:pPr mar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altLang="zh-CN" sz="2800" b="1" dirty="0">
                <a:solidFill>
                  <a:srgbClr val="D60093"/>
                </a:solidFill>
              </a:rPr>
              <a:t>/&gt;</a:t>
            </a:r>
            <a:r>
              <a:rPr lang="en-US" altLang="zh-CN" sz="2800" b="1" dirty="0">
                <a:solidFill>
                  <a:srgbClr val="0000CC"/>
                </a:solidFill>
              </a:rPr>
              <a:t>quit  </a:t>
            </a:r>
            <a:r>
              <a:rPr lang="zh-CN" altLang="zh-CN" sz="2800" b="1" dirty="0">
                <a:solidFill>
                  <a:srgbClr val="0000CC"/>
                </a:solidFill>
              </a:rPr>
              <a:t>或者</a:t>
            </a:r>
            <a:r>
              <a:rPr lang="en-US" altLang="zh-CN" sz="2800" b="1" dirty="0">
                <a:solidFill>
                  <a:srgbClr val="0000CC"/>
                </a:solidFill>
              </a:rPr>
              <a:t> </a:t>
            </a:r>
            <a:r>
              <a:rPr lang="en-US" altLang="zh-CN" sz="2800" b="1" dirty="0">
                <a:solidFill>
                  <a:srgbClr val="D60093"/>
                </a:solidFill>
              </a:rPr>
              <a:t>/&gt;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exit</a:t>
            </a:r>
            <a:endParaRPr lang="zh-CN" altLang="en-US" sz="2400" b="1" dirty="0"/>
          </a:p>
        </p:txBody>
      </p:sp>
      <p:sp>
        <p:nvSpPr>
          <p:cNvPr id="4" name="五角星 3"/>
          <p:cNvSpPr/>
          <p:nvPr/>
        </p:nvSpPr>
        <p:spPr>
          <a:xfrm>
            <a:off x="7117309" y="286203"/>
            <a:ext cx="423080" cy="355001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50094" y="5168669"/>
            <a:ext cx="578000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0000FF"/>
                </a:solidFill>
              </a:rPr>
              <a:t>mysql</a:t>
            </a:r>
            <a:r>
              <a:rPr lang="en-US" altLang="zh-CN" sz="2400" b="1" dirty="0">
                <a:solidFill>
                  <a:srgbClr val="0000FF"/>
                </a:solidFill>
              </a:rPr>
              <a:t> -u root –p           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连接</a:t>
            </a:r>
            <a:r>
              <a:rPr lang="zh-CN" altLang="en-US" sz="2400" b="1" dirty="0">
                <a:solidFill>
                  <a:srgbClr val="00B050"/>
                </a:solidFill>
              </a:rPr>
              <a:t>本机上的</a:t>
            </a:r>
            <a:r>
              <a:rPr lang="en-US" altLang="zh-CN" sz="2400" b="1" dirty="0" err="1">
                <a:solidFill>
                  <a:srgbClr val="00B050"/>
                </a:solidFill>
              </a:rPr>
              <a:t>mysql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sz="2400" b="1" dirty="0"/>
              <a:t>在命令提示符下输入，如下图</a:t>
            </a:r>
            <a:r>
              <a:rPr lang="en-US" altLang="zh-CN" sz="2400" b="1" dirty="0"/>
              <a:t>5.27</a:t>
            </a:r>
            <a:r>
              <a:rPr lang="zh-CN" altLang="zh-CN" sz="2400" b="1" dirty="0"/>
              <a:t>所示</a:t>
            </a:r>
            <a:r>
              <a:rPr lang="en-US" altLang="zh-CN" sz="2400" b="1" dirty="0"/>
              <a:t> </a:t>
            </a:r>
            <a:endParaRPr lang="zh-CN" altLang="en-US" sz="2400" b="1" dirty="0"/>
          </a:p>
        </p:txBody>
      </p:sp>
      <p:pic>
        <p:nvPicPr>
          <p:cNvPr id="27650" name="图片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6912768" cy="5273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2784143" y="2388358"/>
            <a:ext cx="3684896" cy="13648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9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36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5.4  MySQL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服务器与端口</a:t>
            </a:r>
          </a:p>
        </p:txBody>
      </p:sp>
      <p:sp>
        <p:nvSpPr>
          <p:cNvPr id="4" name="矩形 3"/>
          <p:cNvSpPr/>
          <p:nvPr/>
        </p:nvSpPr>
        <p:spPr>
          <a:xfrm>
            <a:off x="543521" y="1389720"/>
            <a:ext cx="2593980" cy="52322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FF0066"/>
                </a:solidFill>
                <a:ea typeface="微软雅黑" pitchFamily="34" charset="-122"/>
              </a:rPr>
              <a:t>1.MySQL</a:t>
            </a:r>
            <a:r>
              <a:rPr lang="zh-CN" altLang="zh-CN" sz="2800" b="1" dirty="0">
                <a:solidFill>
                  <a:srgbClr val="FF0066"/>
                </a:solidFill>
                <a:ea typeface="微软雅黑" pitchFamily="34" charset="-122"/>
              </a:rPr>
              <a:t>服务器</a:t>
            </a:r>
          </a:p>
        </p:txBody>
      </p:sp>
      <p:sp>
        <p:nvSpPr>
          <p:cNvPr id="5" name="矩形 4"/>
          <p:cNvSpPr/>
          <p:nvPr/>
        </p:nvSpPr>
        <p:spPr>
          <a:xfrm>
            <a:off x="617388" y="3082981"/>
            <a:ext cx="3708066" cy="52322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FF0066"/>
                </a:solidFill>
                <a:ea typeface="微软雅黑" pitchFamily="34" charset="-122"/>
              </a:rPr>
              <a:t>2.</a:t>
            </a:r>
            <a:r>
              <a:rPr lang="zh-CN" altLang="zh-CN" sz="2800" b="1" dirty="0">
                <a:solidFill>
                  <a:srgbClr val="FF0066"/>
                </a:solidFill>
                <a:ea typeface="微软雅黑" pitchFamily="34" charset="-122"/>
              </a:rPr>
              <a:t>端口</a:t>
            </a:r>
            <a:r>
              <a:rPr lang="zh-CN" altLang="zh-CN" sz="2800" b="1" dirty="0" smtClean="0">
                <a:solidFill>
                  <a:srgbClr val="FF0066"/>
                </a:solidFill>
                <a:ea typeface="微软雅黑" pitchFamily="34" charset="-122"/>
              </a:rPr>
              <a:t>号</a:t>
            </a:r>
            <a:r>
              <a:rPr lang="zh-CN" altLang="en-US" sz="2800" b="1" dirty="0" smtClean="0">
                <a:solidFill>
                  <a:srgbClr val="FF0066"/>
                </a:solidFill>
                <a:ea typeface="微软雅黑" pitchFamily="34" charset="-122"/>
              </a:rPr>
              <a:t>：默认为</a:t>
            </a:r>
            <a:r>
              <a:rPr lang="en-US" altLang="zh-CN" sz="2800" b="1" dirty="0" smtClean="0">
                <a:solidFill>
                  <a:srgbClr val="FF0066"/>
                </a:solidFill>
                <a:ea typeface="微软雅黑" pitchFamily="34" charset="-122"/>
              </a:rPr>
              <a:t>3306</a:t>
            </a:r>
            <a:endParaRPr lang="zh-CN" altLang="zh-CN" sz="2800" b="1" dirty="0">
              <a:solidFill>
                <a:srgbClr val="FF0066"/>
              </a:solidFill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2973" y="2145742"/>
            <a:ext cx="8142538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zh-CN" sz="2400" b="1" dirty="0">
                <a:ea typeface="微软雅黑" pitchFamily="34" charset="-122"/>
              </a:rPr>
              <a:t>一个安装有</a:t>
            </a:r>
            <a:r>
              <a:rPr lang="en-US" altLang="zh-CN" sz="2400" b="1" dirty="0">
                <a:ea typeface="微软雅黑" pitchFamily="34" charset="-122"/>
              </a:rPr>
              <a:t>MySQL</a:t>
            </a:r>
            <a:r>
              <a:rPr lang="zh-CN" altLang="zh-CN" sz="2400" b="1" dirty="0">
                <a:ea typeface="微软雅黑" pitchFamily="34" charset="-122"/>
              </a:rPr>
              <a:t>服务的主机系统，该主机系统还应该</a:t>
            </a:r>
            <a:r>
              <a:rPr lang="zh-CN" altLang="zh-CN" sz="2400" b="1" dirty="0" smtClean="0">
                <a:ea typeface="微软雅黑" pitchFamily="34" charset="-122"/>
              </a:rPr>
              <a:t>包括操作系统</a:t>
            </a:r>
            <a:r>
              <a:rPr lang="zh-CN" altLang="zh-CN" sz="2400" b="1" dirty="0">
                <a:ea typeface="微软雅黑" pitchFamily="34" charset="-122"/>
              </a:rPr>
              <a:t>、</a:t>
            </a:r>
            <a:r>
              <a:rPr lang="en-US" altLang="zh-CN" sz="2400" b="1" dirty="0">
                <a:ea typeface="微软雅黑" pitchFamily="34" charset="-122"/>
              </a:rPr>
              <a:t>CPU</a:t>
            </a:r>
            <a:r>
              <a:rPr lang="zh-CN" altLang="zh-CN" sz="2400" b="1" dirty="0">
                <a:ea typeface="微软雅黑" pitchFamily="34" charset="-122"/>
              </a:rPr>
              <a:t>、内存及硬盘等软硬件资源。</a:t>
            </a:r>
            <a:endParaRPr lang="zh-CN" altLang="en-US" sz="2400" b="1" dirty="0"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7698" y="3745523"/>
            <a:ext cx="8026035" cy="204979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>
                <a:ea typeface="微软雅黑" pitchFamily="34" charset="-122"/>
              </a:rPr>
              <a:t>服务器上运行的网络程序一般都是通过端口号来识别</a:t>
            </a:r>
            <a:r>
              <a:rPr lang="zh-CN" altLang="zh-CN" sz="2800" b="1" dirty="0" smtClean="0">
                <a:ea typeface="微软雅黑" pitchFamily="34" charset="-122"/>
              </a:rPr>
              <a:t>的</a:t>
            </a:r>
            <a:r>
              <a:rPr lang="zh-CN" altLang="en-US" sz="2800" b="1" dirty="0" smtClean="0">
                <a:ea typeface="微软雅黑" pitchFamily="34" charset="-122"/>
              </a:rPr>
              <a:t>。</a:t>
            </a:r>
            <a:endParaRPr lang="en-US" altLang="zh-CN" sz="2800" b="1" dirty="0" smtClean="0">
              <a:ea typeface="微软雅黑" pitchFamily="34" charset="-122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ea typeface="微软雅黑" pitchFamily="34" charset="-122"/>
              </a:rPr>
              <a:t>在命令窗口输入</a:t>
            </a:r>
            <a:r>
              <a:rPr lang="zh-CN" altLang="en-US" sz="2800" b="1" dirty="0">
                <a:ea typeface="微软雅黑" pitchFamily="34" charset="-122"/>
              </a:rPr>
              <a:t>命令：</a:t>
            </a:r>
            <a:r>
              <a:rPr lang="en-US" altLang="zh-CN" sz="3600" b="1" dirty="0" err="1">
                <a:solidFill>
                  <a:srgbClr val="FF0000"/>
                </a:solidFill>
                <a:ea typeface="微软雅黑" pitchFamily="34" charset="-122"/>
              </a:rPr>
              <a:t>netstat</a:t>
            </a:r>
            <a:r>
              <a:rPr lang="en-US" altLang="zh-CN" sz="3600" b="1" dirty="0">
                <a:solidFill>
                  <a:srgbClr val="FF0000"/>
                </a:solidFill>
                <a:ea typeface="微软雅黑" pitchFamily="34" charset="-122"/>
              </a:rPr>
              <a:t> -</a:t>
            </a:r>
            <a:r>
              <a:rPr lang="en-US" altLang="zh-CN" sz="3600" b="1" dirty="0" err="1">
                <a:solidFill>
                  <a:srgbClr val="FF0000"/>
                </a:solidFill>
                <a:ea typeface="微软雅黑" pitchFamily="34" charset="-122"/>
              </a:rPr>
              <a:t>ano</a:t>
            </a:r>
            <a:r>
              <a:rPr lang="zh-CN" altLang="en-US" sz="2800" b="1" dirty="0">
                <a:ea typeface="微软雅黑" pitchFamily="34" charset="-122"/>
              </a:rPr>
              <a:t>，列出所有端口的情况</a:t>
            </a:r>
          </a:p>
        </p:txBody>
      </p:sp>
      <p:sp>
        <p:nvSpPr>
          <p:cNvPr id="7" name="五角星 6"/>
          <p:cNvSpPr/>
          <p:nvPr/>
        </p:nvSpPr>
        <p:spPr>
          <a:xfrm>
            <a:off x="4469175" y="3167090"/>
            <a:ext cx="423080" cy="355001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0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7322" y="117582"/>
            <a:ext cx="8229600" cy="8514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5.3  MySQL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系统构成</a:t>
            </a:r>
          </a:p>
        </p:txBody>
      </p:sp>
      <p:sp>
        <p:nvSpPr>
          <p:cNvPr id="3" name="矩形 2"/>
          <p:cNvSpPr/>
          <p:nvPr/>
        </p:nvSpPr>
        <p:spPr>
          <a:xfrm>
            <a:off x="317813" y="951106"/>
            <a:ext cx="3756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66"/>
                </a:solidFill>
                <a:ea typeface="微软雅黑" pitchFamily="34" charset="-122"/>
              </a:rPr>
              <a:t>1.MySQL</a:t>
            </a:r>
            <a:r>
              <a:rPr lang="zh-CN" altLang="zh-CN" sz="3200" b="1" dirty="0">
                <a:solidFill>
                  <a:srgbClr val="FF0066"/>
                </a:solidFill>
                <a:ea typeface="微软雅黑" pitchFamily="34" charset="-122"/>
              </a:rPr>
              <a:t>数据库服务</a:t>
            </a:r>
          </a:p>
        </p:txBody>
      </p:sp>
      <p:sp>
        <p:nvSpPr>
          <p:cNvPr id="4" name="矩形 3"/>
          <p:cNvSpPr/>
          <p:nvPr/>
        </p:nvSpPr>
        <p:spPr>
          <a:xfrm>
            <a:off x="306030" y="1532953"/>
            <a:ext cx="87014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微软雅黑" pitchFamily="34" charset="-122"/>
              </a:rPr>
              <a:t>1</a:t>
            </a:r>
            <a:r>
              <a:rPr lang="zh-CN" altLang="zh-CN" sz="2800" b="1" dirty="0">
                <a:solidFill>
                  <a:srgbClr val="0000FF"/>
                </a:solidFill>
                <a:ea typeface="微软雅黑" pitchFamily="34" charset="-122"/>
              </a:rPr>
              <a:t>）</a:t>
            </a:r>
            <a:r>
              <a:rPr lang="en-US" altLang="zh-CN" sz="2800" b="1" dirty="0">
                <a:solidFill>
                  <a:srgbClr val="0000FF"/>
                </a:solidFill>
                <a:ea typeface="微软雅黑" pitchFamily="34" charset="-122"/>
              </a:rPr>
              <a:t>MySQL</a:t>
            </a:r>
            <a:r>
              <a:rPr lang="zh-CN" altLang="zh-CN" sz="2800" b="1" dirty="0">
                <a:solidFill>
                  <a:srgbClr val="0000FF"/>
                </a:solidFill>
                <a:ea typeface="微软雅黑" pitchFamily="34" charset="-122"/>
              </a:rPr>
              <a:t>服务</a:t>
            </a:r>
            <a:r>
              <a:rPr lang="zh-CN" altLang="zh-CN" sz="2800" dirty="0">
                <a:ea typeface="微软雅黑" pitchFamily="34" charset="-122"/>
              </a:rPr>
              <a:t>，也称为</a:t>
            </a:r>
            <a:r>
              <a:rPr lang="en-US" altLang="zh-CN" sz="2800" b="1" dirty="0">
                <a:solidFill>
                  <a:srgbClr val="D60093"/>
                </a:solidFill>
                <a:ea typeface="微软雅黑" pitchFamily="34" charset="-122"/>
              </a:rPr>
              <a:t>MySQL</a:t>
            </a:r>
            <a:r>
              <a:rPr lang="zh-CN" altLang="zh-CN" sz="2800" b="1" dirty="0">
                <a:solidFill>
                  <a:srgbClr val="D60093"/>
                </a:solidFill>
                <a:ea typeface="微软雅黑" pitchFamily="34" charset="-122"/>
              </a:rPr>
              <a:t>数据库服务</a:t>
            </a:r>
            <a:r>
              <a:rPr lang="zh-CN" altLang="zh-CN" sz="2800" dirty="0">
                <a:ea typeface="微软雅黑" pitchFamily="34" charset="-122"/>
              </a:rPr>
              <a:t>，它是保存在</a:t>
            </a:r>
            <a:r>
              <a:rPr lang="en-US" altLang="zh-CN" sz="2800" dirty="0">
                <a:ea typeface="微软雅黑" pitchFamily="34" charset="-122"/>
              </a:rPr>
              <a:t>MySQL</a:t>
            </a:r>
            <a:r>
              <a:rPr lang="zh-CN" altLang="zh-CN" sz="2800" dirty="0" smtClean="0">
                <a:ea typeface="微软雅黑" pitchFamily="34" charset="-122"/>
              </a:rPr>
              <a:t>服务器</a:t>
            </a:r>
            <a:r>
              <a:rPr lang="zh-CN" altLang="zh-CN" sz="2800" dirty="0">
                <a:ea typeface="微软雅黑" pitchFamily="34" charset="-122"/>
              </a:rPr>
              <a:t>硬盘上的一个服务软件。</a:t>
            </a:r>
            <a:endParaRPr lang="zh-CN" altLang="en-US" sz="2800" dirty="0"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6030" y="2551118"/>
            <a:ext cx="87014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微软雅黑" pitchFamily="34" charset="-122"/>
              </a:rPr>
              <a:t>2</a:t>
            </a:r>
            <a:r>
              <a:rPr lang="zh-CN" altLang="zh-CN" sz="2800" b="1" dirty="0">
                <a:solidFill>
                  <a:srgbClr val="0000FF"/>
                </a:solidFill>
                <a:ea typeface="微软雅黑" pitchFamily="34" charset="-122"/>
              </a:rPr>
              <a:t>）</a:t>
            </a:r>
            <a:r>
              <a:rPr lang="en-US" altLang="zh-CN" sz="2800" b="1" dirty="0">
                <a:solidFill>
                  <a:srgbClr val="0000FF"/>
                </a:solidFill>
                <a:ea typeface="微软雅黑" pitchFamily="34" charset="-122"/>
              </a:rPr>
              <a:t>MySQL</a:t>
            </a:r>
            <a:r>
              <a:rPr lang="zh-CN" altLang="zh-CN" sz="2800" b="1" dirty="0">
                <a:solidFill>
                  <a:srgbClr val="0000FF"/>
                </a:solidFill>
                <a:ea typeface="微软雅黑" pitchFamily="34" charset="-122"/>
              </a:rPr>
              <a:t>服务实例</a:t>
            </a:r>
            <a:r>
              <a:rPr lang="zh-CN" altLang="zh-CN" sz="2800" dirty="0" smtClean="0">
                <a:ea typeface="微软雅黑" pitchFamily="34" charset="-122"/>
              </a:rPr>
              <a:t>：</a:t>
            </a:r>
            <a:r>
              <a:rPr lang="zh-CN" altLang="zh-CN" sz="2800" b="1" dirty="0" smtClean="0">
                <a:solidFill>
                  <a:srgbClr val="D60093"/>
                </a:solidFill>
                <a:ea typeface="微软雅黑" pitchFamily="34" charset="-122"/>
              </a:rPr>
              <a:t>一</a:t>
            </a:r>
            <a:r>
              <a:rPr lang="zh-CN" altLang="zh-CN" sz="2800" b="1" dirty="0">
                <a:solidFill>
                  <a:srgbClr val="D60093"/>
                </a:solidFill>
                <a:ea typeface="微软雅黑" pitchFamily="34" charset="-122"/>
              </a:rPr>
              <a:t>个正在运行的</a:t>
            </a:r>
            <a:r>
              <a:rPr lang="en-US" altLang="zh-CN" sz="2800" b="1" dirty="0">
                <a:solidFill>
                  <a:srgbClr val="D60093"/>
                </a:solidFill>
                <a:ea typeface="微软雅黑" pitchFamily="34" charset="-122"/>
              </a:rPr>
              <a:t>MySQL</a:t>
            </a:r>
            <a:r>
              <a:rPr lang="zh-CN" altLang="zh-CN" sz="2800" b="1" dirty="0">
                <a:solidFill>
                  <a:srgbClr val="D60093"/>
                </a:solidFill>
                <a:ea typeface="微软雅黑" pitchFamily="34" charset="-122"/>
              </a:rPr>
              <a:t>服务，其实质是一</a:t>
            </a:r>
            <a:r>
              <a:rPr lang="zh-CN" altLang="zh-CN" sz="2800" b="1" dirty="0" smtClean="0">
                <a:solidFill>
                  <a:srgbClr val="D60093"/>
                </a:solidFill>
                <a:ea typeface="微软雅黑" pitchFamily="34" charset="-122"/>
              </a:rPr>
              <a:t>个进程</a:t>
            </a:r>
            <a:r>
              <a:rPr lang="zh-CN" altLang="zh-CN" sz="2800" dirty="0">
                <a:ea typeface="微软雅黑" pitchFamily="34" charset="-122"/>
              </a:rPr>
              <a:t>，只有处于运行状态的</a:t>
            </a:r>
            <a:r>
              <a:rPr lang="en-US" altLang="zh-CN" sz="2800" dirty="0">
                <a:ea typeface="微软雅黑" pitchFamily="34" charset="-122"/>
              </a:rPr>
              <a:t>MySQL</a:t>
            </a:r>
            <a:r>
              <a:rPr lang="zh-CN" altLang="zh-CN" sz="2800" dirty="0">
                <a:ea typeface="微软雅黑" pitchFamily="34" charset="-122"/>
              </a:rPr>
              <a:t>服务实例才可以响应</a:t>
            </a:r>
            <a:r>
              <a:rPr lang="en-US" altLang="zh-CN" sz="2800" dirty="0" smtClean="0">
                <a:ea typeface="微软雅黑" pitchFamily="34" charset="-122"/>
              </a:rPr>
              <a:t>MySQL </a:t>
            </a:r>
            <a:r>
              <a:rPr lang="zh-CN" altLang="zh-CN" sz="2800" dirty="0" smtClean="0">
                <a:ea typeface="微软雅黑" pitchFamily="34" charset="-122"/>
              </a:rPr>
              <a:t>客户</a:t>
            </a:r>
            <a:r>
              <a:rPr lang="zh-CN" altLang="zh-CN" sz="2800" dirty="0">
                <a:ea typeface="微软雅黑" pitchFamily="34" charset="-122"/>
              </a:rPr>
              <a:t>机的请求，提供数据库服务。</a:t>
            </a:r>
            <a:endParaRPr lang="zh-CN" altLang="en-US" sz="2800" dirty="0"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8986" y="4036634"/>
            <a:ext cx="84907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微软雅黑" pitchFamily="34" charset="-122"/>
              </a:rPr>
              <a:t>3</a:t>
            </a:r>
            <a:r>
              <a:rPr lang="zh-CN" altLang="zh-CN" sz="2800" b="1" dirty="0">
                <a:solidFill>
                  <a:srgbClr val="0000FF"/>
                </a:solidFill>
                <a:ea typeface="微软雅黑" pitchFamily="34" charset="-122"/>
              </a:rPr>
              <a:t>）</a:t>
            </a:r>
            <a:r>
              <a:rPr lang="en-US" altLang="zh-CN" sz="2800" b="1" u="sng" dirty="0">
                <a:solidFill>
                  <a:srgbClr val="0000FF"/>
                </a:solidFill>
                <a:ea typeface="微软雅黑" pitchFamily="34" charset="-122"/>
              </a:rPr>
              <a:t>MySQL</a:t>
            </a:r>
            <a:r>
              <a:rPr lang="zh-CN" altLang="zh-CN" sz="2800" b="1" u="sng" dirty="0">
                <a:solidFill>
                  <a:srgbClr val="0000FF"/>
                </a:solidFill>
                <a:ea typeface="微软雅黑" pitchFamily="34" charset="-122"/>
              </a:rPr>
              <a:t>数据库</a:t>
            </a:r>
            <a:r>
              <a:rPr lang="zh-CN" altLang="zh-CN" sz="2800" dirty="0" smtClean="0">
                <a:ea typeface="微软雅黑" pitchFamily="34" charset="-122"/>
              </a:rPr>
              <a:t>，指</a:t>
            </a:r>
            <a:r>
              <a:rPr lang="zh-CN" altLang="zh-CN" sz="2800" dirty="0">
                <a:ea typeface="微软雅黑" pitchFamily="34" charset="-122"/>
              </a:rPr>
              <a:t>一个物理概念，即一系列物理文件的集合。</a:t>
            </a:r>
            <a:endParaRPr lang="zh-CN" altLang="en-US" sz="2800" dirty="0"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8987" y="5048366"/>
            <a:ext cx="84907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微软雅黑" pitchFamily="34" charset="-122"/>
              </a:rPr>
              <a:t>4</a:t>
            </a:r>
            <a:r>
              <a:rPr lang="zh-CN" altLang="zh-CN" sz="2800" b="1" dirty="0">
                <a:solidFill>
                  <a:srgbClr val="0000FF"/>
                </a:solidFill>
                <a:ea typeface="微软雅黑" pitchFamily="34" charset="-122"/>
              </a:rPr>
              <a:t>）</a:t>
            </a:r>
            <a:r>
              <a:rPr lang="en-US" altLang="zh-CN" sz="2800" b="1" u="sng" dirty="0" err="1">
                <a:solidFill>
                  <a:srgbClr val="0000FF"/>
                </a:solidFill>
                <a:ea typeface="微软雅黑" pitchFamily="34" charset="-122"/>
              </a:rPr>
              <a:t>mysql</a:t>
            </a:r>
            <a:r>
              <a:rPr lang="zh-CN" altLang="zh-CN" sz="2800" b="1" u="sng" dirty="0">
                <a:solidFill>
                  <a:srgbClr val="0000FF"/>
                </a:solidFill>
                <a:ea typeface="微软雅黑" pitchFamily="34" charset="-122"/>
              </a:rPr>
              <a:t>数据库</a:t>
            </a:r>
            <a:r>
              <a:rPr lang="zh-CN" altLang="zh-CN" sz="2800" dirty="0" smtClean="0">
                <a:ea typeface="微软雅黑" pitchFamily="34" charset="-122"/>
              </a:rPr>
              <a:t>，</a:t>
            </a:r>
            <a:r>
              <a:rPr lang="zh-CN" altLang="zh-CN" sz="2800" b="1" dirty="0" smtClean="0">
                <a:solidFill>
                  <a:srgbClr val="D60093"/>
                </a:solidFill>
                <a:ea typeface="微软雅黑" pitchFamily="34" charset="-122"/>
              </a:rPr>
              <a:t>一</a:t>
            </a:r>
            <a:r>
              <a:rPr lang="zh-CN" altLang="zh-CN" sz="2800" b="1" dirty="0">
                <a:solidFill>
                  <a:srgbClr val="D60093"/>
                </a:solidFill>
                <a:ea typeface="微软雅黑" pitchFamily="34" charset="-122"/>
              </a:rPr>
              <a:t>个数据库名称，是</a:t>
            </a:r>
            <a:r>
              <a:rPr lang="zh-CN" altLang="zh-CN" sz="2800" b="1" dirty="0" smtClean="0">
                <a:solidFill>
                  <a:srgbClr val="D60093"/>
                </a:solidFill>
                <a:ea typeface="微软雅黑" pitchFamily="34" charset="-122"/>
              </a:rPr>
              <a:t>创建</a:t>
            </a:r>
            <a:r>
              <a:rPr lang="en-US" altLang="zh-CN" sz="2800" b="1" dirty="0">
                <a:solidFill>
                  <a:srgbClr val="D60093"/>
                </a:solidFill>
                <a:ea typeface="微软雅黑" pitchFamily="34" charset="-122"/>
              </a:rPr>
              <a:t>MySQL</a:t>
            </a:r>
            <a:r>
              <a:rPr lang="zh-CN" altLang="zh-CN" sz="2800" b="1" dirty="0">
                <a:solidFill>
                  <a:srgbClr val="D60093"/>
                </a:solidFill>
                <a:ea typeface="微软雅黑" pitchFamily="34" charset="-122"/>
              </a:rPr>
              <a:t>数据库时自动</a:t>
            </a:r>
            <a:r>
              <a:rPr lang="zh-CN" altLang="zh-CN" sz="2800" b="1" dirty="0" smtClean="0">
                <a:solidFill>
                  <a:srgbClr val="D60093"/>
                </a:solidFill>
                <a:ea typeface="微软雅黑" pitchFamily="34" charset="-122"/>
              </a:rPr>
              <a:t>创建的</a:t>
            </a:r>
            <a:r>
              <a:rPr lang="zh-CN" altLang="zh-CN" sz="2800" dirty="0">
                <a:ea typeface="微软雅黑" pitchFamily="34" charset="-122"/>
              </a:rPr>
              <a:t>，主要存储一些系统对象，</a:t>
            </a:r>
            <a:r>
              <a:rPr lang="zh-CN" altLang="zh-CN" sz="2800" dirty="0" smtClean="0">
                <a:ea typeface="微软雅黑" pitchFamily="34" charset="-122"/>
              </a:rPr>
              <a:t>比如用户</a:t>
            </a:r>
            <a:r>
              <a:rPr lang="zh-CN" altLang="zh-CN" sz="2800" dirty="0">
                <a:ea typeface="微软雅黑" pitchFamily="34" charset="-122"/>
              </a:rPr>
              <a:t>、权限、对象列表等字典信息。</a:t>
            </a:r>
          </a:p>
        </p:txBody>
      </p:sp>
      <p:sp>
        <p:nvSpPr>
          <p:cNvPr id="8" name="五角星 7"/>
          <p:cNvSpPr/>
          <p:nvPr/>
        </p:nvSpPr>
        <p:spPr>
          <a:xfrm>
            <a:off x="6080079" y="1164144"/>
            <a:ext cx="423080" cy="355001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55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182" y="540030"/>
            <a:ext cx="53976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66"/>
                </a:solidFill>
              </a:rPr>
              <a:t>2.MySQL</a:t>
            </a:r>
            <a:r>
              <a:rPr lang="zh-CN" altLang="zh-CN" b="1" dirty="0">
                <a:solidFill>
                  <a:srgbClr val="FF0066"/>
                </a:solidFill>
              </a:rPr>
              <a:t>客户程序和工具程序</a:t>
            </a:r>
            <a:endParaRPr lang="en-US" altLang="zh-CN" b="1" dirty="0">
              <a:solidFill>
                <a:srgbClr val="FF0066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3287" y="1202895"/>
            <a:ext cx="8041155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400" b="1" dirty="0">
                <a:ea typeface="微软雅黑" pitchFamily="34" charset="-122"/>
              </a:rPr>
              <a:t>1</a:t>
            </a:r>
            <a:r>
              <a:rPr lang="zh-CN" altLang="zh-CN" sz="2400" b="1" dirty="0">
                <a:ea typeface="微软雅黑" pitchFamily="34" charset="-122"/>
              </a:rPr>
              <a:t>）</a:t>
            </a:r>
            <a:r>
              <a:rPr lang="en-US" altLang="zh-CN" sz="2400" b="1" dirty="0" err="1">
                <a:solidFill>
                  <a:srgbClr val="0000CC"/>
                </a:solidFill>
                <a:ea typeface="微软雅黑" pitchFamily="34" charset="-122"/>
              </a:rPr>
              <a:t>mysql</a:t>
            </a:r>
            <a:r>
              <a:rPr lang="zh-CN" altLang="zh-CN" sz="2400" b="1" dirty="0" smtClean="0">
                <a:ea typeface="微软雅黑" pitchFamily="34" charset="-122"/>
              </a:rPr>
              <a:t>：</a:t>
            </a:r>
            <a:r>
              <a:rPr lang="zh-CN" altLang="en-US" sz="2400" b="1" dirty="0">
                <a:ea typeface="微软雅黑" pitchFamily="34" charset="-122"/>
              </a:rPr>
              <a:t>交互式输入</a:t>
            </a:r>
            <a:r>
              <a:rPr lang="en-US" altLang="zh-CN" sz="2400" b="1" dirty="0">
                <a:ea typeface="微软雅黑" pitchFamily="34" charset="-122"/>
              </a:rPr>
              <a:t>SQL</a:t>
            </a:r>
            <a:r>
              <a:rPr lang="zh-CN" altLang="en-US" sz="2400" b="1" dirty="0">
                <a:ea typeface="微软雅黑" pitchFamily="34" charset="-122"/>
              </a:rPr>
              <a:t>语句或从文件以批处理模式执行它们的命令行</a:t>
            </a:r>
            <a:r>
              <a:rPr lang="zh-CN" altLang="en-US" sz="2400" b="1" dirty="0" smtClean="0">
                <a:ea typeface="微软雅黑" pitchFamily="34" charset="-122"/>
              </a:rPr>
              <a:t>工具。</a:t>
            </a:r>
            <a:endParaRPr lang="zh-CN" altLang="en-US" sz="2400" b="1" dirty="0"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3288" y="2151001"/>
            <a:ext cx="8041154" cy="15696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400" b="1" dirty="0">
                <a:ea typeface="微软雅黑" pitchFamily="34" charset="-122"/>
              </a:rPr>
              <a:t>2</a:t>
            </a:r>
            <a:r>
              <a:rPr lang="zh-CN" altLang="zh-CN" sz="2400" b="1" dirty="0">
                <a:ea typeface="微软雅黑" pitchFamily="34" charset="-122"/>
              </a:rPr>
              <a:t>）</a:t>
            </a:r>
            <a:r>
              <a:rPr lang="en-US" altLang="zh-CN" sz="2400" b="1" dirty="0" err="1">
                <a:ea typeface="微软雅黑" pitchFamily="34" charset="-122"/>
              </a:rPr>
              <a:t>mysqladmin</a:t>
            </a:r>
            <a:r>
              <a:rPr lang="zh-CN" altLang="zh-CN" sz="2400" b="1" dirty="0" smtClean="0">
                <a:ea typeface="微软雅黑" pitchFamily="34" charset="-122"/>
              </a:rPr>
              <a:t>：</a:t>
            </a:r>
            <a:r>
              <a:rPr lang="zh-CN" altLang="en-US" sz="2400" b="1" dirty="0">
                <a:ea typeface="微软雅黑" pitchFamily="34" charset="-122"/>
              </a:rPr>
              <a:t>执行管理操作的客户程序，例如创建或删除数据库，重载授权表，将表刷新到硬盘上，以及重新打开日志文件。</a:t>
            </a:r>
            <a:r>
              <a:rPr lang="en-US" altLang="zh-CN" sz="2400" b="1" dirty="0" err="1">
                <a:ea typeface="微软雅黑" pitchFamily="34" charset="-122"/>
              </a:rPr>
              <a:t>mysqladmin</a:t>
            </a:r>
            <a:r>
              <a:rPr lang="zh-CN" altLang="en-US" sz="2400" b="1" dirty="0">
                <a:ea typeface="微软雅黑" pitchFamily="34" charset="-122"/>
              </a:rPr>
              <a:t>还可以用来检索版本、进程，以及服务器的状态信息</a:t>
            </a:r>
            <a:r>
              <a:rPr lang="zh-CN" altLang="en-US" sz="2400" b="1" dirty="0" smtClean="0">
                <a:ea typeface="微软雅黑" pitchFamily="34" charset="-122"/>
              </a:rPr>
              <a:t>。</a:t>
            </a:r>
            <a:endParaRPr lang="zh-CN" altLang="en-US" sz="2400" b="1" dirty="0"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054" y="3829166"/>
            <a:ext cx="7945619" cy="2302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400" b="1" dirty="0">
                <a:ea typeface="微软雅黑" pitchFamily="34" charset="-122"/>
              </a:rPr>
              <a:t>3</a:t>
            </a:r>
            <a:r>
              <a:rPr lang="zh-CN" altLang="zh-CN" sz="2400" b="1" dirty="0" smtClean="0">
                <a:ea typeface="微软雅黑" pitchFamily="34" charset="-122"/>
              </a:rPr>
              <a:t>）</a:t>
            </a:r>
            <a:r>
              <a:rPr lang="en-US" altLang="zh-CN" sz="2400" b="1" dirty="0" err="1" smtClean="0">
                <a:ea typeface="微软雅黑" pitchFamily="34" charset="-122"/>
              </a:rPr>
              <a:t>mysqlcheck</a:t>
            </a:r>
            <a:r>
              <a:rPr lang="zh-CN" altLang="en-US" sz="2400" b="1" dirty="0">
                <a:ea typeface="微软雅黑" pitchFamily="34" charset="-122"/>
              </a:rPr>
              <a:t>：检查、修复、分析以及优化表的表维护客户程序</a:t>
            </a:r>
            <a:r>
              <a:rPr lang="zh-CN" altLang="en-US" sz="2400" b="1" dirty="0" smtClean="0">
                <a:ea typeface="微软雅黑" pitchFamily="34" charset="-122"/>
              </a:rPr>
              <a:t>。</a:t>
            </a:r>
            <a:endParaRPr lang="en-US" altLang="zh-CN" sz="2400" b="1" dirty="0" smtClean="0">
              <a:ea typeface="微软雅黑" pitchFamily="34" charset="-122"/>
            </a:endParaRPr>
          </a:p>
          <a:p>
            <a:pPr>
              <a:buFont typeface="Arial" pitchFamily="34" charset="0"/>
              <a:buNone/>
            </a:pPr>
            <a:endParaRPr lang="en-US" altLang="zh-CN" sz="1400" b="1" dirty="0" smtClean="0">
              <a:ea typeface="微软雅黑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ea typeface="微软雅黑" pitchFamily="34" charset="-122"/>
              </a:rPr>
              <a:t>4</a:t>
            </a:r>
            <a:r>
              <a:rPr lang="zh-CN" altLang="en-US" sz="2400" b="1" dirty="0">
                <a:ea typeface="微软雅黑" pitchFamily="34" charset="-122"/>
              </a:rPr>
              <a:t>）</a:t>
            </a:r>
            <a:r>
              <a:rPr lang="en-US" altLang="zh-CN" sz="2400" b="1" dirty="0" err="1">
                <a:solidFill>
                  <a:srgbClr val="D60093"/>
                </a:solidFill>
                <a:ea typeface="微软雅黑" pitchFamily="34" charset="-122"/>
              </a:rPr>
              <a:t>mysqldump</a:t>
            </a:r>
            <a:r>
              <a:rPr lang="zh-CN" altLang="en-US" sz="2400" b="1" dirty="0">
                <a:ea typeface="微软雅黑" pitchFamily="34" charset="-122"/>
              </a:rPr>
              <a:t>：将</a:t>
            </a:r>
            <a:r>
              <a:rPr lang="en-US" altLang="zh-CN" sz="2400" b="1" dirty="0">
                <a:ea typeface="微软雅黑" pitchFamily="34" charset="-122"/>
              </a:rPr>
              <a:t>MySQL</a:t>
            </a:r>
            <a:r>
              <a:rPr lang="zh-CN" altLang="en-US" sz="2400" b="1" dirty="0">
                <a:ea typeface="微软雅黑" pitchFamily="34" charset="-122"/>
              </a:rPr>
              <a:t>数据库转储到一个文件（例如</a:t>
            </a:r>
            <a:r>
              <a:rPr lang="en-US" altLang="zh-CN" sz="2400" b="1" dirty="0">
                <a:ea typeface="微软雅黑" pitchFamily="34" charset="-122"/>
              </a:rPr>
              <a:t>SQL</a:t>
            </a:r>
            <a:r>
              <a:rPr lang="zh-CN" altLang="en-US" sz="2400" b="1" dirty="0">
                <a:ea typeface="微软雅黑" pitchFamily="34" charset="-122"/>
              </a:rPr>
              <a:t>语句或</a:t>
            </a:r>
            <a:r>
              <a:rPr lang="en-US" altLang="zh-CN" sz="2400" b="1" dirty="0">
                <a:ea typeface="微软雅黑" pitchFamily="34" charset="-122"/>
              </a:rPr>
              <a:t>tab</a:t>
            </a:r>
            <a:r>
              <a:rPr lang="zh-CN" altLang="en-US" sz="2400" b="1" dirty="0">
                <a:ea typeface="微软雅黑" pitchFamily="34" charset="-122"/>
              </a:rPr>
              <a:t>分隔符文本文件）的客户程序。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zh-CN" altLang="en-US" sz="2400" b="1" dirty="0"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63069" y="5756996"/>
            <a:ext cx="3480179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在</a:t>
            </a:r>
            <a:r>
              <a:rPr lang="en-US" altLang="zh-CN" sz="2400" b="1" dirty="0" smtClean="0"/>
              <a:t>Bin</a:t>
            </a:r>
            <a:r>
              <a:rPr lang="zh-CN" altLang="en-US" sz="2400" b="1" dirty="0" smtClean="0"/>
              <a:t>的下面可以看到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698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182" y="540030"/>
            <a:ext cx="53976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66"/>
                </a:solidFill>
              </a:rPr>
              <a:t>2.MySQL</a:t>
            </a:r>
            <a:r>
              <a:rPr lang="zh-CN" altLang="zh-CN" b="1" dirty="0">
                <a:solidFill>
                  <a:srgbClr val="FF0066"/>
                </a:solidFill>
              </a:rPr>
              <a:t>客户程序和工具程序</a:t>
            </a:r>
            <a:endParaRPr lang="en-US" altLang="zh-CN" b="1" dirty="0">
              <a:solidFill>
                <a:srgbClr val="FF0066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5987" y="1325725"/>
            <a:ext cx="8092228" cy="245605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400" b="1" dirty="0" smtClean="0">
                <a:ea typeface="微软雅黑" pitchFamily="34" charset="-122"/>
              </a:rPr>
              <a:t>5</a:t>
            </a:r>
            <a:r>
              <a:rPr lang="zh-CN" altLang="en-US" sz="2400" b="1" dirty="0" smtClean="0">
                <a:ea typeface="微软雅黑" pitchFamily="34" charset="-122"/>
              </a:rPr>
              <a:t>）</a:t>
            </a:r>
            <a:r>
              <a:rPr lang="en-US" altLang="zh-CN" sz="2400" b="1" dirty="0" smtClean="0"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ea typeface="微软雅黑" pitchFamily="34" charset="-122"/>
              </a:rPr>
              <a:t>mysqlhotcopy</a:t>
            </a:r>
            <a:r>
              <a:rPr lang="zh-CN" altLang="en-US" sz="2400" b="1" dirty="0" smtClean="0">
                <a:ea typeface="微软雅黑" pitchFamily="34" charset="-122"/>
              </a:rPr>
              <a:t>：当</a:t>
            </a:r>
            <a:r>
              <a:rPr lang="zh-CN" altLang="en-US" sz="2400" b="1" dirty="0">
                <a:ea typeface="微软雅黑" pitchFamily="34" charset="-122"/>
              </a:rPr>
              <a:t>服务器在运行时，快速备份</a:t>
            </a:r>
            <a:r>
              <a:rPr lang="en-US" altLang="zh-CN" sz="2400" b="1" dirty="0" err="1">
                <a:ea typeface="微软雅黑" pitchFamily="34" charset="-122"/>
              </a:rPr>
              <a:t>MyISAM</a:t>
            </a:r>
            <a:r>
              <a:rPr lang="zh-CN" altLang="en-US" sz="2400" b="1" dirty="0">
                <a:ea typeface="微软雅黑" pitchFamily="34" charset="-122"/>
              </a:rPr>
              <a:t>或</a:t>
            </a:r>
            <a:r>
              <a:rPr lang="en-US" altLang="zh-CN" sz="2400" b="1" dirty="0">
                <a:ea typeface="微软雅黑" pitchFamily="34" charset="-122"/>
              </a:rPr>
              <a:t>ISAM</a:t>
            </a:r>
            <a:r>
              <a:rPr lang="zh-CN" altLang="en-US" sz="2400" b="1" dirty="0">
                <a:ea typeface="微软雅黑" pitchFamily="34" charset="-122"/>
              </a:rPr>
              <a:t>表的工具</a:t>
            </a:r>
            <a:r>
              <a:rPr lang="zh-CN" altLang="en-US" sz="2400" b="1" dirty="0" smtClean="0">
                <a:ea typeface="微软雅黑" pitchFamily="34" charset="-122"/>
              </a:rPr>
              <a:t>。</a:t>
            </a:r>
            <a:endParaRPr lang="en-US" altLang="zh-CN" sz="2400" b="1" dirty="0" smtClean="0">
              <a:ea typeface="微软雅黑" pitchFamily="34" charset="-122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400" b="1" dirty="0" smtClean="0">
                <a:ea typeface="微软雅黑" pitchFamily="34" charset="-122"/>
              </a:rPr>
              <a:t>6</a:t>
            </a:r>
            <a:r>
              <a:rPr lang="zh-CN" altLang="en-US" sz="2400" b="1" dirty="0" smtClean="0">
                <a:ea typeface="微软雅黑" pitchFamily="34" charset="-122"/>
              </a:rPr>
              <a:t>）</a:t>
            </a:r>
            <a:r>
              <a:rPr lang="en-US" altLang="zh-CN" sz="2400" b="1" dirty="0" err="1" smtClean="0">
                <a:ea typeface="微软雅黑" pitchFamily="34" charset="-122"/>
              </a:rPr>
              <a:t>mysql</a:t>
            </a:r>
            <a:r>
              <a:rPr lang="en-US" altLang="zh-CN" sz="2400" b="1" dirty="0" smtClean="0">
                <a:ea typeface="微软雅黑" pitchFamily="34" charset="-122"/>
              </a:rPr>
              <a:t> import</a:t>
            </a:r>
            <a:r>
              <a:rPr lang="zh-CN" altLang="en-US" sz="2400" b="1" dirty="0" smtClean="0">
                <a:ea typeface="微软雅黑" pitchFamily="34" charset="-122"/>
              </a:rPr>
              <a:t>：使用</a:t>
            </a:r>
            <a:r>
              <a:rPr lang="en-US" altLang="zh-CN" sz="2400" b="1" dirty="0">
                <a:ea typeface="微软雅黑" pitchFamily="34" charset="-122"/>
              </a:rPr>
              <a:t>LOAD DATA INFILE</a:t>
            </a:r>
            <a:r>
              <a:rPr lang="zh-CN" altLang="en-US" sz="2400" b="1" dirty="0">
                <a:ea typeface="微软雅黑" pitchFamily="34" charset="-122"/>
              </a:rPr>
              <a:t>将文本文件导入相关表的客户程序</a:t>
            </a:r>
            <a:r>
              <a:rPr lang="zh-CN" altLang="en-US" sz="2400" b="1" dirty="0" smtClean="0">
                <a:ea typeface="微软雅黑" pitchFamily="34" charset="-122"/>
              </a:rPr>
              <a:t>。</a:t>
            </a:r>
            <a:endParaRPr lang="zh-CN" altLang="en-US" sz="2400" b="1" dirty="0">
              <a:ea typeface="微软雅黑" pitchFamily="34" charset="-122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400" b="1" dirty="0" smtClean="0">
                <a:ea typeface="微软雅黑" pitchFamily="34" charset="-122"/>
              </a:rPr>
              <a:t>7</a:t>
            </a:r>
            <a:r>
              <a:rPr lang="zh-CN" altLang="en-US" sz="2400" b="1" dirty="0" smtClean="0">
                <a:ea typeface="微软雅黑" pitchFamily="34" charset="-122"/>
              </a:rPr>
              <a:t>）</a:t>
            </a:r>
            <a:r>
              <a:rPr lang="en-US" altLang="zh-CN" sz="2400" b="1" dirty="0" err="1" smtClean="0">
                <a:ea typeface="微软雅黑" pitchFamily="34" charset="-122"/>
              </a:rPr>
              <a:t>mysqlshow</a:t>
            </a:r>
            <a:r>
              <a:rPr lang="zh-CN" altLang="en-US" sz="2400" b="1" dirty="0" smtClean="0">
                <a:ea typeface="微软雅黑" pitchFamily="34" charset="-122"/>
              </a:rPr>
              <a:t>：显示</a:t>
            </a:r>
            <a:r>
              <a:rPr lang="zh-CN" altLang="en-US" sz="2400" b="1" dirty="0">
                <a:ea typeface="微软雅黑" pitchFamily="34" charset="-122"/>
              </a:rPr>
              <a:t>数据库、表、列以及索引相关信息的客户程序</a:t>
            </a:r>
            <a:r>
              <a:rPr lang="zh-CN" altLang="en-US" sz="2400" b="1" dirty="0" smtClean="0">
                <a:ea typeface="微软雅黑" pitchFamily="34" charset="-122"/>
              </a:rPr>
              <a:t>。</a:t>
            </a:r>
            <a:endParaRPr lang="zh-CN" altLang="en-US" sz="2400" b="1" dirty="0"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5988" y="3981106"/>
            <a:ext cx="4147192" cy="5847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3200" b="1" dirty="0">
                <a:solidFill>
                  <a:srgbClr val="FF0066"/>
                </a:solidFill>
                <a:ea typeface="微软雅黑" pitchFamily="34" charset="-122"/>
              </a:rPr>
              <a:t>3.</a:t>
            </a:r>
            <a:r>
              <a:rPr lang="zh-CN" altLang="zh-CN" sz="3200" b="1" dirty="0">
                <a:solidFill>
                  <a:srgbClr val="FF0066"/>
                </a:solidFill>
                <a:ea typeface="微软雅黑" pitchFamily="34" charset="-122"/>
              </a:rPr>
              <a:t>服务器的语言</a:t>
            </a:r>
            <a:r>
              <a:rPr lang="en-US" altLang="zh-CN" sz="3200" b="1" dirty="0">
                <a:solidFill>
                  <a:srgbClr val="FF0066"/>
                </a:solidFill>
                <a:ea typeface="微软雅黑" pitchFamily="34" charset="-122"/>
              </a:rPr>
              <a:t>—SQL</a:t>
            </a:r>
            <a:endParaRPr lang="zh-CN" altLang="zh-CN" sz="3200" b="1" dirty="0">
              <a:solidFill>
                <a:srgbClr val="FF0066"/>
              </a:solidFill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5988" y="4772676"/>
            <a:ext cx="4147192" cy="5847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3200" b="1" dirty="0" smtClean="0">
                <a:solidFill>
                  <a:srgbClr val="FF0066"/>
                </a:solidFill>
                <a:ea typeface="微软雅黑" pitchFamily="34" charset="-122"/>
              </a:rPr>
              <a:t>4.</a:t>
            </a:r>
            <a:r>
              <a:rPr lang="en-US" altLang="zh-CN" sz="3200" b="1" dirty="0">
                <a:solidFill>
                  <a:srgbClr val="FF0066"/>
                </a:solidFill>
              </a:rPr>
              <a:t> MySQL</a:t>
            </a:r>
            <a:r>
              <a:rPr lang="zh-CN" altLang="en-US" sz="3200" b="1" dirty="0" smtClean="0">
                <a:solidFill>
                  <a:srgbClr val="FF0066"/>
                </a:solidFill>
                <a:ea typeface="微软雅黑" pitchFamily="34" charset="-122"/>
              </a:rPr>
              <a:t>服务程序</a:t>
            </a:r>
            <a:endParaRPr lang="zh-CN" altLang="zh-CN" sz="3200" b="1" dirty="0">
              <a:solidFill>
                <a:srgbClr val="FF0066"/>
              </a:solidFill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2602" y="5504602"/>
            <a:ext cx="8041155" cy="52322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800" b="1" dirty="0" err="1" smtClean="0">
                <a:solidFill>
                  <a:srgbClr val="0000CC"/>
                </a:solidFill>
                <a:ea typeface="微软雅黑" pitchFamily="34" charset="-122"/>
              </a:rPr>
              <a:t>mysqld</a:t>
            </a:r>
            <a:r>
              <a:rPr lang="zh-CN" altLang="zh-CN" sz="2800" b="1" dirty="0" smtClean="0">
                <a:ea typeface="微软雅黑" pitchFamily="34" charset="-122"/>
              </a:rPr>
              <a:t>：</a:t>
            </a:r>
            <a:r>
              <a:rPr lang="en-US" altLang="zh-CN" sz="2800" b="1" dirty="0" smtClean="0">
                <a:ea typeface="微软雅黑" pitchFamily="34" charset="-122"/>
              </a:rPr>
              <a:t>MySQL</a:t>
            </a:r>
            <a:r>
              <a:rPr lang="zh-CN" altLang="en-US" sz="2800" b="1" dirty="0" smtClean="0">
                <a:ea typeface="微软雅黑" pitchFamily="34" charset="-122"/>
              </a:rPr>
              <a:t>服务器主程序</a:t>
            </a:r>
            <a:r>
              <a:rPr lang="zh-CN" altLang="en-US" sz="2400" b="1" dirty="0" smtClean="0">
                <a:ea typeface="微软雅黑" pitchFamily="34" charset="-122"/>
              </a:rPr>
              <a:t>。</a:t>
            </a:r>
            <a:endParaRPr lang="zh-CN" altLang="en-US" sz="2400" b="1" dirty="0"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5328" y="5042937"/>
            <a:ext cx="3480179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在</a:t>
            </a:r>
            <a:r>
              <a:rPr lang="en-US" altLang="zh-CN" sz="2400" b="1" dirty="0" smtClean="0"/>
              <a:t>Bin</a:t>
            </a:r>
            <a:r>
              <a:rPr lang="zh-CN" altLang="en-US" sz="2400" b="1" dirty="0" smtClean="0"/>
              <a:t>的下面可以看到</a:t>
            </a:r>
            <a:endParaRPr lang="zh-CN" altLang="en-US" sz="2400" b="1" dirty="0"/>
          </a:p>
        </p:txBody>
      </p:sp>
      <p:sp>
        <p:nvSpPr>
          <p:cNvPr id="9" name="五角星 8"/>
          <p:cNvSpPr/>
          <p:nvPr/>
        </p:nvSpPr>
        <p:spPr>
          <a:xfrm>
            <a:off x="4223987" y="4926682"/>
            <a:ext cx="423080" cy="355001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17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495534" cy="523384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 smtClean="0">
                <a:solidFill>
                  <a:srgbClr val="0000CC"/>
                </a:solidFill>
              </a:rPr>
              <a:t>试一些命令：</a:t>
            </a:r>
            <a:endParaRPr lang="zh-CN" altLang="en-US" sz="3600" b="1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424" y="1196752"/>
            <a:ext cx="82089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连接成功后：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查看数据库：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SHOW </a:t>
            </a:r>
            <a:r>
              <a:rPr lang="en-US" altLang="zh-CN" sz="2800" b="1" dirty="0">
                <a:solidFill>
                  <a:srgbClr val="0000FF"/>
                </a:solidFill>
              </a:rPr>
              <a:t>DATABASES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;</a:t>
            </a:r>
          </a:p>
          <a:p>
            <a:endParaRPr lang="en-US" altLang="zh-CN" sz="2800" b="1" dirty="0" smtClean="0">
              <a:solidFill>
                <a:srgbClr val="0000FF"/>
              </a:solidFill>
            </a:endParaRPr>
          </a:p>
          <a:p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查看系统支持的引擎类型：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show engines;</a:t>
            </a:r>
          </a:p>
          <a:p>
            <a:r>
              <a:rPr lang="en-US" altLang="zh-CN" sz="2000" b="1" dirty="0" smtClean="0"/>
              <a:t>    support </a:t>
            </a:r>
            <a:r>
              <a:rPr lang="zh-CN" altLang="en-US" sz="2000" b="1" dirty="0" smtClean="0"/>
              <a:t>列的值表示表示某种引擎是否能使用，</a:t>
            </a:r>
            <a:r>
              <a:rPr lang="en-US" altLang="zh-CN" sz="2000" b="1" dirty="0" smtClean="0"/>
              <a:t>yes </a:t>
            </a:r>
            <a:r>
              <a:rPr lang="zh-CN" altLang="en-US" sz="2000" b="1" dirty="0" smtClean="0"/>
              <a:t>可以 </a:t>
            </a:r>
            <a:r>
              <a:rPr lang="en-US" altLang="zh-CN" sz="2000" b="1" dirty="0" smtClean="0"/>
              <a:t>no </a:t>
            </a:r>
            <a:r>
              <a:rPr lang="zh-CN" altLang="en-US" sz="2000" b="1" dirty="0" smtClean="0"/>
              <a:t>不可以。</a:t>
            </a:r>
          </a:p>
          <a:p>
            <a:r>
              <a:rPr lang="en-US" altLang="zh-CN" sz="2000" b="1" dirty="0" smtClean="0"/>
              <a:t>    default </a:t>
            </a:r>
            <a:r>
              <a:rPr lang="zh-CN" altLang="en-US" sz="2000" b="1" dirty="0" smtClean="0"/>
              <a:t>表示该引擎为当前默认存储引擎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3.</a:t>
            </a:r>
            <a:r>
              <a:rPr lang="en-US" altLang="zh-CN" sz="2800" b="1" dirty="0">
                <a:solidFill>
                  <a:srgbClr val="0000FF"/>
                </a:solidFill>
              </a:rPr>
              <a:t>Use </a:t>
            </a:r>
            <a:r>
              <a:rPr lang="zh-CN" altLang="en-US" sz="2800" b="1" dirty="0">
                <a:solidFill>
                  <a:srgbClr val="0000FF"/>
                </a:solidFill>
              </a:rPr>
              <a:t>数据库名</a:t>
            </a:r>
            <a:r>
              <a:rPr lang="en-US" altLang="zh-CN" sz="2800" b="1" dirty="0">
                <a:solidFill>
                  <a:srgbClr val="0000FF"/>
                </a:solidFill>
              </a:rPr>
              <a:t>;</a:t>
            </a:r>
          </a:p>
          <a:p>
            <a:endParaRPr lang="en-US" altLang="zh-CN" sz="2400" b="1" dirty="0">
              <a:solidFill>
                <a:srgbClr val="0000FF"/>
              </a:solidFill>
            </a:endParaRPr>
          </a:p>
          <a:p>
            <a:r>
              <a:rPr lang="en-US" altLang="zh-CN" sz="2800" b="1" dirty="0"/>
              <a:t>4.</a:t>
            </a:r>
            <a:r>
              <a:rPr lang="en-US" altLang="zh-CN" sz="2800" b="1" dirty="0">
                <a:solidFill>
                  <a:srgbClr val="0000FF"/>
                </a:solidFill>
              </a:rPr>
              <a:t>Show tables ;</a:t>
            </a:r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2178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5.1 MySQL</a:t>
            </a:r>
            <a:r>
              <a:rPr lang="zh-CN" altLang="zh-CN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简介</a:t>
            </a:r>
            <a:endParaRPr lang="zh-CN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700"/>
              </a:lnSpc>
              <a:spcBef>
                <a:spcPts val="1000"/>
              </a:spcBef>
              <a:spcAft>
                <a:spcPts val="500"/>
              </a:spcAft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是一款单进程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多线程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、支持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多用户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、基于</a:t>
            </a:r>
            <a:r>
              <a:rPr lang="zh-CN" altLang="zh-CN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客户机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zh-CN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服务器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( Client/Server</a:t>
            </a:r>
            <a:r>
              <a:rPr lang="zh-CN" altLang="zh-CN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C/S)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关系数据库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管理系统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700"/>
              </a:lnSpc>
              <a:spcBef>
                <a:spcPts val="1000"/>
              </a:spcBef>
              <a:spcAft>
                <a:spcPts val="500"/>
              </a:spcAft>
            </a:pP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开源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软件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可以从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的官方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网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站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://www.mysql.com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/)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下载该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软件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700"/>
              </a:lnSpc>
              <a:spcBef>
                <a:spcPts val="1000"/>
              </a:spcBef>
              <a:spcAft>
                <a:spcPts val="500"/>
              </a:spcAft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以快速、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便捷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易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用为发展主要目标。</a:t>
            </a:r>
          </a:p>
          <a:p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五角星 3"/>
          <p:cNvSpPr/>
          <p:nvPr/>
        </p:nvSpPr>
        <p:spPr>
          <a:xfrm>
            <a:off x="3835023" y="2606484"/>
            <a:ext cx="423080" cy="355001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25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3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MySQL</a:t>
            </a:r>
            <a:r>
              <a:rPr lang="zh-CN" altLang="en-US" sz="3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的优势</a:t>
            </a:r>
            <a:endParaRPr lang="zh-CN" altLang="en-US" sz="3600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896" y="1600205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spcAft>
                <a:spcPts val="500"/>
              </a:spcAft>
            </a:pPr>
            <a:r>
              <a:rPr lang="zh-CN" altLang="en-US" sz="2800" dirty="0" smtClean="0"/>
              <a:t>成本低：开源</a:t>
            </a:r>
            <a:endParaRPr lang="en-US" altLang="zh-CN" sz="2800" dirty="0" smtClean="0"/>
          </a:p>
          <a:p>
            <a:pPr>
              <a:spcBef>
                <a:spcPts val="1000"/>
              </a:spcBef>
              <a:spcAft>
                <a:spcPts val="500"/>
              </a:spcAft>
            </a:pPr>
            <a:r>
              <a:rPr lang="zh-CN" altLang="en-US" sz="2800" dirty="0" smtClean="0"/>
              <a:t>性能良：执行速度快，功能强大</a:t>
            </a:r>
            <a:endParaRPr lang="en-US" altLang="zh-CN" sz="2800" dirty="0" smtClean="0"/>
          </a:p>
          <a:p>
            <a:pPr>
              <a:spcBef>
                <a:spcPts val="1000"/>
              </a:spcBef>
              <a:spcAft>
                <a:spcPts val="500"/>
              </a:spcAft>
            </a:pPr>
            <a:r>
              <a:rPr lang="zh-CN" altLang="en-US" sz="2800" dirty="0" smtClean="0"/>
              <a:t>值得信赖：许多公司在使用</a:t>
            </a:r>
            <a:endParaRPr lang="en-US" altLang="zh-CN" sz="2800" dirty="0" smtClean="0"/>
          </a:p>
          <a:p>
            <a:pPr>
              <a:spcBef>
                <a:spcPts val="1000"/>
              </a:spcBef>
              <a:spcAft>
                <a:spcPts val="500"/>
              </a:spcAft>
            </a:pPr>
            <a:r>
              <a:rPr lang="zh-CN" altLang="en-US" sz="2800" dirty="0"/>
              <a:t>操作</a:t>
            </a:r>
            <a:r>
              <a:rPr lang="zh-CN" altLang="en-US" sz="2800" dirty="0" smtClean="0"/>
              <a:t>简单：命令行或图形界面客户端</a:t>
            </a:r>
            <a:endParaRPr lang="en-US" altLang="zh-CN" sz="2800" dirty="0" smtClean="0"/>
          </a:p>
          <a:p>
            <a:pPr>
              <a:spcBef>
                <a:spcPts val="1000"/>
              </a:spcBef>
              <a:spcAft>
                <a:spcPts val="500"/>
              </a:spcAft>
            </a:pPr>
            <a:r>
              <a:rPr lang="zh-CN" altLang="en-US" sz="2800" dirty="0" smtClean="0"/>
              <a:t>兼容性好：多平台使用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750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3200" b="1" dirty="0" smtClean="0">
                <a:solidFill>
                  <a:srgbClr val="FF0066"/>
                </a:solidFill>
              </a:rPr>
              <a:t>2. MySQL</a:t>
            </a:r>
            <a:r>
              <a:rPr lang="zh-CN" altLang="en-US" sz="3200" b="1" dirty="0">
                <a:solidFill>
                  <a:srgbClr val="FF0066"/>
                </a:solidFill>
              </a:rPr>
              <a:t>系统特性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083" y="1320270"/>
            <a:ext cx="7896219" cy="116998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1&gt;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编写，并使用了多种编译器进行测试，保证源代码的可移植性。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6690" y="2490256"/>
            <a:ext cx="6440869" cy="752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2&gt;</a:t>
            </a:r>
            <a:r>
              <a:rPr lang="zh-CN" altLang="en-US" sz="28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支持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多线程</a:t>
            </a:r>
            <a:r>
              <a:rPr lang="zh-CN" altLang="en-US" sz="28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，充分利用</a:t>
            </a:r>
            <a:r>
              <a:rPr lang="en-US" altLang="zh-CN" sz="28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CPU</a:t>
            </a:r>
            <a:r>
              <a:rPr lang="zh-CN" altLang="en-US" sz="28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资源。</a:t>
            </a:r>
          </a:p>
        </p:txBody>
      </p:sp>
      <p:sp>
        <p:nvSpPr>
          <p:cNvPr id="5" name="矩形 4"/>
          <p:cNvSpPr/>
          <p:nvPr/>
        </p:nvSpPr>
        <p:spPr>
          <a:xfrm>
            <a:off x="716690" y="3243183"/>
            <a:ext cx="8116173" cy="1015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3&gt;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优化的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SQL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查询算法</a:t>
            </a:r>
            <a:r>
              <a:rPr lang="zh-CN" altLang="en-US" sz="28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，有效地提高查询速度。</a:t>
            </a:r>
            <a:endParaRPr lang="en-US" altLang="zh-CN" sz="28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6794" y="3981846"/>
            <a:ext cx="8237617" cy="553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4&gt;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提供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TCP/IP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ODBC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JDBC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等多种数据库连接途径。</a:t>
            </a:r>
          </a:p>
        </p:txBody>
      </p:sp>
    </p:spTree>
    <p:extLst>
      <p:ext uri="{BB962C8B-B14F-4D97-AF65-F5344CB8AC3E}">
        <p14:creationId xmlns:p14="http://schemas.microsoft.com/office/powerpoint/2010/main" val="222234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72303"/>
            <a:ext cx="8229600" cy="5134227"/>
          </a:xfrm>
        </p:spPr>
        <p:txBody>
          <a:bodyPr vert="horz" lIns="91440" tIns="45720" rIns="91440" bIns="45720" rtlCol="0">
            <a:noAutofit/>
          </a:bodyPr>
          <a:lstStyle/>
          <a:p>
            <a:pPr marL="0">
              <a:lnSpc>
                <a:spcPct val="120000"/>
              </a:lnSpc>
              <a:spcBef>
                <a:spcPts val="1000"/>
              </a:spcBef>
              <a:spcAft>
                <a:spcPts val="500"/>
              </a:spcAft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支持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AIX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FreeBSD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HP-UX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Mac OS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NovellNetware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OpenBSD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OS/2 Wrap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Solaris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等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多种操作系统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marL="0">
              <a:lnSpc>
                <a:spcPct val="120000"/>
              </a:lnSpc>
              <a:spcBef>
                <a:spcPts val="1000"/>
              </a:spcBef>
              <a:spcAft>
                <a:spcPts val="500"/>
              </a:spcAft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6&gt;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既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能够作为一个单独的应用程序应用在客户端服务器网络环境中，也能够作为一个库而嵌入到其他的软件中。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marL="0">
              <a:lnSpc>
                <a:spcPct val="120000"/>
              </a:lnSpc>
              <a:spcBef>
                <a:spcPts val="1000"/>
              </a:spcBef>
              <a:spcAft>
                <a:spcPts val="500"/>
              </a:spcAft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7&gt;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支持大型的数据库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。可以处理拥有上千万条记录的大型数据库。</a:t>
            </a:r>
          </a:p>
          <a:p>
            <a:pPr marL="0">
              <a:lnSpc>
                <a:spcPct val="120000"/>
              </a:lnSpc>
              <a:spcBef>
                <a:spcPts val="1000"/>
              </a:spcBef>
              <a:spcAft>
                <a:spcPts val="500"/>
              </a:spcAft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8&gt; </a:t>
            </a:r>
            <a:r>
              <a:rPr lang="zh-CN" altLang="en-US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支持</a:t>
            </a:r>
            <a:r>
              <a:rPr lang="zh-CN" alt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多种存储引擎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0">
              <a:lnSpc>
                <a:spcPct val="120000"/>
              </a:lnSpc>
              <a:spcBef>
                <a:spcPts val="1000"/>
              </a:spcBef>
              <a:spcAft>
                <a:spcPts val="500"/>
              </a:spcAft>
              <a:buNone/>
            </a:pP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五角星 3"/>
          <p:cNvSpPr/>
          <p:nvPr/>
        </p:nvSpPr>
        <p:spPr>
          <a:xfrm>
            <a:off x="4046563" y="4517170"/>
            <a:ext cx="423080" cy="355001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23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rgbClr val="FF0066"/>
                </a:solidFill>
              </a:rPr>
              <a:t>3. MySQL</a:t>
            </a:r>
            <a:r>
              <a:rPr lang="zh-CN" altLang="en-US" sz="3600" b="1" dirty="0">
                <a:solidFill>
                  <a:srgbClr val="FF0066"/>
                </a:solidFill>
              </a:rPr>
              <a:t>发行版本</a:t>
            </a:r>
          </a:p>
        </p:txBody>
      </p:sp>
      <p:sp>
        <p:nvSpPr>
          <p:cNvPr id="3" name="矩形 2"/>
          <p:cNvSpPr/>
          <p:nvPr/>
        </p:nvSpPr>
        <p:spPr>
          <a:xfrm>
            <a:off x="494270" y="1277036"/>
            <a:ext cx="8390238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根据操作系统的类型来划分</a:t>
            </a:r>
            <a:r>
              <a:rPr lang="zh-CN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MySQL</a:t>
            </a:r>
            <a:r>
              <a:rPr lang="zh-CN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数据库大体上可以分为</a:t>
            </a:r>
            <a:r>
              <a:rPr lang="en-US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Windows</a:t>
            </a:r>
            <a:r>
              <a:rPr lang="zh-CN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版、</a:t>
            </a:r>
            <a:r>
              <a:rPr lang="en-US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UNIX</a:t>
            </a:r>
            <a:r>
              <a:rPr lang="zh-CN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版、</a:t>
            </a:r>
            <a:r>
              <a:rPr lang="en-US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Linux</a:t>
            </a:r>
            <a:r>
              <a:rPr lang="zh-CN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版和</a:t>
            </a:r>
            <a:r>
              <a:rPr lang="en-US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Mac OS</a:t>
            </a:r>
            <a:r>
              <a:rPr lang="zh-CN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版。</a:t>
            </a:r>
          </a:p>
        </p:txBody>
      </p:sp>
      <p:sp>
        <p:nvSpPr>
          <p:cNvPr id="6" name="矩形 5"/>
          <p:cNvSpPr/>
          <p:nvPr/>
        </p:nvSpPr>
        <p:spPr>
          <a:xfrm>
            <a:off x="498817" y="2742052"/>
            <a:ext cx="8111426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根据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MySQL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数据库的开发情况</a:t>
            </a:r>
            <a:r>
              <a:rPr lang="zh-CN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，可将其分为</a:t>
            </a:r>
            <a:r>
              <a:rPr lang="en-US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Alpha</a:t>
            </a:r>
            <a:r>
              <a:rPr lang="zh-CN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Beta</a:t>
            </a:r>
            <a:r>
              <a:rPr lang="zh-CN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Gamma</a:t>
            </a:r>
            <a:r>
              <a:rPr lang="zh-CN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Generally Available(GA)</a:t>
            </a:r>
            <a:r>
              <a:rPr lang="zh-CN" altLang="zh-CN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等版本。</a:t>
            </a:r>
          </a:p>
        </p:txBody>
      </p:sp>
      <p:sp>
        <p:nvSpPr>
          <p:cNvPr id="7" name="矩形 6"/>
          <p:cNvSpPr/>
          <p:nvPr/>
        </p:nvSpPr>
        <p:spPr>
          <a:xfrm>
            <a:off x="508756" y="4287079"/>
            <a:ext cx="7502163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8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根据</a:t>
            </a:r>
            <a:r>
              <a:rPr lang="en-US" altLang="zh-CN" sz="28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MySQL</a:t>
            </a:r>
            <a:r>
              <a:rPr lang="zh-CN" altLang="zh-CN" sz="28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数据库用户群体的不同，将其分为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社区版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(Community Edition)</a:t>
            </a:r>
            <a:r>
              <a:rPr lang="zh-CN" altLang="zh-CN" sz="28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zh-CN" altLang="zh-CN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企业</a:t>
            </a:r>
            <a:r>
              <a:rPr lang="zh-CN" altLang="zh-CN" sz="28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版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Enterprise Edition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五角星 7"/>
          <p:cNvSpPr/>
          <p:nvPr/>
        </p:nvSpPr>
        <p:spPr>
          <a:xfrm>
            <a:off x="99325" y="4626352"/>
            <a:ext cx="423080" cy="355001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角星 8"/>
          <p:cNvSpPr/>
          <p:nvPr/>
        </p:nvSpPr>
        <p:spPr>
          <a:xfrm>
            <a:off x="6803411" y="1775878"/>
            <a:ext cx="423080" cy="355001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9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687" y="30787"/>
            <a:ext cx="8229600" cy="114300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5.2 MySQL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工作流程</a:t>
            </a: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6" y="1136716"/>
            <a:ext cx="8679816" cy="469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9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6082" y="474631"/>
            <a:ext cx="8103613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）操作系统用户</a:t>
            </a:r>
            <a:r>
              <a:rPr lang="zh-CN" altLang="zh-CN" sz="32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启动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MySQL</a:t>
            </a:r>
            <a:r>
              <a:rPr lang="zh-CN" altLang="zh-CN" sz="32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</a:t>
            </a:r>
            <a:r>
              <a:rPr lang="zh-CN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606083" y="1081481"/>
            <a:ext cx="8301731" cy="113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MySQL</a:t>
            </a:r>
            <a:r>
              <a:rPr lang="zh-CN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服务启动期间，首先将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MySQL</a:t>
            </a:r>
            <a:r>
              <a:rPr lang="zh-CN" altLang="zh-CN" sz="28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配置文件</a:t>
            </a:r>
            <a:r>
              <a:rPr lang="zh-CN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中的参数信息读入</a:t>
            </a:r>
            <a:r>
              <a:rPr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MySQL</a:t>
            </a:r>
            <a:r>
              <a:rPr lang="zh-CN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服务器内存。</a:t>
            </a:r>
          </a:p>
        </p:txBody>
      </p:sp>
      <p:sp>
        <p:nvSpPr>
          <p:cNvPr id="7" name="矩形 6"/>
          <p:cNvSpPr/>
          <p:nvPr/>
        </p:nvSpPr>
        <p:spPr>
          <a:xfrm>
            <a:off x="678885" y="2260483"/>
            <a:ext cx="8131482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）根据</a:t>
            </a:r>
            <a:r>
              <a:rPr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MySQL</a:t>
            </a:r>
            <a:r>
              <a:rPr lang="zh-CN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配置文件的参数信息或者编译</a:t>
            </a:r>
            <a:r>
              <a:rPr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MySQL</a:t>
            </a:r>
            <a:r>
              <a:rPr lang="zh-CN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时参数的默认值生成一个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MySQL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服务实例</a:t>
            </a:r>
            <a:r>
              <a:rPr lang="zh-CN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进程。</a:t>
            </a:r>
          </a:p>
        </p:txBody>
      </p:sp>
      <p:sp>
        <p:nvSpPr>
          <p:cNvPr id="8" name="矩形 7"/>
          <p:cNvSpPr/>
          <p:nvPr/>
        </p:nvSpPr>
        <p:spPr>
          <a:xfrm>
            <a:off x="382137" y="3305708"/>
            <a:ext cx="8525677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MySQL</a:t>
            </a:r>
            <a:r>
              <a:rPr lang="zh-CN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服务实例进程派生出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多个线程为多个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MySQL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客户机提供服务</a:t>
            </a:r>
            <a:r>
              <a:rPr lang="zh-CN" altLang="zh-CN" sz="28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 sz="2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8884" y="4525055"/>
            <a:ext cx="8030811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数据库用户访问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MySQL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服务器的数据时，首先需要选择一台登录主机，然后在该登录主机上开启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MySQL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客户机，输入正确的账户名、密码，</a:t>
            </a:r>
            <a:r>
              <a:rPr lang="zh-CN" altLang="zh-CN" sz="2400" b="1" dirty="0">
                <a:solidFill>
                  <a:srgbClr val="D60093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建立一条</a:t>
            </a:r>
            <a:r>
              <a:rPr lang="en-US" altLang="zh-CN" sz="2400" b="1" dirty="0">
                <a:solidFill>
                  <a:srgbClr val="D60093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MySQL</a:t>
            </a:r>
            <a:r>
              <a:rPr lang="zh-CN" altLang="zh-CN" sz="2400" b="1" dirty="0">
                <a:solidFill>
                  <a:srgbClr val="D60093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客户机与</a:t>
            </a:r>
            <a:r>
              <a:rPr lang="en-US" altLang="zh-CN" sz="2400" b="1" dirty="0">
                <a:solidFill>
                  <a:srgbClr val="D60093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MySQL</a:t>
            </a:r>
            <a:r>
              <a:rPr lang="zh-CN" altLang="zh-CN" sz="2400" b="1" dirty="0">
                <a:solidFill>
                  <a:srgbClr val="D60093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服务器之间的“通信链路”</a:t>
            </a:r>
            <a:r>
              <a:rPr lang="zh-CN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0" name="五角星 9"/>
          <p:cNvSpPr/>
          <p:nvPr/>
        </p:nvSpPr>
        <p:spPr>
          <a:xfrm>
            <a:off x="6475864" y="490999"/>
            <a:ext cx="423080" cy="355001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五角星 10"/>
          <p:cNvSpPr/>
          <p:nvPr/>
        </p:nvSpPr>
        <p:spPr>
          <a:xfrm>
            <a:off x="3227697" y="3912028"/>
            <a:ext cx="423080" cy="355001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29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</TotalTime>
  <Words>1578</Words>
  <Application>Microsoft Office PowerPoint</Application>
  <PresentationFormat>全屏显示(4:3)</PresentationFormat>
  <Paragraphs>130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主题​​</vt:lpstr>
      <vt:lpstr>PowerPoint 演示文稿</vt:lpstr>
      <vt:lpstr>PowerPoint 演示文稿</vt:lpstr>
      <vt:lpstr>5.1 MySQL简介</vt:lpstr>
      <vt:lpstr>1. MySQL的优势</vt:lpstr>
      <vt:lpstr>2. MySQL系统特性</vt:lpstr>
      <vt:lpstr>PowerPoint 演示文稿</vt:lpstr>
      <vt:lpstr>3. MySQL发行版本</vt:lpstr>
      <vt:lpstr>5.2 MySQL工作流程</vt:lpstr>
      <vt:lpstr>PowerPoint 演示文稿</vt:lpstr>
      <vt:lpstr>PowerPoint 演示文稿</vt:lpstr>
      <vt:lpstr>5.5 MySQL的安装和使用</vt:lpstr>
      <vt:lpstr>官方网站www.mysql.com</vt:lpstr>
      <vt:lpstr>PowerPoint 演示文稿</vt:lpstr>
      <vt:lpstr>mysql-5.6.17-winx64（非安装版）的安装</vt:lpstr>
      <vt:lpstr>mysql-5.6.17-winx64（非安装版）的安装-续</vt:lpstr>
      <vt:lpstr>mysql-5.6.17-winx64（非安装版）的卸载</vt:lpstr>
      <vt:lpstr>5.5.2 启动和停止MySQL服务器</vt:lpstr>
      <vt:lpstr>PowerPoint 演示文稿</vt:lpstr>
      <vt:lpstr>  2）在命令提示符下启动、停止MySQL服务器 </vt:lpstr>
      <vt:lpstr>5.5.3  连接和断开MySQL服务器 </vt:lpstr>
      <vt:lpstr>在命令提示符下输入，如下图5.27所示 </vt:lpstr>
      <vt:lpstr>5.4  MySQL服务器与端口</vt:lpstr>
      <vt:lpstr>5.3  MySQL系统构成</vt:lpstr>
      <vt:lpstr>PowerPoint 演示文稿</vt:lpstr>
      <vt:lpstr>PowerPoint 演示文稿</vt:lpstr>
      <vt:lpstr>试一些命令：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李辉</dc:creator>
  <cp:lastModifiedBy>微软用户</cp:lastModifiedBy>
  <cp:revision>243</cp:revision>
  <dcterms:created xsi:type="dcterms:W3CDTF">2014-08-02T13:12:31Z</dcterms:created>
  <dcterms:modified xsi:type="dcterms:W3CDTF">2019-09-06T01:22:27Z</dcterms:modified>
</cp:coreProperties>
</file>