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288" r:id="rId4"/>
    <p:sldId id="340" r:id="rId5"/>
    <p:sldId id="341" r:id="rId6"/>
    <p:sldId id="333" r:id="rId7"/>
    <p:sldId id="342" r:id="rId8"/>
    <p:sldId id="369" r:id="rId9"/>
    <p:sldId id="372" r:id="rId10"/>
    <p:sldId id="334" r:id="rId11"/>
    <p:sldId id="343" r:id="rId12"/>
    <p:sldId id="345" r:id="rId13"/>
    <p:sldId id="344" r:id="rId14"/>
    <p:sldId id="371" r:id="rId15"/>
    <p:sldId id="335" r:id="rId16"/>
    <p:sldId id="346" r:id="rId17"/>
    <p:sldId id="336" r:id="rId18"/>
    <p:sldId id="337" r:id="rId19"/>
    <p:sldId id="338" r:id="rId20"/>
    <p:sldId id="339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0" r:id="rId30"/>
    <p:sldId id="362" r:id="rId31"/>
    <p:sldId id="373" r:id="rId32"/>
    <p:sldId id="374" r:id="rId33"/>
    <p:sldId id="375" r:id="rId34"/>
    <p:sldId id="363" r:id="rId35"/>
    <p:sldId id="364" r:id="rId36"/>
    <p:sldId id="365" r:id="rId37"/>
    <p:sldId id="366" r:id="rId38"/>
    <p:sldId id="367" r:id="rId39"/>
    <p:sldId id="36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3" autoAdjust="0"/>
  </p:normalViewPr>
  <p:slideViewPr>
    <p:cSldViewPr snapToGrid="0">
      <p:cViewPr>
        <p:scale>
          <a:sx n="70" d="100"/>
          <a:sy n="70" d="100"/>
        </p:scale>
        <p:origin x="-1386" y="-12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895960"/>
            <a:ext cx="7430677" cy="19010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第六章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61696" y="3085818"/>
            <a:ext cx="7993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存储引擎与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数据库操作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9629" y="40984"/>
            <a:ext cx="866871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6.1.2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版本下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的默认存储引擎，特点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是事务安全的，支持事务的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ACID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特性：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需要执行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大量的增、删、改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存储引擎是更好的选择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支持真正的热备份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；管理数据的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完整性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以及多版本并发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：支持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利用主键的聚簇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底层存储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数据：提升主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键查询的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性能。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233" y="5267194"/>
            <a:ext cx="852023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5.6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版本开始，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存储引擎的表已经支持全文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。在大文件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搜索更快。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6042415" y="276300"/>
            <a:ext cx="412975" cy="457162"/>
          </a:xfrm>
          <a:prstGeom prst="star5">
            <a:avLst/>
          </a:prstGeom>
          <a:solidFill>
            <a:srgbClr val="FFFF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940648" y="1487286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21" y="281863"/>
            <a:ext cx="8520233" cy="567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存储引擎的数据库表而言，存在表空间的概念，</a:t>
            </a:r>
            <a:r>
              <a:rPr lang="en-US" altLang="zh-CN" sz="2800" b="1" u="sng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表空间</a:t>
            </a: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分为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共享表空间与独享表空间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共享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空间：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数据库的所有表数据，索引数据都放在一个文件中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这个共享文件默认在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目录下，默认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文件名为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ibdata1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，初始化为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10M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在配置文件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使用参数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innodb_data_file_path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设置一个或者多个文件组成表空间。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空间的优点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空间文件可以放在不同的磁盘上（表空间文件大小不受表大小的限制，如一个表可以分布在不同的文件上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），方便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  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：数据，索引一起存放，大表删除将会有大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空隙。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7389819" y="859571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511569" y="1528311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9629" y="199975"/>
            <a:ext cx="86621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空间：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独占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表空间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：每一个表都会生成独立的文件来进行存储，包括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frm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表描述文件，一个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ibd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（包含数据和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索引） 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：每个表的数据和索引都单独在一个表空间中，单表可以在不同库中移动，空间碎片不是很严重，效率高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些  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：单表增长过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大时，对应的文件将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非常大</a:t>
            </a:r>
          </a:p>
        </p:txBody>
      </p:sp>
      <p:sp>
        <p:nvSpPr>
          <p:cNvPr id="2" name="矩形 1"/>
          <p:cNvSpPr/>
          <p:nvPr/>
        </p:nvSpPr>
        <p:spPr>
          <a:xfrm>
            <a:off x="229629" y="3440028"/>
            <a:ext cx="8457170" cy="27853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my.ini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中通过配置参数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开启独立表空间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mysql5.6.6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及其后续版本默认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一旦开启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操作重建表的情况下，会将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表从系统共享表空间移动到独立的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13009" y="968753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743" y="2214137"/>
            <a:ext cx="852023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看一看本机上的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" y="278641"/>
            <a:ext cx="6254478" cy="18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02" y="2795194"/>
            <a:ext cx="2742633" cy="378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175" y="680712"/>
            <a:ext cx="2877242" cy="589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" y="3771619"/>
            <a:ext cx="3400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6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8232" y="648571"/>
            <a:ext cx="8723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文件共三种：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）共享表空间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ibdata1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：用于存放数据词典和日志等。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：存放表结构定义。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ibd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：存放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表数据和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904" y="3388289"/>
            <a:ext cx="8339958" cy="140038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 smtClean="0"/>
              <a:t>       如果</a:t>
            </a:r>
            <a:r>
              <a:rPr lang="zh-CN" altLang="en-US" sz="2400" b="1" dirty="0"/>
              <a:t>我们不在</a:t>
            </a:r>
            <a:r>
              <a:rPr lang="en-US" altLang="zh-CN" sz="2400" b="1" dirty="0" smtClean="0"/>
              <a:t>My.ini</a:t>
            </a:r>
            <a:r>
              <a:rPr lang="zh-CN" altLang="en-US" sz="2400" b="1" dirty="0" smtClean="0"/>
              <a:t>文件</a:t>
            </a:r>
            <a:r>
              <a:rPr lang="zh-CN" altLang="en-US" sz="2400" b="1" dirty="0"/>
              <a:t>中指定</a:t>
            </a:r>
            <a:r>
              <a:rPr lang="en-US" altLang="zh-CN" sz="2400" b="1" dirty="0" err="1"/>
              <a:t>innodb_data_home_dir</a:t>
            </a:r>
            <a:r>
              <a:rPr lang="zh-CN" altLang="en-US" sz="2400" b="1" dirty="0"/>
              <a:t>和</a:t>
            </a:r>
            <a:r>
              <a:rPr lang="en-US" altLang="zh-CN" sz="2400" b="1" dirty="0" err="1" smtClean="0"/>
              <a:t>innodb_data_file_path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那么</a:t>
            </a:r>
            <a:r>
              <a:rPr lang="zh-CN" altLang="en-US" sz="2400" b="1" dirty="0"/>
              <a:t>默认会在</a:t>
            </a:r>
            <a:r>
              <a:rPr lang="en-US" altLang="zh-CN" sz="2400" b="1" dirty="0" err="1"/>
              <a:t>datadir</a:t>
            </a:r>
            <a:r>
              <a:rPr lang="zh-CN" altLang="en-US" sz="2400" b="1" dirty="0"/>
              <a:t>目录下创建</a:t>
            </a:r>
            <a:r>
              <a:rPr lang="en-US" altLang="zh-CN" sz="2400" b="1" dirty="0"/>
              <a:t>ibdata1 </a:t>
            </a:r>
            <a:r>
              <a:rPr lang="zh-CN" altLang="en-US" sz="2400" b="1" dirty="0"/>
              <a:t>作为</a:t>
            </a:r>
            <a:r>
              <a:rPr lang="en-US" altLang="zh-CN" sz="2400" b="1" dirty="0" err="1"/>
              <a:t>innodb</a:t>
            </a:r>
            <a:r>
              <a:rPr lang="en-US" altLang="zh-CN" sz="2400" b="1" dirty="0"/>
              <a:t> tablespace</a:t>
            </a:r>
            <a:r>
              <a:rPr lang="zh-CN" altLang="en-US" sz="2400" b="1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454216" y="256973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6.1.3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566" y="775005"/>
            <a:ext cx="8497956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如果应用是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以读操作和插入操作为主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，只有很少的更新和删除操作，并且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对事务的完整性、并发性要求不是很高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非常适合的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、数据仓库和其他应用环境下最常使用的存储引擎之一。</a:t>
            </a:r>
          </a:p>
        </p:txBody>
      </p:sp>
      <p:sp>
        <p:nvSpPr>
          <p:cNvPr id="6" name="矩形 5"/>
          <p:cNvSpPr/>
          <p:nvPr/>
        </p:nvSpPr>
        <p:spPr>
          <a:xfrm>
            <a:off x="397566" y="3275300"/>
            <a:ext cx="8597348" cy="2684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表的特点：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压缩：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压缩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后的表是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不能修改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的，但是压缩表可以极大减少磁盘占用空间，因此也可以减少磁盘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，从而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提供快速查询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性能</a:t>
            </a:r>
            <a:endParaRPr lang="en-US" altLang="zh-CN" sz="2400" b="1" dirty="0" smtClean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全文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事务安全的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支持外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333" y="593320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访问速度</a:t>
            </a:r>
            <a:r>
              <a:rPr lang="zh-CN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快。</a:t>
            </a:r>
          </a:p>
        </p:txBody>
      </p:sp>
      <p:sp>
        <p:nvSpPr>
          <p:cNvPr id="2" name="矩形 1"/>
          <p:cNvSpPr/>
          <p:nvPr/>
        </p:nvSpPr>
        <p:spPr>
          <a:xfrm>
            <a:off x="4009072" y="6010152"/>
            <a:ext cx="3281668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只支持表锁，并发性能较差</a:t>
            </a:r>
          </a:p>
        </p:txBody>
      </p:sp>
    </p:spTree>
    <p:extLst>
      <p:ext uri="{BB962C8B-B14F-4D97-AF65-F5344CB8AC3E}">
        <p14:creationId xmlns:p14="http://schemas.microsoft.com/office/powerpoint/2010/main" val="17520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371" y="250895"/>
            <a:ext cx="4790834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数据表在磁盘存储成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，其文件名都和表名相同，扩展名分别是：</a:t>
            </a:r>
          </a:p>
          <a:p>
            <a:pPr>
              <a:lnSpc>
                <a:spcPts val="39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：存储数据表结构定义。</a:t>
            </a:r>
          </a:p>
          <a:p>
            <a:pPr>
              <a:lnSpc>
                <a:spcPts val="39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：存储表数据。</a:t>
            </a:r>
          </a:p>
          <a:p>
            <a:pPr>
              <a:lnSpc>
                <a:spcPts val="39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.MYI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：存储表索引。</a:t>
            </a:r>
          </a:p>
          <a:p>
            <a:pPr>
              <a:lnSpc>
                <a:spcPts val="39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05" y="906970"/>
            <a:ext cx="3801898" cy="22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2859" y="3429029"/>
            <a:ext cx="796154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，数据文件和索引文件可以放置在不同的目录，平均分布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，获得更快的速度。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指定索引文件和数据文件的路径，需要在创建表的时候通过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directory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directory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语句指定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561" y="5567444"/>
            <a:ext cx="735614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例如：系统数据库</a:t>
            </a:r>
            <a:r>
              <a:rPr lang="en-US" altLang="zh-CN" sz="2400" b="1" dirty="0" err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mysql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就采用</a:t>
            </a:r>
            <a:r>
              <a:rPr lang="en-US" altLang="zh-CN" sz="2400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MyISAM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存储引擎</a:t>
            </a:r>
          </a:p>
        </p:txBody>
      </p:sp>
      <p:sp>
        <p:nvSpPr>
          <p:cNvPr id="3" name="矩形 2"/>
          <p:cNvSpPr/>
          <p:nvPr/>
        </p:nvSpPr>
        <p:spPr>
          <a:xfrm>
            <a:off x="5454216" y="256973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6.1.4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174" y="1046254"/>
            <a:ext cx="8597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表中的数据存放在内存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数据库重启或发生崩溃，表中的数据都将消失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403" y="2228625"/>
            <a:ext cx="8522119" cy="144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非常适合用于存储临时数据的临时表，以及数据仓库中的纬度表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默认使用哈希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(HASH)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索引，而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树索引。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560" y="3947144"/>
            <a:ext cx="82978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优势：速度非常快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缺点：只支持表锁，并发性能较差，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并且不支持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BLOB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类型，会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浪费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6.1.5 MERGE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098" y="1046253"/>
            <a:ext cx="84311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一组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表的组合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，这些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表必须结构完全相同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表本身没有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类型的表可以进行查询、更新、删除操作，这些操作实际上是对内部的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表进行的。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5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6.1.6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其他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386" y="964365"/>
            <a:ext cx="8597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BLACKHOLE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 BLACKHOLE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存储引擎是一个非常有意思的存储引擎，功能恰如其名，就是一个“黑洞”。 </a:t>
            </a:r>
          </a:p>
        </p:txBody>
      </p:sp>
      <p:sp>
        <p:nvSpPr>
          <p:cNvPr id="5" name="矩形 4"/>
          <p:cNvSpPr/>
          <p:nvPr/>
        </p:nvSpPr>
        <p:spPr>
          <a:xfrm>
            <a:off x="267466" y="2584319"/>
            <a:ext cx="8597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</a:rPr>
              <a:t> CSV 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存储引擎实际上操作的就是一个标准的</a:t>
            </a:r>
            <a:r>
              <a:rPr lang="en-US" altLang="zh-CN" sz="2400" b="1" dirty="0">
                <a:latin typeface="+mn-ea"/>
              </a:rPr>
              <a:t>CSV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文件，他不支持索引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286" y="4266629"/>
            <a:ext cx="8699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ARCHIVE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 ARCHIVE 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存储引擎</a:t>
            </a:r>
            <a:r>
              <a:rPr lang="zh-CN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主要用于通过较小的存储空间来存放过期的很少访问的历史数据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0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834" y="287550"/>
            <a:ext cx="4863703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存储引擎</a:t>
            </a:r>
            <a:endParaRPr lang="en-US" altLang="zh-CN" sz="36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en-US" altLang="zh-CN" sz="36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InnoDB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存储引擎</a:t>
            </a: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en-US" altLang="zh-CN" sz="3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MyISAM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存储引擎</a:t>
            </a: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存储引擎</a:t>
            </a: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MERGE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存储引擎</a:t>
            </a: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其他存储引擎</a:t>
            </a:r>
          </a:p>
          <a:p>
            <a:pPr marL="971550" lvl="1" indent="-514350">
              <a:lnSpc>
                <a:spcPts val="5200"/>
              </a:lnSpc>
              <a:buFont typeface="+mj-lt"/>
              <a:buAutoNum type="arabicPeriod"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存储引擎的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6.1.7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引擎的选择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236" y="871601"/>
            <a:ext cx="8597348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不需要事务支持、并发相对较低、数据修改相对较少、以读为主、数据一致性要求不是非常高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。注意事项：尽量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索引和顺序操作。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072" y="2735063"/>
            <a:ext cx="83644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需要事务支持、行级锁定对高并发有很好的适应能力，但需要确保查询是通过索引完成、数据更新较为频繁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；主键尽可能小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465" y="4574416"/>
            <a:ext cx="8699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需要很快的读写速度、对数据的安全性要求较低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lvl="1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注意事项：不能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是太大的表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7658" y="792683"/>
            <a:ext cx="5107488" cy="4431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  <a:endParaRPr lang="en-US" altLang="zh-CN" sz="4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支持的字符集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字符集的选择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字符集的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endParaRPr lang="zh-CN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023" y="53013"/>
            <a:ext cx="848890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就是数据库存储数据所使用的一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文字符号编码和比较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规则的集合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194" y="2375900"/>
            <a:ext cx="8652681" cy="165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字符集包括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字符集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校对规则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两个概念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字符集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用来定义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存储字符串的方式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校对规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则定义比较字符串的方式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897" y="4334664"/>
            <a:ext cx="8529851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种字符集的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种校对规则。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42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898" y="203138"/>
            <a:ext cx="852985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支持的字符集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服务器可以支持多种字符集，在</a:t>
            </a:r>
            <a:r>
              <a:rPr lang="zh-CN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同一台服务器、同一个数据库甚至同一个表的不同字段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都可以</a:t>
            </a:r>
            <a:r>
              <a:rPr lang="zh-CN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字符集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show character set 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查看所有可以使用的字符集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"/>
          <a:stretch/>
        </p:blipFill>
        <p:spPr bwMode="auto">
          <a:xfrm>
            <a:off x="1525668" y="2496073"/>
            <a:ext cx="5789532" cy="414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897" y="285023"/>
            <a:ext cx="840702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6.2.3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字符集的设置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的字符集和校对规则有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个级别的默认设置：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服务器级、数据库级、表级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它们分别在不同的地方设置，作用也不同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服务启动的时候确定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954" y="53012"/>
            <a:ext cx="859809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服务器字符集和校对规则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查询字符集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命令：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show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variables like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character_set_server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';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校对规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则命令：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'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collation_server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';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54" y="2530613"/>
            <a:ext cx="7221635" cy="37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4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0699" y="216786"/>
            <a:ext cx="820927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数据库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字符集和校验规则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显示当前数据库字符集和校验规则可用以下两条命名分别查看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character_set_database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collation_database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7" y="3019506"/>
            <a:ext cx="4708548" cy="74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8" y="4028791"/>
            <a:ext cx="6154841" cy="96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10804" y="5419130"/>
            <a:ext cx="836023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是 </a:t>
            </a:r>
            <a:r>
              <a:rPr lang="en-US" altLang="zh-CN" sz="2400" b="1" dirty="0"/>
              <a:t>case insensitive, </a:t>
            </a:r>
            <a:r>
              <a:rPr lang="zh-CN" altLang="en-US" sz="2400" b="1" dirty="0"/>
              <a:t>即 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大小写不敏感</a:t>
            </a:r>
            <a:r>
              <a:rPr lang="en-US" altLang="zh-CN" sz="2400" b="1" dirty="0"/>
              <a:t>", a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A </a:t>
            </a:r>
            <a:r>
              <a:rPr lang="zh-CN" altLang="en-US" sz="2400" b="1" dirty="0"/>
              <a:t>会在字符判断中会被当做一样</a:t>
            </a:r>
            <a:r>
              <a:rPr lang="zh-CN" altLang="en-US" sz="2400" b="1" dirty="0" smtClean="0"/>
              <a:t>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21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0699" y="216786"/>
            <a:ext cx="82092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数据库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字符集和校验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规则的修改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使用这两条命令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collation_database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=utf8_bin;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character_set_database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=utf8;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6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8490" y="203137"/>
            <a:ext cx="8270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字符集和校验规则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显示当前表字符集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和校验规则可用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以下命令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show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3074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54" y="1834353"/>
            <a:ext cx="7423013" cy="450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509297" y="2189193"/>
            <a:ext cx="1705970" cy="641446"/>
          </a:xfrm>
          <a:prstGeom prst="wedgeRectCallout">
            <a:avLst>
              <a:gd name="adj1" fmla="val -152522"/>
              <a:gd name="adj2" fmla="val -62135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数据库名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>
                <a:solidFill>
                  <a:srgbClr val="0000FF"/>
                </a:solidFill>
              </a:rPr>
              <a:t>表名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091" y="308561"/>
            <a:ext cx="844781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列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字符集和校验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针对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相同的表不同字段需要使用不同的字符集的情况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，应该说一般遇到这种情况的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几率比较小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，这只是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提供给我们一个灵活设置的手段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610" y="3603670"/>
            <a:ext cx="83114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5)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连接字符集和校验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8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种设置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方式是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数据保存的字符集和校对规则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字符集和校验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客户端和服务器之间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交互的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设置。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320" y="5404724"/>
            <a:ext cx="7922525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zh-CN" altLang="en-US" sz="2400" b="1" dirty="0"/>
              <a:t>级别高低</a:t>
            </a:r>
            <a:r>
              <a:rPr lang="en-US" altLang="zh-CN" sz="2400" b="1" dirty="0"/>
              <a:t>server&gt;database&gt;table&gt;column</a:t>
            </a:r>
            <a:r>
              <a:rPr lang="zh-CN" altLang="en-US" sz="2400" b="1" dirty="0"/>
              <a:t>）本级别中，都没有指定这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个值，那么默认就使用上一级别的对应的值。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460610" y="2434680"/>
            <a:ext cx="8311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#</a:t>
            </a:r>
            <a:r>
              <a:rPr lang="zh-CN" altLang="en-US" sz="2400" b="1" dirty="0"/>
              <a:t>可以使用</a:t>
            </a:r>
            <a:r>
              <a:rPr lang="en-US" altLang="zh-CN" sz="2400" b="1" dirty="0"/>
              <a:t>show full columns</a:t>
            </a:r>
            <a:r>
              <a:rPr lang="zh-CN" altLang="en-US" sz="2400" b="1" dirty="0"/>
              <a:t>命令来查看某个表的字段的校验规则的</a:t>
            </a:r>
            <a:r>
              <a:rPr lang="zh-CN" altLang="en-US" sz="2400" b="1" dirty="0" smtClean="0"/>
              <a:t>设置，例如：</a:t>
            </a:r>
            <a:endParaRPr lang="zh-CN" altLang="en-US" sz="2400" b="1" dirty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    SHOW </a:t>
            </a:r>
            <a:r>
              <a:rPr lang="en-US" altLang="zh-CN" sz="2400" b="1" dirty="0">
                <a:solidFill>
                  <a:srgbClr val="0000FF"/>
                </a:solidFill>
              </a:rPr>
              <a:t>FULL COLUMNS FROM ADMIN;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395" y="207388"/>
            <a:ext cx="8468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6.1.1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实际上就是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如何存储数据、如何为存储的数据建立索引和如何更新、查询数据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引擎也可以称为表类型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969" y="3119375"/>
            <a:ext cx="84682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存储引擎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式：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随时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可以更换存储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引擎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“随时插拔”）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一个数据库，不同的表，存储引擎可以不同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甚至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同一个数据库表在不同的场合可以应用不同的存储引擎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5402996" y="2497302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8275848" y="4081474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5462" y="792682"/>
            <a:ext cx="4031874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数据库操作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+mn-ea"/>
              </a:rPr>
              <a:t>创建数据库</a:t>
            </a:r>
            <a:endParaRPr lang="en-US" altLang="zh-CN" sz="3600" b="1" dirty="0" smtClean="0">
              <a:latin typeface="+mn-ea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+mn-ea"/>
              </a:rPr>
              <a:t>删除数据库</a:t>
            </a:r>
            <a:endParaRPr lang="zh-CN" altLang="en-US" sz="3600" b="1" dirty="0">
              <a:latin typeface="+mn-ea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+mn-ea"/>
              </a:rPr>
              <a:t>修改数据库</a:t>
            </a:r>
            <a:endParaRPr lang="zh-CN" altLang="zh-CN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9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初始的数据库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236" y="1117261"/>
            <a:ext cx="859734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的核心数据库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，类似于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负责存储数据库的用户、权限设置、关键字等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系统使用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的控制和管理信息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不要轻易修改这个数据库里面的表信息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初始的数据库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982" y="917520"/>
            <a:ext cx="8597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information_schema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了访问数据库元数据的方式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中，把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information_schema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看作是一个数据库，确切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说是信息数据库。其中保存着关于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服务器所维护的所有其他数据库的信息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。如数据库名，数据库的表，表栏的数据类型与访问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INFORMATION_SCHEMA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，有数个只读表。它们实际上是视图，而不是基本表，因此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，将无法看到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与之相关的任何文件。</a:t>
            </a:r>
          </a:p>
        </p:txBody>
      </p:sp>
      <p:sp>
        <p:nvSpPr>
          <p:cNvPr id="2" name="矩形 1"/>
          <p:cNvSpPr/>
          <p:nvPr/>
        </p:nvSpPr>
        <p:spPr>
          <a:xfrm>
            <a:off x="385982" y="5050679"/>
            <a:ext cx="8362233" cy="132343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什么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是元数据呢？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元数据是关于数据的数据，如数据库名或表名，列的数据类型，或访问权限等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。用于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表述该信息的其他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术语还包括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“数据词典”和“系统目录”。</a:t>
            </a:r>
          </a:p>
        </p:txBody>
      </p:sp>
    </p:spTree>
    <p:extLst>
      <p:ext uri="{BB962C8B-B14F-4D97-AF65-F5344CB8AC3E}">
        <p14:creationId xmlns:p14="http://schemas.microsoft.com/office/powerpoint/2010/main" val="28591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初始的数据库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982" y="1144556"/>
            <a:ext cx="8597348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PERFORMANCE_SCHEMA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用于系统优化等功能。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982" y="2304616"/>
            <a:ext cx="859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是安装时候创建的一个测试数据库，和它的名字一样，是一个完全的空数据库，没有任何表，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可以删除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334" y="305268"/>
            <a:ext cx="8709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创建数据库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                                                             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DATABASE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| SCHEMA} [IF NOT EXISTS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db_name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[[DEFAULT] CHARACTER SET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[[DEFALUT] COLLATE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collation_name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中不区分大小写，在一定程度上方便使用。</a:t>
            </a:r>
            <a:endParaRPr lang="en-US" altLang="zh-CN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505" y="466341"/>
            <a:ext cx="45720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的语法操作中（</a:t>
            </a:r>
            <a:r>
              <a:rPr lang="en-US" altLang="zh-CN" sz="2000" b="1" dirty="0"/>
              <a:t>MySQL5.0.2</a:t>
            </a:r>
            <a:r>
              <a:rPr lang="zh-CN" altLang="en-US" sz="2000" b="1" dirty="0"/>
              <a:t>之后），可以使用</a:t>
            </a:r>
            <a:r>
              <a:rPr lang="en-US" altLang="zh-CN" sz="2000" b="1" dirty="0"/>
              <a:t>CREATE DATABASE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CREATE SCHEMA</a:t>
            </a:r>
            <a:r>
              <a:rPr lang="zh-CN" altLang="en-US" sz="2000" b="1" dirty="0"/>
              <a:t>来创建数据库，两者在功能上是一致的</a:t>
            </a:r>
          </a:p>
        </p:txBody>
      </p:sp>
      <p:sp>
        <p:nvSpPr>
          <p:cNvPr id="5" name="矩形 4"/>
          <p:cNvSpPr/>
          <p:nvPr/>
        </p:nvSpPr>
        <p:spPr>
          <a:xfrm>
            <a:off x="831106" y="5009459"/>
            <a:ext cx="7685102" cy="1384995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创建数据库时要注意</a:t>
            </a:r>
            <a:r>
              <a:rPr lang="zh-CN" altLang="en-US" sz="2800" b="1" dirty="0" smtClean="0"/>
              <a:t>字符集，例如：</a:t>
            </a:r>
            <a:endParaRPr lang="zh-CN" altLang="en-US" sz="2800" b="1" dirty="0"/>
          </a:p>
          <a:p>
            <a:r>
              <a:rPr lang="en-US" altLang="zh-CN" sz="2800" b="1" dirty="0">
                <a:solidFill>
                  <a:srgbClr val="0000FF"/>
                </a:solidFill>
              </a:rPr>
              <a:t>CREATE DATABASE test1 CHARACTER SET utf8 COLLATE utf8_bin;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052420" y="2533752"/>
            <a:ext cx="2999760" cy="400110"/>
          </a:xfrm>
          <a:prstGeom prst="wedgeRectCallout">
            <a:avLst>
              <a:gd name="adj1" fmla="val -60870"/>
              <a:gd name="adj2" fmla="val 45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关于</a:t>
            </a:r>
            <a:r>
              <a:rPr lang="en-US" altLang="zh-CN" sz="2000" b="1" dirty="0" smtClean="0"/>
              <a:t>MySQL</a:t>
            </a:r>
            <a:r>
              <a:rPr lang="zh-CN" altLang="en-US" sz="2000" b="1" dirty="0" smtClean="0"/>
              <a:t>的语句语法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70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06" y="175845"/>
            <a:ext cx="863235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5】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创建一个名为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的数据库，一般情况下在创建之间要用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IF NOT EXISTS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命令先判断数据库是否不存在。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CREATE DATABASE IF NOT EXISTS 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studentInfo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8" y="1795591"/>
            <a:ext cx="8201870" cy="74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9398" y="2703515"/>
            <a:ext cx="8632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下面，检验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数据库中是否已经存在名为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的数据库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 DATABASES;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命令查看所有的数据库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13"/>
          <a:stretch/>
        </p:blipFill>
        <p:spPr bwMode="auto">
          <a:xfrm>
            <a:off x="1230975" y="3534512"/>
            <a:ext cx="6600020" cy="27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7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334" y="162196"/>
            <a:ext cx="869365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修改数据库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DATABASE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| SCHEMA}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db_name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[DEFAULT CHARACTER SET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| [[DEFAULT] COLLATE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collation_name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ct val="150000"/>
              </a:lnSpc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用于更改数据库的全局特性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必须有数据库修改权限，才可以使用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ALTER DATABASE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修改数据库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8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308916"/>
            <a:ext cx="8955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数据库的字符集为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，执行结果如下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" y="1887326"/>
            <a:ext cx="7925990" cy="430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48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748" y="244082"/>
            <a:ext cx="864635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删除数据库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DROP DATABASE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[IF EXISTS] 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db_name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数据库是指在数据库系统删除已经存在的数据库，删除数据库成功后，原来分配的空间将被收回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在删除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数据库时，会删除数据库中的所有的表和所有的数据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删除数据库时需要慎重考虑。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357812"/>
            <a:ext cx="8955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drop database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exampleDB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命令删除刚才建立的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exampleDB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数据库，执行结果如下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722" y="2935622"/>
            <a:ext cx="8776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用以下两种命令再次删除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exampleDB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数据库，会有不同的提示：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6" y="1796247"/>
            <a:ext cx="8208444" cy="8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9" y="4099034"/>
            <a:ext cx="8117162" cy="183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5.cnblogs.com/blog/798756/201608/798756-20160828165001061-122417438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0417"/>
            <a:ext cx="8491537" cy="619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5.cnblogs.com/blog/798756/201608/798756-20160828165001061-122417438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55269"/>
              </p:ext>
            </p:extLst>
          </p:nvPr>
        </p:nvGraphicFramePr>
        <p:xfrm>
          <a:off x="250171" y="305019"/>
          <a:ext cx="8704646" cy="6167055"/>
        </p:xfrm>
        <a:graphic>
          <a:graphicData uri="http://schemas.openxmlformats.org/drawingml/2006/table">
            <a:tbl>
              <a:tblPr/>
              <a:tblGrid>
                <a:gridCol w="1480537"/>
                <a:gridCol w="7224109"/>
              </a:tblGrid>
              <a:tr h="26380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存储引擎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说明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43339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MyISAM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高速引擎，拥有较高的插入，查询速度，但不支持事务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98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InnoDB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5.5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版本后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的默认数据库，支持事务和行级锁定，比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MyISAM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处理速度稍慢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339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ISAM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MyISAM</a:t>
                      </a:r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的前身，</a:t>
                      </a:r>
                      <a:r>
                        <a:rPr lang="en-US" altLang="zh-CN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MySQL5.0</a:t>
                      </a:r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以后不再默认安装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39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MRG_MyISAM（MERGE）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将多个表联合成一个表使用，</a:t>
                      </a:r>
                      <a:r>
                        <a:rPr lang="zh-CN" altLang="en-US" sz="2000" b="1" dirty="0" smtClean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在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超大规模数据存储时很有用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4216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内存存储引擎，拥有极高的插入，更新和查询效率。但是会占用和数据量成正比的内存空间。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只在内存上保存数据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，意味着数据可能会丢失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39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Falcon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一种新的存储引擎，支持事物处理，传言可能是</a:t>
                      </a:r>
                      <a:r>
                        <a:rPr lang="en-US" altLang="zh-CN" sz="2000" b="1" dirty="0" err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InnoDB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的替代者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7257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Archive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将数据压缩后进行存储，非常适合存储大量的独立的，作为历史记录的数据，但是只能进行插入和查询操作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98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CSV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CSV 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存储引擎是基于 </a:t>
                      </a:r>
                      <a:r>
                        <a:rPr lang="en-US" altLang="zh-CN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CSV 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格式文件存储数据</a:t>
                      </a:r>
                      <a:r>
                        <a:rPr lang="en-US" altLang="zh-CN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应用于跨平台的数据交换</a:t>
                      </a:r>
                      <a:r>
                        <a:rPr lang="en-US" altLang="zh-CN" sz="2000" b="1" dirty="0">
                          <a:solidFill>
                            <a:srgbClr val="4F4F4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47108" marR="47108" marT="47108" marB="471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330" y="580658"/>
            <a:ext cx="829077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数据库支持的存储引擎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。有两种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第一种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engines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第二种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VARIABLES LIKE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'%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storage_engine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%';</a:t>
            </a:r>
          </a:p>
          <a:p>
            <a:pPr indent="457200">
              <a:lnSpc>
                <a:spcPct val="125000"/>
              </a:lnSpc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上述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语句可以使用分号“；”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结束。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命令行模式下，也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可以使用“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\g”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\G”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，其中，“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\g”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的作用于分号作用相同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而”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\G”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可以让结果更加美观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443330" y="3739248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1" y="997911"/>
            <a:ext cx="8769540" cy="353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496334" y="1505811"/>
            <a:ext cx="928048" cy="641446"/>
          </a:xfrm>
          <a:prstGeom prst="wedgeRectCallout">
            <a:avLst>
              <a:gd name="adj1" fmla="val 20344"/>
              <a:gd name="adj2" fmla="val 8892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是否支持事务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820167" y="1189633"/>
            <a:ext cx="1228298" cy="641446"/>
          </a:xfrm>
          <a:prstGeom prst="wedgeRectCallout">
            <a:avLst>
              <a:gd name="adj1" fmla="val 17893"/>
              <a:gd name="adj2" fmla="val 12935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是否支持保存点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3206" y="4217158"/>
            <a:ext cx="807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0" y="1599631"/>
            <a:ext cx="7900997" cy="33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在建立表时指定存储引擎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CREATE TABLE</a:t>
            </a:r>
            <a:r>
              <a:rPr lang="en-US" altLang="zh-CN" b="1" dirty="0"/>
              <a:t> `student` (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`</a:t>
            </a:r>
            <a:r>
              <a:rPr lang="en-US" altLang="zh-CN" b="1" dirty="0" err="1"/>
              <a:t>sno</a:t>
            </a:r>
            <a:r>
              <a:rPr lang="en-US" altLang="zh-CN" b="1" dirty="0"/>
              <a:t>` varchar(10) </a:t>
            </a:r>
            <a:r>
              <a:rPr lang="en-US" altLang="zh-CN" b="1" dirty="0" smtClean="0"/>
              <a:t>COMMENT </a:t>
            </a:r>
            <a:r>
              <a:rPr lang="en-US" altLang="zh-CN" b="1" dirty="0"/>
              <a:t>'</a:t>
            </a:r>
            <a:r>
              <a:rPr lang="zh-CN" altLang="en-US" b="1" dirty="0"/>
              <a:t>学号</a:t>
            </a:r>
            <a:r>
              <a:rPr lang="en-US" altLang="zh-CN" b="1" dirty="0"/>
              <a:t>',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`</a:t>
            </a:r>
            <a:r>
              <a:rPr lang="en-US" altLang="zh-CN" b="1" dirty="0" err="1"/>
              <a:t>sname</a:t>
            </a:r>
            <a:r>
              <a:rPr lang="en-US" altLang="zh-CN" b="1" dirty="0"/>
              <a:t>` varchar(20) </a:t>
            </a:r>
            <a:r>
              <a:rPr lang="en-US" altLang="zh-CN" b="1" dirty="0" smtClean="0"/>
              <a:t>COMMENT </a:t>
            </a:r>
            <a:r>
              <a:rPr lang="en-US" altLang="zh-CN" b="1" dirty="0"/>
              <a:t>'</a:t>
            </a:r>
            <a:r>
              <a:rPr lang="zh-CN" altLang="en-US" b="1" dirty="0"/>
              <a:t>姓名</a:t>
            </a:r>
            <a:r>
              <a:rPr lang="en-US" altLang="zh-CN" b="1" dirty="0"/>
              <a:t>',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`</a:t>
            </a:r>
            <a:r>
              <a:rPr lang="en-US" altLang="zh-CN" b="1" dirty="0" err="1"/>
              <a:t>ssex</a:t>
            </a:r>
            <a:r>
              <a:rPr lang="en-US" altLang="zh-CN" b="1" dirty="0"/>
              <a:t>` char(1) </a:t>
            </a:r>
            <a:r>
              <a:rPr lang="en-US" altLang="zh-CN" b="1" dirty="0" smtClean="0"/>
              <a:t>DEFAULT </a:t>
            </a:r>
            <a:r>
              <a:rPr lang="en-US" altLang="zh-CN" b="1" dirty="0"/>
              <a:t>'</a:t>
            </a:r>
            <a:r>
              <a:rPr lang="zh-CN" altLang="en-US" b="1" dirty="0"/>
              <a:t>男</a:t>
            </a:r>
            <a:r>
              <a:rPr lang="en-US" altLang="zh-CN" b="1" dirty="0"/>
              <a:t>' COMMENT '</a:t>
            </a:r>
            <a:r>
              <a:rPr lang="zh-CN" altLang="en-US" b="1" dirty="0"/>
              <a:t>性别</a:t>
            </a:r>
            <a:r>
              <a:rPr lang="en-US" altLang="zh-CN" b="1" dirty="0"/>
              <a:t>',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`</a:t>
            </a:r>
            <a:r>
              <a:rPr lang="en-US" altLang="zh-CN" b="1" dirty="0" err="1"/>
              <a:t>sbirth</a:t>
            </a:r>
            <a:r>
              <a:rPr lang="en-US" altLang="zh-CN" b="1" dirty="0"/>
              <a:t>` date DEFAULT NULL COMMENT '</a:t>
            </a:r>
            <a:r>
              <a:rPr lang="zh-CN" altLang="en-US" b="1" dirty="0"/>
              <a:t>出生日期</a:t>
            </a:r>
            <a:r>
              <a:rPr lang="en-US" altLang="zh-CN" b="1" dirty="0"/>
              <a:t>',  `</a:t>
            </a:r>
            <a:r>
              <a:rPr lang="en-US" altLang="zh-CN" b="1" dirty="0" err="1"/>
              <a:t>zno</a:t>
            </a:r>
            <a:r>
              <a:rPr lang="en-US" altLang="zh-CN" b="1" dirty="0"/>
              <a:t>` varchar(4) </a:t>
            </a:r>
            <a:r>
              <a:rPr lang="en-US" altLang="zh-CN" b="1" dirty="0" smtClean="0"/>
              <a:t>DEFAULT </a:t>
            </a:r>
            <a:r>
              <a:rPr lang="en-US" altLang="zh-CN" b="1" dirty="0"/>
              <a:t>NULL COMMENT '</a:t>
            </a:r>
            <a:r>
              <a:rPr lang="zh-CN" altLang="en-US" b="1" dirty="0"/>
              <a:t>专业号</a:t>
            </a:r>
            <a:r>
              <a:rPr lang="en-US" altLang="zh-CN" b="1" dirty="0"/>
              <a:t>',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`</a:t>
            </a:r>
            <a:r>
              <a:rPr lang="en-US" altLang="zh-CN" b="1" dirty="0" err="1"/>
              <a:t>sclass</a:t>
            </a:r>
            <a:r>
              <a:rPr lang="en-US" altLang="zh-CN" b="1" dirty="0"/>
              <a:t>` varchar(10) COLLATE utf8_bin DEFAULT NULL COMMENT '</a:t>
            </a:r>
            <a:r>
              <a:rPr lang="zh-CN" altLang="en-US" b="1" dirty="0"/>
              <a:t>班级</a:t>
            </a:r>
            <a:r>
              <a:rPr lang="en-US" altLang="zh-CN" b="1" dirty="0" smtClean="0"/>
              <a:t>',</a:t>
            </a:r>
          </a:p>
          <a:p>
            <a:pPr marL="0" indent="0">
              <a:buNone/>
            </a:pPr>
            <a:r>
              <a:rPr lang="en-US" altLang="zh-CN" b="1" dirty="0" smtClean="0"/>
              <a:t>  </a:t>
            </a:r>
            <a:r>
              <a:rPr lang="en-US" altLang="zh-CN" b="1" dirty="0"/>
              <a:t>PRIMARY KEY (`</a:t>
            </a:r>
            <a:r>
              <a:rPr lang="en-US" altLang="zh-CN" b="1" dirty="0" err="1"/>
              <a:t>sno</a:t>
            </a:r>
            <a:r>
              <a:rPr lang="en-US" altLang="zh-CN" b="1" dirty="0"/>
              <a:t>`),  KEY `</a:t>
            </a:r>
            <a:r>
              <a:rPr lang="en-US" altLang="zh-CN" b="1" dirty="0" err="1"/>
              <a:t>zno</a:t>
            </a:r>
            <a:r>
              <a:rPr lang="en-US" altLang="zh-CN" b="1" dirty="0"/>
              <a:t>` (`</a:t>
            </a:r>
            <a:r>
              <a:rPr lang="en-US" altLang="zh-CN" b="1" dirty="0" err="1"/>
              <a:t>zno</a:t>
            </a:r>
            <a:r>
              <a:rPr lang="en-US" altLang="zh-CN" b="1" dirty="0"/>
              <a:t>`),  CONSTRAINT `student_ibfk_1` FOREIGN KEY (`</a:t>
            </a:r>
            <a:r>
              <a:rPr lang="en-US" altLang="zh-CN" b="1" dirty="0" err="1"/>
              <a:t>zno</a:t>
            </a:r>
            <a:r>
              <a:rPr lang="en-US" altLang="zh-CN" b="1" dirty="0"/>
              <a:t>`) REFERENCES `specialty` (`</a:t>
            </a:r>
            <a:r>
              <a:rPr lang="en-US" altLang="zh-CN" b="1" dirty="0" err="1"/>
              <a:t>zno</a:t>
            </a:r>
            <a:r>
              <a:rPr lang="en-US" altLang="zh-CN" b="1" dirty="0"/>
              <a:t>`))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ENGINE=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InnoDB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/>
              <a:t>DEFAULT CHARSET=utf8 COLLATE=utf8_bin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5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2580</Words>
  <Application>Microsoft Office PowerPoint</Application>
  <PresentationFormat>全屏显示(4:3)</PresentationFormat>
  <Paragraphs>213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第六章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在建立表时指定存储引擎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258</cp:revision>
  <dcterms:created xsi:type="dcterms:W3CDTF">2014-08-02T13:12:31Z</dcterms:created>
  <dcterms:modified xsi:type="dcterms:W3CDTF">2019-09-17T13:51:38Z</dcterms:modified>
</cp:coreProperties>
</file>