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6" r:id="rId3"/>
    <p:sldId id="350" r:id="rId4"/>
    <p:sldId id="362" r:id="rId5"/>
    <p:sldId id="358" r:id="rId6"/>
    <p:sldId id="359" r:id="rId7"/>
    <p:sldId id="363" r:id="rId8"/>
    <p:sldId id="364" r:id="rId9"/>
    <p:sldId id="361" r:id="rId10"/>
    <p:sldId id="365" r:id="rId11"/>
    <p:sldId id="366" r:id="rId12"/>
    <p:sldId id="367" r:id="rId13"/>
    <p:sldId id="368" r:id="rId14"/>
    <p:sldId id="369" r:id="rId15"/>
    <p:sldId id="39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40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00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75" autoAdjust="0"/>
  </p:normalViewPr>
  <p:slideViewPr>
    <p:cSldViewPr snapToGrid="0">
      <p:cViewPr>
        <p:scale>
          <a:sx n="80" d="100"/>
          <a:sy n="80" d="100"/>
        </p:scale>
        <p:origin x="-1272" y="-31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57EA-8133-4EBA-9F4D-64D06136AE31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2019/10/8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5801" y="1438695"/>
            <a:ext cx="7717937" cy="3180601"/>
          </a:xfrm>
        </p:spPr>
        <p:txBody>
          <a:bodyPr>
            <a:normAutofit fontScale="90000"/>
          </a:bodyPr>
          <a:lstStyle/>
          <a:p>
            <a:r>
              <a:rPr lang="zh-CN" altLang="en-US" sz="4800" dirty="0" smtClean="0">
                <a:latin typeface="华文琥珀" pitchFamily="2" charset="-122"/>
                <a:ea typeface="华文琥珀" pitchFamily="2" charset="-122"/>
              </a:rPr>
              <a:t>第八章</a:t>
            </a:r>
            <a:r>
              <a:rPr lang="en-US" altLang="zh-CN" sz="4800" dirty="0" smtClean="0">
                <a:latin typeface="华文琥珀" pitchFamily="2" charset="-122"/>
                <a:ea typeface="华文琥珀" pitchFamily="2" charset="-122"/>
              </a:rPr>
              <a:t/>
            </a:r>
            <a:br>
              <a:rPr lang="en-US" altLang="zh-CN" sz="4800" dirty="0" smtClean="0">
                <a:latin typeface="华文琥珀" pitchFamily="2" charset="-122"/>
                <a:ea typeface="华文琥珀" pitchFamily="2" charset="-122"/>
              </a:rPr>
            </a:br>
            <a:r>
              <a:rPr lang="en-US" altLang="zh-CN" sz="4800" dirty="0" smtClean="0">
                <a:latin typeface="华文琥珀" pitchFamily="2" charset="-122"/>
                <a:ea typeface="华文琥珀" pitchFamily="2" charset="-122"/>
              </a:rPr>
              <a:t/>
            </a:r>
            <a:br>
              <a:rPr lang="en-US" altLang="zh-CN" sz="4800" dirty="0" smtClean="0">
                <a:latin typeface="华文琥珀" pitchFamily="2" charset="-122"/>
                <a:ea typeface="华文琥珀" pitchFamily="2" charset="-122"/>
              </a:rPr>
            </a:br>
            <a:r>
              <a:rPr lang="en-US" altLang="zh-CN" sz="4800" b="1" dirty="0" smtClean="0">
                <a:solidFill>
                  <a:srgbClr val="FF0000"/>
                </a:solidFill>
              </a:rPr>
              <a:t>MySQL</a:t>
            </a:r>
            <a:r>
              <a:rPr lang="zh-CN" altLang="en-US" sz="4800" b="1" dirty="0">
                <a:solidFill>
                  <a:srgbClr val="FF0000"/>
                </a:solidFill>
              </a:rPr>
              <a:t>数据操作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管理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/>
            </a:r>
            <a:br>
              <a:rPr lang="en-US" altLang="zh-CN" sz="4800" b="1" dirty="0" smtClean="0">
                <a:solidFill>
                  <a:srgbClr val="FF0000"/>
                </a:solidFill>
              </a:rPr>
            </a:br>
            <a:r>
              <a:rPr lang="zh-CN" altLang="en-US" sz="4800" b="1" dirty="0">
                <a:solidFill>
                  <a:srgbClr val="FF0000"/>
                </a:solidFill>
              </a:rPr>
              <a:t/>
            </a:r>
            <a:br>
              <a:rPr lang="zh-CN" altLang="en-US" sz="4800" b="1" dirty="0">
                <a:solidFill>
                  <a:srgbClr val="FF0000"/>
                </a:solidFill>
              </a:rPr>
            </a:br>
            <a:r>
              <a:rPr lang="zh-CN" altLang="en-US" sz="4800" dirty="0" smtClean="0"/>
              <a:t>（</a:t>
            </a:r>
            <a:r>
              <a:rPr lang="zh-CN" altLang="en-US" sz="4800" dirty="0" smtClean="0"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4400" dirty="0" smtClean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4</a:t>
            </a:r>
            <a:r>
              <a:rPr lang="zh-CN" altLang="en-US" sz="4400" dirty="0" smtClean="0">
                <a:latin typeface="华文行楷" pitchFamily="2" charset="-122"/>
                <a:ea typeface="华文行楷" pitchFamily="2" charset="-122"/>
              </a:rPr>
              <a:t>节</a:t>
            </a:r>
            <a:r>
              <a:rPr lang="zh-CN" altLang="en-US" sz="4400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9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）为表和字段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取别名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470" y="820795"/>
            <a:ext cx="8635813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有时为了使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查询结果</a:t>
            </a:r>
            <a:r>
              <a:rPr lang="zh-CN" altLang="en-US" sz="2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更加直观</a:t>
            </a:r>
            <a:r>
              <a:rPr lang="zh-CN" altLang="en-US" sz="2800" b="1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，需要一个更加直观的名字来表示这一列，而不是</a:t>
            </a:r>
            <a:r>
              <a:rPr lang="zh-CN" altLang="en-US" sz="2800" b="1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用表中</a:t>
            </a:r>
            <a:r>
              <a:rPr lang="zh-CN" altLang="en-US" sz="2800" b="1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的列的名字</a:t>
            </a:r>
            <a:r>
              <a:rPr lang="zh-CN" altLang="en-US" sz="2800" b="1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u="sng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469" y="2216749"/>
            <a:ext cx="86358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这时，我们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参照以下格式：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[ all | distinct]  &lt;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目标列表达式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[AS] [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 , &lt;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目标列表达式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[AS] [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 . . .</a:t>
            </a:r>
          </a:p>
          <a:p>
            <a:pPr indent="457200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&lt;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表名或视图名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[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 , &lt;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表名或视图名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&gt;[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] . . 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91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192" y="492578"/>
            <a:ext cx="8635813" cy="205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9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查询学号为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1414855328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的学生的学号，姓名和计算机应用软件的成绩。并指定返回的结果中的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列名为学号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姓名和计算机应用软件的成绩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而不是</a:t>
            </a:r>
            <a:r>
              <a:rPr lang="en-US" altLang="zh-CN" sz="28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95"/>
          <a:stretch/>
        </p:blipFill>
        <p:spPr bwMode="auto">
          <a:xfrm>
            <a:off x="378894" y="2608962"/>
            <a:ext cx="7874458" cy="309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04897" y="6101255"/>
            <a:ext cx="394137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这</a:t>
            </a:r>
            <a:r>
              <a:rPr lang="zh-CN" altLang="en-US" sz="2400" b="1" dirty="0" smtClean="0"/>
              <a:t>是连接查询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402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7297" y="476811"/>
            <a:ext cx="8635813" cy="155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9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下面将查询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表中字段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如果为男的变为“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M”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，为女的变为“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F”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，同时在结果集中显示的列名改为“性别”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41" y="2083998"/>
            <a:ext cx="8072463" cy="33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35139" y="5419646"/>
            <a:ext cx="80201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说明：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这里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使用了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Limit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关键字</a:t>
            </a:r>
            <a:r>
              <a:rPr lang="zh-CN" altLang="en-US" sz="28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限制返回的符合结果数量</a:t>
            </a:r>
            <a:r>
              <a:rPr lang="zh-CN" altLang="en-US" sz="28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。其详细用法在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后来还</a:t>
            </a:r>
            <a:r>
              <a:rPr lang="zh-CN" altLang="en-US" sz="28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会讲到。</a:t>
            </a:r>
          </a:p>
        </p:txBody>
      </p:sp>
    </p:spTree>
    <p:extLst>
      <p:ext uri="{BB962C8B-B14F-4D97-AF65-F5344CB8AC3E}">
        <p14:creationId xmlns:p14="http://schemas.microsoft.com/office/powerpoint/2010/main" val="231971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404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200" dirty="0">
                <a:solidFill>
                  <a:srgbClr val="00B050"/>
                </a:solidFill>
                <a:latin typeface="华文琥珀" pitchFamily="2" charset="-122"/>
                <a:ea typeface="华文琥珀" pitchFamily="2" charset="-122"/>
              </a:rPr>
              <a:t>3</a:t>
            </a:r>
            <a:r>
              <a:rPr lang="en-US" altLang="zh-CN" sz="3200" dirty="0" smtClean="0">
                <a:solidFill>
                  <a:srgbClr val="00B050"/>
                </a:solidFill>
                <a:latin typeface="华文琥珀" pitchFamily="2" charset="-122"/>
                <a:ea typeface="华文琥珀" pitchFamily="2" charset="-122"/>
              </a:rPr>
              <a:t>.</a:t>
            </a:r>
            <a:r>
              <a:rPr lang="zh-CN" altLang="en-US" sz="3200" dirty="0" smtClean="0">
                <a:solidFill>
                  <a:srgbClr val="00B050"/>
                </a:solidFill>
                <a:latin typeface="华文琥珀" pitchFamily="2" charset="-122"/>
                <a:ea typeface="华文琥珀" pitchFamily="2" charset="-122"/>
              </a:rPr>
              <a:t> 条件查询</a:t>
            </a:r>
            <a:endParaRPr lang="en-US" altLang="zh-CN" sz="3200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128" y="4861049"/>
            <a:ext cx="8635813" cy="1008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表达式中设置的条件越多，查询出来的记录就会越少。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1699" y="910623"/>
            <a:ext cx="872067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查询主要使用关键字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指定查询的条件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常用的查询条件有很多种，如下表所示。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" r="4371" b="14608"/>
          <a:stretch/>
        </p:blipFill>
        <p:spPr bwMode="auto">
          <a:xfrm>
            <a:off x="495071" y="2331727"/>
            <a:ext cx="8188686" cy="234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35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）带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关系运算符和逻辑运算符的查询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270" y="1985445"/>
            <a:ext cx="8635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查询成绩大于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分的学生的学号以及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941" y="951882"/>
            <a:ext cx="8635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中，可以通过关系运算符和逻辑运算符来编写“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46"/>
          <a:stretch/>
        </p:blipFill>
        <p:spPr bwMode="auto">
          <a:xfrm>
            <a:off x="1556971" y="2625427"/>
            <a:ext cx="3897898" cy="375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）带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关系运算符和逻辑运算符的查询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941" y="1111605"/>
            <a:ext cx="8635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19】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成绩等于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或者在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分到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分之间但不等于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的学生的学号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，成绩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9" y="2138916"/>
            <a:ext cx="8441077" cy="320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51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）带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关键字的查询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270" y="802451"/>
            <a:ext cx="89480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关键字可以判断某个字段的值是否在指定的集合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NOT] IN (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3, . . . 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5392" y="2399624"/>
            <a:ext cx="8635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查询成绩在集合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(65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95)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中的学生的学号和成绩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10" y="3716338"/>
            <a:ext cx="6143522" cy="258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59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）带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BETWEEN…AND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关键字的查询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941" y="953683"/>
            <a:ext cx="8635813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between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关键字可以判断读某个字段的值是否在指定的范围内。</a:t>
            </a:r>
            <a:endParaRPr lang="en-US" altLang="zh-CN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] between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and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9" name="矩形 8"/>
          <p:cNvSpPr/>
          <p:nvPr/>
        </p:nvSpPr>
        <p:spPr>
          <a:xfrm>
            <a:off x="119271" y="2525053"/>
            <a:ext cx="8635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查询成绩在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分到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分之间学生的学号，和成绩。包含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分和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分。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图片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56" y="3507774"/>
            <a:ext cx="8562821" cy="297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6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36495" y="194208"/>
            <a:ext cx="86358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下面使用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BETWEEN AND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关键字查询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表。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查询条件是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字段的取值不在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1418855240~1418855242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5" y="1681125"/>
            <a:ext cx="8648670" cy="334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）带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NULL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关键字的空值查询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942" y="2295553"/>
            <a:ext cx="8635813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24】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查询还没有分专业的学生的学号和姓名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941" y="979158"/>
            <a:ext cx="8437419" cy="1041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null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用来判断字段的值是否为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空值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indent="457200"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not ] null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84"/>
          <a:stretch/>
        </p:blipFill>
        <p:spPr bwMode="auto">
          <a:xfrm>
            <a:off x="921048" y="2829225"/>
            <a:ext cx="6273787" cy="264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921048" y="5705107"/>
            <a:ext cx="7304099" cy="489878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是一个整体，不能将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换成“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=”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10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3934" y="641803"/>
            <a:ext cx="5242079" cy="469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4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单表查询</a:t>
            </a:r>
            <a:endParaRPr lang="en-US" altLang="zh-CN" sz="4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4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4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简单查询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条件查询</a:t>
            </a:r>
            <a:endParaRPr lang="en-US" altLang="zh-CN" sz="40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en-US" sz="4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4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0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）带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关键字的查询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941" y="1970207"/>
            <a:ext cx="8635813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25】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下面使用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关键字来匹配一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个字符串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马小梅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942" y="1006930"/>
            <a:ext cx="8635813" cy="963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关键字可以匹配字符串是否相等。</a:t>
            </a:r>
            <a:endParaRPr lang="en-US" altLang="zh-CN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语法规则：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not] like “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字符串”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0" name="矩形 9"/>
          <p:cNvSpPr/>
          <p:nvPr/>
        </p:nvSpPr>
        <p:spPr>
          <a:xfrm>
            <a:off x="195942" y="5065485"/>
            <a:ext cx="8635813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对匹配一个完整的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字符串时，使用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关键字和使用“＝”的效果是一样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7" y="2651180"/>
            <a:ext cx="8176720" cy="214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3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9271" y="439457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28】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下面使用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LIKE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关键字来查询不是姓李的所有人的记录。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5393" y="5399177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LIKE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关键字可以很好地匹配字符串。而且，可以使用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%”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_”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这两个通配字符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来简化查询。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02" y="1016394"/>
            <a:ext cx="6266857" cy="433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6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34590" y="3287903"/>
            <a:ext cx="847614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假若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 ‘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字符串’中的要匹配的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字符串上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就含有通配符百分号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或者下划线“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_”,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那么我们可以使用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ESCAPE&lt;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短语，对通配符进行转移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ESCAPE ‘\’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表示’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\’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为转码字符。这样匹配串中紧跟在‘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\’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后面的字符“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_”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不在具有通配符的含义，转义为普通的“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_”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字符。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006" y="689136"/>
            <a:ext cx="8476141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后的串可以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是一个完整的字符串，也可以是包含百分号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(%)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或者下划线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(_)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的通配字符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ts val="34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indent="457200">
              <a:lnSpc>
                <a:spcPts val="34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）“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%”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可以代表任意长度的字符串，长度可以为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）“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_”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只能表示单个字符。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5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43" y="2801025"/>
            <a:ext cx="8635813" cy="52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29】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下面按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字段进行分组查询。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943" y="1285225"/>
            <a:ext cx="8635813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GROUP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关键字可以将查询结果按某个字段或多个字段进行分组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语法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 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字段名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[HAVING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270" y="5592369"/>
            <a:ext cx="8635813" cy="104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关键字，查询结果中一个分组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显示一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条记录。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15" y="3322450"/>
            <a:ext cx="7899665" cy="218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19270" y="279232"/>
            <a:ext cx="8955156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高级查询</a:t>
            </a:r>
            <a:endParaRPr lang="en-US" altLang="zh-CN" sz="32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）分组查询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29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7006" y="127643"/>
            <a:ext cx="8635813" cy="995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字段进行分组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查询，然后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显示记录数大于等于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的分组。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5761" y="4176712"/>
            <a:ext cx="8635813" cy="2431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条件表达式”与“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条件表达式”都是用来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限制显示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的。但是，两者起作用的地方不一样。“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条件表达式”作用于表或者视图，是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表和视图的查询条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件。“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条件表达式”作用于分组后的记录，用于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选择满足条件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的组。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1039"/>
          <a:stretch/>
        </p:blipFill>
        <p:spPr bwMode="auto">
          <a:xfrm>
            <a:off x="3885154" y="779979"/>
            <a:ext cx="3738804" cy="341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63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查询结果排序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941" y="1850503"/>
            <a:ext cx="8635813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31】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下面查询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表中所有记录，按照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zno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字段进行排序。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942" y="820405"/>
            <a:ext cx="8635813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关键字对记录进行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排序。</a:t>
            </a:r>
            <a:endParaRPr lang="en-US" altLang="zh-CN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字段名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[ASC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93" y="2572397"/>
            <a:ext cx="5607710" cy="41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6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9271" y="950674"/>
            <a:ext cx="8635813" cy="98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32】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下面查询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表中所有记录，按照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zno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字段的升序方式和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字段的降序方式进行排序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943" y="411789"/>
            <a:ext cx="8635813" cy="524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中，可以指定按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多个字段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进行排序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34" name="图片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04" y="1936393"/>
            <a:ext cx="6153346" cy="452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23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）限制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查询结果数量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256" y="2478291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33】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表中查找从第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名同学开始的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位学生的信息。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2256" y="940669"/>
            <a:ext cx="8755084" cy="148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子句用来限制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语句返回的行数。</a:t>
            </a:r>
            <a:endParaRPr lang="en-US" altLang="zh-CN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{[offset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row_count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row_count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OFFSET offset}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50"/>
          <a:stretch/>
        </p:blipFill>
        <p:spPr bwMode="auto">
          <a:xfrm>
            <a:off x="672998" y="3309288"/>
            <a:ext cx="7794328" cy="304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37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5036" y="279231"/>
            <a:ext cx="8141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）聚合函数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4541" y="848444"/>
            <a:ext cx="8196943" cy="838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函数包括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SUM()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MIN()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4077" y="1687263"/>
            <a:ext cx="7962405" cy="4291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33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计数函数：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用来统计记录的条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3" indent="457200">
              <a:lnSpc>
                <a:spcPts val="33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DISTINCT | ALL ] *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457200" lvl="3" indent="457200">
              <a:lnSpc>
                <a:spcPts val="33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DISTINCT | ALL ] &lt;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lvl="1" indent="-342900">
              <a:lnSpc>
                <a:spcPts val="33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用来计算字段的值的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总和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indent="457200">
              <a:lnSpc>
                <a:spcPts val="3300"/>
              </a:lnSpc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DISTINCT | ALL ] &lt;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ts val="33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计算平均值函数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：用来计算字段的值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平均值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ts val="33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DISTINCT | ALL ] &lt;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lvl="1" indent="-342900">
              <a:lnSpc>
                <a:spcPts val="33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最小值函数：查询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字段的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、最小值；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indent="457200">
              <a:lnSpc>
                <a:spcPts val="3300"/>
              </a:lnSpc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DISTINCT | ALL ] &lt;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457200" lvl="2" indent="457200">
              <a:lnSpc>
                <a:spcPts val="3300"/>
              </a:lnSpc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DISTINCT | ALL ] &lt;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826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9270" y="478804"/>
            <a:ext cx="8635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下面使用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函数统计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表的记录数。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图片 3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8"/>
          <a:stretch/>
        </p:blipFill>
        <p:spPr bwMode="auto">
          <a:xfrm>
            <a:off x="641591" y="1432911"/>
            <a:ext cx="7856023" cy="236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41591" y="4077071"/>
            <a:ext cx="7542675" cy="183640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统计记录数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4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列中非空值的个数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4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中非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空、且不重复的值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1662" y="2342048"/>
            <a:ext cx="4708566" cy="1089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带有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GROUP BY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子句的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select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语句中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select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子句中只能出现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GROUP BY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所依据的列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以及聚合函数</a:t>
            </a:r>
          </a:p>
        </p:txBody>
      </p:sp>
    </p:spTree>
    <p:extLst>
      <p:ext uri="{BB962C8B-B14F-4D97-AF65-F5344CB8AC3E}">
        <p14:creationId xmlns:p14="http://schemas.microsoft.com/office/powerpoint/2010/main" val="279996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endParaRPr lang="zh-CN" altLang="en-US" sz="4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545" y="809280"/>
            <a:ext cx="877488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语法规则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straight_join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sql_small_result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sql_big_result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high_priority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indent="457200"/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 |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distinctrow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all ]</a:t>
            </a:r>
          </a:p>
          <a:p>
            <a:pPr indent="457200"/>
            <a:r>
              <a:rPr lang="en-US" altLang="zh-CN" sz="24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select_expression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. . . </a:t>
            </a:r>
          </a:p>
          <a:p>
            <a:pPr indent="457200"/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 {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outfile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dumpfile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‘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file_name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export_options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</a:t>
            </a:r>
          </a:p>
          <a:p>
            <a:pPr indent="457200"/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table_references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where_definition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indent="457200"/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col_name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. . . ]</a:t>
            </a:r>
          </a:p>
          <a:p>
            <a:pPr indent="457200"/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where_definition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indent="457200"/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order by {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unsigned_integer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col_name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formula } [ ASC | DESC] , . . . ]</a:t>
            </a:r>
          </a:p>
          <a:p>
            <a:pPr indent="457200"/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[ offset, ] rows]</a:t>
            </a:r>
          </a:p>
          <a:p>
            <a:pPr indent="457200"/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procedure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procedure_name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] </a:t>
            </a:r>
          </a:p>
        </p:txBody>
      </p:sp>
      <p:sp>
        <p:nvSpPr>
          <p:cNvPr id="4" name="矩形 3"/>
          <p:cNvSpPr/>
          <p:nvPr/>
        </p:nvSpPr>
        <p:spPr>
          <a:xfrm>
            <a:off x="5123792" y="3157232"/>
            <a:ext cx="36891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说明：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这个</a:t>
            </a:r>
            <a:r>
              <a:rPr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select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语法有些复杂，涉及功能全面。不容易理解，这里只供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参考。</a:t>
            </a:r>
            <a:endParaRPr lang="zh-CN" altLang="en-US" sz="28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270" y="28299"/>
            <a:ext cx="8955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SELECT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3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68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3778" y="356074"/>
            <a:ext cx="8635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SUM()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函数统计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表中学号为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1414855328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的同学的总成绩。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1306"/>
          <a:stretch/>
        </p:blipFill>
        <p:spPr bwMode="auto">
          <a:xfrm>
            <a:off x="781764" y="1310181"/>
            <a:ext cx="4039618" cy="343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75953" y="5001376"/>
            <a:ext cx="7760525" cy="985719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SUM()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AVG()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MAX()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MIN()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时，一定要指出具体的列，不可用*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42956" y="1525395"/>
            <a:ext cx="337853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带有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GROUP BY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子句的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select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语句中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select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子句中只能出现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GROUP BY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所依据的列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以及聚合函数</a:t>
            </a:r>
          </a:p>
        </p:txBody>
      </p:sp>
    </p:spTree>
    <p:extLst>
      <p:ext uri="{BB962C8B-B14F-4D97-AF65-F5344CB8AC3E}">
        <p14:creationId xmlns:p14="http://schemas.microsoft.com/office/powerpoint/2010/main" val="13041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endParaRPr lang="zh-CN" altLang="en-US" sz="4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689" y="848618"/>
            <a:ext cx="873727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语法规则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all | distinct]  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目标列表达式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[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[ , 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目标列表达式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[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]  . . .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表名或视图名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[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 , 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表名或视图名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&gt;[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] . . .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&gt;]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 ]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]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 [ ASC| DESC ]]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[limit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字句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内的内容是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可选的。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270" y="242943"/>
            <a:ext cx="86625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下面给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出一个简化后的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语句格式：</a:t>
            </a:r>
          </a:p>
        </p:txBody>
      </p:sp>
    </p:spTree>
    <p:extLst>
      <p:ext uri="{BB962C8B-B14F-4D97-AF65-F5344CB8AC3E}">
        <p14:creationId xmlns:p14="http://schemas.microsoft.com/office/powerpoint/2010/main" val="23442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简单查询</a:t>
            </a:r>
            <a:endParaRPr lang="en-US" altLang="zh-CN" sz="3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631" y="951493"/>
            <a:ext cx="84042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）查询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所有字段</a:t>
            </a:r>
          </a:p>
        </p:txBody>
      </p:sp>
      <p:sp>
        <p:nvSpPr>
          <p:cNvPr id="9" name="矩形 8"/>
          <p:cNvSpPr/>
          <p:nvPr/>
        </p:nvSpPr>
        <p:spPr>
          <a:xfrm>
            <a:off x="195225" y="1637355"/>
            <a:ext cx="84042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即查询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表中的所有字段的数据，有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两种方式：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一是：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表中的所有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二是：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59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4958" y="400266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12】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查询学生的所有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列出表中的所有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方式查询。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39" y="1180393"/>
            <a:ext cx="6300448" cy="198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04958" y="3463410"/>
            <a:ext cx="8635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12】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查询学生的所有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，使用使用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方式查询。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39" y="4321720"/>
            <a:ext cx="6300448" cy="1876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38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）指定字段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  <a:p>
            <a:pPr indent="457200"/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270" y="3209930"/>
            <a:ext cx="8635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13】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学生的学号和姓名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5399" y="972921"/>
            <a:ext cx="86358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语句可以查询所有字段，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但有些时候，并不需要将表中的所有字段都显示出来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只需要查询我们需要的字段就可以了，这就需要我们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中指定需要的字段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55" y="3828506"/>
            <a:ext cx="7180309" cy="203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05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 ——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去除重复数据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941" y="879127"/>
            <a:ext cx="86358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可以去除重复的查询记录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的是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关键字，即显示所有的记录（包括重复的），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关键字是系统默认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0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6801" y="413833"/>
            <a:ext cx="8635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14】</a:t>
            </a:r>
            <a:r>
              <a:rPr lang="zh-CN" altLang="en-US" sz="28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查询在</a:t>
            </a:r>
            <a:r>
              <a:rPr lang="en-US" altLang="zh-CN" sz="28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student</a:t>
            </a:r>
            <a:r>
              <a:rPr lang="zh-CN" altLang="en-US" sz="28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表中都有哪些班级？</a:t>
            </a:r>
            <a:endParaRPr lang="en-US" altLang="zh-CN" sz="28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076" y="5276363"/>
            <a:ext cx="3345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All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关键字</a:t>
            </a:r>
            <a:r>
              <a:rPr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查询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结果</a:t>
            </a:r>
            <a:endParaRPr lang="zh-CN" altLang="en-US" sz="24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44" y="937053"/>
            <a:ext cx="2559287" cy="416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232" y="937053"/>
            <a:ext cx="3531153" cy="322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465526" y="4164585"/>
            <a:ext cx="482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Distinct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关键字</a:t>
            </a:r>
            <a:r>
              <a:rPr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查询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结果</a:t>
            </a:r>
            <a:endParaRPr lang="zh-CN" altLang="en-US" sz="24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76232" y="4810916"/>
            <a:ext cx="51839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结果显示用</a:t>
            </a:r>
            <a:r>
              <a:rPr lang="en-US" altLang="zh-CN" sz="2800" b="1" dirty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distinct</a:t>
            </a:r>
            <a:r>
              <a:rPr lang="zh-CN" altLang="en-US" sz="2800" b="1" dirty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关键字后，结果中重复的记录只保留一条。</a:t>
            </a:r>
            <a:r>
              <a:rPr lang="zh-CN" altLang="en-US" sz="28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正是我们想要的结果。</a:t>
            </a:r>
          </a:p>
        </p:txBody>
      </p:sp>
    </p:spTree>
    <p:extLst>
      <p:ext uri="{BB962C8B-B14F-4D97-AF65-F5344CB8AC3E}">
        <p14:creationId xmlns:p14="http://schemas.microsoft.com/office/powerpoint/2010/main" val="8876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1737</Words>
  <Application>Microsoft Office PowerPoint</Application>
  <PresentationFormat>全屏显示(4:3)</PresentationFormat>
  <Paragraphs>131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第八章  MySQL数据操作管理  （第4节）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微软用户</cp:lastModifiedBy>
  <cp:revision>260</cp:revision>
  <dcterms:created xsi:type="dcterms:W3CDTF">2014-08-02T13:12:31Z</dcterms:created>
  <dcterms:modified xsi:type="dcterms:W3CDTF">2019-10-08T07:10:18Z</dcterms:modified>
</cp:coreProperties>
</file>