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2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00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75" autoAdjust="0"/>
  </p:normalViewPr>
  <p:slideViewPr>
    <p:cSldViewPr snapToGrid="0">
      <p:cViewPr>
        <p:scale>
          <a:sx n="80" d="100"/>
          <a:sy n="80" d="100"/>
        </p:scale>
        <p:origin x="-1272" y="-31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D7ED784-EDED-4EAB-A1EA-64CB2A221D40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98B935-91DD-4357-9278-92CB321B7D0E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449E20-AA2F-4C3E-8AC9-3F5C35296592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00201-A616-4EE3-B14E-174F579DC49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94FC6-93F4-40D0-B442-CE108E84F45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15CF4-7B5B-4D81-AF86-73880FD459B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5801" y="1438695"/>
            <a:ext cx="7717937" cy="3180601"/>
          </a:xfrm>
        </p:spPr>
        <p:txBody>
          <a:bodyPr>
            <a:normAutofit fontScale="90000"/>
          </a:bodyPr>
          <a:lstStyle/>
          <a:p>
            <a:r>
              <a:rPr lang="zh-CN" altLang="en-US" sz="4800" dirty="0" smtClean="0">
                <a:latin typeface="华文琥珀" pitchFamily="2" charset="-122"/>
                <a:ea typeface="华文琥珀" pitchFamily="2" charset="-122"/>
              </a:rPr>
              <a:t>第八章</a:t>
            </a:r>
            <a: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  <a:t/>
            </a:r>
            <a:b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</a:br>
            <a: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  <a:t/>
            </a:r>
            <a:b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</a:br>
            <a:r>
              <a:rPr lang="en-US" altLang="zh-CN" sz="4800" b="1" dirty="0" smtClean="0">
                <a:solidFill>
                  <a:srgbClr val="FF0000"/>
                </a:solidFill>
              </a:rPr>
              <a:t>MySQL</a:t>
            </a:r>
            <a:r>
              <a:rPr lang="zh-CN" altLang="en-US" sz="4800" b="1" dirty="0">
                <a:solidFill>
                  <a:srgbClr val="FF0000"/>
                </a:solidFill>
              </a:rPr>
              <a:t>数据操作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管理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/>
            </a:r>
            <a:br>
              <a:rPr lang="en-US" altLang="zh-CN" sz="4800" b="1" dirty="0" smtClean="0">
                <a:solidFill>
                  <a:srgbClr val="FF0000"/>
                </a:solidFill>
              </a:rPr>
            </a:br>
            <a:r>
              <a:rPr lang="zh-CN" altLang="en-US" sz="4800" b="1" dirty="0">
                <a:solidFill>
                  <a:srgbClr val="FF0000"/>
                </a:solidFill>
              </a:rPr>
              <a:t/>
            </a:r>
            <a:br>
              <a:rPr lang="zh-CN" altLang="en-US" sz="4800" b="1" dirty="0">
                <a:solidFill>
                  <a:srgbClr val="FF0000"/>
                </a:solidFill>
              </a:rPr>
            </a:br>
            <a:r>
              <a:rPr lang="zh-CN" altLang="en-US" sz="4800" dirty="0" smtClean="0"/>
              <a:t>（</a:t>
            </a: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4400" dirty="0" smtClean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altLang="en-US" sz="4400" dirty="0" smtClean="0">
                <a:latin typeface="华文行楷" pitchFamily="2" charset="-122"/>
                <a:ea typeface="华文行楷" pitchFamily="2" charset="-122"/>
              </a:rPr>
              <a:t>节</a:t>
            </a:r>
            <a:r>
              <a:rPr lang="zh-CN" altLang="en-US" sz="4400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）右外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连接（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left join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940" y="1635301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47】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利用左连接方式 查询课程表和选修表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41" y="802451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所有的右边表中的记录甚至是左边表中没有和它匹配的记录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17" y="2254469"/>
            <a:ext cx="8308662" cy="381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6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子查询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5997" y="3086731"/>
            <a:ext cx="87417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子查询，可以实现多表之间的查询。子查询中可能包括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ANY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等关键字。子查询中还可能包含比较运算符，如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!=”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&gt;”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&lt;”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099" y="1050402"/>
            <a:ext cx="8635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有时候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，当进行查询的时候，需要的条件是另外一个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语句的结果，这个时候，就要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用到子查询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查询嵌套。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5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）带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关键字的子查询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938" y="1490216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48】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查询成绩在集合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(65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75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85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95)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中的学生的学号和成绩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39" y="890382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关键字可以判断某个字段的值是否在指定的集合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1"/>
          <a:stretch/>
        </p:blipFill>
        <p:spPr bwMode="auto">
          <a:xfrm>
            <a:off x="1057489" y="2321213"/>
            <a:ext cx="7078717" cy="393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1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5395" y="543597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选修过课程的学生的学号、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姓名等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1"/>
          <a:stretch/>
        </p:blipFill>
        <p:spPr bwMode="auto">
          <a:xfrm>
            <a:off x="533990" y="1294567"/>
            <a:ext cx="7529352" cy="418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39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）带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ANY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关键字的子查询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612" y="1296553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53】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查询比其他班级比计算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1401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班级某一个同学年龄小的学生的姓名和年龄。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256" y="834888"/>
            <a:ext cx="8349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ANY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关键字表示满足其中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任何一个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条件。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8" y="2271385"/>
            <a:ext cx="7880320" cy="288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3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）带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关键字的子查询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23" y="1426774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54】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查询比其他班级比计算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1401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班级所有同学年龄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都大的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学生的姓名和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年龄。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256" y="941999"/>
            <a:ext cx="8349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关键字表示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满足所有的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条件。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64" y="2257771"/>
            <a:ext cx="7543168" cy="434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7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）带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关键字的子查询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23" y="1426774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54】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查询比其他班级比计算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1401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班级所有同学年龄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都大的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学生的姓名和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年龄。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256" y="941999"/>
            <a:ext cx="8349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关键字表示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满足所有的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条件。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6" y="2383895"/>
            <a:ext cx="8108294" cy="31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04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368DF44-FD54-46AE-8EAC-03A03D76F702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424862" cy="563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b="1" dirty="0"/>
              <a:t>总结</a:t>
            </a:r>
            <a:r>
              <a:rPr lang="zh-CN" altLang="en-US" sz="3200" b="1" dirty="0" smtClean="0"/>
              <a:t>、带有</a:t>
            </a:r>
            <a:r>
              <a:rPr lang="en-US" altLang="zh-CN" sz="3200" b="1" dirty="0" smtClean="0"/>
              <a:t>ANY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SOME</a:t>
            </a:r>
            <a:r>
              <a:rPr lang="zh-CN" altLang="en-US" sz="3200" b="1" dirty="0" smtClean="0"/>
              <a:t>）或</a:t>
            </a:r>
            <a:r>
              <a:rPr lang="en-US" altLang="zh-CN" sz="3200" b="1" dirty="0" smtClean="0"/>
              <a:t>ALL</a:t>
            </a:r>
            <a:r>
              <a:rPr lang="zh-CN" altLang="en-US" sz="3200" b="1" dirty="0" smtClean="0"/>
              <a:t>谓词的子查询 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137525" cy="4545012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Font typeface="宋体" pitchFamily="2" charset="-122"/>
              <a:buNone/>
              <a:defRPr/>
            </a:pPr>
            <a:r>
              <a:rPr lang="zh-CN" altLang="en-US" b="1" dirty="0" smtClean="0"/>
              <a:t>谓词语义</a:t>
            </a:r>
          </a:p>
          <a:p>
            <a:pPr marL="990600" lvl="1" indent="-533400" eaLnBrk="1" hangingPunct="1">
              <a:lnSpc>
                <a:spcPct val="130000"/>
              </a:lnSpc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：任意一个值</a:t>
            </a:r>
          </a:p>
          <a:p>
            <a:pPr marL="990600" lvl="1" indent="-533400" eaLnBrk="1" hangingPunct="1">
              <a:lnSpc>
                <a:spcPct val="130000"/>
              </a:lnSpc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：所有值</a:t>
            </a:r>
          </a:p>
          <a:p>
            <a:pPr marL="609600" indent="-609600" eaLnBrk="1" hangingPunct="1">
              <a:lnSpc>
                <a:spcPct val="130000"/>
              </a:lnSpc>
              <a:buFont typeface="宋体" pitchFamily="2" charset="-122"/>
              <a:buChar char="●"/>
              <a:defRPr/>
            </a:pPr>
            <a:endParaRPr lang="zh-CN" altLang="en-US" b="1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819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4057" y="144409"/>
            <a:ext cx="7886700" cy="7910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/>
              <a:t>带有</a:t>
            </a:r>
            <a:r>
              <a:rPr lang="en-US" altLang="zh-CN" sz="2800" b="1" dirty="0" smtClean="0"/>
              <a:t>ANY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SOME</a:t>
            </a:r>
            <a:r>
              <a:rPr lang="zh-CN" altLang="en-US" sz="2800" b="1" dirty="0" smtClean="0"/>
              <a:t>）或</a:t>
            </a:r>
            <a:r>
              <a:rPr lang="en-US" altLang="zh-CN" sz="2800" b="1" dirty="0" smtClean="0"/>
              <a:t>ALL</a:t>
            </a:r>
            <a:r>
              <a:rPr lang="zh-CN" altLang="en-US" sz="2800" b="1" dirty="0" smtClean="0"/>
              <a:t>谓词的子查询 （续）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540" y="953103"/>
            <a:ext cx="8639508" cy="5668414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 typeface="宋体" pitchFamily="2" charset="-122"/>
              <a:buNone/>
              <a:defRPr/>
            </a:pPr>
            <a:r>
              <a:rPr lang="zh-CN" altLang="en-US" b="1" dirty="0" smtClean="0">
                <a:solidFill>
                  <a:srgbClr val="0000FF"/>
                </a:solidFill>
              </a:rPr>
              <a:t>需要配合使用比较运算符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ANY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大于子查询结果中的某个值       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ALL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大于子查询结果中的所有值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ANY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小于子查询结果中的某个值    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ALL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小于子查询结果中的所有值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&gt;= ANY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大于等于子查询结果中的某个值    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&gt;= ALL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大于等于子查询结果中的所有值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 ANY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小于等于子查询结果中的某个值    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 ALL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小于等于子查询结果中的所有值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ANY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等于子查询结果中的某个值        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=ALL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等于子查询结果中的所有值（通常没有实际意义）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ANY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不等于子查询结果中的某个值</a:t>
            </a:r>
          </a:p>
          <a:p>
            <a:pPr marL="990600" lvl="1" indent="-533400" eaLnBrk="1" hangingPunct="1">
              <a:lnSpc>
                <a:spcPct val="100000"/>
              </a:lnSpc>
              <a:buFont typeface="宋体" pitchFamily="2" charset="-12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不等于子查询结果中的任何一个值</a:t>
            </a:r>
          </a:p>
        </p:txBody>
      </p:sp>
    </p:spTree>
    <p:extLst>
      <p:ext uri="{BB962C8B-B14F-4D97-AF65-F5344CB8AC3E}">
        <p14:creationId xmlns:p14="http://schemas.microsoft.com/office/powerpoint/2010/main" val="9328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）带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ANY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关键字的子查询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612" y="1296553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53】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查询比其他班级比计算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1401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班级某一个同学年龄小的学生的姓名和年龄。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256" y="834888"/>
            <a:ext cx="8349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ANY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关键字表示满足其中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任何一个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条件。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图片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26" y="2127549"/>
            <a:ext cx="8177584" cy="450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0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zh-CN" altLang="en-US" sz="4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689" y="848618"/>
            <a:ext cx="873727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语法规则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all | distinct]  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目标列表达式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[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[ , 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目标列表达式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[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]  . . .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表名或视图名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[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 , 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表名或视图名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&gt;[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] . . .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 ]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]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 [ ASC| DESC ]]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[limit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字句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内的内容是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可选的。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058" y="242943"/>
            <a:ext cx="8662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语句格式：</a:t>
            </a:r>
          </a:p>
        </p:txBody>
      </p:sp>
    </p:spTree>
    <p:extLst>
      <p:ext uri="{BB962C8B-B14F-4D97-AF65-F5344CB8AC3E}">
        <p14:creationId xmlns:p14="http://schemas.microsoft.com/office/powerpoint/2010/main" val="2344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7654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）带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关键字的子查询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011" y="845057"/>
            <a:ext cx="83493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EXISTS 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关键字表示存在，使用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关键字时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，子查询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不返回查询的记录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若内层查询结果非空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则外层的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子句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返回真值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若内层查询结果为空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则外层的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子句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返回假值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. NOT 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若内层查询结果非空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则外层的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子句返回假值</a:t>
            </a:r>
          </a:p>
          <a:p>
            <a:pPr indent="457200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若内层查询结果为空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则外层的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子句返回真值</a:t>
            </a:r>
          </a:p>
          <a:p>
            <a:pPr indent="457200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3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6394" y="713357"/>
            <a:ext cx="8504999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补充举例：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存在 “计算机科学与技术”这个专业，就查询这个专业所有的学生信息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394" y="166027"/>
            <a:ext cx="7243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）带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关键字的子查询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3" y="2347913"/>
            <a:ext cx="8464500" cy="225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2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72" y="819805"/>
            <a:ext cx="8352487" cy="337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42203" y="4402488"/>
            <a:ext cx="8673223" cy="1477328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这种子查询称为相关子查询：</a:t>
            </a:r>
            <a:endParaRPr lang="en-US" altLang="zh-CN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即：内外查询是相关的，其执行过程类似于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双重循环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5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FBC87FB-BA74-4C89-8DAF-6AE5BF9F103A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23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/>
              <a:t>补充：带有</a:t>
            </a:r>
            <a:r>
              <a:rPr lang="en-US" altLang="zh-CN" sz="2800" b="1" dirty="0" smtClean="0"/>
              <a:t>EXISTS</a:t>
            </a:r>
            <a:r>
              <a:rPr lang="zh-CN" altLang="en-US" sz="2800" b="1" dirty="0" smtClean="0"/>
              <a:t>谓词的子查询的经典例子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37525" cy="4824412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SELECT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Sname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*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FROM Course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WHERE </a:t>
            </a:r>
            <a:r>
              <a:rPr lang="en-US" altLang="zh-CN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(SELECT *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FROM SC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WHERE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AND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Course.Cno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468313" y="1268413"/>
            <a:ext cx="7416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3333FF"/>
                </a:solidFill>
                <a:latin typeface="Arial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200" b="1">
                <a:solidFill>
                  <a:srgbClr val="006600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solidFill>
                  <a:srgbClr val="0000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solidFill>
                  <a:srgbClr val="0000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solidFill>
                  <a:srgbClr val="0000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查询选修了全部课程的学生姓名。</a:t>
            </a:r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5724525" y="1773238"/>
            <a:ext cx="3024188" cy="1400175"/>
          </a:xfrm>
          <a:prstGeom prst="rect">
            <a:avLst/>
          </a:prstGeom>
          <a:solidFill>
            <a:srgbClr val="CCFFFF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kumimoji="0" lang="zh-CN" altLang="en-US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kumimoji="0" lang="zh-CN" altLang="zh-CN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学生姓名</a:t>
            </a:r>
            <a:r>
              <a:rPr kumimoji="0" lang="en-US" altLang="zh-CN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05000"/>
              </a:lnSpc>
              <a:defRPr/>
            </a:pPr>
            <a:r>
              <a:rPr kumimoji="0" lang="en-US" altLang="zh-CN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对于某个学生</a:t>
            </a:r>
            <a:r>
              <a:rPr kumimoji="0" lang="en-US" altLang="zh-CN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r>
              <a:rPr kumimoji="0" lang="en-US" altLang="zh-CN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kumimoji="0" lang="zh-CN" altLang="en-US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表的某个课程</a:t>
            </a:r>
            <a:r>
              <a:rPr kumimoji="0" lang="en-US" altLang="zh-CN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en-US" sz="2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不满足查询条件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140200" y="4619296"/>
            <a:ext cx="4321175" cy="831947"/>
          </a:xfrm>
          <a:prstGeom prst="rect">
            <a:avLst/>
          </a:prstGeom>
          <a:noFill/>
          <a:ln w="38100"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defRPr/>
            </a:pP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264" name="直接箭头连接符 7"/>
          <p:cNvCxnSpPr>
            <a:cxnSpLocks noChangeShapeType="1"/>
          </p:cNvCxnSpPr>
          <p:nvPr/>
        </p:nvCxnSpPr>
        <p:spPr bwMode="auto">
          <a:xfrm>
            <a:off x="8243888" y="2924175"/>
            <a:ext cx="0" cy="1873250"/>
          </a:xfrm>
          <a:prstGeom prst="straightConnector1">
            <a:avLst/>
          </a:prstGeom>
          <a:noFill/>
          <a:ln w="57150" algn="ctr">
            <a:solidFill>
              <a:srgbClr val="00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21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6394" y="713357"/>
            <a:ext cx="8504999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存在 “计算机科学与技术”这个专业，就查询这个专业所有的学生信息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394" y="166027"/>
            <a:ext cx="7243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补充：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在其他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DML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语句中应用子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9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C0BBD5B-DD5C-4556-AFAD-3058DB7F3D91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25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插入子查询</a:t>
            </a:r>
            <a:r>
              <a:rPr lang="zh-CN" altLang="en-US" b="1" dirty="0" smtClean="0"/>
              <a:t>结果</a:t>
            </a:r>
            <a:endParaRPr lang="zh-CN" altLang="en-US" b="1" dirty="0"/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auto">
          <a:xfrm>
            <a:off x="250825" y="1268413"/>
            <a:ext cx="8713788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对每一</a:t>
            </a:r>
            <a:r>
              <a:rPr kumimoji="0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kumimoji="0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，统计学生人数，</a:t>
            </a: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并把结果</a:t>
            </a:r>
            <a:r>
              <a:rPr kumimoji="0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存入指定表。</a:t>
            </a:r>
            <a:endParaRPr kumimoji="0"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9" y="1911405"/>
            <a:ext cx="8418356" cy="436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CE8D177-9173-4DD6-B15A-6FF7B6B52831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26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840"/>
              </a:lnSpc>
            </a:pPr>
            <a:r>
              <a:rPr lang="zh-CN" altLang="en-US" b="1" dirty="0"/>
              <a:t>带子查询的修改</a:t>
            </a:r>
            <a:r>
              <a:rPr lang="zh-CN" altLang="en-US" b="1" dirty="0" smtClean="0"/>
              <a:t>语句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2700" b="1" dirty="0" smtClean="0">
                <a:solidFill>
                  <a:srgbClr val="000000"/>
                </a:solidFill>
              </a:rPr>
              <a:t>[</a:t>
            </a:r>
            <a:r>
              <a:rPr lang="zh-CN" altLang="en-US" sz="2700" b="1" dirty="0">
                <a:solidFill>
                  <a:srgbClr val="000000"/>
                </a:solidFill>
              </a:rPr>
              <a:t>例</a:t>
            </a:r>
            <a:r>
              <a:rPr lang="en-US" altLang="zh-CN" sz="2700" b="1" dirty="0">
                <a:solidFill>
                  <a:srgbClr val="000000"/>
                </a:solidFill>
              </a:rPr>
              <a:t>]  </a:t>
            </a:r>
            <a:r>
              <a:rPr lang="zh-CN" altLang="en-US" sz="2700" b="1" dirty="0">
                <a:solidFill>
                  <a:srgbClr val="000000"/>
                </a:solidFill>
              </a:rPr>
              <a:t>将电子商务课程的成绩置零。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7"/>
          <a:stretch/>
        </p:blipFill>
        <p:spPr bwMode="auto">
          <a:xfrm>
            <a:off x="629143" y="1450428"/>
            <a:ext cx="7884236" cy="50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3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BD971A9-3C44-4546-A5E7-DCFB935A998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带子查询的删除语句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80400" cy="43195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/>
              <a:t>[</a:t>
            </a: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] </a:t>
            </a:r>
            <a:r>
              <a:rPr lang="zh-CN" altLang="en-US" sz="2800" b="1" dirty="0" smtClean="0"/>
              <a:t>将</a:t>
            </a:r>
            <a:r>
              <a:rPr lang="zh-CN" altLang="en-US" sz="2800" b="1" dirty="0"/>
              <a:t>电子商务课程的所有学生的成绩信息删除。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/>
              <a:t>      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DELETE FROM SC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/>
              <a:t>        WHERE  </a:t>
            </a:r>
            <a:r>
              <a:rPr lang="en-US" altLang="zh-CN" sz="2800" b="1" dirty="0" err="1"/>
              <a:t>cno</a:t>
            </a:r>
            <a:r>
              <a:rPr lang="en-US" altLang="zh-CN" sz="2800" b="1" dirty="0"/>
              <a:t> IN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/>
              <a:t>                (SELECT </a:t>
            </a:r>
            <a:r>
              <a:rPr lang="en-US" altLang="zh-CN" sz="2800" b="1" dirty="0" err="1"/>
              <a:t>cno</a:t>
            </a:r>
            <a:endParaRPr lang="en-US" altLang="zh-CN" sz="2800" b="1" dirty="0"/>
          </a:p>
          <a:p>
            <a:pPr>
              <a:buFont typeface="Wingdings" pitchFamily="2" charset="2"/>
              <a:buNone/>
            </a:pPr>
            <a:r>
              <a:rPr lang="en-US" altLang="zh-CN" sz="2800" b="1" dirty="0"/>
              <a:t>                 FROM  course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/>
              <a:t>                 WHERE </a:t>
            </a:r>
            <a:r>
              <a:rPr lang="en-US" altLang="zh-CN" sz="2800" b="1" dirty="0" err="1"/>
              <a:t>cname</a:t>
            </a:r>
            <a:r>
              <a:rPr lang="en-US" altLang="zh-CN" sz="2800" b="1" dirty="0"/>
              <a:t> = '</a:t>
            </a:r>
            <a:r>
              <a:rPr lang="zh-CN" altLang="en-US" sz="2800" b="1" dirty="0"/>
              <a:t>电子商务</a:t>
            </a:r>
            <a:r>
              <a:rPr lang="en-US" altLang="zh-CN" sz="2800" b="1" dirty="0"/>
              <a:t>');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/>
              <a:t> </a:t>
            </a:r>
            <a:endParaRPr lang="en-US" altLang="zh-CN" sz="2800" b="1" dirty="0">
              <a:solidFill>
                <a:srgbClr val="FF3300"/>
              </a:solidFill>
            </a:endParaRP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457200" y="4132263"/>
            <a:ext cx="82296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 algn="l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42566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8384" y="1842550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51】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如果存在 “金融”这个专业，就查询所有的课程信息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此例略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6"/>
          <a:stretch/>
        </p:blipFill>
        <p:spPr bwMode="auto">
          <a:xfrm>
            <a:off x="378384" y="3004623"/>
            <a:ext cx="8499971" cy="156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5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6394" y="612010"/>
            <a:ext cx="8635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52】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如果存在 “计算机科学与技术”这个专业，就查询所有的课程信息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此例略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indent="457200"/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58" y="1688151"/>
            <a:ext cx="8325883" cy="312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6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3754" y="484147"/>
            <a:ext cx="5788287" cy="4580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8.5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4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表查询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4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4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endParaRPr lang="zh-CN" altLang="en-US" sz="4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9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内连接查询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271" y="3235173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匹配条件可以分为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自然连接、等值连接和不等值连接。</a:t>
            </a:r>
          </a:p>
          <a:p>
            <a:pPr indent="457200"/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689" y="1232909"/>
            <a:ext cx="81842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连接查询是最常用的一种查询，也成为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等同查询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，就是在表关系的笛卡尔积数据记录中，保留表关系中所有相匹配的数据，而舍弃不匹配的数据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5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）等值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连接（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inner join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940" y="1750791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43】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对选修表和课程表做等值连接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返回的结果限制在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条以内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278941" y="844206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连接两个表的条件称为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连接条件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。如果连接条件中的连接运算符是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时，称为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等值连接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2" y="2581794"/>
            <a:ext cx="7163607" cy="399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7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）自然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连接（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natural join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941" y="2425978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44】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对选修表和课程表做自然连接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返回的结果限制在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条以内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278941" y="856318"/>
            <a:ext cx="8635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自然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操作就是表关系的笛卡尔积中，首先根据表关系中相同名称的字段进行记录匹配，然后去掉重复的字段。还可以理解为在等值连接中把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重复的列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去掉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则为自然连接。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4" y="3256976"/>
            <a:ext cx="7794057" cy="320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）不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等值连接（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inner join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941" y="2020417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45】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对选修表和课程表做不等值连接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返回的结果限制在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条以内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278940" y="798574"/>
            <a:ext cx="8635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字句中用来连接两个表的条件称为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连接条件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。如果连接条件中的连接运算符是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时，称为等值连接。如果是其他的运算符，则是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不等值连接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67" y="2851414"/>
            <a:ext cx="8088326" cy="37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7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外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接查询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941" y="3267339"/>
            <a:ext cx="863581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可分为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左连接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右连接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语法如下：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字段表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 LEFT | RIGHT [ OUTER ] JOIN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 ON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</a:p>
          <a:p>
            <a:pPr indent="457200">
              <a:lnSpc>
                <a:spcPct val="125000"/>
              </a:lnSpc>
            </a:pP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41" y="959015"/>
            <a:ext cx="86358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连接可以查询两个或两个以上的表，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外连接查询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内连接查询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非常的相似，也需要通过指定字段进行连接，当该字段取值相等时，可以查询出该表的记录；而且，该字段取值不相等的记录也可以查询出来。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2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）左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外连接（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left join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269" y="1663438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46】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利用左连接方式 查询课程表和选修表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42" y="934861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所有的左边表中的记录甚至是右边表中没有和它匹配的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记录。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9"/>
          <a:stretch/>
        </p:blipFill>
        <p:spPr bwMode="auto">
          <a:xfrm>
            <a:off x="843074" y="2125103"/>
            <a:ext cx="7507548" cy="426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8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1317</Words>
  <Application>Microsoft Office PowerPoint</Application>
  <PresentationFormat>全屏显示(4:3)</PresentationFormat>
  <Paragraphs>133</Paragraphs>
  <Slides>29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第八章  MySQL数据操作管理  （第5节）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总结、带有ANY（SOME）或ALL谓词的子查询 </vt:lpstr>
      <vt:lpstr>带有ANY（SOME）或ALL谓词的子查询 （续）</vt:lpstr>
      <vt:lpstr>PowerPoint 演示文稿</vt:lpstr>
      <vt:lpstr>PowerPoint 演示文稿</vt:lpstr>
      <vt:lpstr>PowerPoint 演示文稿</vt:lpstr>
      <vt:lpstr>PowerPoint 演示文稿</vt:lpstr>
      <vt:lpstr>补充：带有EXISTS谓词的子查询的经典例子</vt:lpstr>
      <vt:lpstr>PowerPoint 演示文稿</vt:lpstr>
      <vt:lpstr>插入子查询结果</vt:lpstr>
      <vt:lpstr>带子查询的修改语句 [例]  将电子商务课程的成绩置零。</vt:lpstr>
      <vt:lpstr>带子查询的删除语句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微软用户</cp:lastModifiedBy>
  <cp:revision>255</cp:revision>
  <dcterms:created xsi:type="dcterms:W3CDTF">2014-08-02T13:12:31Z</dcterms:created>
  <dcterms:modified xsi:type="dcterms:W3CDTF">2019-10-08T04:25:20Z</dcterms:modified>
</cp:coreProperties>
</file>