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65" r:id="rId3"/>
    <p:sldId id="281" r:id="rId4"/>
    <p:sldId id="267" r:id="rId5"/>
    <p:sldId id="269" r:id="rId6"/>
    <p:sldId id="270" r:id="rId7"/>
    <p:sldId id="295" r:id="rId8"/>
    <p:sldId id="296" r:id="rId9"/>
    <p:sldId id="297" r:id="rId10"/>
    <p:sldId id="271" r:id="rId11"/>
    <p:sldId id="272" r:id="rId12"/>
    <p:sldId id="283" r:id="rId13"/>
    <p:sldId id="284" r:id="rId14"/>
    <p:sldId id="286" r:id="rId15"/>
    <p:sldId id="273" r:id="rId16"/>
    <p:sldId id="289" r:id="rId17"/>
    <p:sldId id="274" r:id="rId18"/>
    <p:sldId id="290" r:id="rId19"/>
    <p:sldId id="291" r:id="rId20"/>
    <p:sldId id="292" r:id="rId21"/>
    <p:sldId id="275" r:id="rId22"/>
    <p:sldId id="288" r:id="rId23"/>
    <p:sldId id="276" r:id="rId24"/>
    <p:sldId id="330" r:id="rId25"/>
    <p:sldId id="277" r:id="rId26"/>
    <p:sldId id="293" r:id="rId27"/>
    <p:sldId id="294" r:id="rId28"/>
    <p:sldId id="278" r:id="rId29"/>
    <p:sldId id="279" r:id="rId30"/>
    <p:sldId id="280" r:id="rId31"/>
    <p:sldId id="287" r:id="rId32"/>
    <p:sldId id="299" r:id="rId33"/>
    <p:sldId id="300" r:id="rId34"/>
    <p:sldId id="301" r:id="rId35"/>
    <p:sldId id="302" r:id="rId36"/>
    <p:sldId id="303" r:id="rId37"/>
    <p:sldId id="311" r:id="rId38"/>
    <p:sldId id="331" r:id="rId39"/>
    <p:sldId id="312" r:id="rId40"/>
    <p:sldId id="313" r:id="rId41"/>
    <p:sldId id="315"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40AC6"/>
    <a:srgbClr val="FF0066"/>
    <a:srgbClr val="00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8" autoAdjust="0"/>
  </p:normalViewPr>
  <p:slideViewPr>
    <p:cSldViewPr snapToGrid="0">
      <p:cViewPr>
        <p:scale>
          <a:sx n="70" d="100"/>
          <a:sy n="70" d="100"/>
        </p:scale>
        <p:origin x="-1386" y="-120"/>
      </p:cViewPr>
      <p:guideLst>
        <p:guide orient="horz" pos="2183"/>
        <p:guide pos="2880"/>
      </p:guideLst>
    </p:cSldViewPr>
  </p:slideViewPr>
  <p:notesTextViewPr>
    <p:cViewPr>
      <p:scale>
        <a:sx n="1" d="1"/>
        <a:sy n="1" d="1"/>
      </p:scale>
      <p:origin x="0" y="0"/>
    </p:cViewPr>
  </p:notesText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ea typeface="微软雅黑" pitchFamily="34" charset="-122"/>
              </a:rPr>
              <a:pPr/>
              <a:t>2019/9/3</a:t>
            </a:fld>
            <a:endParaRPr lang="zh-CN" altLang="en-US" dirty="0">
              <a:ea typeface="微软雅黑"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2F2D57EA-8133-4EBA-9F4D-64D06136AE31}" type="datetimeFigureOut">
              <a:rPr lang="zh-CN" altLang="en-US" smtClean="0"/>
              <a:pPr/>
              <a:t>2019/9/3</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CAABDFF2-EF0B-41A5-940A-DECF8E3E5ED8}" type="slidenum">
              <a:rPr lang="zh-CN" altLang="en-US" smtClean="0"/>
              <a:pPr/>
              <a:t>‹#›</a:t>
            </a:fld>
            <a:endParaRPr lang="zh-CN" altLang="en-US" dirty="0"/>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84C4D91E-4717-4AC2-8404-7DEFBB93395F}" type="slidenum">
              <a:rPr lang="en-US" altLang="zh-CN" smtClean="0"/>
              <a:pPr algn="r" eaLnBrk="1" hangingPunct="1">
                <a:spcBef>
                  <a:spcPct val="0"/>
                </a:spcBef>
              </a:pPr>
              <a:t>7</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BE630273-3D8E-4370-9456-762B584B3645}" type="slidenum">
              <a:rPr lang="en-US" altLang="zh-CN" smtClean="0"/>
              <a:pPr algn="r" eaLnBrk="1" hangingPunct="1">
                <a:spcBef>
                  <a:spcPct val="0"/>
                </a:spcBef>
              </a:pPr>
              <a:t>27</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32</a:t>
            </a:fld>
            <a:endParaRPr lang="zh-CN" altLang="en-US" dirty="0"/>
          </a:p>
        </p:txBody>
      </p:sp>
    </p:spTree>
    <p:extLst>
      <p:ext uri="{BB962C8B-B14F-4D97-AF65-F5344CB8AC3E}">
        <p14:creationId xmlns:p14="http://schemas.microsoft.com/office/powerpoint/2010/main" val="352813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096F3059-FA61-4F11-97F2-034579F280A9}" type="slidenum">
              <a:rPr lang="en-US" altLang="zh-CN" smtClean="0"/>
              <a:pPr algn="r" eaLnBrk="1" hangingPunct="1">
                <a:spcBef>
                  <a:spcPct val="0"/>
                </a:spcBef>
              </a:pPr>
              <a:t>33</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BBAE0210-F847-46FC-8DA6-4691CFF53CA7}" type="slidenum">
              <a:rPr lang="en-US" altLang="zh-CN" smtClean="0"/>
              <a:pPr algn="r" eaLnBrk="1" hangingPunct="1">
                <a:spcBef>
                  <a:spcPct val="0"/>
                </a:spcBef>
              </a:pPr>
              <a:t>36</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31FD0-61F3-49DB-A5E6-C39C7A51547F}" type="slidenum">
              <a:rPr lang="en-US" altLang="zh-CN"/>
              <a:pPr/>
              <a:t>37</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31FD0-61F3-49DB-A5E6-C39C7A51547F}" type="slidenum">
              <a:rPr lang="en-US" altLang="zh-CN"/>
              <a:pPr/>
              <a:t>38</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BB626-C420-4B07-9007-6F32A0F183C8}" type="slidenum">
              <a:rPr lang="en-US" altLang="zh-CN"/>
              <a:pPr/>
              <a:t>41</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0344C-8532-4E53-BC4E-D72E0533964D}" type="slidenum">
              <a:rPr lang="en-US" altLang="zh-CN"/>
              <a:pPr/>
              <a:t>42</a:t>
            </a:fld>
            <a:endParaRPr lang="en-US" altLang="zh-CN"/>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B2790-67E0-46AF-9EB3-18BEEA809273}" type="slidenum">
              <a:rPr lang="en-US" altLang="zh-CN"/>
              <a:pPr/>
              <a:t>43</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83DE7-F1BA-4696-B54C-DF6C097E950F}" type="slidenum">
              <a:rPr lang="en-US" altLang="zh-CN"/>
              <a:pPr/>
              <a:t>44</a:t>
            </a:fld>
            <a:endParaRPr lang="en-US" altLang="zh-CN"/>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6CC8DE97-D204-4320-8E96-EC738D39C02B}" type="slidenum">
              <a:rPr lang="en-US" altLang="zh-CN" smtClean="0"/>
              <a:pPr algn="r" eaLnBrk="1" hangingPunct="1">
                <a:spcBef>
                  <a:spcPct val="0"/>
                </a:spcBef>
              </a:pPr>
              <a:t>8</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3E005-2879-4518-9067-4CBCF3F090D1}" type="slidenum">
              <a:rPr lang="en-US" altLang="zh-CN"/>
              <a:pPr/>
              <a:t>47</a:t>
            </a:fld>
            <a:endParaRPr lang="en-US" altLang="zh-CN"/>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CB243-D061-4FAB-8DAB-FF53005F10DA}" type="slidenum">
              <a:rPr lang="en-US" altLang="zh-CN"/>
              <a:pPr/>
              <a:t>48</a:t>
            </a:fld>
            <a:endParaRPr lang="en-US" altLang="zh-CN"/>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83EF3-0614-4DBD-9E6F-652F78F76C72}" type="slidenum">
              <a:rPr lang="en-US" altLang="zh-CN"/>
              <a:pPr/>
              <a:t>49</a:t>
            </a:fld>
            <a:endParaRPr lang="en-US" altLang="zh-CN"/>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936002-B24A-4F48-8298-CF1C242D6BB8}" type="slidenum">
              <a:rPr lang="en-US" altLang="zh-CN"/>
              <a:pPr/>
              <a:t>50</a:t>
            </a:fld>
            <a:endParaRPr lang="en-US" altLang="zh-CN"/>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1143000" y="685800"/>
            <a:ext cx="4572000" cy="3429000"/>
          </a:xfrm>
          <a:ln/>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614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itchFamily="34" charset="0"/>
              </a:defRPr>
            </a:lvl1pPr>
            <a:lvl2pPr marL="742950" indent="-285750" algn="l" eaLnBrk="0" hangingPunct="0">
              <a:spcBef>
                <a:spcPct val="30000"/>
              </a:spcBef>
              <a:defRPr sz="1200">
                <a:solidFill>
                  <a:schemeClr val="tx1"/>
                </a:solidFill>
                <a:latin typeface="Arial" pitchFamily="34" charset="0"/>
              </a:defRPr>
            </a:lvl2pPr>
            <a:lvl3pPr marL="1143000" indent="-228600" algn="l" eaLnBrk="0" hangingPunct="0">
              <a:spcBef>
                <a:spcPct val="30000"/>
              </a:spcBef>
              <a:defRPr sz="1200">
                <a:solidFill>
                  <a:schemeClr val="tx1"/>
                </a:solidFill>
                <a:latin typeface="Arial" pitchFamily="34" charset="0"/>
              </a:defRPr>
            </a:lvl3pPr>
            <a:lvl4pPr marL="1600200" indent="-228600" algn="l" eaLnBrk="0" hangingPunct="0">
              <a:spcBef>
                <a:spcPct val="30000"/>
              </a:spcBef>
              <a:defRPr sz="1200">
                <a:solidFill>
                  <a:schemeClr val="tx1"/>
                </a:solidFill>
                <a:latin typeface="Arial" pitchFamily="34" charset="0"/>
              </a:defRPr>
            </a:lvl4pPr>
            <a:lvl5pPr marL="2057400" indent="-228600" algn="l"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A6AB4E5C-8A94-4267-8BCE-600FA84CCEC4}" type="slidenum">
              <a:rPr lang="zh-CN" altLang="en-US" smtClean="0"/>
              <a:pPr algn="r" eaLnBrk="1" hangingPunct="1">
                <a:spcBef>
                  <a:spcPct val="0"/>
                </a:spcBef>
              </a:pPr>
              <a:t>53</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6CC8DE97-D204-4320-8E96-EC738D39C02B}" type="slidenum">
              <a:rPr lang="en-US" altLang="zh-CN" smtClean="0"/>
              <a:pPr algn="r" eaLnBrk="1" hangingPunct="1">
                <a:spcBef>
                  <a:spcPct val="0"/>
                </a:spcBef>
              </a:pPr>
              <a:t>9</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11</a:t>
            </a:fld>
            <a:endParaRPr lang="zh-CN" altLang="en-US"/>
          </a:p>
        </p:txBody>
      </p:sp>
    </p:spTree>
    <p:extLst>
      <p:ext uri="{BB962C8B-B14F-4D97-AF65-F5344CB8AC3E}">
        <p14:creationId xmlns:p14="http://schemas.microsoft.com/office/powerpoint/2010/main" val="2495701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AC096695-C832-463A-AE23-F4702765A8F0}" type="slidenum">
              <a:rPr lang="en-US" altLang="zh-CN" smtClean="0"/>
              <a:pPr algn="r" eaLnBrk="1" hangingPunct="1">
                <a:spcBef>
                  <a:spcPct val="0"/>
                </a:spcBef>
              </a:pPr>
              <a:t>16</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DFE75953-610E-4A60-8FF9-716E17C22A96}" type="slidenum">
              <a:rPr lang="en-US" altLang="zh-CN" smtClean="0"/>
              <a:pPr algn="r" eaLnBrk="1" hangingPunct="1">
                <a:spcBef>
                  <a:spcPct val="0"/>
                </a:spcBef>
              </a:pPr>
              <a:t>18</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AA88C85A-6E42-4DC2-9F85-8F0AA2D61FEF}" type="slidenum">
              <a:rPr lang="en-US" altLang="zh-CN" smtClean="0"/>
              <a:pPr algn="r" eaLnBrk="1" hangingPunct="1">
                <a:spcBef>
                  <a:spcPct val="0"/>
                </a:spcBef>
              </a:pPr>
              <a:t>19</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141A038A-7BAC-4186-984B-D30D9BC35D39}" type="slidenum">
              <a:rPr lang="en-US" altLang="zh-CN" smtClean="0"/>
              <a:pPr algn="r" eaLnBrk="1" hangingPunct="1">
                <a:spcBef>
                  <a:spcPct val="0"/>
                </a:spcBef>
              </a:pPr>
              <a:t>20</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Times New Roman" pitchFamily="18" charset="0"/>
                <a:ea typeface="宋体" pitchFamily="2" charset="-122"/>
              </a:defRPr>
            </a:lvl1pPr>
            <a:lvl2pPr marL="742950" indent="-285750" algn="l" eaLnBrk="0" hangingPunct="0">
              <a:spcBef>
                <a:spcPct val="30000"/>
              </a:spcBef>
              <a:defRPr sz="1200">
                <a:solidFill>
                  <a:schemeClr val="tx1"/>
                </a:solidFill>
                <a:latin typeface="Times New Roman" pitchFamily="18" charset="0"/>
                <a:ea typeface="宋体" pitchFamily="2" charset="-122"/>
              </a:defRPr>
            </a:lvl2pPr>
            <a:lvl3pPr marL="1143000" indent="-228600" algn="l" eaLnBrk="0" hangingPunct="0">
              <a:spcBef>
                <a:spcPct val="30000"/>
              </a:spcBef>
              <a:defRPr sz="1200">
                <a:solidFill>
                  <a:schemeClr val="tx1"/>
                </a:solidFill>
                <a:latin typeface="Times New Roman" pitchFamily="18" charset="0"/>
                <a:ea typeface="宋体" pitchFamily="2" charset="-122"/>
              </a:defRPr>
            </a:lvl3pPr>
            <a:lvl4pPr marL="1600200" indent="-228600" algn="l" eaLnBrk="0" hangingPunct="0">
              <a:spcBef>
                <a:spcPct val="30000"/>
              </a:spcBef>
              <a:defRPr sz="1200">
                <a:solidFill>
                  <a:schemeClr val="tx1"/>
                </a:solidFill>
                <a:latin typeface="Times New Roman" pitchFamily="18" charset="0"/>
                <a:ea typeface="宋体" pitchFamily="2" charset="-122"/>
              </a:defRPr>
            </a:lvl4pPr>
            <a:lvl5pPr marL="2057400" indent="-228600" algn="l"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lgn="r" eaLnBrk="1" hangingPunct="1">
              <a:spcBef>
                <a:spcPct val="0"/>
              </a:spcBef>
            </a:pPr>
            <a:fld id="{BE630273-3D8E-4370-9456-762B584B3645}" type="slidenum">
              <a:rPr lang="en-US" altLang="zh-CN" smtClean="0"/>
              <a:pPr algn="r" eaLnBrk="1" hangingPunct="1">
                <a:spcBef>
                  <a:spcPct val="0"/>
                </a:spcBef>
              </a:pPr>
              <a:t>26</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7"/>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7"/>
            <a:ext cx="4038600" cy="4733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38277"/>
            <a:ext cx="4038600" cy="4733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10DF4BD-6855-4C84-884F-60199FCA40C6}" type="slidenum">
              <a:rPr lang="en-US" altLang="zh-CN"/>
              <a:pPr/>
              <a:t>‹#›</a:t>
            </a:fld>
            <a:endParaRPr lang="en-US" altLang="zh-CN"/>
          </a:p>
        </p:txBody>
      </p:sp>
    </p:spTree>
    <p:extLst>
      <p:ext uri="{BB962C8B-B14F-4D97-AF65-F5344CB8AC3E}">
        <p14:creationId xmlns:p14="http://schemas.microsoft.com/office/powerpoint/2010/main" val="407201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260350"/>
            <a:ext cx="7391400" cy="7921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268413"/>
            <a:ext cx="8435975" cy="5256212"/>
          </a:xfrm>
        </p:spPr>
        <p:txBody>
          <a:bodyPr/>
          <a:lstStyle/>
          <a:p>
            <a:pPr lvl="0"/>
            <a:endParaRPr lang="zh-CN" altLang="en-US" noProof="0" smtClean="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4"/>
          <p:cNvSpPr>
            <a:spLocks noGrp="1" noChangeArrowheads="1"/>
          </p:cNvSpPr>
          <p:nvPr>
            <p:ph type="sldNum" sz="quarter" idx="12"/>
          </p:nvPr>
        </p:nvSpPr>
        <p:spPr>
          <a:ln/>
        </p:spPr>
        <p:txBody>
          <a:bodyPr/>
          <a:lstStyle>
            <a:lvl1pPr>
              <a:defRPr/>
            </a:lvl1pPr>
          </a:lstStyle>
          <a:p>
            <a:pPr>
              <a:defRPr/>
            </a:pPr>
            <a:fld id="{75AECEDD-686E-4288-A603-66F52B84B799}" type="slidenum">
              <a:rPr lang="en-US" altLang="zh-CN"/>
              <a:pPr>
                <a:defRPr/>
              </a:pPr>
              <a:t>‹#›</a:t>
            </a:fld>
            <a:endParaRPr lang="en-US" altLang="zh-CN"/>
          </a:p>
        </p:txBody>
      </p:sp>
    </p:spTree>
    <p:extLst>
      <p:ext uri="{BB962C8B-B14F-4D97-AF65-F5344CB8AC3E}">
        <p14:creationId xmlns:p14="http://schemas.microsoft.com/office/powerpoint/2010/main" val="39070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3F4955F7-CBC3-4DF2-9BB0-FD39BCFE30CF}" type="datetimeFigureOut">
              <a:rPr lang="zh-CN" altLang="en-US" smtClean="0"/>
              <a:pPr/>
              <a:t>2019/9/3</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10EA6060-038B-4193-B29D-DF559687355D}" type="slidenum">
              <a:rPr lang="zh-CN" altLang="en-US" smtClean="0"/>
              <a:pPr/>
              <a:t>‹#›</a:t>
            </a:fld>
            <a:endParaRPr lang="zh-CN" altLang="en-US" dirty="0"/>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Word_97_-_2003_Document1.doc"/></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1445" y="704908"/>
            <a:ext cx="8202305" cy="3921684"/>
          </a:xfrm>
        </p:spPr>
        <p:txBody>
          <a:bodyPr>
            <a:normAutofit/>
          </a:bodyPr>
          <a:lstStyle/>
          <a:p>
            <a:r>
              <a:rPr lang="zh-CN" altLang="en-US" sz="4800" dirty="0" smtClean="0">
                <a:latin typeface="华文琥珀" pitchFamily="2" charset="-122"/>
                <a:ea typeface="华文琥珀" pitchFamily="2" charset="-122"/>
              </a:rPr>
              <a:t>第一章</a:t>
            </a:r>
            <a:r>
              <a:rPr lang="en-US" altLang="zh-CN" sz="4800" dirty="0" smtClean="0">
                <a:latin typeface="华文琥珀" pitchFamily="2" charset="-122"/>
                <a:ea typeface="华文琥珀" pitchFamily="2" charset="-122"/>
              </a:rPr>
              <a:t/>
            </a:r>
            <a:br>
              <a:rPr lang="en-US" altLang="zh-CN" sz="4800" dirty="0" smtClean="0">
                <a:latin typeface="华文琥珀" pitchFamily="2" charset="-122"/>
                <a:ea typeface="华文琥珀" pitchFamily="2" charset="-122"/>
              </a:rPr>
            </a:br>
            <a:r>
              <a:rPr lang="en-US" altLang="zh-CN" sz="4400" dirty="0" smtClean="0"/>
              <a:t/>
            </a:r>
            <a:br>
              <a:rPr lang="en-US" altLang="zh-CN" sz="4400" dirty="0" smtClean="0"/>
            </a:br>
            <a:r>
              <a:rPr lang="zh-CN" altLang="en-US" sz="4800" b="1" dirty="0" smtClean="0">
                <a:solidFill>
                  <a:srgbClr val="FF0000"/>
                </a:solidFill>
                <a:effectLst>
                  <a:outerShdw blurRad="38100" dist="38100" dir="2700000" algn="tl">
                    <a:srgbClr val="000000">
                      <a:alpha val="43137"/>
                    </a:srgbClr>
                  </a:outerShdw>
                </a:effectLst>
              </a:rPr>
              <a:t>数据库系统概述</a:t>
            </a:r>
            <a:endParaRPr lang="zh-CN" altLang="en-US" sz="7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596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075" y="192847"/>
            <a:ext cx="7886700" cy="791013"/>
          </a:xfrm>
        </p:spPr>
        <p:txBody>
          <a:bodyPr vert="horz" lIns="91440" tIns="45720" rIns="91440" bIns="45720" rtlCol="0" anchor="ctr">
            <a:normAutofit/>
          </a:bodyPr>
          <a:lstStyle/>
          <a:p>
            <a:r>
              <a:rPr lang="en-US" altLang="zh-CN" sz="2800" b="1" dirty="0" smtClean="0">
                <a:solidFill>
                  <a:srgbClr val="D40AC6"/>
                </a:solidFill>
              </a:rPr>
              <a:t>3.</a:t>
            </a:r>
            <a:r>
              <a:rPr lang="zh-CN" altLang="en-US" sz="2800" b="1" dirty="0" smtClean="0">
                <a:solidFill>
                  <a:srgbClr val="FF0000"/>
                </a:solidFill>
              </a:rPr>
              <a:t>数据处理</a:t>
            </a:r>
            <a:r>
              <a:rPr lang="zh-CN" altLang="en-US" sz="2800" b="1" dirty="0">
                <a:solidFill>
                  <a:srgbClr val="FF0000"/>
                </a:solidFill>
              </a:rPr>
              <a:t>与数据管理 </a:t>
            </a:r>
          </a:p>
        </p:txBody>
      </p:sp>
      <p:sp>
        <p:nvSpPr>
          <p:cNvPr id="5" name="AutoShape 4"/>
          <p:cNvSpPr>
            <a:spLocks noChangeArrowheads="1"/>
          </p:cNvSpPr>
          <p:nvPr/>
        </p:nvSpPr>
        <p:spPr bwMode="auto">
          <a:xfrm>
            <a:off x="341195" y="1105459"/>
            <a:ext cx="8079474" cy="1446672"/>
          </a:xfrm>
          <a:prstGeom prst="flowChartAlternateProcess">
            <a:avLst/>
          </a:prstGeom>
          <a:solidFill>
            <a:srgbClr val="FFFF99">
              <a:alpha val="75999"/>
            </a:srgbClr>
          </a:solidFill>
          <a:ln w="19050"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defRPr/>
            </a:pPr>
            <a:r>
              <a:rPr lang="zh-CN" altLang="en-US" sz="2400" b="1" dirty="0" smtClean="0">
                <a:solidFill>
                  <a:srgbClr val="0000FF"/>
                </a:solidFill>
                <a:latin typeface="微软雅黑" panose="020B0503020204020204" pitchFamily="34" charset="-122"/>
                <a:ea typeface="微软雅黑" panose="020B0503020204020204" pitchFamily="34" charset="-122"/>
              </a:rPr>
              <a:t>数据处理：</a:t>
            </a: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将</a:t>
            </a:r>
            <a:r>
              <a:rPr lang="zh-CN" altLang="en-US" sz="24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数据转换成</a:t>
            </a: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信息。</a:t>
            </a:r>
            <a:endParaRPr lang="zh-CN" altLang="en-US" sz="24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a:p>
            <a:pPr>
              <a:defRPr/>
            </a:pP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     包括数据</a:t>
            </a:r>
            <a:r>
              <a:rPr lang="zh-CN" altLang="en-US" sz="24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的收集</a:t>
            </a: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r>
              <a:rPr lang="zh-CN" altLang="en-US" sz="24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整理、分类、存储</a:t>
            </a: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、加工、维护、</a:t>
            </a:r>
            <a:endParaRPr lang="en-US" altLang="zh-CN"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a:p>
            <a:pPr>
              <a:defRPr/>
            </a:pP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利用、传输等</a:t>
            </a:r>
            <a:endParaRPr lang="zh-CN" altLang="en-US" sz="24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6" name="AutoShape 5"/>
          <p:cNvSpPr>
            <a:spLocks noChangeArrowheads="1"/>
          </p:cNvSpPr>
          <p:nvPr/>
        </p:nvSpPr>
        <p:spPr bwMode="auto">
          <a:xfrm>
            <a:off x="233489" y="2811428"/>
            <a:ext cx="8407020" cy="641445"/>
          </a:xfrm>
          <a:prstGeom prst="flowChartAlternateProcess">
            <a:avLst/>
          </a:prstGeom>
          <a:solidFill>
            <a:srgbClr val="FFFF99">
              <a:alpha val="75999"/>
            </a:srgbClr>
          </a:solidFill>
          <a:ln w="19050"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defRPr/>
            </a:pPr>
            <a:r>
              <a:rPr lang="zh-CN" altLang="en-US" sz="2400" b="1" kern="0" dirty="0" smtClean="0">
                <a:solidFill>
                  <a:srgbClr val="0000FF"/>
                </a:solidFill>
                <a:latin typeface="微软雅黑" panose="020B0503020204020204" pitchFamily="34" charset="-122"/>
                <a:ea typeface="微软雅黑" panose="020B0503020204020204" pitchFamily="34" charset="-122"/>
                <a:cs typeface="Times New Roman" pitchFamily="18" charset="0"/>
              </a:rPr>
              <a:t>数据管理：指</a:t>
            </a: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数据的分类、组织、编码、存储</a:t>
            </a:r>
            <a:r>
              <a:rPr lang="zh-CN" altLang="en-US" sz="24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、检索和</a:t>
            </a: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维护</a:t>
            </a:r>
            <a:endParaRPr lang="zh-CN" altLang="en-US" sz="24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8" name="Text Box 8"/>
          <p:cNvSpPr txBox="1">
            <a:spLocks noChangeArrowheads="1"/>
          </p:cNvSpPr>
          <p:nvPr/>
        </p:nvSpPr>
        <p:spPr bwMode="auto">
          <a:xfrm>
            <a:off x="3920498" y="2142204"/>
            <a:ext cx="289160" cy="525401"/>
          </a:xfrm>
          <a:prstGeom prst="rect">
            <a:avLst/>
          </a:prstGeom>
          <a:noFill/>
          <a:ln>
            <a:noFill/>
          </a:ln>
          <a:effectLst/>
          <a:extLst>
            <a:ext uri="{909E8E84-426E-40DD-AFC4-6F175D3DCCD1}">
              <a14:hiddenFill xmlns:a14="http://schemas.microsoft.com/office/drawing/2010/main">
                <a:solidFill>
                  <a:srgbClr val="FFFF99">
                    <a:alpha val="75999"/>
                  </a:srgbClr>
                </a:solidFill>
              </a14:hiddenFill>
            </a:ext>
            <a:ext uri="{91240B29-F687-4F45-9708-019B960494DF}">
              <a14:hiddenLine xmlns:a14="http://schemas.microsoft.com/office/drawing/2010/main" w="19050" algn="ctr">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lang="zh-CN" altLang="en-US" sz="2800" b="1" kern="0" dirty="0" smtClean="0">
                <a:solidFill>
                  <a:srgbClr val="0000FF"/>
                </a:solidFill>
                <a:latin typeface="微软雅黑" panose="020B0503020204020204" pitchFamily="34" charset="-122"/>
                <a:ea typeface="微软雅黑" panose="020B0503020204020204" pitchFamily="34" charset="-122"/>
                <a:cs typeface="Times New Roman" pitchFamily="18" charset="0"/>
              </a:rPr>
              <a:t> </a:t>
            </a:r>
            <a:endParaRPr lang="zh-CN" altLang="en-US" sz="2800" b="1" kern="0" dirty="0">
              <a:solidFill>
                <a:srgbClr val="0000FF"/>
              </a:solidFill>
              <a:latin typeface="微软雅黑" panose="020B0503020204020204" pitchFamily="34" charset="-122"/>
              <a:ea typeface="微软雅黑" panose="020B0503020204020204" pitchFamily="34" charset="-122"/>
              <a:cs typeface="Times New Roman" pitchFamily="18" charset="0"/>
            </a:endParaRPr>
          </a:p>
        </p:txBody>
      </p:sp>
      <p:sp>
        <p:nvSpPr>
          <p:cNvPr id="20" name="Text Box 11"/>
          <p:cNvSpPr txBox="1">
            <a:spLocks noChangeArrowheads="1"/>
          </p:cNvSpPr>
          <p:nvPr/>
        </p:nvSpPr>
        <p:spPr bwMode="auto">
          <a:xfrm>
            <a:off x="532263" y="4085100"/>
            <a:ext cx="5200463" cy="461665"/>
          </a:xfrm>
          <a:prstGeom prst="rect">
            <a:avLst/>
          </a:prstGeom>
          <a:solidFill>
            <a:schemeClr val="accent6">
              <a:lumMod val="20000"/>
              <a:lumOff val="80000"/>
            </a:schemeClr>
          </a:solidFill>
          <a:ln>
            <a:noFill/>
          </a:ln>
          <a:effectLst/>
          <a:extLst/>
        </p:spPr>
        <p:txBody>
          <a:bodyPr wrap="none">
            <a:spAutoFit/>
          </a:bodyPr>
          <a:lstStyle/>
          <a:p>
            <a:pPr>
              <a:defRPr/>
            </a:pPr>
            <a:r>
              <a:rPr lang="en-US" altLang="zh-CN"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r>
              <a:rPr lang="zh-CN" altLang="en-US" sz="2400" b="1" kern="0" dirty="0" smtClean="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数据管理”是数据处理的中心环节</a:t>
            </a:r>
            <a:r>
              <a:rPr lang="zh-CN" altLang="en-US" sz="2400" b="1" kern="0" dirty="0" smtClean="0">
                <a:latin typeface="微软雅黑" panose="020B0503020204020204" pitchFamily="34" charset="-122"/>
                <a:ea typeface="微软雅黑" panose="020B0503020204020204" pitchFamily="34" charset="-122"/>
                <a:cs typeface="Times New Roman" pitchFamily="18" charset="0"/>
              </a:rPr>
              <a:t> </a:t>
            </a:r>
            <a:endParaRPr lang="zh-CN" altLang="en-US" sz="2400" b="1" kern="0" dirty="0">
              <a:latin typeface="微软雅黑" panose="020B0503020204020204" pitchFamily="34" charset="-122"/>
              <a:ea typeface="微软雅黑" panose="020B0503020204020204" pitchFamily="34" charset="-122"/>
              <a:cs typeface="Times New Roman" pitchFamily="18" charset="0"/>
            </a:endParaRPr>
          </a:p>
        </p:txBody>
      </p:sp>
      <p:sp>
        <p:nvSpPr>
          <p:cNvPr id="21" name="Text Box 11"/>
          <p:cNvSpPr txBox="1">
            <a:spLocks noChangeArrowheads="1"/>
          </p:cNvSpPr>
          <p:nvPr/>
        </p:nvSpPr>
        <p:spPr bwMode="auto">
          <a:xfrm>
            <a:off x="870022" y="4699165"/>
            <a:ext cx="6970178" cy="461665"/>
          </a:xfrm>
          <a:prstGeom prst="rect">
            <a:avLst/>
          </a:prstGeom>
          <a:solidFill>
            <a:schemeClr val="accent6">
              <a:lumMod val="20000"/>
              <a:lumOff val="80000"/>
            </a:schemeClr>
          </a:solidFill>
          <a:ln>
            <a:noFill/>
          </a:ln>
          <a:effectLst/>
          <a:extLst/>
        </p:spPr>
        <p:txBody>
          <a:bodyPr wrap="none">
            <a:spAutoFit/>
          </a:bodyPr>
          <a:lstStyle/>
          <a:p>
            <a:pPr>
              <a:defRPr/>
            </a:pPr>
            <a:r>
              <a:rPr lang="zh-CN" altLang="en-US" sz="2400" b="1" kern="0" dirty="0">
                <a:solidFill>
                  <a:srgbClr val="FF0000"/>
                </a:solidFill>
                <a:latin typeface="宋体"/>
                <a:cs typeface="Times New Roman" pitchFamily="18" charset="0"/>
              </a:rPr>
              <a:t>★ </a:t>
            </a:r>
            <a:r>
              <a:rPr lang="zh-CN" altLang="en-US" sz="2400" b="1" kern="0" dirty="0" smtClean="0">
                <a:solidFill>
                  <a:srgbClr val="FF0000"/>
                </a:solidFill>
                <a:latin typeface="宋体"/>
                <a:cs typeface="Times New Roman" pitchFamily="18" charset="0"/>
              </a:rPr>
              <a:t>★</a:t>
            </a:r>
            <a:r>
              <a:rPr lang="zh-CN" altLang="en-US" sz="2400" b="1" kern="0" dirty="0">
                <a:solidFill>
                  <a:srgbClr val="FF0000"/>
                </a:solidFill>
                <a:latin typeface="宋体"/>
                <a:cs typeface="Times New Roman" pitchFamily="18" charset="0"/>
              </a:rPr>
              <a:t> </a:t>
            </a:r>
            <a:r>
              <a:rPr lang="zh-CN" altLang="en-US" sz="2400" b="1" kern="0" dirty="0" smtClean="0">
                <a:solidFill>
                  <a:srgbClr val="FF0000"/>
                </a:solidFill>
                <a:latin typeface="宋体"/>
                <a:cs typeface="Times New Roman" pitchFamily="18" charset="0"/>
              </a:rPr>
              <a:t>★</a:t>
            </a:r>
            <a:r>
              <a:rPr lang="zh-CN" altLang="en-US" sz="2400" b="1" kern="0" dirty="0">
                <a:solidFill>
                  <a:srgbClr val="FF0000"/>
                </a:solidFill>
                <a:latin typeface="宋体"/>
                <a:cs typeface="Times New Roman" pitchFamily="18" charset="0"/>
              </a:rPr>
              <a:t> </a:t>
            </a:r>
            <a:r>
              <a:rPr lang="zh-CN" altLang="en-US" sz="2400" b="1" kern="0" dirty="0" smtClean="0">
                <a:solidFill>
                  <a:srgbClr val="FF0000"/>
                </a:solidFill>
                <a:latin typeface="宋体"/>
                <a:cs typeface="Times New Roman" pitchFamily="18" charset="0"/>
              </a:rPr>
              <a:t>★</a:t>
            </a:r>
            <a:r>
              <a:rPr lang="zh-CN" altLang="en-US" sz="2400" b="1" kern="0" dirty="0">
                <a:solidFill>
                  <a:srgbClr val="FF0000"/>
                </a:solidFill>
                <a:latin typeface="宋体"/>
                <a:cs typeface="Times New Roman" pitchFamily="18" charset="0"/>
              </a:rPr>
              <a:t> ★</a:t>
            </a:r>
            <a:r>
              <a:rPr lang="zh-CN" altLang="en-US" sz="2400" b="1" kern="0" dirty="0" smtClean="0">
                <a:solidFill>
                  <a:srgbClr val="FF0000"/>
                </a:solidFill>
                <a:latin typeface="微软雅黑" panose="020B0503020204020204" pitchFamily="34" charset="-122"/>
                <a:ea typeface="微软雅黑" panose="020B0503020204020204" pitchFamily="34" charset="-122"/>
                <a:cs typeface="Times New Roman" pitchFamily="18" charset="0"/>
              </a:rPr>
              <a:t>数据库技术是实现数据管理的技术</a:t>
            </a:r>
            <a:endParaRPr lang="zh-CN" altLang="en-US" sz="2400" b="1" kern="0" dirty="0">
              <a:solidFill>
                <a:srgbClr val="FF0000"/>
              </a:solidFill>
              <a:latin typeface="微软雅黑" panose="020B0503020204020204" pitchFamily="34" charset="-122"/>
              <a:ea typeface="微软雅黑" panose="020B0503020204020204" pitchFamily="34" charset="-122"/>
              <a:cs typeface="Times New Roman" pitchFamily="18" charset="0"/>
            </a:endParaRPr>
          </a:p>
        </p:txBody>
      </p:sp>
      <p:sp>
        <p:nvSpPr>
          <p:cNvPr id="22" name="五角星 21"/>
          <p:cNvSpPr/>
          <p:nvPr/>
        </p:nvSpPr>
        <p:spPr>
          <a:xfrm>
            <a:off x="516669" y="4764726"/>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8888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a:xfrm>
            <a:off x="462869" y="774319"/>
            <a:ext cx="8229600" cy="4921631"/>
          </a:xfrm>
        </p:spPr>
        <p:txBody>
          <a:bodyPr>
            <a:normAutofit/>
          </a:bodyPr>
          <a:lstStyle/>
          <a:p>
            <a:r>
              <a:rPr lang="zh-CN" altLang="en-US" sz="2800" b="1" dirty="0" smtClean="0">
                <a:solidFill>
                  <a:srgbClr val="FF0066"/>
                </a:solidFill>
              </a:rPr>
              <a:t>数据管理技术的产生、发展</a:t>
            </a:r>
            <a:r>
              <a:rPr lang="zh-CN" altLang="en-US" sz="2800" b="1" dirty="0" smtClean="0">
                <a:solidFill>
                  <a:srgbClr val="0000FF"/>
                </a:solidFill>
              </a:rPr>
              <a:t>： </a:t>
            </a:r>
          </a:p>
        </p:txBody>
      </p:sp>
      <p:sp>
        <p:nvSpPr>
          <p:cNvPr id="4" name="AutoShape 5"/>
          <p:cNvSpPr>
            <a:spLocks noChangeArrowheads="1"/>
          </p:cNvSpPr>
          <p:nvPr/>
        </p:nvSpPr>
        <p:spPr bwMode="auto">
          <a:xfrm>
            <a:off x="356018" y="1517127"/>
            <a:ext cx="2251349" cy="1008063"/>
          </a:xfrm>
          <a:prstGeom prst="flowChartPunchedTape">
            <a:avLst/>
          </a:prstGeom>
          <a:solidFill>
            <a:srgbClr val="FFFF99"/>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人工管理阶段 </a:t>
            </a:r>
          </a:p>
        </p:txBody>
      </p:sp>
      <p:sp>
        <p:nvSpPr>
          <p:cNvPr id="5" name="AutoShape 6"/>
          <p:cNvSpPr>
            <a:spLocks noChangeArrowheads="1"/>
          </p:cNvSpPr>
          <p:nvPr/>
        </p:nvSpPr>
        <p:spPr bwMode="auto">
          <a:xfrm>
            <a:off x="354826" y="2309286"/>
            <a:ext cx="2251348" cy="1009650"/>
          </a:xfrm>
          <a:prstGeom prst="flowChartPunchedTape">
            <a:avLst/>
          </a:prstGeom>
          <a:solidFill>
            <a:srgbClr val="FFFF99"/>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文件系统阶段 </a:t>
            </a:r>
          </a:p>
        </p:txBody>
      </p:sp>
      <p:sp>
        <p:nvSpPr>
          <p:cNvPr id="6" name="AutoShape 7"/>
          <p:cNvSpPr>
            <a:spLocks noChangeArrowheads="1"/>
          </p:cNvSpPr>
          <p:nvPr/>
        </p:nvSpPr>
        <p:spPr bwMode="auto">
          <a:xfrm>
            <a:off x="356018" y="3101452"/>
            <a:ext cx="2251349" cy="1008063"/>
          </a:xfrm>
          <a:prstGeom prst="flowChartPunchedTape">
            <a:avLst/>
          </a:prstGeom>
          <a:solidFill>
            <a:srgbClr val="FFFF99"/>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数据库系统阶段 </a:t>
            </a:r>
          </a:p>
        </p:txBody>
      </p:sp>
      <p:sp>
        <p:nvSpPr>
          <p:cNvPr id="7" name="AutoShape 8"/>
          <p:cNvSpPr>
            <a:spLocks noChangeArrowheads="1"/>
          </p:cNvSpPr>
          <p:nvPr/>
        </p:nvSpPr>
        <p:spPr bwMode="auto">
          <a:xfrm>
            <a:off x="2606174" y="1517127"/>
            <a:ext cx="6387700" cy="792163"/>
          </a:xfrm>
          <a:prstGeom prst="leftArrowCallout">
            <a:avLst>
              <a:gd name="adj1" fmla="val 25000"/>
              <a:gd name="adj2" fmla="val 25000"/>
              <a:gd name="adj3" fmla="val 42795"/>
              <a:gd name="adj4" fmla="val 92181"/>
            </a:avLst>
          </a:prstGeom>
          <a:solidFill>
            <a:schemeClr val="accent6">
              <a:lumMod val="20000"/>
              <a:lumOff val="80000"/>
              <a:alpha val="45000"/>
            </a:schemeClr>
          </a:solidFill>
          <a:ln w="19050" algn="ctr">
            <a:solidFill>
              <a:schemeClr val="hlink"/>
            </a:solidFill>
            <a:miter lim="800000"/>
            <a:headEnd/>
            <a:tailEnd/>
          </a:ln>
          <a:effectLst/>
        </p:spPr>
        <p:txBody>
          <a:bodyPr wrap="none" lIns="90000" tIns="46800" rIns="90000" bIns="46800"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l" eaLnBrk="1" hangingPunct="1"/>
            <a:r>
              <a:rPr lang="zh-CN" altLang="en-US" sz="2400" b="1" dirty="0">
                <a:latin typeface="微软雅黑" panose="020B0503020204020204" pitchFamily="34" charset="-122"/>
                <a:ea typeface="微软雅黑" panose="020B0503020204020204" pitchFamily="34" charset="-122"/>
              </a:rPr>
              <a:t>数据不保存，不共享，无独立性，</a:t>
            </a:r>
          </a:p>
          <a:p>
            <a:pPr algn="l" eaLnBrk="1" hangingPunct="1"/>
            <a:r>
              <a:rPr lang="zh-CN" altLang="en-US" sz="2400" b="1" dirty="0">
                <a:latin typeface="微软雅黑" panose="020B0503020204020204" pitchFamily="34" charset="-122"/>
                <a:ea typeface="微软雅黑" panose="020B0503020204020204" pitchFamily="34" charset="-122"/>
              </a:rPr>
              <a:t>无专用软件管理数据</a:t>
            </a:r>
          </a:p>
        </p:txBody>
      </p:sp>
      <p:sp>
        <p:nvSpPr>
          <p:cNvPr id="8" name="AutoShape 9"/>
          <p:cNvSpPr>
            <a:spLocks noChangeArrowheads="1"/>
          </p:cNvSpPr>
          <p:nvPr/>
        </p:nvSpPr>
        <p:spPr bwMode="auto">
          <a:xfrm>
            <a:off x="2606174" y="2380727"/>
            <a:ext cx="6387700" cy="792163"/>
          </a:xfrm>
          <a:prstGeom prst="leftArrowCallout">
            <a:avLst>
              <a:gd name="adj1" fmla="val 25000"/>
              <a:gd name="adj2" fmla="val 25000"/>
              <a:gd name="adj3" fmla="val 42795"/>
              <a:gd name="adj4" fmla="val 92181"/>
            </a:avLst>
          </a:prstGeom>
          <a:solidFill>
            <a:schemeClr val="accent6">
              <a:lumMod val="40000"/>
              <a:lumOff val="60000"/>
              <a:alpha val="45000"/>
            </a:schemeClr>
          </a:solidFill>
          <a:ln w="19050" algn="ctr">
            <a:solidFill>
              <a:schemeClr val="hlink"/>
            </a:solidFill>
            <a:miter lim="800000"/>
            <a:headEnd/>
            <a:tailEnd/>
          </a:ln>
          <a:effectLst/>
        </p:spPr>
        <p:txBody>
          <a:bodyPr wrap="none" lIns="90000" tIns="46800" rIns="90000" bIns="46800"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l" eaLnBrk="1" hangingPunct="1"/>
            <a:r>
              <a:rPr lang="zh-CN" altLang="en-US" sz="2400" b="1" dirty="0">
                <a:latin typeface="微软雅黑" panose="020B0503020204020204" pitchFamily="34" charset="-122"/>
                <a:ea typeface="微软雅黑" panose="020B0503020204020204" pitchFamily="34" charset="-122"/>
              </a:rPr>
              <a:t>数据以文件形式长期保存，由文件系统管理</a:t>
            </a:r>
          </a:p>
          <a:p>
            <a:pPr algn="l" eaLnBrk="1" hangingPunct="1"/>
            <a:r>
              <a:rPr lang="zh-CN" altLang="en-US" sz="2400" b="1" dirty="0">
                <a:latin typeface="微软雅黑" panose="020B0503020204020204" pitchFamily="34" charset="-122"/>
                <a:ea typeface="微软雅黑" panose="020B0503020204020204" pitchFamily="34" charset="-122"/>
              </a:rPr>
              <a:t>数据 ，程序与数据间有一定独立性 </a:t>
            </a:r>
          </a:p>
        </p:txBody>
      </p:sp>
      <p:sp>
        <p:nvSpPr>
          <p:cNvPr id="9" name="AutoShape 10"/>
          <p:cNvSpPr>
            <a:spLocks noChangeArrowheads="1"/>
          </p:cNvSpPr>
          <p:nvPr/>
        </p:nvSpPr>
        <p:spPr bwMode="auto">
          <a:xfrm>
            <a:off x="2606174" y="3245911"/>
            <a:ext cx="6387699" cy="792162"/>
          </a:xfrm>
          <a:prstGeom prst="leftArrowCallout">
            <a:avLst>
              <a:gd name="adj1" fmla="val 25000"/>
              <a:gd name="adj2" fmla="val 25000"/>
              <a:gd name="adj3" fmla="val 42795"/>
              <a:gd name="adj4" fmla="val 92181"/>
            </a:avLst>
          </a:prstGeom>
          <a:solidFill>
            <a:schemeClr val="accent6">
              <a:lumMod val="60000"/>
              <a:lumOff val="40000"/>
              <a:alpha val="45000"/>
            </a:schemeClr>
          </a:solidFill>
          <a:ln w="19050" algn="ctr">
            <a:solidFill>
              <a:schemeClr val="hlink"/>
            </a:solidFill>
            <a:miter lim="800000"/>
            <a:headEnd/>
            <a:tailEnd/>
          </a:ln>
          <a:effectLst/>
        </p:spPr>
        <p:txBody>
          <a:bodyPr wrap="none" lIns="90000" tIns="46800" rIns="90000" bIns="46800"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l" eaLnBrk="1" hangingPunct="1"/>
            <a:r>
              <a:rPr lang="zh-CN" altLang="en-US" sz="2400" b="1" dirty="0">
                <a:latin typeface="微软雅黑" panose="020B0503020204020204" pitchFamily="34" charset="-122"/>
                <a:ea typeface="微软雅黑" panose="020B0503020204020204" pitchFamily="34" charset="-122"/>
              </a:rPr>
              <a:t>数据结构化 ，共享性高、冗余度低 ，</a:t>
            </a:r>
          </a:p>
          <a:p>
            <a:pPr algn="l" eaLnBrk="1" hangingPunct="1"/>
            <a:r>
              <a:rPr lang="zh-CN" altLang="en-US" sz="2400" b="1" dirty="0">
                <a:latin typeface="微软雅黑" panose="020B0503020204020204" pitchFamily="34" charset="-122"/>
                <a:ea typeface="微软雅黑" panose="020B0503020204020204" pitchFamily="34" charset="-122"/>
              </a:rPr>
              <a:t>独立性高 ，有统一的数据控制功能 </a:t>
            </a:r>
          </a:p>
        </p:txBody>
      </p:sp>
      <p:sp>
        <p:nvSpPr>
          <p:cNvPr id="10" name="Line 11"/>
          <p:cNvSpPr>
            <a:spLocks noChangeShapeType="1"/>
          </p:cNvSpPr>
          <p:nvPr/>
        </p:nvSpPr>
        <p:spPr bwMode="auto">
          <a:xfrm>
            <a:off x="5198166" y="3965048"/>
            <a:ext cx="124301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400" dirty="0">
              <a:ea typeface="微软雅黑" panose="020B0503020204020204" pitchFamily="34" charset="-122"/>
            </a:endParaRPr>
          </a:p>
        </p:txBody>
      </p:sp>
      <p:sp>
        <p:nvSpPr>
          <p:cNvPr id="11" name="Line 12"/>
          <p:cNvSpPr>
            <a:spLocks noChangeShapeType="1"/>
          </p:cNvSpPr>
          <p:nvPr/>
        </p:nvSpPr>
        <p:spPr bwMode="auto">
          <a:xfrm>
            <a:off x="5792286" y="3965048"/>
            <a:ext cx="0" cy="4318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ea typeface="微软雅黑" panose="020B0503020204020204" pitchFamily="34" charset="-122"/>
            </a:endParaRPr>
          </a:p>
        </p:txBody>
      </p:sp>
      <p:sp>
        <p:nvSpPr>
          <p:cNvPr id="12" name="Text Box 13"/>
          <p:cNvSpPr txBox="1">
            <a:spLocks noChangeArrowheads="1"/>
          </p:cNvSpPr>
          <p:nvPr/>
        </p:nvSpPr>
        <p:spPr bwMode="auto">
          <a:xfrm>
            <a:off x="5407149" y="4406376"/>
            <a:ext cx="978451" cy="402291"/>
          </a:xfrm>
          <a:prstGeom prst="rect">
            <a:avLst/>
          </a:prstGeom>
          <a:noFill/>
          <a:ln w="25400" algn="ctr">
            <a:solidFill>
              <a:srgbClr val="FF0000"/>
            </a:solidFill>
            <a:miter lim="800000"/>
            <a:headEnd/>
            <a:tailEnd type="none" w="lg" len="lg"/>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0000"/>
                </a:solidFill>
                <a:latin typeface="微软雅黑" panose="020B0503020204020204" pitchFamily="34" charset="-122"/>
                <a:ea typeface="微软雅黑" panose="020B0503020204020204" pitchFamily="34" charset="-122"/>
              </a:rPr>
              <a:t>DBMS</a:t>
            </a:r>
          </a:p>
        </p:txBody>
      </p:sp>
      <p:sp>
        <p:nvSpPr>
          <p:cNvPr id="13" name="AutoShape 15"/>
          <p:cNvSpPr>
            <a:spLocks noChangeArrowheads="1"/>
          </p:cNvSpPr>
          <p:nvPr/>
        </p:nvSpPr>
        <p:spPr bwMode="auto">
          <a:xfrm rot="10800000">
            <a:off x="5091846" y="4828648"/>
            <a:ext cx="863204" cy="10795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263 h 21600"/>
              <a:gd name="T14" fmla="*/ 20956 w 21600"/>
              <a:gd name="T15" fmla="*/ 6895 h 21600"/>
            </a:gdLst>
            <a:ahLst/>
            <a:cxnLst>
              <a:cxn ang="T8">
                <a:pos x="T0" y="T1"/>
              </a:cxn>
              <a:cxn ang="T9">
                <a:pos x="T2" y="T3"/>
              </a:cxn>
              <a:cxn ang="T10">
                <a:pos x="T4" y="T5"/>
              </a:cxn>
              <a:cxn ang="T11">
                <a:pos x="T6" y="T7"/>
              </a:cxn>
            </a:cxnLst>
            <a:rect l="T12" t="T13" r="T14" b="T15"/>
            <a:pathLst>
              <a:path w="21600" h="21600">
                <a:moveTo>
                  <a:pt x="21600" y="6079"/>
                </a:moveTo>
                <a:lnTo>
                  <a:pt x="16803" y="0"/>
                </a:lnTo>
                <a:lnTo>
                  <a:pt x="16803" y="5263"/>
                </a:lnTo>
                <a:lnTo>
                  <a:pt x="12427" y="5263"/>
                </a:lnTo>
                <a:cubicBezTo>
                  <a:pt x="5564" y="5263"/>
                  <a:pt x="0" y="8350"/>
                  <a:pt x="0" y="12158"/>
                </a:cubicBezTo>
                <a:lnTo>
                  <a:pt x="0" y="21600"/>
                </a:lnTo>
                <a:lnTo>
                  <a:pt x="1668" y="21600"/>
                </a:lnTo>
                <a:lnTo>
                  <a:pt x="1668" y="12158"/>
                </a:lnTo>
                <a:cubicBezTo>
                  <a:pt x="1668" y="9251"/>
                  <a:pt x="6485" y="6895"/>
                  <a:pt x="12427" y="6895"/>
                </a:cubicBezTo>
                <a:lnTo>
                  <a:pt x="16803" y="6895"/>
                </a:lnTo>
                <a:lnTo>
                  <a:pt x="16803" y="12158"/>
                </a:lnTo>
                <a:lnTo>
                  <a:pt x="21600" y="6079"/>
                </a:lnTo>
                <a:close/>
              </a:path>
            </a:pathLst>
          </a:custGeom>
          <a:solidFill>
            <a:srgbClr val="FFFF99"/>
          </a:solidFill>
          <a:ln w="25400" algn="ctr">
            <a:solidFill>
              <a:srgbClr val="FF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ea typeface="微软雅黑" panose="020B0503020204020204" pitchFamily="34" charset="-122"/>
            </a:endParaRPr>
          </a:p>
        </p:txBody>
      </p:sp>
      <p:sp>
        <p:nvSpPr>
          <p:cNvPr id="14" name="AutoShape 16"/>
          <p:cNvSpPr>
            <a:spLocks noChangeArrowheads="1"/>
          </p:cNvSpPr>
          <p:nvPr/>
        </p:nvSpPr>
        <p:spPr bwMode="auto">
          <a:xfrm>
            <a:off x="2425913" y="4612752"/>
            <a:ext cx="2611165" cy="1800225"/>
          </a:xfrm>
          <a:prstGeom prst="flowChartAlternateProcess">
            <a:avLst/>
          </a:prstGeom>
          <a:solidFill>
            <a:schemeClr val="accent5">
              <a:lumMod val="20000"/>
              <a:lumOff val="80000"/>
              <a:alpha val="48000"/>
            </a:schemeClr>
          </a:solidFill>
          <a:ln w="19050" algn="ctr">
            <a:solidFill>
              <a:srgbClr val="993366"/>
            </a:solidFill>
            <a:miter lim="800000"/>
            <a:headEnd/>
            <a:tailEnd type="none" w="lg" len="lg"/>
          </a:ln>
          <a:effectLst/>
        </p:spPr>
        <p:txBody>
          <a:bodyPr wrap="none" lIns="90000" tIns="46800" rIns="90000" bIns="46800"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数据的</a:t>
            </a:r>
            <a:r>
              <a:rPr lang="zh-CN" altLang="en-US" sz="2400" b="1" dirty="0">
                <a:solidFill>
                  <a:srgbClr val="0000FF"/>
                </a:solidFill>
                <a:latin typeface="微软雅黑" panose="020B0503020204020204" pitchFamily="34" charset="-122"/>
                <a:ea typeface="微软雅黑" panose="020B0503020204020204" pitchFamily="34" charset="-122"/>
              </a:rPr>
              <a:t>安全性</a:t>
            </a:r>
            <a:r>
              <a:rPr lang="zh-CN" altLang="en-US" sz="2000" b="1" dirty="0">
                <a:latin typeface="微软雅黑" panose="020B0503020204020204" pitchFamily="34" charset="-122"/>
                <a:ea typeface="微软雅黑" panose="020B0503020204020204" pitchFamily="34" charset="-122"/>
              </a:rPr>
              <a:t>控制</a:t>
            </a:r>
          </a:p>
          <a:p>
            <a:pPr algn="ctr" eaLnBrk="1" hangingPunct="1"/>
            <a:r>
              <a:rPr lang="zh-CN" altLang="en-US" sz="2000" b="1" dirty="0">
                <a:latin typeface="微软雅黑" panose="020B0503020204020204" pitchFamily="34" charset="-122"/>
                <a:ea typeface="微软雅黑" panose="020B0503020204020204" pitchFamily="34" charset="-122"/>
              </a:rPr>
              <a:t>  数据的</a:t>
            </a:r>
            <a:r>
              <a:rPr lang="zh-CN" altLang="en-US" sz="2400" b="1" dirty="0">
                <a:solidFill>
                  <a:srgbClr val="0000FF"/>
                </a:solidFill>
                <a:latin typeface="微软雅黑" panose="020B0503020204020204" pitchFamily="34" charset="-122"/>
                <a:ea typeface="微软雅黑" panose="020B0503020204020204" pitchFamily="34" charset="-122"/>
              </a:rPr>
              <a:t>完整性</a:t>
            </a:r>
            <a:r>
              <a:rPr lang="zh-CN" altLang="en-US" sz="2000" b="1" dirty="0">
                <a:latin typeface="微软雅黑" panose="020B0503020204020204" pitchFamily="34" charset="-122"/>
                <a:ea typeface="微软雅黑" panose="020B0503020204020204" pitchFamily="34" charset="-122"/>
              </a:rPr>
              <a:t>控制 </a:t>
            </a:r>
          </a:p>
          <a:p>
            <a:pPr algn="ctr" eaLnBrk="1" hangingPunct="1"/>
            <a:r>
              <a:rPr lang="zh-CN" altLang="en-US" sz="2000" b="1" dirty="0">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并发控制 </a:t>
            </a:r>
          </a:p>
          <a:p>
            <a:pPr algn="ctr" eaLnBrk="1" hangingPunct="1"/>
            <a:r>
              <a:rPr lang="zh-CN" altLang="en-US" sz="2400" b="1" dirty="0">
                <a:solidFill>
                  <a:srgbClr val="0000FF"/>
                </a:solidFill>
                <a:latin typeface="微软雅黑" panose="020B0503020204020204" pitchFamily="34" charset="-122"/>
                <a:ea typeface="微软雅黑" panose="020B0503020204020204" pitchFamily="34" charset="-122"/>
              </a:rPr>
              <a:t>数据恢复</a:t>
            </a:r>
          </a:p>
        </p:txBody>
      </p:sp>
      <p:sp>
        <p:nvSpPr>
          <p:cNvPr id="15" name="AutoShape 17">
            <a:hlinkClick r:id="" action="ppaction://noaction"/>
          </p:cNvPr>
          <p:cNvSpPr>
            <a:spLocks noChangeArrowheads="1"/>
          </p:cNvSpPr>
          <p:nvPr/>
        </p:nvSpPr>
        <p:spPr bwMode="auto">
          <a:xfrm>
            <a:off x="8385496" y="1792558"/>
            <a:ext cx="285750" cy="457200"/>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2400" dirty="0">
              <a:latin typeface="微软雅黑" panose="020B0503020204020204" pitchFamily="34" charset="-122"/>
              <a:ea typeface="微软雅黑" panose="020B0503020204020204" pitchFamily="34" charset="-122"/>
            </a:endParaRPr>
          </a:p>
        </p:txBody>
      </p:sp>
      <p:sp>
        <p:nvSpPr>
          <p:cNvPr id="16" name="AutoShape 18">
            <a:hlinkClick r:id="" action="ppaction://noaction"/>
          </p:cNvPr>
          <p:cNvSpPr>
            <a:spLocks noChangeArrowheads="1"/>
          </p:cNvSpPr>
          <p:nvPr/>
        </p:nvSpPr>
        <p:spPr bwMode="auto">
          <a:xfrm>
            <a:off x="8350947" y="2715688"/>
            <a:ext cx="285750" cy="457200"/>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2400" dirty="0">
              <a:latin typeface="微软雅黑" panose="020B0503020204020204" pitchFamily="34" charset="-122"/>
              <a:ea typeface="微软雅黑" panose="020B0503020204020204" pitchFamily="34" charset="-122"/>
            </a:endParaRPr>
          </a:p>
        </p:txBody>
      </p:sp>
      <p:sp>
        <p:nvSpPr>
          <p:cNvPr id="17" name="AutoShape 19">
            <a:hlinkClick r:id="" action="ppaction://noaction"/>
          </p:cNvPr>
          <p:cNvSpPr>
            <a:spLocks noChangeArrowheads="1"/>
          </p:cNvSpPr>
          <p:nvPr/>
        </p:nvSpPr>
        <p:spPr bwMode="auto">
          <a:xfrm>
            <a:off x="8350947" y="3605483"/>
            <a:ext cx="285750" cy="457200"/>
          </a:xfrm>
          <a:prstGeom prst="star4">
            <a:avLst>
              <a:gd name="adj" fmla="val 12500"/>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eaLnBrk="1" hangingPunct="1"/>
            <a:endParaRPr lang="zh-CN" altLang="en-US" sz="2400" dirty="0">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5407149" y="244246"/>
            <a:ext cx="3470822" cy="1138773"/>
          </a:xfrm>
          <a:prstGeom prst="rect">
            <a:avLst/>
          </a:prstGeom>
          <a:solidFill>
            <a:srgbClr val="FFFF00"/>
          </a:solidFill>
          <a:ln>
            <a:noFill/>
          </a:ln>
          <a:effectLst/>
        </p:spPr>
        <p:txBody>
          <a:bodyPr vert="horz" wrap="none" lIns="91440" tIns="45720" rIns="91440" bIns="45720" numCol="1" anchor="ctr" anchorCtr="0" compatLnSpc="1">
            <a:prstTxWarp prst="textNoShape">
              <a:avLst/>
            </a:prstTxWarp>
            <a:spAutoFit/>
          </a:bodyPr>
          <a:lstStyle>
            <a:lvl1pPr marL="742950" indent="-742950"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108000" lvl="0" indent="0">
              <a:spcBef>
                <a:spcPct val="20000"/>
              </a:spcBef>
              <a:buClr>
                <a:schemeClr val="accent1"/>
              </a:buClr>
            </a:pPr>
            <a:r>
              <a:rPr lang="en-US" altLang="zh-CN" sz="2000" b="1" dirty="0" smtClean="0">
                <a:solidFill>
                  <a:srgbClr val="0000FF"/>
                </a:solidFill>
              </a:rPr>
              <a:t>20</a:t>
            </a:r>
            <a:r>
              <a:rPr lang="zh-CN" altLang="en-US" sz="2000" b="1" dirty="0">
                <a:solidFill>
                  <a:srgbClr val="0000FF"/>
                </a:solidFill>
              </a:rPr>
              <a:t>世纪</a:t>
            </a:r>
            <a:r>
              <a:rPr lang="en-US" altLang="zh-CN" sz="2000" b="1" dirty="0">
                <a:solidFill>
                  <a:srgbClr val="0000FF"/>
                </a:solidFill>
              </a:rPr>
              <a:t>40</a:t>
            </a:r>
            <a:r>
              <a:rPr lang="zh-CN" altLang="en-US" sz="2000" b="1" dirty="0">
                <a:solidFill>
                  <a:srgbClr val="0000FF"/>
                </a:solidFill>
              </a:rPr>
              <a:t>年代中</a:t>
            </a:r>
            <a:r>
              <a:rPr lang="en-US" altLang="zh-CN" sz="2000" b="1" dirty="0">
                <a:solidFill>
                  <a:srgbClr val="0000FF"/>
                </a:solidFill>
              </a:rPr>
              <a:t>—50</a:t>
            </a:r>
            <a:r>
              <a:rPr lang="zh-CN" altLang="en-US" sz="2000" b="1" dirty="0">
                <a:solidFill>
                  <a:srgbClr val="0000FF"/>
                </a:solidFill>
              </a:rPr>
              <a:t>年代</a:t>
            </a:r>
            <a:r>
              <a:rPr lang="zh-CN" altLang="en-US" sz="2000" b="1" dirty="0" smtClean="0">
                <a:solidFill>
                  <a:srgbClr val="0000FF"/>
                </a:solidFill>
              </a:rPr>
              <a:t>中</a:t>
            </a:r>
            <a:endParaRPr lang="zh-CN" altLang="en-US" sz="2000" b="1" dirty="0">
              <a:solidFill>
                <a:srgbClr val="0000FF"/>
              </a:solidFill>
            </a:endParaRPr>
          </a:p>
          <a:p>
            <a:pPr marL="108000" lvl="0" indent="0">
              <a:spcBef>
                <a:spcPct val="20000"/>
              </a:spcBef>
              <a:buClr>
                <a:schemeClr val="accent1"/>
              </a:buClr>
            </a:pPr>
            <a:r>
              <a:rPr lang="en-US" altLang="zh-CN" sz="2000" b="1" dirty="0" smtClean="0">
                <a:solidFill>
                  <a:srgbClr val="0000FF"/>
                </a:solidFill>
              </a:rPr>
              <a:t>20</a:t>
            </a:r>
            <a:r>
              <a:rPr lang="zh-CN" altLang="en-US" sz="2000" b="1" dirty="0">
                <a:solidFill>
                  <a:srgbClr val="0000FF"/>
                </a:solidFill>
              </a:rPr>
              <a:t>世纪</a:t>
            </a:r>
            <a:r>
              <a:rPr lang="en-US" altLang="zh-CN" sz="2000" b="1" dirty="0">
                <a:solidFill>
                  <a:srgbClr val="0000FF"/>
                </a:solidFill>
              </a:rPr>
              <a:t>50</a:t>
            </a:r>
            <a:r>
              <a:rPr lang="zh-CN" altLang="en-US" sz="2000" b="1" dirty="0">
                <a:solidFill>
                  <a:srgbClr val="0000FF"/>
                </a:solidFill>
              </a:rPr>
              <a:t>年代末</a:t>
            </a:r>
            <a:r>
              <a:rPr lang="en-US" altLang="zh-CN" sz="2000" b="1" dirty="0">
                <a:solidFill>
                  <a:srgbClr val="0000FF"/>
                </a:solidFill>
              </a:rPr>
              <a:t>—60</a:t>
            </a:r>
            <a:r>
              <a:rPr lang="zh-CN" altLang="en-US" sz="2000" b="1" dirty="0">
                <a:solidFill>
                  <a:srgbClr val="0000FF"/>
                </a:solidFill>
              </a:rPr>
              <a:t>年代</a:t>
            </a:r>
            <a:r>
              <a:rPr lang="zh-CN" altLang="en-US" sz="2000" b="1" dirty="0" smtClean="0">
                <a:solidFill>
                  <a:srgbClr val="0000FF"/>
                </a:solidFill>
              </a:rPr>
              <a:t>中</a:t>
            </a:r>
            <a:endParaRPr lang="zh-CN" altLang="en-US" sz="2000" b="1" dirty="0">
              <a:solidFill>
                <a:srgbClr val="0000FF"/>
              </a:solidFill>
            </a:endParaRPr>
          </a:p>
          <a:p>
            <a:pPr marL="108000" lvl="0" indent="0">
              <a:spcBef>
                <a:spcPct val="20000"/>
              </a:spcBef>
              <a:buClr>
                <a:schemeClr val="accent1"/>
              </a:buClr>
            </a:pPr>
            <a:r>
              <a:rPr lang="en-US" altLang="zh-CN" sz="2000" b="1" dirty="0" smtClean="0">
                <a:solidFill>
                  <a:srgbClr val="0000FF"/>
                </a:solidFill>
              </a:rPr>
              <a:t>20</a:t>
            </a:r>
            <a:r>
              <a:rPr lang="zh-CN" altLang="en-US" sz="2000" b="1" dirty="0">
                <a:solidFill>
                  <a:srgbClr val="0000FF"/>
                </a:solidFill>
              </a:rPr>
              <a:t>世纪</a:t>
            </a:r>
            <a:r>
              <a:rPr lang="en-US" altLang="zh-CN" sz="2000" b="1" dirty="0">
                <a:solidFill>
                  <a:srgbClr val="0000FF"/>
                </a:solidFill>
              </a:rPr>
              <a:t>60</a:t>
            </a:r>
            <a:r>
              <a:rPr lang="zh-CN" altLang="en-US" sz="2000" b="1" dirty="0">
                <a:solidFill>
                  <a:srgbClr val="0000FF"/>
                </a:solidFill>
              </a:rPr>
              <a:t>年代末</a:t>
            </a:r>
            <a:r>
              <a:rPr lang="en-US" altLang="zh-CN" sz="2000" b="1" dirty="0">
                <a:solidFill>
                  <a:srgbClr val="0000FF"/>
                </a:solidFill>
              </a:rPr>
              <a:t>—</a:t>
            </a:r>
            <a:r>
              <a:rPr lang="zh-CN" altLang="en-US" sz="2000" b="1" dirty="0" smtClean="0">
                <a:solidFill>
                  <a:srgbClr val="0000FF"/>
                </a:solidFill>
              </a:rPr>
              <a:t>现在</a:t>
            </a:r>
            <a:endParaRPr kumimoji="0" lang="zh-CN" altLang="en-US" sz="2000" b="0" i="0" u="none" strike="noStrike" cap="none" normalizeH="0" baseline="0" dirty="0" smtClean="0">
              <a:ln>
                <a:noFill/>
              </a:ln>
              <a:solidFill>
                <a:srgbClr val="0000FF"/>
              </a:solidFill>
              <a:effectLst/>
            </a:endParaRPr>
          </a:p>
        </p:txBody>
      </p:sp>
      <p:sp>
        <p:nvSpPr>
          <p:cNvPr id="18" name="五角星 17"/>
          <p:cNvSpPr/>
          <p:nvPr/>
        </p:nvSpPr>
        <p:spPr>
          <a:xfrm>
            <a:off x="5195609" y="244246"/>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097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500"/>
                                        <p:tgtEl>
                                          <p:spTgt spid="10"/>
                                        </p:tgtEl>
                                      </p:cBhvr>
                                    </p:animEffect>
                                  </p:childTnLst>
                                </p:cTn>
                              </p:par>
                            </p:childTnLst>
                          </p:cTn>
                        </p:par>
                        <p:par>
                          <p:cTn id="50" fill="hold" nodeType="afterGroup">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ox(in)">
                                      <p:cBhvr>
                                        <p:cTn id="59" dur="500"/>
                                        <p:tgtEl>
                                          <p:spTgt spid="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ox(in)">
                                      <p:cBhvr>
                                        <p:cTn id="64" dur="500"/>
                                        <p:tgtEl>
                                          <p:spTgt spid="1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DFEDDC3D-771E-46A3-A27B-A395945A0963}" type="slidenum">
              <a:rPr lang="en-US" altLang="zh-CN" sz="1400" smtClean="0">
                <a:solidFill>
                  <a:schemeClr val="tx1"/>
                </a:solidFill>
                <a:latin typeface="Times New Roman" pitchFamily="18" charset="0"/>
              </a:rPr>
              <a:pPr algn="r" eaLnBrk="1" hangingPunct="1">
                <a:spcBef>
                  <a:spcPct val="0"/>
                </a:spcBef>
                <a:buClrTx/>
                <a:buFontTx/>
                <a:buNone/>
              </a:pPr>
              <a:t>12</a:t>
            </a:fld>
            <a:endParaRPr lang="en-US" altLang="zh-CN" sz="1400" smtClean="0">
              <a:solidFill>
                <a:schemeClr val="tx1"/>
              </a:solidFill>
              <a:latin typeface="Times New Roman" pitchFamily="18" charset="0"/>
            </a:endParaRPr>
          </a:p>
        </p:txBody>
      </p:sp>
      <p:sp>
        <p:nvSpPr>
          <p:cNvPr id="48131" name="Rectangle 2"/>
          <p:cNvSpPr>
            <a:spLocks noGrp="1" noChangeArrowheads="1"/>
          </p:cNvSpPr>
          <p:nvPr>
            <p:ph type="title"/>
          </p:nvPr>
        </p:nvSpPr>
        <p:spPr/>
        <p:txBody>
          <a:bodyPr>
            <a:normAutofit fontScale="90000"/>
          </a:bodyPr>
          <a:lstStyle/>
          <a:p>
            <a:pPr eaLnBrk="1" hangingPunct="1">
              <a:lnSpc>
                <a:spcPts val="3500"/>
              </a:lnSpc>
              <a:spcBef>
                <a:spcPts val="0"/>
              </a:spcBef>
            </a:pPr>
            <a:r>
              <a:rPr lang="zh-CN" altLang="en-US" sz="3200" b="1" dirty="0" smtClean="0">
                <a:solidFill>
                  <a:srgbClr val="D40AC6"/>
                </a:solidFill>
              </a:rPr>
              <a:t>补充：</a:t>
            </a:r>
            <a:r>
              <a:rPr lang="zh-CN" altLang="en-US" sz="3200" b="1" dirty="0" smtClean="0"/>
              <a:t>数据库技术的发展：</a:t>
            </a:r>
            <a:r>
              <a:rPr lang="en-US" altLang="zh-CN" sz="3200" b="1" dirty="0" smtClean="0"/>
              <a:t> </a:t>
            </a:r>
            <a:r>
              <a:rPr lang="zh-CN" altLang="en-US" sz="3200" b="1" dirty="0" smtClean="0"/>
              <a:t>三代数据库系统</a:t>
            </a:r>
            <a:r>
              <a:rPr lang="en-US" altLang="zh-CN" sz="3200" b="1" dirty="0" smtClean="0"/>
              <a:t/>
            </a:r>
            <a:br>
              <a:rPr lang="en-US" altLang="zh-CN" sz="3200" b="1" dirty="0" smtClean="0"/>
            </a:br>
            <a:r>
              <a:rPr lang="zh-CN" altLang="en-US" sz="2700" b="1" dirty="0" smtClean="0">
                <a:solidFill>
                  <a:srgbClr val="D40AC6"/>
                </a:solidFill>
              </a:rPr>
              <a:t>（参考数据库系统概论第</a:t>
            </a:r>
            <a:r>
              <a:rPr lang="en-US" altLang="zh-CN" sz="2700" b="1" dirty="0" smtClean="0">
                <a:solidFill>
                  <a:srgbClr val="D40AC6"/>
                </a:solidFill>
              </a:rPr>
              <a:t>5</a:t>
            </a:r>
            <a:r>
              <a:rPr lang="zh-CN" altLang="en-US" sz="2700" b="1" dirty="0" smtClean="0">
                <a:solidFill>
                  <a:srgbClr val="D40AC6"/>
                </a:solidFill>
              </a:rPr>
              <a:t>版）</a:t>
            </a:r>
          </a:p>
        </p:txBody>
      </p:sp>
      <p:sp>
        <p:nvSpPr>
          <p:cNvPr id="48132" name="Rectangle 3"/>
          <p:cNvSpPr>
            <a:spLocks noGrp="1" noChangeArrowheads="1"/>
          </p:cNvSpPr>
          <p:nvPr>
            <p:ph type="body" idx="1"/>
          </p:nvPr>
        </p:nvSpPr>
        <p:spPr>
          <a:xfrm>
            <a:off x="457199" y="1241946"/>
            <a:ext cx="8263719" cy="4882629"/>
          </a:xfrm>
        </p:spPr>
        <p:txBody>
          <a:bodyPr>
            <a:noAutofit/>
          </a:bodyPr>
          <a:lstStyle/>
          <a:p>
            <a:pPr eaLnBrk="1" hangingPunct="1">
              <a:lnSpc>
                <a:spcPts val="3500"/>
              </a:lnSpc>
              <a:spcBef>
                <a:spcPts val="0"/>
              </a:spcBef>
            </a:pPr>
            <a:r>
              <a:rPr lang="zh-CN" altLang="en-US" sz="2800" b="1" dirty="0" smtClean="0">
                <a:solidFill>
                  <a:srgbClr val="0000FF"/>
                </a:solidFill>
                <a:latin typeface="隶书" panose="02010509060101010101" pitchFamily="49" charset="-122"/>
                <a:ea typeface="隶书" panose="02010509060101010101" pitchFamily="49" charset="-122"/>
              </a:rPr>
              <a:t>第一代数据库系统</a:t>
            </a:r>
            <a:r>
              <a:rPr lang="zh-CN" altLang="en-US" sz="2800" b="1" dirty="0" smtClean="0">
                <a:latin typeface="隶书" panose="02010509060101010101" pitchFamily="49" charset="-122"/>
                <a:ea typeface="隶书" panose="02010509060101010101" pitchFamily="49" charset="-122"/>
              </a:rPr>
              <a:t>指</a:t>
            </a:r>
            <a:r>
              <a:rPr lang="zh-CN" altLang="en-US" sz="3200" b="1" dirty="0" smtClean="0">
                <a:solidFill>
                  <a:srgbClr val="FF0066"/>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层次和网状数据库系统</a:t>
            </a:r>
          </a:p>
          <a:p>
            <a:pPr eaLnBrk="1" hangingPunct="1">
              <a:lnSpc>
                <a:spcPts val="3500"/>
              </a:lnSpc>
              <a:spcBef>
                <a:spcPts val="0"/>
              </a:spcBef>
            </a:pPr>
            <a:r>
              <a:rPr lang="zh-CN" altLang="en-US" sz="2800" b="1" dirty="0" smtClean="0">
                <a:latin typeface="隶书" panose="02010509060101010101" pitchFamily="49" charset="-122"/>
                <a:ea typeface="隶书" panose="02010509060101010101" pitchFamily="49" charset="-122"/>
              </a:rPr>
              <a:t>代表系统：</a:t>
            </a:r>
          </a:p>
          <a:p>
            <a:pPr lvl="1" eaLnBrk="1" hangingPunct="1">
              <a:lnSpc>
                <a:spcPts val="3500"/>
              </a:lnSpc>
              <a:spcBef>
                <a:spcPts val="0"/>
              </a:spcBef>
            </a:pPr>
            <a:r>
              <a:rPr lang="en-US" altLang="zh-CN" sz="3200" b="1" dirty="0">
                <a:solidFill>
                  <a:srgbClr val="FF0066"/>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IMS</a:t>
            </a:r>
            <a:r>
              <a:rPr lang="zh-CN" altLang="en-US" sz="2800" b="1" dirty="0" smtClean="0">
                <a:latin typeface="隶书" panose="02010509060101010101" pitchFamily="49" charset="-122"/>
                <a:ea typeface="隶书" panose="02010509060101010101" pitchFamily="49" charset="-122"/>
              </a:rPr>
              <a:t>（</a:t>
            </a:r>
            <a:r>
              <a:rPr lang="en-US" altLang="zh-CN" sz="2800" b="1" dirty="0" smtClean="0">
                <a:latin typeface="隶书" panose="02010509060101010101" pitchFamily="49" charset="-122"/>
                <a:ea typeface="隶书" panose="02010509060101010101" pitchFamily="49" charset="-122"/>
              </a:rPr>
              <a:t>Information Management System</a:t>
            </a:r>
            <a:r>
              <a:rPr lang="zh-CN" altLang="en-US" sz="2800" b="1" dirty="0" smtClean="0">
                <a:latin typeface="隶书" panose="02010509060101010101" pitchFamily="49" charset="-122"/>
                <a:ea typeface="隶书" panose="02010509060101010101" pitchFamily="49" charset="-122"/>
              </a:rPr>
              <a:t>）</a:t>
            </a:r>
          </a:p>
          <a:p>
            <a:pPr lvl="2" eaLnBrk="1" hangingPunct="1">
              <a:lnSpc>
                <a:spcPts val="3500"/>
              </a:lnSpc>
              <a:spcBef>
                <a:spcPts val="0"/>
              </a:spcBef>
            </a:pPr>
            <a:r>
              <a:rPr lang="zh-CN" altLang="en-US" sz="2800" b="1" dirty="0" smtClean="0">
                <a:latin typeface="隶书" panose="02010509060101010101" pitchFamily="49" charset="-122"/>
                <a:ea typeface="隶书" panose="02010509060101010101" pitchFamily="49" charset="-122"/>
              </a:rPr>
              <a:t> </a:t>
            </a:r>
            <a:r>
              <a:rPr lang="en-US" altLang="zh-CN" sz="2800" b="1" dirty="0" smtClean="0">
                <a:latin typeface="隶书" panose="02010509060101010101" pitchFamily="49" charset="-122"/>
                <a:ea typeface="隶书" panose="02010509060101010101" pitchFamily="49" charset="-122"/>
              </a:rPr>
              <a:t>1969</a:t>
            </a:r>
            <a:r>
              <a:rPr lang="zh-CN" altLang="en-US" sz="2800" b="1" dirty="0" smtClean="0">
                <a:latin typeface="隶书" panose="02010509060101010101" pitchFamily="49" charset="-122"/>
                <a:ea typeface="隶书" panose="02010509060101010101" pitchFamily="49" charset="-122"/>
              </a:rPr>
              <a:t>年，</a:t>
            </a:r>
            <a:r>
              <a:rPr lang="en-US" altLang="zh-CN" sz="2800" b="1" dirty="0" smtClean="0">
                <a:latin typeface="隶书" panose="02010509060101010101" pitchFamily="49" charset="-122"/>
                <a:ea typeface="隶书" panose="02010509060101010101" pitchFamily="49" charset="-122"/>
              </a:rPr>
              <a:t>IBM</a:t>
            </a:r>
            <a:r>
              <a:rPr lang="zh-CN" altLang="en-US" sz="2800" b="1" dirty="0" smtClean="0">
                <a:latin typeface="隶书" panose="02010509060101010101" pitchFamily="49" charset="-122"/>
                <a:ea typeface="隶书" panose="02010509060101010101" pitchFamily="49" charset="-122"/>
              </a:rPr>
              <a:t>公司研制，</a:t>
            </a:r>
            <a:r>
              <a:rPr lang="zh-CN" altLang="en-US" sz="2800" b="1" dirty="0" smtClean="0">
                <a:solidFill>
                  <a:srgbClr val="FF00FF"/>
                </a:solidFill>
                <a:latin typeface="隶书" panose="02010509060101010101" pitchFamily="49" charset="-122"/>
                <a:ea typeface="隶书" panose="02010509060101010101" pitchFamily="49" charset="-122"/>
              </a:rPr>
              <a:t>层次模型</a:t>
            </a:r>
            <a:r>
              <a:rPr lang="zh-CN" altLang="en-US" sz="2800" b="1" dirty="0" smtClean="0">
                <a:latin typeface="隶书" panose="02010509060101010101" pitchFamily="49" charset="-122"/>
                <a:ea typeface="隶书" panose="02010509060101010101" pitchFamily="49" charset="-122"/>
              </a:rPr>
              <a:t>的数据库管理系统</a:t>
            </a:r>
          </a:p>
          <a:p>
            <a:pPr lvl="1" eaLnBrk="1" hangingPunct="1">
              <a:lnSpc>
                <a:spcPts val="3500"/>
              </a:lnSpc>
              <a:spcBef>
                <a:spcPts val="0"/>
              </a:spcBef>
            </a:pPr>
            <a:r>
              <a:rPr lang="en-US" altLang="zh-CN" sz="3200" b="1" dirty="0">
                <a:solidFill>
                  <a:srgbClr val="FF0066"/>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DBTG</a:t>
            </a:r>
            <a:r>
              <a:rPr lang="zh-CN" altLang="en-US" sz="3200" b="1" dirty="0">
                <a:solidFill>
                  <a:srgbClr val="FF0066"/>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报告</a:t>
            </a:r>
            <a:r>
              <a:rPr lang="en-US" altLang="zh-CN" sz="2800" b="1" dirty="0" smtClean="0">
                <a:latin typeface="隶书" panose="02010509060101010101" pitchFamily="49" charset="-122"/>
                <a:ea typeface="隶书" panose="02010509060101010101" pitchFamily="49" charset="-122"/>
              </a:rPr>
              <a:t>(Data Base Task Group)</a:t>
            </a:r>
          </a:p>
          <a:p>
            <a:pPr lvl="2" eaLnBrk="1" hangingPunct="1">
              <a:lnSpc>
                <a:spcPts val="3500"/>
              </a:lnSpc>
              <a:spcBef>
                <a:spcPts val="0"/>
              </a:spcBef>
            </a:pPr>
            <a:r>
              <a:rPr lang="en-US" altLang="zh-CN" sz="2800" b="1" dirty="0" smtClean="0">
                <a:latin typeface="隶书" panose="02010509060101010101" pitchFamily="49" charset="-122"/>
                <a:ea typeface="隶书" panose="02010509060101010101" pitchFamily="49" charset="-122"/>
              </a:rPr>
              <a:t>20</a:t>
            </a:r>
            <a:r>
              <a:rPr lang="zh-CN" altLang="en-US" sz="2800" b="1" dirty="0" smtClean="0">
                <a:latin typeface="隶书" panose="02010509060101010101" pitchFamily="49" charset="-122"/>
                <a:ea typeface="隶书" panose="02010509060101010101" pitchFamily="49" charset="-122"/>
              </a:rPr>
              <a:t>世纪</a:t>
            </a:r>
            <a:r>
              <a:rPr lang="en-US" altLang="zh-CN" sz="2800" b="1" dirty="0" smtClean="0">
                <a:latin typeface="隶书" panose="02010509060101010101" pitchFamily="49" charset="-122"/>
                <a:ea typeface="隶书" panose="02010509060101010101" pitchFamily="49" charset="-122"/>
              </a:rPr>
              <a:t>60</a:t>
            </a:r>
            <a:r>
              <a:rPr lang="zh-CN" altLang="en-US" sz="2800" b="1" dirty="0" smtClean="0">
                <a:latin typeface="隶书" panose="02010509060101010101" pitchFamily="49" charset="-122"/>
                <a:ea typeface="隶书" panose="02010509060101010101" pitchFamily="49" charset="-122"/>
              </a:rPr>
              <a:t>年代末</a:t>
            </a:r>
            <a:r>
              <a:rPr lang="en-US" altLang="zh-CN" sz="2800" b="1" dirty="0" smtClean="0">
                <a:latin typeface="隶书" panose="02010509060101010101" pitchFamily="49" charset="-122"/>
                <a:ea typeface="隶书" panose="02010509060101010101" pitchFamily="49" charset="-122"/>
              </a:rPr>
              <a:t>70</a:t>
            </a:r>
            <a:r>
              <a:rPr lang="zh-CN" altLang="en-US" sz="2800" b="1" dirty="0" smtClean="0">
                <a:latin typeface="隶书" panose="02010509060101010101" pitchFamily="49" charset="-122"/>
                <a:ea typeface="隶书" panose="02010509060101010101" pitchFamily="49" charset="-122"/>
              </a:rPr>
              <a:t>年代初提出</a:t>
            </a:r>
          </a:p>
          <a:p>
            <a:pPr lvl="2" eaLnBrk="1" hangingPunct="1">
              <a:lnSpc>
                <a:spcPts val="3500"/>
              </a:lnSpc>
              <a:spcBef>
                <a:spcPts val="0"/>
              </a:spcBef>
            </a:pPr>
            <a:r>
              <a:rPr lang="zh-CN" altLang="en-US" sz="2800" b="1" dirty="0" smtClean="0">
                <a:latin typeface="隶书" panose="02010509060101010101" pitchFamily="49" charset="-122"/>
                <a:ea typeface="隶书" panose="02010509060101010101" pitchFamily="49" charset="-122"/>
              </a:rPr>
              <a:t>确定并建立了数据库系统的许多概念、方法和技术。</a:t>
            </a:r>
          </a:p>
          <a:p>
            <a:pPr lvl="2" eaLnBrk="1" hangingPunct="1">
              <a:lnSpc>
                <a:spcPts val="3500"/>
              </a:lnSpc>
              <a:spcBef>
                <a:spcPts val="0"/>
              </a:spcBef>
            </a:pPr>
            <a:r>
              <a:rPr lang="zh-CN" altLang="en-US" sz="2800" b="1" dirty="0" smtClean="0">
                <a:latin typeface="隶书" panose="02010509060101010101" pitchFamily="49" charset="-122"/>
                <a:ea typeface="隶书" panose="02010509060101010101" pitchFamily="49" charset="-122"/>
              </a:rPr>
              <a:t>基于</a:t>
            </a:r>
            <a:r>
              <a:rPr lang="zh-CN" altLang="en-US" sz="2800" b="1" dirty="0" smtClean="0">
                <a:solidFill>
                  <a:srgbClr val="FF00FF"/>
                </a:solidFill>
                <a:latin typeface="隶书" panose="02010509060101010101" pitchFamily="49" charset="-122"/>
                <a:ea typeface="隶书" panose="02010509060101010101" pitchFamily="49" charset="-122"/>
              </a:rPr>
              <a:t>网状结构</a:t>
            </a:r>
            <a:r>
              <a:rPr lang="zh-CN" altLang="en-US" sz="2800" b="1" dirty="0" smtClean="0">
                <a:latin typeface="隶书" panose="02010509060101010101" pitchFamily="49" charset="-122"/>
                <a:ea typeface="隶书" panose="02010509060101010101" pitchFamily="49" charset="-122"/>
              </a:rPr>
              <a:t>的，它是数据库网状模型的典型代表  </a:t>
            </a:r>
          </a:p>
        </p:txBody>
      </p:sp>
    </p:spTree>
    <p:extLst>
      <p:ext uri="{BB962C8B-B14F-4D97-AF65-F5344CB8AC3E}">
        <p14:creationId xmlns:p14="http://schemas.microsoft.com/office/powerpoint/2010/main" val="15824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B53CF5A2-3049-413A-97FA-37384ADADC51}" type="slidenum">
              <a:rPr lang="en-US" altLang="zh-CN" sz="1400" smtClean="0">
                <a:solidFill>
                  <a:schemeClr val="tx1"/>
                </a:solidFill>
                <a:latin typeface="Times New Roman" pitchFamily="18" charset="0"/>
              </a:rPr>
              <a:pPr algn="r" eaLnBrk="1" hangingPunct="1">
                <a:spcBef>
                  <a:spcPct val="0"/>
                </a:spcBef>
                <a:buClrTx/>
                <a:buFontTx/>
                <a:buNone/>
              </a:pPr>
              <a:t>13</a:t>
            </a:fld>
            <a:endParaRPr lang="en-US" altLang="zh-CN" sz="1400" smtClean="0">
              <a:solidFill>
                <a:schemeClr val="tx1"/>
              </a:solidFill>
              <a:latin typeface="Times New Roman" pitchFamily="18" charset="0"/>
            </a:endParaRPr>
          </a:p>
        </p:txBody>
      </p:sp>
      <p:sp>
        <p:nvSpPr>
          <p:cNvPr id="49155" name="Rectangle 2"/>
          <p:cNvSpPr>
            <a:spLocks noGrp="1" noChangeArrowheads="1"/>
          </p:cNvSpPr>
          <p:nvPr>
            <p:ph type="title"/>
          </p:nvPr>
        </p:nvSpPr>
        <p:spPr>
          <a:xfrm>
            <a:off x="588560" y="283240"/>
            <a:ext cx="7886700" cy="791013"/>
          </a:xfrm>
        </p:spPr>
        <p:txBody>
          <a:bodyPr/>
          <a:lstStyle/>
          <a:p>
            <a:r>
              <a:rPr lang="zh-CN" altLang="en-US" sz="2800" b="1" dirty="0" smtClean="0">
                <a:effectLst>
                  <a:outerShdw blurRad="38100" dist="38100" dir="2700000" algn="tl">
                    <a:srgbClr val="000000">
                      <a:alpha val="43137"/>
                    </a:srgbClr>
                  </a:outerShdw>
                </a:effectLst>
                <a:ea typeface="宋体" pitchFamily="2" charset="-122"/>
              </a:rPr>
              <a:t>第二代数据库系统</a:t>
            </a:r>
            <a:r>
              <a:rPr lang="zh-CN" altLang="en-US" sz="3200" b="1" dirty="0" smtClean="0">
                <a:effectLst>
                  <a:outerShdw blurRad="38100" dist="38100" dir="2700000" algn="tl">
                    <a:srgbClr val="000000">
                      <a:alpha val="43137"/>
                    </a:srgbClr>
                  </a:outerShdw>
                </a:effectLst>
                <a:ea typeface="宋体" pitchFamily="2" charset="-122"/>
              </a:rPr>
              <a:t>：</a:t>
            </a:r>
            <a:r>
              <a:rPr lang="zh-CN" altLang="en-US" b="1" dirty="0">
                <a:solidFill>
                  <a:srgbClr val="FF0066"/>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关系</a:t>
            </a:r>
            <a:r>
              <a:rPr lang="zh-CN" altLang="en-US" b="1" dirty="0" smtClean="0">
                <a:solidFill>
                  <a:srgbClr val="FF0066"/>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数据库系统</a:t>
            </a:r>
            <a:endParaRPr lang="zh-CN" altLang="en-US" b="1" dirty="0" smtClean="0">
              <a:effectLst>
                <a:outerShdw blurRad="38100" dist="38100" dir="2700000" algn="tl">
                  <a:srgbClr val="000000">
                    <a:alpha val="43137"/>
                  </a:srgbClr>
                </a:outerShdw>
              </a:effectLst>
              <a:ea typeface="宋体" pitchFamily="2" charset="-122"/>
            </a:endParaRPr>
          </a:p>
        </p:txBody>
      </p:sp>
      <p:sp>
        <p:nvSpPr>
          <p:cNvPr id="49156" name="Rectangle 3"/>
          <p:cNvSpPr>
            <a:spLocks noGrp="1" noChangeArrowheads="1"/>
          </p:cNvSpPr>
          <p:nvPr>
            <p:ph type="body" idx="1"/>
          </p:nvPr>
        </p:nvSpPr>
        <p:spPr>
          <a:xfrm>
            <a:off x="469899" y="1100136"/>
            <a:ext cx="8182782" cy="4495800"/>
          </a:xfrm>
        </p:spPr>
        <p:txBody>
          <a:bodyPr>
            <a:normAutofit/>
          </a:bodyPr>
          <a:lstStyle/>
          <a:p>
            <a:pPr eaLnBrk="1" hangingPunct="1">
              <a:lnSpc>
                <a:spcPts val="3500"/>
              </a:lnSpc>
              <a:spcBef>
                <a:spcPts val="0"/>
              </a:spcBef>
            </a:pPr>
            <a:r>
              <a:rPr lang="en-US" altLang="zh-CN" sz="2800" b="1" dirty="0" smtClean="0">
                <a:ea typeface="宋体" pitchFamily="2" charset="-122"/>
              </a:rPr>
              <a:t>1970</a:t>
            </a:r>
            <a:r>
              <a:rPr lang="zh-CN" altLang="en-US" sz="2800" b="1" dirty="0" smtClean="0">
                <a:ea typeface="宋体" pitchFamily="2" charset="-122"/>
              </a:rPr>
              <a:t>年，</a:t>
            </a:r>
            <a:r>
              <a:rPr lang="en-US" altLang="zh-CN" sz="2800" b="1" dirty="0" err="1" smtClean="0">
                <a:ea typeface="宋体" pitchFamily="2" charset="-122"/>
              </a:rPr>
              <a:t>E.F.Codd</a:t>
            </a:r>
            <a:r>
              <a:rPr lang="zh-CN" altLang="en-US" sz="2800" b="1" dirty="0" smtClean="0">
                <a:ea typeface="宋体" pitchFamily="2" charset="-122"/>
              </a:rPr>
              <a:t>发表</a:t>
            </a:r>
            <a:r>
              <a:rPr lang="en-US" altLang="zh-CN" sz="2800" b="1" dirty="0" smtClean="0">
                <a:ea typeface="宋体" pitchFamily="2" charset="-122"/>
              </a:rPr>
              <a:t>《</a:t>
            </a:r>
            <a:r>
              <a:rPr lang="zh-CN" altLang="en-US" sz="2800" b="1" dirty="0" smtClean="0">
                <a:ea typeface="宋体" pitchFamily="2" charset="-122"/>
              </a:rPr>
              <a:t>大型共享数据库数据的关系模型</a:t>
            </a:r>
            <a:r>
              <a:rPr lang="en-US" altLang="zh-CN" sz="2800" b="1" dirty="0" smtClean="0">
                <a:ea typeface="宋体" pitchFamily="2" charset="-122"/>
              </a:rPr>
              <a:t>》</a:t>
            </a:r>
            <a:r>
              <a:rPr lang="zh-CN" altLang="en-US" sz="2800" b="1" dirty="0" smtClean="0">
                <a:ea typeface="宋体" pitchFamily="2" charset="-122"/>
              </a:rPr>
              <a:t>论文，为关系数据库技术奠定理论基础 </a:t>
            </a:r>
          </a:p>
          <a:p>
            <a:pPr eaLnBrk="1" hangingPunct="1">
              <a:lnSpc>
                <a:spcPts val="3500"/>
              </a:lnSpc>
              <a:spcBef>
                <a:spcPts val="0"/>
              </a:spcBef>
            </a:pPr>
            <a:r>
              <a:rPr lang="zh-CN" altLang="en-US" sz="2800" b="1" dirty="0" smtClean="0">
                <a:ea typeface="宋体" pitchFamily="2" charset="-122"/>
              </a:rPr>
              <a:t>典型代表：</a:t>
            </a:r>
          </a:p>
          <a:p>
            <a:pPr marL="228600" lvl="1">
              <a:lnSpc>
                <a:spcPts val="3500"/>
              </a:lnSpc>
              <a:spcBef>
                <a:spcPts val="0"/>
              </a:spcBef>
            </a:pPr>
            <a:r>
              <a:rPr lang="en-US" altLang="zh-CN" sz="2800" b="1" dirty="0" smtClean="0">
                <a:ea typeface="宋体" pitchFamily="2" charset="-122"/>
              </a:rPr>
              <a:t>IBM San Jose</a:t>
            </a:r>
            <a:r>
              <a:rPr lang="zh-CN" altLang="en-US" sz="2800" b="1" dirty="0" smtClean="0">
                <a:ea typeface="宋体" pitchFamily="2" charset="-122"/>
              </a:rPr>
              <a:t>研究室开发的</a:t>
            </a:r>
            <a:r>
              <a:rPr lang="en-US" altLang="zh-CN" sz="3200" b="1" dirty="0">
                <a:solidFill>
                  <a:srgbClr val="FF0066"/>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System R</a:t>
            </a:r>
          </a:p>
          <a:p>
            <a:pPr lvl="1" eaLnBrk="1" hangingPunct="1">
              <a:lnSpc>
                <a:spcPts val="3500"/>
              </a:lnSpc>
              <a:spcBef>
                <a:spcPts val="0"/>
              </a:spcBef>
            </a:pPr>
            <a:r>
              <a:rPr lang="en-US" altLang="zh-CN" sz="2800" b="1" dirty="0" smtClean="0">
                <a:ea typeface="宋体" pitchFamily="2" charset="-122"/>
              </a:rPr>
              <a:t>Berkeley</a:t>
            </a:r>
            <a:r>
              <a:rPr lang="zh-CN" altLang="en-US" sz="2800" b="1" dirty="0" smtClean="0">
                <a:ea typeface="宋体" pitchFamily="2" charset="-122"/>
              </a:rPr>
              <a:t>大学研制的</a:t>
            </a:r>
            <a:r>
              <a:rPr lang="en-US" altLang="zh-CN" sz="2800" b="1" dirty="0" smtClean="0">
                <a:ea typeface="宋体" pitchFamily="2" charset="-122"/>
              </a:rPr>
              <a:t>INGRES </a:t>
            </a:r>
          </a:p>
          <a:p>
            <a:pPr lvl="1" eaLnBrk="1" hangingPunct="1">
              <a:lnSpc>
                <a:spcPts val="3500"/>
              </a:lnSpc>
              <a:spcBef>
                <a:spcPts val="0"/>
              </a:spcBef>
            </a:pPr>
            <a:endParaRPr lang="en-US" altLang="zh-CN" sz="2800" b="1" dirty="0" smtClean="0">
              <a:ea typeface="宋体" pitchFamily="2" charset="-122"/>
            </a:endParaRPr>
          </a:p>
        </p:txBody>
      </p:sp>
      <p:pic>
        <p:nvPicPr>
          <p:cNvPr id="5" name="Picture 131" descr="edg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964" y="3348036"/>
            <a:ext cx="2694296" cy="30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14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CAEABE88-F38C-4B0E-965B-85D22EB3EEBF}" type="slidenum">
              <a:rPr lang="en-US" altLang="zh-CN" sz="1400" smtClean="0">
                <a:solidFill>
                  <a:schemeClr val="tx1"/>
                </a:solidFill>
                <a:latin typeface="Times New Roman" pitchFamily="18" charset="0"/>
              </a:rPr>
              <a:pPr algn="r" eaLnBrk="1" hangingPunct="1">
                <a:spcBef>
                  <a:spcPct val="0"/>
                </a:spcBef>
                <a:buClrTx/>
                <a:buFontTx/>
                <a:buNone/>
              </a:pPr>
              <a:t>14</a:t>
            </a:fld>
            <a:endParaRPr lang="en-US" altLang="zh-CN" sz="1400" smtClean="0">
              <a:solidFill>
                <a:schemeClr val="tx1"/>
              </a:solidFill>
              <a:latin typeface="Times New Roman" pitchFamily="18" charset="0"/>
            </a:endParaRPr>
          </a:p>
        </p:txBody>
      </p:sp>
      <p:sp>
        <p:nvSpPr>
          <p:cNvPr id="51203" name="Rectangle 2"/>
          <p:cNvSpPr>
            <a:spLocks noGrp="1" noChangeArrowheads="1"/>
          </p:cNvSpPr>
          <p:nvPr>
            <p:ph type="title"/>
          </p:nvPr>
        </p:nvSpPr>
        <p:spPr/>
        <p:txBody>
          <a:bodyPr/>
          <a:lstStyle/>
          <a:p>
            <a:pPr eaLnBrk="1" hangingPunct="1"/>
            <a:r>
              <a:rPr lang="zh-CN" altLang="en-US" sz="3200" b="1" dirty="0" smtClean="0">
                <a:effectLst>
                  <a:outerShdw blurRad="38100" dist="38100" dir="2700000" algn="tl">
                    <a:srgbClr val="000000">
                      <a:alpha val="43137"/>
                    </a:srgbClr>
                  </a:outerShdw>
                </a:effectLst>
                <a:ea typeface="宋体" pitchFamily="2" charset="-122"/>
              </a:rPr>
              <a:t>新一代数据库系统</a:t>
            </a:r>
          </a:p>
        </p:txBody>
      </p:sp>
      <p:sp>
        <p:nvSpPr>
          <p:cNvPr id="51204" name="Rectangle 3"/>
          <p:cNvSpPr>
            <a:spLocks noGrp="1" noChangeArrowheads="1"/>
          </p:cNvSpPr>
          <p:nvPr>
            <p:ph type="body" idx="1"/>
          </p:nvPr>
        </p:nvSpPr>
        <p:spPr/>
        <p:txBody>
          <a:bodyPr/>
          <a:lstStyle/>
          <a:p>
            <a:pPr eaLnBrk="1" hangingPunct="1">
              <a:lnSpc>
                <a:spcPct val="120000"/>
              </a:lnSpc>
            </a:pPr>
            <a:r>
              <a:rPr lang="en-US" altLang="zh-CN" b="1" dirty="0" smtClean="0">
                <a:latin typeface="+mn-ea"/>
                <a:ea typeface="+mn-ea"/>
              </a:rPr>
              <a:t>1990</a:t>
            </a:r>
            <a:r>
              <a:rPr lang="zh-CN" altLang="en-US" b="1" dirty="0" smtClean="0">
                <a:latin typeface="+mn-ea"/>
                <a:ea typeface="+mn-ea"/>
              </a:rPr>
              <a:t>年，高级</a:t>
            </a:r>
            <a:r>
              <a:rPr lang="en-US" altLang="zh-CN" b="1" dirty="0" smtClean="0">
                <a:latin typeface="+mn-ea"/>
                <a:ea typeface="+mn-ea"/>
              </a:rPr>
              <a:t>DBMS</a:t>
            </a:r>
            <a:r>
              <a:rPr lang="zh-CN" altLang="en-US" b="1" dirty="0" smtClean="0">
                <a:latin typeface="+mn-ea"/>
                <a:ea typeface="+mn-ea"/>
              </a:rPr>
              <a:t>功能委员会发表了</a:t>
            </a:r>
            <a:r>
              <a:rPr lang="en-US" altLang="zh-CN" b="1" dirty="0" smtClean="0">
                <a:latin typeface="+mn-ea"/>
                <a:ea typeface="+mn-ea"/>
              </a:rPr>
              <a:t>《</a:t>
            </a:r>
            <a:r>
              <a:rPr lang="zh-CN" altLang="en-US" b="1" dirty="0" smtClean="0">
                <a:latin typeface="+mn-ea"/>
                <a:ea typeface="+mn-ea"/>
              </a:rPr>
              <a:t>第三代数据库系统宣言</a:t>
            </a:r>
            <a:r>
              <a:rPr lang="en-US" altLang="zh-CN" b="1" dirty="0" smtClean="0">
                <a:latin typeface="+mn-ea"/>
                <a:ea typeface="+mn-ea"/>
              </a:rPr>
              <a:t>》</a:t>
            </a:r>
            <a:r>
              <a:rPr lang="zh-CN" altLang="en-US" b="1" dirty="0" smtClean="0">
                <a:latin typeface="+mn-ea"/>
                <a:ea typeface="+mn-ea"/>
              </a:rPr>
              <a:t>的文章，提出第三代</a:t>
            </a:r>
            <a:r>
              <a:rPr lang="en-US" altLang="zh-CN" b="1" dirty="0" smtClean="0">
                <a:latin typeface="+mn-ea"/>
                <a:ea typeface="+mn-ea"/>
              </a:rPr>
              <a:t>DBMS</a:t>
            </a:r>
            <a:r>
              <a:rPr lang="zh-CN" altLang="en-US" b="1" dirty="0" smtClean="0">
                <a:latin typeface="+mn-ea"/>
                <a:ea typeface="+mn-ea"/>
              </a:rPr>
              <a:t>应具有的</a:t>
            </a:r>
            <a:r>
              <a:rPr lang="en-US" altLang="zh-CN" b="1" dirty="0" smtClean="0">
                <a:latin typeface="+mn-ea"/>
                <a:ea typeface="+mn-ea"/>
              </a:rPr>
              <a:t>3</a:t>
            </a:r>
            <a:r>
              <a:rPr lang="zh-CN" altLang="en-US" b="1" dirty="0" smtClean="0">
                <a:latin typeface="+mn-ea"/>
                <a:ea typeface="+mn-ea"/>
              </a:rPr>
              <a:t>个基本特征：</a:t>
            </a:r>
          </a:p>
          <a:p>
            <a:pPr lvl="1" eaLnBrk="1" hangingPunct="1">
              <a:lnSpc>
                <a:spcPct val="120000"/>
              </a:lnSpc>
            </a:pPr>
            <a:r>
              <a:rPr lang="en-US" altLang="zh-CN" b="1" dirty="0" smtClean="0">
                <a:latin typeface="+mn-ea"/>
                <a:ea typeface="+mn-ea"/>
              </a:rPr>
              <a:t>1.</a:t>
            </a:r>
            <a:r>
              <a:rPr lang="zh-CN" altLang="en-US" b="1" dirty="0" smtClean="0">
                <a:latin typeface="+mn-ea"/>
                <a:ea typeface="+mn-ea"/>
              </a:rPr>
              <a:t>第三代数据库系统应支持数据管理、对象管理和知识管理 </a:t>
            </a:r>
          </a:p>
          <a:p>
            <a:pPr lvl="1" eaLnBrk="1" hangingPunct="1">
              <a:lnSpc>
                <a:spcPct val="120000"/>
              </a:lnSpc>
            </a:pPr>
            <a:r>
              <a:rPr lang="en-US" altLang="zh-CN" b="1" dirty="0" smtClean="0">
                <a:latin typeface="+mn-ea"/>
                <a:ea typeface="+mn-ea"/>
              </a:rPr>
              <a:t>2.</a:t>
            </a:r>
            <a:r>
              <a:rPr lang="zh-CN" altLang="en-US" b="1" dirty="0" smtClean="0">
                <a:latin typeface="+mn-ea"/>
                <a:ea typeface="+mn-ea"/>
              </a:rPr>
              <a:t>第三代数据库系统必须保持或继承第二代数据库系统的技术</a:t>
            </a:r>
          </a:p>
          <a:p>
            <a:pPr lvl="1" eaLnBrk="1" hangingPunct="1">
              <a:lnSpc>
                <a:spcPct val="120000"/>
              </a:lnSpc>
            </a:pPr>
            <a:r>
              <a:rPr lang="en-US" altLang="zh-CN" b="1" dirty="0" smtClean="0">
                <a:latin typeface="+mn-ea"/>
                <a:ea typeface="+mn-ea"/>
              </a:rPr>
              <a:t>3.</a:t>
            </a:r>
            <a:r>
              <a:rPr lang="zh-CN" altLang="en-US" b="1" dirty="0" smtClean="0">
                <a:latin typeface="+mn-ea"/>
                <a:ea typeface="+mn-ea"/>
              </a:rPr>
              <a:t>第三代数据库系统必须对其他系统开放  </a:t>
            </a:r>
          </a:p>
          <a:p>
            <a:pPr eaLnBrk="1" hangingPunct="1"/>
            <a:endParaRPr lang="en-US" altLang="zh-CN" b="1" dirty="0" smtClean="0">
              <a:latin typeface="+mn-ea"/>
              <a:ea typeface="+mn-ea"/>
            </a:endParaRPr>
          </a:p>
        </p:txBody>
      </p:sp>
    </p:spTree>
    <p:extLst>
      <p:ext uri="{BB962C8B-B14F-4D97-AF65-F5344CB8AC3E}">
        <p14:creationId xmlns:p14="http://schemas.microsoft.com/office/powerpoint/2010/main" val="1328045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354" y="174058"/>
            <a:ext cx="7886700" cy="791013"/>
          </a:xfrm>
        </p:spPr>
        <p:txBody>
          <a:bodyPr vert="horz" lIns="91440" tIns="45720" rIns="91440" bIns="45720" rtlCol="0" anchor="ctr">
            <a:normAutofit/>
          </a:bodyPr>
          <a:lstStyle/>
          <a:p>
            <a:r>
              <a:rPr lang="en-US" altLang="zh-CN" sz="3200" b="1" dirty="0" smtClean="0">
                <a:solidFill>
                  <a:schemeClr val="tx1"/>
                </a:solidFill>
              </a:rPr>
              <a:t>1.1.2</a:t>
            </a:r>
            <a:r>
              <a:rPr lang="zh-CN" altLang="en-US" sz="3200" b="1" dirty="0" smtClean="0">
                <a:solidFill>
                  <a:schemeClr val="tx1"/>
                </a:solidFill>
              </a:rPr>
              <a:t>：</a:t>
            </a:r>
            <a:r>
              <a:rPr lang="zh-CN" altLang="en-US" sz="3200" b="1" dirty="0">
                <a:solidFill>
                  <a:srgbClr val="FF0000"/>
                </a:solidFill>
              </a:rPr>
              <a:t>数据库管理系统</a:t>
            </a:r>
          </a:p>
        </p:txBody>
      </p:sp>
      <p:sp>
        <p:nvSpPr>
          <p:cNvPr id="9219" name="内容占位符 2"/>
          <p:cNvSpPr>
            <a:spLocks noGrp="1"/>
          </p:cNvSpPr>
          <p:nvPr>
            <p:ph idx="1"/>
          </p:nvPr>
        </p:nvSpPr>
        <p:spPr>
          <a:xfrm>
            <a:off x="285576" y="885195"/>
            <a:ext cx="8291980" cy="4733925"/>
          </a:xfrm>
        </p:spPr>
        <p:txBody>
          <a:bodyPr>
            <a:normAutofit/>
          </a:bodyPr>
          <a:lstStyle/>
          <a:p>
            <a:pPr>
              <a:lnSpc>
                <a:spcPts val="4300"/>
              </a:lnSpc>
              <a:spcBef>
                <a:spcPts val="0"/>
              </a:spcBef>
              <a:defRPr/>
            </a:pPr>
            <a:r>
              <a:rPr lang="en-US" altLang="zh-CN" sz="2800" b="1" dirty="0" smtClean="0">
                <a:solidFill>
                  <a:srgbClr val="D40AC6"/>
                </a:solidFill>
              </a:rPr>
              <a:t>1.</a:t>
            </a:r>
            <a:r>
              <a:rPr lang="zh-CN" altLang="en-US" sz="2800" b="1" dirty="0" smtClean="0">
                <a:solidFill>
                  <a:srgbClr val="FF0000"/>
                </a:solidFill>
              </a:rPr>
              <a:t>定义：</a:t>
            </a:r>
            <a:r>
              <a:rPr lang="zh-CN" altLang="en-US" sz="2800" b="1" dirty="0" smtClean="0"/>
              <a:t>数据库管理系统（</a:t>
            </a:r>
            <a:r>
              <a:rPr lang="en-US" altLang="zh-CN" sz="2800" b="1" dirty="0" smtClean="0"/>
              <a:t>Database  Management System</a:t>
            </a:r>
            <a:r>
              <a:rPr lang="zh-CN" altLang="en-US" sz="2800" b="1" dirty="0" smtClean="0"/>
              <a:t>，简称</a:t>
            </a:r>
            <a:r>
              <a:rPr lang="en-US" altLang="zh-CN" sz="2800" b="1" dirty="0" smtClean="0">
                <a:solidFill>
                  <a:srgbClr val="0000FF"/>
                </a:solidFill>
              </a:rPr>
              <a:t>DBMS</a:t>
            </a:r>
            <a:r>
              <a:rPr lang="zh-CN" altLang="en-US" sz="2800" b="1" dirty="0" smtClean="0"/>
              <a:t>）是位于</a:t>
            </a:r>
            <a:r>
              <a:rPr lang="zh-CN" altLang="en-US" sz="2800" b="1" dirty="0" smtClean="0">
                <a:solidFill>
                  <a:srgbClr val="0000FF"/>
                </a:solidFill>
              </a:rPr>
              <a:t>用户</a:t>
            </a:r>
            <a:r>
              <a:rPr lang="zh-CN" altLang="en-US" sz="2800" b="1" dirty="0" smtClean="0"/>
              <a:t>与</a:t>
            </a:r>
            <a:r>
              <a:rPr lang="zh-CN" altLang="en-US" sz="2800" b="1" dirty="0" smtClean="0">
                <a:solidFill>
                  <a:srgbClr val="0000FF"/>
                </a:solidFill>
              </a:rPr>
              <a:t>操作系统</a:t>
            </a:r>
            <a:r>
              <a:rPr lang="zh-CN" altLang="en-US" sz="2800" b="1" dirty="0" smtClean="0"/>
              <a:t>之间，</a:t>
            </a:r>
            <a:r>
              <a:rPr lang="zh-CN" altLang="en-US" sz="2800" b="1" dirty="0" smtClean="0">
                <a:solidFill>
                  <a:srgbClr val="FF0000"/>
                </a:solidFill>
              </a:rPr>
              <a:t>管理和维护数据库</a:t>
            </a:r>
            <a:r>
              <a:rPr lang="zh-CN" altLang="en-US" sz="2800" b="1" dirty="0" smtClean="0"/>
              <a:t>中数据</a:t>
            </a:r>
            <a:r>
              <a:rPr lang="zh-CN" altLang="en-US" sz="2800" b="1" dirty="0" smtClean="0">
                <a:solidFill>
                  <a:srgbClr val="FF0000"/>
                </a:solidFill>
              </a:rPr>
              <a:t>的软件</a:t>
            </a:r>
            <a:r>
              <a:rPr lang="zh-CN" altLang="en-US" sz="2800" b="1" dirty="0" smtClean="0">
                <a:latin typeface="黑体" pitchFamily="49" charset="-122"/>
                <a:ea typeface="黑体" pitchFamily="49" charset="-122"/>
              </a:rPr>
              <a:t>。</a:t>
            </a:r>
            <a:endParaRPr lang="en-US" altLang="zh-CN" sz="2800" b="1" dirty="0" smtClean="0">
              <a:latin typeface="黑体" pitchFamily="49" charset="-122"/>
              <a:ea typeface="黑体" pitchFamily="49" charset="-122"/>
            </a:endParaRPr>
          </a:p>
          <a:p>
            <a:pPr marL="0" indent="0">
              <a:lnSpc>
                <a:spcPts val="4300"/>
              </a:lnSpc>
              <a:spcBef>
                <a:spcPts val="0"/>
              </a:spcBef>
              <a:buNone/>
              <a:defRPr/>
            </a:pPr>
            <a:endParaRPr lang="zh-CN" altLang="en-US" sz="2800" b="1" dirty="0" smtClean="0">
              <a:latin typeface="黑体" pitchFamily="49" charset="-122"/>
              <a:ea typeface="黑体" pitchFamily="49" charset="-122"/>
            </a:endParaRPr>
          </a:p>
          <a:p>
            <a:pPr marL="0" indent="0">
              <a:lnSpc>
                <a:spcPts val="4300"/>
              </a:lnSpc>
              <a:spcBef>
                <a:spcPts val="0"/>
              </a:spcBef>
              <a:buNone/>
              <a:defRPr/>
            </a:pPr>
            <a:endParaRPr lang="zh-CN" altLang="en-US" sz="2800" b="1" dirty="0" smtClean="0"/>
          </a:p>
          <a:p>
            <a:pPr>
              <a:lnSpc>
                <a:spcPts val="4300"/>
              </a:lnSpc>
              <a:spcBef>
                <a:spcPts val="0"/>
              </a:spcBef>
              <a:defRPr/>
            </a:pPr>
            <a:endParaRPr lang="zh-CN" altLang="en-US" sz="2800" b="1" dirty="0" smtClean="0"/>
          </a:p>
        </p:txBody>
      </p:sp>
      <p:sp>
        <p:nvSpPr>
          <p:cNvPr id="5" name="矩形 4"/>
          <p:cNvSpPr/>
          <p:nvPr/>
        </p:nvSpPr>
        <p:spPr>
          <a:xfrm>
            <a:off x="962481" y="3703208"/>
            <a:ext cx="3295619" cy="1195199"/>
          </a:xfrm>
          <a:prstGeom prst="rect">
            <a:avLst/>
          </a:prstGeom>
          <a:solidFill>
            <a:srgbClr val="FFFF00"/>
          </a:solidFill>
        </p:spPr>
        <p:txBody>
          <a:bodyPr wrap="square">
            <a:spAutoFit/>
          </a:bodyPr>
          <a:lstStyle/>
          <a:p>
            <a:pPr marL="342900" indent="-342900">
              <a:lnSpc>
                <a:spcPts val="4300"/>
              </a:lnSpc>
              <a:spcBef>
                <a:spcPts val="0"/>
              </a:spcBef>
              <a:buFont typeface="Arial" panose="020B0604020202020204" pitchFamily="34" charset="0"/>
              <a:buChar char="•"/>
              <a:defRPr/>
            </a:pPr>
            <a:r>
              <a:rPr lang="en-US" altLang="zh-CN" sz="2400" b="1" dirty="0">
                <a:solidFill>
                  <a:srgbClr val="FF0000"/>
                </a:solidFill>
                <a:latin typeface="黑体" panose="02010609060101010101" pitchFamily="49" charset="-122"/>
                <a:ea typeface="黑体" panose="02010609060101010101" pitchFamily="49" charset="-122"/>
              </a:rPr>
              <a:t>DBMS</a:t>
            </a:r>
            <a:r>
              <a:rPr lang="zh-CN" altLang="en-US" sz="2400" b="1" dirty="0">
                <a:solidFill>
                  <a:srgbClr val="FF0000"/>
                </a:solidFill>
                <a:latin typeface="黑体" panose="02010609060101010101" pitchFamily="49" charset="-122"/>
                <a:ea typeface="黑体" panose="02010609060101010101" pitchFamily="49" charset="-122"/>
              </a:rPr>
              <a:t>在操作系统的支持与控制下运行</a:t>
            </a:r>
          </a:p>
        </p:txBody>
      </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396" y="2715334"/>
            <a:ext cx="3703637" cy="354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五角星 6"/>
          <p:cNvSpPr/>
          <p:nvPr/>
        </p:nvSpPr>
        <p:spPr>
          <a:xfrm>
            <a:off x="5124679" y="220014"/>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角星 8"/>
          <p:cNvSpPr/>
          <p:nvPr/>
        </p:nvSpPr>
        <p:spPr>
          <a:xfrm>
            <a:off x="3678016" y="5394137"/>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3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09B120E8-1657-4D22-ADA0-24264C5FC973}" type="slidenum">
              <a:rPr lang="en-US" altLang="zh-CN" sz="1400" smtClean="0">
                <a:solidFill>
                  <a:schemeClr val="tx1"/>
                </a:solidFill>
                <a:latin typeface="Times New Roman" pitchFamily="18" charset="0"/>
              </a:rPr>
              <a:pPr algn="r" eaLnBrk="1" hangingPunct="1">
                <a:spcBef>
                  <a:spcPct val="0"/>
                </a:spcBef>
                <a:buClrTx/>
                <a:buFontTx/>
                <a:buNone/>
              </a:pPr>
              <a:t>16</a:t>
            </a:fld>
            <a:endParaRPr lang="en-US" altLang="zh-CN" sz="1400" smtClean="0">
              <a:solidFill>
                <a:schemeClr val="tx1"/>
              </a:solidFill>
              <a:latin typeface="Times New Roman" pitchFamily="18" charset="0"/>
            </a:endParaRPr>
          </a:p>
        </p:txBody>
      </p:sp>
      <p:sp>
        <p:nvSpPr>
          <p:cNvPr id="29700" name="Rectangle 3"/>
          <p:cNvSpPr>
            <a:spLocks noGrp="1" noChangeArrowheads="1"/>
          </p:cNvSpPr>
          <p:nvPr>
            <p:ph type="body" idx="1"/>
          </p:nvPr>
        </p:nvSpPr>
        <p:spPr>
          <a:xfrm>
            <a:off x="457200" y="1512888"/>
            <a:ext cx="8435975" cy="5011737"/>
          </a:xfrm>
        </p:spPr>
        <p:txBody>
          <a:bodyPr>
            <a:normAutofit/>
          </a:bodyPr>
          <a:lstStyle/>
          <a:p>
            <a:pPr eaLnBrk="1" hangingPunct="1"/>
            <a:r>
              <a:rPr lang="zh-CN" altLang="en-US" sz="3200" b="1" dirty="0" smtClean="0">
                <a:effectLst>
                  <a:outerShdw blurRad="38100" dist="38100" dir="2700000" algn="tl">
                    <a:srgbClr val="000000">
                      <a:alpha val="43137"/>
                    </a:srgbClr>
                  </a:outerShdw>
                </a:effectLst>
              </a:rPr>
              <a:t>用户与</a:t>
            </a:r>
            <a:r>
              <a:rPr lang="en-US" altLang="zh-CN" sz="3200" b="1" dirty="0" smtClean="0">
                <a:effectLst>
                  <a:outerShdw blurRad="38100" dist="38100" dir="2700000" algn="tl">
                    <a:srgbClr val="000000">
                      <a:alpha val="43137"/>
                    </a:srgbClr>
                  </a:outerShdw>
                </a:effectLst>
              </a:rPr>
              <a:t>DBMS</a:t>
            </a:r>
            <a:r>
              <a:rPr lang="zh-CN" altLang="en-US" sz="3200" b="1" dirty="0" smtClean="0">
                <a:effectLst>
                  <a:outerShdw blurRad="38100" dist="38100" dir="2700000" algn="tl">
                    <a:srgbClr val="000000">
                      <a:alpha val="43137"/>
                    </a:srgbClr>
                  </a:outerShdw>
                </a:effectLst>
              </a:rPr>
              <a:t>的关系：</a:t>
            </a:r>
          </a:p>
          <a:p>
            <a:pPr eaLnBrk="1" hangingPunct="1"/>
            <a:endParaRPr lang="zh-CN" altLang="en-US" sz="2800" b="1" dirty="0" smtClean="0">
              <a:ea typeface="宋体" pitchFamily="2" charset="-122"/>
            </a:endParaRPr>
          </a:p>
          <a:p>
            <a:pPr eaLnBrk="1" hangingPunct="1"/>
            <a:endParaRPr lang="zh-CN" altLang="en-US" sz="2800" b="1" dirty="0" smtClean="0">
              <a:latin typeface="宋体" pitchFamily="2" charset="-122"/>
              <a:ea typeface="宋体" pitchFamily="2" charset="-122"/>
            </a:endParaRPr>
          </a:p>
          <a:p>
            <a:pPr eaLnBrk="1" hangingPunct="1"/>
            <a:endParaRPr lang="zh-CN" altLang="en-US" sz="2800" b="1" dirty="0" smtClean="0">
              <a:solidFill>
                <a:schemeClr val="tx1"/>
              </a:solidFill>
              <a:latin typeface="宋体" pitchFamily="2" charset="-122"/>
              <a:ea typeface="宋体" pitchFamily="2" charset="-122"/>
            </a:endParaRPr>
          </a:p>
          <a:p>
            <a:pPr eaLnBrk="1" hangingPunct="1"/>
            <a:endParaRPr lang="en-US" altLang="zh-CN" sz="2800" b="1" dirty="0" smtClean="0">
              <a:latin typeface="宋体" pitchFamily="2" charset="-122"/>
              <a:ea typeface="宋体" pitchFamily="2" charset="-122"/>
            </a:endParaRPr>
          </a:p>
        </p:txBody>
      </p:sp>
      <p:grpSp>
        <p:nvGrpSpPr>
          <p:cNvPr id="29701" name="Group 6"/>
          <p:cNvGrpSpPr>
            <a:grpSpLocks/>
          </p:cNvGrpSpPr>
          <p:nvPr/>
        </p:nvGrpSpPr>
        <p:grpSpPr bwMode="auto">
          <a:xfrm>
            <a:off x="1066800" y="2667000"/>
            <a:ext cx="6781800" cy="2209800"/>
            <a:chOff x="336" y="1680"/>
            <a:chExt cx="4272" cy="1392"/>
          </a:xfrm>
        </p:grpSpPr>
        <p:grpSp>
          <p:nvGrpSpPr>
            <p:cNvPr id="29702" name="Group 7"/>
            <p:cNvGrpSpPr>
              <a:grpSpLocks/>
            </p:cNvGrpSpPr>
            <p:nvPr/>
          </p:nvGrpSpPr>
          <p:grpSpPr bwMode="auto">
            <a:xfrm>
              <a:off x="336" y="1776"/>
              <a:ext cx="480" cy="1152"/>
              <a:chOff x="576" y="1872"/>
              <a:chExt cx="480" cy="1152"/>
            </a:xfrm>
          </p:grpSpPr>
          <p:sp>
            <p:nvSpPr>
              <p:cNvPr id="836616" name="Oval 8"/>
              <p:cNvSpPr>
                <a:spLocks noChangeArrowheads="1"/>
              </p:cNvSpPr>
              <p:nvPr/>
            </p:nvSpPr>
            <p:spPr bwMode="auto">
              <a:xfrm>
                <a:off x="720" y="1872"/>
                <a:ext cx="192" cy="240"/>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36617" name="Line 9"/>
              <p:cNvSpPr>
                <a:spLocks noChangeShapeType="1"/>
              </p:cNvSpPr>
              <p:nvPr/>
            </p:nvSpPr>
            <p:spPr bwMode="auto">
              <a:xfrm>
                <a:off x="816" y="2112"/>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836618" name="Line 10"/>
              <p:cNvSpPr>
                <a:spLocks noChangeShapeType="1"/>
              </p:cNvSpPr>
              <p:nvPr/>
            </p:nvSpPr>
            <p:spPr bwMode="auto">
              <a:xfrm flipH="1">
                <a:off x="576" y="23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836619" name="Line 11"/>
              <p:cNvSpPr>
                <a:spLocks noChangeShapeType="1"/>
              </p:cNvSpPr>
              <p:nvPr/>
            </p:nvSpPr>
            <p:spPr bwMode="auto">
              <a:xfrm>
                <a:off x="816" y="235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836620" name="Line 12"/>
              <p:cNvSpPr>
                <a:spLocks noChangeShapeType="1"/>
              </p:cNvSpPr>
              <p:nvPr/>
            </p:nvSpPr>
            <p:spPr bwMode="auto">
              <a:xfrm flipH="1">
                <a:off x="576" y="278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836621" name="Line 13"/>
              <p:cNvSpPr>
                <a:spLocks noChangeShapeType="1"/>
              </p:cNvSpPr>
              <p:nvPr/>
            </p:nvSpPr>
            <p:spPr bwMode="auto">
              <a:xfrm>
                <a:off x="816" y="278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836622" name="Rectangle 14"/>
            <p:cNvSpPr>
              <a:spLocks noChangeArrowheads="1"/>
            </p:cNvSpPr>
            <p:nvPr/>
          </p:nvSpPr>
          <p:spPr bwMode="auto">
            <a:xfrm>
              <a:off x="1728" y="1680"/>
              <a:ext cx="288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9704" name="Rectangle 15"/>
            <p:cNvSpPr>
              <a:spLocks noChangeArrowheads="1"/>
            </p:cNvSpPr>
            <p:nvPr/>
          </p:nvSpPr>
          <p:spPr bwMode="auto">
            <a:xfrm>
              <a:off x="1824" y="1968"/>
              <a:ext cx="1104" cy="72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ctr" eaLnBrk="1" hangingPunct="1">
                <a:spcBef>
                  <a:spcPct val="0"/>
                </a:spcBef>
                <a:buClrTx/>
                <a:buFontTx/>
                <a:buNone/>
              </a:pPr>
              <a:r>
                <a:rPr kumimoji="1" lang="en-US" altLang="zh-CN" sz="2400">
                  <a:solidFill>
                    <a:schemeClr val="tx1"/>
                  </a:solidFill>
                  <a:effectLst/>
                  <a:latin typeface="Times New Roman" pitchFamily="18" charset="0"/>
                </a:rPr>
                <a:t>DBMS</a:t>
              </a:r>
            </a:p>
          </p:txBody>
        </p:sp>
        <p:sp>
          <p:nvSpPr>
            <p:cNvPr id="29705" name="AutoShape 16"/>
            <p:cNvSpPr>
              <a:spLocks noChangeArrowheads="1"/>
            </p:cNvSpPr>
            <p:nvPr/>
          </p:nvSpPr>
          <p:spPr bwMode="auto">
            <a:xfrm>
              <a:off x="3360" y="1920"/>
              <a:ext cx="1056" cy="816"/>
            </a:xfrm>
            <a:prstGeom prst="can">
              <a:avLst>
                <a:gd name="adj" fmla="val 25000"/>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ctr" eaLnBrk="1" hangingPunct="1">
                <a:spcBef>
                  <a:spcPct val="0"/>
                </a:spcBef>
                <a:buClrTx/>
                <a:buFontTx/>
                <a:buNone/>
              </a:pPr>
              <a:r>
                <a:rPr kumimoji="1" lang="en-US" altLang="zh-CN" sz="2400">
                  <a:solidFill>
                    <a:schemeClr val="tx1"/>
                  </a:solidFill>
                  <a:effectLst/>
                  <a:latin typeface="Times New Roman" pitchFamily="18" charset="0"/>
                </a:rPr>
                <a:t>DB</a:t>
              </a:r>
            </a:p>
          </p:txBody>
        </p:sp>
        <p:sp>
          <p:nvSpPr>
            <p:cNvPr id="29706" name="Text Box 17"/>
            <p:cNvSpPr txBox="1">
              <a:spLocks noChangeArrowheads="1"/>
            </p:cNvSpPr>
            <p:nvPr/>
          </p:nvSpPr>
          <p:spPr bwMode="auto">
            <a:xfrm>
              <a:off x="2688" y="2784"/>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ctr" eaLnBrk="1" hangingPunct="1">
                <a:spcBef>
                  <a:spcPct val="50000"/>
                </a:spcBef>
                <a:buClrTx/>
                <a:buFontTx/>
                <a:buNone/>
              </a:pPr>
              <a:r>
                <a:rPr kumimoji="1" lang="zh-CN" altLang="en-US" sz="2400">
                  <a:solidFill>
                    <a:schemeClr val="tx1"/>
                  </a:solidFill>
                  <a:effectLst/>
                  <a:latin typeface="Times New Roman" pitchFamily="18" charset="0"/>
                </a:rPr>
                <a:t>计算机系统</a:t>
              </a:r>
            </a:p>
          </p:txBody>
        </p:sp>
        <p:sp>
          <p:nvSpPr>
            <p:cNvPr id="836626" name="AutoShape 18"/>
            <p:cNvSpPr>
              <a:spLocks noChangeArrowheads="1"/>
            </p:cNvSpPr>
            <p:nvPr/>
          </p:nvSpPr>
          <p:spPr bwMode="auto">
            <a:xfrm>
              <a:off x="2928" y="2208"/>
              <a:ext cx="432" cy="192"/>
            </a:xfrm>
            <a:prstGeom prst="leftRightArrow">
              <a:avLst>
                <a:gd name="adj1" fmla="val 50000"/>
                <a:gd name="adj2" fmla="val 45000"/>
              </a:avLst>
            </a:prstGeom>
            <a:noFill/>
            <a:ln w="952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36627" name="AutoShape 19"/>
            <p:cNvSpPr>
              <a:spLocks noChangeArrowheads="1"/>
            </p:cNvSpPr>
            <p:nvPr/>
          </p:nvSpPr>
          <p:spPr bwMode="auto">
            <a:xfrm>
              <a:off x="816" y="2256"/>
              <a:ext cx="1008" cy="144"/>
            </a:xfrm>
            <a:prstGeom prst="leftRightArrow">
              <a:avLst>
                <a:gd name="adj1" fmla="val 50000"/>
                <a:gd name="adj2" fmla="val 14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9709" name="Text Box 20"/>
            <p:cNvSpPr txBox="1">
              <a:spLocks noChangeArrowheads="1"/>
            </p:cNvSpPr>
            <p:nvPr/>
          </p:nvSpPr>
          <p:spPr bwMode="auto">
            <a:xfrm>
              <a:off x="816" y="1968"/>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ctr" eaLnBrk="1" hangingPunct="1">
                <a:spcBef>
                  <a:spcPct val="50000"/>
                </a:spcBef>
                <a:buClrTx/>
                <a:buFontTx/>
                <a:buNone/>
              </a:pPr>
              <a:r>
                <a:rPr kumimoji="1" lang="zh-CN" altLang="en-US" sz="2400">
                  <a:solidFill>
                    <a:schemeClr val="tx1"/>
                  </a:solidFill>
                  <a:effectLst/>
                  <a:latin typeface="Times New Roman" pitchFamily="18" charset="0"/>
                </a:rPr>
                <a:t>操作要求</a:t>
              </a:r>
            </a:p>
          </p:txBody>
        </p:sp>
      </p:grpSp>
    </p:spTree>
    <p:extLst>
      <p:ext uri="{BB962C8B-B14F-4D97-AF65-F5344CB8AC3E}">
        <p14:creationId xmlns:p14="http://schemas.microsoft.com/office/powerpoint/2010/main" val="694551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448" y="1593425"/>
            <a:ext cx="7886700" cy="791013"/>
          </a:xfrm>
        </p:spPr>
        <p:txBody>
          <a:bodyPr>
            <a:noAutofit/>
          </a:bodyPr>
          <a:lstStyle/>
          <a:p>
            <a:pPr marL="228600" indent="-228600" fontAlgn="base">
              <a:lnSpc>
                <a:spcPct val="150000"/>
              </a:lnSpc>
              <a:spcBef>
                <a:spcPts val="1000"/>
              </a:spcBef>
              <a:spcAft>
                <a:spcPct val="0"/>
              </a:spcAft>
              <a:buFont typeface="Arial" panose="020B0604020202020204" pitchFamily="34" charset="0"/>
              <a:buChar char="•"/>
              <a:defRPr/>
            </a:pPr>
            <a:r>
              <a:rPr lang="en-US" altLang="zh-CN" sz="3200" b="1" dirty="0" smtClean="0">
                <a:solidFill>
                  <a:srgbClr val="D40AC6"/>
                </a:solidFill>
              </a:rPr>
              <a:t>2.</a:t>
            </a:r>
            <a:r>
              <a:rPr lang="zh-CN" altLang="en-US" sz="3200" b="1" dirty="0" smtClean="0">
                <a:solidFill>
                  <a:srgbClr val="D40AC6"/>
                </a:solidFill>
              </a:rPr>
              <a:t> </a:t>
            </a:r>
            <a:r>
              <a:rPr lang="zh-CN" altLang="en-US" sz="2800" b="1" dirty="0">
                <a:solidFill>
                  <a:srgbClr val="FF0000"/>
                </a:solidFill>
                <a:cs typeface="+mn-cs"/>
              </a:rPr>
              <a:t>数据库管理系统的</a:t>
            </a:r>
            <a:r>
              <a:rPr lang="zh-CN" altLang="en-US" sz="2800" b="1" dirty="0" smtClean="0">
                <a:solidFill>
                  <a:srgbClr val="FF0000"/>
                </a:solidFill>
                <a:cs typeface="+mn-cs"/>
              </a:rPr>
              <a:t>功能</a:t>
            </a:r>
            <a:r>
              <a:rPr lang="en-US" altLang="zh-CN" sz="2800" b="1" dirty="0" smtClean="0">
                <a:solidFill>
                  <a:srgbClr val="FF0000"/>
                </a:solidFill>
                <a:cs typeface="+mn-cs"/>
              </a:rPr>
              <a:t>:</a:t>
            </a:r>
            <a:endParaRPr lang="zh-CN" altLang="en-US" sz="2800" b="1" dirty="0">
              <a:solidFill>
                <a:srgbClr val="FF0000"/>
              </a:solidFill>
              <a:cs typeface="+mn-cs"/>
            </a:endParaRPr>
          </a:p>
        </p:txBody>
      </p:sp>
      <p:sp>
        <p:nvSpPr>
          <p:cNvPr id="3" name="内容占位符 2"/>
          <p:cNvSpPr>
            <a:spLocks noGrp="1"/>
          </p:cNvSpPr>
          <p:nvPr>
            <p:ph idx="1"/>
          </p:nvPr>
        </p:nvSpPr>
        <p:spPr>
          <a:xfrm>
            <a:off x="735448" y="2472759"/>
            <a:ext cx="7886700" cy="3136472"/>
          </a:xfrm>
        </p:spPr>
        <p:txBody>
          <a:bodyPr>
            <a:normAutofit/>
          </a:bodyPr>
          <a:lstStyle/>
          <a:p>
            <a:pPr marL="0" indent="0">
              <a:lnSpc>
                <a:spcPts val="3600"/>
              </a:lnSpc>
              <a:spcBef>
                <a:spcPts val="0"/>
              </a:spcBef>
              <a:buNone/>
            </a:pPr>
            <a:r>
              <a:rPr lang="en-US" altLang="zh-CN" sz="2800" b="1" dirty="0" smtClean="0"/>
              <a:t>1</a:t>
            </a:r>
            <a:r>
              <a:rPr lang="zh-CN" altLang="en-US" sz="2800" b="1" dirty="0" smtClean="0"/>
              <a:t>）数据库的建立和维护</a:t>
            </a:r>
          </a:p>
          <a:p>
            <a:pPr marL="0" indent="0">
              <a:lnSpc>
                <a:spcPts val="3600"/>
              </a:lnSpc>
              <a:spcBef>
                <a:spcPts val="0"/>
              </a:spcBef>
              <a:buNone/>
            </a:pPr>
            <a:r>
              <a:rPr lang="en-US" altLang="zh-CN" sz="2800" b="1" dirty="0" smtClean="0"/>
              <a:t>2</a:t>
            </a:r>
            <a:r>
              <a:rPr lang="zh-CN" altLang="en-US" sz="2800" b="1" dirty="0" smtClean="0"/>
              <a:t>）数据定义功能</a:t>
            </a:r>
          </a:p>
          <a:p>
            <a:pPr marL="0" indent="0">
              <a:lnSpc>
                <a:spcPts val="3600"/>
              </a:lnSpc>
              <a:spcBef>
                <a:spcPts val="0"/>
              </a:spcBef>
              <a:buNone/>
            </a:pPr>
            <a:r>
              <a:rPr lang="en-US" altLang="zh-CN" sz="2800" b="1" dirty="0" smtClean="0"/>
              <a:t>3</a:t>
            </a:r>
            <a:r>
              <a:rPr lang="zh-CN" altLang="en-US" sz="2800" b="1" dirty="0" smtClean="0"/>
              <a:t>）数据组织、存储和管理</a:t>
            </a:r>
          </a:p>
          <a:p>
            <a:pPr marL="0" indent="0">
              <a:lnSpc>
                <a:spcPts val="3600"/>
              </a:lnSpc>
              <a:spcBef>
                <a:spcPts val="0"/>
              </a:spcBef>
              <a:buNone/>
            </a:pPr>
            <a:r>
              <a:rPr lang="en-US" altLang="zh-CN" sz="2800" b="1" dirty="0" smtClean="0"/>
              <a:t>4</a:t>
            </a:r>
            <a:r>
              <a:rPr lang="zh-CN" altLang="en-US" sz="2800" b="1" dirty="0" smtClean="0"/>
              <a:t>）数据操作功能</a:t>
            </a:r>
          </a:p>
          <a:p>
            <a:pPr marL="0" indent="0">
              <a:lnSpc>
                <a:spcPts val="3600"/>
              </a:lnSpc>
              <a:spcBef>
                <a:spcPts val="0"/>
              </a:spcBef>
              <a:buNone/>
            </a:pPr>
            <a:r>
              <a:rPr lang="en-US" altLang="zh-CN" sz="2800" b="1" dirty="0" smtClean="0"/>
              <a:t>5</a:t>
            </a:r>
            <a:r>
              <a:rPr lang="zh-CN" altLang="en-US" sz="2800" b="1" dirty="0" smtClean="0"/>
              <a:t>）数据库</a:t>
            </a:r>
            <a:r>
              <a:rPr lang="zh-CN" altLang="en-US" sz="2800" b="1" dirty="0"/>
              <a:t>事务管理和运行管理</a:t>
            </a:r>
          </a:p>
          <a:p>
            <a:pPr marL="0" indent="0">
              <a:lnSpc>
                <a:spcPts val="3600"/>
              </a:lnSpc>
              <a:spcBef>
                <a:spcPts val="0"/>
              </a:spcBef>
              <a:buNone/>
            </a:pPr>
            <a:r>
              <a:rPr lang="en-US" altLang="zh-CN" sz="2800" b="1" dirty="0" smtClean="0"/>
              <a:t>6</a:t>
            </a:r>
            <a:r>
              <a:rPr lang="zh-CN" altLang="en-US" sz="2800" b="1" dirty="0" smtClean="0"/>
              <a:t>）其他功能</a:t>
            </a:r>
            <a:endParaRPr lang="zh-CN" altLang="en-US" sz="2800" b="1" dirty="0"/>
          </a:p>
        </p:txBody>
      </p:sp>
      <p:sp>
        <p:nvSpPr>
          <p:cNvPr id="4"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itchFamily="34" charset="-122"/>
            </a:endParaRPr>
          </a:p>
        </p:txBody>
      </p:sp>
      <p:sp>
        <p:nvSpPr>
          <p:cNvPr id="5" name="内容占位符 2"/>
          <p:cNvSpPr txBox="1">
            <a:spLocks/>
          </p:cNvSpPr>
          <p:nvPr/>
        </p:nvSpPr>
        <p:spPr bwMode="gray">
          <a:xfrm>
            <a:off x="609383" y="184666"/>
            <a:ext cx="8138831" cy="11654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a:solidFill>
                  <a:srgbClr val="000000"/>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ü"/>
              <a:defRPr sz="2400">
                <a:solidFill>
                  <a:srgbClr val="000000"/>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20000"/>
              </a:spcBef>
              <a:spcAft>
                <a:spcPct val="0"/>
              </a:spcAft>
              <a:buFont typeface="Wingdings" panose="05000000000000000000" pitchFamily="2" charset="2"/>
              <a:buChar char="p"/>
              <a:defRPr sz="2400">
                <a:solidFill>
                  <a:srgbClr val="000000"/>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20000"/>
              </a:spcBef>
              <a:spcAft>
                <a:spcPct val="0"/>
              </a:spcAft>
              <a:buChar char="–"/>
              <a:defRPr sz="2400">
                <a:solidFill>
                  <a:srgbClr val="000000"/>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20000"/>
              </a:spcBef>
              <a:spcAft>
                <a:spcPct val="0"/>
              </a:spcAft>
              <a:buChar char="»"/>
              <a:defRPr sz="2400">
                <a:solidFill>
                  <a:srgbClr val="000000"/>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228600" indent="-228600">
              <a:lnSpc>
                <a:spcPct val="150000"/>
              </a:lnSpc>
              <a:spcBef>
                <a:spcPts val="1000"/>
              </a:spcBef>
              <a:buFont typeface="Arial" panose="020B0604020202020204" pitchFamily="34" charset="0"/>
              <a:buChar char="•"/>
              <a:defRPr/>
            </a:pPr>
            <a:r>
              <a:rPr lang="en-US" altLang="zh-CN" sz="2400" b="1" dirty="0">
                <a:solidFill>
                  <a:srgbClr val="FF0000"/>
                </a:solidFill>
              </a:rPr>
              <a:t>DBMS</a:t>
            </a:r>
            <a:r>
              <a:rPr lang="zh-CN" altLang="en-US" sz="2400" b="1" dirty="0">
                <a:solidFill>
                  <a:srgbClr val="FF0000"/>
                </a:solidFill>
              </a:rPr>
              <a:t>的用途</a:t>
            </a:r>
          </a:p>
          <a:p>
            <a:pPr marL="0" indent="0">
              <a:lnSpc>
                <a:spcPct val="150000"/>
              </a:lnSpc>
              <a:spcBef>
                <a:spcPts val="0"/>
              </a:spcBef>
              <a:buFont typeface="Wingdings" panose="05000000000000000000" pitchFamily="2" charset="2"/>
              <a:buNone/>
              <a:defRPr/>
            </a:pPr>
            <a:r>
              <a:rPr lang="en-US" altLang="zh-CN" b="1" dirty="0" smtClean="0">
                <a:solidFill>
                  <a:srgbClr val="0000FF"/>
                </a:solidFill>
              </a:rPr>
              <a:t>	</a:t>
            </a:r>
            <a:r>
              <a:rPr lang="zh-CN" altLang="en-US" sz="2400" b="1" dirty="0" smtClean="0">
                <a:solidFill>
                  <a:schemeClr val="tx1"/>
                </a:solidFill>
              </a:rPr>
              <a:t>科学地组织和存储数据、高效地获取和维护数据</a:t>
            </a:r>
          </a:p>
        </p:txBody>
      </p:sp>
      <p:sp>
        <p:nvSpPr>
          <p:cNvPr id="6" name="五角星 5"/>
          <p:cNvSpPr/>
          <p:nvPr/>
        </p:nvSpPr>
        <p:spPr>
          <a:xfrm>
            <a:off x="6393921" y="1887008"/>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305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anim calcmode="lin" valueType="num">
                                      <p:cBhvr additive="base">
                                        <p:cTn id="43" dur="500" fill="hold"/>
                                        <p:tgtEl>
                                          <p:spTgt spid="5">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additive="base">
                                        <p:cTn id="4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1816357A-F397-4B16-896A-81DEE2407EFE}" type="slidenum">
              <a:rPr lang="en-US" altLang="zh-CN" sz="1400" smtClean="0">
                <a:solidFill>
                  <a:schemeClr val="tx1"/>
                </a:solidFill>
                <a:latin typeface="Times New Roman" pitchFamily="18" charset="0"/>
              </a:rPr>
              <a:pPr algn="r" eaLnBrk="1" hangingPunct="1">
                <a:spcBef>
                  <a:spcPct val="0"/>
                </a:spcBef>
                <a:buClrTx/>
                <a:buFontTx/>
                <a:buNone/>
              </a:pPr>
              <a:t>18</a:t>
            </a:fld>
            <a:endParaRPr lang="en-US" altLang="zh-CN" sz="1400" smtClean="0">
              <a:solidFill>
                <a:schemeClr val="tx1"/>
              </a:solidFill>
              <a:latin typeface="Times New Roman" pitchFamily="18" charset="0"/>
            </a:endParaRPr>
          </a:p>
        </p:txBody>
      </p:sp>
      <p:sp>
        <p:nvSpPr>
          <p:cNvPr id="30723" name="Rectangle 3"/>
          <p:cNvSpPr>
            <a:spLocks noGrp="1" noChangeArrowheads="1"/>
          </p:cNvSpPr>
          <p:nvPr>
            <p:ph type="title"/>
          </p:nvPr>
        </p:nvSpPr>
        <p:spPr/>
        <p:txBody>
          <a:bodyPr/>
          <a:lstStyle/>
          <a:p>
            <a:pPr eaLnBrk="1" hangingPunct="1"/>
            <a:r>
              <a:rPr lang="en-US" altLang="zh-CN" b="1" dirty="0" smtClean="0">
                <a:effectLst>
                  <a:outerShdw blurRad="38100" dist="38100" dir="2700000" algn="tl">
                    <a:srgbClr val="000000">
                      <a:alpha val="43137"/>
                    </a:srgbClr>
                  </a:outerShdw>
                </a:effectLst>
                <a:ea typeface="宋体" pitchFamily="2" charset="-122"/>
              </a:rPr>
              <a:t>DBMS</a:t>
            </a:r>
            <a:r>
              <a:rPr lang="zh-CN" altLang="en-US" b="1" dirty="0" smtClean="0">
                <a:effectLst>
                  <a:outerShdw blurRad="38100" dist="38100" dir="2700000" algn="tl">
                    <a:srgbClr val="000000">
                      <a:alpha val="43137"/>
                    </a:srgbClr>
                  </a:outerShdw>
                </a:effectLst>
                <a:ea typeface="宋体" pitchFamily="2" charset="-122"/>
              </a:rPr>
              <a:t>的主要功能</a:t>
            </a:r>
          </a:p>
        </p:txBody>
      </p:sp>
      <p:sp>
        <p:nvSpPr>
          <p:cNvPr id="30724" name="Rectangle 2"/>
          <p:cNvSpPr>
            <a:spLocks noGrp="1" noChangeArrowheads="1"/>
          </p:cNvSpPr>
          <p:nvPr>
            <p:ph type="body" idx="1"/>
          </p:nvPr>
        </p:nvSpPr>
        <p:spPr>
          <a:xfrm>
            <a:off x="218365" y="1312863"/>
            <a:ext cx="8530348" cy="1652587"/>
          </a:xfrm>
        </p:spPr>
        <p:txBody>
          <a:bodyPr>
            <a:normAutofit fontScale="92500"/>
          </a:bodyPr>
          <a:lstStyle/>
          <a:p>
            <a:pPr marL="342900" indent="-342900" algn="just">
              <a:lnSpc>
                <a:spcPct val="110000"/>
              </a:lnSpc>
              <a:spcBef>
                <a:spcPct val="20000"/>
              </a:spcBef>
              <a:buClr>
                <a:schemeClr val="hlink"/>
              </a:buClr>
              <a:buFont typeface="Wingdings" pitchFamily="2" charset="2"/>
              <a:buChar char="v"/>
            </a:pPr>
            <a:r>
              <a:rPr lang="zh-CN" altLang="en-US" sz="3000" b="1" dirty="0">
                <a:solidFill>
                  <a:srgbClr val="0000CC"/>
                </a:solidFill>
                <a:effectLst>
                  <a:outerShdw blurRad="38100" dist="38100" dir="2700000" algn="tl">
                    <a:srgbClr val="000000">
                      <a:alpha val="43137"/>
                    </a:srgbClr>
                  </a:outerShdw>
                </a:effectLst>
                <a:latin typeface="Arial" pitchFamily="34" charset="0"/>
                <a:ea typeface="+mn-ea"/>
              </a:rPr>
              <a:t>数据定义功能</a:t>
            </a:r>
          </a:p>
          <a:p>
            <a:pPr lvl="1" algn="just">
              <a:lnSpc>
                <a:spcPct val="110000"/>
              </a:lnSpc>
              <a:buNone/>
            </a:pP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提供</a:t>
            </a:r>
            <a:r>
              <a:rPr lang="zh-CN" altLang="en-US" sz="3000" b="1" dirty="0">
                <a:solidFill>
                  <a:srgbClr val="0000FF"/>
                </a:solidFill>
                <a:effectLst>
                  <a:outerShdw blurRad="38100" dist="38100" dir="2700000" algn="tl">
                    <a:srgbClr val="000000">
                      <a:alpha val="43137"/>
                    </a:srgbClr>
                  </a:outerShdw>
                </a:effectLst>
                <a:latin typeface="楷体_GB2312" pitchFamily="49" charset="-122"/>
                <a:ea typeface="楷体_GB2312" pitchFamily="49" charset="-122"/>
              </a:rPr>
              <a:t>数据定义语言</a:t>
            </a:r>
            <a:r>
              <a:rPr lang="en-US" altLang="zh-CN" sz="28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DDL(Data Definition Language)</a:t>
            </a: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定义数据库中的数据对象（建立数据库）</a:t>
            </a:r>
          </a:p>
        </p:txBody>
      </p:sp>
      <p:sp>
        <p:nvSpPr>
          <p:cNvPr id="35844" name="Rectangle 4"/>
          <p:cNvSpPr>
            <a:spLocks noChangeArrowheads="1"/>
          </p:cNvSpPr>
          <p:nvPr/>
        </p:nvSpPr>
        <p:spPr bwMode="auto">
          <a:xfrm>
            <a:off x="827088" y="4940300"/>
            <a:ext cx="79930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lnSpc>
                <a:spcPct val="110000"/>
              </a:lnSpc>
            </a:pPr>
            <a:endParaRPr lang="zh-CN" altLang="zh-CN">
              <a:effectLst/>
              <a:latin typeface="楷体_GB2312" pitchFamily="49" charset="-122"/>
              <a:ea typeface="楷体_GB2312" pitchFamily="49" charset="-122"/>
            </a:endParaRPr>
          </a:p>
        </p:txBody>
      </p:sp>
      <p:sp>
        <p:nvSpPr>
          <p:cNvPr id="35845" name="Rectangle 5"/>
          <p:cNvSpPr>
            <a:spLocks noChangeArrowheads="1"/>
          </p:cNvSpPr>
          <p:nvPr/>
        </p:nvSpPr>
        <p:spPr bwMode="auto">
          <a:xfrm>
            <a:off x="358648" y="2965449"/>
            <a:ext cx="79216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lnSpc>
                <a:spcPct val="110000"/>
              </a:lnSpc>
            </a:pPr>
            <a:r>
              <a:rPr lang="zh-CN" altLang="en-US" dirty="0">
                <a:effectLst>
                  <a:outerShdw blurRad="38100" dist="38100" dir="2700000" algn="tl">
                    <a:srgbClr val="000000">
                      <a:alpha val="43137"/>
                    </a:srgbClr>
                  </a:outerShdw>
                </a:effectLst>
              </a:rPr>
              <a:t>数据组织、存储和管理</a:t>
            </a:r>
          </a:p>
          <a:p>
            <a:pPr lvl="1" algn="just" eaLnBrk="1" hangingPunct="1">
              <a:lnSpc>
                <a:spcPct val="110000"/>
              </a:lnSpc>
              <a:buFont typeface="Wingdings" pitchFamily="2" charset="2"/>
              <a:buNone/>
            </a:pP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分类组织、存储和管理各种数据</a:t>
            </a:r>
          </a:p>
          <a:p>
            <a:pPr lvl="1" algn="just" eaLnBrk="1" hangingPunct="1">
              <a:lnSpc>
                <a:spcPct val="110000"/>
              </a:lnSpc>
              <a:buFont typeface="Wingdings" pitchFamily="2" charset="2"/>
              <a:buNone/>
            </a:pP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确定组织数据的文件结构和存取方式</a:t>
            </a:r>
          </a:p>
          <a:p>
            <a:pPr lvl="1" algn="just" eaLnBrk="1" hangingPunct="1">
              <a:lnSpc>
                <a:spcPct val="110000"/>
              </a:lnSpc>
              <a:buFont typeface="Wingdings" pitchFamily="2" charset="2"/>
              <a:buNone/>
            </a:pP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实现数据之间的联系</a:t>
            </a:r>
          </a:p>
          <a:p>
            <a:pPr lvl="1" algn="just" eaLnBrk="1" hangingPunct="1">
              <a:lnSpc>
                <a:spcPct val="110000"/>
              </a:lnSpc>
              <a:buFont typeface="Wingdings" pitchFamily="2" charset="2"/>
              <a:buNone/>
            </a:pP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提供多种存取方法提高存取效率</a:t>
            </a:r>
          </a:p>
        </p:txBody>
      </p:sp>
      <p:sp>
        <p:nvSpPr>
          <p:cNvPr id="7" name="五角星 6"/>
          <p:cNvSpPr/>
          <p:nvPr/>
        </p:nvSpPr>
        <p:spPr>
          <a:xfrm>
            <a:off x="3896381" y="1463610"/>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1921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973193E4-BC30-4FE9-B1BE-C0711C4D3CC1}" type="slidenum">
              <a:rPr lang="en-US" altLang="zh-CN" sz="1400" smtClean="0">
                <a:solidFill>
                  <a:schemeClr val="tx1"/>
                </a:solidFill>
                <a:latin typeface="Times New Roman" pitchFamily="18" charset="0"/>
              </a:rPr>
              <a:pPr algn="r" eaLnBrk="1" hangingPunct="1">
                <a:spcBef>
                  <a:spcPct val="0"/>
                </a:spcBef>
                <a:buClrTx/>
                <a:buFontTx/>
                <a:buNone/>
              </a:pPr>
              <a:t>19</a:t>
            </a:fld>
            <a:endParaRPr lang="en-US" altLang="zh-CN" sz="1400" smtClean="0">
              <a:solidFill>
                <a:schemeClr val="tx1"/>
              </a:solidFill>
              <a:latin typeface="Times New Roman" pitchFamily="18" charset="0"/>
            </a:endParaRPr>
          </a:p>
        </p:txBody>
      </p:sp>
      <p:sp>
        <p:nvSpPr>
          <p:cNvPr id="31747" name="Rectangle 3"/>
          <p:cNvSpPr>
            <a:spLocks noGrp="1" noChangeArrowheads="1"/>
          </p:cNvSpPr>
          <p:nvPr>
            <p:ph type="title"/>
          </p:nvPr>
        </p:nvSpPr>
        <p:spPr/>
        <p:txBody>
          <a:bodyPr/>
          <a:lstStyle/>
          <a:p>
            <a:pPr eaLnBrk="1" hangingPunct="1"/>
            <a:r>
              <a:rPr lang="en-US" altLang="zh-CN" b="1" dirty="0" smtClean="0">
                <a:effectLst>
                  <a:outerShdw blurRad="38100" dist="38100" dir="2700000" algn="tl">
                    <a:srgbClr val="000000">
                      <a:alpha val="43137"/>
                    </a:srgbClr>
                  </a:outerShdw>
                </a:effectLst>
                <a:ea typeface="宋体" pitchFamily="2" charset="-122"/>
              </a:rPr>
              <a:t>DBMS</a:t>
            </a:r>
            <a:r>
              <a:rPr lang="zh-CN" altLang="en-US" b="1" dirty="0" smtClean="0">
                <a:effectLst>
                  <a:outerShdw blurRad="38100" dist="38100" dir="2700000" algn="tl">
                    <a:srgbClr val="000000">
                      <a:alpha val="43137"/>
                    </a:srgbClr>
                  </a:outerShdw>
                </a:effectLst>
                <a:ea typeface="宋体" pitchFamily="2" charset="-122"/>
              </a:rPr>
              <a:t>的主要功能</a:t>
            </a:r>
          </a:p>
        </p:txBody>
      </p:sp>
      <p:sp>
        <p:nvSpPr>
          <p:cNvPr id="31748" name="Rectangle 2"/>
          <p:cNvSpPr>
            <a:spLocks noGrp="1" noChangeArrowheads="1"/>
          </p:cNvSpPr>
          <p:nvPr>
            <p:ph type="body" idx="1"/>
          </p:nvPr>
        </p:nvSpPr>
        <p:spPr>
          <a:xfrm>
            <a:off x="150125" y="1100730"/>
            <a:ext cx="8816454" cy="4523190"/>
          </a:xfrm>
        </p:spPr>
        <p:txBody>
          <a:bodyPr>
            <a:normAutofit fontScale="92500"/>
          </a:bodyPr>
          <a:lstStyle/>
          <a:p>
            <a:pPr marL="342900" indent="-342900" algn="just">
              <a:lnSpc>
                <a:spcPct val="110000"/>
              </a:lnSpc>
              <a:spcBef>
                <a:spcPct val="20000"/>
              </a:spcBef>
              <a:buClr>
                <a:schemeClr val="hlink"/>
              </a:buClr>
              <a:buFont typeface="Wingdings" pitchFamily="2" charset="2"/>
              <a:buChar char="v"/>
            </a:pPr>
            <a:r>
              <a:rPr lang="zh-CN" altLang="en-US" sz="3000" b="1" dirty="0">
                <a:solidFill>
                  <a:srgbClr val="0000CC"/>
                </a:solidFill>
                <a:effectLst>
                  <a:outerShdw blurRad="38100" dist="38100" dir="2700000" algn="tl">
                    <a:srgbClr val="000000">
                      <a:alpha val="43137"/>
                    </a:srgbClr>
                  </a:outerShdw>
                </a:effectLst>
                <a:latin typeface="Arial" pitchFamily="34" charset="0"/>
                <a:ea typeface="+mn-ea"/>
              </a:rPr>
              <a:t>数据操纵功能</a:t>
            </a:r>
          </a:p>
          <a:p>
            <a:pPr lvl="1" algn="just">
              <a:lnSpc>
                <a:spcPct val="110000"/>
              </a:lnSpc>
            </a:pPr>
            <a:r>
              <a:rPr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提供</a:t>
            </a:r>
            <a:r>
              <a:rPr lang="zh-CN" altLang="en-US" sz="3000" b="1" dirty="0" smtClean="0">
                <a:solidFill>
                  <a:srgbClr val="0000FF"/>
                </a:solidFill>
                <a:effectLst>
                  <a:outerShdw blurRad="38100" dist="38100" dir="2700000" algn="tl">
                    <a:srgbClr val="000000">
                      <a:alpha val="43137"/>
                    </a:srgbClr>
                  </a:outerShdw>
                </a:effectLst>
                <a:latin typeface="楷体_GB2312" pitchFamily="49" charset="-122"/>
                <a:ea typeface="楷体_GB2312" pitchFamily="49" charset="-122"/>
              </a:rPr>
              <a:t>数据操纵语言</a:t>
            </a:r>
            <a:r>
              <a:rPr lang="en-US" altLang="zh-CN" sz="2800" b="1" dirty="0" smtClean="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DML(Data </a:t>
            </a:r>
            <a:r>
              <a:rPr lang="en-US" altLang="zh-CN" sz="28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Manipulation Language</a:t>
            </a:r>
            <a:r>
              <a:rPr lang="en-US" altLang="zh-CN" sz="2800" b="1" dirty="0" smtClean="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a:t>
            </a:r>
          </a:p>
          <a:p>
            <a:pPr lvl="1" algn="just">
              <a:lnSpc>
                <a:spcPct val="110000"/>
              </a:lnSpc>
            </a:pP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实现对数据库的基本操作  </a:t>
            </a:r>
            <a:r>
              <a:rPr lang="en-US" altLang="zh-CN" sz="2800" b="1" dirty="0" smtClean="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查询、插入、删除和修改</a:t>
            </a:r>
            <a:r>
              <a:rPr lang="en-US" altLang="zh-CN" sz="2800" b="1" dirty="0" smtClean="0">
                <a:effectLst>
                  <a:outerShdw blurRad="38100" dist="38100" dir="2700000" algn="tl">
                    <a:srgbClr val="000000">
                      <a:alpha val="43137"/>
                    </a:srgbClr>
                  </a:outerShdw>
                </a:effectLst>
                <a:latin typeface="楷体_GB2312" pitchFamily="49" charset="-122"/>
                <a:ea typeface="楷体_GB2312" pitchFamily="49" charset="-122"/>
              </a:rPr>
              <a:t>)</a:t>
            </a:r>
          </a:p>
          <a:p>
            <a:pPr marL="342900" indent="-342900" algn="just">
              <a:lnSpc>
                <a:spcPct val="110000"/>
              </a:lnSpc>
              <a:spcBef>
                <a:spcPct val="20000"/>
              </a:spcBef>
              <a:buClr>
                <a:schemeClr val="hlink"/>
              </a:buClr>
              <a:buFont typeface="Wingdings" pitchFamily="2" charset="2"/>
              <a:buChar char="v"/>
            </a:pPr>
            <a:r>
              <a:rPr lang="zh-CN" altLang="en-US" sz="3000" b="1" dirty="0">
                <a:solidFill>
                  <a:srgbClr val="0000CC"/>
                </a:solidFill>
                <a:effectLst>
                  <a:outerShdw blurRad="38100" dist="38100" dir="2700000" algn="tl">
                    <a:srgbClr val="000000">
                      <a:alpha val="43137"/>
                    </a:srgbClr>
                  </a:outerShdw>
                </a:effectLst>
                <a:latin typeface="Arial" pitchFamily="34" charset="0"/>
                <a:ea typeface="+mn-ea"/>
              </a:rPr>
              <a:t>数据库的事务管理和运行管理</a:t>
            </a:r>
          </a:p>
          <a:p>
            <a:pPr lvl="1" algn="just">
              <a:lnSpc>
                <a:spcPct val="110000"/>
              </a:lnSpc>
            </a:pP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数据库在建立、运行和维护时由</a:t>
            </a:r>
            <a:r>
              <a:rPr lang="en-US" altLang="zh-CN" sz="2800" b="1" dirty="0" smtClean="0">
                <a:effectLst>
                  <a:outerShdw blurRad="38100" dist="38100" dir="2700000" algn="tl">
                    <a:srgbClr val="000000">
                      <a:alpha val="43137"/>
                    </a:srgbClr>
                  </a:outerShdw>
                </a:effectLst>
                <a:latin typeface="楷体_GB2312" pitchFamily="49" charset="-122"/>
                <a:ea typeface="楷体_GB2312" pitchFamily="49" charset="-122"/>
              </a:rPr>
              <a:t>DBMS</a:t>
            </a: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统一管理和控制</a:t>
            </a:r>
          </a:p>
          <a:p>
            <a:pPr lvl="1" algn="just">
              <a:lnSpc>
                <a:spcPct val="110000"/>
              </a:lnSpc>
            </a:pP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保证数据的安全性、完整性、多用户对数据的并发使用</a:t>
            </a:r>
          </a:p>
          <a:p>
            <a:pPr lvl="1" algn="just">
              <a:lnSpc>
                <a:spcPct val="110000"/>
              </a:lnSpc>
            </a:pPr>
            <a:r>
              <a:rPr lang="zh-CN" altLang="en-US" sz="2800" b="1" dirty="0" smtClean="0">
                <a:effectLst>
                  <a:outerShdw blurRad="38100" dist="38100" dir="2700000" algn="tl">
                    <a:srgbClr val="000000">
                      <a:alpha val="43137"/>
                    </a:srgbClr>
                  </a:outerShdw>
                </a:effectLst>
                <a:latin typeface="楷体_GB2312" pitchFamily="49" charset="-122"/>
                <a:ea typeface="楷体_GB2312" pitchFamily="49" charset="-122"/>
              </a:rPr>
              <a:t>发生故障后的系统恢复</a:t>
            </a:r>
          </a:p>
        </p:txBody>
      </p:sp>
      <p:sp>
        <p:nvSpPr>
          <p:cNvPr id="471046" name="Rectangle 6"/>
          <p:cNvSpPr>
            <a:spLocks noChangeArrowheads="1"/>
          </p:cNvSpPr>
          <p:nvPr/>
        </p:nvSpPr>
        <p:spPr bwMode="auto">
          <a:xfrm>
            <a:off x="506413" y="3362325"/>
            <a:ext cx="8241802"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endParaRPr lang="zh-CN" altLang="zh-CN" sz="3200">
              <a:effectLst>
                <a:outerShdw blurRad="38100" dist="38100" dir="2700000" algn="tl">
                  <a:srgbClr val="000000">
                    <a:alpha val="43137"/>
                  </a:srgbClr>
                </a:outerShdw>
              </a:effectLst>
              <a:ea typeface="楷体_GB2312" pitchFamily="49" charset="-122"/>
            </a:endParaRPr>
          </a:p>
        </p:txBody>
      </p:sp>
      <p:sp>
        <p:nvSpPr>
          <p:cNvPr id="6" name="五角星 5"/>
          <p:cNvSpPr/>
          <p:nvPr/>
        </p:nvSpPr>
        <p:spPr>
          <a:xfrm>
            <a:off x="4204234" y="1243595"/>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6305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71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1416" y="214377"/>
            <a:ext cx="6477000" cy="868363"/>
          </a:xfrm>
        </p:spPr>
        <p:txBody>
          <a:bodyPr/>
          <a:lstStyle/>
          <a:p>
            <a:r>
              <a:rPr lang="en-US" altLang="zh-CN" sz="3600" b="1" dirty="0" smtClean="0">
                <a:solidFill>
                  <a:srgbClr val="FF0000"/>
                </a:solidFill>
              </a:rPr>
              <a:t>1.1</a:t>
            </a:r>
            <a:r>
              <a:rPr lang="zh-CN" altLang="en-US" sz="3600" b="1" dirty="0" smtClean="0">
                <a:solidFill>
                  <a:srgbClr val="FF0000"/>
                </a:solidFill>
              </a:rPr>
              <a:t>数据库系统</a:t>
            </a:r>
            <a:r>
              <a:rPr lang="zh-CN" altLang="en-US" sz="3600" b="1" dirty="0">
                <a:solidFill>
                  <a:srgbClr val="FF0000"/>
                </a:solidFill>
              </a:rPr>
              <a:t>概念</a:t>
            </a:r>
            <a:endParaRPr lang="en-US" altLang="zh-CN" sz="3600" b="1" dirty="0">
              <a:solidFill>
                <a:srgbClr val="FF0000"/>
              </a:solidFill>
            </a:endParaRPr>
          </a:p>
        </p:txBody>
      </p:sp>
      <p:sp>
        <p:nvSpPr>
          <p:cNvPr id="5123" name="Rectangle 3"/>
          <p:cNvSpPr>
            <a:spLocks noGrp="1" noChangeArrowheads="1"/>
          </p:cNvSpPr>
          <p:nvPr>
            <p:ph type="body" sz="half" idx="1"/>
          </p:nvPr>
        </p:nvSpPr>
        <p:spPr>
          <a:xfrm>
            <a:off x="251519" y="1114380"/>
            <a:ext cx="8496695" cy="1983661"/>
          </a:xfrm>
        </p:spPr>
        <p:txBody>
          <a:bodyPr>
            <a:noAutofit/>
          </a:bodyPr>
          <a:lstStyle/>
          <a:p>
            <a:pPr marL="0" indent="0">
              <a:lnSpc>
                <a:spcPct val="120000"/>
              </a:lnSpc>
              <a:buSzPct val="90000"/>
              <a:buNone/>
            </a:pPr>
            <a:r>
              <a:rPr lang="zh-CN" altLang="en-US" sz="2800" dirty="0" smtClean="0">
                <a:solidFill>
                  <a:srgbClr val="FF0000"/>
                </a:solidFill>
              </a:rPr>
              <a:t>      </a:t>
            </a:r>
            <a:r>
              <a:rPr lang="zh-CN" altLang="en-US" sz="2800" b="1" dirty="0" smtClean="0">
                <a:solidFill>
                  <a:srgbClr val="FF0000"/>
                </a:solidFill>
              </a:rPr>
              <a:t>数据库系统</a:t>
            </a:r>
            <a:r>
              <a:rPr lang="zh-CN" altLang="en-US" sz="2800" dirty="0"/>
              <a:t>是指在计算机系统中引入数据库后的系统，一般由</a:t>
            </a:r>
            <a:r>
              <a:rPr lang="zh-CN" altLang="en-US" sz="2800" b="1" dirty="0"/>
              <a:t>数据库、数据库管理系统</a:t>
            </a:r>
            <a:r>
              <a:rPr lang="zh-CN" altLang="en-US" sz="2800" dirty="0"/>
              <a:t>（及其开发工具）、</a:t>
            </a:r>
            <a:r>
              <a:rPr lang="zh-CN" altLang="en-US" sz="2800" b="1" dirty="0"/>
              <a:t>数据库应用系统、用户</a:t>
            </a:r>
            <a:r>
              <a:rPr lang="zh-CN" altLang="en-US" sz="2800" dirty="0"/>
              <a:t>（其中包括数据库管理员等）</a:t>
            </a:r>
            <a:r>
              <a:rPr lang="zh-CN" altLang="en-US" sz="2800" dirty="0" smtClean="0"/>
              <a:t>构成。</a:t>
            </a:r>
            <a:endParaRPr lang="en-US" altLang="zh-CN" sz="2800" dirty="0" smtClean="0"/>
          </a:p>
        </p:txBody>
      </p:sp>
      <p:sp>
        <p:nvSpPr>
          <p:cNvPr id="2" name="灯片编号占位符 1"/>
          <p:cNvSpPr>
            <a:spLocks noGrp="1"/>
          </p:cNvSpPr>
          <p:nvPr>
            <p:ph type="sldNum" sz="quarter" idx="12"/>
          </p:nvPr>
        </p:nvSpPr>
        <p:spPr/>
        <p:txBody>
          <a:bodyPr/>
          <a:lstStyle/>
          <a:p>
            <a:fld id="{110DF4BD-6855-4C84-884F-60199FCA40C6}" type="slidenum">
              <a:rPr lang="en-US" altLang="zh-CN" smtClean="0"/>
              <a:pPr/>
              <a:t>2</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54" y="3349771"/>
            <a:ext cx="8874673" cy="200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017352" y="5126495"/>
            <a:ext cx="3591048" cy="461665"/>
          </a:xfrm>
          <a:prstGeom prst="rect">
            <a:avLst/>
          </a:prstGeom>
        </p:spPr>
        <p:txBody>
          <a:bodyPr wrap="none">
            <a:spAutoFit/>
          </a:bodyPr>
          <a:lstStyle/>
          <a:p>
            <a:r>
              <a:rPr lang="zh-CN" altLang="en-US" sz="2400" b="1" dirty="0">
                <a:solidFill>
                  <a:srgbClr val="0000FF"/>
                </a:solidFill>
                <a:latin typeface="黑体" pitchFamily="49" charset="-122"/>
                <a:ea typeface="黑体" pitchFamily="49" charset="-122"/>
              </a:rPr>
              <a:t>图</a:t>
            </a:r>
            <a:r>
              <a:rPr lang="en-US" altLang="zh-CN" sz="2400" b="1" dirty="0">
                <a:solidFill>
                  <a:srgbClr val="0000FF"/>
                </a:solidFill>
                <a:latin typeface="黑体" pitchFamily="49" charset="-122"/>
                <a:ea typeface="黑体" pitchFamily="49" charset="-122"/>
              </a:rPr>
              <a:t>1-1 </a:t>
            </a:r>
            <a:r>
              <a:rPr lang="zh-CN" altLang="en-US" sz="2400" b="1" dirty="0">
                <a:solidFill>
                  <a:srgbClr val="0000FF"/>
                </a:solidFill>
                <a:latin typeface="黑体" pitchFamily="49" charset="-122"/>
                <a:ea typeface="黑体" pitchFamily="49" charset="-122"/>
              </a:rPr>
              <a:t>数据库系统的组成</a:t>
            </a:r>
          </a:p>
        </p:txBody>
      </p:sp>
    </p:spTree>
    <p:extLst>
      <p:ext uri="{BB962C8B-B14F-4D97-AF65-F5344CB8AC3E}">
        <p14:creationId xmlns:p14="http://schemas.microsoft.com/office/powerpoint/2010/main" val="20225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41A06383-0C32-4E2E-827B-861A7B268863}" type="slidenum">
              <a:rPr lang="en-US" altLang="zh-CN" sz="1400" smtClean="0">
                <a:solidFill>
                  <a:schemeClr val="tx1"/>
                </a:solidFill>
                <a:latin typeface="Times New Roman" pitchFamily="18" charset="0"/>
              </a:rPr>
              <a:pPr algn="r" eaLnBrk="1" hangingPunct="1">
                <a:spcBef>
                  <a:spcPct val="0"/>
                </a:spcBef>
                <a:buClrTx/>
                <a:buFontTx/>
                <a:buNone/>
              </a:pPr>
              <a:t>20</a:t>
            </a:fld>
            <a:endParaRPr lang="en-US" altLang="zh-CN" sz="1400" smtClean="0">
              <a:solidFill>
                <a:schemeClr val="tx1"/>
              </a:solidFill>
              <a:latin typeface="Times New Roman" pitchFamily="18" charset="0"/>
            </a:endParaRPr>
          </a:p>
        </p:txBody>
      </p:sp>
      <p:sp>
        <p:nvSpPr>
          <p:cNvPr id="32771" name="Rectangle 2"/>
          <p:cNvSpPr>
            <a:spLocks noGrp="1" noChangeArrowheads="1"/>
          </p:cNvSpPr>
          <p:nvPr>
            <p:ph type="title"/>
          </p:nvPr>
        </p:nvSpPr>
        <p:spPr>
          <a:xfrm>
            <a:off x="464877" y="160409"/>
            <a:ext cx="7886700" cy="791013"/>
          </a:xfrm>
        </p:spPr>
        <p:txBody>
          <a:bodyPr/>
          <a:lstStyle/>
          <a:p>
            <a:pPr eaLnBrk="1" hangingPunct="1"/>
            <a:r>
              <a:rPr lang="en-US" altLang="zh-CN" b="1" dirty="0" smtClean="0">
                <a:effectLst>
                  <a:outerShdw blurRad="38100" dist="38100" dir="2700000" algn="tl">
                    <a:srgbClr val="000000">
                      <a:alpha val="43137"/>
                    </a:srgbClr>
                  </a:outerShdw>
                </a:effectLst>
                <a:ea typeface="宋体" pitchFamily="2" charset="-122"/>
              </a:rPr>
              <a:t>DBMS</a:t>
            </a:r>
            <a:r>
              <a:rPr lang="zh-CN" altLang="en-US" b="1" dirty="0" smtClean="0">
                <a:effectLst>
                  <a:outerShdw blurRad="38100" dist="38100" dir="2700000" algn="tl">
                    <a:srgbClr val="000000">
                      <a:alpha val="43137"/>
                    </a:srgbClr>
                  </a:outerShdw>
                </a:effectLst>
                <a:ea typeface="宋体" pitchFamily="2" charset="-122"/>
              </a:rPr>
              <a:t>的主要功能</a:t>
            </a:r>
          </a:p>
        </p:txBody>
      </p:sp>
      <p:sp>
        <p:nvSpPr>
          <p:cNvPr id="838660" name="Rectangle 4"/>
          <p:cNvSpPr>
            <a:spLocks noChangeArrowheads="1"/>
          </p:cNvSpPr>
          <p:nvPr/>
        </p:nvSpPr>
        <p:spPr bwMode="auto">
          <a:xfrm>
            <a:off x="755650" y="5013325"/>
            <a:ext cx="78486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lnSpc>
                <a:spcPct val="110000"/>
              </a:lnSpc>
            </a:pPr>
            <a:endParaRPr lang="zh-CN" altLang="zh-CN" sz="3000">
              <a:effectLst/>
              <a:latin typeface="楷体_GB2312" pitchFamily="49" charset="-122"/>
              <a:ea typeface="楷体_GB2312" pitchFamily="49" charset="-122"/>
            </a:endParaRPr>
          </a:p>
        </p:txBody>
      </p:sp>
      <p:sp>
        <p:nvSpPr>
          <p:cNvPr id="32773" name="Rectangle 6"/>
          <p:cNvSpPr>
            <a:spLocks noGrp="1" noChangeArrowheads="1"/>
          </p:cNvSpPr>
          <p:nvPr>
            <p:ph type="body" idx="1"/>
          </p:nvPr>
        </p:nvSpPr>
        <p:spPr>
          <a:xfrm>
            <a:off x="457200" y="1037230"/>
            <a:ext cx="8435975" cy="4985745"/>
          </a:xfrm>
        </p:spPr>
        <p:txBody>
          <a:bodyPr>
            <a:normAutofit lnSpcReduction="10000"/>
          </a:bodyPr>
          <a:lstStyle/>
          <a:p>
            <a:pPr algn="just" eaLnBrk="1" hangingPunct="1"/>
            <a:r>
              <a:rPr lang="zh-CN" altLang="en-US" sz="2800" b="1" dirty="0">
                <a:solidFill>
                  <a:srgbClr val="0000CC"/>
                </a:solidFill>
                <a:effectLst>
                  <a:outerShdw blurRad="38100" dist="38100" dir="2700000" algn="tl">
                    <a:srgbClr val="000000">
                      <a:alpha val="43137"/>
                    </a:srgbClr>
                  </a:outerShdw>
                </a:effectLst>
                <a:latin typeface="Arial" pitchFamily="34" charset="0"/>
                <a:ea typeface="+mn-ea"/>
              </a:rPr>
              <a:t>数据库的建立和维护功能</a:t>
            </a:r>
            <a:r>
              <a:rPr lang="en-US" altLang="zh-CN" sz="2800" b="1" dirty="0" smtClean="0">
                <a:ea typeface="宋体" pitchFamily="2" charset="-122"/>
              </a:rPr>
              <a:t>(</a:t>
            </a:r>
            <a:r>
              <a:rPr lang="zh-CN" altLang="en-US" sz="2800" b="1" dirty="0" smtClean="0">
                <a:ea typeface="宋体" pitchFamily="2" charset="-122"/>
              </a:rPr>
              <a:t>实用程序</a:t>
            </a:r>
            <a:r>
              <a:rPr lang="en-US" altLang="zh-CN" sz="2800" b="1" dirty="0" smtClean="0">
                <a:ea typeface="宋体" pitchFamily="2" charset="-122"/>
              </a:rPr>
              <a:t>)</a:t>
            </a:r>
          </a:p>
          <a:p>
            <a:pPr lvl="1" algn="just">
              <a:lnSpc>
                <a:spcPct val="110000"/>
              </a:lnSpc>
            </a:pP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数据库初始数据装载转换</a:t>
            </a:r>
          </a:p>
          <a:p>
            <a:pPr lvl="1" algn="just">
              <a:lnSpc>
                <a:spcPct val="110000"/>
              </a:lnSpc>
            </a:pP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数据库转储</a:t>
            </a:r>
          </a:p>
          <a:p>
            <a:pPr lvl="1" algn="just">
              <a:lnSpc>
                <a:spcPct val="110000"/>
              </a:lnSpc>
            </a:pP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介质故障恢复</a:t>
            </a:r>
          </a:p>
          <a:p>
            <a:pPr lvl="1" algn="just">
              <a:lnSpc>
                <a:spcPct val="110000"/>
              </a:lnSpc>
            </a:pP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数据库的重组织</a:t>
            </a:r>
          </a:p>
          <a:p>
            <a:pPr lvl="1" algn="just">
              <a:lnSpc>
                <a:spcPct val="110000"/>
              </a:lnSpc>
            </a:pP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性能监视分析等</a:t>
            </a:r>
          </a:p>
          <a:p>
            <a:pPr marL="342900" indent="-342900" algn="just">
              <a:lnSpc>
                <a:spcPct val="110000"/>
              </a:lnSpc>
              <a:spcBef>
                <a:spcPct val="20000"/>
              </a:spcBef>
              <a:buClr>
                <a:schemeClr val="hlink"/>
              </a:buClr>
              <a:buFont typeface="Wingdings" pitchFamily="2" charset="2"/>
              <a:buChar char="v"/>
            </a:pPr>
            <a:r>
              <a:rPr lang="zh-CN" altLang="en-US" sz="2800" b="1" dirty="0">
                <a:solidFill>
                  <a:srgbClr val="0000CC"/>
                </a:solidFill>
                <a:effectLst>
                  <a:outerShdw blurRad="38100" dist="38100" dir="2700000" algn="tl">
                    <a:srgbClr val="000000">
                      <a:alpha val="43137"/>
                    </a:srgbClr>
                  </a:outerShdw>
                </a:effectLst>
                <a:latin typeface="Arial" pitchFamily="34" charset="0"/>
                <a:ea typeface="+mn-ea"/>
              </a:rPr>
              <a:t>其它功能</a:t>
            </a:r>
          </a:p>
          <a:p>
            <a:pPr lvl="1" algn="just">
              <a:lnSpc>
                <a:spcPct val="120000"/>
              </a:lnSpc>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DBMS</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与网络中其它软件系统的通信</a:t>
            </a:r>
          </a:p>
          <a:p>
            <a:pPr lvl="1" algn="just">
              <a:lnSpc>
                <a:spcPct val="120000"/>
              </a:lnSpc>
            </a:pP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两个</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DBMS</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系统的数据转换</a:t>
            </a:r>
          </a:p>
          <a:p>
            <a:pPr lvl="1" algn="just">
              <a:lnSpc>
                <a:spcPct val="120000"/>
              </a:lnSpc>
            </a:pP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异构数据库之间的互访和互操作</a:t>
            </a:r>
          </a:p>
        </p:txBody>
      </p:sp>
    </p:spTree>
    <p:extLst>
      <p:ext uri="{BB962C8B-B14F-4D97-AF65-F5344CB8AC3E}">
        <p14:creationId xmlns:p14="http://schemas.microsoft.com/office/powerpoint/2010/main" val="4151629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38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sz="3200" b="1" dirty="0" smtClean="0">
                <a:solidFill>
                  <a:srgbClr val="FF0000"/>
                </a:solidFill>
              </a:rPr>
              <a:t>3. </a:t>
            </a:r>
            <a:r>
              <a:rPr lang="zh-CN" altLang="en-US" sz="3200" b="1" dirty="0" smtClean="0">
                <a:solidFill>
                  <a:srgbClr val="FF0000"/>
                </a:solidFill>
              </a:rPr>
              <a:t>常见的</a:t>
            </a:r>
            <a:r>
              <a:rPr lang="zh-CN" altLang="en-US" sz="3200" b="1" dirty="0" smtClean="0">
                <a:solidFill>
                  <a:srgbClr val="D40AC6"/>
                </a:solidFill>
              </a:rPr>
              <a:t>关系型</a:t>
            </a:r>
            <a:r>
              <a:rPr lang="en-US" altLang="zh-CN" sz="3200" b="1" dirty="0" smtClean="0">
                <a:solidFill>
                  <a:srgbClr val="D40AC6"/>
                </a:solidFill>
              </a:rPr>
              <a:t>DBMS </a:t>
            </a:r>
            <a:r>
              <a:rPr lang="en-US" altLang="zh-CN" sz="3200" b="1" dirty="0" smtClean="0">
                <a:solidFill>
                  <a:srgbClr val="FF0000"/>
                </a:solidFill>
              </a:rPr>
              <a:t>(RDBMS)</a:t>
            </a:r>
            <a:endParaRPr lang="zh-CN" altLang="en-US" sz="3200" b="1" dirty="0">
              <a:solidFill>
                <a:srgbClr val="FF0000"/>
              </a:solidFill>
            </a:endParaRPr>
          </a:p>
        </p:txBody>
      </p:sp>
      <p:sp>
        <p:nvSpPr>
          <p:cNvPr id="10243" name="内容占位符 2"/>
          <p:cNvSpPr>
            <a:spLocks noGrp="1"/>
          </p:cNvSpPr>
          <p:nvPr>
            <p:ph idx="1"/>
          </p:nvPr>
        </p:nvSpPr>
        <p:spPr/>
        <p:txBody>
          <a:bodyPr>
            <a:normAutofit/>
          </a:bodyPr>
          <a:lstStyle/>
          <a:p>
            <a:pPr marL="0" indent="0">
              <a:buNone/>
              <a:defRPr/>
            </a:pPr>
            <a:r>
              <a:rPr lang="en-US" altLang="zh-CN" b="1" dirty="0" smtClean="0">
                <a:solidFill>
                  <a:srgbClr val="0000FF"/>
                </a:solidFill>
              </a:rPr>
              <a:t>1. Oracle</a:t>
            </a:r>
            <a:r>
              <a:rPr lang="zh-CN" altLang="en-US" b="1" dirty="0" smtClean="0">
                <a:solidFill>
                  <a:srgbClr val="0000FF"/>
                </a:solidFill>
              </a:rPr>
              <a:t>：</a:t>
            </a:r>
            <a:endParaRPr lang="en-US" altLang="zh-CN" b="1" dirty="0" smtClean="0">
              <a:solidFill>
                <a:srgbClr val="0000FF"/>
              </a:solidFill>
            </a:endParaRPr>
          </a:p>
          <a:p>
            <a:pPr lvl="1">
              <a:buFont typeface="Wingdings" panose="05000000000000000000" pitchFamily="2" charset="2"/>
              <a:buChar char="Ø"/>
              <a:defRPr/>
            </a:pPr>
            <a:r>
              <a:rPr lang="zh-CN" altLang="en-US" b="1" dirty="0" smtClean="0"/>
              <a:t>应用广泛、功能强大，分布式数据库系统</a:t>
            </a:r>
          </a:p>
          <a:p>
            <a:pPr lvl="1">
              <a:buFont typeface="Wingdings" panose="05000000000000000000" pitchFamily="2" charset="2"/>
              <a:buChar char="Ø"/>
              <a:defRPr/>
            </a:pPr>
            <a:r>
              <a:rPr lang="zh-CN" altLang="en-US" b="1" dirty="0" smtClean="0"/>
              <a:t>“关系</a:t>
            </a:r>
            <a:r>
              <a:rPr lang="en-US" altLang="zh-CN" b="1" dirty="0" smtClean="0"/>
              <a:t>-</a:t>
            </a:r>
            <a:r>
              <a:rPr lang="zh-CN" altLang="en-US" b="1" dirty="0" smtClean="0"/>
              <a:t>对象”型数据库</a:t>
            </a:r>
          </a:p>
          <a:p>
            <a:pPr marL="0" indent="0">
              <a:buNone/>
              <a:defRPr/>
            </a:pPr>
            <a:r>
              <a:rPr lang="en-US" altLang="zh-CN" b="1" dirty="0" smtClean="0">
                <a:solidFill>
                  <a:srgbClr val="0000FF"/>
                </a:solidFill>
              </a:rPr>
              <a:t>2. MySQL</a:t>
            </a:r>
          </a:p>
          <a:p>
            <a:pPr lvl="1">
              <a:buFont typeface="Wingdings" panose="05000000000000000000" pitchFamily="2" charset="2"/>
              <a:buChar char="Ø"/>
              <a:defRPr/>
            </a:pPr>
            <a:r>
              <a:rPr lang="zh-CN" altLang="en-US" b="1" dirty="0"/>
              <a:t>由瑞典</a:t>
            </a:r>
            <a:r>
              <a:rPr lang="en-US" altLang="zh-CN" b="1" dirty="0"/>
              <a:t>MySQL AB </a:t>
            </a:r>
            <a:r>
              <a:rPr lang="zh-CN" altLang="en-US" b="1" dirty="0"/>
              <a:t>公司开发，目前属于 </a:t>
            </a:r>
            <a:r>
              <a:rPr lang="en-US" altLang="zh-CN" b="1" dirty="0"/>
              <a:t>Oracle </a:t>
            </a:r>
            <a:r>
              <a:rPr lang="zh-CN" altLang="en-US" b="1" dirty="0"/>
              <a:t>旗下产品</a:t>
            </a:r>
          </a:p>
          <a:p>
            <a:pPr lvl="1">
              <a:buFont typeface="Wingdings" panose="05000000000000000000" pitchFamily="2" charset="2"/>
              <a:buChar char="Ø"/>
              <a:defRPr/>
            </a:pPr>
            <a:r>
              <a:rPr lang="zh-CN" altLang="en-US" b="1" dirty="0" smtClean="0"/>
              <a:t>快捷</a:t>
            </a:r>
            <a:r>
              <a:rPr lang="zh-CN" altLang="en-US" b="1" dirty="0"/>
              <a:t>、可靠</a:t>
            </a:r>
            <a:r>
              <a:rPr lang="zh-CN" altLang="en-US" b="1" dirty="0" smtClean="0"/>
              <a:t>；</a:t>
            </a:r>
            <a:endParaRPr lang="en-US" altLang="zh-CN" b="1" dirty="0" smtClean="0"/>
          </a:p>
          <a:p>
            <a:pPr lvl="1">
              <a:buFont typeface="Wingdings" panose="05000000000000000000" pitchFamily="2" charset="2"/>
              <a:buChar char="Ø"/>
              <a:defRPr/>
            </a:pPr>
            <a:r>
              <a:rPr lang="zh-CN" altLang="en-US" b="1" dirty="0" smtClean="0">
                <a:solidFill>
                  <a:srgbClr val="D40AC6"/>
                </a:solidFill>
              </a:rPr>
              <a:t>开</a:t>
            </a:r>
            <a:r>
              <a:rPr lang="zh-CN" altLang="en-US" b="1" dirty="0">
                <a:solidFill>
                  <a:srgbClr val="D40AC6"/>
                </a:solidFill>
              </a:rPr>
              <a:t>源</a:t>
            </a:r>
            <a:r>
              <a:rPr lang="zh-CN" altLang="en-US" b="1" dirty="0"/>
              <a:t>、免费</a:t>
            </a:r>
            <a:r>
              <a:rPr lang="zh-CN" altLang="en-US" b="1" dirty="0" smtClean="0"/>
              <a:t>、与</a:t>
            </a:r>
            <a:r>
              <a:rPr lang="en-US" altLang="zh-CN" b="1" dirty="0" smtClean="0"/>
              <a:t>PHP</a:t>
            </a:r>
            <a:r>
              <a:rPr lang="zh-CN" altLang="en-US" b="1" dirty="0" smtClean="0"/>
              <a:t>组成经典的</a:t>
            </a:r>
            <a:r>
              <a:rPr lang="en-US" altLang="zh-CN" b="1" dirty="0" smtClean="0"/>
              <a:t>LAMP</a:t>
            </a:r>
            <a:r>
              <a:rPr lang="zh-CN" altLang="en-US" b="1" dirty="0" smtClean="0"/>
              <a:t>组合</a:t>
            </a:r>
          </a:p>
          <a:p>
            <a:pPr marL="0" indent="0">
              <a:buNone/>
              <a:defRPr/>
            </a:pPr>
            <a:r>
              <a:rPr lang="en-US" altLang="zh-CN" b="1" dirty="0" smtClean="0">
                <a:solidFill>
                  <a:srgbClr val="0000FF"/>
                </a:solidFill>
              </a:rPr>
              <a:t>3. Microsoft SQL Server</a:t>
            </a:r>
          </a:p>
          <a:p>
            <a:pPr lvl="1">
              <a:buFont typeface="Wingdings" panose="05000000000000000000" pitchFamily="2" charset="2"/>
              <a:buChar char="Ø"/>
              <a:defRPr/>
            </a:pPr>
            <a:r>
              <a:rPr lang="zh-CN" altLang="en-US" b="1" dirty="0" smtClean="0"/>
              <a:t>针对</a:t>
            </a:r>
            <a:r>
              <a:rPr lang="zh-CN" altLang="en-US" b="1" dirty="0"/>
              <a:t>不同用户群体的五</a:t>
            </a:r>
            <a:r>
              <a:rPr lang="zh-CN" altLang="en-US" b="1" dirty="0" smtClean="0"/>
              <a:t>个版本</a:t>
            </a:r>
            <a:endParaRPr lang="zh-CN" altLang="en-US" b="1" dirty="0"/>
          </a:p>
          <a:p>
            <a:pPr lvl="1">
              <a:buFont typeface="Wingdings" panose="05000000000000000000" pitchFamily="2" charset="2"/>
              <a:buChar char="Ø"/>
              <a:defRPr/>
            </a:pPr>
            <a:r>
              <a:rPr lang="zh-CN" altLang="en-US" b="1" dirty="0"/>
              <a:t>易用性好</a:t>
            </a:r>
          </a:p>
          <a:p>
            <a:pPr>
              <a:buFont typeface="Wingdings" panose="05000000000000000000" pitchFamily="2" charset="2"/>
              <a:buChar char="Ø"/>
              <a:defRPr/>
            </a:pPr>
            <a:endParaRPr lang="zh-CN" altLang="en-US" b="1" dirty="0">
              <a:solidFill>
                <a:srgbClr val="0000FF"/>
              </a:solidFill>
            </a:endParaRPr>
          </a:p>
        </p:txBody>
      </p:sp>
      <p:sp>
        <p:nvSpPr>
          <p:cNvPr id="4" name="五角星 3"/>
          <p:cNvSpPr/>
          <p:nvPr/>
        </p:nvSpPr>
        <p:spPr>
          <a:xfrm>
            <a:off x="219088" y="260956"/>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5382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 calcmode="lin" valueType="num">
                                      <p:cBhvr additive="base">
                                        <p:cTn id="21"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anim calcmode="lin" valueType="num">
                                      <p:cBhvr additive="base">
                                        <p:cTn id="25"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 calcmode="lin" valueType="num">
                                      <p:cBhvr additive="base">
                                        <p:cTn id="29"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3">
                                            <p:txEl>
                                              <p:pRg st="4" end="4"/>
                                            </p:txEl>
                                          </p:spTgt>
                                        </p:tgtEl>
                                        <p:attrNameLst>
                                          <p:attrName>style.visibility</p:attrName>
                                        </p:attrNameLst>
                                      </p:cBhvr>
                                      <p:to>
                                        <p:strVal val="visible"/>
                                      </p:to>
                                    </p:set>
                                    <p:anim calcmode="lin" valueType="num">
                                      <p:cBhvr additive="base">
                                        <p:cTn id="33"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0243">
                                            <p:txEl>
                                              <p:pRg st="7" end="7"/>
                                            </p:txEl>
                                          </p:spTgt>
                                        </p:tgtEl>
                                        <p:attrNameLst>
                                          <p:attrName>style.visibility</p:attrName>
                                        </p:attrNameLst>
                                      </p:cBhvr>
                                      <p:to>
                                        <p:strVal val="visible"/>
                                      </p:to>
                                    </p:set>
                                    <p:anim calcmode="lin" valueType="num">
                                      <p:cBhvr additive="base">
                                        <p:cTn id="3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243">
                                            <p:txEl>
                                              <p:pRg st="8" end="8"/>
                                            </p:txEl>
                                          </p:spTgt>
                                        </p:tgtEl>
                                        <p:attrNameLst>
                                          <p:attrName>style.visibility</p:attrName>
                                        </p:attrNameLst>
                                      </p:cBhvr>
                                      <p:to>
                                        <p:strVal val="visible"/>
                                      </p:to>
                                    </p:set>
                                    <p:anim calcmode="lin" valueType="num">
                                      <p:cBhvr additive="base">
                                        <p:cTn id="43"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243">
                                            <p:txEl>
                                              <p:pRg st="9" end="9"/>
                                            </p:txEl>
                                          </p:spTgt>
                                        </p:tgtEl>
                                        <p:attrNameLst>
                                          <p:attrName>style.visibility</p:attrName>
                                        </p:attrNameLst>
                                      </p:cBhvr>
                                      <p:to>
                                        <p:strVal val="visible"/>
                                      </p:to>
                                    </p:set>
                                    <p:anim calcmode="lin" valueType="num">
                                      <p:cBhvr additive="base">
                                        <p:cTn id="47"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3200" b="1" dirty="0" smtClean="0">
                <a:solidFill>
                  <a:srgbClr val="FF0000"/>
                </a:solidFill>
              </a:rPr>
              <a:t>常见的关系型</a:t>
            </a:r>
            <a:r>
              <a:rPr lang="en-US" altLang="zh-CN" sz="3200" b="1" dirty="0" smtClean="0">
                <a:solidFill>
                  <a:srgbClr val="FF0000"/>
                </a:solidFill>
              </a:rPr>
              <a:t>DBMS (RDBMS)</a:t>
            </a:r>
            <a:endParaRPr lang="zh-CN" altLang="en-US" sz="3200" b="1" dirty="0">
              <a:solidFill>
                <a:srgbClr val="FF0000"/>
              </a:solidFill>
            </a:endParaRPr>
          </a:p>
        </p:txBody>
      </p:sp>
      <p:sp>
        <p:nvSpPr>
          <p:cNvPr id="10243" name="内容占位符 2"/>
          <p:cNvSpPr>
            <a:spLocks noGrp="1"/>
          </p:cNvSpPr>
          <p:nvPr>
            <p:ph idx="1"/>
          </p:nvPr>
        </p:nvSpPr>
        <p:spPr>
          <a:xfrm>
            <a:off x="587707" y="1230809"/>
            <a:ext cx="7886700" cy="4905211"/>
          </a:xfrm>
        </p:spPr>
        <p:txBody>
          <a:bodyPr>
            <a:normAutofit lnSpcReduction="10000"/>
          </a:bodyPr>
          <a:lstStyle/>
          <a:p>
            <a:pPr marL="0" indent="0">
              <a:buNone/>
              <a:defRPr/>
            </a:pPr>
            <a:r>
              <a:rPr lang="en-US" altLang="zh-CN" b="1" dirty="0">
                <a:solidFill>
                  <a:srgbClr val="0000FF"/>
                </a:solidFill>
              </a:rPr>
              <a:t>4. DB2</a:t>
            </a:r>
          </a:p>
          <a:p>
            <a:pPr lvl="1">
              <a:buFont typeface="Wingdings" panose="05000000000000000000" pitchFamily="2" charset="2"/>
              <a:buChar char="Ø"/>
              <a:defRPr/>
            </a:pPr>
            <a:r>
              <a:rPr lang="en-US" altLang="zh-CN" b="1" dirty="0" smtClean="0"/>
              <a:t>IBM</a:t>
            </a:r>
            <a:r>
              <a:rPr lang="zh-CN" altLang="en-US" b="1" dirty="0" smtClean="0"/>
              <a:t>产品，应用</a:t>
            </a:r>
            <a:r>
              <a:rPr lang="zh-CN" altLang="en-US" b="1" dirty="0"/>
              <a:t>于大型应用系统，具有较好的可伸缩性</a:t>
            </a:r>
          </a:p>
          <a:p>
            <a:pPr marL="0" indent="0">
              <a:buNone/>
              <a:defRPr/>
            </a:pPr>
            <a:r>
              <a:rPr lang="en-US" altLang="zh-CN" sz="2800" b="1" dirty="0" smtClean="0">
                <a:solidFill>
                  <a:srgbClr val="0000FF"/>
                </a:solidFill>
              </a:rPr>
              <a:t>5. PostgreSQL</a:t>
            </a:r>
          </a:p>
          <a:p>
            <a:pPr lvl="1">
              <a:buFont typeface="Wingdings" panose="05000000000000000000" pitchFamily="2" charset="2"/>
              <a:buChar char="Ø"/>
              <a:defRPr/>
            </a:pPr>
            <a:r>
              <a:rPr lang="zh-CN" altLang="en-US" b="1" dirty="0"/>
              <a:t>是一个功能非常强大的、源代码开放的客户</a:t>
            </a:r>
            <a:r>
              <a:rPr lang="en-US" altLang="zh-CN" b="1" dirty="0"/>
              <a:t>/</a:t>
            </a:r>
            <a:r>
              <a:rPr lang="zh-CN" altLang="en-US" b="1" dirty="0"/>
              <a:t>服务器关系型数据库管理系统</a:t>
            </a:r>
            <a:endParaRPr lang="en-US" altLang="zh-CN" b="1" dirty="0"/>
          </a:p>
          <a:p>
            <a:pPr marL="0" indent="0">
              <a:buNone/>
              <a:defRPr/>
            </a:pPr>
            <a:r>
              <a:rPr lang="en-US" altLang="zh-CN" sz="2800" b="1" dirty="0" smtClean="0">
                <a:solidFill>
                  <a:srgbClr val="0000FF"/>
                </a:solidFill>
              </a:rPr>
              <a:t>6.SyBase</a:t>
            </a:r>
          </a:p>
          <a:p>
            <a:pPr marL="0" indent="0">
              <a:buNone/>
              <a:defRPr/>
            </a:pPr>
            <a:endParaRPr lang="en-US" altLang="zh-CN" sz="2800" b="1" dirty="0" smtClean="0">
              <a:solidFill>
                <a:srgbClr val="0000FF"/>
              </a:solidFill>
            </a:endParaRPr>
          </a:p>
          <a:p>
            <a:pPr marL="0" indent="0">
              <a:buNone/>
              <a:defRPr/>
            </a:pPr>
            <a:r>
              <a:rPr lang="en-US" altLang="zh-CN" sz="2800" b="1" dirty="0" smtClean="0">
                <a:solidFill>
                  <a:srgbClr val="0000FF"/>
                </a:solidFill>
              </a:rPr>
              <a:t>7. Access</a:t>
            </a:r>
          </a:p>
          <a:p>
            <a:pPr marL="0" indent="0">
              <a:buNone/>
              <a:defRPr/>
            </a:pPr>
            <a:endParaRPr lang="en-US" altLang="zh-CN" sz="2800" b="1" dirty="0" smtClean="0">
              <a:solidFill>
                <a:srgbClr val="0000FF"/>
              </a:solidFill>
            </a:endParaRPr>
          </a:p>
          <a:p>
            <a:pPr marL="0" indent="0">
              <a:buNone/>
              <a:defRPr/>
            </a:pPr>
            <a:r>
              <a:rPr lang="en-US" altLang="zh-CN" sz="2800" b="1" dirty="0" smtClean="0">
                <a:solidFill>
                  <a:srgbClr val="0000FF"/>
                </a:solidFill>
              </a:rPr>
              <a:t>8.Visual FoxPro</a:t>
            </a:r>
          </a:p>
          <a:p>
            <a:pPr>
              <a:buFont typeface="Wingdings" panose="05000000000000000000" pitchFamily="2" charset="2"/>
              <a:buChar char="Ø"/>
              <a:defRPr/>
            </a:pPr>
            <a:endParaRPr lang="zh-CN" altLang="en-US" sz="2800" b="1" dirty="0">
              <a:solidFill>
                <a:srgbClr val="0000FF"/>
              </a:solidFill>
            </a:endParaRPr>
          </a:p>
        </p:txBody>
      </p:sp>
    </p:spTree>
    <p:extLst>
      <p:ext uri="{BB962C8B-B14F-4D97-AF65-F5344CB8AC3E}">
        <p14:creationId xmlns:p14="http://schemas.microsoft.com/office/powerpoint/2010/main" val="295231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3">
                                            <p:txEl>
                                              <p:pRg st="8" end="8"/>
                                            </p:txEl>
                                          </p:spTgt>
                                        </p:tgtEl>
                                        <p:attrNameLst>
                                          <p:attrName>style.visibility</p:attrName>
                                        </p:attrNameLst>
                                      </p:cBhvr>
                                      <p:to>
                                        <p:strVal val="visible"/>
                                      </p:to>
                                    </p:set>
                                    <p:anim calcmode="lin" valueType="num">
                                      <p:cBhvr additive="base">
                                        <p:cTn id="43"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7"/>
          <p:cNvSpPr>
            <a:spLocks noChangeArrowheads="1"/>
          </p:cNvSpPr>
          <p:nvPr/>
        </p:nvSpPr>
        <p:spPr bwMode="auto">
          <a:xfrm>
            <a:off x="4862445" y="2133108"/>
            <a:ext cx="1299862" cy="95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eaLnBrk="1" hangingPunct="1"/>
            <a:r>
              <a:rPr lang="zh-CN" altLang="en-US" sz="2799" dirty="0">
                <a:solidFill>
                  <a:schemeClr val="bg1"/>
                </a:solidFill>
                <a:latin typeface="微软雅黑" panose="020B0503020204020204" pitchFamily="34" charset="-122"/>
                <a:ea typeface="微软雅黑" panose="020B0503020204020204" pitchFamily="34" charset="-122"/>
                <a:sym typeface="楷体_GB2312" pitchFamily="49" charset="-122"/>
              </a:rPr>
              <a:t>添加标题</a:t>
            </a:r>
            <a:endParaRPr lang="zh-CN" altLang="en-US" sz="1800" b="0" dirty="0">
              <a:latin typeface="微软雅黑" panose="020B0503020204020204" pitchFamily="34" charset="-122"/>
              <a:ea typeface="微软雅黑" panose="020B0503020204020204" pitchFamily="34" charset="-122"/>
            </a:endParaRPr>
          </a:p>
        </p:txBody>
      </p:sp>
      <p:sp>
        <p:nvSpPr>
          <p:cNvPr id="25604" name="TextBox 33"/>
          <p:cNvSpPr>
            <a:spLocks noChangeArrowheads="1"/>
          </p:cNvSpPr>
          <p:nvPr/>
        </p:nvSpPr>
        <p:spPr bwMode="auto">
          <a:xfrm>
            <a:off x="231262" y="406407"/>
            <a:ext cx="6587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eaLnBrk="1" hangingPunct="1"/>
            <a:r>
              <a:rPr lang="zh-CN" altLang="en-US" sz="2800" b="0" dirty="0" smtClean="0">
                <a:latin typeface="微软雅黑" panose="020B0503020204020204" pitchFamily="34" charset="-122"/>
                <a:ea typeface="微软雅黑" panose="020B0503020204020204" pitchFamily="34" charset="-122"/>
              </a:rPr>
              <a:t>数据库管理系统</a:t>
            </a:r>
            <a:r>
              <a:rPr lang="zh-CN" altLang="en-US" sz="2400" dirty="0" smtClean="0">
                <a:solidFill>
                  <a:srgbClr val="FF0000"/>
                </a:solidFill>
                <a:latin typeface="微软雅黑" panose="020B0503020204020204" pitchFamily="34" charset="-122"/>
                <a:ea typeface="微软雅黑" panose="020B0503020204020204" pitchFamily="34" charset="-122"/>
              </a:rPr>
              <a:t>市场份额</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1229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91" y="1385569"/>
            <a:ext cx="7410734" cy="408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126219"/>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randombar(horizontal)">
                                      <p:cBhvr>
                                        <p:cTn id="7"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7"/>
          <p:cNvSpPr>
            <a:spLocks noChangeArrowheads="1"/>
          </p:cNvSpPr>
          <p:nvPr/>
        </p:nvSpPr>
        <p:spPr bwMode="auto">
          <a:xfrm>
            <a:off x="4862445" y="2133108"/>
            <a:ext cx="1299862" cy="95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eaLnBrk="1" hangingPunct="1"/>
            <a:r>
              <a:rPr lang="zh-CN" altLang="en-US" sz="2799" dirty="0">
                <a:solidFill>
                  <a:schemeClr val="bg1"/>
                </a:solidFill>
                <a:latin typeface="微软雅黑" panose="020B0503020204020204" pitchFamily="34" charset="-122"/>
                <a:ea typeface="微软雅黑" panose="020B0503020204020204" pitchFamily="34" charset="-122"/>
                <a:sym typeface="楷体_GB2312" pitchFamily="49" charset="-122"/>
              </a:rPr>
              <a:t>添加标题</a:t>
            </a:r>
            <a:endParaRPr lang="zh-CN" altLang="en-US" sz="1800" b="0" dirty="0">
              <a:latin typeface="微软雅黑" panose="020B0503020204020204" pitchFamily="34" charset="-122"/>
              <a:ea typeface="微软雅黑" panose="020B0503020204020204" pitchFamily="34" charset="-122"/>
            </a:endParaRPr>
          </a:p>
        </p:txBody>
      </p:sp>
      <p:sp>
        <p:nvSpPr>
          <p:cNvPr id="25604" name="TextBox 33"/>
          <p:cNvSpPr>
            <a:spLocks noChangeArrowheads="1"/>
          </p:cNvSpPr>
          <p:nvPr/>
        </p:nvSpPr>
        <p:spPr bwMode="auto">
          <a:xfrm>
            <a:off x="231262" y="406407"/>
            <a:ext cx="6587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r>
              <a:rPr lang="en-US" altLang="zh-CN" sz="2400" dirty="0" smtClean="0">
                <a:solidFill>
                  <a:srgbClr val="FF0000"/>
                </a:solidFill>
                <a:latin typeface="微软雅黑" panose="020B0503020204020204" pitchFamily="34" charset="-122"/>
                <a:ea typeface="微软雅黑" panose="020B0503020204020204" pitchFamily="34" charset="-122"/>
              </a:rPr>
              <a:t>DB-Engines Ranking</a:t>
            </a:r>
            <a:r>
              <a:rPr lang="zh-CN" altLang="en-US" sz="2400" dirty="0" smtClean="0">
                <a:solidFill>
                  <a:srgbClr val="FF0000"/>
                </a:solidFill>
                <a:latin typeface="微软雅黑" panose="020B0503020204020204" pitchFamily="34" charset="-122"/>
                <a:ea typeface="微软雅黑" panose="020B0503020204020204" pitchFamily="34" charset="-122"/>
              </a:rPr>
              <a:t>（受欢迎程度排名）</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60" y="1273728"/>
            <a:ext cx="8614979" cy="3803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657862"/>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圆角矩形 6"/>
          <p:cNvSpPr>
            <a:spLocks noChangeArrowheads="1"/>
          </p:cNvSpPr>
          <p:nvPr/>
        </p:nvSpPr>
        <p:spPr bwMode="auto">
          <a:xfrm>
            <a:off x="1619673" y="4437114"/>
            <a:ext cx="1278697" cy="671869"/>
          </a:xfrm>
          <a:prstGeom prst="roundRect">
            <a:avLst>
              <a:gd name="adj" fmla="val 11693"/>
            </a:avLst>
          </a:prstGeom>
          <a:noFill/>
          <a:ln w="635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algn="ctr" eaLnBrk="1" hangingPunct="1"/>
            <a:r>
              <a:rPr lang="zh-CN" altLang="en-US" sz="2400" dirty="0">
                <a:solidFill>
                  <a:srgbClr val="FF9900"/>
                </a:solidFill>
                <a:latin typeface="微软雅黑" panose="020B0503020204020204" pitchFamily="34" charset="-122"/>
                <a:ea typeface="微软雅黑" panose="020B0503020204020204" pitchFamily="34" charset="-122"/>
                <a:sym typeface="楷体_GB2312" pitchFamily="49" charset="-122"/>
              </a:rPr>
              <a:t>开源</a:t>
            </a:r>
            <a:endParaRPr lang="zh-CN" altLang="en-US" sz="1800" dirty="0">
              <a:solidFill>
                <a:srgbClr val="FF9900"/>
              </a:solidFill>
              <a:latin typeface="微软雅黑" panose="020B0503020204020204" pitchFamily="34" charset="-122"/>
              <a:ea typeface="微软雅黑" panose="020B0503020204020204" pitchFamily="34" charset="-122"/>
            </a:endParaRPr>
          </a:p>
        </p:txBody>
      </p:sp>
      <p:sp>
        <p:nvSpPr>
          <p:cNvPr id="19459" name="TextBox 10"/>
          <p:cNvSpPr>
            <a:spLocks noChangeArrowheads="1"/>
          </p:cNvSpPr>
          <p:nvPr/>
        </p:nvSpPr>
        <p:spPr bwMode="auto">
          <a:xfrm>
            <a:off x="1710402" y="5108984"/>
            <a:ext cx="15736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eaLnBrk="1" hangingPunct="1"/>
            <a:r>
              <a:rPr lang="en-US" altLang="zh-CN" sz="2400" dirty="0">
                <a:solidFill>
                  <a:srgbClr val="0000FF"/>
                </a:solidFill>
                <a:latin typeface="微软雅黑" panose="020B0503020204020204" pitchFamily="34" charset="-122"/>
                <a:ea typeface="微软雅黑" panose="020B0503020204020204" pitchFamily="34" charset="-122"/>
                <a:sym typeface="Calibri" panose="020F0502020204030204" pitchFamily="34" charset="0"/>
              </a:rPr>
              <a:t>MySQL</a:t>
            </a:r>
            <a:r>
              <a:rPr lang="zh-CN" altLang="en-US" sz="2400" dirty="0">
                <a:solidFill>
                  <a:srgbClr val="0000FF"/>
                </a:solidFill>
                <a:latin typeface="微软雅黑" panose="020B0503020204020204" pitchFamily="34" charset="-122"/>
                <a:ea typeface="微软雅黑" panose="020B0503020204020204" pitchFamily="34" charset="-122"/>
                <a:sym typeface="Calibri" panose="020F0502020204030204" pitchFamily="34" charset="0"/>
              </a:rPr>
              <a:t>源代码免费下载</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9460" name="圆角矩形 13"/>
          <p:cNvSpPr>
            <a:spLocks noChangeArrowheads="1"/>
          </p:cNvSpPr>
          <p:nvPr/>
        </p:nvSpPr>
        <p:spPr bwMode="auto">
          <a:xfrm>
            <a:off x="3041228" y="3621837"/>
            <a:ext cx="1386757" cy="576130"/>
          </a:xfrm>
          <a:prstGeom prst="roundRect">
            <a:avLst>
              <a:gd name="adj" fmla="val 16667"/>
            </a:avLst>
          </a:prstGeom>
          <a:noFill/>
          <a:ln w="635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algn="ctr" eaLnBrk="1" hangingPunct="1"/>
            <a:r>
              <a:rPr lang="zh-CN" altLang="en-US" sz="2400" dirty="0">
                <a:solidFill>
                  <a:srgbClr val="FF9900"/>
                </a:solidFill>
                <a:latin typeface="微软雅黑" panose="020B0503020204020204" pitchFamily="34" charset="-122"/>
                <a:ea typeface="微软雅黑" panose="020B0503020204020204" pitchFamily="34" charset="-122"/>
                <a:sym typeface="楷体_GB2312" pitchFamily="49" charset="-122"/>
              </a:rPr>
              <a:t>简单</a:t>
            </a:r>
            <a:endParaRPr lang="zh-CN" altLang="en-US" sz="1800" dirty="0">
              <a:solidFill>
                <a:srgbClr val="FF9900"/>
              </a:solidFill>
              <a:latin typeface="微软雅黑" panose="020B0503020204020204" pitchFamily="34" charset="-122"/>
              <a:ea typeface="微软雅黑" panose="020B0503020204020204" pitchFamily="34" charset="-122"/>
            </a:endParaRPr>
          </a:p>
        </p:txBody>
      </p:sp>
      <p:sp>
        <p:nvSpPr>
          <p:cNvPr id="19461" name="TextBox 14"/>
          <p:cNvSpPr>
            <a:spLocks noChangeArrowheads="1"/>
          </p:cNvSpPr>
          <p:nvPr/>
        </p:nvSpPr>
        <p:spPr bwMode="auto">
          <a:xfrm>
            <a:off x="3194768" y="4255106"/>
            <a:ext cx="1565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err="1">
                <a:solidFill>
                  <a:srgbClr val="0000FF"/>
                </a:solidFill>
                <a:latin typeface="微软雅黑" panose="020B0503020204020204" pitchFamily="34" charset="-122"/>
                <a:ea typeface="微软雅黑" panose="020B0503020204020204" pitchFamily="34" charset="-122"/>
                <a:sym typeface="Calibri" panose="020F0502020204030204" pitchFamily="34" charset="0"/>
              </a:rPr>
              <a:t>MySQL</a:t>
            </a:r>
            <a:r>
              <a:rPr lang="en-US" sz="2400" b="1" dirty="0" err="1">
                <a:solidFill>
                  <a:srgbClr val="0000FF"/>
                </a:solidFill>
                <a:latin typeface="微软雅黑" panose="020B0503020204020204" pitchFamily="34" charset="-122"/>
                <a:ea typeface="微软雅黑" panose="020B0503020204020204" pitchFamily="34" charset="-122"/>
                <a:sym typeface="Calibri" panose="020F0502020204030204" pitchFamily="34" charset="0"/>
              </a:rPr>
              <a:t>体积小</a:t>
            </a:r>
            <a:r>
              <a:rPr lang="zh-CN" altLang="en-US" sz="2400" b="1" dirty="0">
                <a:solidFill>
                  <a:srgbClr val="0000FF"/>
                </a:solidFill>
                <a:latin typeface="微软雅黑" panose="020B0503020204020204" pitchFamily="34" charset="-122"/>
                <a:ea typeface="微软雅黑" panose="020B0503020204020204" pitchFamily="34" charset="-122"/>
                <a:sym typeface="Calibri" panose="020F0502020204030204" pitchFamily="34" charset="0"/>
              </a:rPr>
              <a:t>，便于安装</a:t>
            </a:r>
          </a:p>
        </p:txBody>
      </p:sp>
      <p:sp>
        <p:nvSpPr>
          <p:cNvPr id="19462" name="TextBox 16"/>
          <p:cNvSpPr>
            <a:spLocks noChangeArrowheads="1"/>
          </p:cNvSpPr>
          <p:nvPr/>
        </p:nvSpPr>
        <p:spPr bwMode="auto">
          <a:xfrm>
            <a:off x="4707702" y="3186964"/>
            <a:ext cx="148436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rgbClr val="0000FF"/>
                </a:solidFill>
                <a:latin typeface="微软雅黑" panose="020B0503020204020204" pitchFamily="34" charset="-122"/>
                <a:ea typeface="微软雅黑" panose="020B0503020204020204" pitchFamily="34" charset="-122"/>
                <a:sym typeface="Calibri" panose="020F0502020204030204" pitchFamily="34" charset="0"/>
              </a:rPr>
              <a:t>MySQL</a:t>
            </a:r>
            <a:r>
              <a:rPr lang="zh-CN" altLang="en-US" sz="2400" b="1" dirty="0">
                <a:solidFill>
                  <a:srgbClr val="0000FF"/>
                </a:solidFill>
                <a:latin typeface="微软雅黑" panose="020B0503020204020204" pitchFamily="34" charset="-122"/>
                <a:ea typeface="微软雅黑" panose="020B0503020204020204" pitchFamily="34" charset="-122"/>
                <a:sym typeface="Calibri" panose="020F0502020204030204" pitchFamily="34" charset="0"/>
              </a:rPr>
              <a:t>性能足够与商业数据库媲美</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9463" name="圆角矩形 17"/>
          <p:cNvSpPr>
            <a:spLocks noChangeArrowheads="1"/>
          </p:cNvSpPr>
          <p:nvPr/>
        </p:nvSpPr>
        <p:spPr bwMode="auto">
          <a:xfrm>
            <a:off x="6283953" y="1268761"/>
            <a:ext cx="1528408" cy="654846"/>
          </a:xfrm>
          <a:prstGeom prst="roundRect">
            <a:avLst>
              <a:gd name="adj" fmla="val 16667"/>
            </a:avLst>
          </a:prstGeom>
          <a:noFill/>
          <a:ln w="635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algn="ctr" eaLnBrk="1" hangingPunct="1"/>
            <a:r>
              <a:rPr lang="zh-CN" altLang="en-US" sz="2400" dirty="0">
                <a:solidFill>
                  <a:srgbClr val="FF9900"/>
                </a:solidFill>
                <a:latin typeface="微软雅黑" panose="020B0503020204020204" pitchFamily="34" charset="-122"/>
                <a:ea typeface="微软雅黑" panose="020B0503020204020204" pitchFamily="34" charset="-122"/>
                <a:sym typeface="楷体_GB2312" pitchFamily="49" charset="-122"/>
              </a:rPr>
              <a:t>功能强大</a:t>
            </a:r>
            <a:endParaRPr lang="zh-CN" altLang="en-US" sz="1800" dirty="0">
              <a:solidFill>
                <a:srgbClr val="FF9900"/>
              </a:solidFill>
              <a:latin typeface="微软雅黑" panose="020B0503020204020204" pitchFamily="34" charset="-122"/>
              <a:ea typeface="微软雅黑" panose="020B0503020204020204" pitchFamily="34" charset="-122"/>
            </a:endParaRPr>
          </a:p>
        </p:txBody>
      </p:sp>
      <p:sp>
        <p:nvSpPr>
          <p:cNvPr id="19464" name="TextBox 18"/>
          <p:cNvSpPr>
            <a:spLocks noChangeArrowheads="1"/>
          </p:cNvSpPr>
          <p:nvPr/>
        </p:nvSpPr>
        <p:spPr bwMode="auto">
          <a:xfrm>
            <a:off x="6324196" y="2004551"/>
            <a:ext cx="18508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0000FF"/>
                </a:solidFill>
                <a:latin typeface="微软雅黑" panose="020B0503020204020204" pitchFamily="34" charset="-122"/>
                <a:ea typeface="微软雅黑" panose="020B0503020204020204" pitchFamily="34" charset="-122"/>
                <a:sym typeface="Calibri" panose="020F0502020204030204" pitchFamily="34" charset="0"/>
              </a:rPr>
              <a:t>MySQL</a:t>
            </a:r>
            <a:r>
              <a:rPr lang="zh-CN" altLang="en-US" sz="2400" b="1" dirty="0">
                <a:solidFill>
                  <a:srgbClr val="0000FF"/>
                </a:solidFill>
                <a:latin typeface="微软雅黑" panose="020B0503020204020204" pitchFamily="34" charset="-122"/>
                <a:ea typeface="微软雅黑" panose="020B0503020204020204" pitchFamily="34" charset="-122"/>
                <a:sym typeface="Calibri" panose="020F0502020204030204" pitchFamily="34" charset="0"/>
              </a:rPr>
              <a:t>提供的功能足够与商业数据库媲美</a:t>
            </a:r>
          </a:p>
        </p:txBody>
      </p:sp>
      <p:sp>
        <p:nvSpPr>
          <p:cNvPr id="32777" name="TextBox 10"/>
          <p:cNvSpPr>
            <a:spLocks noChangeArrowheads="1"/>
          </p:cNvSpPr>
          <p:nvPr/>
        </p:nvSpPr>
        <p:spPr bwMode="auto">
          <a:xfrm>
            <a:off x="1710402" y="1827854"/>
            <a:ext cx="10123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eaLnBrk="1" hangingPunct="1"/>
            <a:r>
              <a:rPr lang="zh-CN" altLang="en-US" dirty="0" smtClean="0">
                <a:solidFill>
                  <a:srgbClr val="FF0000"/>
                </a:solidFill>
                <a:latin typeface="微软雅黑" panose="020B0503020204020204" pitchFamily="34" charset="-122"/>
                <a:ea typeface="微软雅黑" panose="020B0503020204020204" pitchFamily="34" charset="-122"/>
              </a:rPr>
              <a:t>优势</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9466" name="圆角矩形 17"/>
          <p:cNvSpPr>
            <a:spLocks noChangeArrowheads="1"/>
          </p:cNvSpPr>
          <p:nvPr/>
        </p:nvSpPr>
        <p:spPr bwMode="auto">
          <a:xfrm>
            <a:off x="4499993" y="2517193"/>
            <a:ext cx="1574230" cy="574542"/>
          </a:xfrm>
          <a:prstGeom prst="roundRect">
            <a:avLst>
              <a:gd name="adj" fmla="val 16667"/>
            </a:avLst>
          </a:prstGeom>
          <a:noFill/>
          <a:ln w="635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algn="ctr" eaLnBrk="1" hangingPunct="1"/>
            <a:r>
              <a:rPr lang="zh-CN" altLang="en-US" sz="2400" dirty="0">
                <a:solidFill>
                  <a:srgbClr val="FF9900"/>
                </a:solidFill>
                <a:latin typeface="微软雅黑" panose="020B0503020204020204" pitchFamily="34" charset="-122"/>
                <a:ea typeface="微软雅黑" panose="020B0503020204020204" pitchFamily="34" charset="-122"/>
                <a:sym typeface="楷体_GB2312" pitchFamily="49" charset="-122"/>
              </a:rPr>
              <a:t>性能优越</a:t>
            </a:r>
            <a:endParaRPr lang="zh-CN" altLang="en-US" sz="1800" dirty="0">
              <a:solidFill>
                <a:srgbClr val="FF9900"/>
              </a:solidFill>
              <a:latin typeface="微软雅黑" panose="020B0503020204020204" pitchFamily="34" charset="-122"/>
              <a:ea typeface="微软雅黑" panose="020B0503020204020204" pitchFamily="34" charset="-122"/>
            </a:endParaRPr>
          </a:p>
        </p:txBody>
      </p:sp>
      <p:sp>
        <p:nvSpPr>
          <p:cNvPr id="32779" name="TextBox 33"/>
          <p:cNvSpPr>
            <a:spLocks noChangeArrowheads="1"/>
          </p:cNvSpPr>
          <p:nvPr/>
        </p:nvSpPr>
        <p:spPr bwMode="auto">
          <a:xfrm>
            <a:off x="242692" y="334399"/>
            <a:ext cx="6587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楷体_GB2312" pitchFamily="49" charset="-122"/>
              </a:defRPr>
            </a:lvl1pPr>
            <a:lvl2pPr marL="742950" indent="-285750">
              <a:defRPr sz="3200" b="1">
                <a:solidFill>
                  <a:schemeClr val="tx1"/>
                </a:solidFill>
                <a:latin typeface="Arial" panose="020B0604020202020204" pitchFamily="34" charset="0"/>
                <a:ea typeface="楷体_GB2312" pitchFamily="49" charset="-122"/>
              </a:defRPr>
            </a:lvl2pPr>
            <a:lvl3pPr marL="1143000" indent="-228600">
              <a:defRPr sz="3200" b="1">
                <a:solidFill>
                  <a:schemeClr val="tx1"/>
                </a:solidFill>
                <a:latin typeface="Arial" panose="020B0604020202020204" pitchFamily="34" charset="0"/>
                <a:ea typeface="楷体_GB2312" pitchFamily="49" charset="-122"/>
              </a:defRPr>
            </a:lvl3pPr>
            <a:lvl4pPr marL="1600200" indent="-228600">
              <a:defRPr sz="3200" b="1">
                <a:solidFill>
                  <a:schemeClr val="tx1"/>
                </a:solidFill>
                <a:latin typeface="Arial" panose="020B0604020202020204" pitchFamily="34" charset="0"/>
                <a:ea typeface="楷体_GB2312" pitchFamily="49" charset="-122"/>
              </a:defRPr>
            </a:lvl4pPr>
            <a:lvl5pPr marL="2057400" indent="-228600">
              <a:defRPr sz="32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楷体_GB2312" pitchFamily="49" charset="-122"/>
              </a:defRPr>
            </a:lvl9pPr>
          </a:lstStyle>
          <a:p>
            <a:pPr eaLnBrk="1" hangingPunct="1"/>
            <a:r>
              <a:rPr lang="zh-CN" altLang="en-US" sz="2800" b="0" dirty="0" smtClean="0">
                <a:latin typeface="微软雅黑" panose="020B0503020204020204" pitchFamily="34" charset="-122"/>
                <a:ea typeface="微软雅黑" panose="020B0503020204020204" pitchFamily="34" charset="-122"/>
              </a:rPr>
              <a:t>数据库管理系统：</a:t>
            </a:r>
            <a:r>
              <a:rPr lang="en-US" altLang="zh-CN" sz="2800" dirty="0" smtClean="0">
                <a:solidFill>
                  <a:srgbClr val="FF0000"/>
                </a:solidFill>
                <a:latin typeface="微软雅黑" panose="020B0503020204020204" pitchFamily="34" charset="-122"/>
                <a:ea typeface="微软雅黑" panose="020B0503020204020204" pitchFamily="34" charset="-122"/>
              </a:rPr>
              <a:t>MySQL</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835572"/>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strips(downLeft)">
                                      <p:cBhvr>
                                        <p:cTn id="7" dur="500"/>
                                        <p:tgtEl>
                                          <p:spTgt spid="1945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9459"/>
                                        </p:tgtEl>
                                        <p:attrNameLst>
                                          <p:attrName>style.visibility</p:attrName>
                                        </p:attrNameLst>
                                      </p:cBhvr>
                                      <p:to>
                                        <p:strVal val="visible"/>
                                      </p:to>
                                    </p:set>
                                    <p:animEffect transition="in" filter="strips(downLeft)">
                                      <p:cBhvr>
                                        <p:cTn id="10" dur="500"/>
                                        <p:tgtEl>
                                          <p:spTgt spid="194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9460"/>
                                        </p:tgtEl>
                                        <p:attrNameLst>
                                          <p:attrName>style.visibility</p:attrName>
                                        </p:attrNameLst>
                                      </p:cBhvr>
                                      <p:to>
                                        <p:strVal val="visible"/>
                                      </p:to>
                                    </p:set>
                                    <p:animEffect transition="in" filter="strips(downLeft)">
                                      <p:cBhvr>
                                        <p:cTn id="15" dur="500"/>
                                        <p:tgtEl>
                                          <p:spTgt spid="1946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9461"/>
                                        </p:tgtEl>
                                        <p:attrNameLst>
                                          <p:attrName>style.visibility</p:attrName>
                                        </p:attrNameLst>
                                      </p:cBhvr>
                                      <p:to>
                                        <p:strVal val="visible"/>
                                      </p:to>
                                    </p:set>
                                    <p:animEffect transition="in" filter="strips(downLeft)">
                                      <p:cBhvr>
                                        <p:cTn id="18" dur="500"/>
                                        <p:tgtEl>
                                          <p:spTgt spid="1946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9462"/>
                                        </p:tgtEl>
                                        <p:attrNameLst>
                                          <p:attrName>style.visibility</p:attrName>
                                        </p:attrNameLst>
                                      </p:cBhvr>
                                      <p:to>
                                        <p:strVal val="visible"/>
                                      </p:to>
                                    </p:set>
                                    <p:animEffect transition="in" filter="strips(downLeft)">
                                      <p:cBhvr>
                                        <p:cTn id="23" dur="500"/>
                                        <p:tgtEl>
                                          <p:spTgt spid="1946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9466"/>
                                        </p:tgtEl>
                                        <p:attrNameLst>
                                          <p:attrName>style.visibility</p:attrName>
                                        </p:attrNameLst>
                                      </p:cBhvr>
                                      <p:to>
                                        <p:strVal val="visible"/>
                                      </p:to>
                                    </p:set>
                                    <p:animEffect transition="in" filter="strips(downLeft)">
                                      <p:cBhvr>
                                        <p:cTn id="26" dur="500"/>
                                        <p:tgtEl>
                                          <p:spTgt spid="194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9464"/>
                                        </p:tgtEl>
                                        <p:attrNameLst>
                                          <p:attrName>style.visibility</p:attrName>
                                        </p:attrNameLst>
                                      </p:cBhvr>
                                      <p:to>
                                        <p:strVal val="visible"/>
                                      </p:to>
                                    </p:set>
                                    <p:animEffect transition="in" filter="strips(downLeft)">
                                      <p:cBhvr>
                                        <p:cTn id="31" dur="500"/>
                                        <p:tgtEl>
                                          <p:spTgt spid="19464"/>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9463"/>
                                        </p:tgtEl>
                                        <p:attrNameLst>
                                          <p:attrName>style.visibility</p:attrName>
                                        </p:attrNameLst>
                                      </p:cBhvr>
                                      <p:to>
                                        <p:strVal val="visible"/>
                                      </p:to>
                                    </p:set>
                                    <p:animEffect transition="in" filter="strips(downLeft)">
                                      <p:cBhvr>
                                        <p:cTn id="34"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autoUpdateAnimBg="0"/>
      <p:bldP spid="19459" grpId="0" autoUpdateAnimBg="0"/>
      <p:bldP spid="19460" grpId="0" animBg="1" autoUpdateAnimBg="0"/>
      <p:bldP spid="19461" grpId="0" autoUpdateAnimBg="0"/>
      <p:bldP spid="19462" grpId="0" autoUpdateAnimBg="0"/>
      <p:bldP spid="19463" grpId="0" animBg="1" autoUpdateAnimBg="0"/>
      <p:bldP spid="19464" grpId="0" autoUpdateAnimBg="0"/>
      <p:bldP spid="1946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EA27F2F8-D866-4B5E-9552-553BC0029B34}" type="slidenum">
              <a:rPr lang="en-US" altLang="zh-CN" sz="1400" smtClean="0">
                <a:solidFill>
                  <a:schemeClr val="tx1"/>
                </a:solidFill>
                <a:latin typeface="Times New Roman" pitchFamily="18" charset="0"/>
              </a:rPr>
              <a:pPr algn="r" eaLnBrk="1" hangingPunct="1">
                <a:spcBef>
                  <a:spcPct val="0"/>
                </a:spcBef>
                <a:buClrTx/>
                <a:buFontTx/>
                <a:buNone/>
              </a:pPr>
              <a:t>26</a:t>
            </a:fld>
            <a:endParaRPr lang="en-US" altLang="zh-CN" sz="1400" smtClean="0">
              <a:solidFill>
                <a:schemeClr val="tx1"/>
              </a:solidFill>
              <a:latin typeface="Times New Roman" pitchFamily="18" charset="0"/>
            </a:endParaRPr>
          </a:p>
        </p:txBody>
      </p:sp>
      <p:sp>
        <p:nvSpPr>
          <p:cNvPr id="33795" name="Rectangle 2"/>
          <p:cNvSpPr>
            <a:spLocks noGrp="1" noChangeArrowheads="1"/>
          </p:cNvSpPr>
          <p:nvPr>
            <p:ph type="title"/>
          </p:nvPr>
        </p:nvSpPr>
        <p:spPr/>
        <p:txBody>
          <a:bodyPr/>
          <a:lstStyle/>
          <a:p>
            <a:pPr eaLnBrk="1" hangingPunct="1"/>
            <a:r>
              <a:rPr lang="en-US" altLang="zh-CN" b="1" dirty="0" smtClean="0">
                <a:effectLst>
                  <a:outerShdw blurRad="38100" dist="38100" dir="2700000" algn="tl">
                    <a:srgbClr val="000000">
                      <a:alpha val="43137"/>
                    </a:srgbClr>
                  </a:outerShdw>
                </a:effectLst>
                <a:ea typeface="宋体" pitchFamily="2" charset="-122"/>
              </a:rPr>
              <a:t>DBMS</a:t>
            </a:r>
            <a:r>
              <a:rPr lang="zh-CN" altLang="en-US" b="1" dirty="0" smtClean="0">
                <a:effectLst>
                  <a:outerShdw blurRad="38100" dist="38100" dir="2700000" algn="tl">
                    <a:srgbClr val="000000">
                      <a:alpha val="43137"/>
                    </a:srgbClr>
                  </a:outerShdw>
                </a:effectLst>
                <a:ea typeface="宋体" pitchFamily="2" charset="-122"/>
              </a:rPr>
              <a:t>举例</a:t>
            </a:r>
          </a:p>
        </p:txBody>
      </p:sp>
      <p:sp>
        <p:nvSpPr>
          <p:cNvPr id="842755" name="Rectangle 3"/>
          <p:cNvSpPr>
            <a:spLocks noChangeArrowheads="1"/>
          </p:cNvSpPr>
          <p:nvPr/>
        </p:nvSpPr>
        <p:spPr bwMode="auto">
          <a:xfrm>
            <a:off x="755650" y="5013325"/>
            <a:ext cx="78486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lnSpc>
                <a:spcPct val="110000"/>
              </a:lnSpc>
            </a:pPr>
            <a:endParaRPr lang="zh-CN" altLang="zh-CN" sz="3000">
              <a:effectLst/>
              <a:latin typeface="楷体_GB2312" pitchFamily="49" charset="-122"/>
              <a:ea typeface="楷体_GB2312" pitchFamily="49" charset="-122"/>
            </a:endParaRPr>
          </a:p>
        </p:txBody>
      </p:sp>
      <p:sp>
        <p:nvSpPr>
          <p:cNvPr id="33797" name="AutoShape 4"/>
          <p:cNvSpPr>
            <a:spLocks noGrp="1" noChangeAspect="1" noChangeArrowheads="1"/>
          </p:cNvSpPr>
          <p:nvPr>
            <p:ph type="body" idx="1"/>
          </p:nvPr>
        </p:nvSpPr>
        <p:spPr>
          <a:xfrm>
            <a:off x="457200" y="1368425"/>
            <a:ext cx="8435975" cy="4654550"/>
          </a:xfrm>
        </p:spPr>
        <p:txBody>
          <a:bodyPr>
            <a:normAutofit/>
          </a:bodyPr>
          <a:lstStyle/>
          <a:p>
            <a:pPr algn="just" eaLnBrk="1" hangingPunct="1"/>
            <a:r>
              <a:rPr lang="en-US" altLang="zh-CN" sz="2800" b="1" dirty="0" smtClean="0">
                <a:ea typeface="宋体" pitchFamily="2" charset="-122"/>
              </a:rPr>
              <a:t>SQL Server2005</a:t>
            </a:r>
            <a:r>
              <a:rPr lang="zh-CN" altLang="en-US" sz="2800" b="1" dirty="0" smtClean="0">
                <a:ea typeface="宋体" pitchFamily="2" charset="-122"/>
              </a:rPr>
              <a:t>操作界面</a:t>
            </a:r>
          </a:p>
        </p:txBody>
      </p:sp>
      <p:pic>
        <p:nvPicPr>
          <p:cNvPr id="337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009775"/>
            <a:ext cx="6781800" cy="44338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490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42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EA27F2F8-D866-4B5E-9552-553BC0029B34}" type="slidenum">
              <a:rPr lang="en-US" altLang="zh-CN" sz="1400" smtClean="0">
                <a:solidFill>
                  <a:schemeClr val="tx1"/>
                </a:solidFill>
                <a:latin typeface="Times New Roman" pitchFamily="18" charset="0"/>
              </a:rPr>
              <a:pPr algn="r" eaLnBrk="1" hangingPunct="1">
                <a:spcBef>
                  <a:spcPct val="0"/>
                </a:spcBef>
                <a:buClrTx/>
                <a:buFontTx/>
                <a:buNone/>
              </a:pPr>
              <a:t>27</a:t>
            </a:fld>
            <a:endParaRPr lang="en-US" altLang="zh-CN" sz="1400" smtClean="0">
              <a:solidFill>
                <a:schemeClr val="tx1"/>
              </a:solidFill>
              <a:latin typeface="Times New Roman" pitchFamily="18" charset="0"/>
            </a:endParaRPr>
          </a:p>
        </p:txBody>
      </p:sp>
      <p:sp>
        <p:nvSpPr>
          <p:cNvPr id="33795" name="Rectangle 2"/>
          <p:cNvSpPr>
            <a:spLocks noGrp="1" noChangeArrowheads="1"/>
          </p:cNvSpPr>
          <p:nvPr>
            <p:ph type="title"/>
          </p:nvPr>
        </p:nvSpPr>
        <p:spPr/>
        <p:txBody>
          <a:bodyPr/>
          <a:lstStyle/>
          <a:p>
            <a:pPr eaLnBrk="1" hangingPunct="1"/>
            <a:r>
              <a:rPr lang="en-US" altLang="zh-CN" b="1" dirty="0" smtClean="0">
                <a:effectLst>
                  <a:outerShdw blurRad="38100" dist="38100" dir="2700000" algn="tl">
                    <a:srgbClr val="000000">
                      <a:alpha val="43137"/>
                    </a:srgbClr>
                  </a:outerShdw>
                </a:effectLst>
                <a:ea typeface="宋体" pitchFamily="2" charset="-122"/>
              </a:rPr>
              <a:t>DBMS</a:t>
            </a:r>
            <a:r>
              <a:rPr lang="zh-CN" altLang="en-US" b="1" dirty="0" smtClean="0">
                <a:effectLst>
                  <a:outerShdw blurRad="38100" dist="38100" dir="2700000" algn="tl">
                    <a:srgbClr val="000000">
                      <a:alpha val="43137"/>
                    </a:srgbClr>
                  </a:outerShdw>
                </a:effectLst>
                <a:ea typeface="宋体" pitchFamily="2" charset="-122"/>
              </a:rPr>
              <a:t>举例</a:t>
            </a:r>
          </a:p>
        </p:txBody>
      </p:sp>
      <p:sp>
        <p:nvSpPr>
          <p:cNvPr id="842755" name="Rectangle 3"/>
          <p:cNvSpPr>
            <a:spLocks noChangeArrowheads="1"/>
          </p:cNvSpPr>
          <p:nvPr/>
        </p:nvSpPr>
        <p:spPr bwMode="auto">
          <a:xfrm>
            <a:off x="755650" y="5013325"/>
            <a:ext cx="78486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lnSpc>
                <a:spcPct val="110000"/>
              </a:lnSpc>
            </a:pPr>
            <a:endParaRPr lang="zh-CN" altLang="zh-CN" sz="3000">
              <a:effectLst/>
              <a:latin typeface="楷体_GB2312" pitchFamily="49" charset="-122"/>
              <a:ea typeface="楷体_GB2312" pitchFamily="49" charset="-122"/>
            </a:endParaRPr>
          </a:p>
        </p:txBody>
      </p:sp>
      <p:sp>
        <p:nvSpPr>
          <p:cNvPr id="33797" name="AutoShape 4"/>
          <p:cNvSpPr>
            <a:spLocks noGrp="1" noChangeAspect="1" noChangeArrowheads="1"/>
          </p:cNvSpPr>
          <p:nvPr>
            <p:ph type="body" idx="1"/>
          </p:nvPr>
        </p:nvSpPr>
        <p:spPr>
          <a:xfrm>
            <a:off x="457200" y="1368425"/>
            <a:ext cx="8435975" cy="4654550"/>
          </a:xfrm>
        </p:spPr>
        <p:txBody>
          <a:bodyPr>
            <a:normAutofit/>
          </a:bodyPr>
          <a:lstStyle/>
          <a:p>
            <a:pPr algn="just" eaLnBrk="1" hangingPunct="1"/>
            <a:r>
              <a:rPr lang="en-US" altLang="zh-CN" sz="2800" b="1" dirty="0" smtClean="0">
                <a:ea typeface="宋体" pitchFamily="2" charset="-122"/>
              </a:rPr>
              <a:t>ACCESS</a:t>
            </a:r>
            <a:r>
              <a:rPr lang="zh-CN" altLang="en-US" sz="2800" b="1" dirty="0" smtClean="0">
                <a:ea typeface="宋体" pitchFamily="2" charset="-122"/>
              </a:rPr>
              <a:t>操作界面</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333" y="1946084"/>
            <a:ext cx="6399947" cy="428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097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42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2800" b="1" dirty="0" smtClean="0">
                <a:solidFill>
                  <a:srgbClr val="D40AC6"/>
                </a:solidFill>
              </a:rPr>
              <a:t>1.1.3</a:t>
            </a:r>
            <a:r>
              <a:rPr lang="zh-CN" altLang="en-US" sz="2800" b="1" dirty="0" smtClean="0">
                <a:solidFill>
                  <a:srgbClr val="FF00FF"/>
                </a:solidFill>
              </a:rPr>
              <a:t> </a:t>
            </a:r>
            <a:r>
              <a:rPr lang="zh-CN" altLang="en-US" sz="2800" b="1" dirty="0" smtClean="0">
                <a:solidFill>
                  <a:srgbClr val="FF0000"/>
                </a:solidFill>
              </a:rPr>
              <a:t>数据库管理员</a:t>
            </a:r>
            <a:endParaRPr lang="zh-CN" altLang="en-US" sz="2800" b="1" dirty="0">
              <a:solidFill>
                <a:srgbClr val="FF0000"/>
              </a:solidFill>
            </a:endParaRPr>
          </a:p>
        </p:txBody>
      </p:sp>
      <p:sp>
        <p:nvSpPr>
          <p:cNvPr id="3" name="内容占位符 2"/>
          <p:cNvSpPr>
            <a:spLocks noGrp="1"/>
          </p:cNvSpPr>
          <p:nvPr>
            <p:ph idx="1"/>
          </p:nvPr>
        </p:nvSpPr>
        <p:spPr>
          <a:xfrm>
            <a:off x="519466" y="1271753"/>
            <a:ext cx="8269690" cy="4905211"/>
          </a:xfrm>
        </p:spPr>
        <p:txBody>
          <a:bodyPr>
            <a:normAutofit fontScale="92500" lnSpcReduction="20000"/>
          </a:bodyPr>
          <a:lstStyle/>
          <a:p>
            <a:pPr>
              <a:lnSpc>
                <a:spcPct val="150000"/>
              </a:lnSpc>
            </a:pPr>
            <a:r>
              <a:rPr lang="zh-CN" altLang="en-US" sz="3000" b="1" dirty="0"/>
              <a:t>数据库管理员（</a:t>
            </a:r>
            <a:r>
              <a:rPr lang="en-US" altLang="zh-CN" sz="3000" b="1" dirty="0"/>
              <a:t>Database Administrator</a:t>
            </a:r>
            <a:r>
              <a:rPr lang="zh-CN" altLang="en-US" sz="3000" b="1" dirty="0"/>
              <a:t>，简称</a:t>
            </a:r>
            <a:r>
              <a:rPr lang="en-US" altLang="zh-CN" sz="3000" b="1" dirty="0">
                <a:solidFill>
                  <a:srgbClr val="FF0000"/>
                </a:solidFill>
              </a:rPr>
              <a:t>DBA</a:t>
            </a:r>
            <a:r>
              <a:rPr lang="zh-CN" altLang="en-US" sz="3000" b="1" dirty="0"/>
              <a:t>），</a:t>
            </a:r>
            <a:r>
              <a:rPr lang="zh-CN" altLang="en-US" sz="2600" b="1" dirty="0"/>
              <a:t>是一个负责</a:t>
            </a:r>
            <a:r>
              <a:rPr lang="zh-CN" altLang="en-US" sz="2600" b="1" dirty="0">
                <a:solidFill>
                  <a:srgbClr val="FF0000"/>
                </a:solidFill>
              </a:rPr>
              <a:t>管理</a:t>
            </a:r>
            <a:r>
              <a:rPr lang="zh-CN" altLang="en-US" sz="2600" b="1" dirty="0"/>
              <a:t>和</a:t>
            </a:r>
            <a:r>
              <a:rPr lang="zh-CN" altLang="en-US" sz="2600" b="1" dirty="0">
                <a:solidFill>
                  <a:srgbClr val="FF0000"/>
                </a:solidFill>
              </a:rPr>
              <a:t>维护</a:t>
            </a:r>
            <a:r>
              <a:rPr lang="zh-CN" altLang="en-US" sz="2600" b="1" dirty="0"/>
              <a:t>数据库服务器的人。数据库管理员负责</a:t>
            </a:r>
            <a:r>
              <a:rPr lang="zh-CN" altLang="en-US" sz="2600" b="1" dirty="0">
                <a:solidFill>
                  <a:srgbClr val="FF0000"/>
                </a:solidFill>
              </a:rPr>
              <a:t>全面</a:t>
            </a:r>
            <a:r>
              <a:rPr lang="zh-CN" altLang="en-US" sz="2600" b="1" dirty="0"/>
              <a:t>管理和控制数据库系统</a:t>
            </a:r>
            <a:r>
              <a:rPr lang="zh-CN" altLang="en-US" b="1" dirty="0" smtClean="0"/>
              <a:t>。</a:t>
            </a:r>
            <a:endParaRPr lang="en-US" altLang="zh-CN" b="1" dirty="0" smtClean="0"/>
          </a:p>
          <a:p>
            <a:pPr>
              <a:lnSpc>
                <a:spcPct val="150000"/>
              </a:lnSpc>
            </a:pPr>
            <a:r>
              <a:rPr lang="zh-CN" altLang="en-US" b="1" dirty="0" smtClean="0"/>
              <a:t>具体职责：</a:t>
            </a:r>
            <a:endParaRPr lang="zh-CN" altLang="en-US" b="1" dirty="0"/>
          </a:p>
          <a:p>
            <a:pPr marL="457200" lvl="1" indent="0">
              <a:lnSpc>
                <a:spcPct val="150000"/>
              </a:lnSpc>
              <a:buNone/>
            </a:pPr>
            <a:r>
              <a:rPr lang="zh-CN" altLang="en-US" b="1" dirty="0" smtClean="0">
                <a:latin typeface="微软雅黑" pitchFamily="34" charset="-122"/>
                <a:ea typeface="微软雅黑" pitchFamily="34" charset="-122"/>
              </a:rPr>
              <a:t>① </a:t>
            </a:r>
            <a:r>
              <a:rPr lang="zh-CN" altLang="en-US" b="1" dirty="0">
                <a:latin typeface="微软雅黑" pitchFamily="34" charset="-122"/>
                <a:ea typeface="微软雅黑" pitchFamily="34" charset="-122"/>
              </a:rPr>
              <a:t>决定数据库中的</a:t>
            </a:r>
            <a:r>
              <a:rPr lang="zh-CN" altLang="en-US" b="1" dirty="0">
                <a:solidFill>
                  <a:srgbClr val="FF0000"/>
                </a:solidFill>
                <a:latin typeface="微软雅黑" pitchFamily="34" charset="-122"/>
                <a:ea typeface="微软雅黑" pitchFamily="34" charset="-122"/>
              </a:rPr>
              <a:t>信息内容</a:t>
            </a:r>
            <a:r>
              <a:rPr lang="zh-CN" altLang="en-US" b="1" dirty="0">
                <a:latin typeface="微软雅黑" pitchFamily="34" charset="-122"/>
                <a:ea typeface="微软雅黑" pitchFamily="34" charset="-122"/>
              </a:rPr>
              <a:t>和</a:t>
            </a:r>
            <a:r>
              <a:rPr lang="zh-CN" altLang="en-US" b="1" dirty="0">
                <a:solidFill>
                  <a:srgbClr val="FF0000"/>
                </a:solidFill>
                <a:latin typeface="微软雅黑" pitchFamily="34" charset="-122"/>
                <a:ea typeface="微软雅黑" pitchFamily="34" charset="-122"/>
              </a:rPr>
              <a:t>结构</a:t>
            </a:r>
          </a:p>
          <a:p>
            <a:pPr marL="457200" lvl="1" indent="0">
              <a:lnSpc>
                <a:spcPct val="150000"/>
              </a:lnSpc>
              <a:buNone/>
            </a:pPr>
            <a:r>
              <a:rPr lang="zh-CN" altLang="en-US" b="1" dirty="0" smtClean="0">
                <a:latin typeface="微软雅黑" pitchFamily="34" charset="-122"/>
                <a:ea typeface="微软雅黑" pitchFamily="34" charset="-122"/>
              </a:rPr>
              <a:t>② </a:t>
            </a:r>
            <a:r>
              <a:rPr lang="zh-CN" altLang="en-US" b="1" dirty="0">
                <a:latin typeface="微软雅黑" pitchFamily="34" charset="-122"/>
                <a:ea typeface="微软雅黑" pitchFamily="34" charset="-122"/>
              </a:rPr>
              <a:t>决定数据库的</a:t>
            </a:r>
            <a:r>
              <a:rPr lang="zh-CN" altLang="en-US" b="1" dirty="0">
                <a:solidFill>
                  <a:srgbClr val="FF0000"/>
                </a:solidFill>
                <a:latin typeface="微软雅黑" pitchFamily="34" charset="-122"/>
                <a:ea typeface="微软雅黑" pitchFamily="34" charset="-122"/>
              </a:rPr>
              <a:t>存储结构</a:t>
            </a:r>
            <a:r>
              <a:rPr lang="zh-CN" altLang="en-US" b="1" dirty="0">
                <a:latin typeface="微软雅黑" pitchFamily="34" charset="-122"/>
                <a:ea typeface="微软雅黑" pitchFamily="34" charset="-122"/>
              </a:rPr>
              <a:t>和</a:t>
            </a:r>
            <a:r>
              <a:rPr lang="zh-CN" altLang="en-US" b="1" dirty="0">
                <a:solidFill>
                  <a:srgbClr val="FF0000"/>
                </a:solidFill>
                <a:latin typeface="微软雅黑" pitchFamily="34" charset="-122"/>
                <a:ea typeface="微软雅黑" pitchFamily="34" charset="-122"/>
              </a:rPr>
              <a:t>存取策略</a:t>
            </a:r>
          </a:p>
          <a:p>
            <a:pPr marL="457200" lvl="1" indent="0">
              <a:lnSpc>
                <a:spcPct val="150000"/>
              </a:lnSpc>
              <a:buNone/>
            </a:pPr>
            <a:r>
              <a:rPr lang="zh-CN" altLang="en-US" b="1" dirty="0" smtClean="0">
                <a:latin typeface="微软雅黑" pitchFamily="34" charset="-122"/>
                <a:ea typeface="微软雅黑" pitchFamily="34" charset="-122"/>
              </a:rPr>
              <a:t>③ </a:t>
            </a:r>
            <a:r>
              <a:rPr lang="zh-CN" altLang="en-US" b="1" dirty="0">
                <a:latin typeface="微软雅黑" pitchFamily="34" charset="-122"/>
                <a:ea typeface="微软雅黑" pitchFamily="34" charset="-122"/>
              </a:rPr>
              <a:t>定义数据的</a:t>
            </a:r>
            <a:r>
              <a:rPr lang="zh-CN" altLang="en-US" b="1" dirty="0">
                <a:solidFill>
                  <a:srgbClr val="FF0000"/>
                </a:solidFill>
                <a:latin typeface="微软雅黑" pitchFamily="34" charset="-122"/>
                <a:ea typeface="微软雅黑" pitchFamily="34" charset="-122"/>
              </a:rPr>
              <a:t>安全性要求</a:t>
            </a:r>
            <a:r>
              <a:rPr lang="zh-CN" altLang="en-US" b="1" dirty="0">
                <a:latin typeface="微软雅黑" pitchFamily="34" charset="-122"/>
                <a:ea typeface="微软雅黑" pitchFamily="34" charset="-122"/>
              </a:rPr>
              <a:t>和</a:t>
            </a:r>
            <a:r>
              <a:rPr lang="zh-CN" altLang="en-US" b="1" dirty="0">
                <a:solidFill>
                  <a:srgbClr val="FF0000"/>
                </a:solidFill>
                <a:latin typeface="微软雅黑" pitchFamily="34" charset="-122"/>
                <a:ea typeface="微软雅黑" pitchFamily="34" charset="-122"/>
              </a:rPr>
              <a:t>完整性约束</a:t>
            </a:r>
            <a:r>
              <a:rPr lang="zh-CN" altLang="en-US" b="1" dirty="0">
                <a:latin typeface="微软雅黑" pitchFamily="34" charset="-122"/>
                <a:ea typeface="微软雅黑" pitchFamily="34" charset="-122"/>
              </a:rPr>
              <a:t>条件</a:t>
            </a:r>
          </a:p>
          <a:p>
            <a:pPr marL="457200" lvl="1" indent="0">
              <a:lnSpc>
                <a:spcPct val="150000"/>
              </a:lnSpc>
              <a:buNone/>
            </a:pPr>
            <a:r>
              <a:rPr lang="zh-CN" altLang="en-US" b="1" dirty="0" smtClean="0">
                <a:latin typeface="微软雅黑" pitchFamily="34" charset="-122"/>
                <a:ea typeface="微软雅黑" pitchFamily="34" charset="-122"/>
              </a:rPr>
              <a:t>④ </a:t>
            </a:r>
            <a:r>
              <a:rPr lang="zh-CN" altLang="en-US" b="1" dirty="0">
                <a:latin typeface="微软雅黑" pitchFamily="34" charset="-122"/>
                <a:ea typeface="微软雅黑" pitchFamily="34" charset="-122"/>
              </a:rPr>
              <a:t>监控数据库的</a:t>
            </a:r>
            <a:r>
              <a:rPr lang="zh-CN" altLang="en-US" b="1" dirty="0">
                <a:solidFill>
                  <a:srgbClr val="FF0000"/>
                </a:solidFill>
                <a:latin typeface="微软雅黑" pitchFamily="34" charset="-122"/>
                <a:ea typeface="微软雅黑" pitchFamily="34" charset="-122"/>
              </a:rPr>
              <a:t>使用</a:t>
            </a:r>
            <a:r>
              <a:rPr lang="zh-CN" altLang="en-US" b="1" dirty="0">
                <a:latin typeface="微软雅黑" pitchFamily="34" charset="-122"/>
                <a:ea typeface="微软雅黑" pitchFamily="34" charset="-122"/>
              </a:rPr>
              <a:t>和</a:t>
            </a:r>
            <a:r>
              <a:rPr lang="zh-CN" altLang="en-US" b="1" dirty="0">
                <a:solidFill>
                  <a:srgbClr val="FF0000"/>
                </a:solidFill>
                <a:latin typeface="微软雅黑" pitchFamily="34" charset="-122"/>
                <a:ea typeface="微软雅黑" pitchFamily="34" charset="-122"/>
              </a:rPr>
              <a:t>运行</a:t>
            </a:r>
          </a:p>
          <a:p>
            <a:pPr marL="457200" lvl="1" indent="0">
              <a:lnSpc>
                <a:spcPct val="150000"/>
              </a:lnSpc>
              <a:buNone/>
            </a:pPr>
            <a:r>
              <a:rPr lang="zh-CN" altLang="en-US" b="1" dirty="0" smtClean="0">
                <a:latin typeface="微软雅黑" pitchFamily="34" charset="-122"/>
                <a:ea typeface="微软雅黑" pitchFamily="34" charset="-122"/>
              </a:rPr>
              <a:t>⑤ </a:t>
            </a:r>
            <a:r>
              <a:rPr lang="zh-CN" altLang="en-US" b="1" dirty="0">
                <a:latin typeface="微软雅黑" pitchFamily="34" charset="-122"/>
                <a:ea typeface="微软雅黑" pitchFamily="34" charset="-122"/>
              </a:rPr>
              <a:t>数据库的</a:t>
            </a:r>
            <a:r>
              <a:rPr lang="zh-CN" altLang="en-US" b="1" dirty="0">
                <a:solidFill>
                  <a:srgbClr val="FF0000"/>
                </a:solidFill>
                <a:latin typeface="微软雅黑" pitchFamily="34" charset="-122"/>
                <a:ea typeface="微软雅黑" pitchFamily="34" charset="-122"/>
              </a:rPr>
              <a:t>改进</a:t>
            </a:r>
            <a:r>
              <a:rPr lang="zh-CN" altLang="en-US" b="1" dirty="0">
                <a:latin typeface="微软雅黑" pitchFamily="34" charset="-122"/>
                <a:ea typeface="微软雅黑" pitchFamily="34" charset="-122"/>
              </a:rPr>
              <a:t>和</a:t>
            </a:r>
            <a:r>
              <a:rPr lang="zh-CN" altLang="en-US" b="1" dirty="0">
                <a:solidFill>
                  <a:srgbClr val="FF0000"/>
                </a:solidFill>
                <a:latin typeface="微软雅黑" pitchFamily="34" charset="-122"/>
                <a:ea typeface="微软雅黑" pitchFamily="34" charset="-122"/>
              </a:rPr>
              <a:t>重组重构</a:t>
            </a:r>
          </a:p>
          <a:p>
            <a:endParaRPr lang="zh-CN" altLang="en-US" b="1" dirty="0"/>
          </a:p>
        </p:txBody>
      </p:sp>
      <p:sp>
        <p:nvSpPr>
          <p:cNvPr id="4" name="五角星 3"/>
          <p:cNvSpPr/>
          <p:nvPr/>
        </p:nvSpPr>
        <p:spPr>
          <a:xfrm>
            <a:off x="219088" y="1789505"/>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45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832" y="365126"/>
            <a:ext cx="7886700" cy="791013"/>
          </a:xfrm>
        </p:spPr>
        <p:txBody>
          <a:bodyPr vert="horz" lIns="91440" tIns="45720" rIns="91440" bIns="45720" rtlCol="0" anchor="ctr">
            <a:normAutofit/>
          </a:bodyPr>
          <a:lstStyle/>
          <a:p>
            <a:r>
              <a:rPr lang="en-US" altLang="zh-CN" sz="2800" b="1" dirty="0" smtClean="0">
                <a:solidFill>
                  <a:srgbClr val="D40AC6"/>
                </a:solidFill>
              </a:rPr>
              <a:t>1.1.4</a:t>
            </a:r>
            <a:r>
              <a:rPr lang="zh-CN" altLang="en-US" sz="2800" b="1" dirty="0" smtClean="0">
                <a:solidFill>
                  <a:srgbClr val="D40AC6"/>
                </a:solidFill>
              </a:rPr>
              <a:t> </a:t>
            </a:r>
            <a:r>
              <a:rPr lang="zh-CN" altLang="en-US" sz="2800" b="1" dirty="0" smtClean="0">
                <a:solidFill>
                  <a:srgbClr val="FF00FF"/>
                </a:solidFill>
              </a:rPr>
              <a:t> 应用</a:t>
            </a:r>
            <a:r>
              <a:rPr lang="zh-CN" altLang="en-US" sz="2800" b="1" dirty="0">
                <a:solidFill>
                  <a:srgbClr val="FF00FF"/>
                </a:solidFill>
              </a:rPr>
              <a:t>系统</a:t>
            </a:r>
          </a:p>
        </p:txBody>
      </p:sp>
      <p:sp>
        <p:nvSpPr>
          <p:cNvPr id="3" name="内容占位符 2"/>
          <p:cNvSpPr>
            <a:spLocks noGrp="1"/>
          </p:cNvSpPr>
          <p:nvPr>
            <p:ph idx="1"/>
          </p:nvPr>
        </p:nvSpPr>
        <p:spPr/>
        <p:txBody>
          <a:bodyPr>
            <a:normAutofit/>
          </a:bodyPr>
          <a:lstStyle/>
          <a:p>
            <a:pPr marL="0" indent="457200">
              <a:lnSpc>
                <a:spcPts val="5000"/>
              </a:lnSpc>
              <a:spcBef>
                <a:spcPts val="0"/>
              </a:spcBef>
              <a:buNone/>
            </a:pPr>
            <a:r>
              <a:rPr lang="zh-CN" altLang="en-US" sz="2800" b="1" u="sng" dirty="0" smtClean="0"/>
              <a:t>应用</a:t>
            </a:r>
            <a:r>
              <a:rPr lang="zh-CN" altLang="en-US" sz="2800" b="1" u="sng" dirty="0"/>
              <a:t>系统（</a:t>
            </a:r>
            <a:r>
              <a:rPr lang="zh-CN" altLang="en-US" sz="2800" b="1" u="sng" dirty="0">
                <a:solidFill>
                  <a:srgbClr val="FF0000"/>
                </a:solidFill>
                <a:effectLst>
                  <a:outerShdw blurRad="38100" dist="38100" dir="2700000" algn="tl">
                    <a:srgbClr val="000000">
                      <a:alpha val="43137"/>
                    </a:srgbClr>
                  </a:outerShdw>
                </a:effectLst>
              </a:rPr>
              <a:t>数据库应用系统</a:t>
            </a:r>
            <a:r>
              <a:rPr lang="zh-CN" altLang="en-US" sz="2800" b="1" u="sng" dirty="0"/>
              <a:t>）</a:t>
            </a:r>
            <a:r>
              <a:rPr lang="zh-CN" altLang="en-US" b="1" dirty="0"/>
              <a:t>是在数据库管理系统（</a:t>
            </a:r>
            <a:r>
              <a:rPr lang="en-US" altLang="zh-CN" b="1" dirty="0"/>
              <a:t>DBMS</a:t>
            </a:r>
            <a:r>
              <a:rPr lang="zh-CN" altLang="en-US" b="1" dirty="0"/>
              <a:t>）支持下建立的计算机应用系统，简写为</a:t>
            </a:r>
            <a:r>
              <a:rPr lang="en-US" altLang="zh-CN" b="1" dirty="0" smtClean="0"/>
              <a:t>DBAS.</a:t>
            </a:r>
            <a:endParaRPr lang="en-US" altLang="zh-CN" b="1" dirty="0"/>
          </a:p>
          <a:p>
            <a:pPr marL="0" indent="0">
              <a:lnSpc>
                <a:spcPts val="5000"/>
              </a:lnSpc>
              <a:spcBef>
                <a:spcPts val="0"/>
              </a:spcBef>
              <a:buNone/>
            </a:pPr>
            <a:r>
              <a:rPr lang="zh-CN" altLang="en-US" b="1" dirty="0" smtClean="0">
                <a:solidFill>
                  <a:srgbClr val="0000FF"/>
                </a:solidFill>
              </a:rPr>
              <a:t>    例如</a:t>
            </a:r>
            <a:r>
              <a:rPr lang="en-US" altLang="zh-CN" b="1" dirty="0" smtClean="0">
                <a:solidFill>
                  <a:srgbClr val="0000FF"/>
                </a:solidFill>
              </a:rPr>
              <a:t>:</a:t>
            </a:r>
          </a:p>
          <a:p>
            <a:pPr marL="0" indent="0">
              <a:lnSpc>
                <a:spcPts val="5000"/>
              </a:lnSpc>
              <a:spcBef>
                <a:spcPts val="0"/>
              </a:spcBef>
              <a:buNone/>
            </a:pPr>
            <a:r>
              <a:rPr lang="zh-CN" altLang="en-US" b="1" dirty="0" smtClean="0"/>
              <a:t>     以</a:t>
            </a:r>
            <a:r>
              <a:rPr lang="zh-CN" altLang="en-US" b="1" dirty="0"/>
              <a:t>数据库为基础的财务管理系统、人事管理系统、</a:t>
            </a:r>
            <a:r>
              <a:rPr lang="zh-CN" altLang="en-US" b="1" dirty="0">
                <a:solidFill>
                  <a:srgbClr val="D40AC6"/>
                </a:solidFill>
              </a:rPr>
              <a:t>图书管理系统</a:t>
            </a:r>
            <a:r>
              <a:rPr lang="zh-CN" altLang="en-US" b="1" dirty="0" smtClean="0"/>
              <a:t>等等</a:t>
            </a:r>
            <a:r>
              <a:rPr lang="zh-CN" altLang="en-US" b="1" dirty="0"/>
              <a:t>。</a:t>
            </a:r>
          </a:p>
        </p:txBody>
      </p:sp>
      <p:sp>
        <p:nvSpPr>
          <p:cNvPr id="4" name="五角星 3"/>
          <p:cNvSpPr/>
          <p:nvPr/>
        </p:nvSpPr>
        <p:spPr>
          <a:xfrm>
            <a:off x="4149643" y="1120765"/>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842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2800" b="1" dirty="0" smtClean="0">
                <a:solidFill>
                  <a:srgbClr val="FF0000"/>
                </a:solidFill>
              </a:rPr>
              <a:t>数据库系统构成：</a:t>
            </a:r>
            <a:r>
              <a:rPr lang="zh-CN" altLang="en-US" sz="2800" b="1" dirty="0" smtClean="0"/>
              <a:t>图</a:t>
            </a:r>
            <a:r>
              <a:rPr lang="en-US" altLang="zh-CN" sz="2800" b="1" dirty="0" smtClean="0"/>
              <a:t>1.2</a:t>
            </a:r>
            <a:endParaRPr lang="zh-CN" altLang="en-US" sz="2800" b="1" dirty="0"/>
          </a:p>
        </p:txBody>
      </p:sp>
      <p:grpSp>
        <p:nvGrpSpPr>
          <p:cNvPr id="4" name="Group 25"/>
          <p:cNvGrpSpPr>
            <a:grpSpLocks/>
          </p:cNvGrpSpPr>
          <p:nvPr/>
        </p:nvGrpSpPr>
        <p:grpSpPr bwMode="auto">
          <a:xfrm>
            <a:off x="1146412" y="1484312"/>
            <a:ext cx="4991262" cy="4343281"/>
            <a:chOff x="1224" y="1536"/>
            <a:chExt cx="3311" cy="2495"/>
          </a:xfrm>
        </p:grpSpPr>
        <p:sp>
          <p:nvSpPr>
            <p:cNvPr id="15366" name="AutoShape 7"/>
            <p:cNvSpPr>
              <a:spLocks noChangeArrowheads="1"/>
            </p:cNvSpPr>
            <p:nvPr/>
          </p:nvSpPr>
          <p:spPr bwMode="auto">
            <a:xfrm>
              <a:off x="1859" y="3668"/>
              <a:ext cx="816" cy="363"/>
            </a:xfrm>
            <a:prstGeom prst="can">
              <a:avLst>
                <a:gd name="adj" fmla="val 25000"/>
              </a:avLst>
            </a:prstGeom>
            <a:solidFill>
              <a:srgbClr val="746AF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DB</a:t>
              </a:r>
            </a:p>
          </p:txBody>
        </p:sp>
        <p:sp>
          <p:nvSpPr>
            <p:cNvPr id="15367" name="AutoShape 8"/>
            <p:cNvSpPr>
              <a:spLocks noChangeArrowheads="1"/>
            </p:cNvSpPr>
            <p:nvPr/>
          </p:nvSpPr>
          <p:spPr bwMode="auto">
            <a:xfrm>
              <a:off x="1677" y="3260"/>
              <a:ext cx="1179" cy="227"/>
            </a:xfrm>
            <a:prstGeom prst="hexagon">
              <a:avLst>
                <a:gd name="adj" fmla="val 129846"/>
                <a:gd name="vf" fmla="val 115470"/>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OS</a:t>
              </a:r>
            </a:p>
          </p:txBody>
        </p:sp>
        <p:sp>
          <p:nvSpPr>
            <p:cNvPr id="15368" name="AutoShape 9"/>
            <p:cNvSpPr>
              <a:spLocks noChangeArrowheads="1"/>
            </p:cNvSpPr>
            <p:nvPr/>
          </p:nvSpPr>
          <p:spPr bwMode="auto">
            <a:xfrm>
              <a:off x="1677" y="2851"/>
              <a:ext cx="1179" cy="227"/>
            </a:xfrm>
            <a:prstGeom prst="hexagon">
              <a:avLst>
                <a:gd name="adj" fmla="val 129846"/>
                <a:gd name="vf" fmla="val 115470"/>
              </a:avLst>
            </a:prstGeom>
            <a:solidFill>
              <a:srgbClr val="F46B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DBMS</a:t>
              </a:r>
            </a:p>
          </p:txBody>
        </p:sp>
        <p:sp>
          <p:nvSpPr>
            <p:cNvPr id="15369" name="AutoShape 10"/>
            <p:cNvSpPr>
              <a:spLocks noChangeArrowheads="1"/>
            </p:cNvSpPr>
            <p:nvPr/>
          </p:nvSpPr>
          <p:spPr bwMode="auto">
            <a:xfrm>
              <a:off x="1405" y="2443"/>
              <a:ext cx="1678" cy="227"/>
            </a:xfrm>
            <a:prstGeom prst="hexagon">
              <a:avLst>
                <a:gd name="adj" fmla="val 184802"/>
                <a:gd name="vf" fmla="val 115470"/>
              </a:avLst>
            </a:prstGeom>
            <a:solidFill>
              <a:srgbClr val="F46B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应用开发工具</a:t>
              </a:r>
            </a:p>
          </p:txBody>
        </p:sp>
        <p:sp>
          <p:nvSpPr>
            <p:cNvPr id="15370" name="AutoShape 11"/>
            <p:cNvSpPr>
              <a:spLocks noChangeArrowheads="1"/>
            </p:cNvSpPr>
            <p:nvPr/>
          </p:nvSpPr>
          <p:spPr bwMode="auto">
            <a:xfrm>
              <a:off x="1405" y="2080"/>
              <a:ext cx="1678" cy="227"/>
            </a:xfrm>
            <a:prstGeom prst="hexagon">
              <a:avLst>
                <a:gd name="adj" fmla="val 184802"/>
                <a:gd name="vf" fmla="val 11547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应用系统</a:t>
              </a:r>
            </a:p>
          </p:txBody>
        </p:sp>
        <p:sp>
          <p:nvSpPr>
            <p:cNvPr id="15371" name="Rectangle 12"/>
            <p:cNvSpPr>
              <a:spLocks noChangeArrowheads="1"/>
            </p:cNvSpPr>
            <p:nvPr/>
          </p:nvSpPr>
          <p:spPr bwMode="auto">
            <a:xfrm>
              <a:off x="3582" y="2806"/>
              <a:ext cx="953" cy="272"/>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DBA</a:t>
              </a:r>
            </a:p>
          </p:txBody>
        </p:sp>
        <p:sp>
          <p:nvSpPr>
            <p:cNvPr id="15372" name="Rectangle 13"/>
            <p:cNvSpPr>
              <a:spLocks noChangeArrowheads="1"/>
            </p:cNvSpPr>
            <p:nvPr/>
          </p:nvSpPr>
          <p:spPr bwMode="auto">
            <a:xfrm>
              <a:off x="1224" y="1536"/>
              <a:ext cx="589" cy="272"/>
            </a:xfrm>
            <a:prstGeom prst="rect">
              <a:avLst/>
            </a:prstGeom>
            <a:solidFill>
              <a:srgbClr val="EEE67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User</a:t>
              </a:r>
            </a:p>
          </p:txBody>
        </p:sp>
        <p:sp>
          <p:nvSpPr>
            <p:cNvPr id="15373" name="Rectangle 14"/>
            <p:cNvSpPr>
              <a:spLocks noChangeArrowheads="1"/>
            </p:cNvSpPr>
            <p:nvPr/>
          </p:nvSpPr>
          <p:spPr bwMode="auto">
            <a:xfrm>
              <a:off x="2016" y="1536"/>
              <a:ext cx="589" cy="272"/>
            </a:xfrm>
            <a:prstGeom prst="rect">
              <a:avLst/>
            </a:prstGeom>
            <a:solidFill>
              <a:srgbClr val="EEE67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User</a:t>
              </a:r>
            </a:p>
          </p:txBody>
        </p:sp>
        <p:sp>
          <p:nvSpPr>
            <p:cNvPr id="15374" name="Rectangle 15"/>
            <p:cNvSpPr>
              <a:spLocks noChangeArrowheads="1"/>
            </p:cNvSpPr>
            <p:nvPr/>
          </p:nvSpPr>
          <p:spPr bwMode="auto">
            <a:xfrm>
              <a:off x="2993" y="1536"/>
              <a:ext cx="589" cy="272"/>
            </a:xfrm>
            <a:prstGeom prst="rect">
              <a:avLst/>
            </a:prstGeom>
            <a:solidFill>
              <a:srgbClr val="EEE67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User</a:t>
              </a:r>
            </a:p>
          </p:txBody>
        </p:sp>
        <p:cxnSp>
          <p:nvCxnSpPr>
            <p:cNvPr id="15375" name="AutoShape 16"/>
            <p:cNvCxnSpPr>
              <a:cxnSpLocks noChangeShapeType="1"/>
              <a:stCxn id="15367" idx="2"/>
              <a:endCxn id="15366" idx="1"/>
            </p:cNvCxnSpPr>
            <p:nvPr/>
          </p:nvCxnSpPr>
          <p:spPr bwMode="auto">
            <a:xfrm>
              <a:off x="2267" y="3487"/>
              <a:ext cx="0" cy="18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6" name="AutoShape 17"/>
            <p:cNvCxnSpPr>
              <a:cxnSpLocks noChangeShapeType="1"/>
              <a:stCxn id="15368" idx="2"/>
              <a:endCxn id="15367" idx="2"/>
            </p:cNvCxnSpPr>
            <p:nvPr/>
          </p:nvCxnSpPr>
          <p:spPr bwMode="auto">
            <a:xfrm>
              <a:off x="2267" y="3078"/>
              <a:ext cx="0" cy="18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AutoShape 18"/>
            <p:cNvCxnSpPr>
              <a:cxnSpLocks noChangeShapeType="1"/>
              <a:stCxn id="15369" idx="2"/>
              <a:endCxn id="15368" idx="2"/>
            </p:cNvCxnSpPr>
            <p:nvPr/>
          </p:nvCxnSpPr>
          <p:spPr bwMode="auto">
            <a:xfrm>
              <a:off x="2244" y="2670"/>
              <a:ext cx="23" cy="18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AutoShape 19"/>
            <p:cNvCxnSpPr>
              <a:cxnSpLocks noChangeShapeType="1"/>
              <a:stCxn id="15370" idx="2"/>
              <a:endCxn id="15369" idx="2"/>
            </p:cNvCxnSpPr>
            <p:nvPr/>
          </p:nvCxnSpPr>
          <p:spPr bwMode="auto">
            <a:xfrm>
              <a:off x="2244" y="2307"/>
              <a:ext cx="0" cy="13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9" name="AutoShape 20"/>
            <p:cNvCxnSpPr>
              <a:cxnSpLocks noChangeShapeType="1"/>
              <a:stCxn id="15371" idx="1"/>
              <a:endCxn id="15368" idx="2"/>
            </p:cNvCxnSpPr>
            <p:nvPr/>
          </p:nvCxnSpPr>
          <p:spPr bwMode="auto">
            <a:xfrm flipH="1">
              <a:off x="2856" y="2942"/>
              <a:ext cx="726" cy="2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0" name="AutoShape 21"/>
            <p:cNvCxnSpPr>
              <a:cxnSpLocks noChangeShapeType="1"/>
              <a:stCxn id="15371" idx="2"/>
              <a:endCxn id="15367" idx="2"/>
            </p:cNvCxnSpPr>
            <p:nvPr/>
          </p:nvCxnSpPr>
          <p:spPr bwMode="auto">
            <a:xfrm rot="5400000">
              <a:off x="3310" y="2624"/>
              <a:ext cx="296" cy="120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AutoShape 22"/>
            <p:cNvCxnSpPr>
              <a:cxnSpLocks noChangeShapeType="1"/>
              <a:stCxn id="15372" idx="2"/>
              <a:endCxn id="15370" idx="2"/>
            </p:cNvCxnSpPr>
            <p:nvPr/>
          </p:nvCxnSpPr>
          <p:spPr bwMode="auto">
            <a:xfrm>
              <a:off x="1519" y="1808"/>
              <a:ext cx="725" cy="2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2" name="AutoShape 23"/>
            <p:cNvCxnSpPr>
              <a:cxnSpLocks noChangeShapeType="1"/>
              <a:stCxn id="15373" idx="2"/>
              <a:endCxn id="15370" idx="2"/>
            </p:cNvCxnSpPr>
            <p:nvPr/>
          </p:nvCxnSpPr>
          <p:spPr bwMode="auto">
            <a:xfrm flipH="1">
              <a:off x="2244" y="1808"/>
              <a:ext cx="67" cy="2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3" name="AutoShape 24"/>
            <p:cNvCxnSpPr>
              <a:cxnSpLocks noChangeShapeType="1"/>
              <a:stCxn id="15374" idx="2"/>
              <a:endCxn id="15370" idx="2"/>
            </p:cNvCxnSpPr>
            <p:nvPr/>
          </p:nvCxnSpPr>
          <p:spPr bwMode="auto">
            <a:xfrm flipH="1">
              <a:off x="2244" y="1808"/>
              <a:ext cx="1044" cy="2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AutoShape 29"/>
          <p:cNvSpPr>
            <a:spLocks noChangeArrowheads="1"/>
          </p:cNvSpPr>
          <p:nvPr/>
        </p:nvSpPr>
        <p:spPr bwMode="auto">
          <a:xfrm>
            <a:off x="6130531" y="4674191"/>
            <a:ext cx="2461588" cy="1042987"/>
          </a:xfrm>
          <a:prstGeom prst="wedgeRoundRectCallout">
            <a:avLst>
              <a:gd name="adj1" fmla="val -55556"/>
              <a:gd name="adj2" fmla="val -94852"/>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90000"/>
              </a:lnSpc>
              <a:spcBef>
                <a:spcPct val="20000"/>
              </a:spcBef>
              <a:buClr>
                <a:srgbClr val="000000"/>
              </a:buClr>
              <a:defRPr/>
            </a:pPr>
            <a:r>
              <a:rPr lang="zh-CN" altLang="en-US" sz="2000" b="1" kern="0" dirty="0">
                <a:solidFill>
                  <a:srgbClr val="0000FF"/>
                </a:solidFill>
                <a:latin typeface="Tahoma" panose="020B0604030504040204" pitchFamily="34" charset="0"/>
                <a:ea typeface="微软雅黑" panose="020B0503020204020204" pitchFamily="34" charset="-122"/>
                <a:cs typeface="Times New Roman" pitchFamily="18" charset="0"/>
              </a:rPr>
              <a:t>负责数据库的建立、使用和维护的专门的人员。</a:t>
            </a:r>
            <a:endParaRPr kumimoji="1" lang="zh-CN" altLang="en-US" sz="2400" b="1" kern="0" dirty="0">
              <a:solidFill>
                <a:srgbClr val="0000FF"/>
              </a:solidFill>
              <a:ea typeface="微软雅黑" panose="020B0503020204020204" pitchFamily="34" charset="-122"/>
              <a:cs typeface="Times New Roman" pitchFamily="18" charset="0"/>
            </a:endParaRPr>
          </a:p>
        </p:txBody>
      </p:sp>
      <p:sp>
        <p:nvSpPr>
          <p:cNvPr id="24" name="AutoShape 26"/>
          <p:cNvSpPr>
            <a:spLocks noChangeArrowheads="1"/>
          </p:cNvSpPr>
          <p:nvPr/>
        </p:nvSpPr>
        <p:spPr bwMode="auto">
          <a:xfrm>
            <a:off x="6301980" y="1063625"/>
            <a:ext cx="2391643" cy="1860550"/>
          </a:xfrm>
          <a:prstGeom prst="wedgeRoundRectCallout">
            <a:avLst>
              <a:gd name="adj1" fmla="val -110607"/>
              <a:gd name="adj2" fmla="val 55602"/>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r>
              <a:rPr kumimoji="1" lang="zh-CN" altLang="en-US" sz="2000" b="1" kern="0" dirty="0">
                <a:solidFill>
                  <a:srgbClr val="FF0000"/>
                </a:solidFill>
                <a:latin typeface="微软雅黑" panose="020B0503020204020204" pitchFamily="34" charset="-122"/>
                <a:ea typeface="微软雅黑" panose="020B0503020204020204" pitchFamily="34" charset="-122"/>
                <a:cs typeface="Times New Roman" pitchFamily="18" charset="0"/>
              </a:rPr>
              <a:t>？</a:t>
            </a:r>
            <a:r>
              <a:rPr kumimoji="1" lang="zh-CN" altLang="en-US" sz="20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思考：数据库、数据库管理系统、数据库系统之间的联系</a:t>
            </a:r>
          </a:p>
        </p:txBody>
      </p:sp>
    </p:spTree>
    <p:extLst>
      <p:ext uri="{BB962C8B-B14F-4D97-AF65-F5344CB8AC3E}">
        <p14:creationId xmlns:p14="http://schemas.microsoft.com/office/powerpoint/2010/main" val="2571399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lide(fromBottom)">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sz="2800" b="1" dirty="0" smtClean="0">
                <a:solidFill>
                  <a:srgbClr val="D40AC6"/>
                </a:solidFill>
              </a:rPr>
              <a:t>1.1.5</a:t>
            </a:r>
            <a:r>
              <a:rPr lang="zh-CN" altLang="en-US" sz="2800" b="1" dirty="0" smtClean="0">
                <a:solidFill>
                  <a:srgbClr val="D40AC6"/>
                </a:solidFill>
              </a:rPr>
              <a:t> </a:t>
            </a:r>
            <a:r>
              <a:rPr lang="zh-CN" altLang="en-US" sz="2800" b="1" dirty="0" smtClean="0">
                <a:solidFill>
                  <a:srgbClr val="FF0000"/>
                </a:solidFill>
              </a:rPr>
              <a:t>用户</a:t>
            </a:r>
            <a:endParaRPr lang="zh-CN" altLang="en-US" sz="2800" b="1" dirty="0">
              <a:solidFill>
                <a:srgbClr val="FF0000"/>
              </a:solidFill>
            </a:endParaRPr>
          </a:p>
        </p:txBody>
      </p:sp>
      <p:sp>
        <p:nvSpPr>
          <p:cNvPr id="3" name="内容占位符 2"/>
          <p:cNvSpPr>
            <a:spLocks noGrp="1"/>
          </p:cNvSpPr>
          <p:nvPr>
            <p:ph idx="1"/>
          </p:nvPr>
        </p:nvSpPr>
        <p:spPr/>
        <p:txBody>
          <a:bodyPr>
            <a:normAutofit/>
          </a:bodyPr>
          <a:lstStyle/>
          <a:p>
            <a:pPr marL="0" indent="457200">
              <a:lnSpc>
                <a:spcPct val="120000"/>
              </a:lnSpc>
              <a:spcBef>
                <a:spcPts val="0"/>
              </a:spcBef>
              <a:buNone/>
            </a:pPr>
            <a:r>
              <a:rPr lang="zh-CN" altLang="en-US" sz="2800" b="1" dirty="0" smtClean="0">
                <a:solidFill>
                  <a:srgbClr val="0000FF"/>
                </a:solidFill>
              </a:rPr>
              <a:t>用户</a:t>
            </a:r>
            <a:r>
              <a:rPr lang="zh-CN" altLang="en-US" sz="2800" b="1" dirty="0">
                <a:solidFill>
                  <a:srgbClr val="0000FF"/>
                </a:solidFill>
              </a:rPr>
              <a:t>是指最终用户（</a:t>
            </a:r>
            <a:r>
              <a:rPr lang="en-US" altLang="zh-CN" sz="2800" b="1" dirty="0">
                <a:solidFill>
                  <a:srgbClr val="0000FF"/>
                </a:solidFill>
              </a:rPr>
              <a:t>End User</a:t>
            </a:r>
            <a:r>
              <a:rPr lang="zh-CN" altLang="en-US" sz="2800" b="1" dirty="0">
                <a:solidFill>
                  <a:srgbClr val="0000FF"/>
                </a:solidFill>
              </a:rPr>
              <a:t>）</a:t>
            </a:r>
            <a:r>
              <a:rPr lang="zh-CN" altLang="en-US" sz="2400" b="1" dirty="0"/>
              <a:t>。最终用户通过应用系统的用户接口使用数据库。常用的接口方式有浏览器、菜单驱动、表格操作、图形显示、报表等，给用户提供简明直观的数据表示</a:t>
            </a:r>
            <a:r>
              <a:rPr lang="zh-CN" altLang="en-US" sz="2400" b="1" dirty="0" smtClean="0"/>
              <a:t>。</a:t>
            </a:r>
            <a:endParaRPr lang="en-US" altLang="zh-CN" sz="2400" b="1" dirty="0" smtClean="0"/>
          </a:p>
          <a:p>
            <a:pPr marL="0" indent="0">
              <a:lnSpc>
                <a:spcPts val="5000"/>
              </a:lnSpc>
              <a:spcBef>
                <a:spcPts val="0"/>
              </a:spcBef>
              <a:buNone/>
            </a:pPr>
            <a:r>
              <a:rPr lang="en-US" altLang="zh-CN" sz="2400" b="1" dirty="0" smtClean="0">
                <a:solidFill>
                  <a:srgbClr val="0000FF"/>
                </a:solidFill>
              </a:rPr>
              <a:t>      </a:t>
            </a:r>
            <a:r>
              <a:rPr lang="zh-CN" altLang="zh-CN" sz="2400" b="1" dirty="0" smtClean="0">
                <a:solidFill>
                  <a:srgbClr val="0000FF"/>
                </a:solidFill>
              </a:rPr>
              <a:t>最终</a:t>
            </a:r>
            <a:r>
              <a:rPr lang="zh-CN" altLang="zh-CN" sz="2400" b="1" dirty="0">
                <a:solidFill>
                  <a:srgbClr val="0000FF"/>
                </a:solidFill>
              </a:rPr>
              <a:t>用户可以分为如下三类</a:t>
            </a:r>
            <a:r>
              <a:rPr lang="zh-CN" altLang="zh-CN" sz="2400" b="1" dirty="0" smtClean="0">
                <a:solidFill>
                  <a:srgbClr val="0000FF"/>
                </a:solidFill>
              </a:rPr>
              <a:t>：</a:t>
            </a:r>
            <a:endParaRPr lang="en-US" altLang="zh-CN" sz="2400" b="1" dirty="0" smtClean="0">
              <a:solidFill>
                <a:srgbClr val="0000FF"/>
              </a:solidFill>
            </a:endParaRPr>
          </a:p>
          <a:p>
            <a:pPr marL="400050" lvl="1" indent="0">
              <a:lnSpc>
                <a:spcPts val="5000"/>
              </a:lnSpc>
              <a:spcBef>
                <a:spcPts val="0"/>
              </a:spcBef>
              <a:buNone/>
            </a:pPr>
            <a:r>
              <a:rPr lang="zh-CN" altLang="zh-CN" b="1" dirty="0">
                <a:solidFill>
                  <a:srgbClr val="0000FF"/>
                </a:solidFill>
                <a:latin typeface="微软雅黑" pitchFamily="34" charset="-122"/>
                <a:ea typeface="微软雅黑" pitchFamily="34" charset="-122"/>
              </a:rPr>
              <a:t>① 偶然</a:t>
            </a:r>
            <a:r>
              <a:rPr lang="zh-CN" altLang="zh-CN" b="1" dirty="0" smtClean="0">
                <a:solidFill>
                  <a:srgbClr val="0000FF"/>
                </a:solidFill>
                <a:latin typeface="微软雅黑" pitchFamily="34" charset="-122"/>
                <a:ea typeface="微软雅黑" pitchFamily="34" charset="-122"/>
              </a:rPr>
              <a:t>用户</a:t>
            </a:r>
            <a:endParaRPr lang="en-US" altLang="zh-CN" b="1" dirty="0" smtClean="0">
              <a:solidFill>
                <a:srgbClr val="0000FF"/>
              </a:solidFill>
              <a:latin typeface="微软雅黑" pitchFamily="34" charset="-122"/>
              <a:ea typeface="微软雅黑" pitchFamily="34" charset="-122"/>
            </a:endParaRPr>
          </a:p>
          <a:p>
            <a:pPr marL="400050" lvl="1" indent="0">
              <a:lnSpc>
                <a:spcPts val="5000"/>
              </a:lnSpc>
              <a:spcBef>
                <a:spcPts val="0"/>
              </a:spcBef>
              <a:buNone/>
            </a:pPr>
            <a:r>
              <a:rPr lang="zh-CN" altLang="zh-CN" b="1" dirty="0">
                <a:solidFill>
                  <a:srgbClr val="0000FF"/>
                </a:solidFill>
                <a:latin typeface="微软雅黑" pitchFamily="34" charset="-122"/>
                <a:ea typeface="微软雅黑" pitchFamily="34" charset="-122"/>
              </a:rPr>
              <a:t>② 简单</a:t>
            </a:r>
            <a:r>
              <a:rPr lang="zh-CN" altLang="zh-CN" b="1" dirty="0" smtClean="0">
                <a:solidFill>
                  <a:srgbClr val="0000FF"/>
                </a:solidFill>
                <a:latin typeface="微软雅黑" pitchFamily="34" charset="-122"/>
                <a:ea typeface="微软雅黑" pitchFamily="34" charset="-122"/>
              </a:rPr>
              <a:t>用户</a:t>
            </a:r>
            <a:endParaRPr lang="en-US" altLang="zh-CN" b="1" dirty="0" smtClean="0">
              <a:solidFill>
                <a:srgbClr val="0000FF"/>
              </a:solidFill>
              <a:latin typeface="微软雅黑" pitchFamily="34" charset="-122"/>
              <a:ea typeface="微软雅黑" pitchFamily="34" charset="-122"/>
            </a:endParaRPr>
          </a:p>
          <a:p>
            <a:pPr marL="400050" lvl="1" indent="0">
              <a:lnSpc>
                <a:spcPts val="5000"/>
              </a:lnSpc>
              <a:spcBef>
                <a:spcPts val="0"/>
              </a:spcBef>
              <a:buNone/>
            </a:pPr>
            <a:r>
              <a:rPr lang="zh-CN" altLang="zh-CN" b="1" dirty="0">
                <a:solidFill>
                  <a:srgbClr val="0000FF"/>
                </a:solidFill>
                <a:latin typeface="微软雅黑" pitchFamily="34" charset="-122"/>
                <a:ea typeface="微软雅黑" pitchFamily="34" charset="-122"/>
              </a:rPr>
              <a:t>③ 复杂用户</a:t>
            </a:r>
            <a:endParaRPr lang="zh-CN" altLang="en-US"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5932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sz="2800" b="1" dirty="0" smtClean="0">
                <a:solidFill>
                  <a:srgbClr val="FF0000"/>
                </a:solidFill>
              </a:rPr>
              <a:t>再回顾：数据库系统构成：</a:t>
            </a:r>
            <a:r>
              <a:rPr lang="zh-CN" altLang="en-US" sz="2800" b="1" dirty="0" smtClean="0"/>
              <a:t>图</a:t>
            </a:r>
            <a:r>
              <a:rPr lang="en-US" altLang="zh-CN" sz="2800" b="1" dirty="0" smtClean="0"/>
              <a:t>1.2</a:t>
            </a:r>
            <a:endParaRPr lang="zh-CN" altLang="en-US" sz="2800" b="1" dirty="0"/>
          </a:p>
        </p:txBody>
      </p:sp>
      <p:grpSp>
        <p:nvGrpSpPr>
          <p:cNvPr id="4" name="Group 25"/>
          <p:cNvGrpSpPr>
            <a:grpSpLocks/>
          </p:cNvGrpSpPr>
          <p:nvPr/>
        </p:nvGrpSpPr>
        <p:grpSpPr bwMode="auto">
          <a:xfrm>
            <a:off x="1146412" y="1484312"/>
            <a:ext cx="4991262" cy="4343281"/>
            <a:chOff x="1224" y="1536"/>
            <a:chExt cx="3311" cy="2495"/>
          </a:xfrm>
        </p:grpSpPr>
        <p:sp>
          <p:nvSpPr>
            <p:cNvPr id="15366" name="AutoShape 7"/>
            <p:cNvSpPr>
              <a:spLocks noChangeArrowheads="1"/>
            </p:cNvSpPr>
            <p:nvPr/>
          </p:nvSpPr>
          <p:spPr bwMode="auto">
            <a:xfrm>
              <a:off x="1859" y="3668"/>
              <a:ext cx="816" cy="363"/>
            </a:xfrm>
            <a:prstGeom prst="can">
              <a:avLst>
                <a:gd name="adj" fmla="val 25000"/>
              </a:avLst>
            </a:prstGeom>
            <a:solidFill>
              <a:srgbClr val="746AF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DB</a:t>
              </a:r>
            </a:p>
          </p:txBody>
        </p:sp>
        <p:sp>
          <p:nvSpPr>
            <p:cNvPr id="15367" name="AutoShape 8"/>
            <p:cNvSpPr>
              <a:spLocks noChangeArrowheads="1"/>
            </p:cNvSpPr>
            <p:nvPr/>
          </p:nvSpPr>
          <p:spPr bwMode="auto">
            <a:xfrm>
              <a:off x="1677" y="3260"/>
              <a:ext cx="1179" cy="227"/>
            </a:xfrm>
            <a:prstGeom prst="hexagon">
              <a:avLst>
                <a:gd name="adj" fmla="val 129846"/>
                <a:gd name="vf" fmla="val 115470"/>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OS</a:t>
              </a:r>
            </a:p>
          </p:txBody>
        </p:sp>
        <p:sp>
          <p:nvSpPr>
            <p:cNvPr id="15368" name="AutoShape 9"/>
            <p:cNvSpPr>
              <a:spLocks noChangeArrowheads="1"/>
            </p:cNvSpPr>
            <p:nvPr/>
          </p:nvSpPr>
          <p:spPr bwMode="auto">
            <a:xfrm>
              <a:off x="1677" y="2851"/>
              <a:ext cx="1179" cy="227"/>
            </a:xfrm>
            <a:prstGeom prst="hexagon">
              <a:avLst>
                <a:gd name="adj" fmla="val 129846"/>
                <a:gd name="vf" fmla="val 115470"/>
              </a:avLst>
            </a:prstGeom>
            <a:solidFill>
              <a:srgbClr val="F46B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DBMS</a:t>
              </a:r>
            </a:p>
          </p:txBody>
        </p:sp>
        <p:sp>
          <p:nvSpPr>
            <p:cNvPr id="15369" name="AutoShape 10"/>
            <p:cNvSpPr>
              <a:spLocks noChangeArrowheads="1"/>
            </p:cNvSpPr>
            <p:nvPr/>
          </p:nvSpPr>
          <p:spPr bwMode="auto">
            <a:xfrm>
              <a:off x="1405" y="2443"/>
              <a:ext cx="1678" cy="227"/>
            </a:xfrm>
            <a:prstGeom prst="hexagon">
              <a:avLst>
                <a:gd name="adj" fmla="val 184802"/>
                <a:gd name="vf" fmla="val 115470"/>
              </a:avLst>
            </a:prstGeom>
            <a:solidFill>
              <a:srgbClr val="F46BF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应用开发工具</a:t>
              </a:r>
            </a:p>
          </p:txBody>
        </p:sp>
        <p:sp>
          <p:nvSpPr>
            <p:cNvPr id="15370" name="AutoShape 11"/>
            <p:cNvSpPr>
              <a:spLocks noChangeArrowheads="1"/>
            </p:cNvSpPr>
            <p:nvPr/>
          </p:nvSpPr>
          <p:spPr bwMode="auto">
            <a:xfrm>
              <a:off x="1405" y="2080"/>
              <a:ext cx="1678" cy="227"/>
            </a:xfrm>
            <a:prstGeom prst="hexagon">
              <a:avLst>
                <a:gd name="adj" fmla="val 184802"/>
                <a:gd name="vf" fmla="val 11547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rPr>
                <a:t>应用系统</a:t>
              </a:r>
            </a:p>
          </p:txBody>
        </p:sp>
        <p:sp>
          <p:nvSpPr>
            <p:cNvPr id="15371" name="Rectangle 12"/>
            <p:cNvSpPr>
              <a:spLocks noChangeArrowheads="1"/>
            </p:cNvSpPr>
            <p:nvPr/>
          </p:nvSpPr>
          <p:spPr bwMode="auto">
            <a:xfrm>
              <a:off x="3582" y="2806"/>
              <a:ext cx="953" cy="272"/>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DBA</a:t>
              </a:r>
            </a:p>
          </p:txBody>
        </p:sp>
        <p:sp>
          <p:nvSpPr>
            <p:cNvPr id="15372" name="Rectangle 13"/>
            <p:cNvSpPr>
              <a:spLocks noChangeArrowheads="1"/>
            </p:cNvSpPr>
            <p:nvPr/>
          </p:nvSpPr>
          <p:spPr bwMode="auto">
            <a:xfrm>
              <a:off x="1224" y="1536"/>
              <a:ext cx="589" cy="272"/>
            </a:xfrm>
            <a:prstGeom prst="rect">
              <a:avLst/>
            </a:prstGeom>
            <a:solidFill>
              <a:srgbClr val="EEE67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User</a:t>
              </a:r>
            </a:p>
          </p:txBody>
        </p:sp>
        <p:sp>
          <p:nvSpPr>
            <p:cNvPr id="15373" name="Rectangle 14"/>
            <p:cNvSpPr>
              <a:spLocks noChangeArrowheads="1"/>
            </p:cNvSpPr>
            <p:nvPr/>
          </p:nvSpPr>
          <p:spPr bwMode="auto">
            <a:xfrm>
              <a:off x="2016" y="1536"/>
              <a:ext cx="589" cy="272"/>
            </a:xfrm>
            <a:prstGeom prst="rect">
              <a:avLst/>
            </a:prstGeom>
            <a:solidFill>
              <a:srgbClr val="EEE67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User</a:t>
              </a:r>
            </a:p>
          </p:txBody>
        </p:sp>
        <p:sp>
          <p:nvSpPr>
            <p:cNvPr id="15374" name="Rectangle 15"/>
            <p:cNvSpPr>
              <a:spLocks noChangeArrowheads="1"/>
            </p:cNvSpPr>
            <p:nvPr/>
          </p:nvSpPr>
          <p:spPr bwMode="auto">
            <a:xfrm>
              <a:off x="2993" y="1536"/>
              <a:ext cx="589" cy="272"/>
            </a:xfrm>
            <a:prstGeom prst="rect">
              <a:avLst/>
            </a:prstGeom>
            <a:solidFill>
              <a:srgbClr val="EEE67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User</a:t>
              </a:r>
            </a:p>
          </p:txBody>
        </p:sp>
        <p:cxnSp>
          <p:nvCxnSpPr>
            <p:cNvPr id="15375" name="AutoShape 16"/>
            <p:cNvCxnSpPr>
              <a:cxnSpLocks noChangeShapeType="1"/>
              <a:stCxn id="15367" idx="2"/>
              <a:endCxn id="15366" idx="1"/>
            </p:cNvCxnSpPr>
            <p:nvPr/>
          </p:nvCxnSpPr>
          <p:spPr bwMode="auto">
            <a:xfrm>
              <a:off x="2267" y="3487"/>
              <a:ext cx="0" cy="18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6" name="AutoShape 17"/>
            <p:cNvCxnSpPr>
              <a:cxnSpLocks noChangeShapeType="1"/>
              <a:stCxn id="15368" idx="2"/>
              <a:endCxn id="15367" idx="2"/>
            </p:cNvCxnSpPr>
            <p:nvPr/>
          </p:nvCxnSpPr>
          <p:spPr bwMode="auto">
            <a:xfrm>
              <a:off x="2267" y="3078"/>
              <a:ext cx="0" cy="18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AutoShape 18"/>
            <p:cNvCxnSpPr>
              <a:cxnSpLocks noChangeShapeType="1"/>
              <a:stCxn id="15369" idx="2"/>
              <a:endCxn id="15368" idx="2"/>
            </p:cNvCxnSpPr>
            <p:nvPr/>
          </p:nvCxnSpPr>
          <p:spPr bwMode="auto">
            <a:xfrm>
              <a:off x="2244" y="2670"/>
              <a:ext cx="23" cy="18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AutoShape 19"/>
            <p:cNvCxnSpPr>
              <a:cxnSpLocks noChangeShapeType="1"/>
              <a:stCxn id="15370" idx="2"/>
              <a:endCxn id="15369" idx="2"/>
            </p:cNvCxnSpPr>
            <p:nvPr/>
          </p:nvCxnSpPr>
          <p:spPr bwMode="auto">
            <a:xfrm>
              <a:off x="2244" y="2307"/>
              <a:ext cx="0" cy="13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9" name="AutoShape 20"/>
            <p:cNvCxnSpPr>
              <a:cxnSpLocks noChangeShapeType="1"/>
              <a:stCxn id="15371" idx="1"/>
              <a:endCxn id="15368" idx="2"/>
            </p:cNvCxnSpPr>
            <p:nvPr/>
          </p:nvCxnSpPr>
          <p:spPr bwMode="auto">
            <a:xfrm flipH="1">
              <a:off x="2856" y="2942"/>
              <a:ext cx="726" cy="2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0" name="AutoShape 21"/>
            <p:cNvCxnSpPr>
              <a:cxnSpLocks noChangeShapeType="1"/>
              <a:stCxn id="15371" idx="2"/>
              <a:endCxn id="15367" idx="2"/>
            </p:cNvCxnSpPr>
            <p:nvPr/>
          </p:nvCxnSpPr>
          <p:spPr bwMode="auto">
            <a:xfrm rot="5400000">
              <a:off x="3310" y="2624"/>
              <a:ext cx="296" cy="120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AutoShape 22"/>
            <p:cNvCxnSpPr>
              <a:cxnSpLocks noChangeShapeType="1"/>
              <a:stCxn id="15372" idx="2"/>
              <a:endCxn id="15370" idx="2"/>
            </p:cNvCxnSpPr>
            <p:nvPr/>
          </p:nvCxnSpPr>
          <p:spPr bwMode="auto">
            <a:xfrm>
              <a:off x="1519" y="1808"/>
              <a:ext cx="725" cy="2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2" name="AutoShape 23"/>
            <p:cNvCxnSpPr>
              <a:cxnSpLocks noChangeShapeType="1"/>
              <a:stCxn id="15373" idx="2"/>
              <a:endCxn id="15370" idx="2"/>
            </p:cNvCxnSpPr>
            <p:nvPr/>
          </p:nvCxnSpPr>
          <p:spPr bwMode="auto">
            <a:xfrm flipH="1">
              <a:off x="2244" y="1808"/>
              <a:ext cx="67" cy="2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3" name="AutoShape 24"/>
            <p:cNvCxnSpPr>
              <a:cxnSpLocks noChangeShapeType="1"/>
              <a:stCxn id="15374" idx="2"/>
              <a:endCxn id="15370" idx="2"/>
            </p:cNvCxnSpPr>
            <p:nvPr/>
          </p:nvCxnSpPr>
          <p:spPr bwMode="auto">
            <a:xfrm flipH="1">
              <a:off x="2244" y="1808"/>
              <a:ext cx="1044" cy="2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AutoShape 29"/>
          <p:cNvSpPr>
            <a:spLocks noChangeArrowheads="1"/>
          </p:cNvSpPr>
          <p:nvPr/>
        </p:nvSpPr>
        <p:spPr bwMode="auto">
          <a:xfrm>
            <a:off x="6130531" y="4674191"/>
            <a:ext cx="2461588" cy="1042987"/>
          </a:xfrm>
          <a:prstGeom prst="wedgeRoundRectCallout">
            <a:avLst>
              <a:gd name="adj1" fmla="val -55556"/>
              <a:gd name="adj2" fmla="val -94852"/>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a:lnSpc>
                <a:spcPct val="90000"/>
              </a:lnSpc>
              <a:spcBef>
                <a:spcPct val="20000"/>
              </a:spcBef>
              <a:buClr>
                <a:srgbClr val="000000"/>
              </a:buClr>
              <a:defRPr/>
            </a:pPr>
            <a:r>
              <a:rPr lang="zh-CN" altLang="en-US" sz="2000" b="1" kern="0" dirty="0">
                <a:solidFill>
                  <a:srgbClr val="0000FF"/>
                </a:solidFill>
                <a:latin typeface="Tahoma" panose="020B0604030504040204" pitchFamily="34" charset="0"/>
                <a:ea typeface="微软雅黑" panose="020B0503020204020204" pitchFamily="34" charset="-122"/>
                <a:cs typeface="Times New Roman" pitchFamily="18" charset="0"/>
              </a:rPr>
              <a:t>负责数据库的建立、使用和维护的专门的人员。</a:t>
            </a:r>
            <a:endParaRPr kumimoji="1" lang="zh-CN" altLang="en-US" sz="2400" b="1" kern="0" dirty="0">
              <a:solidFill>
                <a:srgbClr val="0000FF"/>
              </a:solidFill>
              <a:ea typeface="微软雅黑" panose="020B0503020204020204" pitchFamily="34" charset="-122"/>
              <a:cs typeface="Times New Roman" pitchFamily="18" charset="0"/>
            </a:endParaRPr>
          </a:p>
        </p:txBody>
      </p:sp>
      <p:sp>
        <p:nvSpPr>
          <p:cNvPr id="24" name="AutoShape 26"/>
          <p:cNvSpPr>
            <a:spLocks noChangeArrowheads="1"/>
          </p:cNvSpPr>
          <p:nvPr/>
        </p:nvSpPr>
        <p:spPr bwMode="auto">
          <a:xfrm>
            <a:off x="6301980" y="1063625"/>
            <a:ext cx="2391643" cy="1860550"/>
          </a:xfrm>
          <a:prstGeom prst="wedgeRoundRectCallout">
            <a:avLst>
              <a:gd name="adj1" fmla="val -110607"/>
              <a:gd name="adj2" fmla="val 55602"/>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r>
              <a:rPr kumimoji="1" lang="zh-CN" altLang="en-US" sz="2000" b="1" kern="0" dirty="0">
                <a:solidFill>
                  <a:srgbClr val="FF0000"/>
                </a:solidFill>
                <a:latin typeface="微软雅黑" panose="020B0503020204020204" pitchFamily="34" charset="-122"/>
                <a:ea typeface="微软雅黑" panose="020B0503020204020204" pitchFamily="34" charset="-122"/>
                <a:cs typeface="Times New Roman" pitchFamily="18" charset="0"/>
              </a:rPr>
              <a:t>？</a:t>
            </a:r>
            <a:r>
              <a:rPr kumimoji="1" lang="zh-CN" altLang="en-US" sz="2000" b="1"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思考：数据库、数据库管理系统、数据库系统之间的联系</a:t>
            </a:r>
          </a:p>
        </p:txBody>
      </p:sp>
      <p:sp>
        <p:nvSpPr>
          <p:cNvPr id="25" name="五角星 24"/>
          <p:cNvSpPr/>
          <p:nvPr/>
        </p:nvSpPr>
        <p:spPr>
          <a:xfrm>
            <a:off x="7559939" y="2253803"/>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3674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lide(fromBottom)">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95534" y="1050878"/>
            <a:ext cx="8857397" cy="4951809"/>
          </a:xfrm>
        </p:spPr>
        <p:txBody>
          <a:bodyPr>
            <a:normAutofit/>
          </a:bodyPr>
          <a:lstStyle/>
          <a:p>
            <a:pPr lvl="1">
              <a:lnSpc>
                <a:spcPct val="150000"/>
              </a:lnSpc>
              <a:buFont typeface="Wingdings" pitchFamily="2" charset="2"/>
              <a:buChar char="u"/>
            </a:pPr>
            <a:r>
              <a:rPr lang="zh-CN" altLang="en-US" sz="2800" b="1" u="sng" dirty="0" smtClean="0">
                <a:solidFill>
                  <a:srgbClr val="FF0066"/>
                </a:solidFill>
                <a:effectLst>
                  <a:outerShdw blurRad="38100" dist="38100" dir="2700000" algn="tl">
                    <a:srgbClr val="000000">
                      <a:alpha val="43137"/>
                    </a:srgbClr>
                  </a:outerShdw>
                </a:effectLst>
              </a:rPr>
              <a:t>数据结构化</a:t>
            </a:r>
            <a:r>
              <a:rPr lang="zh-CN" altLang="en-US" sz="2800" b="1" dirty="0" smtClean="0">
                <a:solidFill>
                  <a:srgbClr val="FF0066"/>
                </a:solidFill>
                <a:effectLst>
                  <a:outerShdw blurRad="38100" dist="38100" dir="2700000" algn="tl">
                    <a:srgbClr val="000000">
                      <a:alpha val="43137"/>
                    </a:srgbClr>
                  </a:outerShdw>
                </a:effectLst>
              </a:rPr>
              <a:t>：</a:t>
            </a:r>
            <a:r>
              <a:rPr lang="zh-CN" altLang="en-US" sz="2800" b="1" u="sng" dirty="0" smtClean="0">
                <a:solidFill>
                  <a:srgbClr val="FF0000"/>
                </a:solidFill>
              </a:rPr>
              <a:t>数据库</a:t>
            </a:r>
            <a:r>
              <a:rPr lang="zh-CN" altLang="en-US" sz="2800" b="1" u="sng" dirty="0">
                <a:solidFill>
                  <a:srgbClr val="FF0000"/>
                </a:solidFill>
              </a:rPr>
              <a:t>中实现了数据的真正结构化</a:t>
            </a:r>
          </a:p>
          <a:p>
            <a:pPr lvl="1">
              <a:lnSpc>
                <a:spcPct val="150000"/>
              </a:lnSpc>
              <a:buClr>
                <a:srgbClr val="008000"/>
              </a:buClr>
              <a:buFont typeface="Wingdings" panose="05000000000000000000" pitchFamily="2" charset="2"/>
              <a:buChar char="ü"/>
            </a:pPr>
            <a:r>
              <a:rPr lang="zh-CN" altLang="en-US" sz="2800" b="1" dirty="0">
                <a:solidFill>
                  <a:srgbClr val="0000FF"/>
                </a:solidFill>
              </a:rPr>
              <a:t>数据的结构用数据模型描述</a:t>
            </a:r>
            <a:r>
              <a:rPr lang="zh-CN" altLang="en-US" sz="2800" b="1" dirty="0"/>
              <a:t>，无需程序定义和解释</a:t>
            </a:r>
          </a:p>
          <a:p>
            <a:pPr lvl="1">
              <a:lnSpc>
                <a:spcPct val="150000"/>
              </a:lnSpc>
              <a:buClr>
                <a:srgbClr val="008000"/>
              </a:buClr>
              <a:buFont typeface="Wingdings" panose="05000000000000000000" pitchFamily="2" charset="2"/>
              <a:buChar char="ü"/>
            </a:pPr>
            <a:r>
              <a:rPr lang="zh-CN" altLang="en-US" sz="2800" b="1" dirty="0">
                <a:solidFill>
                  <a:srgbClr val="0000FF"/>
                </a:solidFill>
              </a:rPr>
              <a:t>数据的最小存取单位是数据项</a:t>
            </a:r>
          </a:p>
          <a:p>
            <a:pPr lvl="1">
              <a:lnSpc>
                <a:spcPct val="150000"/>
              </a:lnSpc>
              <a:buClr>
                <a:srgbClr val="008000"/>
              </a:buClr>
              <a:buFont typeface="Wingdings" panose="05000000000000000000" pitchFamily="2" charset="2"/>
              <a:buChar char="ü"/>
            </a:pPr>
            <a:r>
              <a:rPr lang="zh-CN" altLang="en-US" sz="2800" b="1" dirty="0">
                <a:solidFill>
                  <a:srgbClr val="FF0000"/>
                </a:solidFill>
              </a:rPr>
              <a:t>整体结构</a:t>
            </a:r>
            <a:r>
              <a:rPr lang="zh-CN" altLang="en-US" sz="2800" b="1" dirty="0" smtClean="0">
                <a:solidFill>
                  <a:srgbClr val="FF0000"/>
                </a:solidFill>
              </a:rPr>
              <a:t>化</a:t>
            </a:r>
            <a:r>
              <a:rPr lang="zh-CN" altLang="en-US" sz="2800" b="1" dirty="0" smtClean="0"/>
              <a:t>：数据</a:t>
            </a:r>
            <a:r>
              <a:rPr lang="zh-CN" altLang="en-US" sz="2800" b="1" dirty="0"/>
              <a:t>的组织不再仅仅针对某一个具体</a:t>
            </a:r>
            <a:r>
              <a:rPr lang="zh-CN" altLang="en-US" sz="2800" b="1" dirty="0" smtClean="0"/>
              <a:t>应用程序；不仅某项数据</a:t>
            </a:r>
            <a:r>
              <a:rPr lang="zh-CN" altLang="en-US" sz="2800" b="1" dirty="0"/>
              <a:t>内部结构化</a:t>
            </a:r>
            <a:r>
              <a:rPr lang="zh-CN" altLang="en-US" sz="2800" b="1" dirty="0" smtClean="0"/>
              <a:t>，</a:t>
            </a:r>
            <a:r>
              <a:rPr lang="zh-CN" altLang="en-US" sz="2800" b="1" dirty="0" smtClean="0">
                <a:solidFill>
                  <a:srgbClr val="FF0000"/>
                </a:solidFill>
              </a:rPr>
              <a:t>数据库整体</a:t>
            </a:r>
            <a:r>
              <a:rPr lang="zh-CN" altLang="en-US" sz="2800" b="1" dirty="0">
                <a:solidFill>
                  <a:srgbClr val="FF0000"/>
                </a:solidFill>
              </a:rPr>
              <a:t>是结构化的</a:t>
            </a:r>
            <a:r>
              <a:rPr lang="zh-CN" altLang="en-US" sz="2800" b="1" dirty="0" smtClean="0">
                <a:solidFill>
                  <a:srgbClr val="FF0000"/>
                </a:solidFill>
              </a:rPr>
              <a:t>，能够存储数据之间的联系</a:t>
            </a:r>
            <a:endParaRPr lang="zh-CN" altLang="en-US" sz="2800" b="1" dirty="0">
              <a:solidFill>
                <a:srgbClr val="FF0000"/>
              </a:solidFill>
            </a:endParaRPr>
          </a:p>
          <a:p>
            <a:pPr lvl="1">
              <a:lnSpc>
                <a:spcPct val="150000"/>
              </a:lnSpc>
            </a:pPr>
            <a:endParaRPr lang="en-US" altLang="zh-CN" b="1" dirty="0" smtClean="0"/>
          </a:p>
        </p:txBody>
      </p:sp>
      <p:sp>
        <p:nvSpPr>
          <p:cNvPr id="24" name="Rectangle 2"/>
          <p:cNvSpPr>
            <a:spLocks noGrp="1" noChangeArrowheads="1"/>
          </p:cNvSpPr>
          <p:nvPr>
            <p:ph type="title"/>
          </p:nvPr>
        </p:nvSpPr>
        <p:spPr>
          <a:xfrm>
            <a:off x="457200" y="238127"/>
            <a:ext cx="6477000" cy="868363"/>
          </a:xfrm>
        </p:spPr>
        <p:txBody>
          <a:bodyPr/>
          <a:lstStyle/>
          <a:p>
            <a:r>
              <a:rPr lang="en-US" altLang="zh-CN" b="1" dirty="0" smtClean="0"/>
              <a:t>1.2</a:t>
            </a:r>
            <a:r>
              <a:rPr lang="en-US" altLang="zh-CN" b="1" dirty="0" smtClean="0">
                <a:solidFill>
                  <a:srgbClr val="FF0000"/>
                </a:solidFill>
              </a:rPr>
              <a:t> </a:t>
            </a:r>
            <a:r>
              <a:rPr lang="zh-CN" altLang="en-US" b="1" dirty="0" smtClean="0">
                <a:solidFill>
                  <a:srgbClr val="FF0000"/>
                </a:solidFill>
              </a:rPr>
              <a:t>数据库系统的特点</a:t>
            </a:r>
            <a:endParaRPr lang="en-US" altLang="zh-CN" b="1" dirty="0" smtClean="0">
              <a:solidFill>
                <a:srgbClr val="FF0000"/>
              </a:solidFill>
            </a:endParaRPr>
          </a:p>
        </p:txBody>
      </p:sp>
      <p:sp>
        <p:nvSpPr>
          <p:cNvPr id="4" name="五角星 3"/>
          <p:cNvSpPr/>
          <p:nvPr/>
        </p:nvSpPr>
        <p:spPr>
          <a:xfrm>
            <a:off x="5418885" y="208173"/>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91568" y="5229537"/>
            <a:ext cx="7820167" cy="830997"/>
          </a:xfrm>
          <a:prstGeom prst="rect">
            <a:avLst/>
          </a:prstGeom>
          <a:solidFill>
            <a:srgbClr val="FFFF00"/>
          </a:solidFill>
          <a:ln>
            <a:solidFill>
              <a:srgbClr val="FFFF00"/>
            </a:solidFill>
          </a:ln>
        </p:spPr>
        <p:txBody>
          <a:bodyPr wrap="square">
            <a:spAutoFit/>
          </a:bodyPr>
          <a:lstStyle/>
          <a:p>
            <a:r>
              <a:rPr lang="zh-CN" altLang="en-US" sz="2400" b="1" dirty="0" smtClean="0">
                <a:latin typeface="楷体" panose="02010609060101010101" pitchFamily="49" charset="-122"/>
                <a:ea typeface="楷体" panose="02010609060101010101" pitchFamily="49" charset="-122"/>
              </a:rPr>
              <a:t>     由于</a:t>
            </a:r>
            <a:r>
              <a:rPr lang="zh-CN" altLang="en-US" sz="2400" b="1" dirty="0">
                <a:latin typeface="楷体" panose="02010609060101010101" pitchFamily="49" charset="-122"/>
                <a:ea typeface="楷体" panose="02010609060101010101" pitchFamily="49" charset="-122"/>
              </a:rPr>
              <a:t>能整体描述数据，方便地表示数据联系，因此，数据不必重复存储，便于被多个不同的应用共享使用。</a:t>
            </a:r>
          </a:p>
        </p:txBody>
      </p:sp>
    </p:spTree>
    <p:extLst>
      <p:ext uri="{BB962C8B-B14F-4D97-AF65-F5344CB8AC3E}">
        <p14:creationId xmlns:p14="http://schemas.microsoft.com/office/powerpoint/2010/main" val="159451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BA58C929-991A-4112-9507-6185101AB690}" type="slidenum">
              <a:rPr lang="en-US" altLang="zh-CN" sz="1400" smtClean="0">
                <a:solidFill>
                  <a:schemeClr val="tx1"/>
                </a:solidFill>
                <a:latin typeface="Times New Roman" pitchFamily="18" charset="0"/>
              </a:rPr>
              <a:pPr algn="r" eaLnBrk="1" hangingPunct="1">
                <a:spcBef>
                  <a:spcPct val="0"/>
                </a:spcBef>
                <a:buClrTx/>
                <a:buFontTx/>
                <a:buNone/>
              </a:pPr>
              <a:t>33</a:t>
            </a:fld>
            <a:endParaRPr lang="en-US" altLang="zh-CN" sz="1400" smtClean="0">
              <a:solidFill>
                <a:schemeClr val="tx1"/>
              </a:solidFill>
              <a:latin typeface="Times New Roman" pitchFamily="18" charset="0"/>
            </a:endParaRPr>
          </a:p>
        </p:txBody>
      </p:sp>
      <p:sp>
        <p:nvSpPr>
          <p:cNvPr id="53251" name="Rectangle 35"/>
          <p:cNvSpPr>
            <a:spLocks noGrp="1" noChangeArrowheads="1"/>
          </p:cNvSpPr>
          <p:nvPr>
            <p:ph type="title"/>
          </p:nvPr>
        </p:nvSpPr>
        <p:spPr>
          <a:xfrm>
            <a:off x="682389" y="260350"/>
            <a:ext cx="8106770" cy="981075"/>
          </a:xfrm>
        </p:spPr>
        <p:txBody>
          <a:bodyPr/>
          <a:lstStyle/>
          <a:p>
            <a:pPr eaLnBrk="1" hangingPunct="1"/>
            <a:r>
              <a:rPr lang="zh-CN" altLang="en-US" sz="3200" b="1" dirty="0" smtClean="0">
                <a:latin typeface="黑体" panose="02010609060101010101" pitchFamily="49" charset="-122"/>
                <a:ea typeface="黑体" panose="02010609060101010101" pitchFamily="49" charset="-122"/>
              </a:rPr>
              <a:t>数据库系统阶段应用程序与数据之间的对应关系 ：</a:t>
            </a:r>
          </a:p>
        </p:txBody>
      </p:sp>
      <p:grpSp>
        <p:nvGrpSpPr>
          <p:cNvPr id="53252" name="Group 36"/>
          <p:cNvGrpSpPr>
            <a:grpSpLocks/>
          </p:cNvGrpSpPr>
          <p:nvPr/>
        </p:nvGrpSpPr>
        <p:grpSpPr bwMode="auto">
          <a:xfrm>
            <a:off x="1670050" y="1632744"/>
            <a:ext cx="6138863" cy="3592512"/>
            <a:chOff x="748" y="1389"/>
            <a:chExt cx="3867" cy="2263"/>
          </a:xfrm>
        </p:grpSpPr>
        <p:sp>
          <p:nvSpPr>
            <p:cNvPr id="578594" name="Line 34"/>
            <p:cNvSpPr>
              <a:spLocks noChangeShapeType="1"/>
            </p:cNvSpPr>
            <p:nvPr/>
          </p:nvSpPr>
          <p:spPr bwMode="auto">
            <a:xfrm>
              <a:off x="748" y="3652"/>
              <a:ext cx="0" cy="0"/>
            </a:xfrm>
            <a:prstGeom prst="line">
              <a:avLst/>
            </a:prstGeom>
            <a:noFill/>
            <a:ln w="9525">
              <a:solidFill>
                <a:srgbClr val="000000"/>
              </a:solidFill>
              <a:round/>
              <a:headEnd/>
              <a:tailEnd/>
            </a:ln>
          </p:spPr>
          <p:txBody>
            <a:bodyPr/>
            <a:lstStyle/>
            <a:p>
              <a:pPr>
                <a:defRPr/>
              </a:pPr>
              <a:endParaRPr lang="zh-CN" altLang="en-US"/>
            </a:p>
          </p:txBody>
        </p:sp>
        <p:sp>
          <p:nvSpPr>
            <p:cNvPr id="578593" name="Line 33"/>
            <p:cNvSpPr>
              <a:spLocks noChangeShapeType="1"/>
            </p:cNvSpPr>
            <p:nvPr/>
          </p:nvSpPr>
          <p:spPr bwMode="auto">
            <a:xfrm>
              <a:off x="1020" y="3249"/>
              <a:ext cx="64" cy="127"/>
            </a:xfrm>
            <a:prstGeom prst="line">
              <a:avLst/>
            </a:prstGeom>
            <a:noFill/>
            <a:ln w="9525">
              <a:solidFill>
                <a:srgbClr val="000000"/>
              </a:solidFill>
              <a:round/>
              <a:headEnd/>
              <a:tailEnd/>
            </a:ln>
          </p:spPr>
          <p:txBody>
            <a:bodyPr/>
            <a:lstStyle/>
            <a:p>
              <a:pPr>
                <a:defRPr/>
              </a:pPr>
              <a:endParaRPr lang="zh-CN" altLang="en-US"/>
            </a:p>
          </p:txBody>
        </p:sp>
        <p:grpSp>
          <p:nvGrpSpPr>
            <p:cNvPr id="53255" name="Group 28"/>
            <p:cNvGrpSpPr>
              <a:grpSpLocks/>
            </p:cNvGrpSpPr>
            <p:nvPr/>
          </p:nvGrpSpPr>
          <p:grpSpPr bwMode="auto">
            <a:xfrm>
              <a:off x="1094" y="3022"/>
              <a:ext cx="698" cy="372"/>
              <a:chOff x="2119" y="7370"/>
              <a:chExt cx="1155" cy="471"/>
            </a:xfrm>
          </p:grpSpPr>
          <p:sp>
            <p:nvSpPr>
              <p:cNvPr id="578592" name="Rectangle 32"/>
              <p:cNvSpPr>
                <a:spLocks noChangeArrowheads="1"/>
              </p:cNvSpPr>
              <p:nvPr/>
            </p:nvSpPr>
            <p:spPr bwMode="auto">
              <a:xfrm>
                <a:off x="2223" y="7370"/>
                <a:ext cx="1051" cy="314"/>
              </a:xfrm>
              <a:prstGeom prst="rect">
                <a:avLst/>
              </a:prstGeom>
              <a:solidFill>
                <a:srgbClr val="66CCFF"/>
              </a:solidFill>
              <a:ln w="9525">
                <a:solidFill>
                  <a:srgbClr val="000000"/>
                </a:solidFill>
                <a:miter lim="800000"/>
                <a:headEnd/>
                <a:tailEnd/>
              </a:ln>
            </p:spPr>
            <p:txBody>
              <a:bodyPr/>
              <a:lstStyle/>
              <a:p>
                <a:pPr>
                  <a:defRPr/>
                </a:pPr>
                <a:endParaRPr lang="zh-CN" altLang="en-US"/>
              </a:p>
            </p:txBody>
          </p:sp>
          <p:sp>
            <p:nvSpPr>
              <p:cNvPr id="578591" name="Line 31"/>
              <p:cNvSpPr>
                <a:spLocks noChangeShapeType="1"/>
              </p:cNvSpPr>
              <p:nvPr/>
            </p:nvSpPr>
            <p:spPr bwMode="auto">
              <a:xfrm flipH="1">
                <a:off x="2119" y="7684"/>
                <a:ext cx="104" cy="157"/>
              </a:xfrm>
              <a:prstGeom prst="line">
                <a:avLst/>
              </a:prstGeom>
              <a:noFill/>
              <a:ln w="9525">
                <a:solidFill>
                  <a:srgbClr val="000000"/>
                </a:solidFill>
                <a:round/>
                <a:headEnd/>
                <a:tailEnd/>
              </a:ln>
            </p:spPr>
            <p:txBody>
              <a:bodyPr/>
              <a:lstStyle/>
              <a:p>
                <a:pPr>
                  <a:defRPr/>
                </a:pPr>
                <a:endParaRPr lang="zh-CN" altLang="en-US"/>
              </a:p>
            </p:txBody>
          </p:sp>
          <p:sp>
            <p:nvSpPr>
              <p:cNvPr id="578590" name="Line 30"/>
              <p:cNvSpPr>
                <a:spLocks noChangeShapeType="1"/>
              </p:cNvSpPr>
              <p:nvPr/>
            </p:nvSpPr>
            <p:spPr bwMode="auto">
              <a:xfrm flipH="1">
                <a:off x="3170" y="7684"/>
                <a:ext cx="104" cy="157"/>
              </a:xfrm>
              <a:prstGeom prst="line">
                <a:avLst/>
              </a:prstGeom>
              <a:noFill/>
              <a:ln w="9525">
                <a:solidFill>
                  <a:srgbClr val="000000"/>
                </a:solidFill>
                <a:round/>
                <a:headEnd/>
                <a:tailEnd/>
              </a:ln>
            </p:spPr>
            <p:txBody>
              <a:bodyPr/>
              <a:lstStyle/>
              <a:p>
                <a:pPr>
                  <a:defRPr/>
                </a:pPr>
                <a:endParaRPr lang="zh-CN" altLang="en-US"/>
              </a:p>
            </p:txBody>
          </p:sp>
          <p:sp>
            <p:nvSpPr>
              <p:cNvPr id="578589" name="Line 29"/>
              <p:cNvSpPr>
                <a:spLocks noChangeShapeType="1"/>
              </p:cNvSpPr>
              <p:nvPr/>
            </p:nvSpPr>
            <p:spPr bwMode="auto">
              <a:xfrm>
                <a:off x="2119" y="7841"/>
                <a:ext cx="1051" cy="0"/>
              </a:xfrm>
              <a:prstGeom prst="line">
                <a:avLst/>
              </a:prstGeom>
              <a:noFill/>
              <a:ln w="9525">
                <a:solidFill>
                  <a:srgbClr val="000000"/>
                </a:solidFill>
                <a:round/>
                <a:headEnd/>
                <a:tailEnd/>
              </a:ln>
            </p:spPr>
            <p:txBody>
              <a:bodyPr/>
              <a:lstStyle/>
              <a:p>
                <a:pPr>
                  <a:defRPr/>
                </a:pPr>
                <a:endParaRPr lang="zh-CN" altLang="en-US"/>
              </a:p>
            </p:txBody>
          </p:sp>
        </p:grpSp>
        <p:grpSp>
          <p:nvGrpSpPr>
            <p:cNvPr id="53256" name="Group 21"/>
            <p:cNvGrpSpPr>
              <a:grpSpLocks/>
            </p:cNvGrpSpPr>
            <p:nvPr/>
          </p:nvGrpSpPr>
          <p:grpSpPr bwMode="auto">
            <a:xfrm>
              <a:off x="903" y="3146"/>
              <a:ext cx="254" cy="496"/>
              <a:chOff x="1909" y="7527"/>
              <a:chExt cx="420" cy="628"/>
            </a:xfrm>
          </p:grpSpPr>
          <p:grpSp>
            <p:nvGrpSpPr>
              <p:cNvPr id="53274" name="Group 23"/>
              <p:cNvGrpSpPr>
                <a:grpSpLocks/>
              </p:cNvGrpSpPr>
              <p:nvPr/>
            </p:nvGrpSpPr>
            <p:grpSpPr bwMode="auto">
              <a:xfrm>
                <a:off x="1909" y="7527"/>
                <a:ext cx="261" cy="628"/>
                <a:chOff x="1909" y="7527"/>
                <a:chExt cx="261" cy="628"/>
              </a:xfrm>
            </p:grpSpPr>
            <p:sp>
              <p:nvSpPr>
                <p:cNvPr id="578587" name="AutoShape 27"/>
                <p:cNvSpPr>
                  <a:spLocks noChangeArrowheads="1"/>
                </p:cNvSpPr>
                <p:nvPr/>
              </p:nvSpPr>
              <p:spPr bwMode="auto">
                <a:xfrm>
                  <a:off x="2064" y="7527"/>
                  <a:ext cx="106" cy="142"/>
                </a:xfrm>
                <a:prstGeom prst="flowChartConnector">
                  <a:avLst/>
                </a:prstGeom>
                <a:solidFill>
                  <a:srgbClr val="66CCFF"/>
                </a:solidFill>
                <a:ln w="9525">
                  <a:solidFill>
                    <a:srgbClr val="000000"/>
                  </a:solidFill>
                  <a:round/>
                  <a:headEnd/>
                  <a:tailEnd/>
                </a:ln>
              </p:spPr>
              <p:txBody>
                <a:bodyPr/>
                <a:lstStyle/>
                <a:p>
                  <a:pPr>
                    <a:defRPr/>
                  </a:pPr>
                  <a:endParaRPr lang="zh-CN" altLang="en-US"/>
                </a:p>
              </p:txBody>
            </p:sp>
            <p:sp>
              <p:nvSpPr>
                <p:cNvPr id="578586" name="Arc 26"/>
                <p:cNvSpPr>
                  <a:spLocks/>
                </p:cNvSpPr>
                <p:nvPr/>
              </p:nvSpPr>
              <p:spPr bwMode="auto">
                <a:xfrm flipH="1">
                  <a:off x="2008" y="7684"/>
                  <a:ext cx="104" cy="31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CCFF"/>
                </a:solidFill>
                <a:ln w="9525">
                  <a:solidFill>
                    <a:srgbClr val="000000"/>
                  </a:solidFill>
                  <a:round/>
                  <a:headEnd/>
                  <a:tailEnd/>
                </a:ln>
              </p:spPr>
              <p:txBody>
                <a:bodyPr/>
                <a:lstStyle/>
                <a:p>
                  <a:pPr>
                    <a:defRPr/>
                  </a:pPr>
                  <a:endParaRPr lang="zh-CN" altLang="en-US"/>
                </a:p>
              </p:txBody>
            </p:sp>
            <p:sp>
              <p:nvSpPr>
                <p:cNvPr id="578585" name="Line 25"/>
                <p:cNvSpPr>
                  <a:spLocks noChangeShapeType="1"/>
                </p:cNvSpPr>
                <p:nvPr/>
              </p:nvSpPr>
              <p:spPr bwMode="auto">
                <a:xfrm>
                  <a:off x="2015" y="7998"/>
                  <a:ext cx="104" cy="157"/>
                </a:xfrm>
                <a:prstGeom prst="line">
                  <a:avLst/>
                </a:prstGeom>
                <a:noFill/>
                <a:ln w="9525">
                  <a:solidFill>
                    <a:srgbClr val="000000"/>
                  </a:solidFill>
                  <a:round/>
                  <a:headEnd/>
                  <a:tailEnd/>
                </a:ln>
              </p:spPr>
              <p:txBody>
                <a:bodyPr/>
                <a:lstStyle/>
                <a:p>
                  <a:pPr>
                    <a:defRPr/>
                  </a:pPr>
                  <a:endParaRPr lang="zh-CN" altLang="en-US"/>
                </a:p>
              </p:txBody>
            </p:sp>
            <p:sp>
              <p:nvSpPr>
                <p:cNvPr id="578584" name="Line 24"/>
                <p:cNvSpPr>
                  <a:spLocks noChangeShapeType="1"/>
                </p:cNvSpPr>
                <p:nvPr/>
              </p:nvSpPr>
              <p:spPr bwMode="auto">
                <a:xfrm flipH="1">
                  <a:off x="1909" y="7998"/>
                  <a:ext cx="106" cy="157"/>
                </a:xfrm>
                <a:prstGeom prst="line">
                  <a:avLst/>
                </a:prstGeom>
                <a:noFill/>
                <a:ln w="9525">
                  <a:solidFill>
                    <a:srgbClr val="000000"/>
                  </a:solidFill>
                  <a:round/>
                  <a:headEnd/>
                  <a:tailEnd/>
                </a:ln>
              </p:spPr>
              <p:txBody>
                <a:bodyPr/>
                <a:lstStyle/>
                <a:p>
                  <a:pPr>
                    <a:defRPr/>
                  </a:pPr>
                  <a:endParaRPr lang="zh-CN" altLang="en-US"/>
                </a:p>
              </p:txBody>
            </p:sp>
          </p:grpSp>
          <p:sp>
            <p:nvSpPr>
              <p:cNvPr id="578582" name="Line 22"/>
              <p:cNvSpPr>
                <a:spLocks noChangeShapeType="1"/>
              </p:cNvSpPr>
              <p:nvPr/>
            </p:nvSpPr>
            <p:spPr bwMode="auto">
              <a:xfrm>
                <a:off x="2119" y="7684"/>
                <a:ext cx="210" cy="157"/>
              </a:xfrm>
              <a:prstGeom prst="line">
                <a:avLst/>
              </a:prstGeom>
              <a:noFill/>
              <a:ln w="9525">
                <a:solidFill>
                  <a:srgbClr val="000000"/>
                </a:solidFill>
                <a:round/>
                <a:headEnd/>
                <a:tailEnd/>
              </a:ln>
            </p:spPr>
            <p:txBody>
              <a:bodyPr/>
              <a:lstStyle/>
              <a:p>
                <a:pPr>
                  <a:defRPr/>
                </a:pPr>
                <a:endParaRPr lang="zh-CN" altLang="en-US"/>
              </a:p>
            </p:txBody>
          </p:sp>
        </p:grpSp>
        <p:sp>
          <p:nvSpPr>
            <p:cNvPr id="53257" name="AutoShape 20"/>
            <p:cNvSpPr>
              <a:spLocks noChangeArrowheads="1"/>
            </p:cNvSpPr>
            <p:nvPr/>
          </p:nvSpPr>
          <p:spPr bwMode="auto">
            <a:xfrm>
              <a:off x="2140" y="1933"/>
              <a:ext cx="953" cy="762"/>
            </a:xfrm>
            <a:prstGeom prst="hexagon">
              <a:avLst>
                <a:gd name="adj" fmla="val 31266"/>
                <a:gd name="vf" fmla="val 115470"/>
              </a:avLst>
            </a:prstGeom>
            <a:solidFill>
              <a:srgbClr val="66CCFF"/>
            </a:solidFill>
            <a:ln w="9525">
              <a:solidFill>
                <a:srgbClr val="000000"/>
              </a:solidFill>
              <a:miter lim="800000"/>
              <a:headEnd/>
              <a:tailEnd/>
            </a:ln>
          </p:spPr>
          <p:txBody>
            <a:bodyPr lIns="0" tIns="190800" rIns="0"/>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ctr" eaLnBrk="1" hangingPunct="1">
                <a:spcBef>
                  <a:spcPct val="0"/>
                </a:spcBef>
                <a:buClrTx/>
                <a:buFontTx/>
                <a:buNone/>
              </a:pPr>
              <a:r>
                <a:rPr kumimoji="1" lang="en-US" altLang="zh-CN" sz="2000">
                  <a:solidFill>
                    <a:schemeClr val="tx1"/>
                  </a:solidFill>
                  <a:effectLst/>
                  <a:latin typeface="Times New Roman" pitchFamily="18" charset="0"/>
                </a:rPr>
                <a:t>DBMS</a:t>
              </a:r>
            </a:p>
          </p:txBody>
        </p:sp>
        <p:sp>
          <p:nvSpPr>
            <p:cNvPr id="578579" name="AutoShape 19"/>
            <p:cNvSpPr>
              <a:spLocks noChangeArrowheads="1"/>
            </p:cNvSpPr>
            <p:nvPr/>
          </p:nvSpPr>
          <p:spPr bwMode="auto">
            <a:xfrm>
              <a:off x="3662" y="1571"/>
              <a:ext cx="953" cy="1778"/>
            </a:xfrm>
            <a:prstGeom prst="can">
              <a:avLst>
                <a:gd name="adj" fmla="val 46642"/>
              </a:avLst>
            </a:prstGeom>
            <a:solidFill>
              <a:srgbClr val="66CCFF"/>
            </a:solidFill>
            <a:ln w="9525">
              <a:solidFill>
                <a:srgbClr val="000000"/>
              </a:solidFill>
              <a:round/>
              <a:headEnd/>
              <a:tailEnd/>
            </a:ln>
          </p:spPr>
          <p:txBody>
            <a:bodyPr/>
            <a:lstStyle/>
            <a:p>
              <a:pPr>
                <a:defRPr/>
              </a:pPr>
              <a:endParaRPr lang="zh-CN" altLang="en-US"/>
            </a:p>
          </p:txBody>
        </p:sp>
        <p:sp>
          <p:nvSpPr>
            <p:cNvPr id="578578" name="Rectangle 18"/>
            <p:cNvSpPr>
              <a:spLocks noChangeArrowheads="1"/>
            </p:cNvSpPr>
            <p:nvPr/>
          </p:nvSpPr>
          <p:spPr bwMode="auto">
            <a:xfrm>
              <a:off x="3848" y="2251"/>
              <a:ext cx="254" cy="127"/>
            </a:xfrm>
            <a:prstGeom prst="rect">
              <a:avLst/>
            </a:prstGeom>
            <a:solidFill>
              <a:srgbClr val="66CCFF"/>
            </a:solidFill>
            <a:ln w="9525">
              <a:solidFill>
                <a:srgbClr val="000000"/>
              </a:solidFill>
              <a:miter lim="800000"/>
              <a:headEnd/>
              <a:tailEnd/>
            </a:ln>
          </p:spPr>
          <p:txBody>
            <a:bodyPr/>
            <a:lstStyle/>
            <a:p>
              <a:pPr>
                <a:defRPr/>
              </a:pPr>
              <a:endParaRPr lang="zh-CN" altLang="en-US"/>
            </a:p>
          </p:txBody>
        </p:sp>
        <p:sp>
          <p:nvSpPr>
            <p:cNvPr id="578577" name="Rectangle 17"/>
            <p:cNvSpPr>
              <a:spLocks noChangeArrowheads="1"/>
            </p:cNvSpPr>
            <p:nvPr/>
          </p:nvSpPr>
          <p:spPr bwMode="auto">
            <a:xfrm>
              <a:off x="3848" y="2632"/>
              <a:ext cx="254" cy="127"/>
            </a:xfrm>
            <a:prstGeom prst="rect">
              <a:avLst/>
            </a:prstGeom>
            <a:solidFill>
              <a:srgbClr val="66CCFF"/>
            </a:solidFill>
            <a:ln w="9525">
              <a:solidFill>
                <a:srgbClr val="000000"/>
              </a:solidFill>
              <a:miter lim="800000"/>
              <a:headEnd/>
              <a:tailEnd/>
            </a:ln>
          </p:spPr>
          <p:txBody>
            <a:bodyPr/>
            <a:lstStyle/>
            <a:p>
              <a:pPr>
                <a:defRPr/>
              </a:pPr>
              <a:endParaRPr lang="zh-CN" altLang="en-US"/>
            </a:p>
          </p:txBody>
        </p:sp>
        <p:sp>
          <p:nvSpPr>
            <p:cNvPr id="578576" name="Rectangle 16"/>
            <p:cNvSpPr>
              <a:spLocks noChangeArrowheads="1"/>
            </p:cNvSpPr>
            <p:nvPr/>
          </p:nvSpPr>
          <p:spPr bwMode="auto">
            <a:xfrm>
              <a:off x="4229" y="2632"/>
              <a:ext cx="254" cy="127"/>
            </a:xfrm>
            <a:prstGeom prst="rect">
              <a:avLst/>
            </a:prstGeom>
            <a:solidFill>
              <a:srgbClr val="66CCFF"/>
            </a:solidFill>
            <a:ln w="9525">
              <a:solidFill>
                <a:srgbClr val="000000"/>
              </a:solidFill>
              <a:miter lim="800000"/>
              <a:headEnd/>
              <a:tailEnd/>
            </a:ln>
          </p:spPr>
          <p:txBody>
            <a:bodyPr/>
            <a:lstStyle/>
            <a:p>
              <a:pPr>
                <a:defRPr/>
              </a:pPr>
              <a:endParaRPr lang="zh-CN" altLang="en-US"/>
            </a:p>
          </p:txBody>
        </p:sp>
        <p:sp>
          <p:nvSpPr>
            <p:cNvPr id="578575" name="Rectangle 15"/>
            <p:cNvSpPr>
              <a:spLocks noChangeArrowheads="1"/>
            </p:cNvSpPr>
            <p:nvPr/>
          </p:nvSpPr>
          <p:spPr bwMode="auto">
            <a:xfrm>
              <a:off x="4039" y="3013"/>
              <a:ext cx="254" cy="127"/>
            </a:xfrm>
            <a:prstGeom prst="rect">
              <a:avLst/>
            </a:prstGeom>
            <a:solidFill>
              <a:srgbClr val="66CCFF"/>
            </a:solidFill>
            <a:ln w="9525">
              <a:solidFill>
                <a:srgbClr val="000000"/>
              </a:solidFill>
              <a:miter lim="800000"/>
              <a:headEnd/>
              <a:tailEnd/>
            </a:ln>
          </p:spPr>
          <p:txBody>
            <a:bodyPr/>
            <a:lstStyle/>
            <a:p>
              <a:pPr>
                <a:defRPr/>
              </a:pPr>
              <a:endParaRPr lang="zh-CN" altLang="en-US"/>
            </a:p>
          </p:txBody>
        </p:sp>
        <p:sp>
          <p:nvSpPr>
            <p:cNvPr id="578574" name="Line 14"/>
            <p:cNvSpPr>
              <a:spLocks noChangeShapeType="1"/>
            </p:cNvSpPr>
            <p:nvPr/>
          </p:nvSpPr>
          <p:spPr bwMode="auto">
            <a:xfrm>
              <a:off x="3975" y="2378"/>
              <a:ext cx="0" cy="254"/>
            </a:xfrm>
            <a:prstGeom prst="line">
              <a:avLst/>
            </a:prstGeom>
            <a:noFill/>
            <a:ln w="9525">
              <a:solidFill>
                <a:srgbClr val="000000"/>
              </a:solidFill>
              <a:round/>
              <a:headEnd/>
              <a:tailEnd type="triangle" w="med" len="med"/>
            </a:ln>
          </p:spPr>
          <p:txBody>
            <a:bodyPr/>
            <a:lstStyle/>
            <a:p>
              <a:pPr>
                <a:defRPr/>
              </a:pPr>
              <a:endParaRPr lang="zh-CN" altLang="en-US"/>
            </a:p>
          </p:txBody>
        </p:sp>
        <p:sp>
          <p:nvSpPr>
            <p:cNvPr id="578573" name="Line 13"/>
            <p:cNvSpPr>
              <a:spLocks noChangeShapeType="1"/>
            </p:cNvSpPr>
            <p:nvPr/>
          </p:nvSpPr>
          <p:spPr bwMode="auto">
            <a:xfrm>
              <a:off x="4039" y="2759"/>
              <a:ext cx="63" cy="254"/>
            </a:xfrm>
            <a:prstGeom prst="line">
              <a:avLst/>
            </a:prstGeom>
            <a:noFill/>
            <a:ln w="9525">
              <a:solidFill>
                <a:srgbClr val="000000"/>
              </a:solidFill>
              <a:round/>
              <a:headEnd/>
              <a:tailEnd type="triangle" w="med" len="med"/>
            </a:ln>
          </p:spPr>
          <p:txBody>
            <a:bodyPr/>
            <a:lstStyle/>
            <a:p>
              <a:pPr>
                <a:defRPr/>
              </a:pPr>
              <a:endParaRPr lang="zh-CN" altLang="en-US"/>
            </a:p>
          </p:txBody>
        </p:sp>
        <p:sp>
          <p:nvSpPr>
            <p:cNvPr id="578572" name="Line 12"/>
            <p:cNvSpPr>
              <a:spLocks noChangeShapeType="1"/>
            </p:cNvSpPr>
            <p:nvPr/>
          </p:nvSpPr>
          <p:spPr bwMode="auto">
            <a:xfrm flipH="1">
              <a:off x="4229" y="2759"/>
              <a:ext cx="64" cy="254"/>
            </a:xfrm>
            <a:prstGeom prst="line">
              <a:avLst/>
            </a:prstGeom>
            <a:noFill/>
            <a:ln w="9525">
              <a:solidFill>
                <a:srgbClr val="000000"/>
              </a:solidFill>
              <a:round/>
              <a:headEnd/>
              <a:tailEnd type="triangle" w="med" len="med"/>
            </a:ln>
          </p:spPr>
          <p:txBody>
            <a:bodyPr/>
            <a:lstStyle/>
            <a:p>
              <a:pPr>
                <a:defRPr/>
              </a:pPr>
              <a:endParaRPr lang="zh-CN" altLang="en-US"/>
            </a:p>
          </p:txBody>
        </p:sp>
        <p:sp>
          <p:nvSpPr>
            <p:cNvPr id="578571" name="Line 11"/>
            <p:cNvSpPr>
              <a:spLocks noChangeShapeType="1"/>
            </p:cNvSpPr>
            <p:nvPr/>
          </p:nvSpPr>
          <p:spPr bwMode="auto">
            <a:xfrm>
              <a:off x="3092" y="2296"/>
              <a:ext cx="571" cy="0"/>
            </a:xfrm>
            <a:prstGeom prst="line">
              <a:avLst/>
            </a:prstGeom>
            <a:noFill/>
            <a:ln w="9525">
              <a:solidFill>
                <a:srgbClr val="000000"/>
              </a:solidFill>
              <a:round/>
              <a:headEnd/>
              <a:tailEnd/>
            </a:ln>
          </p:spPr>
          <p:txBody>
            <a:bodyPr/>
            <a:lstStyle/>
            <a:p>
              <a:pPr>
                <a:defRPr/>
              </a:pPr>
              <a:endParaRPr lang="zh-CN" altLang="en-US"/>
            </a:p>
          </p:txBody>
        </p:sp>
        <p:sp>
          <p:nvSpPr>
            <p:cNvPr id="578570" name="Line 10"/>
            <p:cNvSpPr>
              <a:spLocks noChangeShapeType="1"/>
            </p:cNvSpPr>
            <p:nvPr/>
          </p:nvSpPr>
          <p:spPr bwMode="auto">
            <a:xfrm>
              <a:off x="1777" y="1707"/>
              <a:ext cx="590" cy="226"/>
            </a:xfrm>
            <a:prstGeom prst="line">
              <a:avLst/>
            </a:prstGeom>
            <a:noFill/>
            <a:ln w="9525">
              <a:solidFill>
                <a:srgbClr val="000000"/>
              </a:solidFill>
              <a:round/>
              <a:headEnd/>
              <a:tailEnd/>
            </a:ln>
          </p:spPr>
          <p:txBody>
            <a:bodyPr/>
            <a:lstStyle/>
            <a:p>
              <a:pPr>
                <a:defRPr/>
              </a:pPr>
              <a:endParaRPr lang="zh-CN" altLang="en-US"/>
            </a:p>
          </p:txBody>
        </p:sp>
        <p:sp>
          <p:nvSpPr>
            <p:cNvPr id="578569" name="Line 9"/>
            <p:cNvSpPr>
              <a:spLocks noChangeShapeType="1"/>
            </p:cNvSpPr>
            <p:nvPr/>
          </p:nvSpPr>
          <p:spPr bwMode="auto">
            <a:xfrm>
              <a:off x="1822" y="2296"/>
              <a:ext cx="318" cy="0"/>
            </a:xfrm>
            <a:prstGeom prst="line">
              <a:avLst/>
            </a:prstGeom>
            <a:noFill/>
            <a:ln w="9525">
              <a:solidFill>
                <a:srgbClr val="000000"/>
              </a:solidFill>
              <a:round/>
              <a:headEnd/>
              <a:tailEnd/>
            </a:ln>
          </p:spPr>
          <p:txBody>
            <a:bodyPr/>
            <a:lstStyle/>
            <a:p>
              <a:pPr>
                <a:defRPr/>
              </a:pPr>
              <a:endParaRPr lang="zh-CN" altLang="en-US"/>
            </a:p>
          </p:txBody>
        </p:sp>
        <p:sp>
          <p:nvSpPr>
            <p:cNvPr id="578568" name="Line 8"/>
            <p:cNvSpPr>
              <a:spLocks noChangeShapeType="1"/>
            </p:cNvSpPr>
            <p:nvPr/>
          </p:nvSpPr>
          <p:spPr bwMode="auto">
            <a:xfrm flipV="1">
              <a:off x="1822" y="2705"/>
              <a:ext cx="545" cy="498"/>
            </a:xfrm>
            <a:prstGeom prst="line">
              <a:avLst/>
            </a:prstGeom>
            <a:noFill/>
            <a:ln w="9525">
              <a:solidFill>
                <a:srgbClr val="000000"/>
              </a:solidFill>
              <a:round/>
              <a:headEnd/>
              <a:tailEnd/>
            </a:ln>
          </p:spPr>
          <p:txBody>
            <a:bodyPr/>
            <a:lstStyle/>
            <a:p>
              <a:pPr>
                <a:defRPr/>
              </a:pPr>
              <a:endParaRPr lang="zh-CN" altLang="en-US"/>
            </a:p>
          </p:txBody>
        </p:sp>
        <p:sp>
          <p:nvSpPr>
            <p:cNvPr id="53270" name="Text Box 7"/>
            <p:cNvSpPr txBox="1">
              <a:spLocks noChangeArrowheads="1"/>
            </p:cNvSpPr>
            <p:nvPr/>
          </p:nvSpPr>
          <p:spPr bwMode="auto">
            <a:xfrm>
              <a:off x="915" y="1389"/>
              <a:ext cx="871" cy="379"/>
            </a:xfrm>
            <a:prstGeom prst="rect">
              <a:avLst/>
            </a:prstGeom>
            <a:solidFill>
              <a:srgbClr val="66CCFF"/>
            </a:solidFill>
            <a:ln w="9525">
              <a:solidFill>
                <a:srgbClr val="000000"/>
              </a:solidFill>
              <a:miter lim="800000"/>
              <a:headEnd/>
              <a:tailEnd/>
            </a:ln>
          </p:spPr>
          <p:txBody>
            <a:bodyPr tIns="118800"/>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spcBef>
                  <a:spcPct val="0"/>
                </a:spcBef>
                <a:buClrTx/>
                <a:buFontTx/>
                <a:buNone/>
              </a:pPr>
              <a:r>
                <a:rPr kumimoji="1" lang="zh-CN" altLang="en-US" sz="2000">
                  <a:solidFill>
                    <a:schemeClr val="tx1"/>
                  </a:solidFill>
                  <a:effectLst/>
                  <a:latin typeface="Times New Roman" pitchFamily="18" charset="0"/>
                </a:rPr>
                <a:t>应用程序</a:t>
              </a:r>
              <a:r>
                <a:rPr kumimoji="1" lang="en-US" altLang="zh-CN" sz="2000">
                  <a:solidFill>
                    <a:schemeClr val="tx1"/>
                  </a:solidFill>
                  <a:effectLst/>
                  <a:latin typeface="Times New Roman" pitchFamily="18" charset="0"/>
                </a:rPr>
                <a:t>1</a:t>
              </a:r>
            </a:p>
          </p:txBody>
        </p:sp>
        <p:sp>
          <p:nvSpPr>
            <p:cNvPr id="53271" name="Text Box 6"/>
            <p:cNvSpPr txBox="1">
              <a:spLocks noChangeArrowheads="1"/>
            </p:cNvSpPr>
            <p:nvPr/>
          </p:nvSpPr>
          <p:spPr bwMode="auto">
            <a:xfrm>
              <a:off x="961" y="2160"/>
              <a:ext cx="871" cy="378"/>
            </a:xfrm>
            <a:prstGeom prst="rect">
              <a:avLst/>
            </a:prstGeom>
            <a:solidFill>
              <a:srgbClr val="66CCFF"/>
            </a:solidFill>
            <a:ln w="9525">
              <a:solidFill>
                <a:srgbClr val="000000"/>
              </a:solidFill>
              <a:miter lim="800000"/>
              <a:headEnd/>
              <a:tailEnd/>
            </a:ln>
          </p:spPr>
          <p:txBody>
            <a:bodyPr tIns="118800"/>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spcBef>
                  <a:spcPct val="0"/>
                </a:spcBef>
                <a:buClrTx/>
                <a:buFontTx/>
                <a:buNone/>
              </a:pPr>
              <a:r>
                <a:rPr kumimoji="1" lang="zh-CN" altLang="en-US" sz="2000">
                  <a:solidFill>
                    <a:schemeClr val="tx1"/>
                  </a:solidFill>
                  <a:effectLst/>
                  <a:latin typeface="Times New Roman" pitchFamily="18" charset="0"/>
                </a:rPr>
                <a:t>应用程序</a:t>
              </a:r>
              <a:r>
                <a:rPr kumimoji="1" lang="en-US" altLang="zh-CN" sz="2000">
                  <a:solidFill>
                    <a:schemeClr val="tx1"/>
                  </a:solidFill>
                  <a:effectLst/>
                  <a:latin typeface="Times New Roman" pitchFamily="18" charset="0"/>
                </a:rPr>
                <a:t>2</a:t>
              </a:r>
            </a:p>
          </p:txBody>
        </p:sp>
        <p:sp>
          <p:nvSpPr>
            <p:cNvPr id="53272" name="Text Box 5"/>
            <p:cNvSpPr txBox="1">
              <a:spLocks noChangeArrowheads="1"/>
            </p:cNvSpPr>
            <p:nvPr/>
          </p:nvSpPr>
          <p:spPr bwMode="auto">
            <a:xfrm>
              <a:off x="3864" y="1661"/>
              <a:ext cx="653" cy="25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ctr" eaLnBrk="1" hangingPunct="1">
                <a:spcBef>
                  <a:spcPct val="0"/>
                </a:spcBef>
                <a:buClrTx/>
                <a:buFontTx/>
                <a:buNone/>
              </a:pPr>
              <a:r>
                <a:rPr kumimoji="1" lang="zh-CN" altLang="en-US" sz="2000">
                  <a:solidFill>
                    <a:schemeClr val="tx1"/>
                  </a:solidFill>
                  <a:effectLst/>
                  <a:latin typeface="Times New Roman" pitchFamily="18" charset="0"/>
                </a:rPr>
                <a:t>数据库</a:t>
              </a:r>
            </a:p>
          </p:txBody>
        </p:sp>
        <p:sp>
          <p:nvSpPr>
            <p:cNvPr id="53273" name="Text Box 4"/>
            <p:cNvSpPr txBox="1">
              <a:spLocks noChangeArrowheads="1"/>
            </p:cNvSpPr>
            <p:nvPr/>
          </p:nvSpPr>
          <p:spPr bwMode="auto">
            <a:xfrm>
              <a:off x="1233" y="2568"/>
              <a:ext cx="500" cy="528"/>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eaLnBrk="1" hangingPunct="1">
                <a:spcBef>
                  <a:spcPct val="50000"/>
                </a:spcBef>
                <a:buClrTx/>
                <a:buFontTx/>
                <a:buNone/>
              </a:pPr>
              <a:r>
                <a:rPr kumimoji="1" lang="en-US" altLang="zh-CN" sz="4000" b="0">
                  <a:solidFill>
                    <a:schemeClr val="tx1"/>
                  </a:solidFill>
                  <a:effectLst/>
                  <a:latin typeface="Times New Roman" pitchFamily="18" charset="0"/>
                </a:rPr>
                <a:t>…</a:t>
              </a:r>
            </a:p>
          </p:txBody>
        </p:sp>
      </p:grpSp>
    </p:spTree>
    <p:extLst>
      <p:ext uri="{BB962C8B-B14F-4D97-AF65-F5344CB8AC3E}">
        <p14:creationId xmlns:p14="http://schemas.microsoft.com/office/powerpoint/2010/main" val="3794138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309881" y="670980"/>
            <a:ext cx="8229600" cy="3166760"/>
          </a:xfrm>
        </p:spPr>
        <p:txBody>
          <a:bodyPr/>
          <a:lstStyle/>
          <a:p>
            <a:pPr marL="457200" lvl="1" indent="0">
              <a:lnSpc>
                <a:spcPct val="150000"/>
              </a:lnSpc>
              <a:buNone/>
            </a:pPr>
            <a:r>
              <a:rPr lang="en-US" altLang="zh-CN" sz="2800" b="1" dirty="0" smtClean="0">
                <a:solidFill>
                  <a:srgbClr val="FF0066"/>
                </a:solidFill>
                <a:latin typeface="微软雅黑" panose="020B0503020204020204" pitchFamily="34" charset="-122"/>
                <a:ea typeface="微软雅黑" panose="020B0503020204020204" pitchFamily="34" charset="-122"/>
              </a:rPr>
              <a:t>2.</a:t>
            </a:r>
            <a:r>
              <a:rPr lang="zh-CN" altLang="en-US" sz="2800" b="1" dirty="0" smtClean="0">
                <a:solidFill>
                  <a:srgbClr val="FF0066"/>
                </a:solidFill>
                <a:latin typeface="微软雅黑" panose="020B0503020204020204" pitchFamily="34" charset="-122"/>
                <a:ea typeface="微软雅黑" panose="020B0503020204020204" pitchFamily="34" charset="-122"/>
              </a:rPr>
              <a:t>数据</a:t>
            </a:r>
            <a:r>
              <a:rPr lang="zh-CN" altLang="en-US" sz="2800" b="1" dirty="0">
                <a:solidFill>
                  <a:srgbClr val="FF0066"/>
                </a:solidFill>
                <a:latin typeface="微软雅黑" panose="020B0503020204020204" pitchFamily="34" charset="-122"/>
                <a:ea typeface="微软雅黑" panose="020B0503020204020204" pitchFamily="34" charset="-122"/>
              </a:rPr>
              <a:t>的共享性高，冗余度低，易扩充</a:t>
            </a:r>
          </a:p>
          <a:p>
            <a:pPr lvl="1">
              <a:lnSpc>
                <a:spcPct val="150000"/>
              </a:lnSpc>
              <a:buClr>
                <a:srgbClr val="008000"/>
              </a:buClr>
              <a:buFont typeface="Wingdings" panose="05000000000000000000" pitchFamily="2" charset="2"/>
              <a:buChar char="ü"/>
            </a:pPr>
            <a:r>
              <a:rPr lang="zh-CN" altLang="en-US" sz="2800" dirty="0" smtClean="0">
                <a:latin typeface="微软雅黑" pitchFamily="34" charset="-122"/>
                <a:ea typeface="微软雅黑" pitchFamily="34" charset="-122"/>
              </a:rPr>
              <a:t>数据面向整个系统</a:t>
            </a:r>
          </a:p>
          <a:p>
            <a:pPr lvl="1">
              <a:lnSpc>
                <a:spcPct val="150000"/>
              </a:lnSpc>
              <a:buClr>
                <a:srgbClr val="008000"/>
              </a:buClr>
              <a:buFont typeface="Wingdings" panose="05000000000000000000" pitchFamily="2" charset="2"/>
              <a:buChar char="ü"/>
            </a:pPr>
            <a:r>
              <a:rPr lang="zh-CN" altLang="en-US" sz="2800" b="1" dirty="0" smtClean="0">
                <a:latin typeface="微软雅黑" pitchFamily="34" charset="-122"/>
                <a:ea typeface="微软雅黑" pitchFamily="34" charset="-122"/>
              </a:rPr>
              <a:t>减少数据的不一致性</a:t>
            </a:r>
          </a:p>
          <a:p>
            <a:pPr lvl="1">
              <a:lnSpc>
                <a:spcPct val="150000"/>
              </a:lnSpc>
              <a:buClr>
                <a:srgbClr val="008000"/>
              </a:buClr>
              <a:buFont typeface="Wingdings" panose="05000000000000000000" pitchFamily="2" charset="2"/>
              <a:buChar char="ü"/>
            </a:pPr>
            <a:r>
              <a:rPr lang="zh-CN" altLang="en-US" sz="2800" dirty="0" smtClean="0">
                <a:latin typeface="微软雅黑" pitchFamily="34" charset="-122"/>
                <a:ea typeface="微软雅黑" pitchFamily="34" charset="-122"/>
              </a:rPr>
              <a:t>易于扩充，适应不同用户的需求</a:t>
            </a:r>
          </a:p>
          <a:p>
            <a:pPr lvl="1">
              <a:lnSpc>
                <a:spcPct val="150000"/>
              </a:lnSpc>
            </a:pPr>
            <a:endParaRPr lang="en-US" altLang="zh-CN" b="1" dirty="0" smtClean="0">
              <a:latin typeface="微软雅黑" panose="020B0503020204020204" pitchFamily="34" charset="-122"/>
              <a:ea typeface="微软雅黑" panose="020B0503020204020204" pitchFamily="34" charset="-122"/>
            </a:endParaRPr>
          </a:p>
        </p:txBody>
      </p:sp>
      <p:sp>
        <p:nvSpPr>
          <p:cNvPr id="2" name="矩形 1"/>
          <p:cNvSpPr/>
          <p:nvPr/>
        </p:nvSpPr>
        <p:spPr>
          <a:xfrm>
            <a:off x="873458" y="3907242"/>
            <a:ext cx="7451676" cy="461665"/>
          </a:xfrm>
          <a:prstGeom prst="rect">
            <a:avLst/>
          </a:prstGeom>
          <a:solidFill>
            <a:srgbClr val="FFFF00"/>
          </a:solidFill>
        </p:spPr>
        <p:txBody>
          <a:bodyPr wrap="square">
            <a:spAutoFit/>
          </a:bodyPr>
          <a:lstStyle/>
          <a:p>
            <a:r>
              <a:rPr lang="zh-CN" altLang="en-US" sz="2400" b="1" dirty="0">
                <a:solidFill>
                  <a:srgbClr val="0000FF"/>
                </a:solidFill>
                <a:effectLst>
                  <a:outerShdw blurRad="38100" dist="38100" dir="2700000" algn="tl">
                    <a:srgbClr val="000000">
                      <a:alpha val="43137"/>
                    </a:srgbClr>
                  </a:outerShdw>
                </a:effectLst>
              </a:rPr>
              <a:t>（数据不一致：同一数据的不同拷贝的值不同） </a:t>
            </a:r>
          </a:p>
        </p:txBody>
      </p:sp>
      <p:sp>
        <p:nvSpPr>
          <p:cNvPr id="5" name="五角星 4"/>
          <p:cNvSpPr/>
          <p:nvPr/>
        </p:nvSpPr>
        <p:spPr>
          <a:xfrm>
            <a:off x="7193094" y="795938"/>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89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fade">
                                      <p:cBhvr>
                                        <p:cTn id="7" dur="1000"/>
                                        <p:tgtEl>
                                          <p:spTgt spid="49155">
                                            <p:txEl>
                                              <p:pRg st="1" end="1"/>
                                            </p:txEl>
                                          </p:spTgt>
                                        </p:tgtEl>
                                      </p:cBhvr>
                                    </p:animEffect>
                                    <p:anim calcmode="lin" valueType="num">
                                      <p:cBhvr>
                                        <p:cTn id="8" dur="10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91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9155">
                                            <p:txEl>
                                              <p:pRg st="2" end="2"/>
                                            </p:txEl>
                                          </p:spTgt>
                                        </p:tgtEl>
                                        <p:attrNameLst>
                                          <p:attrName>style.visibility</p:attrName>
                                        </p:attrNameLst>
                                      </p:cBhvr>
                                      <p:to>
                                        <p:strVal val="visible"/>
                                      </p:to>
                                    </p:set>
                                    <p:animEffect transition="in" filter="fade">
                                      <p:cBhvr>
                                        <p:cTn id="14" dur="1000"/>
                                        <p:tgtEl>
                                          <p:spTgt spid="49155">
                                            <p:txEl>
                                              <p:pRg st="2" end="2"/>
                                            </p:txEl>
                                          </p:spTgt>
                                        </p:tgtEl>
                                      </p:cBhvr>
                                    </p:animEffect>
                                    <p:anim calcmode="lin" valueType="num">
                                      <p:cBhvr>
                                        <p:cTn id="15" dur="10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91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9155">
                                            <p:txEl>
                                              <p:pRg st="3" end="3"/>
                                            </p:txEl>
                                          </p:spTgt>
                                        </p:tgtEl>
                                        <p:attrNameLst>
                                          <p:attrName>style.visibility</p:attrName>
                                        </p:attrNameLst>
                                      </p:cBhvr>
                                      <p:to>
                                        <p:strVal val="visible"/>
                                      </p:to>
                                    </p:set>
                                    <p:animEffect transition="in" filter="fade">
                                      <p:cBhvr>
                                        <p:cTn id="21" dur="1000"/>
                                        <p:tgtEl>
                                          <p:spTgt spid="49155">
                                            <p:txEl>
                                              <p:pRg st="3" end="3"/>
                                            </p:txEl>
                                          </p:spTgt>
                                        </p:tgtEl>
                                      </p:cBhvr>
                                    </p:animEffect>
                                    <p:anim calcmode="lin" valueType="num">
                                      <p:cBhvr>
                                        <p:cTn id="22" dur="10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91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11479" y="559554"/>
            <a:ext cx="8336735" cy="5472751"/>
          </a:xfrm>
        </p:spPr>
        <p:txBody>
          <a:bodyPr>
            <a:normAutofit/>
          </a:bodyPr>
          <a:lstStyle/>
          <a:p>
            <a:pPr lvl="1">
              <a:lnSpc>
                <a:spcPct val="160000"/>
              </a:lnSpc>
              <a:spcBef>
                <a:spcPts val="600"/>
              </a:spcBef>
              <a:buFont typeface="Wingdings" pitchFamily="2" charset="2"/>
              <a:buChar char="u"/>
            </a:pPr>
            <a:r>
              <a:rPr lang="zh-CN" altLang="en-US" sz="2800" b="1" dirty="0">
                <a:solidFill>
                  <a:srgbClr val="FF0066"/>
                </a:solidFill>
                <a:latin typeface="微软雅黑" panose="020B0503020204020204" pitchFamily="34" charset="-122"/>
                <a:ea typeface="微软雅黑" panose="020B0503020204020204" pitchFamily="34" charset="-122"/>
              </a:rPr>
              <a:t>数据独立性高</a:t>
            </a:r>
          </a:p>
          <a:p>
            <a:pPr>
              <a:lnSpc>
                <a:spcPct val="160000"/>
              </a:lnSpc>
              <a:spcBef>
                <a:spcPts val="600"/>
              </a:spcBef>
              <a:buClr>
                <a:srgbClr val="008000"/>
              </a:buClr>
              <a:buFont typeface="Wingdings" panose="05000000000000000000" pitchFamily="2" charset="2"/>
              <a:buChar char="ü"/>
            </a:pPr>
            <a:r>
              <a:rPr lang="zh-CN" altLang="en-US" b="1" dirty="0" smtClean="0"/>
              <a:t>物理独立性</a:t>
            </a:r>
          </a:p>
          <a:p>
            <a:pPr lvl="1">
              <a:lnSpc>
                <a:spcPct val="160000"/>
              </a:lnSpc>
              <a:spcBef>
                <a:spcPts val="600"/>
              </a:spcBef>
            </a:pPr>
            <a:r>
              <a:rPr lang="zh-CN" altLang="en-US" b="1" dirty="0">
                <a:solidFill>
                  <a:srgbClr val="0000FF"/>
                </a:solidFill>
                <a:latin typeface="微软雅黑" panose="020B0503020204020204" pitchFamily="34" charset="-122"/>
                <a:ea typeface="微软雅黑" panose="020B0503020204020204" pitchFamily="34" charset="-122"/>
              </a:rPr>
              <a:t>指用户的应用程序</a:t>
            </a:r>
            <a:r>
              <a:rPr lang="zh-CN" altLang="en-US" b="1" dirty="0" smtClean="0">
                <a:solidFill>
                  <a:srgbClr val="0000FF"/>
                </a:solidFill>
                <a:latin typeface="微软雅黑" panose="020B0503020204020204" pitchFamily="34" charset="-122"/>
                <a:ea typeface="微软雅黑" panose="020B0503020204020204" pitchFamily="34" charset="-122"/>
              </a:rPr>
              <a:t>与数据库的物理存储是</a:t>
            </a:r>
            <a:r>
              <a:rPr lang="zh-CN" altLang="en-US" b="1" dirty="0">
                <a:solidFill>
                  <a:srgbClr val="0000FF"/>
                </a:solidFill>
                <a:latin typeface="微软雅黑" panose="020B0503020204020204" pitchFamily="34" charset="-122"/>
                <a:ea typeface="微软雅黑" panose="020B0503020204020204" pitchFamily="34" charset="-122"/>
              </a:rPr>
              <a:t>相互独立的</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lnSpc>
                <a:spcPct val="160000"/>
              </a:lnSpc>
              <a:spcBef>
                <a:spcPts val="600"/>
              </a:spcBef>
            </a:pPr>
            <a:r>
              <a:rPr lang="zh-CN" altLang="en-US" b="1" dirty="0" smtClean="0">
                <a:solidFill>
                  <a:srgbClr val="0000FF"/>
                </a:solidFill>
                <a:latin typeface="微软雅黑" panose="020B0503020204020204" pitchFamily="34" charset="-122"/>
                <a:ea typeface="微软雅黑" panose="020B0503020204020204" pitchFamily="34" charset="-122"/>
              </a:rPr>
              <a:t>当</a:t>
            </a:r>
            <a:r>
              <a:rPr lang="zh-CN" altLang="en-US" b="1" dirty="0">
                <a:solidFill>
                  <a:srgbClr val="0000FF"/>
                </a:solidFill>
                <a:latin typeface="微软雅黑" panose="020B0503020204020204" pitchFamily="34" charset="-122"/>
                <a:ea typeface="微软雅黑" panose="020B0503020204020204" pitchFamily="34" charset="-122"/>
              </a:rPr>
              <a:t>数据的物理存储改变了，应用程序不用改变</a:t>
            </a:r>
            <a:r>
              <a:rPr lang="zh-CN" altLang="en-US" b="1" dirty="0" smtClean="0">
                <a:latin typeface="微软雅黑" panose="020B0503020204020204" pitchFamily="34" charset="-122"/>
                <a:ea typeface="微软雅黑" panose="020B0503020204020204" pitchFamily="34" charset="-122"/>
              </a:rPr>
              <a:t>。</a:t>
            </a:r>
          </a:p>
          <a:p>
            <a:pPr algn="just">
              <a:lnSpc>
                <a:spcPct val="160000"/>
              </a:lnSpc>
              <a:spcBef>
                <a:spcPts val="600"/>
              </a:spcBef>
              <a:buClr>
                <a:srgbClr val="008000"/>
              </a:buClr>
              <a:buFont typeface="Wingdings" panose="05000000000000000000" pitchFamily="2" charset="2"/>
              <a:buChar char="ü"/>
            </a:pPr>
            <a:r>
              <a:rPr lang="zh-CN" altLang="en-US" b="1" dirty="0" smtClean="0"/>
              <a:t>逻辑独立性</a:t>
            </a:r>
          </a:p>
          <a:p>
            <a:pPr lvl="1" algn="just">
              <a:lnSpc>
                <a:spcPct val="160000"/>
              </a:lnSpc>
              <a:spcBef>
                <a:spcPts val="600"/>
              </a:spcBef>
            </a:pPr>
            <a:r>
              <a:rPr lang="zh-CN" altLang="en-US" b="1" dirty="0">
                <a:solidFill>
                  <a:srgbClr val="0000FF"/>
                </a:solidFill>
                <a:latin typeface="微软雅黑" panose="020B0503020204020204" pitchFamily="34" charset="-122"/>
                <a:ea typeface="微软雅黑" panose="020B0503020204020204" pitchFamily="34" charset="-122"/>
              </a:rPr>
              <a:t>指用户的应用程序与数据库的逻辑结构是相互独立的</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lgn="just">
              <a:lnSpc>
                <a:spcPct val="160000"/>
              </a:lnSpc>
              <a:spcBef>
                <a:spcPts val="600"/>
              </a:spcBef>
            </a:pPr>
            <a:r>
              <a:rPr lang="zh-CN" altLang="en-US" b="1" dirty="0">
                <a:solidFill>
                  <a:srgbClr val="0000FF"/>
                </a:solidFill>
                <a:latin typeface="微软雅黑" panose="020B0503020204020204" pitchFamily="34" charset="-122"/>
                <a:ea typeface="微软雅黑" panose="020B0503020204020204" pitchFamily="34" charset="-122"/>
              </a:rPr>
              <a:t>当数据的逻辑结构改变了，用户程序也可以不变</a:t>
            </a:r>
            <a:r>
              <a:rPr lang="zh-CN" altLang="en-US" b="1" dirty="0" smtClean="0">
                <a:latin typeface="微软雅黑" panose="020B0503020204020204" pitchFamily="34" charset="-122"/>
                <a:ea typeface="微软雅黑" panose="020B0503020204020204" pitchFamily="34" charset="-122"/>
              </a:rPr>
              <a:t>。</a:t>
            </a:r>
          </a:p>
        </p:txBody>
      </p:sp>
      <p:sp>
        <p:nvSpPr>
          <p:cNvPr id="3" name="五角星 2"/>
          <p:cNvSpPr/>
          <p:nvPr/>
        </p:nvSpPr>
        <p:spPr>
          <a:xfrm>
            <a:off x="3576438" y="724980"/>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9003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slide(from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slide(fromLeft)">
                                      <p:cBhvr>
                                        <p:cTn id="12" dur="500"/>
                                        <p:tgtEl>
                                          <p:spTgt spid="51203">
                                            <p:txEl>
                                              <p:pRg st="1" end="1"/>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slide(fromLeft)">
                                      <p:cBhvr>
                                        <p:cTn id="15" dur="500"/>
                                        <p:tgtEl>
                                          <p:spTgt spid="51203">
                                            <p:txEl>
                                              <p:pRg st="2" end="2"/>
                                            </p:txEl>
                                          </p:spTgt>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slide(fromLeft)">
                                      <p:cBhvr>
                                        <p:cTn id="18" dur="500"/>
                                        <p:tgtEl>
                                          <p:spTgt spid="512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animEffect transition="in" filter="slide(fromLeft)">
                                      <p:cBhvr>
                                        <p:cTn id="23" dur="500"/>
                                        <p:tgtEl>
                                          <p:spTgt spid="51203">
                                            <p:txEl>
                                              <p:pRg st="4" end="4"/>
                                            </p:txEl>
                                          </p:spTgt>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51203">
                                            <p:txEl>
                                              <p:pRg st="5" end="5"/>
                                            </p:txEl>
                                          </p:spTgt>
                                        </p:tgtEl>
                                        <p:attrNameLst>
                                          <p:attrName>style.visibility</p:attrName>
                                        </p:attrNameLst>
                                      </p:cBhvr>
                                      <p:to>
                                        <p:strVal val="visible"/>
                                      </p:to>
                                    </p:set>
                                    <p:animEffect transition="in" filter="slide(fromLeft)">
                                      <p:cBhvr>
                                        <p:cTn id="26" dur="500"/>
                                        <p:tgtEl>
                                          <p:spTgt spid="51203">
                                            <p:txEl>
                                              <p:pRg st="5" end="5"/>
                                            </p:txEl>
                                          </p:spTgt>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1203">
                                            <p:txEl>
                                              <p:pRg st="6" end="6"/>
                                            </p:txEl>
                                          </p:spTgt>
                                        </p:tgtEl>
                                        <p:attrNameLst>
                                          <p:attrName>style.visibility</p:attrName>
                                        </p:attrNameLst>
                                      </p:cBhvr>
                                      <p:to>
                                        <p:strVal val="visible"/>
                                      </p:to>
                                    </p:set>
                                    <p:animEffect transition="in" filter="slide(fromLeft)">
                                      <p:cBhvr>
                                        <p:cTn id="29" dur="500"/>
                                        <p:tgtEl>
                                          <p:spTgt spid="51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A9537379-B762-4F59-AA00-785427D28362}" type="slidenum">
              <a:rPr lang="en-US" altLang="zh-CN" sz="1400" smtClean="0">
                <a:solidFill>
                  <a:schemeClr val="tx1"/>
                </a:solidFill>
                <a:latin typeface="Times New Roman" pitchFamily="18" charset="0"/>
              </a:rPr>
              <a:pPr algn="r" eaLnBrk="1" hangingPunct="1">
                <a:spcBef>
                  <a:spcPct val="0"/>
                </a:spcBef>
                <a:buClrTx/>
                <a:buFontTx/>
                <a:buNone/>
              </a:pPr>
              <a:t>36</a:t>
            </a:fld>
            <a:endParaRPr lang="en-US" altLang="zh-CN" sz="1400" smtClean="0">
              <a:solidFill>
                <a:schemeClr val="tx1"/>
              </a:solidFill>
              <a:latin typeface="Times New Roman" pitchFamily="18" charset="0"/>
            </a:endParaRPr>
          </a:p>
        </p:txBody>
      </p:sp>
      <p:sp>
        <p:nvSpPr>
          <p:cNvPr id="57347" name="Rectangle 3"/>
          <p:cNvSpPr>
            <a:spLocks noGrp="1" noChangeArrowheads="1"/>
          </p:cNvSpPr>
          <p:nvPr>
            <p:ph type="title"/>
          </p:nvPr>
        </p:nvSpPr>
        <p:spPr/>
        <p:txBody>
          <a:bodyPr>
            <a:noAutofit/>
          </a:bodyPr>
          <a:lstStyle/>
          <a:p>
            <a:pPr marL="457200" lvl="1" algn="l" rtl="0">
              <a:lnSpc>
                <a:spcPct val="150000"/>
              </a:lnSpc>
              <a:spcBef>
                <a:spcPts val="500"/>
              </a:spcBef>
            </a:pPr>
            <a:r>
              <a:rPr lang="en-US" altLang="zh-CN" sz="3200" b="1" kern="1200" dirty="0" smtClean="0">
                <a:solidFill>
                  <a:srgbClr val="FF0066"/>
                </a:solidFill>
                <a:latin typeface="微软雅黑" pitchFamily="34" charset="-122"/>
                <a:ea typeface="微软雅黑" pitchFamily="34" charset="-122"/>
                <a:cs typeface="+mn-cs"/>
              </a:rPr>
              <a:t>4.</a:t>
            </a:r>
            <a:r>
              <a:rPr lang="zh-CN" altLang="en-US" sz="3200" b="1" kern="1200" dirty="0" smtClean="0">
                <a:solidFill>
                  <a:srgbClr val="FF0066"/>
                </a:solidFill>
                <a:latin typeface="微软雅黑" pitchFamily="34" charset="-122"/>
                <a:ea typeface="微软雅黑" pitchFamily="34" charset="-122"/>
                <a:cs typeface="+mn-cs"/>
              </a:rPr>
              <a:t>数据</a:t>
            </a:r>
            <a:r>
              <a:rPr lang="zh-CN" altLang="en-US" sz="3200" b="1" kern="1200" dirty="0">
                <a:solidFill>
                  <a:srgbClr val="FF0066"/>
                </a:solidFill>
                <a:latin typeface="微软雅黑" pitchFamily="34" charset="-122"/>
                <a:ea typeface="微软雅黑" pitchFamily="34" charset="-122"/>
                <a:cs typeface="+mn-cs"/>
              </a:rPr>
              <a:t>由</a:t>
            </a:r>
            <a:r>
              <a:rPr lang="en-US" altLang="zh-CN" sz="3200" b="1" kern="1200" dirty="0">
                <a:solidFill>
                  <a:srgbClr val="FF0066"/>
                </a:solidFill>
                <a:latin typeface="微软雅黑" pitchFamily="34" charset="-122"/>
                <a:ea typeface="微软雅黑" pitchFamily="34" charset="-122"/>
                <a:cs typeface="+mn-cs"/>
              </a:rPr>
              <a:t>DBMS</a:t>
            </a:r>
            <a:r>
              <a:rPr lang="zh-CN" altLang="en-US" sz="3200" b="1" kern="1200" dirty="0">
                <a:solidFill>
                  <a:srgbClr val="FF0066"/>
                </a:solidFill>
                <a:latin typeface="微软雅黑" pitchFamily="34" charset="-122"/>
                <a:ea typeface="微软雅黑" pitchFamily="34" charset="-122"/>
                <a:cs typeface="+mn-cs"/>
              </a:rPr>
              <a:t>统一管理和控制</a:t>
            </a:r>
          </a:p>
        </p:txBody>
      </p:sp>
      <p:sp>
        <p:nvSpPr>
          <p:cNvPr id="579586" name="Rectangle 2"/>
          <p:cNvSpPr>
            <a:spLocks noGrp="1" noChangeArrowheads="1"/>
          </p:cNvSpPr>
          <p:nvPr>
            <p:ph type="body" idx="1"/>
          </p:nvPr>
        </p:nvSpPr>
        <p:spPr>
          <a:xfrm>
            <a:off x="395785" y="1271753"/>
            <a:ext cx="8338781" cy="5088104"/>
          </a:xfrm>
        </p:spPr>
        <p:txBody>
          <a:bodyPr>
            <a:normAutofit/>
          </a:bodyPr>
          <a:lstStyle/>
          <a:p>
            <a:pPr algn="just" eaLnBrk="1" hangingPunct="1">
              <a:lnSpc>
                <a:spcPct val="130000"/>
              </a:lnSpc>
              <a:spcBef>
                <a:spcPct val="0"/>
              </a:spcBef>
              <a:defRPr/>
            </a:pPr>
            <a:r>
              <a:rPr lang="en-US" altLang="zh-CN" sz="2800" b="1" dirty="0" smtClean="0">
                <a:effectLst>
                  <a:outerShdw blurRad="38100" dist="38100" dir="2700000" algn="tl">
                    <a:srgbClr val="C0C0C0"/>
                  </a:outerShdw>
                </a:effectLst>
                <a:ea typeface="宋体" pitchFamily="2" charset="-122"/>
              </a:rPr>
              <a:t>DBMS</a:t>
            </a:r>
            <a:r>
              <a:rPr lang="zh-CN" altLang="en-US" sz="2800" b="1" dirty="0" smtClean="0">
                <a:effectLst>
                  <a:outerShdw blurRad="38100" dist="38100" dir="2700000" algn="tl">
                    <a:srgbClr val="C0C0C0"/>
                  </a:outerShdw>
                </a:effectLst>
                <a:ea typeface="宋体" pitchFamily="2" charset="-122"/>
              </a:rPr>
              <a:t>提供的数据控制功能：</a:t>
            </a:r>
          </a:p>
          <a:p>
            <a:pPr lvl="1" algn="just" eaLnBrk="1" hangingPunct="1">
              <a:lnSpc>
                <a:spcPct val="130000"/>
              </a:lnSpc>
              <a:spcBef>
                <a:spcPct val="0"/>
              </a:spcBef>
              <a:defRPr/>
            </a:pPr>
            <a:r>
              <a:rPr lang="en-US" altLang="zh-CN" sz="2600" b="1" dirty="0" smtClean="0">
                <a:effectLst>
                  <a:outerShdw blurRad="38100" dist="38100" dir="2700000" algn="tl">
                    <a:srgbClr val="C0C0C0"/>
                  </a:outerShdw>
                </a:effectLst>
                <a:ea typeface="宋体" pitchFamily="2" charset="-122"/>
              </a:rPr>
              <a:t>(1)</a:t>
            </a:r>
            <a:r>
              <a:rPr lang="zh-CN" altLang="en-US" sz="2600" b="1" dirty="0" smtClean="0">
                <a:effectLst>
                  <a:outerShdw blurRad="38100" dist="38100" dir="2700000" algn="tl">
                    <a:srgbClr val="C0C0C0"/>
                  </a:outerShdw>
                </a:effectLst>
                <a:ea typeface="宋体" pitchFamily="2" charset="-122"/>
              </a:rPr>
              <a:t>数据的安全性（</a:t>
            </a:r>
            <a:r>
              <a:rPr lang="en-US" altLang="zh-CN" sz="2600" b="1" dirty="0" smtClean="0">
                <a:effectLst>
                  <a:outerShdw blurRad="38100" dist="38100" dir="2700000" algn="tl">
                    <a:srgbClr val="C0C0C0"/>
                  </a:outerShdw>
                </a:effectLst>
                <a:ea typeface="宋体" pitchFamily="2" charset="-122"/>
              </a:rPr>
              <a:t>Security</a:t>
            </a:r>
            <a:r>
              <a:rPr lang="zh-CN" altLang="en-US" sz="2600" b="1" dirty="0" smtClean="0">
                <a:effectLst>
                  <a:outerShdw blurRad="38100" dist="38100" dir="2700000" algn="tl">
                    <a:srgbClr val="C0C0C0"/>
                  </a:outerShdw>
                </a:effectLst>
                <a:ea typeface="宋体" pitchFamily="2" charset="-122"/>
              </a:rPr>
              <a:t>）保护</a:t>
            </a:r>
          </a:p>
          <a:p>
            <a:pPr lvl="2" algn="just" eaLnBrk="1" hangingPunct="1">
              <a:lnSpc>
                <a:spcPct val="130000"/>
              </a:lnSpc>
              <a:spcBef>
                <a:spcPct val="0"/>
              </a:spcBef>
              <a:buClrTx/>
              <a:buFont typeface="Wingdings" pitchFamily="2" charset="2"/>
              <a:buNone/>
              <a:defRPr/>
            </a:pPr>
            <a:r>
              <a:rPr lang="zh-CN" altLang="en-US" sz="2000" b="1" dirty="0" smtClean="0">
                <a:solidFill>
                  <a:srgbClr val="336600"/>
                </a:solidFill>
                <a:effectLst>
                  <a:outerShdw blurRad="38100" dist="38100" dir="2700000" algn="tl">
                    <a:srgbClr val="C0C0C0"/>
                  </a:outerShdw>
                </a:effectLst>
                <a:ea typeface="宋体" pitchFamily="2" charset="-122"/>
              </a:rPr>
              <a:t>保护数据，以防止不合法的使用造成的数据的泄密和破坏。</a:t>
            </a:r>
          </a:p>
          <a:p>
            <a:pPr lvl="1" algn="just" eaLnBrk="1" hangingPunct="1">
              <a:lnSpc>
                <a:spcPct val="130000"/>
              </a:lnSpc>
              <a:spcBef>
                <a:spcPct val="0"/>
              </a:spcBef>
              <a:defRPr/>
            </a:pPr>
            <a:r>
              <a:rPr lang="en-US" altLang="zh-CN" b="1" dirty="0" smtClean="0">
                <a:effectLst>
                  <a:outerShdw blurRad="38100" dist="38100" dir="2700000" algn="tl">
                    <a:srgbClr val="C0C0C0"/>
                  </a:outerShdw>
                </a:effectLst>
                <a:ea typeface="宋体" pitchFamily="2" charset="-122"/>
              </a:rPr>
              <a:t>(2)</a:t>
            </a:r>
            <a:r>
              <a:rPr lang="zh-CN" altLang="en-US" b="1" dirty="0" smtClean="0">
                <a:effectLst>
                  <a:outerShdw blurRad="38100" dist="38100" dir="2700000" algn="tl">
                    <a:srgbClr val="C0C0C0"/>
                  </a:outerShdw>
                </a:effectLst>
                <a:ea typeface="宋体" pitchFamily="2" charset="-122"/>
              </a:rPr>
              <a:t>数据的完整性（</a:t>
            </a:r>
            <a:r>
              <a:rPr lang="en-US" altLang="zh-CN" b="1" dirty="0" smtClean="0">
                <a:effectLst>
                  <a:outerShdw blurRad="38100" dist="38100" dir="2700000" algn="tl">
                    <a:srgbClr val="C0C0C0"/>
                  </a:outerShdw>
                </a:effectLst>
                <a:ea typeface="宋体" pitchFamily="2" charset="-122"/>
              </a:rPr>
              <a:t>Integrity</a:t>
            </a:r>
            <a:r>
              <a:rPr lang="zh-CN" altLang="en-US" b="1" dirty="0" smtClean="0">
                <a:effectLst>
                  <a:outerShdw blurRad="38100" dist="38100" dir="2700000" algn="tl">
                    <a:srgbClr val="C0C0C0"/>
                  </a:outerShdw>
                </a:effectLst>
                <a:ea typeface="宋体" pitchFamily="2" charset="-122"/>
              </a:rPr>
              <a:t>）检查</a:t>
            </a:r>
          </a:p>
          <a:p>
            <a:pPr lvl="2" algn="just" eaLnBrk="1" hangingPunct="1">
              <a:lnSpc>
                <a:spcPct val="130000"/>
              </a:lnSpc>
              <a:spcBef>
                <a:spcPct val="0"/>
              </a:spcBef>
              <a:buClrTx/>
              <a:buFont typeface="Wingdings" pitchFamily="2" charset="2"/>
              <a:buNone/>
              <a:defRPr/>
            </a:pPr>
            <a:r>
              <a:rPr lang="zh-CN" altLang="en-US" sz="2000" b="1" dirty="0" smtClean="0">
                <a:solidFill>
                  <a:srgbClr val="336600"/>
                </a:solidFill>
                <a:effectLst>
                  <a:outerShdw blurRad="38100" dist="38100" dir="2700000" algn="tl">
                    <a:srgbClr val="C0C0C0"/>
                  </a:outerShdw>
                </a:effectLst>
                <a:ea typeface="宋体" pitchFamily="2" charset="-122"/>
              </a:rPr>
              <a:t>将数据控制在有效的范围内，或保证数据之间满足一定的关系。</a:t>
            </a:r>
          </a:p>
          <a:p>
            <a:pPr lvl="1" algn="just" eaLnBrk="1" hangingPunct="1">
              <a:lnSpc>
                <a:spcPct val="130000"/>
              </a:lnSpc>
              <a:spcBef>
                <a:spcPct val="0"/>
              </a:spcBef>
              <a:defRPr/>
            </a:pPr>
            <a:r>
              <a:rPr lang="en-US" altLang="zh-CN" b="1" dirty="0" smtClean="0">
                <a:effectLst>
                  <a:outerShdw blurRad="38100" dist="38100" dir="2700000" algn="tl">
                    <a:srgbClr val="C0C0C0"/>
                  </a:outerShdw>
                </a:effectLst>
                <a:ea typeface="宋体" pitchFamily="2" charset="-122"/>
              </a:rPr>
              <a:t>(3)</a:t>
            </a:r>
            <a:r>
              <a:rPr lang="zh-CN" altLang="en-US" b="1" dirty="0" smtClean="0">
                <a:effectLst>
                  <a:outerShdw blurRad="38100" dist="38100" dir="2700000" algn="tl">
                    <a:srgbClr val="C0C0C0"/>
                  </a:outerShdw>
                </a:effectLst>
                <a:ea typeface="宋体" pitchFamily="2" charset="-122"/>
              </a:rPr>
              <a:t>并发（</a:t>
            </a:r>
            <a:r>
              <a:rPr lang="en-US" altLang="zh-CN" b="1" dirty="0" smtClean="0">
                <a:effectLst>
                  <a:outerShdw blurRad="38100" dist="38100" dir="2700000" algn="tl">
                    <a:srgbClr val="C0C0C0"/>
                  </a:outerShdw>
                </a:effectLst>
                <a:ea typeface="宋体" pitchFamily="2" charset="-122"/>
              </a:rPr>
              <a:t>Concurrency</a:t>
            </a:r>
            <a:r>
              <a:rPr lang="zh-CN" altLang="en-US" b="1" dirty="0" smtClean="0">
                <a:effectLst>
                  <a:outerShdw blurRad="38100" dist="38100" dir="2700000" algn="tl">
                    <a:srgbClr val="C0C0C0"/>
                  </a:outerShdw>
                </a:effectLst>
                <a:ea typeface="宋体" pitchFamily="2" charset="-122"/>
              </a:rPr>
              <a:t>）控制</a:t>
            </a:r>
          </a:p>
          <a:p>
            <a:pPr lvl="2" algn="just" eaLnBrk="1" hangingPunct="1">
              <a:lnSpc>
                <a:spcPct val="130000"/>
              </a:lnSpc>
              <a:spcBef>
                <a:spcPct val="0"/>
              </a:spcBef>
              <a:buClrTx/>
              <a:buFont typeface="Wingdings" pitchFamily="2" charset="2"/>
              <a:buNone/>
              <a:defRPr/>
            </a:pPr>
            <a:r>
              <a:rPr lang="zh-CN" altLang="en-US" sz="2000" b="1" dirty="0" smtClean="0">
                <a:solidFill>
                  <a:srgbClr val="336600"/>
                </a:solidFill>
                <a:effectLst>
                  <a:outerShdw blurRad="38100" dist="38100" dir="2700000" algn="tl">
                    <a:srgbClr val="C0C0C0"/>
                  </a:outerShdw>
                </a:effectLst>
                <a:ea typeface="宋体" pitchFamily="2" charset="-122"/>
              </a:rPr>
              <a:t>对多用户的并发操作加以控制和协调，防止相互干扰而得到错误的结果。</a:t>
            </a:r>
          </a:p>
          <a:p>
            <a:pPr lvl="1" algn="just" eaLnBrk="1" hangingPunct="1">
              <a:lnSpc>
                <a:spcPct val="130000"/>
              </a:lnSpc>
              <a:spcBef>
                <a:spcPct val="0"/>
              </a:spcBef>
              <a:defRPr/>
            </a:pPr>
            <a:r>
              <a:rPr lang="en-US" altLang="zh-CN" b="1" dirty="0" smtClean="0">
                <a:effectLst>
                  <a:outerShdw blurRad="38100" dist="38100" dir="2700000" algn="tl">
                    <a:srgbClr val="C0C0C0"/>
                  </a:outerShdw>
                </a:effectLst>
                <a:ea typeface="宋体" pitchFamily="2" charset="-122"/>
              </a:rPr>
              <a:t>(4)</a:t>
            </a:r>
            <a:r>
              <a:rPr lang="zh-CN" altLang="en-US" b="1" dirty="0" smtClean="0">
                <a:effectLst>
                  <a:outerShdw blurRad="38100" dist="38100" dir="2700000" algn="tl">
                    <a:srgbClr val="C0C0C0"/>
                  </a:outerShdw>
                </a:effectLst>
                <a:ea typeface="宋体" pitchFamily="2" charset="-122"/>
              </a:rPr>
              <a:t>数据库恢复（</a:t>
            </a:r>
            <a:r>
              <a:rPr lang="en-US" altLang="zh-CN" b="1" dirty="0" smtClean="0">
                <a:effectLst>
                  <a:outerShdw blurRad="38100" dist="38100" dir="2700000" algn="tl">
                    <a:srgbClr val="C0C0C0"/>
                  </a:outerShdw>
                </a:effectLst>
                <a:ea typeface="宋体" pitchFamily="2" charset="-122"/>
              </a:rPr>
              <a:t>Recovery</a:t>
            </a:r>
            <a:r>
              <a:rPr lang="zh-CN" altLang="en-US" b="1" dirty="0" smtClean="0">
                <a:effectLst>
                  <a:outerShdw blurRad="38100" dist="38100" dir="2700000" algn="tl">
                    <a:srgbClr val="C0C0C0"/>
                  </a:outerShdw>
                </a:effectLst>
                <a:ea typeface="宋体" pitchFamily="2" charset="-122"/>
              </a:rPr>
              <a:t>）</a:t>
            </a:r>
          </a:p>
          <a:p>
            <a:pPr lvl="2" algn="just" eaLnBrk="1" hangingPunct="1">
              <a:lnSpc>
                <a:spcPct val="130000"/>
              </a:lnSpc>
              <a:spcBef>
                <a:spcPct val="0"/>
              </a:spcBef>
              <a:buClrTx/>
              <a:buFont typeface="Wingdings" pitchFamily="2" charset="2"/>
              <a:buNone/>
              <a:defRPr/>
            </a:pPr>
            <a:r>
              <a:rPr lang="zh-CN" altLang="en-US" sz="2000" b="1" dirty="0" smtClean="0">
                <a:solidFill>
                  <a:srgbClr val="336600"/>
                </a:solidFill>
                <a:effectLst>
                  <a:outerShdw blurRad="38100" dist="38100" dir="2700000" algn="tl">
                    <a:srgbClr val="C0C0C0"/>
                  </a:outerShdw>
                </a:effectLst>
                <a:ea typeface="宋体" pitchFamily="2" charset="-122"/>
              </a:rPr>
              <a:t>将数据库从错误状态恢复到某一已知的正确状态。</a:t>
            </a:r>
          </a:p>
        </p:txBody>
      </p:sp>
      <p:sp>
        <p:nvSpPr>
          <p:cNvPr id="5" name="五角星 4"/>
          <p:cNvSpPr/>
          <p:nvPr/>
        </p:nvSpPr>
        <p:spPr>
          <a:xfrm>
            <a:off x="7097560" y="317355"/>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76884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1026"/>
          <p:cNvSpPr>
            <a:spLocks noGrp="1" noChangeArrowheads="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1.3 </a:t>
            </a:r>
            <a:r>
              <a:rPr lang="zh-CN" altLang="en-US"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数据库系统结构</a:t>
            </a:r>
          </a:p>
        </p:txBody>
      </p:sp>
      <p:sp>
        <p:nvSpPr>
          <p:cNvPr id="508931" name="Rectangle 1027"/>
          <p:cNvSpPr>
            <a:spLocks noGrp="1" noChangeArrowheads="1"/>
          </p:cNvSpPr>
          <p:nvPr>
            <p:ph type="body" idx="1"/>
          </p:nvPr>
        </p:nvSpPr>
        <p:spPr>
          <a:xfrm>
            <a:off x="419100" y="1325563"/>
            <a:ext cx="8385175" cy="2809875"/>
          </a:xfrm>
        </p:spPr>
        <p:txBody>
          <a:bodyPr>
            <a:normAutofit/>
          </a:bodyPr>
          <a:lstStyle/>
          <a:p>
            <a:pPr>
              <a:lnSpc>
                <a:spcPct val="115000"/>
              </a:lnSpc>
            </a:pPr>
            <a:r>
              <a:rPr lang="zh-CN" altLang="en-US"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是指</a:t>
            </a:r>
            <a:r>
              <a:rPr lang="en-US" altLang="zh-CN"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DBMS</a:t>
            </a:r>
            <a:r>
              <a:rPr lang="zh-CN" altLang="en-US"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对数据库的实现方式</a:t>
            </a:r>
          </a:p>
          <a:p>
            <a:pPr>
              <a:lnSpc>
                <a:spcPct val="115000"/>
              </a:lnSpc>
            </a:pPr>
            <a:r>
              <a:rPr lang="zh-CN" altLang="en-US"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是数据库系统内部的结构</a:t>
            </a:r>
            <a:endParaRPr lang="zh-CN" altLang="en-US" sz="2800"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lnSpc>
                <a:spcPct val="115000"/>
              </a:lnSpc>
            </a:pPr>
            <a:r>
              <a:rPr lang="zh-CN" altLang="en-US" sz="2800" dirty="0">
                <a:effectLst>
                  <a:outerShdw blurRad="38100" dist="38100" dir="2700000" algn="tl">
                    <a:srgbClr val="C0C0C0"/>
                  </a:outerShdw>
                </a:effectLst>
                <a:latin typeface="黑体" panose="02010609060101010101" pitchFamily="49" charset="-122"/>
                <a:ea typeface="黑体" panose="02010609060101010101" pitchFamily="49" charset="-122"/>
              </a:rPr>
              <a:t>从</a:t>
            </a:r>
            <a:r>
              <a:rPr lang="en-US" altLang="zh-CN"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DBMS</a:t>
            </a:r>
            <a:r>
              <a:rPr lang="zh-CN" altLang="en-US" sz="2800" dirty="0">
                <a:solidFill>
                  <a:srgbClr val="FF00FF"/>
                </a:solidFill>
                <a:effectLst>
                  <a:outerShdw blurRad="38100" dist="38100" dir="2700000" algn="tl">
                    <a:srgbClr val="C0C0C0"/>
                  </a:outerShdw>
                </a:effectLst>
                <a:latin typeface="黑体" panose="02010609060101010101" pitchFamily="49" charset="-122"/>
                <a:ea typeface="黑体" panose="02010609060101010101" pitchFamily="49" charset="-122"/>
              </a:rPr>
              <a:t>角度</a:t>
            </a:r>
            <a:r>
              <a:rPr lang="zh-CN" altLang="en-US" sz="2800" dirty="0">
                <a:effectLst>
                  <a:outerShdw blurRad="38100" dist="38100" dir="2700000" algn="tl">
                    <a:srgbClr val="C0C0C0"/>
                  </a:outerShdw>
                </a:effectLst>
                <a:latin typeface="黑体" panose="02010609060101010101" pitchFamily="49" charset="-122"/>
                <a:ea typeface="黑体" panose="02010609060101010101" pitchFamily="49" charset="-122"/>
              </a:rPr>
              <a:t>看，</a:t>
            </a:r>
            <a:r>
              <a:rPr lang="zh-CN" altLang="en-US" sz="2800" u="sng"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数据库系统通常采用三级模式</a:t>
            </a:r>
            <a:r>
              <a:rPr lang="zh-CN" altLang="en-US" sz="2800" u="sng" dirty="0" smtClean="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结构</a:t>
            </a:r>
            <a:endParaRPr lang="zh-CN" altLang="en-US" sz="2800" u="sng"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08952" name="AutoShape 1048"/>
          <p:cNvSpPr>
            <a:spLocks noChangeArrowheads="1"/>
          </p:cNvSpPr>
          <p:nvPr/>
        </p:nvSpPr>
        <p:spPr bwMode="auto">
          <a:xfrm>
            <a:off x="4863260" y="754845"/>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8953" name="AutoShape 1049"/>
          <p:cNvSpPr>
            <a:spLocks noChangeArrowheads="1"/>
          </p:cNvSpPr>
          <p:nvPr/>
        </p:nvSpPr>
        <p:spPr bwMode="auto">
          <a:xfrm>
            <a:off x="7476320" y="2154557"/>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68293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a:xfrm>
            <a:off x="6457950" y="4882367"/>
            <a:ext cx="2057400" cy="365125"/>
          </a:xfrm>
        </p:spPr>
        <p:txBody>
          <a:bodyPr/>
          <a:lstStyle/>
          <a:p>
            <a:fld id="{B8872C2B-069D-4C94-A721-83B7768E4AC7}" type="slidenum">
              <a:rPr lang="en-US" altLang="zh-CN"/>
              <a:pPr/>
              <a:t>38</a:t>
            </a:fld>
            <a:endParaRPr lang="en-US" altLang="zh-CN"/>
          </a:p>
        </p:txBody>
      </p:sp>
      <p:sp>
        <p:nvSpPr>
          <p:cNvPr id="508932" name="Rectangle 1028"/>
          <p:cNvSpPr>
            <a:spLocks noChangeArrowheads="1"/>
          </p:cNvSpPr>
          <p:nvPr/>
        </p:nvSpPr>
        <p:spPr bwMode="auto">
          <a:xfrm>
            <a:off x="3854450" y="3972729"/>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8939" name="Rectangle 1035"/>
          <p:cNvSpPr>
            <a:spLocks noChangeArrowheads="1"/>
          </p:cNvSpPr>
          <p:nvPr/>
        </p:nvSpPr>
        <p:spPr bwMode="auto">
          <a:xfrm>
            <a:off x="1619250" y="4150529"/>
            <a:ext cx="2438400" cy="457200"/>
          </a:xfrm>
          <a:prstGeom prst="rect">
            <a:avLst/>
          </a:prstGeom>
          <a:gradFill rotWithShape="0">
            <a:gsLst>
              <a:gs pos="0">
                <a:srgbClr val="00CC99"/>
              </a:gs>
              <a:gs pos="100000">
                <a:srgbClr val="00CC99">
                  <a:gamma/>
                  <a:shade val="46275"/>
                  <a:invGamma/>
                </a:srgbClr>
              </a:gs>
            </a:gsLst>
            <a:path path="rect">
              <a:fillToRect r="100000" b="100000"/>
            </a:path>
          </a:gradFill>
          <a:ln>
            <a:noFill/>
          </a:ln>
          <a:effectLst/>
          <a:scene3d>
            <a:camera prst="legacyObliqueTopLeft"/>
            <a:lightRig rig="legacyFlat3" dir="t"/>
          </a:scene3d>
          <a:sp3d extrusionH="430200" prstMaterial="legacyMatte">
            <a:bevelT w="13500" h="13500" prst="angle"/>
            <a:bevelB w="13500" h="13500" prst="angle"/>
            <a:extrusionClr>
              <a:srgbClr val="00CC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pPr>
            <a:endParaRPr kumimoji="1" lang="zh-CN" altLang="zh-CN" sz="2400" b="1"/>
          </a:p>
        </p:txBody>
      </p:sp>
      <p:sp>
        <p:nvSpPr>
          <p:cNvPr id="508940" name="Text Box 1036"/>
          <p:cNvSpPr txBox="1">
            <a:spLocks noChangeArrowheads="1"/>
          </p:cNvSpPr>
          <p:nvPr/>
        </p:nvSpPr>
        <p:spPr bwMode="auto">
          <a:xfrm>
            <a:off x="1771650" y="4150529"/>
            <a:ext cx="14478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b="1">
                <a:solidFill>
                  <a:srgbClr val="FFFF00"/>
                </a:solidFill>
                <a:latin typeface="楷体_GB2312" pitchFamily="49" charset="-122"/>
                <a:ea typeface="楷体_GB2312" pitchFamily="49" charset="-122"/>
              </a:rPr>
              <a:t>物理模式</a:t>
            </a:r>
          </a:p>
        </p:txBody>
      </p:sp>
      <p:sp>
        <p:nvSpPr>
          <p:cNvPr id="508941" name="Rectangle 1037"/>
          <p:cNvSpPr>
            <a:spLocks noChangeArrowheads="1"/>
          </p:cNvSpPr>
          <p:nvPr/>
        </p:nvSpPr>
        <p:spPr bwMode="auto">
          <a:xfrm>
            <a:off x="1609725" y="3556804"/>
            <a:ext cx="2438400" cy="457200"/>
          </a:xfrm>
          <a:prstGeom prst="rect">
            <a:avLst/>
          </a:prstGeom>
          <a:solidFill>
            <a:srgbClr val="66FFFF"/>
          </a:solidFill>
          <a:ln>
            <a:noFill/>
          </a:ln>
          <a:effectLst/>
          <a:scene3d>
            <a:camera prst="legacyObliqueTopLeft"/>
            <a:lightRig rig="legacyFlat3" dir="t"/>
          </a:scene3d>
          <a:sp3d extrusionH="430200" prstMaterial="legacyMatte">
            <a:bevelT w="13500" h="13500" prst="angle"/>
            <a:bevelB w="13500" h="13500" prst="angle"/>
            <a:extrusionClr>
              <a:srgbClr val="66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pPr>
            <a:endParaRPr kumimoji="1" lang="zh-CN" altLang="zh-CN" sz="2400" b="1"/>
          </a:p>
        </p:txBody>
      </p:sp>
      <p:sp>
        <p:nvSpPr>
          <p:cNvPr id="508942" name="Text Box 1038"/>
          <p:cNvSpPr txBox="1">
            <a:spLocks noChangeArrowheads="1"/>
          </p:cNvSpPr>
          <p:nvPr/>
        </p:nvSpPr>
        <p:spPr bwMode="auto">
          <a:xfrm>
            <a:off x="1762125" y="3531404"/>
            <a:ext cx="1749425"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FFFF00"/>
                </a:solidFill>
                <a:latin typeface="楷体_GB2312" pitchFamily="49" charset="-122"/>
                <a:ea typeface="楷体_GB2312" pitchFamily="49" charset="-122"/>
              </a:rPr>
              <a:t>  </a:t>
            </a:r>
            <a:r>
              <a:rPr kumimoji="1" lang="zh-CN" altLang="en-US" sz="2000" b="1">
                <a:solidFill>
                  <a:srgbClr val="FFFF00"/>
                </a:solidFill>
                <a:latin typeface="楷体_GB2312" pitchFamily="49" charset="-122"/>
                <a:ea typeface="楷体_GB2312" pitchFamily="49" charset="-122"/>
              </a:rPr>
              <a:t>逻辑模式</a:t>
            </a:r>
          </a:p>
        </p:txBody>
      </p:sp>
      <p:sp>
        <p:nvSpPr>
          <p:cNvPr id="508943" name="Rectangle 1039"/>
          <p:cNvSpPr>
            <a:spLocks noChangeArrowheads="1"/>
          </p:cNvSpPr>
          <p:nvPr/>
        </p:nvSpPr>
        <p:spPr bwMode="auto">
          <a:xfrm>
            <a:off x="3708400" y="3275816"/>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8944" name="Rectangle 1040"/>
          <p:cNvSpPr>
            <a:spLocks noChangeArrowheads="1"/>
          </p:cNvSpPr>
          <p:nvPr/>
        </p:nvSpPr>
        <p:spPr bwMode="auto">
          <a:xfrm>
            <a:off x="1600200" y="2971016"/>
            <a:ext cx="2438400" cy="457200"/>
          </a:xfrm>
          <a:prstGeom prst="rect">
            <a:avLst/>
          </a:prstGeom>
          <a:solidFill>
            <a:srgbClr val="CCFFFF"/>
          </a:solidFill>
          <a:ln>
            <a:noFill/>
          </a:ln>
          <a:effectLst/>
          <a:scene3d>
            <a:camera prst="legacyObliqueTopLeft"/>
            <a:lightRig rig="legacyFlat3" dir="t"/>
          </a:scene3d>
          <a:sp3d extrusionH="430200" prstMaterial="legacyMatte">
            <a:bevelT w="13500" h="13500" prst="angle"/>
            <a:bevelB w="13500" h="13500" prst="angle"/>
            <a:extrusionClr>
              <a:srgbClr val="CC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pPr>
            <a:endParaRPr kumimoji="1" lang="zh-CN" altLang="zh-CN" sz="2400" b="1"/>
          </a:p>
        </p:txBody>
      </p:sp>
      <p:sp>
        <p:nvSpPr>
          <p:cNvPr id="508945" name="Text Box 1041"/>
          <p:cNvSpPr txBox="1">
            <a:spLocks noChangeArrowheads="1"/>
          </p:cNvSpPr>
          <p:nvPr/>
        </p:nvSpPr>
        <p:spPr bwMode="auto">
          <a:xfrm>
            <a:off x="1752600" y="2971016"/>
            <a:ext cx="14478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b="1">
                <a:solidFill>
                  <a:srgbClr val="FFFF00"/>
                </a:solidFill>
                <a:latin typeface="楷体_GB2312" pitchFamily="49" charset="-122"/>
                <a:ea typeface="楷体_GB2312" pitchFamily="49" charset="-122"/>
              </a:rPr>
              <a:t>外模式</a:t>
            </a:r>
          </a:p>
        </p:txBody>
      </p:sp>
      <p:sp>
        <p:nvSpPr>
          <p:cNvPr id="508946" name="Rectangle 1042"/>
          <p:cNvSpPr>
            <a:spLocks noChangeArrowheads="1"/>
          </p:cNvSpPr>
          <p:nvPr/>
        </p:nvSpPr>
        <p:spPr bwMode="auto">
          <a:xfrm>
            <a:off x="4833938" y="4139416"/>
            <a:ext cx="2438400" cy="457200"/>
          </a:xfrm>
          <a:prstGeom prst="rect">
            <a:avLst/>
          </a:prstGeom>
          <a:gradFill rotWithShape="0">
            <a:gsLst>
              <a:gs pos="0">
                <a:srgbClr val="00CC99"/>
              </a:gs>
              <a:gs pos="100000">
                <a:srgbClr val="00CC99">
                  <a:gamma/>
                  <a:shade val="46275"/>
                  <a:invGamma/>
                </a:srgbClr>
              </a:gs>
            </a:gsLst>
            <a:path path="rect">
              <a:fillToRect r="100000" b="100000"/>
            </a:path>
          </a:gradFill>
          <a:ln>
            <a:noFill/>
          </a:ln>
          <a:effectLst/>
          <a:scene3d>
            <a:camera prst="legacyObliqueTopLeft"/>
            <a:lightRig rig="legacyFlat3" dir="t"/>
          </a:scene3d>
          <a:sp3d extrusionH="430200" prstMaterial="legacyMatte">
            <a:bevelT w="13500" h="13500" prst="angle"/>
            <a:bevelB w="13500" h="13500" prst="angle"/>
            <a:extrusionClr>
              <a:srgbClr val="00CC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pPr>
            <a:endParaRPr kumimoji="1" lang="zh-CN" altLang="zh-CN" sz="2400" b="1"/>
          </a:p>
        </p:txBody>
      </p:sp>
      <p:sp>
        <p:nvSpPr>
          <p:cNvPr id="508947" name="Text Box 1043"/>
          <p:cNvSpPr txBox="1">
            <a:spLocks noChangeArrowheads="1"/>
          </p:cNvSpPr>
          <p:nvPr/>
        </p:nvSpPr>
        <p:spPr bwMode="auto">
          <a:xfrm>
            <a:off x="5262563" y="4139416"/>
            <a:ext cx="14478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b="1">
                <a:solidFill>
                  <a:srgbClr val="FFFF00"/>
                </a:solidFill>
                <a:latin typeface="楷体_GB2312" pitchFamily="49" charset="-122"/>
                <a:ea typeface="楷体_GB2312" pitchFamily="49" charset="-122"/>
              </a:rPr>
              <a:t>内模式</a:t>
            </a:r>
            <a:r>
              <a:rPr kumimoji="1" lang="en-US" altLang="zh-CN" sz="2000" b="1">
                <a:solidFill>
                  <a:srgbClr val="FFFF00"/>
                </a:solidFill>
                <a:latin typeface="楷体_GB2312" pitchFamily="49" charset="-122"/>
                <a:ea typeface="楷体_GB2312" pitchFamily="49" charset="-122"/>
              </a:rPr>
              <a:t>DDL</a:t>
            </a:r>
          </a:p>
        </p:txBody>
      </p:sp>
      <p:sp>
        <p:nvSpPr>
          <p:cNvPr id="508948" name="Rectangle 1044"/>
          <p:cNvSpPr>
            <a:spLocks noChangeArrowheads="1"/>
          </p:cNvSpPr>
          <p:nvPr/>
        </p:nvSpPr>
        <p:spPr bwMode="auto">
          <a:xfrm>
            <a:off x="4824413" y="3545691"/>
            <a:ext cx="2438400" cy="457200"/>
          </a:xfrm>
          <a:prstGeom prst="rect">
            <a:avLst/>
          </a:prstGeom>
          <a:solidFill>
            <a:srgbClr val="66FFFF"/>
          </a:solidFill>
          <a:ln>
            <a:noFill/>
          </a:ln>
          <a:effectLst/>
          <a:scene3d>
            <a:camera prst="legacyObliqueTopLeft"/>
            <a:lightRig rig="legacyFlat3" dir="t"/>
          </a:scene3d>
          <a:sp3d extrusionH="430200" prstMaterial="legacyMatte">
            <a:bevelT w="13500" h="13500" prst="angle"/>
            <a:bevelB w="13500" h="13500" prst="angle"/>
            <a:extrusionClr>
              <a:srgbClr val="66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pPr>
            <a:endParaRPr kumimoji="1" lang="zh-CN" altLang="zh-CN" sz="2400" b="1"/>
          </a:p>
        </p:txBody>
      </p:sp>
      <p:sp>
        <p:nvSpPr>
          <p:cNvPr id="508949" name="Text Box 1045"/>
          <p:cNvSpPr txBox="1">
            <a:spLocks noChangeArrowheads="1"/>
          </p:cNvSpPr>
          <p:nvPr/>
        </p:nvSpPr>
        <p:spPr bwMode="auto">
          <a:xfrm>
            <a:off x="4976813" y="3520291"/>
            <a:ext cx="192405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FF00"/>
                </a:solidFill>
                <a:latin typeface="楷体_GB2312" pitchFamily="49" charset="-122"/>
                <a:ea typeface="楷体_GB2312" pitchFamily="49" charset="-122"/>
              </a:rPr>
              <a:t>模式</a:t>
            </a:r>
            <a:r>
              <a:rPr kumimoji="1" lang="en-US" altLang="zh-CN" sz="2000" b="1">
                <a:solidFill>
                  <a:srgbClr val="FFFF00"/>
                </a:solidFill>
                <a:latin typeface="楷体_GB2312" pitchFamily="49" charset="-122"/>
                <a:ea typeface="楷体_GB2312" pitchFamily="49" charset="-122"/>
              </a:rPr>
              <a:t>DDL</a:t>
            </a:r>
          </a:p>
        </p:txBody>
      </p:sp>
      <p:sp>
        <p:nvSpPr>
          <p:cNvPr id="508950" name="Rectangle 1046"/>
          <p:cNvSpPr>
            <a:spLocks noChangeArrowheads="1"/>
          </p:cNvSpPr>
          <p:nvPr/>
        </p:nvSpPr>
        <p:spPr bwMode="auto">
          <a:xfrm>
            <a:off x="4814888" y="2959904"/>
            <a:ext cx="2438400" cy="457200"/>
          </a:xfrm>
          <a:prstGeom prst="rect">
            <a:avLst/>
          </a:prstGeom>
          <a:solidFill>
            <a:srgbClr val="CCFFFF"/>
          </a:solidFill>
          <a:ln>
            <a:noFill/>
          </a:ln>
          <a:effectLst/>
          <a:scene3d>
            <a:camera prst="legacyObliqueTopLeft"/>
            <a:lightRig rig="legacyFlat3" dir="t"/>
          </a:scene3d>
          <a:sp3d extrusionH="430200" prstMaterial="legacyMatte">
            <a:bevelT w="13500" h="13500" prst="angle"/>
            <a:bevelB w="13500" h="13500" prst="angle"/>
            <a:extrusionClr>
              <a:srgbClr val="CC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pPr>
            <a:endParaRPr kumimoji="1" lang="zh-CN" altLang="zh-CN" sz="2400" b="1"/>
          </a:p>
        </p:txBody>
      </p:sp>
      <p:sp>
        <p:nvSpPr>
          <p:cNvPr id="508951" name="Text Box 1047"/>
          <p:cNvSpPr txBox="1">
            <a:spLocks noChangeArrowheads="1"/>
          </p:cNvSpPr>
          <p:nvPr/>
        </p:nvSpPr>
        <p:spPr bwMode="auto">
          <a:xfrm>
            <a:off x="4967288" y="2959904"/>
            <a:ext cx="192405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FF00"/>
                </a:solidFill>
                <a:latin typeface="楷体_GB2312" pitchFamily="49" charset="-122"/>
                <a:ea typeface="楷体_GB2312" pitchFamily="49" charset="-122"/>
              </a:rPr>
              <a:t>外模式</a:t>
            </a:r>
            <a:r>
              <a:rPr kumimoji="1" lang="en-US" altLang="zh-CN" sz="2000" b="1">
                <a:solidFill>
                  <a:srgbClr val="FFFF00"/>
                </a:solidFill>
                <a:latin typeface="楷体_GB2312" pitchFamily="49" charset="-122"/>
                <a:ea typeface="楷体_GB2312" pitchFamily="49" charset="-122"/>
              </a:rPr>
              <a:t>DDL</a:t>
            </a:r>
          </a:p>
        </p:txBody>
      </p:sp>
      <p:sp>
        <p:nvSpPr>
          <p:cNvPr id="2" name="矩形 1"/>
          <p:cNvSpPr/>
          <p:nvPr/>
        </p:nvSpPr>
        <p:spPr>
          <a:xfrm>
            <a:off x="569320" y="1351860"/>
            <a:ext cx="7864996" cy="990015"/>
          </a:xfrm>
          <a:prstGeom prst="rect">
            <a:avLst/>
          </a:prstGeom>
          <a:solidFill>
            <a:srgbClr val="FFFF00"/>
          </a:solidFill>
        </p:spPr>
        <p:txBody>
          <a:bodyPr wrap="square">
            <a:spAutoFit/>
          </a:bodyPr>
          <a:lstStyle/>
          <a:p>
            <a:pPr>
              <a:lnSpc>
                <a:spcPts val="3500"/>
              </a:lnSpc>
            </a:pPr>
            <a:r>
              <a:rPr lang="zh-CN" altLang="en-US" sz="28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数据库系统的三级模式结构</a:t>
            </a:r>
            <a:r>
              <a:rPr lang="zh-CN" altLang="en-US" sz="2800" b="1" dirty="0">
                <a:solidFill>
                  <a:srgbClr val="0000FF"/>
                </a:solidFill>
                <a:latin typeface="黑体" panose="02010609060101010101" pitchFamily="49" charset="-122"/>
                <a:ea typeface="黑体" panose="02010609060101010101" pitchFamily="49" charset="-122"/>
              </a:rPr>
              <a:t>是指</a:t>
            </a:r>
            <a:r>
              <a:rPr lang="zh-CN" altLang="en-US" sz="2800" b="1" dirty="0" smtClean="0">
                <a:latin typeface="黑体" panose="02010609060101010101" pitchFamily="49" charset="-122"/>
                <a:ea typeface="黑体" panose="02010609060101010101" pitchFamily="49" charset="-122"/>
              </a:rPr>
              <a:t>数据库系统由</a:t>
            </a:r>
            <a:r>
              <a:rPr lang="zh-CN" altLang="en-US" sz="2800" b="1" dirty="0">
                <a:solidFill>
                  <a:srgbClr val="FF0000"/>
                </a:solidFill>
                <a:latin typeface="黑体" panose="02010609060101010101" pitchFamily="49" charset="-122"/>
                <a:ea typeface="黑体" panose="02010609060101010101" pitchFamily="49" charset="-122"/>
              </a:rPr>
              <a:t>外模式</a:t>
            </a:r>
            <a:r>
              <a:rPr lang="zh-CN" altLang="en-US" sz="28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模式</a:t>
            </a:r>
            <a:r>
              <a:rPr lang="zh-CN" altLang="en-US" sz="2800" b="1" dirty="0">
                <a:latin typeface="黑体" panose="02010609060101010101" pitchFamily="49" charset="-122"/>
                <a:ea typeface="黑体" panose="02010609060101010101" pitchFamily="49" charset="-122"/>
              </a:rPr>
              <a:t>和</a:t>
            </a:r>
            <a:r>
              <a:rPr lang="zh-CN" altLang="en-US" sz="2800" b="1" dirty="0">
                <a:solidFill>
                  <a:srgbClr val="FF0000"/>
                </a:solidFill>
                <a:latin typeface="黑体" panose="02010609060101010101" pitchFamily="49" charset="-122"/>
                <a:ea typeface="黑体" panose="02010609060101010101" pitchFamily="49" charset="-122"/>
              </a:rPr>
              <a:t>内模式</a:t>
            </a:r>
            <a:r>
              <a:rPr lang="zh-CN" altLang="en-US" sz="2800" b="1" dirty="0">
                <a:latin typeface="黑体" panose="02010609060101010101" pitchFamily="49" charset="-122"/>
                <a:ea typeface="黑体" panose="02010609060101010101" pitchFamily="49" charset="-122"/>
              </a:rPr>
              <a:t>三级构成。</a:t>
            </a:r>
          </a:p>
        </p:txBody>
      </p:sp>
      <p:sp>
        <p:nvSpPr>
          <p:cNvPr id="23" name="标题 1"/>
          <p:cNvSpPr>
            <a:spLocks noGrp="1"/>
          </p:cNvSpPr>
          <p:nvPr>
            <p:ph type="title"/>
          </p:nvPr>
        </p:nvSpPr>
        <p:spPr/>
        <p:txBody>
          <a:bodyPr>
            <a:normAutofit/>
          </a:bodyPr>
          <a:lstStyle/>
          <a:p>
            <a:r>
              <a:rPr lang="en-US" altLang="zh-CN" b="1" dirty="0" smtClean="0">
                <a:solidFill>
                  <a:srgbClr val="FF0000"/>
                </a:solidFill>
              </a:rPr>
              <a:t>1.3.1 </a:t>
            </a:r>
            <a:r>
              <a:rPr lang="zh-CN" altLang="en-US" b="1" dirty="0" smtClean="0">
                <a:solidFill>
                  <a:srgbClr val="FF0000"/>
                </a:solidFill>
              </a:rPr>
              <a:t>数据库系统</a:t>
            </a:r>
            <a:r>
              <a:rPr lang="zh-CN" altLang="en-US" b="1" dirty="0">
                <a:solidFill>
                  <a:srgbClr val="FF0000"/>
                </a:solidFill>
              </a:rPr>
              <a:t>的三级模式结构 </a:t>
            </a:r>
            <a:r>
              <a:rPr lang="zh-CN" altLang="en-US" b="1" dirty="0">
                <a:solidFill>
                  <a:srgbClr val="00B050"/>
                </a:solidFill>
              </a:rPr>
              <a:t>	</a:t>
            </a:r>
          </a:p>
        </p:txBody>
      </p:sp>
    </p:spTree>
    <p:extLst>
      <p:ext uri="{BB962C8B-B14F-4D97-AF65-F5344CB8AC3E}">
        <p14:creationId xmlns:p14="http://schemas.microsoft.com/office/powerpoint/2010/main" val="1353117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FF0000"/>
                </a:solidFill>
              </a:rPr>
              <a:t>三</a:t>
            </a:r>
            <a:r>
              <a:rPr lang="zh-CN" altLang="en-US" b="1" dirty="0">
                <a:solidFill>
                  <a:srgbClr val="FF0000"/>
                </a:solidFill>
              </a:rPr>
              <a:t>级模式</a:t>
            </a:r>
            <a:r>
              <a:rPr lang="zh-CN" altLang="en-US" b="1" dirty="0" smtClean="0">
                <a:solidFill>
                  <a:srgbClr val="FF0000"/>
                </a:solidFill>
              </a:rPr>
              <a:t>结构：</a:t>
            </a:r>
            <a:r>
              <a:rPr lang="zh-CN" altLang="en-US" b="1" dirty="0">
                <a:solidFill>
                  <a:srgbClr val="00B050"/>
                </a:solidFill>
              </a:rPr>
              <a:t>	</a:t>
            </a:r>
          </a:p>
        </p:txBody>
      </p:sp>
      <p:sp>
        <p:nvSpPr>
          <p:cNvPr id="4" name="Rectangle 2"/>
          <p:cNvSpPr>
            <a:spLocks noChangeArrowheads="1"/>
          </p:cNvSpPr>
          <p:nvPr/>
        </p:nvSpPr>
        <p:spPr bwMode="auto">
          <a:xfrm>
            <a:off x="-2309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微软雅黑" panose="020B0503020204020204" pitchFamily="34" charset="-122"/>
            </a:endParaRPr>
          </a:p>
        </p:txBody>
      </p:sp>
      <p:pic>
        <p:nvPicPr>
          <p:cNvPr id="9" name="Picture 1027" descr="datab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625" y="1332293"/>
            <a:ext cx="7912469" cy="4795553"/>
          </a:xfrm>
          <a:prstGeom prst="rect">
            <a:avLst/>
          </a:prstGeom>
          <a:noFill/>
          <a:extLst>
            <a:ext uri="{909E8E84-426E-40DD-AFC4-6F175D3DCCD1}">
              <a14:hiddenFill xmlns:a14="http://schemas.microsoft.com/office/drawing/2010/main">
                <a:solidFill>
                  <a:srgbClr val="FFFFFF"/>
                </a:solidFill>
              </a14:hiddenFill>
            </a:ext>
          </a:extLst>
        </p:spPr>
      </p:pic>
      <p:sp>
        <p:nvSpPr>
          <p:cNvPr id="10" name="Line 1029"/>
          <p:cNvSpPr>
            <a:spLocks noChangeShapeType="1"/>
          </p:cNvSpPr>
          <p:nvPr/>
        </p:nvSpPr>
        <p:spPr bwMode="auto">
          <a:xfrm>
            <a:off x="588963" y="2116138"/>
            <a:ext cx="7315200" cy="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五角星 5"/>
          <p:cNvSpPr/>
          <p:nvPr/>
        </p:nvSpPr>
        <p:spPr>
          <a:xfrm>
            <a:off x="8134554" y="607253"/>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9368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754" y="841261"/>
            <a:ext cx="7886700" cy="791013"/>
          </a:xfrm>
        </p:spPr>
        <p:txBody>
          <a:bodyPr>
            <a:normAutofit/>
          </a:bodyPr>
          <a:lstStyle/>
          <a:p>
            <a:pPr>
              <a:defRPr/>
            </a:pPr>
            <a:r>
              <a:rPr lang="en-US" altLang="zh-CN" sz="2800" b="1" dirty="0" smtClean="0">
                <a:solidFill>
                  <a:srgbClr val="FF00FF"/>
                </a:solidFill>
              </a:rPr>
              <a:t>1.</a:t>
            </a:r>
            <a:r>
              <a:rPr lang="zh-CN" altLang="en-US" sz="2800" b="1" dirty="0" smtClean="0">
                <a:solidFill>
                  <a:srgbClr val="FF00FF"/>
                </a:solidFill>
              </a:rPr>
              <a:t>数据</a:t>
            </a:r>
            <a:r>
              <a:rPr lang="zh-CN" altLang="en-US" sz="2800" b="1" dirty="0">
                <a:solidFill>
                  <a:srgbClr val="FF00FF"/>
                </a:solidFill>
              </a:rPr>
              <a:t>与信息 </a:t>
            </a:r>
          </a:p>
        </p:txBody>
      </p:sp>
      <p:sp>
        <p:nvSpPr>
          <p:cNvPr id="3" name="矩形 2"/>
          <p:cNvSpPr/>
          <p:nvPr/>
        </p:nvSpPr>
        <p:spPr>
          <a:xfrm>
            <a:off x="736411" y="133375"/>
            <a:ext cx="2781531" cy="707886"/>
          </a:xfrm>
          <a:prstGeom prst="rect">
            <a:avLst/>
          </a:prstGeom>
        </p:spPr>
        <p:txBody>
          <a:bodyPr wrap="none">
            <a:spAutoFit/>
          </a:bodyPr>
          <a:lstStyle/>
          <a:p>
            <a:r>
              <a:rPr lang="en-US" altLang="zh-CN" sz="3600" b="1" dirty="0" smtClean="0">
                <a:solidFill>
                  <a:srgbClr val="FF0000"/>
                </a:solidFill>
              </a:rPr>
              <a:t>1.1.1</a:t>
            </a:r>
            <a:r>
              <a:rPr lang="zh-CN" altLang="en-US" sz="3600" b="1" dirty="0" smtClean="0">
                <a:solidFill>
                  <a:srgbClr val="FF0000"/>
                </a:solidFill>
              </a:rPr>
              <a:t> </a:t>
            </a:r>
            <a:r>
              <a:rPr lang="zh-CN" altLang="en-US" sz="4000" b="1" dirty="0" smtClean="0">
                <a:solidFill>
                  <a:srgbClr val="FF0000"/>
                </a:solidFill>
                <a:effectLst>
                  <a:outerShdw blurRad="38100" dist="38100" dir="2700000" algn="tl">
                    <a:srgbClr val="000000">
                      <a:alpha val="43137"/>
                    </a:srgbClr>
                  </a:outerShdw>
                </a:effectLst>
              </a:rPr>
              <a:t>数据库</a:t>
            </a:r>
            <a:endParaRPr lang="zh-CN" altLang="en-US" sz="3600" dirty="0">
              <a:solidFill>
                <a:srgbClr val="FF0000"/>
              </a:solidFill>
            </a:endParaRPr>
          </a:p>
        </p:txBody>
      </p:sp>
      <p:sp>
        <p:nvSpPr>
          <p:cNvPr id="20" name="内容占位符 2"/>
          <p:cNvSpPr>
            <a:spLocks noGrp="1"/>
          </p:cNvSpPr>
          <p:nvPr>
            <p:ph idx="1"/>
          </p:nvPr>
        </p:nvSpPr>
        <p:spPr>
          <a:xfrm>
            <a:off x="491319" y="1528551"/>
            <a:ext cx="8202305" cy="4872251"/>
          </a:xfrm>
        </p:spPr>
        <p:txBody>
          <a:bodyPr>
            <a:normAutofit/>
          </a:bodyPr>
          <a:lstStyle/>
          <a:p>
            <a:pPr>
              <a:buFont typeface="Wingdings" panose="05000000000000000000" pitchFamily="2" charset="2"/>
              <a:buChar char="Ø"/>
            </a:pPr>
            <a:r>
              <a:rPr lang="zh-CN" altLang="en-US" sz="3600" b="1" dirty="0" smtClean="0">
                <a:solidFill>
                  <a:srgbClr val="0000FF"/>
                </a:solidFill>
                <a:latin typeface="隶书" panose="02010509060101010101" pitchFamily="49" charset="-122"/>
                <a:ea typeface="隶书" panose="02010509060101010101" pitchFamily="49" charset="-122"/>
              </a:rPr>
              <a:t>数据：</a:t>
            </a:r>
            <a:r>
              <a:rPr lang="zh-CN" altLang="en-US" sz="2800" b="1" dirty="0" smtClean="0">
                <a:solidFill>
                  <a:srgbClr val="000000"/>
                </a:solidFill>
                <a:latin typeface="隶书" panose="02010509060101010101" pitchFamily="49" charset="-122"/>
                <a:ea typeface="隶书" panose="02010509060101010101" pitchFamily="49" charset="-122"/>
              </a:rPr>
              <a:t>是描述事物的符号；是数据库中存储的对象。</a:t>
            </a:r>
            <a:endParaRPr lang="en-US" altLang="zh-CN" sz="2800" b="1" dirty="0" smtClean="0">
              <a:solidFill>
                <a:srgbClr val="000000"/>
              </a:solidFill>
              <a:latin typeface="隶书" panose="02010509060101010101" pitchFamily="49" charset="-122"/>
              <a:ea typeface="隶书" panose="02010509060101010101" pitchFamily="49" charset="-122"/>
            </a:endParaRPr>
          </a:p>
          <a:p>
            <a:pPr>
              <a:buFont typeface="Wingdings" panose="05000000000000000000" pitchFamily="2" charset="2"/>
              <a:buChar char="Ø"/>
            </a:pPr>
            <a:r>
              <a:rPr lang="zh-CN" altLang="en-US" sz="2800" b="1" dirty="0">
                <a:solidFill>
                  <a:srgbClr val="000000"/>
                </a:solidFill>
                <a:latin typeface="隶书" panose="02010509060101010101" pitchFamily="49" charset="-122"/>
                <a:ea typeface="隶书" panose="02010509060101010101" pitchFamily="49" charset="-122"/>
              </a:rPr>
              <a:t>数据的表现</a:t>
            </a:r>
            <a:r>
              <a:rPr lang="zh-CN" altLang="en-US" sz="2800" b="1" dirty="0" smtClean="0">
                <a:solidFill>
                  <a:srgbClr val="000000"/>
                </a:solidFill>
                <a:latin typeface="隶书" panose="02010509060101010101" pitchFamily="49" charset="-122"/>
                <a:ea typeface="隶书" panose="02010509060101010101" pitchFamily="49" charset="-122"/>
              </a:rPr>
              <a:t>形式：         </a:t>
            </a:r>
            <a:r>
              <a:rPr lang="zh-CN" altLang="en-US" sz="2800" b="1" dirty="0">
                <a:solidFill>
                  <a:srgbClr val="000000"/>
                </a:solidFill>
                <a:latin typeface="隶书" panose="02010509060101010101" pitchFamily="49" charset="-122"/>
                <a:ea typeface="隶书" panose="02010509060101010101" pitchFamily="49" charset="-122"/>
              </a:rPr>
              <a:t>例如</a:t>
            </a:r>
            <a:r>
              <a:rPr lang="zh-CN" altLang="en-US" sz="2800" b="1" dirty="0" smtClean="0">
                <a:solidFill>
                  <a:srgbClr val="000000"/>
                </a:solidFill>
                <a:latin typeface="隶书" panose="02010509060101010101" pitchFamily="49" charset="-122"/>
                <a:ea typeface="隶书" panose="02010509060101010101" pitchFamily="49" charset="-122"/>
              </a:rPr>
              <a:t>：</a:t>
            </a:r>
            <a:endParaRPr lang="en-US" altLang="zh-CN" sz="2800" b="1" dirty="0" smtClean="0">
              <a:solidFill>
                <a:srgbClr val="000000"/>
              </a:solidFill>
              <a:latin typeface="隶书" panose="02010509060101010101" pitchFamily="49" charset="-122"/>
              <a:ea typeface="隶书" panose="02010509060101010101" pitchFamily="49" charset="-122"/>
            </a:endParaRPr>
          </a:p>
          <a:p>
            <a:pPr>
              <a:buFont typeface="Wingdings" panose="05000000000000000000" pitchFamily="2" charset="2"/>
              <a:buChar char="Ø"/>
            </a:pPr>
            <a:endParaRPr lang="en-US" altLang="zh-CN" sz="2800" b="1" dirty="0">
              <a:solidFill>
                <a:srgbClr val="000000"/>
              </a:solidFill>
              <a:latin typeface="隶书" panose="02010509060101010101" pitchFamily="49" charset="-122"/>
              <a:ea typeface="隶书" panose="02010509060101010101" pitchFamily="49" charset="-122"/>
            </a:endParaRPr>
          </a:p>
          <a:p>
            <a:pPr>
              <a:buFont typeface="Wingdings" panose="05000000000000000000" pitchFamily="2" charset="2"/>
              <a:buChar char="Ø"/>
            </a:pPr>
            <a:endParaRPr lang="zh-CN" altLang="en-US" sz="2800" b="1" dirty="0">
              <a:solidFill>
                <a:srgbClr val="000000"/>
              </a:solidFill>
              <a:latin typeface="隶书" panose="02010509060101010101" pitchFamily="49" charset="-122"/>
              <a:ea typeface="隶书" panose="02010509060101010101" pitchFamily="49" charset="-122"/>
            </a:endParaRPr>
          </a:p>
          <a:p>
            <a:pPr>
              <a:lnSpc>
                <a:spcPct val="100000"/>
              </a:lnSpc>
              <a:buFont typeface="Wingdings" panose="05000000000000000000" pitchFamily="2" charset="2"/>
              <a:buChar char="Ø"/>
            </a:pPr>
            <a:r>
              <a:rPr lang="zh-CN" altLang="en-US" sz="3600" b="1" dirty="0" smtClean="0">
                <a:solidFill>
                  <a:srgbClr val="0000FF"/>
                </a:solidFill>
                <a:latin typeface="隶书" panose="02010509060101010101" pitchFamily="49" charset="-122"/>
                <a:ea typeface="隶书" panose="02010509060101010101" pitchFamily="49" charset="-122"/>
              </a:rPr>
              <a:t>信息</a:t>
            </a:r>
            <a:r>
              <a:rPr lang="zh-CN" altLang="en-US" sz="3600" b="1" dirty="0">
                <a:solidFill>
                  <a:srgbClr val="0000FF"/>
                </a:solidFill>
                <a:latin typeface="隶书" panose="02010509060101010101" pitchFamily="49" charset="-122"/>
                <a:ea typeface="隶书" panose="02010509060101010101" pitchFamily="49" charset="-122"/>
              </a:rPr>
              <a:t>：</a:t>
            </a:r>
            <a:r>
              <a:rPr lang="zh-CN" altLang="en-US" sz="2800" b="1" dirty="0" smtClean="0">
                <a:solidFill>
                  <a:srgbClr val="000000"/>
                </a:solidFill>
                <a:latin typeface="隶书" panose="02010509060101010101" pitchFamily="49" charset="-122"/>
                <a:ea typeface="隶书" panose="02010509060101010101" pitchFamily="49" charset="-122"/>
              </a:rPr>
              <a:t>是</a:t>
            </a:r>
            <a:r>
              <a:rPr lang="zh-CN" altLang="en-US" sz="2800" b="1" dirty="0">
                <a:solidFill>
                  <a:srgbClr val="000000"/>
                </a:solidFill>
                <a:latin typeface="隶书" panose="02010509060101010101" pitchFamily="49" charset="-122"/>
                <a:ea typeface="隶书" panose="02010509060101010101" pitchFamily="49" charset="-122"/>
              </a:rPr>
              <a:t>数据的内涵，是对数据的语义解释 </a:t>
            </a:r>
          </a:p>
          <a:p>
            <a:pPr>
              <a:buFont typeface="Wingdings" panose="05000000000000000000" pitchFamily="2" charset="2"/>
              <a:buChar char="Ø"/>
            </a:pPr>
            <a:r>
              <a:rPr lang="zh-CN" altLang="en-US" sz="2800" b="1" dirty="0">
                <a:solidFill>
                  <a:srgbClr val="0000FF"/>
                </a:solidFill>
                <a:latin typeface="隶书" panose="02010509060101010101" pitchFamily="49" charset="-122"/>
                <a:ea typeface="隶书" panose="02010509060101010101" pitchFamily="49" charset="-122"/>
              </a:rPr>
              <a:t>数据与信息的</a:t>
            </a:r>
            <a:r>
              <a:rPr lang="zh-CN" altLang="en-US" sz="2800" b="1" dirty="0" smtClean="0">
                <a:solidFill>
                  <a:srgbClr val="0000FF"/>
                </a:solidFill>
                <a:latin typeface="隶书" panose="02010509060101010101" pitchFamily="49" charset="-122"/>
                <a:ea typeface="隶书" panose="02010509060101010101" pitchFamily="49" charset="-122"/>
              </a:rPr>
              <a:t>联系：</a:t>
            </a:r>
            <a:endParaRPr lang="zh-CN" altLang="en-US" sz="2800" b="1" dirty="0">
              <a:solidFill>
                <a:srgbClr val="0000FF"/>
              </a:solidFill>
              <a:latin typeface="隶书" panose="02010509060101010101" pitchFamily="49" charset="-122"/>
              <a:ea typeface="隶书" panose="02010509060101010101" pitchFamily="49" charset="-122"/>
            </a:endParaRPr>
          </a:p>
          <a:p>
            <a:pPr lvl="1">
              <a:buFont typeface="Wingdings" panose="05000000000000000000" pitchFamily="2" charset="2"/>
              <a:buChar char="Ø"/>
            </a:pPr>
            <a:r>
              <a:rPr lang="zh-CN" altLang="en-US" sz="3200" b="1" dirty="0" smtClean="0">
                <a:solidFill>
                  <a:srgbClr val="000000"/>
                </a:solidFill>
                <a:latin typeface="隶书" panose="02010509060101010101" pitchFamily="49" charset="-122"/>
                <a:ea typeface="隶书" panose="02010509060101010101" pitchFamily="49" charset="-122"/>
              </a:rPr>
              <a:t>数据是信息的具体表现形式、符号表示</a:t>
            </a:r>
            <a:endParaRPr lang="en-US" altLang="zh-CN" sz="3200" b="1" dirty="0" smtClean="0">
              <a:solidFill>
                <a:srgbClr val="000000"/>
              </a:solidFill>
              <a:latin typeface="隶书" panose="02010509060101010101" pitchFamily="49" charset="-122"/>
              <a:ea typeface="隶书" panose="02010509060101010101" pitchFamily="49" charset="-122"/>
            </a:endParaRPr>
          </a:p>
          <a:p>
            <a:pPr lvl="1">
              <a:buFont typeface="Wingdings" panose="05000000000000000000" pitchFamily="2" charset="2"/>
              <a:buChar char="Ø"/>
            </a:pPr>
            <a:r>
              <a:rPr lang="zh-CN" altLang="en-US" sz="3200" b="1" dirty="0" smtClean="0">
                <a:solidFill>
                  <a:srgbClr val="000000"/>
                </a:solidFill>
                <a:latin typeface="隶书" panose="02010509060101010101" pitchFamily="49" charset="-122"/>
                <a:ea typeface="隶书" panose="02010509060101010101" pitchFamily="49" charset="-122"/>
              </a:rPr>
              <a:t>信息通过</a:t>
            </a:r>
            <a:r>
              <a:rPr lang="zh-CN" altLang="en-US" sz="2800" b="1" dirty="0" smtClean="0">
                <a:solidFill>
                  <a:srgbClr val="000000"/>
                </a:solidFill>
                <a:latin typeface="隶书" panose="02010509060101010101" pitchFamily="49" charset="-122"/>
                <a:ea typeface="隶书" panose="02010509060101010101" pitchFamily="49" charset="-122"/>
              </a:rPr>
              <a:t>数据反映出来，或进一步分析得到</a:t>
            </a:r>
            <a:endParaRPr lang="zh-CN" altLang="en-US" sz="2800" dirty="0" smtClean="0"/>
          </a:p>
          <a:p>
            <a:endParaRPr lang="zh-CN" altLang="en-US" dirty="0" smtClean="0"/>
          </a:p>
          <a:p>
            <a:endParaRPr lang="zh-CN" altLang="en-US" dirty="0" smtClean="0"/>
          </a:p>
        </p:txBody>
      </p:sp>
      <p:sp>
        <p:nvSpPr>
          <p:cNvPr id="21" name="AutoShape 5"/>
          <p:cNvSpPr>
            <a:spLocks noChangeArrowheads="1"/>
          </p:cNvSpPr>
          <p:nvPr/>
        </p:nvSpPr>
        <p:spPr bwMode="auto">
          <a:xfrm>
            <a:off x="6456624" y="2065444"/>
            <a:ext cx="1349894" cy="2177355"/>
          </a:xfrm>
          <a:prstGeom prst="horizontalScroll">
            <a:avLst>
              <a:gd name="adj" fmla="val 6370"/>
            </a:avLst>
          </a:prstGeom>
          <a:solidFill>
            <a:srgbClr val="FF99CC">
              <a:alpha val="42999"/>
            </a:srgbClr>
          </a:solidFill>
          <a:ln w="19050">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l">
              <a:defRPr/>
            </a:pPr>
            <a:r>
              <a:rPr lang="en-US" altLang="zh-CN" sz="2000"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S130022</a:t>
            </a:r>
          </a:p>
          <a:p>
            <a:pPr algn="l">
              <a:defRPr/>
            </a:pPr>
            <a:r>
              <a:rPr lang="zh-CN" altLang="en-US" sz="2000"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赵亦</a:t>
            </a:r>
          </a:p>
          <a:p>
            <a:pPr algn="l">
              <a:defRPr/>
            </a:pPr>
            <a:r>
              <a:rPr lang="zh-CN" altLang="en-US" sz="2000"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女</a:t>
            </a:r>
          </a:p>
          <a:p>
            <a:pPr algn="l">
              <a:defRPr/>
            </a:pPr>
            <a:r>
              <a:rPr lang="en-US" altLang="zh-CN" sz="2000"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17</a:t>
            </a:r>
            <a:r>
              <a:rPr lang="zh-CN" altLang="en-US" sz="2000"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岁</a:t>
            </a:r>
          </a:p>
          <a:p>
            <a:pPr algn="l">
              <a:defRPr/>
            </a:pPr>
            <a:r>
              <a:rPr lang="zh-CN" altLang="en-US" sz="2000" kern="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计算机 </a:t>
            </a:r>
          </a:p>
        </p:txBody>
      </p:sp>
      <p:sp>
        <p:nvSpPr>
          <p:cNvPr id="24" name="AutoShape 9"/>
          <p:cNvSpPr>
            <a:spLocks noChangeArrowheads="1"/>
          </p:cNvSpPr>
          <p:nvPr/>
        </p:nvSpPr>
        <p:spPr bwMode="auto">
          <a:xfrm>
            <a:off x="3751007" y="2042260"/>
            <a:ext cx="1108174" cy="2088902"/>
          </a:xfrm>
          <a:prstGeom prst="flowChartAlternateProcess">
            <a:avLst/>
          </a:prstGeom>
          <a:solidFill>
            <a:srgbClr val="FFFF66"/>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00">
                <a:solidFill>
                  <a:srgbClr val="000000"/>
                </a:solidFill>
                <a:latin typeface="Times New Roman" panose="02020603050405020304" pitchFamily="18" charset="0"/>
                <a:ea typeface="宋体" panose="02010600030101010101" pitchFamily="2" charset="-122"/>
              </a:defRPr>
            </a:lvl1pPr>
            <a:lvl2pPr marL="742950" indent="-285750">
              <a:defRPr sz="900">
                <a:solidFill>
                  <a:srgbClr val="000000"/>
                </a:solidFill>
                <a:latin typeface="Times New Roman" panose="02020603050405020304" pitchFamily="18" charset="0"/>
                <a:ea typeface="宋体" panose="02010600030101010101" pitchFamily="2" charset="-122"/>
              </a:defRPr>
            </a:lvl2pPr>
            <a:lvl3pPr marL="1143000" indent="-228600">
              <a:defRPr sz="900">
                <a:solidFill>
                  <a:srgbClr val="000000"/>
                </a:solidFill>
                <a:latin typeface="Times New Roman" panose="02020603050405020304" pitchFamily="18" charset="0"/>
                <a:ea typeface="宋体" panose="02010600030101010101" pitchFamily="2" charset="-122"/>
              </a:defRPr>
            </a:lvl3pPr>
            <a:lvl4pPr marL="1600200" indent="-228600">
              <a:defRPr sz="900">
                <a:solidFill>
                  <a:srgbClr val="000000"/>
                </a:solidFill>
                <a:latin typeface="Times New Roman" panose="02020603050405020304" pitchFamily="18" charset="0"/>
                <a:ea typeface="宋体" panose="02010600030101010101" pitchFamily="2" charset="-122"/>
              </a:defRPr>
            </a:lvl4pPr>
            <a:lvl5pPr marL="2057400" indent="-228600">
              <a:defRPr sz="9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Times New Roman" panose="02020603050405020304" pitchFamily="18" charset="0"/>
                <a:ea typeface="宋体" panose="02010600030101010101" pitchFamily="2" charset="-122"/>
              </a:defRPr>
            </a:lvl9pPr>
          </a:lstStyle>
          <a:p>
            <a:pPr algn="l" eaLnBrk="1" hangingPunct="1">
              <a:buFontTx/>
              <a:buBlip>
                <a:blip r:embed="rId2"/>
              </a:buBlip>
            </a:pPr>
            <a:r>
              <a:rPr kumimoji="1" lang="zh-CN" altLang="en-US" sz="2000" b="1" dirty="0">
                <a:solidFill>
                  <a:srgbClr val="CC0000"/>
                </a:solidFill>
                <a:ea typeface="微软雅黑" panose="020B0503020204020204" pitchFamily="34" charset="-122"/>
              </a:rPr>
              <a:t>数字</a:t>
            </a:r>
          </a:p>
          <a:p>
            <a:pPr algn="l" eaLnBrk="1" hangingPunct="1">
              <a:buFontTx/>
              <a:buBlip>
                <a:blip r:embed="rId2"/>
              </a:buBlip>
            </a:pPr>
            <a:r>
              <a:rPr kumimoji="1" lang="zh-CN" altLang="en-US" sz="2000" b="1" dirty="0">
                <a:solidFill>
                  <a:srgbClr val="CC0000"/>
                </a:solidFill>
                <a:ea typeface="微软雅黑" panose="020B0503020204020204" pitchFamily="34" charset="-122"/>
              </a:rPr>
              <a:t>文字</a:t>
            </a:r>
          </a:p>
          <a:p>
            <a:pPr algn="l" eaLnBrk="1" hangingPunct="1">
              <a:buFontTx/>
              <a:buBlip>
                <a:blip r:embed="rId2"/>
              </a:buBlip>
            </a:pPr>
            <a:r>
              <a:rPr kumimoji="1" lang="zh-CN" altLang="en-US" sz="2000" b="1" dirty="0">
                <a:solidFill>
                  <a:srgbClr val="CC0000"/>
                </a:solidFill>
                <a:ea typeface="微软雅黑" panose="020B0503020204020204" pitchFamily="34" charset="-122"/>
              </a:rPr>
              <a:t>图形</a:t>
            </a:r>
          </a:p>
          <a:p>
            <a:pPr algn="l" eaLnBrk="1" hangingPunct="1">
              <a:buFontTx/>
              <a:buBlip>
                <a:blip r:embed="rId2"/>
              </a:buBlip>
            </a:pPr>
            <a:r>
              <a:rPr kumimoji="1" lang="zh-CN" altLang="en-US" sz="2000" b="1" dirty="0">
                <a:solidFill>
                  <a:srgbClr val="CC0000"/>
                </a:solidFill>
                <a:ea typeface="微软雅黑" panose="020B0503020204020204" pitchFamily="34" charset="-122"/>
              </a:rPr>
              <a:t>图象</a:t>
            </a:r>
          </a:p>
          <a:p>
            <a:pPr algn="l" eaLnBrk="1" hangingPunct="1">
              <a:buFontTx/>
              <a:buBlip>
                <a:blip r:embed="rId2"/>
              </a:buBlip>
            </a:pPr>
            <a:r>
              <a:rPr kumimoji="1" lang="zh-CN" altLang="en-US" sz="2000" b="1" dirty="0">
                <a:solidFill>
                  <a:srgbClr val="CC0000"/>
                </a:solidFill>
                <a:ea typeface="微软雅黑" panose="020B0503020204020204" pitchFamily="34" charset="-122"/>
              </a:rPr>
              <a:t>声音等</a:t>
            </a:r>
          </a:p>
        </p:txBody>
      </p:sp>
    </p:spTree>
    <p:extLst>
      <p:ext uri="{BB962C8B-B14F-4D97-AF65-F5344CB8AC3E}">
        <p14:creationId xmlns:p14="http://schemas.microsoft.com/office/powerpoint/2010/main" val="17841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6" end="6"/>
                                            </p:txEl>
                                          </p:spTgt>
                                        </p:tgtEl>
                                        <p:attrNameLst>
                                          <p:attrName>style.visibility</p:attrName>
                                        </p:attrNameLst>
                                      </p:cBhvr>
                                      <p:to>
                                        <p:strVal val="visible"/>
                                      </p:to>
                                    </p:set>
                                    <p:anim calcmode="lin" valueType="num">
                                      <p:cBhvr additive="base">
                                        <p:cTn id="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7" end="7"/>
                                            </p:txEl>
                                          </p:spTgt>
                                        </p:tgtEl>
                                        <p:attrNameLst>
                                          <p:attrName>style.visibility</p:attrName>
                                        </p:attrNameLst>
                                      </p:cBhvr>
                                      <p:to>
                                        <p:strVal val="visible"/>
                                      </p:to>
                                    </p:set>
                                    <p:anim calcmode="lin" valueType="num">
                                      <p:cBhvr additive="base">
                                        <p:cTn id="13"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5" end="5"/>
                                            </p:txEl>
                                          </p:spTgt>
                                        </p:tgtEl>
                                        <p:attrNameLst>
                                          <p:attrName>style.visibility</p:attrName>
                                        </p:attrNameLst>
                                      </p:cBhvr>
                                      <p:to>
                                        <p:strVal val="visible"/>
                                      </p:to>
                                    </p:set>
                                    <p:anim calcmode="lin" valueType="num">
                                      <p:cBhvr additive="base">
                                        <p:cTn id="19" dur="500" fill="hold"/>
                                        <p:tgtEl>
                                          <p:spTgt spid="2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 calcmode="lin" valueType="num">
                                      <p:cBhvr additive="base">
                                        <p:cTn id="25"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anim calcmode="lin" valueType="num">
                                      <p:cBhvr additive="base">
                                        <p:cTn id="3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bg/>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B533B9B-65F2-473F-B602-1FEEE7D5156C}" type="slidenum">
              <a:rPr lang="en-US" altLang="zh-CN"/>
              <a:pPr/>
              <a:t>40</a:t>
            </a:fld>
            <a:endParaRPr lang="en-US" altLang="zh-CN"/>
          </a:p>
        </p:txBody>
      </p:sp>
      <p:sp>
        <p:nvSpPr>
          <p:cNvPr id="732162" name="Rectangle 2"/>
          <p:cNvSpPr>
            <a:spLocks noGrp="1" noChangeArrowheads="1"/>
          </p:cNvSpPr>
          <p:nvPr>
            <p:ph type="title"/>
          </p:nvPr>
        </p:nvSpPr>
        <p:spPr/>
        <p:txBody>
          <a:bodyPr>
            <a:normAutofit fontScale="90000"/>
          </a:bodyPr>
          <a:lstStyle/>
          <a:p>
            <a:r>
              <a:rPr lang="zh-CN" altLang="en-US" sz="3200" b="1" dirty="0" smtClean="0">
                <a:latin typeface="黑体" panose="02010609060101010101" pitchFamily="49" charset="-122"/>
                <a:ea typeface="黑体" panose="02010609060101010101" pitchFamily="49" charset="-122"/>
              </a:rPr>
              <a:t>补充：数据库系统</a:t>
            </a:r>
            <a:r>
              <a:rPr lang="zh-CN" altLang="en-US" sz="3200" b="1" dirty="0">
                <a:latin typeface="黑体" panose="02010609060101010101" pitchFamily="49" charset="-122"/>
                <a:ea typeface="黑体" panose="02010609060101010101" pitchFamily="49" charset="-122"/>
              </a:rPr>
              <a:t>的三级模式</a:t>
            </a:r>
            <a:r>
              <a:rPr lang="zh-CN" altLang="en-US" sz="3200" b="1" dirty="0" smtClean="0">
                <a:latin typeface="黑体" panose="02010609060101010101" pitchFamily="49" charset="-122"/>
                <a:ea typeface="黑体" panose="02010609060101010101" pitchFamily="49" charset="-122"/>
              </a:rPr>
              <a:t>结构的一个例子</a:t>
            </a:r>
            <a:endParaRPr lang="zh-CN" altLang="en-US" sz="3200" b="1" dirty="0">
              <a:latin typeface="黑体" panose="02010609060101010101" pitchFamily="49" charset="-122"/>
              <a:ea typeface="黑体" panose="02010609060101010101" pitchFamily="49" charset="-122"/>
            </a:endParaRPr>
          </a:p>
        </p:txBody>
      </p:sp>
      <p:sp>
        <p:nvSpPr>
          <p:cNvPr id="732163" name="Rectangle 3"/>
          <p:cNvSpPr>
            <a:spLocks noGrp="1" noChangeArrowheads="1"/>
          </p:cNvSpPr>
          <p:nvPr>
            <p:ph type="body" idx="1"/>
          </p:nvPr>
        </p:nvSpPr>
        <p:spPr/>
        <p:txBody>
          <a:bodyPr/>
          <a:lstStyle/>
          <a:p>
            <a:endParaRPr lang="zh-CN" altLang="zh-CN">
              <a:ea typeface="宋体" pitchFamily="2" charset="-122"/>
            </a:endParaRPr>
          </a:p>
        </p:txBody>
      </p:sp>
      <p:pic>
        <p:nvPicPr>
          <p:cNvPr id="732164"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90638"/>
            <a:ext cx="8748712" cy="493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074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a:xfrm>
            <a:off x="596106" y="597141"/>
            <a:ext cx="7886700" cy="791013"/>
          </a:xfrm>
        </p:spPr>
        <p:txBody>
          <a:bodyPr>
            <a:normAutofit/>
          </a:bodyPr>
          <a:lstStyle/>
          <a:p>
            <a:r>
              <a:rPr lang="zh-CN" altLang="en-US" sz="3200" b="1" dirty="0">
                <a:latin typeface="黑体" panose="02010609060101010101" pitchFamily="49" charset="-122"/>
                <a:ea typeface="黑体" panose="02010609060101010101" pitchFamily="49" charset="-122"/>
              </a:rPr>
              <a:t>一、模式（</a:t>
            </a:r>
            <a:r>
              <a:rPr lang="en-US" altLang="zh-CN" sz="3200" b="1" dirty="0">
                <a:latin typeface="黑体" panose="02010609060101010101" pitchFamily="49" charset="-122"/>
                <a:ea typeface="黑体" panose="02010609060101010101" pitchFamily="49" charset="-122"/>
              </a:rPr>
              <a:t>Schema</a:t>
            </a:r>
            <a:r>
              <a:rPr lang="zh-CN" altLang="en-US" sz="3200" b="1" dirty="0">
                <a:latin typeface="黑体" panose="02010609060101010101" pitchFamily="49" charset="-122"/>
                <a:ea typeface="黑体" panose="02010609060101010101" pitchFamily="49" charset="-122"/>
              </a:rPr>
              <a:t>）</a:t>
            </a:r>
          </a:p>
        </p:txBody>
      </p:sp>
      <p:sp>
        <p:nvSpPr>
          <p:cNvPr id="446466" name="Rectangle 2"/>
          <p:cNvSpPr>
            <a:spLocks noGrp="1" noChangeArrowheads="1"/>
          </p:cNvSpPr>
          <p:nvPr>
            <p:ph type="body" idx="1"/>
          </p:nvPr>
        </p:nvSpPr>
        <p:spPr>
          <a:xfrm>
            <a:off x="531813" y="1321372"/>
            <a:ext cx="8297862" cy="4915655"/>
          </a:xfrm>
        </p:spPr>
        <p:txBody>
          <a:bodyPr/>
          <a:lstStyle/>
          <a:p>
            <a:pPr algn="just">
              <a:lnSpc>
                <a:spcPct val="110000"/>
              </a:lnSpc>
            </a:pPr>
            <a:r>
              <a:rPr lang="zh-CN" altLang="en-US"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模式：也称逻辑模式</a:t>
            </a:r>
          </a:p>
          <a:p>
            <a:pPr algn="just">
              <a:lnSpc>
                <a:spcPct val="110000"/>
              </a:lnSpc>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模式：</a:t>
            </a:r>
          </a:p>
          <a:p>
            <a:pPr lvl="1" algn="just">
              <a:lnSpc>
                <a:spcPct val="110000"/>
              </a:lnSpc>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指数据库的</a:t>
            </a:r>
            <a:r>
              <a:rPr lang="zh-CN" altLang="en-US"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数据模型</a:t>
            </a:r>
          </a:p>
          <a:p>
            <a:pPr lvl="1" algn="just">
              <a:lnSpc>
                <a:spcPct val="110000"/>
              </a:lnSpc>
            </a:pPr>
            <a:r>
              <a:rPr lang="zh-CN" altLang="en-US"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是</a:t>
            </a: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数据库的逻辑结构、逻辑框架</a:t>
            </a:r>
            <a:endParaRPr lang="zh-CN" altLang="en-US"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lvl="1" algn="just">
              <a:lnSpc>
                <a:spcPct val="110000"/>
              </a:lnSpc>
            </a:pPr>
            <a:r>
              <a:rPr lang="zh-CN" altLang="en-US"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是对数据库中全体数据的逻辑结构和特征的描述</a:t>
            </a:r>
          </a:p>
          <a:p>
            <a:pPr lvl="1" algn="just">
              <a:lnSpc>
                <a:spcPct val="110000"/>
              </a:lnSpc>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是所有用户的公共数据视图（综合了所有用户的需求）</a:t>
            </a:r>
          </a:p>
          <a:p>
            <a:pPr lvl="1" algn="just">
              <a:lnSpc>
                <a:spcPct val="110000"/>
              </a:lnSpc>
            </a:pPr>
            <a:r>
              <a:rPr lang="zh-CN" altLang="en-US"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设计数据库模式结构时应首先确定数据库的逻辑模式</a:t>
            </a:r>
          </a:p>
          <a:p>
            <a:pPr algn="just">
              <a:lnSpc>
                <a:spcPct val="110000"/>
              </a:lnSpc>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模式是三级模式结构的中间层</a:t>
            </a:r>
          </a:p>
          <a:p>
            <a:pPr lvl="1" algn="just">
              <a:lnSpc>
                <a:spcPct val="110000"/>
              </a:lnSpc>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与数据的物理存储细节和硬件环境无关</a:t>
            </a:r>
          </a:p>
          <a:p>
            <a:pPr lvl="1" algn="just">
              <a:lnSpc>
                <a:spcPct val="110000"/>
              </a:lnSpc>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与具体的应用程序、开发工具及高级程序设计语言无关</a:t>
            </a:r>
          </a:p>
        </p:txBody>
      </p:sp>
      <p:sp>
        <p:nvSpPr>
          <p:cNvPr id="446469" name="AutoShape 5"/>
          <p:cNvSpPr>
            <a:spLocks noChangeArrowheads="1"/>
          </p:cNvSpPr>
          <p:nvPr/>
        </p:nvSpPr>
        <p:spPr bwMode="auto">
          <a:xfrm>
            <a:off x="4370388" y="2510410"/>
            <a:ext cx="338137" cy="32543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446471" name="AutoShape 7"/>
          <p:cNvSpPr>
            <a:spLocks noChangeArrowheads="1"/>
          </p:cNvSpPr>
          <p:nvPr/>
        </p:nvSpPr>
        <p:spPr bwMode="auto">
          <a:xfrm>
            <a:off x="5649913" y="3023172"/>
            <a:ext cx="338137"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2" name="矩形 1"/>
          <p:cNvSpPr/>
          <p:nvPr/>
        </p:nvSpPr>
        <p:spPr>
          <a:xfrm>
            <a:off x="313898" y="158212"/>
            <a:ext cx="2658100" cy="584775"/>
          </a:xfrm>
          <a:prstGeom prst="rect">
            <a:avLst/>
          </a:prstGeom>
        </p:spPr>
        <p:txBody>
          <a:bodyPr wrap="none">
            <a:spAutoFit/>
          </a:bodyPr>
          <a:lstStyle/>
          <a:p>
            <a:r>
              <a:rPr lang="en-US" altLang="zh-CN" sz="3200" b="1" u="sng" dirty="0" smtClean="0">
                <a:solidFill>
                  <a:srgbClr val="0000FF"/>
                </a:solidFill>
                <a:latin typeface="黑体" panose="02010609060101010101" pitchFamily="49" charset="-122"/>
                <a:ea typeface="黑体" panose="02010609060101010101" pitchFamily="49" charset="-122"/>
              </a:rPr>
              <a:t>1.</a:t>
            </a:r>
            <a:r>
              <a:rPr lang="zh-CN" altLang="en-US" sz="3200" b="1" u="sng" dirty="0" smtClean="0">
                <a:solidFill>
                  <a:srgbClr val="0000FF"/>
                </a:solidFill>
                <a:latin typeface="黑体" panose="02010609060101010101" pitchFamily="49" charset="-122"/>
                <a:ea typeface="黑体" panose="02010609060101010101" pitchFamily="49" charset="-122"/>
              </a:rPr>
              <a:t>三</a:t>
            </a:r>
            <a:r>
              <a:rPr lang="zh-CN" altLang="en-US" sz="3200" b="1" u="sng" dirty="0">
                <a:solidFill>
                  <a:srgbClr val="0000FF"/>
                </a:solidFill>
                <a:latin typeface="黑体" panose="02010609060101010101" pitchFamily="49" charset="-122"/>
                <a:ea typeface="黑体" panose="02010609060101010101" pitchFamily="49" charset="-122"/>
              </a:rPr>
              <a:t>级</a:t>
            </a:r>
            <a:r>
              <a:rPr lang="zh-CN" altLang="en-US" sz="3200" b="1" u="sng" dirty="0" smtClean="0">
                <a:solidFill>
                  <a:srgbClr val="0000FF"/>
                </a:solidFill>
                <a:latin typeface="黑体" panose="02010609060101010101" pitchFamily="49" charset="-122"/>
                <a:ea typeface="黑体" panose="02010609060101010101" pitchFamily="49" charset="-122"/>
              </a:rPr>
              <a:t>模式</a:t>
            </a:r>
            <a:r>
              <a:rPr lang="zh-CN" altLang="en-US" sz="3200" b="1" dirty="0" smtClean="0">
                <a:solidFill>
                  <a:srgbClr val="0000FF"/>
                </a:solidFill>
                <a:latin typeface="黑体" panose="02010609060101010101" pitchFamily="49" charset="-122"/>
                <a:ea typeface="黑体" panose="02010609060101010101" pitchFamily="49" charset="-122"/>
              </a:rPr>
              <a:t>：</a:t>
            </a:r>
            <a:endParaRPr lang="zh-CN" altLang="en-US" sz="3200" dirty="0">
              <a:solidFill>
                <a:srgbClr val="0000FF"/>
              </a:solidFill>
            </a:endParaRPr>
          </a:p>
        </p:txBody>
      </p:sp>
      <p:sp>
        <p:nvSpPr>
          <p:cNvPr id="3" name="矩形 2"/>
          <p:cNvSpPr/>
          <p:nvPr/>
        </p:nvSpPr>
        <p:spPr>
          <a:xfrm>
            <a:off x="4682856" y="1686500"/>
            <a:ext cx="4049507" cy="476669"/>
          </a:xfrm>
          <a:prstGeom prst="rect">
            <a:avLst/>
          </a:prstGeom>
          <a:solidFill>
            <a:srgbClr val="FFFF00"/>
          </a:solidFill>
          <a:ln>
            <a:solidFill>
              <a:srgbClr val="FFFF00"/>
            </a:solidFill>
          </a:ln>
        </p:spPr>
        <p:txBody>
          <a:bodyPr wrap="none">
            <a:spAutoFit/>
          </a:bodyPr>
          <a:lstStyle/>
          <a:p>
            <a:pPr lvl="1" algn="just">
              <a:lnSpc>
                <a:spcPct val="120000"/>
              </a:lnSpc>
            </a:pPr>
            <a:r>
              <a:rPr lang="zh-CN" altLang="en-US" sz="24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一个数据库只有一</a:t>
            </a:r>
            <a:r>
              <a:rPr lang="zh-CN" altLang="en-US" sz="2400" b="1" dirty="0"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个模式</a:t>
            </a:r>
            <a:endParaRPr lang="zh-CN" altLang="en-US" sz="24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3147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894A6D3-7358-45F6-B3E8-CF2D59480464}" type="slidenum">
              <a:rPr lang="en-US" altLang="zh-CN">
                <a:latin typeface="黑体" panose="02010609060101010101" pitchFamily="49" charset="-122"/>
                <a:ea typeface="黑体" panose="02010609060101010101" pitchFamily="49" charset="-122"/>
              </a:rPr>
              <a:pPr/>
              <a:t>42</a:t>
            </a:fld>
            <a:endParaRPr lang="en-US" altLang="zh-CN">
              <a:latin typeface="黑体" panose="02010609060101010101" pitchFamily="49" charset="-122"/>
              <a:ea typeface="黑体" panose="02010609060101010101" pitchFamily="49" charset="-122"/>
            </a:endParaRPr>
          </a:p>
        </p:txBody>
      </p:sp>
      <p:sp>
        <p:nvSpPr>
          <p:cNvPr id="123907" name="Rectangle 3"/>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二、外模式（</a:t>
            </a:r>
            <a:r>
              <a:rPr lang="en-US" altLang="zh-CN"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External Schema</a:t>
            </a: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sp>
        <p:nvSpPr>
          <p:cNvPr id="123906" name="Rectangle 2"/>
          <p:cNvSpPr>
            <a:spLocks noGrp="1" noChangeArrowheads="1"/>
          </p:cNvSpPr>
          <p:nvPr>
            <p:ph type="body" idx="1"/>
          </p:nvPr>
        </p:nvSpPr>
        <p:spPr>
          <a:xfrm>
            <a:off x="393700" y="1146413"/>
            <a:ext cx="8323263" cy="3952638"/>
          </a:xfrm>
        </p:spPr>
        <p:txBody>
          <a:bodyPr/>
          <a:lstStyle/>
          <a:p>
            <a:pPr algn="just">
              <a:lnSpc>
                <a:spcPct val="12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外模式（也称子模式或用户模式）</a:t>
            </a:r>
          </a:p>
          <a:p>
            <a:pPr lvl="1" algn="just">
              <a:lnSpc>
                <a:spcPct val="120000"/>
              </a:lnSpc>
            </a:pP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是数据库用户（包括应用程序员和最终用户）使用的</a:t>
            </a:r>
            <a:r>
              <a:rPr lang="zh-CN" altLang="en-US" sz="28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局部数据的逻辑结构和特征的描述</a:t>
            </a:r>
          </a:p>
          <a:p>
            <a:pPr lvl="1" algn="just">
              <a:lnSpc>
                <a:spcPct val="12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是数据库用户的数据视图，是与某一</a:t>
            </a:r>
            <a:r>
              <a:rPr lang="zh-CN" altLang="en-US"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具体</a:t>
            </a: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应用有关的数据的逻辑表示</a:t>
            </a:r>
          </a:p>
          <a:p>
            <a:pPr lvl="1" algn="just">
              <a:lnSpc>
                <a:spcPct val="120000"/>
              </a:lnSpc>
            </a:pP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在关系数据库中的外模式叫做</a:t>
            </a:r>
            <a:r>
              <a:rPr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视图（</a:t>
            </a:r>
            <a:r>
              <a:rPr lang="en-US" altLang="zh-CN"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view</a:t>
            </a:r>
            <a:r>
              <a:rPr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23908" name="Rectangle 4"/>
          <p:cNvSpPr>
            <a:spLocks noChangeArrowheads="1"/>
          </p:cNvSpPr>
          <p:nvPr/>
        </p:nvSpPr>
        <p:spPr bwMode="auto">
          <a:xfrm>
            <a:off x="469900" y="4591050"/>
            <a:ext cx="837406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a:spcBef>
                <a:spcPct val="20000"/>
              </a:spcBef>
              <a:buClr>
                <a:schemeClr val="tx1"/>
              </a:buClr>
              <a:buChar char="•"/>
              <a:defRPr sz="2200" b="1">
                <a:solidFill>
                  <a:schemeClr val="tx1"/>
                </a:solidFill>
                <a:latin typeface="Arial" pitchFamily="34" charset="0"/>
              </a:defRPr>
            </a:lvl3pPr>
            <a:lvl4pPr marL="1600200" indent="-228600" algn="l">
              <a:spcBef>
                <a:spcPct val="20000"/>
              </a:spcBef>
              <a:buChar char="–"/>
              <a:defRPr sz="2000" b="1">
                <a:solidFill>
                  <a:schemeClr val="tx1"/>
                </a:solidFill>
                <a:latin typeface="Arial" pitchFamily="34" charset="0"/>
              </a:defRPr>
            </a:lvl4pPr>
            <a:lvl5pPr marL="2057400" indent="-228600" algn="l">
              <a:spcBef>
                <a:spcPct val="20000"/>
              </a:spcBef>
              <a:buChar char="»"/>
              <a:defRPr sz="2000" b="1">
                <a:solidFill>
                  <a:schemeClr val="tx1"/>
                </a:solidFill>
                <a:latin typeface="Arial" pitchFamily="34" charset="0"/>
              </a:defRPr>
            </a:lvl5pPr>
            <a:lvl6pPr marL="2514600" indent="-228600" fontAlgn="base">
              <a:spcBef>
                <a:spcPct val="20000"/>
              </a:spcBef>
              <a:spcAft>
                <a:spcPct val="0"/>
              </a:spcAft>
              <a:buChar char="»"/>
              <a:defRPr sz="2000" b="1">
                <a:solidFill>
                  <a:schemeClr val="tx1"/>
                </a:solidFill>
                <a:latin typeface="Arial" pitchFamily="34" charset="0"/>
              </a:defRPr>
            </a:lvl6pPr>
            <a:lvl7pPr marL="2971800" indent="-228600" fontAlgn="base">
              <a:spcBef>
                <a:spcPct val="20000"/>
              </a:spcBef>
              <a:spcAft>
                <a:spcPct val="0"/>
              </a:spcAft>
              <a:buChar char="»"/>
              <a:defRPr sz="2000" b="1">
                <a:solidFill>
                  <a:schemeClr val="tx1"/>
                </a:solidFill>
                <a:latin typeface="Arial" pitchFamily="34" charset="0"/>
              </a:defRPr>
            </a:lvl7pPr>
            <a:lvl8pPr marL="3429000" indent="-228600" fontAlgn="base">
              <a:spcBef>
                <a:spcPct val="20000"/>
              </a:spcBef>
              <a:spcAft>
                <a:spcPct val="0"/>
              </a:spcAft>
              <a:buChar char="»"/>
              <a:defRPr sz="2000" b="1">
                <a:solidFill>
                  <a:schemeClr val="tx1"/>
                </a:solidFill>
                <a:latin typeface="Arial" pitchFamily="34" charset="0"/>
              </a:defRPr>
            </a:lvl8pPr>
            <a:lvl9pPr marL="3886200" indent="-228600" fontAlgn="base">
              <a:spcBef>
                <a:spcPct val="20000"/>
              </a:spcBef>
              <a:spcAft>
                <a:spcPct val="0"/>
              </a:spcAft>
              <a:buChar char="»"/>
              <a:defRPr sz="2000" b="1">
                <a:solidFill>
                  <a:schemeClr val="tx1"/>
                </a:solidFill>
                <a:latin typeface="Arial" pitchFamily="34" charset="0"/>
              </a:defRPr>
            </a:lvl9pPr>
          </a:lstStyle>
          <a:p>
            <a:pPr algn="just"/>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外模式的用途</a:t>
            </a:r>
          </a:p>
          <a:p>
            <a:pPr lvl="1" algn="just">
              <a:buSzPct val="75000"/>
              <a:buFont typeface="Wingdings" pitchFamily="2" charset="2"/>
              <a:buChar char="n"/>
            </a:pPr>
            <a:r>
              <a:rPr lang="zh-CN" altLang="en-US" sz="280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保证数据库安全性的一个有力措施</a:t>
            </a:r>
          </a:p>
          <a:p>
            <a:pPr lvl="1" algn="just">
              <a:buSzPct val="75000"/>
              <a:buFont typeface="Wingdings" pitchFamily="2" charset="2"/>
              <a:buChar char="n"/>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每个用户只能看见和访问所对应的外模式中的数据</a:t>
            </a:r>
            <a:endParaRPr lang="zh-CN" altLang="en-US" sz="20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23909" name="AutoShape 5"/>
          <p:cNvSpPr>
            <a:spLocks noChangeArrowheads="1"/>
          </p:cNvSpPr>
          <p:nvPr/>
        </p:nvSpPr>
        <p:spPr bwMode="auto">
          <a:xfrm>
            <a:off x="3168650" y="3533775"/>
            <a:ext cx="338138"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23910" name="AutoShape 6"/>
          <p:cNvSpPr>
            <a:spLocks noChangeArrowheads="1"/>
          </p:cNvSpPr>
          <p:nvPr/>
        </p:nvSpPr>
        <p:spPr bwMode="auto">
          <a:xfrm>
            <a:off x="3068638" y="4635500"/>
            <a:ext cx="338137"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522007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323CB41-F1DE-4840-8F51-C07B9BC45DAB}" type="slidenum">
              <a:rPr lang="en-US" altLang="zh-CN"/>
              <a:pPr/>
              <a:t>43</a:t>
            </a:fld>
            <a:endParaRPr lang="en-US" altLang="zh-CN"/>
          </a:p>
        </p:txBody>
      </p:sp>
      <p:sp>
        <p:nvSpPr>
          <p:cNvPr id="161794" name="Rectangle 2"/>
          <p:cNvSpPr>
            <a:spLocks noGrp="1" noChangeArrowheads="1"/>
          </p:cNvSpPr>
          <p:nvPr>
            <p:ph type="title"/>
          </p:nvPr>
        </p:nvSpPr>
        <p:spPr/>
        <p:txBody>
          <a:bodyPr/>
          <a:lstStyle/>
          <a:p>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外模式（续）</a:t>
            </a:r>
          </a:p>
        </p:txBody>
      </p:sp>
      <p:sp>
        <p:nvSpPr>
          <p:cNvPr id="161795" name="Rectangle 3"/>
          <p:cNvSpPr>
            <a:spLocks noGrp="1" noChangeArrowheads="1"/>
          </p:cNvSpPr>
          <p:nvPr>
            <p:ph type="body" idx="1"/>
          </p:nvPr>
        </p:nvSpPr>
        <p:spPr>
          <a:xfrm>
            <a:off x="333375" y="1227138"/>
            <a:ext cx="8291513" cy="5286375"/>
          </a:xfrm>
        </p:spPr>
        <p:txBody>
          <a:bodyPr>
            <a:normAutofit/>
          </a:bodyPr>
          <a:lstStyle/>
          <a:p>
            <a:pPr algn="just">
              <a:lnSpc>
                <a:spcPct val="110000"/>
              </a:lnSpc>
            </a:pPr>
            <a:r>
              <a:rPr lang="zh-CN" altLang="en-US" sz="2400" b="1" dirty="0">
                <a:solidFill>
                  <a:srgbClr val="FF3300"/>
                </a:solidFill>
                <a:latin typeface="黑体" panose="02010609060101010101" pitchFamily="49" charset="-122"/>
                <a:ea typeface="黑体" panose="02010609060101010101" pitchFamily="49" charset="-122"/>
              </a:rPr>
              <a:t>外模式介于模式与应用之间</a:t>
            </a:r>
          </a:p>
          <a:p>
            <a:pPr lvl="1" algn="just">
              <a:lnSpc>
                <a:spcPct val="110000"/>
              </a:lnSpc>
            </a:pPr>
            <a:r>
              <a:rPr lang="zh-CN" altLang="en-US" b="1" dirty="0">
                <a:solidFill>
                  <a:srgbClr val="0033CC"/>
                </a:solidFill>
                <a:latin typeface="黑体" panose="02010609060101010101" pitchFamily="49" charset="-122"/>
                <a:ea typeface="黑体" panose="02010609060101010101" pitchFamily="49" charset="-122"/>
              </a:rPr>
              <a:t>模式与外模式的关系：一对多</a:t>
            </a:r>
          </a:p>
          <a:p>
            <a:pPr lvl="2" algn="just">
              <a:lnSpc>
                <a:spcPct val="110000"/>
              </a:lnSpc>
              <a:buClrTx/>
              <a:buFont typeface="Wingdings" pitchFamily="2" charset="2"/>
              <a:buChar char="Ø"/>
            </a:pPr>
            <a:r>
              <a:rPr lang="zh-CN" altLang="en-US" sz="2800" b="1" dirty="0">
                <a:solidFill>
                  <a:srgbClr val="FF0000"/>
                </a:solidFill>
                <a:latin typeface="黑体" panose="02010609060101010101" pitchFamily="49" charset="-122"/>
                <a:ea typeface="黑体" panose="02010609060101010101" pitchFamily="49" charset="-122"/>
              </a:rPr>
              <a:t>外模式通常是模式的子集</a:t>
            </a:r>
          </a:p>
          <a:p>
            <a:pPr lvl="2" algn="just">
              <a:lnSpc>
                <a:spcPct val="110000"/>
              </a:lnSpc>
              <a:buClrTx/>
              <a:buFont typeface="Wingdings" pitchFamily="2" charset="2"/>
              <a:buChar char="Ø"/>
            </a:pPr>
            <a:r>
              <a:rPr lang="zh-CN" altLang="en-US" b="1" dirty="0">
                <a:solidFill>
                  <a:srgbClr val="C00000"/>
                </a:solidFill>
                <a:latin typeface="黑体" panose="02010609060101010101" pitchFamily="49" charset="-122"/>
                <a:ea typeface="黑体" panose="02010609060101010101" pitchFamily="49" charset="-122"/>
              </a:rPr>
              <a:t>一个数据库可以有多个外模式</a:t>
            </a:r>
            <a:r>
              <a:rPr lang="zh-CN" altLang="en-US" b="1" dirty="0">
                <a:latin typeface="黑体" panose="02010609060101010101" pitchFamily="49" charset="-122"/>
                <a:ea typeface="黑体" panose="02010609060101010101" pitchFamily="49" charset="-122"/>
              </a:rPr>
              <a:t>。分别满足不同类用户的具体应用需求</a:t>
            </a:r>
          </a:p>
          <a:p>
            <a:pPr lvl="1" algn="just">
              <a:lnSpc>
                <a:spcPct val="110000"/>
              </a:lnSpc>
            </a:pPr>
            <a:r>
              <a:rPr lang="zh-CN" altLang="en-US" b="1" dirty="0" smtClean="0">
                <a:solidFill>
                  <a:srgbClr val="0033CC"/>
                </a:solidFill>
                <a:latin typeface="黑体" panose="02010609060101010101" pitchFamily="49" charset="-122"/>
                <a:ea typeface="黑体" panose="02010609060101010101" pitchFamily="49" charset="-122"/>
              </a:rPr>
              <a:t>外模式</a:t>
            </a:r>
            <a:r>
              <a:rPr lang="zh-CN" altLang="en-US" b="1" dirty="0">
                <a:solidFill>
                  <a:srgbClr val="0033CC"/>
                </a:solidFill>
                <a:latin typeface="黑体" panose="02010609060101010101" pitchFamily="49" charset="-122"/>
                <a:ea typeface="黑体" panose="02010609060101010101" pitchFamily="49" charset="-122"/>
              </a:rPr>
              <a:t>与应用的关系：一对多</a:t>
            </a:r>
          </a:p>
          <a:p>
            <a:pPr lvl="2" algn="just">
              <a:lnSpc>
                <a:spcPct val="110000"/>
              </a:lnSpc>
              <a:buClrTx/>
              <a:buFont typeface="Wingdings" pitchFamily="2" charset="2"/>
              <a:buChar char="Ø"/>
            </a:pPr>
            <a:r>
              <a:rPr lang="zh-CN" altLang="en-US" b="1" dirty="0">
                <a:latin typeface="黑体" panose="02010609060101010101" pitchFamily="49" charset="-122"/>
                <a:ea typeface="黑体" panose="02010609060101010101" pitchFamily="49" charset="-122"/>
              </a:rPr>
              <a:t>同一外模式也可以为某一用户的多个应用程序所</a:t>
            </a:r>
            <a:r>
              <a:rPr lang="zh-CN" altLang="en-US" b="1" dirty="0" smtClean="0">
                <a:latin typeface="黑体" panose="02010609060101010101" pitchFamily="49" charset="-122"/>
                <a:ea typeface="黑体" panose="02010609060101010101" pitchFamily="49" charset="-122"/>
              </a:rPr>
              <a:t>使用</a:t>
            </a:r>
            <a:endParaRPr lang="en-US" altLang="zh-CN" b="1" dirty="0" smtClean="0">
              <a:latin typeface="黑体" panose="02010609060101010101" pitchFamily="49" charset="-122"/>
              <a:ea typeface="黑体" panose="02010609060101010101" pitchFamily="49" charset="-122"/>
            </a:endParaRPr>
          </a:p>
          <a:p>
            <a:pPr lvl="2" algn="just">
              <a:lnSpc>
                <a:spcPct val="110000"/>
              </a:lnSpc>
              <a:buClrTx/>
              <a:buFont typeface="Wingdings" pitchFamily="2" charset="2"/>
              <a:buChar char="Ø"/>
            </a:pPr>
            <a:r>
              <a:rPr lang="zh-CN" altLang="en-US" b="1" dirty="0" smtClean="0">
                <a:latin typeface="黑体" panose="02010609060101010101" pitchFamily="49" charset="-122"/>
                <a:ea typeface="黑体" panose="02010609060101010101" pitchFamily="49" charset="-122"/>
              </a:rPr>
              <a:t>一</a:t>
            </a:r>
            <a:r>
              <a:rPr lang="zh-CN" altLang="en-US" b="1" dirty="0">
                <a:latin typeface="黑体" panose="02010609060101010101" pitchFamily="49" charset="-122"/>
                <a:ea typeface="黑体" panose="02010609060101010101" pitchFamily="49" charset="-122"/>
              </a:rPr>
              <a:t>个应用程序只能使用一个外模式（</a:t>
            </a:r>
            <a:r>
              <a:rPr lang="zh-CN" altLang="en-US" b="1" dirty="0">
                <a:solidFill>
                  <a:srgbClr val="0000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一个应用程序是依据某一外模式编写的</a:t>
            </a:r>
            <a:r>
              <a:rPr lang="zh-CN" altLang="en-US" b="1" dirty="0">
                <a:latin typeface="黑体" panose="02010609060101010101" pitchFamily="49" charset="-122"/>
                <a:ea typeface="黑体" panose="02010609060101010101" pitchFamily="49" charset="-122"/>
              </a:rPr>
              <a:t>）</a:t>
            </a:r>
          </a:p>
        </p:txBody>
      </p:sp>
      <p:sp>
        <p:nvSpPr>
          <p:cNvPr id="518147" name="AutoShape 1027"/>
          <p:cNvSpPr>
            <a:spLocks noChangeArrowheads="1"/>
          </p:cNvSpPr>
          <p:nvPr/>
        </p:nvSpPr>
        <p:spPr bwMode="auto">
          <a:xfrm>
            <a:off x="5745281" y="2060765"/>
            <a:ext cx="338137" cy="32543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724461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A8E1B37-04D6-4867-8C1B-098E7EC3CF3B}" type="slidenum">
              <a:rPr lang="en-US" altLang="zh-CN" b="1">
                <a:latin typeface="黑体" panose="02010609060101010101" pitchFamily="49" charset="-122"/>
                <a:ea typeface="黑体" panose="02010609060101010101" pitchFamily="49" charset="-122"/>
              </a:rPr>
              <a:pPr/>
              <a:t>44</a:t>
            </a:fld>
            <a:endParaRPr lang="en-US" altLang="zh-CN" b="1">
              <a:latin typeface="黑体" panose="02010609060101010101" pitchFamily="49" charset="-122"/>
              <a:ea typeface="黑体" panose="02010609060101010101" pitchFamily="49" charset="-122"/>
            </a:endParaRPr>
          </a:p>
        </p:txBody>
      </p:sp>
      <p:sp>
        <p:nvSpPr>
          <p:cNvPr id="520195" name="Rectangle 3"/>
          <p:cNvSpPr>
            <a:spLocks noGrp="1" noChangeArrowheads="1"/>
          </p:cNvSpPr>
          <p:nvPr>
            <p:ph type="title"/>
          </p:nvPr>
        </p:nvSpPr>
        <p:spPr/>
        <p:txBody>
          <a:bodyPr/>
          <a:lstStyle/>
          <a:p>
            <a:r>
              <a:rPr lang="zh-CN" altLang="en-US" b="1">
                <a:latin typeface="黑体" panose="02010609060101010101" pitchFamily="49" charset="-122"/>
                <a:ea typeface="黑体" panose="02010609060101010101" pitchFamily="49" charset="-122"/>
              </a:rPr>
              <a:t>三、内模式（</a:t>
            </a:r>
            <a:r>
              <a:rPr lang="en-US" altLang="zh-CN" b="1">
                <a:latin typeface="黑体" panose="02010609060101010101" pitchFamily="49" charset="-122"/>
                <a:ea typeface="黑体" panose="02010609060101010101" pitchFamily="49" charset="-122"/>
              </a:rPr>
              <a:t>Internal Schema</a:t>
            </a:r>
            <a:r>
              <a:rPr lang="zh-CN" altLang="en-US" b="1">
                <a:latin typeface="黑体" panose="02010609060101010101" pitchFamily="49" charset="-122"/>
                <a:ea typeface="黑体" panose="02010609060101010101" pitchFamily="49" charset="-122"/>
              </a:rPr>
              <a:t>）</a:t>
            </a:r>
          </a:p>
        </p:txBody>
      </p:sp>
      <p:sp>
        <p:nvSpPr>
          <p:cNvPr id="520194" name="Rectangle 2"/>
          <p:cNvSpPr>
            <a:spLocks noGrp="1" noChangeArrowheads="1"/>
          </p:cNvSpPr>
          <p:nvPr>
            <p:ph type="body" idx="1"/>
          </p:nvPr>
        </p:nvSpPr>
        <p:spPr>
          <a:xfrm>
            <a:off x="384175" y="1147763"/>
            <a:ext cx="8229600" cy="5226050"/>
          </a:xfrm>
        </p:spPr>
        <p:txBody>
          <a:bodyPr/>
          <a:lstStyle/>
          <a:p>
            <a:pPr lvl="1" algn="just">
              <a:lnSpc>
                <a:spcPct val="120000"/>
              </a:lnSpc>
            </a:pPr>
            <a:r>
              <a:rPr lang="zh-CN" altLang="en-US" b="1" dirty="0">
                <a:solidFill>
                  <a:srgbClr val="FF0000"/>
                </a:solidFill>
                <a:effectLst>
                  <a:outerShdw blurRad="38100" dist="38100" dir="2700000" algn="tl">
                    <a:srgbClr val="C0C0C0"/>
                  </a:outerShdw>
                </a:effectLst>
              </a:rPr>
              <a:t>内模式（也称存储模式）</a:t>
            </a:r>
          </a:p>
          <a:p>
            <a:pPr lvl="1" algn="just">
              <a:lnSpc>
                <a:spcPct val="120000"/>
              </a:lnSpc>
            </a:pPr>
            <a:r>
              <a:rPr lang="zh-CN" altLang="en-US" b="1" dirty="0">
                <a:solidFill>
                  <a:srgbClr val="FF0000"/>
                </a:solidFill>
                <a:effectLst>
                  <a:outerShdw blurRad="38100" dist="38100" dir="2700000" algn="tl">
                    <a:srgbClr val="C0C0C0"/>
                  </a:outerShdw>
                </a:effectLst>
              </a:rPr>
              <a:t>是数据物理结构和存储方式的描述</a:t>
            </a:r>
          </a:p>
          <a:p>
            <a:pPr lvl="1" algn="just">
              <a:lnSpc>
                <a:spcPct val="12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是数据在数据库内部的表示方式</a:t>
            </a:r>
            <a:r>
              <a:rPr lang="zh-CN" altLang="en-US" sz="2200" b="1" dirty="0">
                <a:effectLst>
                  <a:outerShdw blurRad="38100" dist="38100" dir="2700000" algn="tl">
                    <a:srgbClr val="C0C0C0"/>
                  </a:outerShdw>
                </a:effectLst>
                <a:latin typeface="黑体" panose="02010609060101010101" pitchFamily="49" charset="-122"/>
                <a:ea typeface="黑体" panose="02010609060101010101" pitchFamily="49" charset="-122"/>
              </a:rPr>
              <a:t>（如</a:t>
            </a:r>
            <a:r>
              <a:rPr lang="zh-CN" altLang="en-US" sz="2200" b="1" dirty="0">
                <a:solidFill>
                  <a:srgbClr val="0033CC"/>
                </a:solidFill>
                <a:effectLst>
                  <a:outerShdw blurRad="38100" dist="38100" dir="2700000" algn="tl">
                    <a:srgbClr val="C0C0C0"/>
                  </a:outerShdw>
                </a:effectLst>
                <a:latin typeface="黑体" panose="02010609060101010101" pitchFamily="49" charset="-122"/>
                <a:ea typeface="黑体" panose="02010609060101010101" pitchFamily="49" charset="-122"/>
              </a:rPr>
              <a:t>记录的存储方式（顺序存储，按照</a:t>
            </a:r>
            <a:r>
              <a:rPr lang="en-US" altLang="zh-CN" sz="2200" b="1" dirty="0">
                <a:solidFill>
                  <a:srgbClr val="0033CC"/>
                </a:solidFill>
                <a:effectLst>
                  <a:outerShdw blurRad="38100" dist="38100" dir="2700000" algn="tl">
                    <a:srgbClr val="C0C0C0"/>
                  </a:outerShdw>
                </a:effectLst>
                <a:latin typeface="黑体" panose="02010609060101010101" pitchFamily="49" charset="-122"/>
                <a:ea typeface="黑体" panose="02010609060101010101" pitchFamily="49" charset="-122"/>
              </a:rPr>
              <a:t>B</a:t>
            </a:r>
            <a:r>
              <a:rPr lang="zh-CN" altLang="en-US" sz="2200" b="1" dirty="0">
                <a:solidFill>
                  <a:srgbClr val="0033CC"/>
                </a:solidFill>
                <a:effectLst>
                  <a:outerShdw blurRad="38100" dist="38100" dir="2700000" algn="tl">
                    <a:srgbClr val="C0C0C0"/>
                  </a:outerShdw>
                </a:effectLst>
                <a:latin typeface="黑体" panose="02010609060101010101" pitchFamily="49" charset="-122"/>
                <a:ea typeface="黑体" panose="02010609060101010101" pitchFamily="49" charset="-122"/>
              </a:rPr>
              <a:t>树结构存储， 按</a:t>
            </a:r>
            <a:r>
              <a:rPr lang="en-US" altLang="zh-CN" sz="2200" b="1" dirty="0">
                <a:solidFill>
                  <a:srgbClr val="0033CC"/>
                </a:solidFill>
                <a:effectLst>
                  <a:outerShdw blurRad="38100" dist="38100" dir="2700000" algn="tl">
                    <a:srgbClr val="C0C0C0"/>
                  </a:outerShdw>
                </a:effectLst>
                <a:latin typeface="黑体" panose="02010609060101010101" pitchFamily="49" charset="-122"/>
                <a:ea typeface="黑体" panose="02010609060101010101" pitchFamily="49" charset="-122"/>
              </a:rPr>
              <a:t>hash</a:t>
            </a:r>
            <a:r>
              <a:rPr lang="zh-CN" altLang="en-US" sz="2200" b="1" dirty="0">
                <a:solidFill>
                  <a:srgbClr val="0033CC"/>
                </a:solidFill>
                <a:effectLst>
                  <a:outerShdw blurRad="38100" dist="38100" dir="2700000" algn="tl">
                    <a:srgbClr val="C0C0C0"/>
                  </a:outerShdw>
                </a:effectLst>
                <a:latin typeface="黑体" panose="02010609060101010101" pitchFamily="49" charset="-122"/>
                <a:ea typeface="黑体" panose="02010609060101010101" pitchFamily="49" charset="-122"/>
              </a:rPr>
              <a:t>方法存储；索引的组织方式；数据是否压缩存储、数据存储记录结构的规定（变长或定长、是否允许记录跨页存储等</a:t>
            </a:r>
            <a:r>
              <a:rPr lang="zh-CN" altLang="en-US" b="1" dirty="0">
                <a:solidFill>
                  <a:srgbClr val="0033CC"/>
                </a:solidFill>
                <a:effectLst>
                  <a:outerShdw blurRad="38100" dist="38100" dir="2700000" algn="tl">
                    <a:srgbClr val="C0C0C0"/>
                  </a:outerShdw>
                </a:effectLst>
                <a:latin typeface="黑体" panose="02010609060101010101" pitchFamily="49" charset="-122"/>
                <a:ea typeface="黑体" panose="02010609060101010101" pitchFamily="49" charset="-122"/>
              </a:rPr>
              <a:t>）</a:t>
            </a:r>
          </a:p>
          <a:p>
            <a:pPr lvl="1" algn="just">
              <a:lnSpc>
                <a:spcPct val="12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内模式独立于具体的存储设备、将全局逻辑结构中所定义的数据结构及其联系按照一定的物理存储策略进行组织，以达到较好的时间与空间效率</a:t>
            </a:r>
            <a:r>
              <a:rPr lang="zh-CN" altLang="en-US" b="1" dirty="0">
                <a:solidFill>
                  <a:srgbClr val="0033CC"/>
                </a:solidFill>
                <a:effectLst>
                  <a:outerShdw blurRad="38100" dist="38100" dir="2700000" algn="tl">
                    <a:srgbClr val="C0C0C0"/>
                  </a:outerShdw>
                </a:effectLst>
                <a:latin typeface="黑体" panose="02010609060101010101" pitchFamily="49" charset="-122"/>
                <a:ea typeface="黑体" panose="02010609060101010101" pitchFamily="49" charset="-122"/>
              </a:rPr>
              <a:t> </a:t>
            </a:r>
          </a:p>
          <a:p>
            <a:pPr lvl="1" algn="just">
              <a:lnSpc>
                <a:spcPct val="120000"/>
              </a:lnSpc>
            </a:pPr>
            <a:r>
              <a:rPr lang="zh-CN" altLang="en-US"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一个数据库只有一个内模式</a:t>
            </a:r>
          </a:p>
        </p:txBody>
      </p:sp>
      <p:sp>
        <p:nvSpPr>
          <p:cNvPr id="520196" name="AutoShape 4"/>
          <p:cNvSpPr>
            <a:spLocks noChangeArrowheads="1"/>
          </p:cNvSpPr>
          <p:nvPr/>
        </p:nvSpPr>
        <p:spPr bwMode="auto">
          <a:xfrm>
            <a:off x="6078569" y="1593163"/>
            <a:ext cx="338137"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anose="02010609060101010101" pitchFamily="49" charset="-122"/>
              <a:ea typeface="黑体" panose="02010609060101010101" pitchFamily="49" charset="-122"/>
            </a:endParaRPr>
          </a:p>
        </p:txBody>
      </p:sp>
      <p:sp>
        <p:nvSpPr>
          <p:cNvPr id="520197" name="AutoShape 5"/>
          <p:cNvSpPr>
            <a:spLocks noChangeArrowheads="1"/>
          </p:cNvSpPr>
          <p:nvPr/>
        </p:nvSpPr>
        <p:spPr bwMode="auto">
          <a:xfrm>
            <a:off x="5364862" y="5372894"/>
            <a:ext cx="338138" cy="325437"/>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3719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FF0000"/>
                </a:solidFill>
              </a:rPr>
              <a:t>三者之间的关系</a:t>
            </a:r>
            <a:r>
              <a:rPr lang="zh-CN" altLang="en-US" sz="3200" b="1" dirty="0" smtClean="0">
                <a:solidFill>
                  <a:srgbClr val="FF0000"/>
                </a:solidFill>
              </a:rPr>
              <a:t>：</a:t>
            </a:r>
            <a:endParaRPr lang="zh-CN" altLang="en-US" sz="3200" b="1" dirty="0">
              <a:solidFill>
                <a:srgbClr val="FF0000"/>
              </a:solidFill>
            </a:endParaRPr>
          </a:p>
        </p:txBody>
      </p:sp>
      <p:sp>
        <p:nvSpPr>
          <p:cNvPr id="3" name="内容占位符 2"/>
          <p:cNvSpPr>
            <a:spLocks noGrp="1"/>
          </p:cNvSpPr>
          <p:nvPr>
            <p:ph idx="1"/>
          </p:nvPr>
        </p:nvSpPr>
        <p:spPr>
          <a:xfrm>
            <a:off x="628650" y="1271753"/>
            <a:ext cx="7886700" cy="4260367"/>
          </a:xfrm>
        </p:spPr>
        <p:txBody>
          <a:bodyPr>
            <a:normAutofit/>
          </a:bodyPr>
          <a:lstStyle/>
          <a:p>
            <a:pPr>
              <a:lnSpc>
                <a:spcPct val="200000"/>
              </a:lnSpc>
              <a:buFont typeface="Wingdings" panose="05000000000000000000" pitchFamily="2" charset="2"/>
              <a:buChar char="Ø"/>
            </a:pPr>
            <a:r>
              <a:rPr lang="zh-CN" altLang="en-US" sz="2800" b="1" dirty="0" smtClean="0"/>
              <a:t>模式</a:t>
            </a:r>
            <a:r>
              <a:rPr lang="zh-CN" altLang="en-US" sz="2800" b="1" dirty="0"/>
              <a:t>是内模式的</a:t>
            </a:r>
            <a:r>
              <a:rPr lang="zh-CN" altLang="en-US" sz="2800" b="1" dirty="0">
                <a:solidFill>
                  <a:srgbClr val="0000FF"/>
                </a:solidFill>
              </a:rPr>
              <a:t>逻辑</a:t>
            </a:r>
            <a:r>
              <a:rPr lang="zh-CN" altLang="en-US" sz="2800" b="1" dirty="0" smtClean="0">
                <a:solidFill>
                  <a:srgbClr val="0000FF"/>
                </a:solidFill>
              </a:rPr>
              <a:t>表示</a:t>
            </a:r>
            <a:endParaRPr lang="en-US" altLang="zh-CN" sz="2800" b="1" dirty="0" smtClean="0">
              <a:solidFill>
                <a:srgbClr val="0000FF"/>
              </a:solidFill>
            </a:endParaRPr>
          </a:p>
          <a:p>
            <a:pPr>
              <a:lnSpc>
                <a:spcPct val="200000"/>
              </a:lnSpc>
              <a:buFont typeface="Wingdings" panose="05000000000000000000" pitchFamily="2" charset="2"/>
              <a:buChar char="Ø"/>
            </a:pPr>
            <a:r>
              <a:rPr lang="zh-CN" altLang="en-US" sz="2800" b="1" dirty="0" smtClean="0"/>
              <a:t>内模式</a:t>
            </a:r>
            <a:r>
              <a:rPr lang="zh-CN" altLang="en-US" sz="2800" b="1" dirty="0"/>
              <a:t>是模式的</a:t>
            </a:r>
            <a:r>
              <a:rPr lang="zh-CN" altLang="en-US" sz="2800" b="1" dirty="0">
                <a:solidFill>
                  <a:srgbClr val="0000FF"/>
                </a:solidFill>
              </a:rPr>
              <a:t>物理</a:t>
            </a:r>
            <a:r>
              <a:rPr lang="zh-CN" altLang="en-US" sz="2800" b="1" dirty="0" smtClean="0">
                <a:solidFill>
                  <a:srgbClr val="0000FF"/>
                </a:solidFill>
              </a:rPr>
              <a:t>实现</a:t>
            </a:r>
            <a:endParaRPr lang="en-US" altLang="zh-CN" sz="2800" b="1" dirty="0" smtClean="0">
              <a:solidFill>
                <a:srgbClr val="0000FF"/>
              </a:solidFill>
            </a:endParaRPr>
          </a:p>
          <a:p>
            <a:pPr>
              <a:lnSpc>
                <a:spcPct val="200000"/>
              </a:lnSpc>
              <a:buFont typeface="Wingdings" panose="05000000000000000000" pitchFamily="2" charset="2"/>
              <a:buChar char="Ø"/>
            </a:pPr>
            <a:r>
              <a:rPr lang="zh-CN" altLang="en-US" sz="2800" b="1" dirty="0" smtClean="0"/>
              <a:t>外模式</a:t>
            </a:r>
            <a:r>
              <a:rPr lang="zh-CN" altLang="en-US" sz="2800" b="1" dirty="0"/>
              <a:t>是模式的</a:t>
            </a:r>
            <a:r>
              <a:rPr lang="zh-CN" altLang="en-US" sz="2800" b="1" dirty="0">
                <a:solidFill>
                  <a:srgbClr val="0000FF"/>
                </a:solidFill>
              </a:rPr>
              <a:t>部分</a:t>
            </a:r>
            <a:r>
              <a:rPr lang="zh-CN" altLang="en-US" sz="2800" b="1" dirty="0" smtClean="0">
                <a:solidFill>
                  <a:srgbClr val="0000FF"/>
                </a:solidFill>
              </a:rPr>
              <a:t>抽取</a:t>
            </a:r>
            <a:endParaRPr lang="zh-CN" altLang="en-US" sz="2800" b="1" dirty="0"/>
          </a:p>
          <a:p>
            <a:endParaRPr lang="zh-CN" altLang="en-US" sz="2800" b="1" dirty="0"/>
          </a:p>
        </p:txBody>
      </p:sp>
    </p:spTree>
    <p:extLst>
      <p:ext uri="{BB962C8B-B14F-4D97-AF65-F5344CB8AC3E}">
        <p14:creationId xmlns:p14="http://schemas.microsoft.com/office/powerpoint/2010/main" val="422486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433738E-C4BA-4DF4-A959-1423E1525FDF}" type="slidenum">
              <a:rPr lang="en-US" altLang="zh-CN"/>
              <a:pPr/>
              <a:t>46</a:t>
            </a:fld>
            <a:endParaRPr lang="en-US" altLang="zh-CN"/>
          </a:p>
        </p:txBody>
      </p:sp>
      <p:sp>
        <p:nvSpPr>
          <p:cNvPr id="733186" name="Rectangle 2"/>
          <p:cNvSpPr>
            <a:spLocks noGrp="1" noChangeArrowheads="1"/>
          </p:cNvSpPr>
          <p:nvPr>
            <p:ph type="title"/>
          </p:nvPr>
        </p:nvSpPr>
        <p:spPr/>
        <p:txBody>
          <a:bodyPr/>
          <a:lstStyle/>
          <a:p>
            <a:r>
              <a:rPr lang="en-US" altLang="zh-CN" sz="3200" b="1" u="sng" dirty="0" smtClean="0">
                <a:effectLst>
                  <a:outerShdw blurRad="38100" dist="38100" dir="2700000" algn="tl">
                    <a:srgbClr val="000000">
                      <a:alpha val="43137"/>
                    </a:srgbClr>
                  </a:outerShdw>
                </a:effectLst>
                <a:ea typeface="宋体" pitchFamily="2" charset="-122"/>
              </a:rPr>
              <a:t>2.</a:t>
            </a:r>
            <a:r>
              <a:rPr lang="zh-CN" altLang="en-US" sz="3200" b="1" u="sng" dirty="0" smtClean="0">
                <a:effectLst>
                  <a:outerShdw blurRad="38100" dist="38100" dir="2700000" algn="tl">
                    <a:srgbClr val="000000">
                      <a:alpha val="43137"/>
                    </a:srgbClr>
                  </a:outerShdw>
                </a:effectLst>
                <a:ea typeface="宋体" pitchFamily="2" charset="-122"/>
              </a:rPr>
              <a:t>二</a:t>
            </a:r>
            <a:r>
              <a:rPr lang="zh-CN" altLang="en-US" sz="3200" b="1" u="sng" dirty="0">
                <a:effectLst>
                  <a:outerShdw blurRad="38100" dist="38100" dir="2700000" algn="tl">
                    <a:srgbClr val="000000">
                      <a:alpha val="43137"/>
                    </a:srgbClr>
                  </a:outerShdw>
                </a:effectLst>
                <a:ea typeface="宋体" pitchFamily="2" charset="-122"/>
              </a:rPr>
              <a:t>级映像</a:t>
            </a:r>
          </a:p>
        </p:txBody>
      </p:sp>
      <p:pic>
        <p:nvPicPr>
          <p:cNvPr id="733188"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282700"/>
            <a:ext cx="6242050" cy="5097463"/>
          </a:xfrm>
          <a:prstGeom prst="rect">
            <a:avLst/>
          </a:prstGeom>
          <a:noFill/>
          <a:extLst>
            <a:ext uri="{909E8E84-426E-40DD-AFC4-6F175D3DCCD1}">
              <a14:hiddenFill xmlns:a14="http://schemas.microsoft.com/office/drawing/2010/main">
                <a:solidFill>
                  <a:srgbClr val="FFFFFF"/>
                </a:solidFill>
              </a14:hiddenFill>
            </a:ext>
          </a:extLst>
        </p:spPr>
      </p:pic>
      <p:sp>
        <p:nvSpPr>
          <p:cNvPr id="5" name="五角星 4"/>
          <p:cNvSpPr/>
          <p:nvPr/>
        </p:nvSpPr>
        <p:spPr>
          <a:xfrm>
            <a:off x="3112414" y="369979"/>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89857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91D141E-8A3C-44B3-A76E-168C958859AF}" type="slidenum">
              <a:rPr lang="en-US" altLang="zh-CN"/>
              <a:pPr/>
              <a:t>47</a:t>
            </a:fld>
            <a:endParaRPr lang="en-US" altLang="zh-CN"/>
          </a:p>
        </p:txBody>
      </p:sp>
      <p:sp>
        <p:nvSpPr>
          <p:cNvPr id="523267" name="Rectangle 3"/>
          <p:cNvSpPr>
            <a:spLocks noGrp="1" noChangeArrowheads="1"/>
          </p:cNvSpPr>
          <p:nvPr>
            <p:ph type="title"/>
          </p:nvPr>
        </p:nvSpPr>
        <p:spPr/>
        <p:txBody>
          <a:bodyPr/>
          <a:lstStyle/>
          <a:p>
            <a:r>
              <a:rPr lang="zh-CN" altLang="en-US" b="1">
                <a:latin typeface="黑体" panose="02010609060101010101" pitchFamily="49" charset="-122"/>
                <a:ea typeface="黑体" panose="02010609060101010101" pitchFamily="49" charset="-122"/>
              </a:rPr>
              <a:t>一、外模式／模式映象</a:t>
            </a:r>
          </a:p>
        </p:txBody>
      </p:sp>
      <p:sp>
        <p:nvSpPr>
          <p:cNvPr id="523266" name="Rectangle 2"/>
          <p:cNvSpPr>
            <a:spLocks noGrp="1" noChangeArrowheads="1"/>
          </p:cNvSpPr>
          <p:nvPr>
            <p:ph type="body" idx="1"/>
          </p:nvPr>
        </p:nvSpPr>
        <p:spPr>
          <a:xfrm>
            <a:off x="596900" y="1147763"/>
            <a:ext cx="8074025" cy="5041900"/>
          </a:xfrm>
        </p:spPr>
        <p:txBody>
          <a:bodyPr/>
          <a:lstStyle/>
          <a:p>
            <a:pPr algn="just">
              <a:lnSpc>
                <a:spcPct val="130000"/>
              </a:lnSpc>
            </a:pPr>
            <a:r>
              <a:rPr lang="zh-CN" altLang="en-US" sz="2800" b="1"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外模式／模式映象定义了每个外模式与模式之间的对应关系</a:t>
            </a:r>
            <a:r>
              <a:rPr lang="zh-CN" altLang="en-US" sz="2800" b="1" u="sng" dirty="0">
                <a:effectLst>
                  <a:outerShdw blurRad="38100" dist="38100" dir="2700000" algn="tl">
                    <a:srgbClr val="C0C0C0"/>
                  </a:outerShdw>
                </a:effectLst>
                <a:latin typeface="黑体" panose="02010609060101010101" pitchFamily="49" charset="-122"/>
                <a:ea typeface="黑体" panose="02010609060101010101" pitchFamily="49" charset="-122"/>
              </a:rPr>
              <a:t>（多个）</a:t>
            </a:r>
          </a:p>
          <a:p>
            <a:pPr algn="just">
              <a:lnSpc>
                <a:spcPct val="13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映象定义通常包含在各自外模式的定义中</a:t>
            </a:r>
          </a:p>
          <a:p>
            <a:pPr algn="just">
              <a:lnSpc>
                <a:spcPct val="130000"/>
              </a:lnSpc>
            </a:pPr>
            <a:r>
              <a:rPr lang="zh-CN" altLang="en-US"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外模式／模式映象保证了</a:t>
            </a:r>
            <a:r>
              <a:rPr lang="zh-CN" altLang="en-US" sz="2800" b="1" u="sng"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数据的逻辑独立性</a:t>
            </a:r>
          </a:p>
          <a:p>
            <a:pPr lvl="1" algn="just">
              <a:lnSpc>
                <a:spcPct val="130000"/>
              </a:lnSpc>
            </a:pPr>
            <a:r>
              <a:rPr lang="zh-CN" altLang="en-US"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当模式改变时</a:t>
            </a: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，数据库管理员修改有关的外模式／模式映象，使外模式保持不变</a:t>
            </a:r>
          </a:p>
          <a:p>
            <a:pPr lvl="1" algn="just">
              <a:lnSpc>
                <a:spcPct val="13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由于应用程序是依据数据的外模式编写的，从而应用程序不必修改，保证了数据与程序的逻辑独立性，简称</a:t>
            </a:r>
            <a:r>
              <a:rPr lang="zh-CN" altLang="en-US"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数据的逻辑</a:t>
            </a:r>
            <a:r>
              <a:rPr lang="zh-CN" altLang="en-US" b="1" dirty="0" smtClean="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独立性</a:t>
            </a:r>
            <a:r>
              <a:rPr lang="zh-CN" altLang="en-US" b="1"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23268" name="AutoShape 4"/>
          <p:cNvSpPr>
            <a:spLocks noChangeArrowheads="1"/>
          </p:cNvSpPr>
          <p:nvPr/>
        </p:nvSpPr>
        <p:spPr bwMode="auto">
          <a:xfrm>
            <a:off x="7236157" y="3102318"/>
            <a:ext cx="338137"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anose="02010609060101010101" pitchFamily="49" charset="-122"/>
              <a:ea typeface="黑体" panose="02010609060101010101" pitchFamily="49" charset="-122"/>
            </a:endParaRPr>
          </a:p>
        </p:txBody>
      </p:sp>
      <p:sp>
        <p:nvSpPr>
          <p:cNvPr id="6" name="五角星 5"/>
          <p:cNvSpPr/>
          <p:nvPr/>
        </p:nvSpPr>
        <p:spPr>
          <a:xfrm>
            <a:off x="4190616" y="1816667"/>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0376" y="2879678"/>
            <a:ext cx="8393373" cy="3466531"/>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6646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8F55060-1D6A-428B-B09F-27A42ADEF23E}" type="slidenum">
              <a:rPr lang="en-US" altLang="zh-CN"/>
              <a:pPr/>
              <a:t>48</a:t>
            </a:fld>
            <a:endParaRPr lang="en-US" altLang="zh-CN"/>
          </a:p>
        </p:txBody>
      </p:sp>
      <p:sp>
        <p:nvSpPr>
          <p:cNvPr id="494595" name="Rectangle 3"/>
          <p:cNvSpPr>
            <a:spLocks noGrp="1" noChangeArrowheads="1"/>
          </p:cNvSpPr>
          <p:nvPr>
            <p:ph type="title"/>
          </p:nvPr>
        </p:nvSpPr>
        <p:spPr/>
        <p:txBody>
          <a:bodyPr/>
          <a:lstStyle/>
          <a:p>
            <a:r>
              <a:rPr lang="zh-CN" altLang="en-US" b="1">
                <a:latin typeface="黑体" panose="02010609060101010101" pitchFamily="49" charset="-122"/>
                <a:ea typeface="黑体" panose="02010609060101010101" pitchFamily="49" charset="-122"/>
              </a:rPr>
              <a:t>二、模式／内模式映象</a:t>
            </a:r>
          </a:p>
        </p:txBody>
      </p:sp>
      <p:sp>
        <p:nvSpPr>
          <p:cNvPr id="494594" name="Rectangle 2"/>
          <p:cNvSpPr>
            <a:spLocks noGrp="1" noChangeArrowheads="1"/>
          </p:cNvSpPr>
          <p:nvPr>
            <p:ph type="body" idx="1"/>
          </p:nvPr>
        </p:nvSpPr>
        <p:spPr>
          <a:xfrm>
            <a:off x="576263" y="1206500"/>
            <a:ext cx="8229600" cy="5132388"/>
          </a:xfrm>
        </p:spPr>
        <p:txBody>
          <a:bodyPr/>
          <a:lstStyle/>
          <a:p>
            <a:pPr algn="just">
              <a:lnSpc>
                <a:spcPct val="110000"/>
              </a:lnSpc>
            </a:pPr>
            <a:r>
              <a:rPr lang="zh-CN" altLang="en-US" sz="2800" b="1"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模式／内模式映象定义了数据全局逻辑结构与存储结构之间的对应关系</a:t>
            </a:r>
            <a:r>
              <a:rPr lang="zh-CN" altLang="en-US" sz="2800" b="1" u="sng" dirty="0">
                <a:effectLst>
                  <a:outerShdw blurRad="38100" dist="38100" dir="2700000" algn="tl">
                    <a:srgbClr val="C0C0C0"/>
                  </a:outerShdw>
                </a:effectLst>
                <a:latin typeface="黑体" panose="02010609060101010101" pitchFamily="49" charset="-122"/>
                <a:ea typeface="黑体" panose="02010609060101010101" pitchFamily="49" charset="-122"/>
              </a:rPr>
              <a:t>。</a:t>
            </a:r>
          </a:p>
          <a:p>
            <a:pPr algn="just">
              <a:lnSpc>
                <a:spcPct val="110000"/>
              </a:lnSpc>
            </a:pPr>
            <a:r>
              <a:rPr lang="zh-CN" altLang="en-US" b="1" u="sng" dirty="0">
                <a:effectLst>
                  <a:outerShdw blurRad="38100" dist="38100" dir="2700000" algn="tl">
                    <a:srgbClr val="C0C0C0"/>
                  </a:outerShdw>
                </a:effectLst>
                <a:latin typeface="黑体" panose="02010609060101010101" pitchFamily="49" charset="-122"/>
                <a:ea typeface="黑体" panose="02010609060101010101" pitchFamily="49" charset="-122"/>
              </a:rPr>
              <a:t>数据库中模式／内模式映象是唯一的</a:t>
            </a:r>
          </a:p>
          <a:p>
            <a:pPr algn="just">
              <a:lnSpc>
                <a:spcPct val="11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该映象定义通常包含在模式描述中</a:t>
            </a:r>
          </a:p>
          <a:p>
            <a:pPr algn="just">
              <a:lnSpc>
                <a:spcPct val="110000"/>
              </a:lnSpc>
            </a:pPr>
            <a:r>
              <a:rPr lang="zh-CN" altLang="en-US" sz="2800" b="1"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模式／内模式映象保证了</a:t>
            </a:r>
            <a:r>
              <a:rPr lang="zh-CN" altLang="en-US" sz="2800" b="1" u="sng"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数据的物理独立性</a:t>
            </a:r>
            <a:r>
              <a:rPr lang="zh-CN" altLang="en-US" b="1" u="sng" dirty="0" smtClean="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lang="en-US" altLang="zh-CN" b="1" u="sng" dirty="0" smtClean="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marL="0" indent="0" algn="just">
              <a:lnSpc>
                <a:spcPct val="110000"/>
              </a:lnSpc>
              <a:buNone/>
            </a:pPr>
            <a:r>
              <a:rPr lang="en-US" altLang="zh-CN"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b="1" dirty="0" smtClean="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b="1" dirty="0" smtClean="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当</a:t>
            </a:r>
            <a:r>
              <a:rPr lang="zh-CN" altLang="en-US"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数据库的存储结构改变</a:t>
            </a: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了（例如选用了另一种存储结构），数据库管理员可以修改模式／内模式映象，使模式保持不变，从而使应用程序不受影响。保证了</a:t>
            </a:r>
            <a:r>
              <a:rPr lang="zh-CN" altLang="en-US"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数据与程序的物理独立性</a:t>
            </a: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，简称数据的物理独立性。</a:t>
            </a:r>
          </a:p>
        </p:txBody>
      </p:sp>
      <p:sp>
        <p:nvSpPr>
          <p:cNvPr id="5" name="AutoShape 4"/>
          <p:cNvSpPr>
            <a:spLocks noChangeArrowheads="1"/>
          </p:cNvSpPr>
          <p:nvPr/>
        </p:nvSpPr>
        <p:spPr bwMode="auto">
          <a:xfrm>
            <a:off x="5612045" y="1710222"/>
            <a:ext cx="338137" cy="32543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黑体" panose="02010609060101010101" pitchFamily="49" charset="-122"/>
              <a:ea typeface="黑体" panose="02010609060101010101" pitchFamily="49" charset="-122"/>
            </a:endParaRPr>
          </a:p>
        </p:txBody>
      </p:sp>
      <p:sp>
        <p:nvSpPr>
          <p:cNvPr id="6" name="矩形 5"/>
          <p:cNvSpPr/>
          <p:nvPr/>
        </p:nvSpPr>
        <p:spPr>
          <a:xfrm>
            <a:off x="532264" y="3289118"/>
            <a:ext cx="8393373" cy="289332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46036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D5A6C33-D743-4D38-9E4B-37CF58C54D1B}" type="slidenum">
              <a:rPr lang="en-US" altLang="zh-CN" b="1">
                <a:latin typeface="黑体" panose="02010609060101010101" pitchFamily="49" charset="-122"/>
                <a:ea typeface="黑体" panose="02010609060101010101" pitchFamily="49" charset="-122"/>
              </a:rPr>
              <a:pPr/>
              <a:t>49</a:t>
            </a:fld>
            <a:endParaRPr lang="en-US" altLang="zh-CN" b="1">
              <a:latin typeface="黑体" panose="02010609060101010101" pitchFamily="49" charset="-122"/>
              <a:ea typeface="黑体" panose="02010609060101010101" pitchFamily="49" charset="-122"/>
            </a:endParaRPr>
          </a:p>
        </p:txBody>
      </p:sp>
      <p:sp>
        <p:nvSpPr>
          <p:cNvPr id="430083" name="Rectangle 3"/>
          <p:cNvSpPr>
            <a:spLocks noGrp="1" noChangeArrowheads="1"/>
          </p:cNvSpPr>
          <p:nvPr>
            <p:ph type="title"/>
          </p:nvPr>
        </p:nvSpPr>
        <p:spPr/>
        <p:txBody>
          <a:bodyPr/>
          <a:lstStyle/>
          <a:p>
            <a:r>
              <a:rPr lang="zh-CN" altLang="en-US" sz="3200" b="1">
                <a:latin typeface="黑体" panose="02010609060101010101" pitchFamily="49" charset="-122"/>
                <a:ea typeface="黑体" panose="02010609060101010101" pitchFamily="49" charset="-122"/>
              </a:rPr>
              <a:t>模式／内模式映象（续）</a:t>
            </a:r>
          </a:p>
        </p:txBody>
      </p:sp>
      <p:sp>
        <p:nvSpPr>
          <p:cNvPr id="430082" name="Rectangle 2"/>
          <p:cNvSpPr>
            <a:spLocks noGrp="1" noChangeArrowheads="1"/>
          </p:cNvSpPr>
          <p:nvPr>
            <p:ph type="body" idx="1"/>
          </p:nvPr>
        </p:nvSpPr>
        <p:spPr>
          <a:xfrm>
            <a:off x="457200" y="1319213"/>
            <a:ext cx="8435975" cy="4679950"/>
          </a:xfrm>
        </p:spPr>
        <p:txBody>
          <a:bodyPr/>
          <a:lstStyle/>
          <a:p>
            <a:pPr>
              <a:lnSpc>
                <a:spcPct val="120000"/>
              </a:lnSpc>
            </a:pPr>
            <a:r>
              <a:rPr lang="zh-CN" altLang="en-US" sz="3200" b="1" dirty="0">
                <a:latin typeface="黑体" panose="02010609060101010101" pitchFamily="49" charset="-122"/>
                <a:ea typeface="黑体" panose="02010609060101010101" pitchFamily="49" charset="-122"/>
              </a:rPr>
              <a:t>设计数据库的外模式要注意</a:t>
            </a:r>
          </a:p>
          <a:p>
            <a:pPr lvl="1">
              <a:lnSpc>
                <a:spcPct val="120000"/>
              </a:lnSpc>
            </a:pPr>
            <a:r>
              <a:rPr lang="zh-CN" altLang="en-US" b="1" dirty="0">
                <a:latin typeface="黑体" panose="02010609060101010101" pitchFamily="49" charset="-122"/>
                <a:ea typeface="黑体" panose="02010609060101010101" pitchFamily="49" charset="-122"/>
              </a:rPr>
              <a:t>特定的应用程序是在外模式描述的数据结构上编制的，依赖于特定的外模式，</a:t>
            </a:r>
            <a:r>
              <a:rPr lang="zh-CN" altLang="en-US" sz="2800" b="1" dirty="0">
                <a:solidFill>
                  <a:srgbClr val="0000FF"/>
                </a:solidFill>
                <a:latin typeface="黑体" panose="02010609060101010101" pitchFamily="49" charset="-122"/>
                <a:ea typeface="黑体" panose="02010609060101010101" pitchFamily="49" charset="-122"/>
              </a:rPr>
              <a:t>但不同的应用程序有时可以共用同一个外模式。</a:t>
            </a:r>
            <a:endParaRPr lang="zh-CN" altLang="en-US" b="1" dirty="0">
              <a:solidFill>
                <a:srgbClr val="0000FF"/>
              </a:solidFill>
              <a:latin typeface="黑体" panose="02010609060101010101" pitchFamily="49" charset="-122"/>
              <a:ea typeface="黑体" panose="02010609060101010101" pitchFamily="49" charset="-122"/>
            </a:endParaRPr>
          </a:p>
          <a:p>
            <a:pPr lvl="1">
              <a:lnSpc>
                <a:spcPct val="120000"/>
              </a:lnSpc>
            </a:pPr>
            <a:r>
              <a:rPr lang="zh-CN" altLang="en-US" b="1" dirty="0">
                <a:latin typeface="黑体" panose="02010609060101010101" pitchFamily="49" charset="-122"/>
                <a:ea typeface="黑体" panose="02010609060101010101" pitchFamily="49" charset="-122"/>
              </a:rPr>
              <a:t>由于外模式面向具体的应用程序，当应用需求发生较大变化，相应外模式不能满足其视图要求时，该外模式就得做相应改动，</a:t>
            </a:r>
            <a:r>
              <a:rPr lang="zh-CN" altLang="en-US" b="1" dirty="0">
                <a:solidFill>
                  <a:srgbClr val="0000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因此设计外模式时应充分考虑到应用的扩充性 。</a:t>
            </a:r>
          </a:p>
        </p:txBody>
      </p:sp>
    </p:spTree>
    <p:extLst>
      <p:ext uri="{BB962C8B-B14F-4D97-AF65-F5344CB8AC3E}">
        <p14:creationId xmlns:p14="http://schemas.microsoft.com/office/powerpoint/2010/main" val="2513139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025" y="378378"/>
            <a:ext cx="7886700" cy="791013"/>
          </a:xfrm>
        </p:spPr>
        <p:txBody>
          <a:bodyPr>
            <a:normAutofit/>
          </a:bodyPr>
          <a:lstStyle/>
          <a:p>
            <a:pPr>
              <a:defRPr/>
            </a:pPr>
            <a:r>
              <a:rPr lang="zh-CN" altLang="en-US" sz="2800" b="1" dirty="0" smtClean="0">
                <a:solidFill>
                  <a:srgbClr val="FF0000"/>
                </a:solidFill>
              </a:rPr>
              <a:t>数据举例</a:t>
            </a:r>
            <a:endParaRPr lang="zh-CN" altLang="en-US" sz="2800" b="1" dirty="0">
              <a:solidFill>
                <a:srgbClr val="FF0000"/>
              </a:solidFill>
            </a:endParaRPr>
          </a:p>
        </p:txBody>
      </p:sp>
      <p:sp>
        <p:nvSpPr>
          <p:cNvPr id="3" name="内容占位符 2"/>
          <p:cNvSpPr>
            <a:spLocks noGrp="1"/>
          </p:cNvSpPr>
          <p:nvPr>
            <p:ph idx="1"/>
          </p:nvPr>
        </p:nvSpPr>
        <p:spPr>
          <a:xfrm>
            <a:off x="581352" y="1014141"/>
            <a:ext cx="8125920" cy="4733925"/>
          </a:xfrm>
        </p:spPr>
        <p:txBody>
          <a:bodyPr>
            <a:normAutofit/>
          </a:bodyPr>
          <a:lstStyle/>
          <a:p>
            <a:pPr>
              <a:lnSpc>
                <a:spcPct val="150000"/>
              </a:lnSpc>
              <a:defRPr/>
            </a:pPr>
            <a:r>
              <a:rPr lang="zh-CN" altLang="en-US" sz="2800" b="1" dirty="0" smtClean="0">
                <a:latin typeface="隶书" panose="02010509060101010101" pitchFamily="49" charset="-122"/>
                <a:ea typeface="隶书" panose="02010509060101010101" pitchFamily="49" charset="-122"/>
                <a:cs typeface="Times New Roman" pitchFamily="18" charset="0"/>
              </a:rPr>
              <a:t>学生档案中的学生记录</a:t>
            </a:r>
          </a:p>
          <a:p>
            <a:pPr marL="0" indent="0">
              <a:lnSpc>
                <a:spcPct val="150000"/>
              </a:lnSpc>
              <a:spcBef>
                <a:spcPts val="300"/>
              </a:spcBef>
              <a:buNone/>
              <a:defRPr/>
            </a:pP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李梅</a:t>
            </a:r>
            <a:r>
              <a:rPr lang="zh-CN" altLang="en-US" dirty="0" smtClean="0">
                <a:latin typeface="Times New Roman" pitchFamily="18" charset="0"/>
                <a:cs typeface="Times New Roman" pitchFamily="18" charset="0"/>
              </a:rPr>
              <a:t>，女，</a:t>
            </a:r>
            <a:r>
              <a:rPr lang="en-US" altLang="zh-CN" dirty="0">
                <a:latin typeface="Times New Roman" pitchFamily="18" charset="0"/>
                <a:cs typeface="Times New Roman" pitchFamily="18" charset="0"/>
              </a:rPr>
              <a:t>199506</a:t>
            </a:r>
            <a:r>
              <a:rPr lang="zh-CN" altLang="en-US" dirty="0">
                <a:latin typeface="Times New Roman" pitchFamily="18" charset="0"/>
                <a:cs typeface="Times New Roman" pitchFamily="18" charset="0"/>
              </a:rPr>
              <a:t>，安徽省阜阳市，计算机系，</a:t>
            </a:r>
            <a:r>
              <a:rPr lang="en-US" altLang="zh-CN" dirty="0" smtClean="0">
                <a:latin typeface="Times New Roman" pitchFamily="18" charset="0"/>
                <a:cs typeface="Times New Roman" pitchFamily="18" charset="0"/>
              </a:rPr>
              <a:t>2014</a:t>
            </a:r>
            <a:r>
              <a:rPr lang="zh-CN" altLang="en-US" dirty="0" smtClean="0">
                <a:latin typeface="Times New Roman" pitchFamily="18" charset="0"/>
                <a:cs typeface="Times New Roman" pitchFamily="18" charset="0"/>
              </a:rPr>
              <a:t>）</a:t>
            </a:r>
          </a:p>
          <a:p>
            <a:pPr>
              <a:lnSpc>
                <a:spcPct val="150000"/>
              </a:lnSpc>
              <a:defRPr/>
            </a:pPr>
            <a:r>
              <a:rPr lang="zh-CN" altLang="en-US" sz="2800" b="1" dirty="0">
                <a:latin typeface="隶书" panose="02010509060101010101" pitchFamily="49" charset="-122"/>
                <a:ea typeface="隶书" panose="02010509060101010101" pitchFamily="49" charset="-122"/>
                <a:cs typeface="Times New Roman" pitchFamily="18" charset="0"/>
              </a:rPr>
              <a:t>数据的解释</a:t>
            </a:r>
          </a:p>
          <a:p>
            <a:pPr marL="0" indent="0">
              <a:lnSpc>
                <a:spcPct val="150000"/>
              </a:lnSpc>
              <a:buNone/>
              <a:defRPr/>
            </a:pPr>
            <a:r>
              <a:rPr lang="zh-CN" altLang="en-US" b="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语义</a:t>
            </a:r>
            <a:r>
              <a:rPr lang="zh-CN" altLang="en-US" dirty="0" smtClean="0">
                <a:latin typeface="Times New Roman" pitchFamily="18" charset="0"/>
                <a:cs typeface="Times New Roman" pitchFamily="18" charset="0"/>
              </a:rPr>
              <a:t>：学生姓名、性别、出生年月、籍贯、所在系别、入学时间</a:t>
            </a:r>
          </a:p>
          <a:p>
            <a:pPr marL="0" indent="0">
              <a:lnSpc>
                <a:spcPct val="150000"/>
              </a:lnSpc>
              <a:buNone/>
              <a:defRPr/>
            </a:pPr>
            <a:r>
              <a:rPr lang="zh-CN" altLang="en-US" b="1" dirty="0" smtClean="0">
                <a:latin typeface="Times New Roman" pitchFamily="18" charset="0"/>
                <a:cs typeface="Times New Roman" pitchFamily="18" charset="0"/>
              </a:rPr>
              <a:t>解释：这是</a:t>
            </a:r>
            <a:r>
              <a:rPr lang="zh-CN" altLang="en-US" dirty="0" smtClean="0">
                <a:latin typeface="Times New Roman" pitchFamily="18" charset="0"/>
                <a:cs typeface="Times New Roman" pitchFamily="18" charset="0"/>
              </a:rPr>
              <a:t>李梅的信息</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李梅</a:t>
            </a:r>
            <a:r>
              <a:rPr lang="zh-CN" altLang="en-US" dirty="0">
                <a:latin typeface="Times New Roman" pitchFamily="18" charset="0"/>
                <a:cs typeface="Times New Roman" pitchFamily="18" charset="0"/>
              </a:rPr>
              <a:t>是</a:t>
            </a:r>
            <a:r>
              <a:rPr lang="zh-CN" altLang="en-US" dirty="0" smtClean="0">
                <a:latin typeface="Times New Roman" pitchFamily="18" charset="0"/>
                <a:cs typeface="Times New Roman" pitchFamily="18" charset="0"/>
              </a:rPr>
              <a:t>个大学生，</a:t>
            </a:r>
            <a:r>
              <a:rPr lang="zh-CN" altLang="en-US" dirty="0">
                <a:latin typeface="Times New Roman" pitchFamily="18" charset="0"/>
                <a:cs typeface="Times New Roman" pitchFamily="18" charset="0"/>
              </a:rPr>
              <a:t>女</a:t>
            </a:r>
            <a:r>
              <a:rPr lang="zh-CN" altLang="en-US"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1995</a:t>
            </a:r>
            <a:r>
              <a:rPr lang="zh-CN" altLang="en-US" dirty="0" smtClean="0">
                <a:latin typeface="Times New Roman" pitchFamily="18" charset="0"/>
                <a:cs typeface="Times New Roman" pitchFamily="18" charset="0"/>
              </a:rPr>
              <a:t>年出生，</a:t>
            </a:r>
            <a:r>
              <a:rPr lang="zh-CN" altLang="en-US" dirty="0">
                <a:latin typeface="Times New Roman" pitchFamily="18" charset="0"/>
                <a:cs typeface="Times New Roman" pitchFamily="18" charset="0"/>
              </a:rPr>
              <a:t>安徽</a:t>
            </a:r>
            <a:r>
              <a:rPr lang="zh-CN" altLang="en-US" dirty="0" smtClean="0">
                <a:latin typeface="Times New Roman" pitchFamily="18" charset="0"/>
                <a:cs typeface="Times New Roman" pitchFamily="18" charset="0"/>
              </a:rPr>
              <a:t>人，</a:t>
            </a:r>
            <a:r>
              <a:rPr lang="en-US" altLang="zh-CN" dirty="0">
                <a:latin typeface="Times New Roman" pitchFamily="18" charset="0"/>
                <a:cs typeface="Times New Roman" pitchFamily="18" charset="0"/>
              </a:rPr>
              <a:t> 2014</a:t>
            </a:r>
            <a:r>
              <a:rPr lang="zh-CN" altLang="en-US" dirty="0" smtClean="0">
                <a:latin typeface="Times New Roman" pitchFamily="18" charset="0"/>
                <a:cs typeface="Times New Roman" pitchFamily="18" charset="0"/>
              </a:rPr>
              <a:t>年考入计算机系</a:t>
            </a:r>
            <a:endParaRPr lang="en-US" altLang="zh-CN" dirty="0" smtClean="0">
              <a:latin typeface="Times New Roman" pitchFamily="18" charset="0"/>
              <a:cs typeface="Times New Roman" pitchFamily="18" charset="0"/>
            </a:endParaRPr>
          </a:p>
          <a:p>
            <a:pPr marL="0" indent="0">
              <a:lnSpc>
                <a:spcPct val="150000"/>
              </a:lnSpc>
              <a:buNone/>
              <a:defRPr/>
            </a:pPr>
            <a:endParaRPr lang="zh-CN" altLang="en-US" dirty="0" smtClean="0">
              <a:solidFill>
                <a:srgbClr val="0000FF"/>
              </a:solidFill>
            </a:endParaRPr>
          </a:p>
          <a:p>
            <a:pPr>
              <a:defRPr/>
            </a:pPr>
            <a:endParaRPr lang="zh-CN" altLang="en-US" dirty="0"/>
          </a:p>
        </p:txBody>
      </p:sp>
    </p:spTree>
    <p:extLst>
      <p:ext uri="{BB962C8B-B14F-4D97-AF65-F5344CB8AC3E}">
        <p14:creationId xmlns:p14="http://schemas.microsoft.com/office/powerpoint/2010/main" val="271849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814343A-D30D-4AC8-82D9-21B692B76C56}" type="slidenum">
              <a:rPr lang="en-US" altLang="zh-CN" b="1">
                <a:latin typeface="黑体" panose="02010609060101010101" pitchFamily="49" charset="-122"/>
                <a:ea typeface="黑体" panose="02010609060101010101" pitchFamily="49" charset="-122"/>
              </a:rPr>
              <a:pPr/>
              <a:t>50</a:t>
            </a:fld>
            <a:endParaRPr lang="en-US" altLang="zh-CN" b="1">
              <a:latin typeface="黑体" panose="02010609060101010101" pitchFamily="49" charset="-122"/>
              <a:ea typeface="黑体" panose="02010609060101010101" pitchFamily="49" charset="-122"/>
            </a:endParaRPr>
          </a:p>
        </p:txBody>
      </p:sp>
      <p:sp>
        <p:nvSpPr>
          <p:cNvPr id="429059" name="Rectangle 3"/>
          <p:cNvSpPr>
            <a:spLocks noGrp="1" noChangeArrowheads="1"/>
          </p:cNvSpPr>
          <p:nvPr>
            <p:ph type="title"/>
          </p:nvPr>
        </p:nvSpPr>
        <p:spPr/>
        <p:txBody>
          <a:bodyPr/>
          <a:lstStyle/>
          <a:p>
            <a:r>
              <a:rPr lang="zh-CN" altLang="en-US" sz="3200" b="1" dirty="0">
                <a:latin typeface="黑体" panose="02010609060101010101" pitchFamily="49" charset="-122"/>
                <a:ea typeface="黑体" panose="02010609060101010101" pitchFamily="49" charset="-122"/>
              </a:rPr>
              <a:t>模式／内模式映象（续）</a:t>
            </a:r>
          </a:p>
        </p:txBody>
      </p:sp>
      <p:sp>
        <p:nvSpPr>
          <p:cNvPr id="429058" name="Rectangle 2"/>
          <p:cNvSpPr>
            <a:spLocks noGrp="1" noChangeArrowheads="1"/>
          </p:cNvSpPr>
          <p:nvPr>
            <p:ph type="body" idx="1"/>
          </p:nvPr>
        </p:nvSpPr>
        <p:spPr>
          <a:xfrm>
            <a:off x="457200" y="1444625"/>
            <a:ext cx="8435975" cy="5205413"/>
          </a:xfrm>
        </p:spPr>
        <p:txBody>
          <a:bodyPr/>
          <a:lstStyle/>
          <a:p>
            <a:pPr>
              <a:lnSpc>
                <a:spcPct val="120000"/>
              </a:lnSpc>
            </a:pPr>
            <a:r>
              <a:rPr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数据库的三级结构、二级映像的</a:t>
            </a:r>
            <a:r>
              <a:rPr lang="zh-CN" altLang="en-US" sz="2800" b="1" dirty="0" smtClean="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意义</a:t>
            </a:r>
            <a:endParaRPr lang="en-US" altLang="zh-CN" sz="2800" b="1" dirty="0" smtClean="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a:lnSpc>
                <a:spcPct val="120000"/>
              </a:lnSpc>
            </a:pPr>
            <a:endParaRPr lang="zh-CN" altLang="en-US" sz="2800" b="1"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lvl="1">
              <a:lnSpc>
                <a:spcPct val="120000"/>
              </a:lnSpc>
            </a:pP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保证了数据库外模式的稳定性，从而从底层保证了应用程序的稳定性。除非应用需求本身发生变化，否则应用程序一般不需要修改，</a:t>
            </a:r>
            <a:r>
              <a:rPr lang="zh-CN" altLang="en-US"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实现了数据与程序之间的独立性</a:t>
            </a:r>
            <a:r>
              <a:rPr lang="zh-CN" altLang="en-US" b="1"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en-US" altLang="zh-CN" b="1"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lvl="1">
              <a:lnSpc>
                <a:spcPct val="120000"/>
              </a:lnSpc>
            </a:pPr>
            <a:endPar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lvl="1">
              <a:lnSpc>
                <a:spcPct val="120000"/>
              </a:lnSpc>
            </a:pPr>
            <a:r>
              <a:rPr lang="en-US" altLang="zh-CN" b="1" dirty="0" smtClean="0">
                <a:effectLst>
                  <a:outerShdw blurRad="38100" dist="38100" dir="2700000" algn="tl">
                    <a:srgbClr val="C0C0C0"/>
                  </a:outerShdw>
                </a:effectLst>
                <a:latin typeface="黑体" panose="02010609060101010101" pitchFamily="49" charset="-122"/>
                <a:ea typeface="黑体" panose="02010609060101010101" pitchFamily="49" charset="-122"/>
              </a:rPr>
              <a:t>DBMS</a:t>
            </a:r>
            <a:r>
              <a:rPr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同时管理数据的存取，</a:t>
            </a:r>
            <a:r>
              <a:rPr lang="zh-CN" altLang="en-US" sz="28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用户不必考虑存取路径等细节，简化了应用程序的编制工作</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364832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633" y="260649"/>
            <a:ext cx="8427831" cy="868363"/>
          </a:xfrm>
        </p:spPr>
        <p:txBody>
          <a:bodyPr vert="horz" lIns="91440" tIns="45720" rIns="91440" bIns="45720" rtlCol="0" anchor="ctr">
            <a:normAutofit/>
          </a:bodyPr>
          <a:lstStyle/>
          <a:p>
            <a:r>
              <a:rPr lang="en-US" altLang="zh-CN" sz="3200" b="1" dirty="0" smtClean="0">
                <a:solidFill>
                  <a:srgbClr val="FF0066"/>
                </a:solidFill>
              </a:rPr>
              <a:t>1.3.2 </a:t>
            </a:r>
            <a:r>
              <a:rPr lang="en-US" altLang="zh-CN" sz="3200" b="1" dirty="0">
                <a:solidFill>
                  <a:srgbClr val="FF0066"/>
                </a:solidFill>
              </a:rPr>
              <a:t>B/S</a:t>
            </a:r>
            <a:r>
              <a:rPr lang="zh-CN" altLang="en-US" sz="3200" b="1" dirty="0">
                <a:solidFill>
                  <a:srgbClr val="FF0066"/>
                </a:solidFill>
              </a:rPr>
              <a:t>、</a:t>
            </a:r>
            <a:r>
              <a:rPr lang="en-US" altLang="zh-CN" sz="3200" b="1" dirty="0">
                <a:solidFill>
                  <a:srgbClr val="FF0066"/>
                </a:solidFill>
              </a:rPr>
              <a:t>C/S</a:t>
            </a:r>
            <a:r>
              <a:rPr lang="zh-CN" altLang="en-US" sz="3200" b="1" dirty="0">
                <a:solidFill>
                  <a:srgbClr val="FF0066"/>
                </a:solidFill>
              </a:rPr>
              <a:t>应用结构</a:t>
            </a:r>
          </a:p>
        </p:txBody>
      </p:sp>
      <p:sp>
        <p:nvSpPr>
          <p:cNvPr id="3" name="内容占位符 2"/>
          <p:cNvSpPr>
            <a:spLocks noGrp="1"/>
          </p:cNvSpPr>
          <p:nvPr>
            <p:ph idx="1"/>
          </p:nvPr>
        </p:nvSpPr>
        <p:spPr/>
        <p:txBody>
          <a:bodyPr>
            <a:normAutofit/>
          </a:bodyPr>
          <a:lstStyle/>
          <a:p>
            <a:pPr marL="0" indent="0">
              <a:lnSpc>
                <a:spcPct val="150000"/>
              </a:lnSpc>
              <a:buNone/>
            </a:pPr>
            <a:r>
              <a:rPr lang="zh-CN" altLang="en-US" sz="2800" b="1" dirty="0" smtClean="0"/>
              <a:t>数据库系统</a:t>
            </a:r>
            <a:r>
              <a:rPr lang="zh-CN" altLang="en-US" sz="2800" b="1" dirty="0"/>
              <a:t>常见的</a:t>
            </a:r>
            <a:r>
              <a:rPr lang="zh-CN" altLang="en-US" sz="2800" b="1" dirty="0">
                <a:solidFill>
                  <a:srgbClr val="FF0000"/>
                </a:solidFill>
              </a:rPr>
              <a:t>运行与应用结构</a:t>
            </a:r>
            <a:r>
              <a:rPr lang="zh-CN" altLang="en-US" sz="2800" b="1" dirty="0"/>
              <a:t>有</a:t>
            </a:r>
            <a:r>
              <a:rPr lang="zh-CN" altLang="en-US" sz="2800" b="1" dirty="0" smtClean="0"/>
              <a:t>：</a:t>
            </a:r>
            <a:endParaRPr lang="en-US" altLang="zh-CN" sz="2800" b="1" dirty="0" smtClean="0"/>
          </a:p>
          <a:p>
            <a:pPr lvl="1">
              <a:lnSpc>
                <a:spcPct val="150000"/>
              </a:lnSpc>
              <a:buFont typeface="Wingdings" panose="05000000000000000000" pitchFamily="2" charset="2"/>
              <a:buChar char="Ø"/>
            </a:pPr>
            <a:r>
              <a:rPr lang="en-US" altLang="zh-CN" sz="2800" b="1" dirty="0">
                <a:solidFill>
                  <a:srgbClr val="0000FF"/>
                </a:solidFill>
              </a:rPr>
              <a:t>C/S </a:t>
            </a:r>
            <a:r>
              <a:rPr lang="zh-CN" altLang="en-US" sz="2800" b="1" dirty="0">
                <a:solidFill>
                  <a:srgbClr val="0000FF"/>
                </a:solidFill>
              </a:rPr>
              <a:t>（</a:t>
            </a:r>
            <a:r>
              <a:rPr lang="en-US" altLang="zh-CN" sz="2800" b="1" dirty="0" smtClean="0">
                <a:solidFill>
                  <a:srgbClr val="0000FF"/>
                </a:solidFill>
              </a:rPr>
              <a:t>Client/Server,(</a:t>
            </a:r>
            <a:r>
              <a:rPr lang="zh-CN" altLang="en-US" sz="2800" b="1" dirty="0" smtClean="0">
                <a:solidFill>
                  <a:srgbClr val="0000FF"/>
                </a:solidFill>
              </a:rPr>
              <a:t>即</a:t>
            </a:r>
            <a:r>
              <a:rPr lang="zh-CN" altLang="en-US" sz="2800" b="1" dirty="0">
                <a:solidFill>
                  <a:srgbClr val="0000FF"/>
                </a:solidFill>
              </a:rPr>
              <a:t>客户机和服务器</a:t>
            </a:r>
            <a:r>
              <a:rPr lang="zh-CN" altLang="en-US" sz="2800" b="1" dirty="0" smtClean="0">
                <a:solidFill>
                  <a:srgbClr val="0000FF"/>
                </a:solidFill>
              </a:rPr>
              <a:t>结构</a:t>
            </a:r>
            <a:r>
              <a:rPr lang="en-US" altLang="zh-CN" sz="2800" b="1" dirty="0" smtClean="0">
                <a:solidFill>
                  <a:srgbClr val="0000FF"/>
                </a:solidFill>
              </a:rPr>
              <a:t>);</a:t>
            </a:r>
          </a:p>
          <a:p>
            <a:pPr lvl="1">
              <a:lnSpc>
                <a:spcPct val="150000"/>
              </a:lnSpc>
              <a:buFont typeface="Wingdings" panose="05000000000000000000" pitchFamily="2" charset="2"/>
              <a:buChar char="Ø"/>
            </a:pPr>
            <a:r>
              <a:rPr lang="en-US" altLang="zh-CN" sz="2800" b="1" dirty="0" smtClean="0">
                <a:solidFill>
                  <a:srgbClr val="0000FF"/>
                </a:solidFill>
              </a:rPr>
              <a:t>B/S</a:t>
            </a:r>
            <a:r>
              <a:rPr lang="zh-CN" altLang="en-US" sz="2800" b="1" dirty="0">
                <a:solidFill>
                  <a:srgbClr val="0000FF"/>
                </a:solidFill>
              </a:rPr>
              <a:t>结构（</a:t>
            </a:r>
            <a:r>
              <a:rPr lang="en-US" altLang="zh-CN" sz="2800" b="1" dirty="0">
                <a:solidFill>
                  <a:srgbClr val="0000FF"/>
                </a:solidFill>
              </a:rPr>
              <a:t>Browser/Server</a:t>
            </a:r>
            <a:r>
              <a:rPr lang="zh-CN" altLang="en-US" sz="2800" b="1" dirty="0">
                <a:solidFill>
                  <a:srgbClr val="0000FF"/>
                </a:solidFill>
              </a:rPr>
              <a:t>，浏览器</a:t>
            </a:r>
            <a:r>
              <a:rPr lang="en-US" altLang="zh-CN" sz="2800" b="1" dirty="0">
                <a:solidFill>
                  <a:srgbClr val="0000FF"/>
                </a:solidFill>
              </a:rPr>
              <a:t>/</a:t>
            </a:r>
            <a:r>
              <a:rPr lang="zh-CN" altLang="en-US" sz="2800" b="1" dirty="0">
                <a:solidFill>
                  <a:srgbClr val="0000FF"/>
                </a:solidFill>
              </a:rPr>
              <a:t>服务器模式），</a:t>
            </a:r>
            <a:r>
              <a:rPr lang="zh-CN" altLang="en-US" sz="2800" b="1" dirty="0">
                <a:solidFill>
                  <a:srgbClr val="333333"/>
                </a:solidFill>
              </a:rPr>
              <a:t>是</a:t>
            </a:r>
            <a:r>
              <a:rPr lang="en-US" altLang="zh-CN" sz="2800" b="1" dirty="0">
                <a:solidFill>
                  <a:srgbClr val="333333"/>
                </a:solidFill>
              </a:rPr>
              <a:t>Web</a:t>
            </a:r>
            <a:r>
              <a:rPr lang="zh-CN" altLang="en-US" sz="2800" b="1" dirty="0">
                <a:solidFill>
                  <a:srgbClr val="333333"/>
                </a:solidFill>
              </a:rPr>
              <a:t>兴起后的一种网络结构模式，</a:t>
            </a:r>
            <a:r>
              <a:rPr lang="en-US" altLang="zh-CN" sz="2800" b="1" dirty="0">
                <a:solidFill>
                  <a:srgbClr val="333333"/>
                </a:solidFill>
              </a:rPr>
              <a:t>Web</a:t>
            </a:r>
            <a:r>
              <a:rPr lang="zh-CN" altLang="en-US" sz="2800" b="1" dirty="0">
                <a:solidFill>
                  <a:srgbClr val="333333"/>
                </a:solidFill>
              </a:rPr>
              <a:t>浏览器是客户端最主要的应用软件</a:t>
            </a:r>
            <a:r>
              <a:rPr lang="zh-CN" altLang="en-US" sz="2800" b="1" dirty="0">
                <a:solidFill>
                  <a:srgbClr val="0000FF"/>
                </a:solidFill>
              </a:rPr>
              <a:t>。</a:t>
            </a:r>
          </a:p>
        </p:txBody>
      </p:sp>
    </p:spTree>
    <p:extLst>
      <p:ext uri="{BB962C8B-B14F-4D97-AF65-F5344CB8AC3E}">
        <p14:creationId xmlns:p14="http://schemas.microsoft.com/office/powerpoint/2010/main" val="15222369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122465" y="498867"/>
            <a:ext cx="7886700" cy="4905211"/>
          </a:xfrm>
        </p:spPr>
        <p:txBody>
          <a:bodyPr/>
          <a:lstStyle/>
          <a:p>
            <a:pPr eaLnBrk="1" hangingPunct="1"/>
            <a:endParaRPr lang="en-US" altLang="zh-CN" dirty="0" smtClean="0"/>
          </a:p>
          <a:p>
            <a:pPr eaLnBrk="1" hangingPunct="1"/>
            <a:r>
              <a:rPr lang="en-US" altLang="zh-CN" sz="2800" b="1" dirty="0" smtClean="0">
                <a:solidFill>
                  <a:srgbClr val="0000FF"/>
                </a:solidFill>
              </a:rPr>
              <a:t>B/S</a:t>
            </a:r>
            <a:r>
              <a:rPr lang="zh-CN" altLang="en-US" sz="2800" b="1" dirty="0" smtClean="0">
                <a:solidFill>
                  <a:srgbClr val="0000FF"/>
                </a:solidFill>
              </a:rPr>
              <a:t>结构</a:t>
            </a:r>
          </a:p>
        </p:txBody>
      </p:sp>
      <p:sp>
        <p:nvSpPr>
          <p:cNvPr id="40963" name="Rectangle 2"/>
          <p:cNvSpPr>
            <a:spLocks noChangeArrowheads="1"/>
          </p:cNvSpPr>
          <p:nvPr/>
        </p:nvSpPr>
        <p:spPr bwMode="auto">
          <a:xfrm>
            <a:off x="4479635"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3200">
                <a:solidFill>
                  <a:srgbClr val="000000"/>
                </a:solidFill>
                <a:latin typeface="Arial" pitchFamily="34" charset="0"/>
              </a:defRPr>
            </a:lvl1pPr>
            <a:lvl2pPr marL="742950" indent="-285750" algn="l" eaLnBrk="0" hangingPunct="0">
              <a:spcBef>
                <a:spcPct val="20000"/>
              </a:spcBef>
              <a:buChar char="–"/>
              <a:defRPr sz="2800">
                <a:solidFill>
                  <a:srgbClr val="000000"/>
                </a:solidFill>
                <a:latin typeface="Arial" pitchFamily="34" charset="0"/>
              </a:defRPr>
            </a:lvl2pPr>
            <a:lvl3pPr marL="1143000" indent="-228600" algn="l" eaLnBrk="0" hangingPunct="0">
              <a:spcBef>
                <a:spcPct val="20000"/>
              </a:spcBef>
              <a:buChar char="•"/>
              <a:defRPr sz="2400">
                <a:solidFill>
                  <a:srgbClr val="000000"/>
                </a:solidFill>
                <a:latin typeface="Arial" pitchFamily="34" charset="0"/>
              </a:defRPr>
            </a:lvl3pPr>
            <a:lvl4pPr marL="1600200" indent="-228600" algn="l" eaLnBrk="0" hangingPunct="0">
              <a:spcBef>
                <a:spcPct val="20000"/>
              </a:spcBef>
              <a:buChar char="–"/>
              <a:defRPr sz="2000">
                <a:solidFill>
                  <a:srgbClr val="000000"/>
                </a:solidFill>
                <a:latin typeface="Arial" pitchFamily="34" charset="0"/>
              </a:defRPr>
            </a:lvl4pPr>
            <a:lvl5pPr marL="2057400" indent="-228600" algn="l" eaLnBrk="0" hangingPunct="0">
              <a:spcBef>
                <a:spcPct val="20000"/>
              </a:spcBef>
              <a:buChar char="»"/>
              <a:defRPr sz="2000">
                <a:solidFill>
                  <a:srgbClr val="000000"/>
                </a:solidFill>
                <a:latin typeface="Arial" pitchFamily="34" charset="0"/>
              </a:defRPr>
            </a:lvl5pPr>
            <a:lvl6pPr marL="2514600" indent="-228600" eaLnBrk="0" fontAlgn="base" hangingPunct="0">
              <a:spcBef>
                <a:spcPct val="20000"/>
              </a:spcBef>
              <a:spcAft>
                <a:spcPct val="0"/>
              </a:spcAft>
              <a:buChar char="»"/>
              <a:defRPr sz="2000">
                <a:solidFill>
                  <a:srgbClr val="000000"/>
                </a:solidFill>
                <a:latin typeface="Arial" pitchFamily="34" charset="0"/>
              </a:defRPr>
            </a:lvl6pPr>
            <a:lvl7pPr marL="2971800" indent="-228600" eaLnBrk="0" fontAlgn="base" hangingPunct="0">
              <a:spcBef>
                <a:spcPct val="20000"/>
              </a:spcBef>
              <a:spcAft>
                <a:spcPct val="0"/>
              </a:spcAft>
              <a:buChar char="»"/>
              <a:defRPr sz="2000">
                <a:solidFill>
                  <a:srgbClr val="000000"/>
                </a:solidFill>
                <a:latin typeface="Arial" pitchFamily="34" charset="0"/>
              </a:defRPr>
            </a:lvl7pPr>
            <a:lvl8pPr marL="3429000" indent="-228600" eaLnBrk="0" fontAlgn="base" hangingPunct="0">
              <a:spcBef>
                <a:spcPct val="20000"/>
              </a:spcBef>
              <a:spcAft>
                <a:spcPct val="0"/>
              </a:spcAft>
              <a:buChar char="»"/>
              <a:defRPr sz="2000">
                <a:solidFill>
                  <a:srgbClr val="000000"/>
                </a:solidFill>
                <a:latin typeface="Arial" pitchFamily="34" charset="0"/>
              </a:defRPr>
            </a:lvl8pPr>
            <a:lvl9pPr marL="3886200" indent="-228600" eaLnBrk="0" fontAlgn="base" hangingPunct="0">
              <a:spcBef>
                <a:spcPct val="20000"/>
              </a:spcBef>
              <a:spcAft>
                <a:spcPct val="0"/>
              </a:spcAft>
              <a:buChar char="»"/>
              <a:defRPr sz="2000">
                <a:solidFill>
                  <a:srgbClr val="000000"/>
                </a:solidFill>
                <a:latin typeface="Arial" pitchFamily="34" charset="0"/>
              </a:defRPr>
            </a:lvl9pPr>
          </a:lstStyle>
          <a:p>
            <a:pPr algn="ctr" eaLnBrk="1" hangingPunct="1">
              <a:spcBef>
                <a:spcPct val="0"/>
              </a:spcBef>
              <a:buFontTx/>
              <a:buNone/>
            </a:pPr>
            <a:endParaRPr lang="zh-CN" altLang="en-US" sz="1800" dirty="0">
              <a:solidFill>
                <a:schemeClr val="tx1"/>
              </a:solidFill>
              <a:ea typeface="微软雅黑" pitchFamily="34" charset="-122"/>
            </a:endParaRPr>
          </a:p>
        </p:txBody>
      </p:sp>
      <p:graphicFrame>
        <p:nvGraphicFramePr>
          <p:cNvPr id="40964" name="Object 1"/>
          <p:cNvGraphicFramePr>
            <a:graphicFrameLocks noChangeAspect="1"/>
          </p:cNvGraphicFramePr>
          <p:nvPr>
            <p:extLst>
              <p:ext uri="{D42A27DB-BD31-4B8C-83A1-F6EECF244321}">
                <p14:modId xmlns:p14="http://schemas.microsoft.com/office/powerpoint/2010/main" val="804969726"/>
              </p:ext>
            </p:extLst>
          </p:nvPr>
        </p:nvGraphicFramePr>
        <p:xfrm>
          <a:off x="556728" y="916273"/>
          <a:ext cx="8001000" cy="5095875"/>
        </p:xfrm>
        <a:graphic>
          <a:graphicData uri="http://schemas.openxmlformats.org/presentationml/2006/ole">
            <mc:AlternateContent xmlns:mc="http://schemas.openxmlformats.org/markup-compatibility/2006">
              <mc:Choice xmlns:v="urn:schemas-microsoft-com:vml" Requires="v">
                <p:oleObj spid="_x0000_s2058" name="Visio" r:id="rId3" imgW="6553644" imgH="4174793" progId="Visio.Drawing.11">
                  <p:embed/>
                </p:oleObj>
              </mc:Choice>
              <mc:Fallback>
                <p:oleObj name="Visio" r:id="rId3" imgW="6553644" imgH="417479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28" y="916273"/>
                        <a:ext cx="8001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nvSpPr>
        <p:spPr bwMode="auto">
          <a:xfrm>
            <a:off x="5850866" y="184666"/>
            <a:ext cx="3034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rgbClr val="000000"/>
                </a:solidFill>
                <a:latin typeface="Arial" pitchFamily="34" charset="0"/>
              </a:defRPr>
            </a:lvl1pPr>
            <a:lvl2pPr marL="742950" indent="-285750" algn="l" eaLnBrk="0" hangingPunct="0">
              <a:spcBef>
                <a:spcPct val="20000"/>
              </a:spcBef>
              <a:buChar char="–"/>
              <a:defRPr sz="2800">
                <a:solidFill>
                  <a:srgbClr val="000000"/>
                </a:solidFill>
                <a:latin typeface="Arial" pitchFamily="34" charset="0"/>
              </a:defRPr>
            </a:lvl2pPr>
            <a:lvl3pPr marL="1143000" indent="-228600" algn="l" eaLnBrk="0" hangingPunct="0">
              <a:spcBef>
                <a:spcPct val="20000"/>
              </a:spcBef>
              <a:buChar char="•"/>
              <a:defRPr sz="2400">
                <a:solidFill>
                  <a:srgbClr val="000000"/>
                </a:solidFill>
                <a:latin typeface="Arial" pitchFamily="34" charset="0"/>
              </a:defRPr>
            </a:lvl3pPr>
            <a:lvl4pPr marL="1600200" indent="-228600" algn="l" eaLnBrk="0" hangingPunct="0">
              <a:spcBef>
                <a:spcPct val="20000"/>
              </a:spcBef>
              <a:buChar char="–"/>
              <a:defRPr sz="2000">
                <a:solidFill>
                  <a:srgbClr val="000000"/>
                </a:solidFill>
                <a:latin typeface="Arial" pitchFamily="34" charset="0"/>
              </a:defRPr>
            </a:lvl4pPr>
            <a:lvl5pPr marL="2057400" indent="-228600" algn="l" eaLnBrk="0" hangingPunct="0">
              <a:spcBef>
                <a:spcPct val="20000"/>
              </a:spcBef>
              <a:buChar char="»"/>
              <a:defRPr sz="2000">
                <a:solidFill>
                  <a:srgbClr val="000000"/>
                </a:solidFill>
                <a:latin typeface="Arial" pitchFamily="34" charset="0"/>
              </a:defRPr>
            </a:lvl5pPr>
            <a:lvl6pPr marL="2514600" indent="-228600" eaLnBrk="0" fontAlgn="base" hangingPunct="0">
              <a:spcBef>
                <a:spcPct val="20000"/>
              </a:spcBef>
              <a:spcAft>
                <a:spcPct val="0"/>
              </a:spcAft>
              <a:buChar char="»"/>
              <a:defRPr sz="2000">
                <a:solidFill>
                  <a:srgbClr val="000000"/>
                </a:solidFill>
                <a:latin typeface="Arial" pitchFamily="34" charset="0"/>
              </a:defRPr>
            </a:lvl6pPr>
            <a:lvl7pPr marL="2971800" indent="-228600" eaLnBrk="0" fontAlgn="base" hangingPunct="0">
              <a:spcBef>
                <a:spcPct val="20000"/>
              </a:spcBef>
              <a:spcAft>
                <a:spcPct val="0"/>
              </a:spcAft>
              <a:buChar char="»"/>
              <a:defRPr sz="2000">
                <a:solidFill>
                  <a:srgbClr val="000000"/>
                </a:solidFill>
                <a:latin typeface="Arial" pitchFamily="34" charset="0"/>
              </a:defRPr>
            </a:lvl7pPr>
            <a:lvl8pPr marL="3429000" indent="-228600" eaLnBrk="0" fontAlgn="base" hangingPunct="0">
              <a:spcBef>
                <a:spcPct val="20000"/>
              </a:spcBef>
              <a:spcAft>
                <a:spcPct val="0"/>
              </a:spcAft>
              <a:buChar char="»"/>
              <a:defRPr sz="2000">
                <a:solidFill>
                  <a:srgbClr val="000000"/>
                </a:solidFill>
                <a:latin typeface="Arial" pitchFamily="34" charset="0"/>
              </a:defRPr>
            </a:lvl8pPr>
            <a:lvl9pPr marL="3886200" indent="-228600" eaLnBrk="0" fontAlgn="base" hangingPunct="0">
              <a:spcBef>
                <a:spcPct val="20000"/>
              </a:spcBef>
              <a:spcAft>
                <a:spcPct val="0"/>
              </a:spcAft>
              <a:buChar char="»"/>
              <a:defRPr sz="2000">
                <a:solidFill>
                  <a:srgbClr val="000000"/>
                </a:solidFill>
                <a:latin typeface="Arial" pitchFamily="34" charset="0"/>
              </a:defRPr>
            </a:lvl9pPr>
          </a:lstStyle>
          <a:p>
            <a:pPr algn="ctr" eaLnBrk="1" hangingPunct="1">
              <a:spcBef>
                <a:spcPct val="0"/>
              </a:spcBef>
              <a:buFontTx/>
              <a:buNone/>
            </a:pPr>
            <a:r>
              <a:rPr lang="zh-CN" altLang="en-US" b="1" dirty="0">
                <a:solidFill>
                  <a:srgbClr val="FF0000"/>
                </a:solidFill>
                <a:ea typeface="微软雅黑" pitchFamily="34" charset="-122"/>
              </a:rPr>
              <a:t>只需</a:t>
            </a:r>
            <a:r>
              <a:rPr lang="en-US" altLang="zh-CN" b="1" dirty="0">
                <a:solidFill>
                  <a:srgbClr val="FF0000"/>
                </a:solidFill>
                <a:ea typeface="微软雅黑" pitchFamily="34" charset="-122"/>
              </a:rPr>
              <a:t>IE</a:t>
            </a:r>
            <a:r>
              <a:rPr lang="zh-CN" altLang="en-US" b="1" dirty="0">
                <a:solidFill>
                  <a:srgbClr val="FF0000"/>
                </a:solidFill>
                <a:ea typeface="微软雅黑" pitchFamily="34" charset="-122"/>
              </a:rPr>
              <a:t>等浏览器</a:t>
            </a:r>
          </a:p>
        </p:txBody>
      </p:sp>
    </p:spTree>
    <p:extLst>
      <p:ext uri="{BB962C8B-B14F-4D97-AF65-F5344CB8AC3E}">
        <p14:creationId xmlns:p14="http://schemas.microsoft.com/office/powerpoint/2010/main" val="1043306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a:xfrm>
            <a:off x="559376" y="738353"/>
            <a:ext cx="7886700" cy="4905211"/>
          </a:xfrm>
        </p:spPr>
        <p:txBody>
          <a:bodyPr/>
          <a:lstStyle/>
          <a:p>
            <a:pPr marL="0" indent="0" eaLnBrk="1" hangingPunct="1">
              <a:buFontTx/>
              <a:buNone/>
              <a:defRPr/>
            </a:pPr>
            <a:endParaRPr lang="en-US" altLang="zh-CN" dirty="0" smtClean="0"/>
          </a:p>
          <a:p>
            <a:pPr eaLnBrk="1" hangingPunct="1">
              <a:defRPr/>
            </a:pPr>
            <a:r>
              <a:rPr lang="en-US" altLang="zh-CN" sz="2800" b="1" dirty="0" smtClean="0">
                <a:solidFill>
                  <a:srgbClr val="0000FF"/>
                </a:solidFill>
              </a:rPr>
              <a:t>C/S</a:t>
            </a:r>
            <a:r>
              <a:rPr lang="zh-CN" altLang="en-US" sz="2800" b="1" dirty="0" smtClean="0">
                <a:solidFill>
                  <a:srgbClr val="0000FF"/>
                </a:solidFill>
              </a:rPr>
              <a:t>结构</a:t>
            </a:r>
          </a:p>
        </p:txBody>
      </p:sp>
      <p:sp>
        <p:nvSpPr>
          <p:cNvPr id="41987" name="Rectangle 2"/>
          <p:cNvSpPr>
            <a:spLocks noChangeArrowheads="1"/>
          </p:cNvSpPr>
          <p:nvPr/>
        </p:nvSpPr>
        <p:spPr bwMode="auto">
          <a:xfrm>
            <a:off x="4479635"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3200">
                <a:solidFill>
                  <a:srgbClr val="000000"/>
                </a:solidFill>
                <a:latin typeface="Arial" pitchFamily="34" charset="0"/>
              </a:defRPr>
            </a:lvl1pPr>
            <a:lvl2pPr marL="742950" indent="-285750" algn="l" eaLnBrk="0" hangingPunct="0">
              <a:spcBef>
                <a:spcPct val="20000"/>
              </a:spcBef>
              <a:buChar char="–"/>
              <a:defRPr sz="2800">
                <a:solidFill>
                  <a:srgbClr val="000000"/>
                </a:solidFill>
                <a:latin typeface="Arial" pitchFamily="34" charset="0"/>
              </a:defRPr>
            </a:lvl2pPr>
            <a:lvl3pPr marL="1143000" indent="-228600" algn="l" eaLnBrk="0" hangingPunct="0">
              <a:spcBef>
                <a:spcPct val="20000"/>
              </a:spcBef>
              <a:buChar char="•"/>
              <a:defRPr sz="2400">
                <a:solidFill>
                  <a:srgbClr val="000000"/>
                </a:solidFill>
                <a:latin typeface="Arial" pitchFamily="34" charset="0"/>
              </a:defRPr>
            </a:lvl3pPr>
            <a:lvl4pPr marL="1600200" indent="-228600" algn="l" eaLnBrk="0" hangingPunct="0">
              <a:spcBef>
                <a:spcPct val="20000"/>
              </a:spcBef>
              <a:buChar char="–"/>
              <a:defRPr sz="2000">
                <a:solidFill>
                  <a:srgbClr val="000000"/>
                </a:solidFill>
                <a:latin typeface="Arial" pitchFamily="34" charset="0"/>
              </a:defRPr>
            </a:lvl4pPr>
            <a:lvl5pPr marL="2057400" indent="-228600" algn="l" eaLnBrk="0" hangingPunct="0">
              <a:spcBef>
                <a:spcPct val="20000"/>
              </a:spcBef>
              <a:buChar char="»"/>
              <a:defRPr sz="2000">
                <a:solidFill>
                  <a:srgbClr val="000000"/>
                </a:solidFill>
                <a:latin typeface="Arial" pitchFamily="34" charset="0"/>
              </a:defRPr>
            </a:lvl5pPr>
            <a:lvl6pPr marL="2514600" indent="-228600" eaLnBrk="0" fontAlgn="base" hangingPunct="0">
              <a:spcBef>
                <a:spcPct val="20000"/>
              </a:spcBef>
              <a:spcAft>
                <a:spcPct val="0"/>
              </a:spcAft>
              <a:buChar char="»"/>
              <a:defRPr sz="2000">
                <a:solidFill>
                  <a:srgbClr val="000000"/>
                </a:solidFill>
                <a:latin typeface="Arial" pitchFamily="34" charset="0"/>
              </a:defRPr>
            </a:lvl6pPr>
            <a:lvl7pPr marL="2971800" indent="-228600" eaLnBrk="0" fontAlgn="base" hangingPunct="0">
              <a:spcBef>
                <a:spcPct val="20000"/>
              </a:spcBef>
              <a:spcAft>
                <a:spcPct val="0"/>
              </a:spcAft>
              <a:buChar char="»"/>
              <a:defRPr sz="2000">
                <a:solidFill>
                  <a:srgbClr val="000000"/>
                </a:solidFill>
                <a:latin typeface="Arial" pitchFamily="34" charset="0"/>
              </a:defRPr>
            </a:lvl7pPr>
            <a:lvl8pPr marL="3429000" indent="-228600" eaLnBrk="0" fontAlgn="base" hangingPunct="0">
              <a:spcBef>
                <a:spcPct val="20000"/>
              </a:spcBef>
              <a:spcAft>
                <a:spcPct val="0"/>
              </a:spcAft>
              <a:buChar char="»"/>
              <a:defRPr sz="2000">
                <a:solidFill>
                  <a:srgbClr val="000000"/>
                </a:solidFill>
                <a:latin typeface="Arial" pitchFamily="34" charset="0"/>
              </a:defRPr>
            </a:lvl8pPr>
            <a:lvl9pPr marL="3886200" indent="-228600" eaLnBrk="0" fontAlgn="base" hangingPunct="0">
              <a:spcBef>
                <a:spcPct val="20000"/>
              </a:spcBef>
              <a:spcAft>
                <a:spcPct val="0"/>
              </a:spcAft>
              <a:buChar char="»"/>
              <a:defRPr sz="2000">
                <a:solidFill>
                  <a:srgbClr val="000000"/>
                </a:solidFill>
                <a:latin typeface="Arial" pitchFamily="34" charset="0"/>
              </a:defRPr>
            </a:lvl9pPr>
          </a:lstStyle>
          <a:p>
            <a:pPr algn="ctr" eaLnBrk="1" hangingPunct="1">
              <a:spcBef>
                <a:spcPct val="0"/>
              </a:spcBef>
              <a:buFontTx/>
              <a:buNone/>
            </a:pPr>
            <a:endParaRPr lang="zh-CN" altLang="en-US" sz="1800" dirty="0">
              <a:solidFill>
                <a:schemeClr val="tx1"/>
              </a:solidFill>
              <a:ea typeface="微软雅黑" pitchFamily="34" charset="-122"/>
            </a:endParaRPr>
          </a:p>
        </p:txBody>
      </p:sp>
      <p:graphicFrame>
        <p:nvGraphicFramePr>
          <p:cNvPr id="41988" name="Object 2"/>
          <p:cNvGraphicFramePr>
            <a:graphicFrameLocks noChangeAspect="1"/>
          </p:cNvGraphicFramePr>
          <p:nvPr>
            <p:extLst>
              <p:ext uri="{D42A27DB-BD31-4B8C-83A1-F6EECF244321}">
                <p14:modId xmlns:p14="http://schemas.microsoft.com/office/powerpoint/2010/main" val="2723420984"/>
              </p:ext>
            </p:extLst>
          </p:nvPr>
        </p:nvGraphicFramePr>
        <p:xfrm>
          <a:off x="1132376" y="1258501"/>
          <a:ext cx="7339013" cy="5095875"/>
        </p:xfrm>
        <a:graphic>
          <a:graphicData uri="http://schemas.openxmlformats.org/presentationml/2006/ole">
            <mc:AlternateContent xmlns:mc="http://schemas.openxmlformats.org/markup-compatibility/2006">
              <mc:Choice xmlns:v="urn:schemas-microsoft-com:vml" Requires="v">
                <p:oleObj spid="_x0000_s3082" name="Visio" r:id="rId4" imgW="6553739" imgH="4174793" progId="Visio.Drawing.11">
                  <p:embed/>
                </p:oleObj>
              </mc:Choice>
              <mc:Fallback>
                <p:oleObj name="Visio" r:id="rId4" imgW="6553739" imgH="417479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376" y="1258501"/>
                        <a:ext cx="7339013"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nvSpPr>
        <p:spPr bwMode="auto">
          <a:xfrm>
            <a:off x="4910601" y="604034"/>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rgbClr val="000000"/>
                </a:solidFill>
                <a:latin typeface="Arial" pitchFamily="34" charset="0"/>
              </a:defRPr>
            </a:lvl1pPr>
            <a:lvl2pPr marL="742950" indent="-285750" algn="l" eaLnBrk="0" hangingPunct="0">
              <a:spcBef>
                <a:spcPct val="20000"/>
              </a:spcBef>
              <a:buChar char="–"/>
              <a:defRPr sz="2800">
                <a:solidFill>
                  <a:srgbClr val="000000"/>
                </a:solidFill>
                <a:latin typeface="Arial" pitchFamily="34" charset="0"/>
              </a:defRPr>
            </a:lvl2pPr>
            <a:lvl3pPr marL="1143000" indent="-228600" algn="l" eaLnBrk="0" hangingPunct="0">
              <a:spcBef>
                <a:spcPct val="20000"/>
              </a:spcBef>
              <a:buChar char="•"/>
              <a:defRPr sz="2400">
                <a:solidFill>
                  <a:srgbClr val="000000"/>
                </a:solidFill>
                <a:latin typeface="Arial" pitchFamily="34" charset="0"/>
              </a:defRPr>
            </a:lvl3pPr>
            <a:lvl4pPr marL="1600200" indent="-228600" algn="l" eaLnBrk="0" hangingPunct="0">
              <a:spcBef>
                <a:spcPct val="20000"/>
              </a:spcBef>
              <a:buChar char="–"/>
              <a:defRPr sz="2000">
                <a:solidFill>
                  <a:srgbClr val="000000"/>
                </a:solidFill>
                <a:latin typeface="Arial" pitchFamily="34" charset="0"/>
              </a:defRPr>
            </a:lvl4pPr>
            <a:lvl5pPr marL="2057400" indent="-228600" algn="l" eaLnBrk="0" hangingPunct="0">
              <a:spcBef>
                <a:spcPct val="20000"/>
              </a:spcBef>
              <a:buChar char="»"/>
              <a:defRPr sz="2000">
                <a:solidFill>
                  <a:srgbClr val="000000"/>
                </a:solidFill>
                <a:latin typeface="Arial" pitchFamily="34" charset="0"/>
              </a:defRPr>
            </a:lvl5pPr>
            <a:lvl6pPr marL="2514600" indent="-228600" eaLnBrk="0" fontAlgn="base" hangingPunct="0">
              <a:spcBef>
                <a:spcPct val="20000"/>
              </a:spcBef>
              <a:spcAft>
                <a:spcPct val="0"/>
              </a:spcAft>
              <a:buChar char="»"/>
              <a:defRPr sz="2000">
                <a:solidFill>
                  <a:srgbClr val="000000"/>
                </a:solidFill>
                <a:latin typeface="Arial" pitchFamily="34" charset="0"/>
              </a:defRPr>
            </a:lvl6pPr>
            <a:lvl7pPr marL="2971800" indent="-228600" eaLnBrk="0" fontAlgn="base" hangingPunct="0">
              <a:spcBef>
                <a:spcPct val="20000"/>
              </a:spcBef>
              <a:spcAft>
                <a:spcPct val="0"/>
              </a:spcAft>
              <a:buChar char="»"/>
              <a:defRPr sz="2000">
                <a:solidFill>
                  <a:srgbClr val="000000"/>
                </a:solidFill>
                <a:latin typeface="Arial" pitchFamily="34" charset="0"/>
              </a:defRPr>
            </a:lvl7pPr>
            <a:lvl8pPr marL="3429000" indent="-228600" eaLnBrk="0" fontAlgn="base" hangingPunct="0">
              <a:spcBef>
                <a:spcPct val="20000"/>
              </a:spcBef>
              <a:spcAft>
                <a:spcPct val="0"/>
              </a:spcAft>
              <a:buChar char="»"/>
              <a:defRPr sz="2000">
                <a:solidFill>
                  <a:srgbClr val="000000"/>
                </a:solidFill>
                <a:latin typeface="Arial" pitchFamily="34" charset="0"/>
              </a:defRPr>
            </a:lvl8pPr>
            <a:lvl9pPr marL="3886200" indent="-228600" eaLnBrk="0" fontAlgn="base" hangingPunct="0">
              <a:spcBef>
                <a:spcPct val="20000"/>
              </a:spcBef>
              <a:spcAft>
                <a:spcPct val="0"/>
              </a:spcAft>
              <a:buChar char="»"/>
              <a:defRPr sz="2000">
                <a:solidFill>
                  <a:srgbClr val="000000"/>
                </a:solidFill>
                <a:latin typeface="Arial" pitchFamily="34" charset="0"/>
              </a:defRPr>
            </a:lvl9pPr>
          </a:lstStyle>
          <a:p>
            <a:pPr algn="ctr" eaLnBrk="1" hangingPunct="1">
              <a:spcBef>
                <a:spcPct val="0"/>
              </a:spcBef>
              <a:buFontTx/>
              <a:buNone/>
            </a:pPr>
            <a:r>
              <a:rPr lang="zh-CN" altLang="en-US" sz="2800" b="1" dirty="0">
                <a:solidFill>
                  <a:srgbClr val="FF0000"/>
                </a:solidFill>
                <a:ea typeface="微软雅黑" pitchFamily="34" charset="-122"/>
              </a:rPr>
              <a:t>需安装相关应用软件</a:t>
            </a:r>
          </a:p>
        </p:txBody>
      </p:sp>
    </p:spTree>
    <p:extLst>
      <p:ext uri="{BB962C8B-B14F-4D97-AF65-F5344CB8AC3E}">
        <p14:creationId xmlns:p14="http://schemas.microsoft.com/office/powerpoint/2010/main" val="2219620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122465" y="498867"/>
            <a:ext cx="7886700" cy="4905211"/>
          </a:xfrm>
        </p:spPr>
        <p:txBody>
          <a:bodyPr/>
          <a:lstStyle/>
          <a:p>
            <a:pPr eaLnBrk="1" hangingPunct="1"/>
            <a:r>
              <a:rPr lang="en-US" altLang="zh-CN" sz="2800" b="1" dirty="0" smtClean="0">
                <a:solidFill>
                  <a:srgbClr val="0000FF"/>
                </a:solidFill>
              </a:rPr>
              <a:t>B/S</a:t>
            </a:r>
            <a:r>
              <a:rPr lang="zh-CN" altLang="en-US" sz="2800" b="1" dirty="0" smtClean="0">
                <a:solidFill>
                  <a:srgbClr val="0000FF"/>
                </a:solidFill>
              </a:rPr>
              <a:t>结构的例子：</a:t>
            </a:r>
            <a:endParaRPr lang="en-US" altLang="zh-CN" sz="2800" b="1" dirty="0" smtClean="0">
              <a:solidFill>
                <a:srgbClr val="0000FF"/>
              </a:solidFill>
            </a:endParaRPr>
          </a:p>
          <a:p>
            <a:pPr eaLnBrk="1" hangingPunct="1"/>
            <a:r>
              <a:rPr lang="zh-CN" altLang="en-US" sz="2800" b="1" dirty="0" smtClean="0">
                <a:solidFill>
                  <a:srgbClr val="000000"/>
                </a:solidFill>
              </a:rPr>
              <a:t>教务管理系统</a:t>
            </a:r>
            <a:endParaRPr lang="en-US" altLang="zh-CN" sz="2800" b="1" dirty="0" smtClean="0">
              <a:solidFill>
                <a:srgbClr val="000000"/>
              </a:solidFill>
            </a:endParaRPr>
          </a:p>
          <a:p>
            <a:pPr eaLnBrk="1" hangingPunct="1"/>
            <a:r>
              <a:rPr lang="zh-CN" altLang="en-US" sz="2800" b="1" dirty="0" smtClean="0">
                <a:solidFill>
                  <a:srgbClr val="000000"/>
                </a:solidFill>
              </a:rPr>
              <a:t>图书管理系统</a:t>
            </a:r>
          </a:p>
        </p:txBody>
      </p:sp>
      <p:sp>
        <p:nvSpPr>
          <p:cNvPr id="40963" name="Rectangle 2"/>
          <p:cNvSpPr>
            <a:spLocks noChangeArrowheads="1"/>
          </p:cNvSpPr>
          <p:nvPr/>
        </p:nvSpPr>
        <p:spPr bwMode="auto">
          <a:xfrm>
            <a:off x="4479635"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3200">
                <a:solidFill>
                  <a:srgbClr val="000000"/>
                </a:solidFill>
                <a:latin typeface="Arial" pitchFamily="34" charset="0"/>
              </a:defRPr>
            </a:lvl1pPr>
            <a:lvl2pPr marL="742950" indent="-285750" algn="l" eaLnBrk="0" hangingPunct="0">
              <a:spcBef>
                <a:spcPct val="20000"/>
              </a:spcBef>
              <a:buChar char="–"/>
              <a:defRPr sz="2800">
                <a:solidFill>
                  <a:srgbClr val="000000"/>
                </a:solidFill>
                <a:latin typeface="Arial" pitchFamily="34" charset="0"/>
              </a:defRPr>
            </a:lvl2pPr>
            <a:lvl3pPr marL="1143000" indent="-228600" algn="l" eaLnBrk="0" hangingPunct="0">
              <a:spcBef>
                <a:spcPct val="20000"/>
              </a:spcBef>
              <a:buChar char="•"/>
              <a:defRPr sz="2400">
                <a:solidFill>
                  <a:srgbClr val="000000"/>
                </a:solidFill>
                <a:latin typeface="Arial" pitchFamily="34" charset="0"/>
              </a:defRPr>
            </a:lvl3pPr>
            <a:lvl4pPr marL="1600200" indent="-228600" algn="l" eaLnBrk="0" hangingPunct="0">
              <a:spcBef>
                <a:spcPct val="20000"/>
              </a:spcBef>
              <a:buChar char="–"/>
              <a:defRPr sz="2000">
                <a:solidFill>
                  <a:srgbClr val="000000"/>
                </a:solidFill>
                <a:latin typeface="Arial" pitchFamily="34" charset="0"/>
              </a:defRPr>
            </a:lvl4pPr>
            <a:lvl5pPr marL="2057400" indent="-228600" algn="l" eaLnBrk="0" hangingPunct="0">
              <a:spcBef>
                <a:spcPct val="20000"/>
              </a:spcBef>
              <a:buChar char="»"/>
              <a:defRPr sz="2000">
                <a:solidFill>
                  <a:srgbClr val="000000"/>
                </a:solidFill>
                <a:latin typeface="Arial" pitchFamily="34" charset="0"/>
              </a:defRPr>
            </a:lvl5pPr>
            <a:lvl6pPr marL="2514600" indent="-228600" eaLnBrk="0" fontAlgn="base" hangingPunct="0">
              <a:spcBef>
                <a:spcPct val="20000"/>
              </a:spcBef>
              <a:spcAft>
                <a:spcPct val="0"/>
              </a:spcAft>
              <a:buChar char="»"/>
              <a:defRPr sz="2000">
                <a:solidFill>
                  <a:srgbClr val="000000"/>
                </a:solidFill>
                <a:latin typeface="Arial" pitchFamily="34" charset="0"/>
              </a:defRPr>
            </a:lvl6pPr>
            <a:lvl7pPr marL="2971800" indent="-228600" eaLnBrk="0" fontAlgn="base" hangingPunct="0">
              <a:spcBef>
                <a:spcPct val="20000"/>
              </a:spcBef>
              <a:spcAft>
                <a:spcPct val="0"/>
              </a:spcAft>
              <a:buChar char="»"/>
              <a:defRPr sz="2000">
                <a:solidFill>
                  <a:srgbClr val="000000"/>
                </a:solidFill>
                <a:latin typeface="Arial" pitchFamily="34" charset="0"/>
              </a:defRPr>
            </a:lvl7pPr>
            <a:lvl8pPr marL="3429000" indent="-228600" eaLnBrk="0" fontAlgn="base" hangingPunct="0">
              <a:spcBef>
                <a:spcPct val="20000"/>
              </a:spcBef>
              <a:spcAft>
                <a:spcPct val="0"/>
              </a:spcAft>
              <a:buChar char="»"/>
              <a:defRPr sz="2000">
                <a:solidFill>
                  <a:srgbClr val="000000"/>
                </a:solidFill>
                <a:latin typeface="Arial" pitchFamily="34" charset="0"/>
              </a:defRPr>
            </a:lvl8pPr>
            <a:lvl9pPr marL="3886200" indent="-228600" eaLnBrk="0" fontAlgn="base" hangingPunct="0">
              <a:spcBef>
                <a:spcPct val="20000"/>
              </a:spcBef>
              <a:spcAft>
                <a:spcPct val="0"/>
              </a:spcAft>
              <a:buChar char="»"/>
              <a:defRPr sz="2000">
                <a:solidFill>
                  <a:srgbClr val="000000"/>
                </a:solidFill>
                <a:latin typeface="Arial" pitchFamily="34" charset="0"/>
              </a:defRPr>
            </a:lvl9pPr>
          </a:lstStyle>
          <a:p>
            <a:pPr algn="ctr" eaLnBrk="1" hangingPunct="1">
              <a:spcBef>
                <a:spcPct val="0"/>
              </a:spcBef>
              <a:buFontTx/>
              <a:buNone/>
            </a:pPr>
            <a:endParaRPr lang="zh-CN" altLang="en-US" sz="1800" dirty="0">
              <a:solidFill>
                <a:schemeClr val="tx1"/>
              </a:solidFill>
              <a:ea typeface="微软雅黑" pitchFamily="34" charset="-122"/>
            </a:endParaRPr>
          </a:p>
        </p:txBody>
      </p:sp>
      <p:graphicFrame>
        <p:nvGraphicFramePr>
          <p:cNvPr id="40964" name="Object 1"/>
          <p:cNvGraphicFramePr>
            <a:graphicFrameLocks noChangeAspect="1"/>
          </p:cNvGraphicFramePr>
          <p:nvPr>
            <p:extLst>
              <p:ext uri="{D42A27DB-BD31-4B8C-83A1-F6EECF244321}">
                <p14:modId xmlns:p14="http://schemas.microsoft.com/office/powerpoint/2010/main" val="1481625901"/>
              </p:ext>
            </p:extLst>
          </p:nvPr>
        </p:nvGraphicFramePr>
        <p:xfrm>
          <a:off x="556728" y="916273"/>
          <a:ext cx="8001000" cy="5095875"/>
        </p:xfrm>
        <a:graphic>
          <a:graphicData uri="http://schemas.openxmlformats.org/presentationml/2006/ole">
            <mc:AlternateContent xmlns:mc="http://schemas.openxmlformats.org/markup-compatibility/2006">
              <mc:Choice xmlns:v="urn:schemas-microsoft-com:vml" Requires="v">
                <p:oleObj spid="_x0000_s4106" name="Visio" r:id="rId3" imgW="6553644" imgH="4174793" progId="Visio.Drawing.11">
                  <p:embed/>
                </p:oleObj>
              </mc:Choice>
              <mc:Fallback>
                <p:oleObj name="Visio" r:id="rId3" imgW="6553644" imgH="417479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28" y="916273"/>
                        <a:ext cx="8001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nvSpPr>
        <p:spPr bwMode="auto">
          <a:xfrm>
            <a:off x="5700741" y="5998612"/>
            <a:ext cx="3034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rgbClr val="000000"/>
                </a:solidFill>
                <a:latin typeface="Arial" pitchFamily="34" charset="0"/>
              </a:defRPr>
            </a:lvl1pPr>
            <a:lvl2pPr marL="742950" indent="-285750" algn="l" eaLnBrk="0" hangingPunct="0">
              <a:spcBef>
                <a:spcPct val="20000"/>
              </a:spcBef>
              <a:buChar char="–"/>
              <a:defRPr sz="2800">
                <a:solidFill>
                  <a:srgbClr val="000000"/>
                </a:solidFill>
                <a:latin typeface="Arial" pitchFamily="34" charset="0"/>
              </a:defRPr>
            </a:lvl2pPr>
            <a:lvl3pPr marL="1143000" indent="-228600" algn="l" eaLnBrk="0" hangingPunct="0">
              <a:spcBef>
                <a:spcPct val="20000"/>
              </a:spcBef>
              <a:buChar char="•"/>
              <a:defRPr sz="2400">
                <a:solidFill>
                  <a:srgbClr val="000000"/>
                </a:solidFill>
                <a:latin typeface="Arial" pitchFamily="34" charset="0"/>
              </a:defRPr>
            </a:lvl3pPr>
            <a:lvl4pPr marL="1600200" indent="-228600" algn="l" eaLnBrk="0" hangingPunct="0">
              <a:spcBef>
                <a:spcPct val="20000"/>
              </a:spcBef>
              <a:buChar char="–"/>
              <a:defRPr sz="2000">
                <a:solidFill>
                  <a:srgbClr val="000000"/>
                </a:solidFill>
                <a:latin typeface="Arial" pitchFamily="34" charset="0"/>
              </a:defRPr>
            </a:lvl4pPr>
            <a:lvl5pPr marL="2057400" indent="-228600" algn="l" eaLnBrk="0" hangingPunct="0">
              <a:spcBef>
                <a:spcPct val="20000"/>
              </a:spcBef>
              <a:buChar char="»"/>
              <a:defRPr sz="2000">
                <a:solidFill>
                  <a:srgbClr val="000000"/>
                </a:solidFill>
                <a:latin typeface="Arial" pitchFamily="34" charset="0"/>
              </a:defRPr>
            </a:lvl5pPr>
            <a:lvl6pPr marL="2514600" indent="-228600" eaLnBrk="0" fontAlgn="base" hangingPunct="0">
              <a:spcBef>
                <a:spcPct val="20000"/>
              </a:spcBef>
              <a:spcAft>
                <a:spcPct val="0"/>
              </a:spcAft>
              <a:buChar char="»"/>
              <a:defRPr sz="2000">
                <a:solidFill>
                  <a:srgbClr val="000000"/>
                </a:solidFill>
                <a:latin typeface="Arial" pitchFamily="34" charset="0"/>
              </a:defRPr>
            </a:lvl6pPr>
            <a:lvl7pPr marL="2971800" indent="-228600" eaLnBrk="0" fontAlgn="base" hangingPunct="0">
              <a:spcBef>
                <a:spcPct val="20000"/>
              </a:spcBef>
              <a:spcAft>
                <a:spcPct val="0"/>
              </a:spcAft>
              <a:buChar char="»"/>
              <a:defRPr sz="2000">
                <a:solidFill>
                  <a:srgbClr val="000000"/>
                </a:solidFill>
                <a:latin typeface="Arial" pitchFamily="34" charset="0"/>
              </a:defRPr>
            </a:lvl7pPr>
            <a:lvl8pPr marL="3429000" indent="-228600" eaLnBrk="0" fontAlgn="base" hangingPunct="0">
              <a:spcBef>
                <a:spcPct val="20000"/>
              </a:spcBef>
              <a:spcAft>
                <a:spcPct val="0"/>
              </a:spcAft>
              <a:buChar char="»"/>
              <a:defRPr sz="2000">
                <a:solidFill>
                  <a:srgbClr val="000000"/>
                </a:solidFill>
                <a:latin typeface="Arial" pitchFamily="34" charset="0"/>
              </a:defRPr>
            </a:lvl8pPr>
            <a:lvl9pPr marL="3886200" indent="-228600" eaLnBrk="0" fontAlgn="base" hangingPunct="0">
              <a:spcBef>
                <a:spcPct val="20000"/>
              </a:spcBef>
              <a:spcAft>
                <a:spcPct val="0"/>
              </a:spcAft>
              <a:buChar char="»"/>
              <a:defRPr sz="2000">
                <a:solidFill>
                  <a:srgbClr val="000000"/>
                </a:solidFill>
                <a:latin typeface="Arial" pitchFamily="34" charset="0"/>
              </a:defRPr>
            </a:lvl9pPr>
          </a:lstStyle>
          <a:p>
            <a:pPr algn="ctr" eaLnBrk="1" hangingPunct="1">
              <a:spcBef>
                <a:spcPct val="0"/>
              </a:spcBef>
              <a:buFontTx/>
              <a:buNone/>
            </a:pPr>
            <a:r>
              <a:rPr lang="zh-CN" altLang="en-US" b="1" dirty="0">
                <a:solidFill>
                  <a:srgbClr val="FF0000"/>
                </a:solidFill>
                <a:ea typeface="微软雅黑" pitchFamily="34" charset="-122"/>
              </a:rPr>
              <a:t>只需</a:t>
            </a:r>
            <a:r>
              <a:rPr lang="en-US" altLang="zh-CN" b="1" dirty="0">
                <a:solidFill>
                  <a:srgbClr val="FF0000"/>
                </a:solidFill>
                <a:ea typeface="微软雅黑" pitchFamily="34" charset="-122"/>
              </a:rPr>
              <a:t>IE</a:t>
            </a:r>
            <a:r>
              <a:rPr lang="zh-CN" altLang="en-US" b="1" dirty="0">
                <a:solidFill>
                  <a:srgbClr val="FF0000"/>
                </a:solidFill>
                <a:ea typeface="微软雅黑" pitchFamily="34" charset="-122"/>
              </a:rPr>
              <a:t>等浏览器</a:t>
            </a:r>
          </a:p>
        </p:txBody>
      </p:sp>
    </p:spTree>
    <p:extLst>
      <p:ext uri="{BB962C8B-B14F-4D97-AF65-F5344CB8AC3E}">
        <p14:creationId xmlns:p14="http://schemas.microsoft.com/office/powerpoint/2010/main" val="2720155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sz="2800" b="1" dirty="0" smtClean="0">
                <a:solidFill>
                  <a:srgbClr val="D40AC6"/>
                </a:solidFill>
              </a:rPr>
              <a:t>2.</a:t>
            </a:r>
            <a:r>
              <a:rPr lang="zh-CN" altLang="en-US" sz="3200" b="1" dirty="0" smtClean="0">
                <a:solidFill>
                  <a:srgbClr val="FF0000"/>
                </a:solidFill>
                <a:effectLst>
                  <a:outerShdw blurRad="38100" dist="38100" dir="2700000" algn="tl">
                    <a:srgbClr val="000000">
                      <a:alpha val="43137"/>
                    </a:srgbClr>
                  </a:outerShdw>
                </a:effectLst>
              </a:rPr>
              <a:t>数据库</a:t>
            </a:r>
            <a:endParaRPr lang="zh-CN" altLang="en-US" sz="3200" b="1" dirty="0">
              <a:solidFill>
                <a:srgbClr val="FF0000"/>
              </a:solidFill>
              <a:effectLst>
                <a:outerShdw blurRad="38100" dist="38100" dir="2700000" algn="tl">
                  <a:srgbClr val="000000">
                    <a:alpha val="43137"/>
                  </a:srgbClr>
                </a:outerShdw>
              </a:effectLst>
            </a:endParaRPr>
          </a:p>
        </p:txBody>
      </p:sp>
      <p:sp>
        <p:nvSpPr>
          <p:cNvPr id="9219" name="内容占位符 2"/>
          <p:cNvSpPr>
            <a:spLocks noGrp="1"/>
          </p:cNvSpPr>
          <p:nvPr>
            <p:ph idx="1"/>
          </p:nvPr>
        </p:nvSpPr>
        <p:spPr>
          <a:xfrm>
            <a:off x="457200" y="1064525"/>
            <a:ext cx="8229600" cy="4884757"/>
          </a:xfrm>
        </p:spPr>
        <p:txBody>
          <a:bodyPr/>
          <a:lstStyle/>
          <a:p>
            <a:pPr>
              <a:lnSpc>
                <a:spcPct val="120000"/>
              </a:lnSpc>
            </a:pPr>
            <a:r>
              <a:rPr lang="zh-CN" altLang="en-US" sz="2800" dirty="0" smtClean="0"/>
              <a:t>数据库</a:t>
            </a:r>
            <a:r>
              <a:rPr lang="en-US" altLang="zh-CN" sz="2800" dirty="0" smtClean="0"/>
              <a:t>(Database,</a:t>
            </a:r>
            <a:r>
              <a:rPr lang="zh-CN" altLang="en-US" sz="2800" dirty="0" smtClean="0"/>
              <a:t>简称</a:t>
            </a:r>
            <a:r>
              <a:rPr lang="en-US" altLang="zh-CN" sz="2800" b="1" dirty="0" smtClean="0">
                <a:solidFill>
                  <a:srgbClr val="FF0000"/>
                </a:solidFill>
              </a:rPr>
              <a:t>DB</a:t>
            </a:r>
            <a:r>
              <a:rPr lang="en-US" altLang="zh-CN" sz="2800" dirty="0" smtClean="0"/>
              <a:t>)</a:t>
            </a:r>
            <a:r>
              <a:rPr lang="zh-CN" altLang="en-US" sz="2800" dirty="0" smtClean="0"/>
              <a:t>是</a:t>
            </a:r>
            <a:r>
              <a:rPr lang="zh-CN" altLang="en-US" sz="2800" b="1" dirty="0" smtClean="0">
                <a:solidFill>
                  <a:srgbClr val="0000FF"/>
                </a:solidFill>
              </a:rPr>
              <a:t>长期</a:t>
            </a:r>
            <a:r>
              <a:rPr lang="zh-CN" altLang="en-US" sz="2800" dirty="0" smtClean="0"/>
              <a:t>储存在</a:t>
            </a:r>
            <a:r>
              <a:rPr lang="zh-CN" altLang="en-US" sz="2800" b="1" dirty="0" smtClean="0">
                <a:solidFill>
                  <a:srgbClr val="0000FF"/>
                </a:solidFill>
              </a:rPr>
              <a:t>计算机内</a:t>
            </a:r>
            <a:r>
              <a:rPr lang="zh-CN" altLang="en-US" sz="2800" b="1" dirty="0" smtClean="0"/>
              <a:t>、</a:t>
            </a:r>
            <a:r>
              <a:rPr lang="zh-CN" altLang="en-US" sz="2800" b="1" dirty="0" smtClean="0">
                <a:solidFill>
                  <a:srgbClr val="0000FF"/>
                </a:solidFill>
              </a:rPr>
              <a:t>有组织的</a:t>
            </a:r>
            <a:r>
              <a:rPr lang="zh-CN" altLang="en-US" sz="2800" b="1" dirty="0" smtClean="0"/>
              <a:t>、</a:t>
            </a:r>
            <a:r>
              <a:rPr lang="zh-CN" altLang="en-US" sz="2800" b="1" dirty="0" smtClean="0">
                <a:solidFill>
                  <a:srgbClr val="0000FF"/>
                </a:solidFill>
              </a:rPr>
              <a:t>可共享</a:t>
            </a:r>
            <a:r>
              <a:rPr lang="zh-CN" altLang="en-US" sz="2800" dirty="0" smtClean="0"/>
              <a:t>的大量的数据集合。</a:t>
            </a:r>
          </a:p>
          <a:p>
            <a:endParaRPr lang="zh-CN" altLang="en-US" dirty="0" smtClean="0"/>
          </a:p>
        </p:txBody>
      </p:sp>
      <p:sp>
        <p:nvSpPr>
          <p:cNvPr id="4" name="AutoShape 4"/>
          <p:cNvSpPr txBox="1">
            <a:spLocks noChangeArrowheads="1"/>
          </p:cNvSpPr>
          <p:nvPr/>
        </p:nvSpPr>
        <p:spPr bwMode="auto">
          <a:xfrm flipV="1">
            <a:off x="1714500" y="2338388"/>
            <a:ext cx="5829300" cy="4114800"/>
          </a:xfrm>
          <a:prstGeom prst="verticalScroll">
            <a:avLst>
              <a:gd name="adj" fmla="val 7477"/>
            </a:avLst>
          </a:prstGeom>
          <a:solidFill>
            <a:srgbClr val="92D050"/>
          </a:solidFill>
          <a:ln w="25400">
            <a:solidFill>
              <a:schemeClr val="tx1"/>
            </a:solidFill>
            <a:round/>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Char char="–"/>
              <a:defRPr sz="2000">
                <a:solidFill>
                  <a:schemeClr val="tx1"/>
                </a:solidFill>
                <a:latin typeface="+mn-lt"/>
                <a:ea typeface="黑体" pitchFamily="2" charset="-122"/>
              </a:defRPr>
            </a:lvl2pPr>
            <a:lvl3pPr marL="1143000" indent="-228600" algn="l" rtl="0" eaLnBrk="0" fontAlgn="base" hangingPunct="0">
              <a:spcBef>
                <a:spcPct val="20000"/>
              </a:spcBef>
              <a:spcAft>
                <a:spcPct val="0"/>
              </a:spcAft>
              <a:buChar char="•"/>
              <a:defRPr>
                <a:solidFill>
                  <a:schemeClr val="tx1"/>
                </a:solidFill>
                <a:latin typeface="+mn-lt"/>
                <a:ea typeface="黑体"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ct val="0"/>
              </a:spcBef>
              <a:buFontTx/>
              <a:buNone/>
              <a:defRPr/>
            </a:pPr>
            <a:endParaRPr lang="en-US" altLang="zh-CN" b="1" kern="0" dirty="0">
              <a:latin typeface="Times New Roman" panose="02020603050405020304" pitchFamily="18" charset="0"/>
              <a:ea typeface="微软雅黑" panose="020B0503020204020204" pitchFamily="34" charset="-122"/>
            </a:endParaRPr>
          </a:p>
          <a:p>
            <a:pPr>
              <a:spcBef>
                <a:spcPct val="0"/>
              </a:spcBef>
              <a:buFontTx/>
              <a:buNone/>
              <a:defRPr/>
            </a:pPr>
            <a:endParaRPr lang="en-US" altLang="zh-CN" b="1" kern="0" dirty="0">
              <a:latin typeface="Times New Roman" panose="02020603050405020304" pitchFamily="18" charset="0"/>
              <a:ea typeface="微软雅黑" panose="020B0503020204020204" pitchFamily="34" charset="-122"/>
            </a:endParaRPr>
          </a:p>
          <a:p>
            <a:pPr>
              <a:spcBef>
                <a:spcPct val="0"/>
              </a:spcBef>
              <a:buFontTx/>
              <a:buNone/>
              <a:defRPr/>
            </a:pPr>
            <a:endParaRPr lang="en-US" altLang="zh-CN" b="1" kern="0" dirty="0">
              <a:latin typeface="Times New Roman" panose="02020603050405020304" pitchFamily="18" charset="0"/>
              <a:ea typeface="微软雅黑" panose="020B0503020204020204" pitchFamily="34" charset="-122"/>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4020427244"/>
              </p:ext>
            </p:extLst>
          </p:nvPr>
        </p:nvGraphicFramePr>
        <p:xfrm>
          <a:off x="1882775" y="2211388"/>
          <a:ext cx="5459413" cy="2687637"/>
        </p:xfrm>
        <a:graphic>
          <a:graphicData uri="http://schemas.openxmlformats.org/presentationml/2006/ole">
            <mc:AlternateContent xmlns:mc="http://schemas.openxmlformats.org/markup-compatibility/2006">
              <mc:Choice xmlns:v="urn:schemas-microsoft-com:vml" Requires="v">
                <p:oleObj spid="_x0000_s1078" name="Document" r:id="rId4" imgW="3402335" imgH="1681146" progId="Word.Document.8">
                  <p:embed/>
                </p:oleObj>
              </mc:Choice>
              <mc:Fallback>
                <p:oleObj name="Document" r:id="rId4" imgW="3402335" imgH="1681146" progId="Word.Document.8">
                  <p:embed/>
                  <p:pic>
                    <p:nvPicPr>
                      <p:cNvPr id="0" name=""/>
                      <p:cNvPicPr>
                        <a:picLocks noChangeAspect="1" noChangeArrowheads="1"/>
                      </p:cNvPicPr>
                      <p:nvPr/>
                    </p:nvPicPr>
                    <p:blipFill>
                      <a:blip r:embed="rId5"/>
                      <a:srcRect/>
                      <a:stretch>
                        <a:fillRect/>
                      </a:stretch>
                    </p:blipFill>
                    <p:spPr bwMode="auto">
                      <a:xfrm>
                        <a:off x="1882775" y="2211388"/>
                        <a:ext cx="5459413" cy="268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AutoShape 5"/>
          <p:cNvSpPr>
            <a:spLocks noChangeArrowheads="1"/>
          </p:cNvSpPr>
          <p:nvPr/>
        </p:nvSpPr>
        <p:spPr bwMode="auto">
          <a:xfrm>
            <a:off x="5264624" y="40944"/>
            <a:ext cx="1296987" cy="1036910"/>
          </a:xfrm>
          <a:prstGeom prst="can">
            <a:avLst>
              <a:gd name="adj" fmla="val 26144"/>
            </a:avLst>
          </a:prstGeom>
          <a:solidFill>
            <a:srgbClr val="BBE0E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kern="0" dirty="0" smtClean="0">
                <a:solidFill>
                  <a:srgbClr val="FF0000"/>
                </a:solidFill>
                <a:latin typeface="微软雅黑" panose="020B0503020204020204" pitchFamily="34" charset="-122"/>
                <a:ea typeface="微软雅黑" panose="020B0503020204020204" pitchFamily="34" charset="-122"/>
                <a:cs typeface="Times New Roman" pitchFamily="18" charset="0"/>
              </a:rPr>
              <a:t>DB</a:t>
            </a:r>
            <a:endParaRPr lang="zh-CN" altLang="en-US" sz="2400" b="1" kern="0" dirty="0">
              <a:solidFill>
                <a:srgbClr val="FF0000"/>
              </a:solidFill>
              <a:latin typeface="微软雅黑" panose="020B0503020204020204" pitchFamily="34" charset="-122"/>
              <a:ea typeface="微软雅黑" panose="020B0503020204020204" pitchFamily="34" charset="-122"/>
              <a:cs typeface="Times New Roman" pitchFamily="18" charset="0"/>
            </a:endParaRPr>
          </a:p>
        </p:txBody>
      </p:sp>
      <p:sp>
        <p:nvSpPr>
          <p:cNvPr id="3" name="五角星 2"/>
          <p:cNvSpPr/>
          <p:nvPr/>
        </p:nvSpPr>
        <p:spPr>
          <a:xfrm>
            <a:off x="3323231" y="381898"/>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186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316406" y="3070746"/>
            <a:ext cx="3493827" cy="6005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78" name="灯片编号占位符 5"/>
          <p:cNvSpPr>
            <a:spLocks noGrp="1"/>
          </p:cNvSpPr>
          <p:nvPr>
            <p:ph type="sldNum" sz="quarter" idx="12"/>
          </p:nvPr>
        </p:nvSpPr>
        <p:spPr>
          <a:xfrm>
            <a:off x="6553200" y="6381750"/>
            <a:ext cx="2133600" cy="476250"/>
          </a:xfrm>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6389DA1C-E8CB-432C-9A57-BDA6766D6148}" type="slidenum">
              <a:rPr lang="en-US" altLang="zh-CN" sz="1400" smtClean="0">
                <a:solidFill>
                  <a:schemeClr val="tx1"/>
                </a:solidFill>
                <a:latin typeface="Times New Roman" pitchFamily="18" charset="0"/>
              </a:rPr>
              <a:pPr algn="r" eaLnBrk="1" hangingPunct="1">
                <a:spcBef>
                  <a:spcPct val="0"/>
                </a:spcBef>
                <a:buClrTx/>
                <a:buFontTx/>
                <a:buNone/>
              </a:pPr>
              <a:t>7</a:t>
            </a:fld>
            <a:endParaRPr lang="en-US" altLang="zh-CN" sz="1400" smtClean="0">
              <a:solidFill>
                <a:schemeClr val="tx1"/>
              </a:solidFill>
              <a:latin typeface="Times New Roman" pitchFamily="18" charset="0"/>
            </a:endParaRPr>
          </a:p>
        </p:txBody>
      </p:sp>
      <p:sp>
        <p:nvSpPr>
          <p:cNvPr id="840707" name="Rectangle 3"/>
          <p:cNvSpPr>
            <a:spLocks noChangeArrowheads="1"/>
          </p:cNvSpPr>
          <p:nvPr/>
        </p:nvSpPr>
        <p:spPr bwMode="auto">
          <a:xfrm>
            <a:off x="464023" y="1060900"/>
            <a:ext cx="8399533"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lvl="1" algn="just" eaLnBrk="1" hangingPunct="1">
              <a:lnSpc>
                <a:spcPct val="120000"/>
              </a:lnSpc>
            </a:pPr>
            <a:r>
              <a:rPr lang="zh-CN" altLang="en-US" dirty="0">
                <a:solidFill>
                  <a:srgbClr val="FF0000"/>
                </a:solidFill>
                <a:effectLst>
                  <a:outerShdw blurRad="38100" dist="38100" dir="2700000" algn="tl">
                    <a:srgbClr val="000000">
                      <a:alpha val="43137"/>
                    </a:srgbClr>
                  </a:outerShdw>
                </a:effectLst>
              </a:rPr>
              <a:t>“长期存储”</a:t>
            </a:r>
            <a:r>
              <a:rPr lang="zh-CN" altLang="en-US" dirty="0" smtClean="0">
                <a:effectLst>
                  <a:outerShdw blurRad="38100" dist="38100" dir="2700000" algn="tl">
                    <a:srgbClr val="000000">
                      <a:alpha val="43137"/>
                    </a:srgbClr>
                  </a:outerShdw>
                </a:effectLst>
              </a:rPr>
              <a:t>：常年</a:t>
            </a:r>
            <a:r>
              <a:rPr lang="zh-CN" altLang="en-US" dirty="0">
                <a:effectLst>
                  <a:outerShdw blurRad="38100" dist="38100" dir="2700000" algn="tl">
                    <a:srgbClr val="000000">
                      <a:alpha val="43137"/>
                    </a:srgbClr>
                  </a:outerShdw>
                </a:effectLst>
              </a:rPr>
              <a:t>累月、日积月累</a:t>
            </a:r>
            <a:r>
              <a:rPr lang="zh-CN" altLang="en-US" dirty="0" smtClean="0">
                <a:effectLst>
                  <a:outerShdw blurRad="38100" dist="38100" dir="2700000" algn="tl">
                    <a:srgbClr val="000000">
                      <a:alpha val="43137"/>
                    </a:srgbClr>
                  </a:outerShdw>
                </a:effectLst>
              </a:rPr>
              <a:t>。</a:t>
            </a:r>
            <a:r>
              <a:rPr lang="zh-CN" altLang="en-US" dirty="0" smtClean="0">
                <a:solidFill>
                  <a:srgbClr val="0000FF"/>
                </a:solidFill>
                <a:effectLst>
                  <a:outerShdw blurRad="38100" dist="38100" dir="2700000" algn="tl">
                    <a:srgbClr val="000000">
                      <a:alpha val="43137"/>
                    </a:srgbClr>
                  </a:outerShdw>
                </a:effectLst>
              </a:rPr>
              <a:t>带来</a:t>
            </a:r>
            <a:r>
              <a:rPr lang="zh-CN" altLang="en-US" dirty="0">
                <a:solidFill>
                  <a:srgbClr val="0000FF"/>
                </a:solidFill>
                <a:effectLst>
                  <a:outerShdw blurRad="38100" dist="38100" dir="2700000" algn="tl">
                    <a:srgbClr val="000000">
                      <a:alpha val="43137"/>
                    </a:srgbClr>
                  </a:outerShdw>
                </a:effectLst>
              </a:rPr>
              <a:t>的问题：数据库庞大、空间溢出、查询缓慢</a:t>
            </a:r>
          </a:p>
          <a:p>
            <a:pPr lvl="1" algn="just" eaLnBrk="1" hangingPunct="1">
              <a:lnSpc>
                <a:spcPct val="120000"/>
              </a:lnSpc>
            </a:pP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数据按一定的</a:t>
            </a:r>
            <a:r>
              <a:rPr lang="zh-CN" altLang="en-US" dirty="0" smtClean="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数据模型</a:t>
            </a:r>
            <a:r>
              <a:rPr lang="zh-CN" altLang="en-US"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组织、描述和储存</a:t>
            </a:r>
          </a:p>
          <a:p>
            <a:pPr lvl="1" eaLnBrk="1" hangingPunct="1">
              <a:lnSpc>
                <a:spcPct val="120000"/>
              </a:lnSpc>
            </a:pPr>
            <a:r>
              <a:rPr lang="zh-CN" altLang="en-US" dirty="0" smtClean="0">
                <a:effectLst>
                  <a:outerShdw blurRad="38100" dist="38100" dir="2700000" algn="tl">
                    <a:srgbClr val="000000">
                      <a:alpha val="43137"/>
                    </a:srgbClr>
                  </a:outerShdw>
                </a:effectLst>
              </a:rPr>
              <a:t>可</a:t>
            </a:r>
            <a:r>
              <a:rPr lang="zh-CN" altLang="en-US" dirty="0">
                <a:effectLst>
                  <a:outerShdw blurRad="38100" dist="38100" dir="2700000" algn="tl">
                    <a:srgbClr val="000000">
                      <a:alpha val="43137"/>
                    </a:srgbClr>
                  </a:outerShdw>
                </a:effectLst>
              </a:rPr>
              <a:t>为各种用户</a:t>
            </a:r>
            <a:r>
              <a:rPr lang="zh-CN" altLang="en-US" dirty="0">
                <a:solidFill>
                  <a:srgbClr val="FF3300"/>
                </a:solidFill>
                <a:effectLst>
                  <a:outerShdw blurRad="38100" dist="38100" dir="2700000" algn="tl">
                    <a:srgbClr val="000000">
                      <a:alpha val="43137"/>
                    </a:srgbClr>
                  </a:outerShdw>
                </a:effectLst>
              </a:rPr>
              <a:t>共享（</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在多用户及网络环境中被共享</a:t>
            </a:r>
            <a:r>
              <a:rPr lang="zh-CN" altLang="en-US" dirty="0">
                <a:solidFill>
                  <a:srgbClr val="FF3300"/>
                </a:solidFill>
                <a:effectLst>
                  <a:outerShdw blurRad="38100" dist="38100" dir="2700000" algn="tl">
                    <a:srgbClr val="000000">
                      <a:alpha val="43137"/>
                    </a:srgbClr>
                  </a:outerShdw>
                </a:effectLst>
              </a:rPr>
              <a:t>）</a:t>
            </a:r>
          </a:p>
          <a:p>
            <a:pPr lvl="1" algn="just" eaLnBrk="1" hangingPunct="1">
              <a:lnSpc>
                <a:spcPct val="120000"/>
              </a:lnSpc>
            </a:pPr>
            <a:r>
              <a:rPr lang="zh-CN" altLang="en-US" dirty="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冗余度</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较小 </a:t>
            </a:r>
            <a:r>
              <a:rPr lang="zh-CN" altLang="en-US" dirty="0">
                <a:effectLst>
                  <a:outerShdw blurRad="38100" dist="38100" dir="2700000" algn="tl">
                    <a:srgbClr val="000000">
                      <a:alpha val="43137"/>
                    </a:srgbClr>
                  </a:outerShdw>
                </a:effectLst>
              </a:rPr>
              <a:t>：</a:t>
            </a:r>
            <a:r>
              <a:rPr lang="zh-CN" altLang="en-US" sz="2800" i="1" u="sng" dirty="0">
                <a:solidFill>
                  <a:srgbClr val="FF3300"/>
                </a:solidFill>
                <a:effectLst>
                  <a:outerShdw blurRad="38100" dist="38100" dir="2700000" algn="tl">
                    <a:srgbClr val="000000">
                      <a:alpha val="43137"/>
                    </a:srgbClr>
                  </a:outerShdw>
                </a:effectLst>
                <a:latin typeface="楷体_GB2312" pitchFamily="49" charset="-122"/>
                <a:ea typeface="楷体_GB2312" pitchFamily="49" charset="-122"/>
              </a:rPr>
              <a:t>冗余－数据重复存储</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a:t>
            </a:r>
            <a:r>
              <a:rPr lang="zh-CN" altLang="en-US" dirty="0">
                <a:solidFill>
                  <a:srgbClr val="0000FF"/>
                </a:solidFill>
                <a:effectLst>
                  <a:outerShdw blurRad="38100" dist="38100" dir="2700000" algn="tl">
                    <a:srgbClr val="000000">
                      <a:alpha val="43137"/>
                    </a:srgbClr>
                  </a:outerShdw>
                </a:effectLst>
                <a:latin typeface="楷体_GB2312" pitchFamily="49" charset="-122"/>
                <a:ea typeface="楷体_GB2312" pitchFamily="49" charset="-122"/>
              </a:rPr>
              <a:t>在建立数据模型时，可以尽量减少数据冗余</a:t>
            </a:r>
            <a:r>
              <a:rPr lang="zh-CN" altLang="en-US" dirty="0">
                <a:solidFill>
                  <a:srgbClr val="0000FF"/>
                </a:solidFill>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    </a:t>
            </a:r>
          </a:p>
          <a:p>
            <a:pPr lvl="1" algn="just" eaLnBrk="1" hangingPunct="1">
              <a:lnSpc>
                <a:spcPct val="120000"/>
              </a:lnSpc>
            </a:pPr>
            <a:r>
              <a:rPr lang="zh-CN" altLang="en-US" dirty="0">
                <a:solidFill>
                  <a:srgbClr val="FF33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数据独立性</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较高</a:t>
            </a:r>
            <a:r>
              <a:rPr lang="zh-CN" altLang="en-US" dirty="0">
                <a:effectLst>
                  <a:outerShdw blurRad="38100" dist="38100" dir="2700000" algn="tl">
                    <a:srgbClr val="000000">
                      <a:alpha val="43137"/>
                    </a:srgbClr>
                  </a:outerShdw>
                </a:effectLst>
              </a:rPr>
              <a:t>：</a:t>
            </a:r>
            <a:r>
              <a:rPr lang="zh-CN" altLang="en-US" sz="2800" u="sng" dirty="0">
                <a:solidFill>
                  <a:srgbClr val="FF3300"/>
                </a:solidFill>
                <a:effectLst>
                  <a:outerShdw blurRad="38100" dist="38100" dir="2700000" algn="tl">
                    <a:srgbClr val="000000">
                      <a:alpha val="43137"/>
                    </a:srgbClr>
                  </a:outerShdw>
                </a:effectLst>
                <a:latin typeface="楷体_GB2312" pitchFamily="49" charset="-122"/>
                <a:ea typeface="楷体_GB2312" pitchFamily="49" charset="-122"/>
              </a:rPr>
              <a:t>数据独立性－应用程序和数据不相互依赖</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。这是数据库系统追求的目标</a:t>
            </a:r>
            <a:endParaRPr lang="zh-CN" altLang="en-US" dirty="0">
              <a:effectLst>
                <a:outerShdw blurRad="38100" dist="38100" dir="2700000" algn="tl">
                  <a:srgbClr val="000000">
                    <a:alpha val="43137"/>
                  </a:srgbClr>
                </a:outerShdw>
              </a:effectLst>
            </a:endParaRPr>
          </a:p>
          <a:p>
            <a:pPr lvl="1" algn="just" eaLnBrk="1" hangingPunct="1">
              <a:lnSpc>
                <a:spcPct val="120000"/>
              </a:lnSpc>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易扩展</a:t>
            </a:r>
            <a:r>
              <a:rPr lang="zh-CN" altLang="en-US" dirty="0">
                <a:effectLst>
                  <a:outerShdw blurRad="38100" dist="38100" dir="2700000" algn="tl">
                    <a:srgbClr val="000000">
                      <a:alpha val="43137"/>
                    </a:srgbClr>
                  </a:outerShdw>
                </a:effectLst>
              </a:rPr>
              <a:t>：在</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数据库中增添新的对象和数据；</a:t>
            </a:r>
          </a:p>
          <a:p>
            <a:pPr lvl="1" algn="just" eaLnBrk="1" hangingPunct="1">
              <a:lnSpc>
                <a:spcPct val="120000"/>
              </a:lnSpc>
              <a:buFont typeface="Wingdings" pitchFamily="2" charset="2"/>
              <a:buNone/>
            </a:pPr>
            <a:r>
              <a:rPr lang="zh-CN" altLang="en-US" dirty="0">
                <a:effectLst>
                  <a:outerShdw blurRad="38100" dist="38100" dir="2700000" algn="tl">
                    <a:srgbClr val="000000">
                      <a:alpha val="43137"/>
                    </a:srgbClr>
                  </a:outerShdw>
                </a:effectLst>
                <a:latin typeface="楷体_GB2312" pitchFamily="49" charset="-122"/>
                <a:ea typeface="楷体_GB2312" pitchFamily="49" charset="-122"/>
              </a:rPr>
              <a:t>          在应用系统中易增加新的应用。</a:t>
            </a:r>
            <a:endParaRPr lang="en-US" altLang="zh-CN" dirty="0">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 name="标题 1"/>
          <p:cNvSpPr>
            <a:spLocks noGrp="1"/>
          </p:cNvSpPr>
          <p:nvPr>
            <p:ph type="title"/>
          </p:nvPr>
        </p:nvSpPr>
        <p:spPr/>
        <p:txBody>
          <a:bodyPr>
            <a:normAutofit/>
          </a:bodyPr>
          <a:lstStyle/>
          <a:p>
            <a:r>
              <a:rPr lang="zh-CN" altLang="en-US" sz="3200" b="1" dirty="0"/>
              <a:t>数据库的基本特征</a:t>
            </a:r>
          </a:p>
        </p:txBody>
      </p:sp>
      <p:sp>
        <p:nvSpPr>
          <p:cNvPr id="6" name="五角星 5"/>
          <p:cNvSpPr/>
          <p:nvPr/>
        </p:nvSpPr>
        <p:spPr>
          <a:xfrm>
            <a:off x="4046563" y="381898"/>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519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0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E1DC20B2-6BB5-4EAB-9BE7-58FA9C55A043}" type="slidenum">
              <a:rPr lang="en-US" altLang="zh-CN" sz="1400" smtClean="0">
                <a:solidFill>
                  <a:schemeClr val="tx1"/>
                </a:solidFill>
                <a:latin typeface="Times New Roman" pitchFamily="18" charset="0"/>
              </a:rPr>
              <a:pPr algn="r" eaLnBrk="1" hangingPunct="1">
                <a:spcBef>
                  <a:spcPct val="0"/>
                </a:spcBef>
                <a:buClrTx/>
                <a:buFontTx/>
                <a:buNone/>
              </a:pPr>
              <a:t>8</a:t>
            </a:fld>
            <a:endParaRPr lang="en-US" altLang="zh-CN" sz="1400" smtClean="0">
              <a:solidFill>
                <a:schemeClr val="tx1"/>
              </a:solidFill>
              <a:latin typeface="Times New Roman" pitchFamily="18" charset="0"/>
            </a:endParaRPr>
          </a:p>
        </p:txBody>
      </p:sp>
      <p:sp>
        <p:nvSpPr>
          <p:cNvPr id="25603" name="Rectangle 2"/>
          <p:cNvSpPr>
            <a:spLocks noGrp="1" noChangeArrowheads="1"/>
          </p:cNvSpPr>
          <p:nvPr>
            <p:ph type="title"/>
          </p:nvPr>
        </p:nvSpPr>
        <p:spPr/>
        <p:txBody>
          <a:bodyPr/>
          <a:lstStyle/>
          <a:p>
            <a:pPr eaLnBrk="1" hangingPunct="1"/>
            <a:r>
              <a:rPr lang="zh-CN" altLang="en-US" b="1" dirty="0" smtClean="0">
                <a:solidFill>
                  <a:srgbClr val="FF0066"/>
                </a:solidFill>
                <a:latin typeface="黑体" panose="02010609060101010101" pitchFamily="49" charset="-122"/>
                <a:ea typeface="黑体" panose="02010609060101010101" pitchFamily="49" charset="-122"/>
              </a:rPr>
              <a:t>数据库举例</a:t>
            </a:r>
          </a:p>
        </p:txBody>
      </p:sp>
      <p:sp>
        <p:nvSpPr>
          <p:cNvPr id="832516" name="Rectangle 4"/>
          <p:cNvSpPr>
            <a:spLocks noChangeArrowheads="1"/>
          </p:cNvSpPr>
          <p:nvPr/>
        </p:nvSpPr>
        <p:spPr bwMode="auto">
          <a:xfrm>
            <a:off x="636588" y="1166813"/>
            <a:ext cx="7954962"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lnSpc>
                <a:spcPct val="120000"/>
              </a:lnSpc>
            </a:pPr>
            <a:r>
              <a:rPr lang="en-US" altLang="zh-CN" dirty="0" smtClean="0">
                <a:effectLst>
                  <a:outerShdw blurRad="38100" dist="38100" dir="2700000" algn="tl">
                    <a:srgbClr val="000000">
                      <a:alpha val="43137"/>
                    </a:srgbClr>
                  </a:outerShdw>
                </a:effectLst>
              </a:rPr>
              <a:t>MySQL </a:t>
            </a:r>
            <a:r>
              <a:rPr lang="zh-CN" altLang="en-US" dirty="0" smtClean="0">
                <a:effectLst>
                  <a:outerShdw blurRad="38100" dist="38100" dir="2700000" algn="tl">
                    <a:srgbClr val="000000">
                      <a:alpha val="43137"/>
                    </a:srgbClr>
                  </a:outerShdw>
                </a:effectLst>
              </a:rPr>
              <a:t>数据库</a:t>
            </a:r>
            <a:endParaRPr lang="zh-CN" altLang="en-US" dirty="0">
              <a:effectLst>
                <a:outerShdw blurRad="38100" dist="38100" dir="2700000" algn="tl">
                  <a:srgbClr val="000000">
                    <a:alpha val="43137"/>
                  </a:srgbClr>
                </a:outerShdw>
              </a:effectLst>
            </a:endParaRPr>
          </a:p>
          <a:p>
            <a:pPr lvl="1" algn="just" eaLnBrk="1" hangingPunct="1">
              <a:lnSpc>
                <a:spcPct val="120000"/>
              </a:lnSpc>
            </a:pPr>
            <a:endParaRPr lang="en-US" altLang="zh-CN" dirty="0">
              <a:effectLst/>
              <a:latin typeface="楷体_GB2312" pitchFamily="49" charset="-122"/>
              <a:ea typeface="楷体_GB2312" pitchFamily="49" charset="-122"/>
            </a:endParaRP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874" b="37188"/>
          <a:stretch/>
        </p:blipFill>
        <p:spPr bwMode="auto">
          <a:xfrm>
            <a:off x="802640" y="1828588"/>
            <a:ext cx="7622858" cy="4667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505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r" eaLnBrk="1" hangingPunct="1">
              <a:spcBef>
                <a:spcPct val="0"/>
              </a:spcBef>
              <a:buClrTx/>
              <a:buFontTx/>
              <a:buNone/>
            </a:pPr>
            <a:fld id="{E1DC20B2-6BB5-4EAB-9BE7-58FA9C55A043}" type="slidenum">
              <a:rPr lang="en-US" altLang="zh-CN" sz="1400" smtClean="0">
                <a:solidFill>
                  <a:schemeClr val="tx1"/>
                </a:solidFill>
                <a:latin typeface="Times New Roman" pitchFamily="18" charset="0"/>
              </a:rPr>
              <a:pPr algn="r" eaLnBrk="1" hangingPunct="1">
                <a:spcBef>
                  <a:spcPct val="0"/>
                </a:spcBef>
                <a:buClrTx/>
                <a:buFontTx/>
                <a:buNone/>
              </a:pPr>
              <a:t>9</a:t>
            </a:fld>
            <a:endParaRPr lang="en-US" altLang="zh-CN" sz="1400" smtClean="0">
              <a:solidFill>
                <a:schemeClr val="tx1"/>
              </a:solidFill>
              <a:latin typeface="Times New Roman" pitchFamily="18" charset="0"/>
            </a:endParaRPr>
          </a:p>
        </p:txBody>
      </p:sp>
      <p:sp>
        <p:nvSpPr>
          <p:cNvPr id="25603" name="Rectangle 2"/>
          <p:cNvSpPr>
            <a:spLocks noGrp="1" noChangeArrowheads="1"/>
          </p:cNvSpPr>
          <p:nvPr>
            <p:ph type="title"/>
          </p:nvPr>
        </p:nvSpPr>
        <p:spPr/>
        <p:txBody>
          <a:bodyPr>
            <a:normAutofit/>
          </a:bodyPr>
          <a:lstStyle/>
          <a:p>
            <a:r>
              <a:rPr lang="zh-CN" altLang="en-US" b="1" dirty="0">
                <a:solidFill>
                  <a:srgbClr val="FF0066"/>
                </a:solidFill>
                <a:latin typeface="黑体" panose="02010609060101010101" pitchFamily="49" charset="-122"/>
                <a:ea typeface="黑体" panose="02010609060101010101" pitchFamily="49" charset="-122"/>
              </a:rPr>
              <a:t>数据库举例</a:t>
            </a:r>
          </a:p>
        </p:txBody>
      </p:sp>
      <p:sp>
        <p:nvSpPr>
          <p:cNvPr id="832516" name="Rectangle 4"/>
          <p:cNvSpPr>
            <a:spLocks noChangeArrowheads="1"/>
          </p:cNvSpPr>
          <p:nvPr/>
        </p:nvSpPr>
        <p:spPr bwMode="auto">
          <a:xfrm>
            <a:off x="636588" y="1166813"/>
            <a:ext cx="7954962"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Font typeface="Wingdings" pitchFamily="2" charset="2"/>
              <a:buChar char="v"/>
              <a:defRPr sz="2800" b="1">
                <a:solidFill>
                  <a:srgbClr val="0000CC"/>
                </a:solidFill>
                <a:latin typeface="Arial" pitchFamily="34" charset="0"/>
              </a:defRPr>
            </a:lvl1pPr>
            <a:lvl2pPr marL="742950" indent="-285750" algn="l" eaLnBrk="0" hangingPunct="0">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eaLnBrk="0" hangingPunct="0">
              <a:spcBef>
                <a:spcPct val="20000"/>
              </a:spcBef>
              <a:buClr>
                <a:schemeClr val="tx1"/>
              </a:buClr>
              <a:buChar char="•"/>
              <a:defRPr sz="2200" b="1">
                <a:solidFill>
                  <a:schemeClr val="tx1"/>
                </a:solidFill>
                <a:latin typeface="Arial" pitchFamily="34" charset="0"/>
              </a:defRPr>
            </a:lvl3pPr>
            <a:lvl4pPr marL="1600200" indent="-228600" algn="l" eaLnBrk="0" hangingPunct="0">
              <a:spcBef>
                <a:spcPct val="20000"/>
              </a:spcBef>
              <a:buChar char="–"/>
              <a:defRPr sz="2000" b="1">
                <a:solidFill>
                  <a:schemeClr val="tx1"/>
                </a:solidFill>
                <a:latin typeface="Arial" pitchFamily="34" charset="0"/>
              </a:defRPr>
            </a:lvl4pPr>
            <a:lvl5pPr marL="2057400" indent="-228600" algn="l" eaLnBrk="0" hangingPunct="0">
              <a:spcBef>
                <a:spcPct val="20000"/>
              </a:spcBef>
              <a:buChar char="»"/>
              <a:defRPr sz="2000" b="1">
                <a:solidFill>
                  <a:schemeClr val="tx1"/>
                </a:solidFill>
                <a:latin typeface="Arial" pitchFamily="34" charset="0"/>
              </a:defRPr>
            </a:lvl5pPr>
            <a:lvl6pPr marL="2514600" indent="-228600" eaLnBrk="0" fontAlgn="base" hangingPunct="0">
              <a:spcBef>
                <a:spcPct val="20000"/>
              </a:spcBef>
              <a:spcAft>
                <a:spcPct val="0"/>
              </a:spcAft>
              <a:buChar char="»"/>
              <a:defRPr sz="2000" b="1">
                <a:solidFill>
                  <a:schemeClr val="tx1"/>
                </a:solidFill>
                <a:latin typeface="Arial" pitchFamily="34" charset="0"/>
              </a:defRPr>
            </a:lvl6pPr>
            <a:lvl7pPr marL="2971800" indent="-228600" eaLnBrk="0" fontAlgn="base" hangingPunct="0">
              <a:spcBef>
                <a:spcPct val="20000"/>
              </a:spcBef>
              <a:spcAft>
                <a:spcPct val="0"/>
              </a:spcAft>
              <a:buChar char="»"/>
              <a:defRPr sz="2000" b="1">
                <a:solidFill>
                  <a:schemeClr val="tx1"/>
                </a:solidFill>
                <a:latin typeface="Arial" pitchFamily="34" charset="0"/>
              </a:defRPr>
            </a:lvl7pPr>
            <a:lvl8pPr marL="3429000" indent="-228600" eaLnBrk="0" fontAlgn="base" hangingPunct="0">
              <a:spcBef>
                <a:spcPct val="20000"/>
              </a:spcBef>
              <a:spcAft>
                <a:spcPct val="0"/>
              </a:spcAft>
              <a:buChar char="»"/>
              <a:defRPr sz="2000" b="1">
                <a:solidFill>
                  <a:schemeClr val="tx1"/>
                </a:solidFill>
                <a:latin typeface="Arial" pitchFamily="34" charset="0"/>
              </a:defRPr>
            </a:lvl8pPr>
            <a:lvl9pPr marL="3886200" indent="-228600" eaLnBrk="0" fontAlgn="base" hangingPunct="0">
              <a:spcBef>
                <a:spcPct val="20000"/>
              </a:spcBef>
              <a:spcAft>
                <a:spcPct val="0"/>
              </a:spcAft>
              <a:buChar char="»"/>
              <a:defRPr sz="2000" b="1">
                <a:solidFill>
                  <a:schemeClr val="tx1"/>
                </a:solidFill>
                <a:latin typeface="Arial" pitchFamily="34" charset="0"/>
              </a:defRPr>
            </a:lvl9pPr>
          </a:lstStyle>
          <a:p>
            <a:pPr algn="just" eaLnBrk="1" hangingPunct="1">
              <a:lnSpc>
                <a:spcPct val="120000"/>
              </a:lnSpc>
            </a:pPr>
            <a:r>
              <a:rPr lang="en-US" altLang="zh-CN" dirty="0">
                <a:effectLst>
                  <a:outerShdw blurRad="38100" dist="38100" dir="2700000" algn="tl">
                    <a:srgbClr val="000000">
                      <a:alpha val="43137"/>
                    </a:srgbClr>
                  </a:outerShdw>
                </a:effectLst>
              </a:rPr>
              <a:t>SQL Server</a:t>
            </a:r>
            <a:r>
              <a:rPr lang="zh-CN" altLang="en-US" dirty="0">
                <a:effectLst>
                  <a:outerShdw blurRad="38100" dist="38100" dir="2700000" algn="tl">
                    <a:srgbClr val="000000">
                      <a:alpha val="43137"/>
                    </a:srgbClr>
                  </a:outerShdw>
                </a:effectLst>
              </a:rPr>
              <a:t>数据库</a:t>
            </a:r>
          </a:p>
          <a:p>
            <a:pPr lvl="1" algn="just" eaLnBrk="1" hangingPunct="1">
              <a:lnSpc>
                <a:spcPct val="120000"/>
              </a:lnSpc>
            </a:pPr>
            <a:endParaRPr lang="en-US" altLang="zh-CN" dirty="0">
              <a:effectLst/>
              <a:latin typeface="楷体_GB2312" pitchFamily="49" charset="-122"/>
              <a:ea typeface="楷体_GB2312" pitchFamily="49" charset="-122"/>
            </a:endParaRPr>
          </a:p>
        </p:txBody>
      </p:sp>
      <p:pic>
        <p:nvPicPr>
          <p:cNvPr id="25605" name="Picture 9"/>
          <p:cNvPicPr>
            <a:picLocks noChangeAspect="1" noChangeArrowheads="1"/>
          </p:cNvPicPr>
          <p:nvPr/>
        </p:nvPicPr>
        <p:blipFill>
          <a:blip r:embed="rId3">
            <a:extLst>
              <a:ext uri="{28A0092B-C50C-407E-A947-70E740481C1C}">
                <a14:useLocalDpi xmlns:a14="http://schemas.microsoft.com/office/drawing/2010/main" val="0"/>
              </a:ext>
            </a:extLst>
          </a:blip>
          <a:srcRect l="3125" t="29042" r="80702" b="39679"/>
          <a:stretch>
            <a:fillRect/>
          </a:stretch>
        </p:blipFill>
        <p:spPr bwMode="auto">
          <a:xfrm>
            <a:off x="403225" y="1774825"/>
            <a:ext cx="2492375" cy="34734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10"/>
          <p:cNvPicPr>
            <a:picLocks noChangeAspect="1" noChangeArrowheads="1"/>
          </p:cNvPicPr>
          <p:nvPr/>
        </p:nvPicPr>
        <p:blipFill>
          <a:blip r:embed="rId4">
            <a:extLst>
              <a:ext uri="{28A0092B-C50C-407E-A947-70E740481C1C}">
                <a14:useLocalDpi xmlns:a14="http://schemas.microsoft.com/office/drawing/2010/main" val="0"/>
              </a:ext>
            </a:extLst>
          </a:blip>
          <a:srcRect r="15761" b="61469"/>
          <a:stretch>
            <a:fillRect/>
          </a:stretch>
        </p:blipFill>
        <p:spPr bwMode="auto">
          <a:xfrm>
            <a:off x="742950" y="3252788"/>
            <a:ext cx="7799388" cy="28940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31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2799</Words>
  <Application>Microsoft Office PowerPoint</Application>
  <PresentationFormat>全屏显示(4:3)</PresentationFormat>
  <Paragraphs>392</Paragraphs>
  <Slides>54</Slides>
  <Notes>24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57" baseType="lpstr">
      <vt:lpstr>Office 主题</vt:lpstr>
      <vt:lpstr>Document</vt:lpstr>
      <vt:lpstr>Visio</vt:lpstr>
      <vt:lpstr>第一章  数据库系统概述</vt:lpstr>
      <vt:lpstr>1.1数据库系统概念</vt:lpstr>
      <vt:lpstr>数据库系统构成：图1.2</vt:lpstr>
      <vt:lpstr>1.数据与信息 </vt:lpstr>
      <vt:lpstr>数据举例</vt:lpstr>
      <vt:lpstr>2.数据库</vt:lpstr>
      <vt:lpstr>数据库的基本特征</vt:lpstr>
      <vt:lpstr>数据库举例</vt:lpstr>
      <vt:lpstr>数据库举例</vt:lpstr>
      <vt:lpstr>3.数据处理与数据管理 </vt:lpstr>
      <vt:lpstr>PowerPoint 演示文稿</vt:lpstr>
      <vt:lpstr>补充：数据库技术的发展： 三代数据库系统 （参考数据库系统概论第5版）</vt:lpstr>
      <vt:lpstr>第二代数据库系统：关系数据库系统</vt:lpstr>
      <vt:lpstr>新一代数据库系统</vt:lpstr>
      <vt:lpstr>1.1.2：数据库管理系统</vt:lpstr>
      <vt:lpstr>PowerPoint 演示文稿</vt:lpstr>
      <vt:lpstr>2. 数据库管理系统的功能:</vt:lpstr>
      <vt:lpstr>DBMS的主要功能</vt:lpstr>
      <vt:lpstr>DBMS的主要功能</vt:lpstr>
      <vt:lpstr>DBMS的主要功能</vt:lpstr>
      <vt:lpstr>3. 常见的关系型DBMS (RDBMS)</vt:lpstr>
      <vt:lpstr>常见的关系型DBMS (RDBMS)</vt:lpstr>
      <vt:lpstr>PowerPoint 演示文稿</vt:lpstr>
      <vt:lpstr>PowerPoint 演示文稿</vt:lpstr>
      <vt:lpstr>PowerPoint 演示文稿</vt:lpstr>
      <vt:lpstr>DBMS举例</vt:lpstr>
      <vt:lpstr>DBMS举例</vt:lpstr>
      <vt:lpstr>1.1.3 数据库管理员</vt:lpstr>
      <vt:lpstr>1.1.4  应用系统</vt:lpstr>
      <vt:lpstr>1.1.5 用户</vt:lpstr>
      <vt:lpstr>再回顾：数据库系统构成：图1.2</vt:lpstr>
      <vt:lpstr>1.2 数据库系统的特点</vt:lpstr>
      <vt:lpstr>数据库系统阶段应用程序与数据之间的对应关系 ：</vt:lpstr>
      <vt:lpstr>PowerPoint 演示文稿</vt:lpstr>
      <vt:lpstr>PowerPoint 演示文稿</vt:lpstr>
      <vt:lpstr>4.数据由DBMS统一管理和控制</vt:lpstr>
      <vt:lpstr>1.3 数据库系统结构</vt:lpstr>
      <vt:lpstr>1.3.1 数据库系统的三级模式结构  </vt:lpstr>
      <vt:lpstr>三级模式结构： </vt:lpstr>
      <vt:lpstr>补充：数据库系统的三级模式结构的一个例子</vt:lpstr>
      <vt:lpstr>一、模式（Schema）</vt:lpstr>
      <vt:lpstr>二、外模式（External Schema）</vt:lpstr>
      <vt:lpstr>外模式（续）</vt:lpstr>
      <vt:lpstr>三、内模式（Internal Schema）</vt:lpstr>
      <vt:lpstr>三者之间的关系：</vt:lpstr>
      <vt:lpstr>2.二级映像</vt:lpstr>
      <vt:lpstr>一、外模式／模式映象</vt:lpstr>
      <vt:lpstr>二、模式／内模式映象</vt:lpstr>
      <vt:lpstr>模式／内模式映象（续）</vt:lpstr>
      <vt:lpstr>模式／内模式映象（续）</vt:lpstr>
      <vt:lpstr>1.3.2 B/S、C/S应用结构</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239</cp:revision>
  <dcterms:created xsi:type="dcterms:W3CDTF">2014-08-02T13:12:31Z</dcterms:created>
  <dcterms:modified xsi:type="dcterms:W3CDTF">2019-09-03T14:58:57Z</dcterms:modified>
</cp:coreProperties>
</file>