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66"/>
    <a:srgbClr val="FF33CC"/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59" autoAdjust="0"/>
  </p:normalViewPr>
  <p:slideViewPr>
    <p:cSldViewPr snapToGrid="0">
      <p:cViewPr>
        <p:scale>
          <a:sx n="70" d="100"/>
          <a:sy n="70" d="100"/>
        </p:scale>
        <p:origin x="-1386" y="-108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782-2DED-4538-8A8B-66BD345BDC7C}" type="datetimeFigureOut">
              <a:rPr lang="zh-CN" altLang="en-US" smtClean="0">
                <a:ea typeface="微软雅黑" pitchFamily="34" charset="-122"/>
              </a:rPr>
              <a:pPr/>
              <a:t>2019/9/7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68BBA-7C16-4CDD-B820-F73D7A8C0C72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94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2F2D57EA-8133-4EBA-9F4D-64D06136AE31}" type="datetimeFigureOut">
              <a:rPr lang="zh-CN" altLang="en-US" smtClean="0"/>
              <a:pPr/>
              <a:t>2019/9/7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CAABDFF2-EF0B-41A5-940A-DECF8E3E5ED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3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1090D-E563-4709-BB9B-1E64AB57890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298E9E-EEC0-45FA-8BD7-A01E170F64C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BF823-53C3-48D4-92E6-620B122005A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25BF8-61AA-4BEF-99C7-6F470B1F29C4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现实世界中，事物内部以及事物之间是有联系的，这些联系在信息世界中反映为实体（型）内部的联系和实体（型）之间的联系。实体内部的联系通常是指组成实体的各属性之间的联系。实体之间的联系通常是指不同实体集之间的联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BDFF2-EF0B-41A5-940A-DECF8E3E5ED8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42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CD6071-BA0E-4ED9-A5CB-9E3FDE9C878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97E51-E914-4A4E-B32F-09272013956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7DB0B2-2117-4C44-B7E2-E85E965A123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B13F9F-CCF0-46A6-B95E-CDDD0DFB941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B0C06-85CC-4DFB-B8E9-B1856A52215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A19BD7-B4C4-4425-A7BF-FE7DB458A16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F3251-F13C-45C5-A4AA-6A5D37E5D76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2055" y="418170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3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91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60350"/>
            <a:ext cx="73914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141788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268413"/>
            <a:ext cx="4141787" cy="5256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7950" y="649287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492875"/>
            <a:ext cx="5903912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D58EE38-985C-4228-A6D1-C251AA165C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543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60350"/>
            <a:ext cx="7391400" cy="7921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268413"/>
            <a:ext cx="8435975" cy="525621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7950" y="649287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32138" y="6492875"/>
            <a:ext cx="5903912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817EF3A-8A32-4700-B8DF-1C33323859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74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1753"/>
            <a:ext cx="7886700" cy="49052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13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2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1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7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0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4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8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50732"/>
            <a:ext cx="7886700" cy="491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3F4955F7-CBC3-4DF2-9BB0-FD39BCFE30CF}" type="datetimeFigureOut">
              <a:rPr lang="zh-CN" altLang="en-US" smtClean="0"/>
              <a:pPr/>
              <a:t>2019/9/7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10EA6060-038B-4193-B29D-DF559687355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5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66963" y="1508300"/>
            <a:ext cx="647603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r>
              <a:rPr lang="zh-CN" altLang="en-US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模型（教材</a:t>
            </a:r>
            <a:r>
              <a:rPr lang="en-US" altLang="zh-CN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4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4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基本概念</a:t>
            </a:r>
            <a:endParaRPr lang="zh-CN" altLang="zh-CN" sz="3600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E-R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2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14785-7A98-48E7-AB9A-72A882F8E87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个实体型之间的联系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343025"/>
            <a:ext cx="6569075" cy="4956175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一对多联系（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1:n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lvl="1" algn="just">
              <a:lnSpc>
                <a:spcPct val="120000"/>
              </a:lnSpc>
            </a:pP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</a:p>
          <a:p>
            <a:pPr lvl="2" algn="just">
              <a:lnSpc>
                <a:spcPct val="120000"/>
              </a:lnSpc>
              <a:buClrTx/>
              <a:buFontTx/>
              <a:buNone/>
            </a:pP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一个班级中有若干名学生，</a:t>
            </a:r>
          </a:p>
          <a:p>
            <a:pPr lvl="2" algn="just">
              <a:lnSpc>
                <a:spcPct val="120000"/>
              </a:lnSpc>
              <a:buClrTx/>
              <a:buFontTx/>
              <a:buNone/>
            </a:pP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每个学生只在一个班级中学习</a:t>
            </a:r>
          </a:p>
          <a:p>
            <a:pPr lvl="1" algn="just"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</a:p>
          <a:p>
            <a:pPr lvl="2" algn="just">
              <a:lnSpc>
                <a:spcPct val="120000"/>
              </a:lnSpc>
              <a:buClrTx/>
              <a:buFontTx/>
              <a:buNone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如果对于实体集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中的每一个实体，实体集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</a:p>
          <a:p>
            <a:pPr lvl="2" algn="just">
              <a:lnSpc>
                <a:spcPct val="120000"/>
              </a:lnSpc>
              <a:buClrTx/>
              <a:buFontTx/>
              <a:buNone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个实体（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n≥0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）与之联系，反之，对于实体</a:t>
            </a:r>
          </a:p>
          <a:p>
            <a:pPr lvl="2" algn="just">
              <a:lnSpc>
                <a:spcPct val="120000"/>
              </a:lnSpc>
              <a:buClrTx/>
              <a:buFontTx/>
              <a:buNone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中的每一个实体，实体集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中至多只有一个</a:t>
            </a:r>
          </a:p>
          <a:p>
            <a:pPr lvl="2" algn="just">
              <a:lnSpc>
                <a:spcPct val="120000"/>
              </a:lnSpc>
              <a:buClrTx/>
              <a:buFontTx/>
              <a:buNone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实体与之联系，则称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实体集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与实体集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有一对</a:t>
            </a:r>
          </a:p>
          <a:p>
            <a:pPr lvl="2" algn="just">
              <a:lnSpc>
                <a:spcPct val="120000"/>
              </a:lnSpc>
              <a:buClrTx/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多联系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，记为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1:n</a:t>
            </a:r>
          </a:p>
        </p:txBody>
      </p:sp>
      <p:sp>
        <p:nvSpPr>
          <p:cNvPr id="775173" name="Text Box 5"/>
          <p:cNvSpPr txBox="1">
            <a:spLocks noChangeArrowheads="1"/>
          </p:cNvSpPr>
          <p:nvPr/>
        </p:nvSpPr>
        <p:spPr bwMode="auto">
          <a:xfrm>
            <a:off x="6958013" y="1571625"/>
            <a:ext cx="1603375" cy="4667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effectLst/>
              </a:rPr>
              <a:t>班级</a:t>
            </a:r>
          </a:p>
        </p:txBody>
      </p:sp>
      <p:sp>
        <p:nvSpPr>
          <p:cNvPr id="775174" name="AutoShape 6"/>
          <p:cNvSpPr>
            <a:spLocks noChangeArrowheads="1"/>
          </p:cNvSpPr>
          <p:nvPr/>
        </p:nvSpPr>
        <p:spPr bwMode="auto">
          <a:xfrm>
            <a:off x="6864350" y="2652713"/>
            <a:ext cx="1885950" cy="628650"/>
          </a:xfrm>
          <a:prstGeom prst="diamond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effectLst/>
              </a:rPr>
              <a:t>组成</a:t>
            </a:r>
            <a:endParaRPr kumimoji="1" lang="zh-CN" altLang="en-US" sz="2400">
              <a:effectLst/>
            </a:endParaRP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7053263" y="3959225"/>
            <a:ext cx="1601787" cy="46672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effectLst/>
              </a:rPr>
              <a:t>学生</a:t>
            </a:r>
          </a:p>
        </p:txBody>
      </p:sp>
      <p:sp>
        <p:nvSpPr>
          <p:cNvPr id="775176" name="Line 8"/>
          <p:cNvSpPr>
            <a:spLocks noChangeShapeType="1"/>
          </p:cNvSpPr>
          <p:nvPr/>
        </p:nvSpPr>
        <p:spPr bwMode="auto">
          <a:xfrm flipV="1">
            <a:off x="7807325" y="2035175"/>
            <a:ext cx="0" cy="592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75177" name="Line 9"/>
          <p:cNvSpPr>
            <a:spLocks noChangeShapeType="1"/>
          </p:cNvSpPr>
          <p:nvPr/>
        </p:nvSpPr>
        <p:spPr bwMode="auto">
          <a:xfrm>
            <a:off x="7807325" y="3279775"/>
            <a:ext cx="0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7053263" y="2136775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effectLst/>
              </a:rPr>
              <a:t>1</a:t>
            </a:r>
            <a:endParaRPr kumimoji="1" lang="en-US" altLang="zh-CN" sz="2400">
              <a:effectLst/>
            </a:endParaRPr>
          </a:p>
        </p:txBody>
      </p:sp>
      <p:sp>
        <p:nvSpPr>
          <p:cNvPr id="775179" name="Text Box 11"/>
          <p:cNvSpPr txBox="1">
            <a:spLocks noChangeArrowheads="1"/>
          </p:cNvSpPr>
          <p:nvPr/>
        </p:nvSpPr>
        <p:spPr bwMode="auto">
          <a:xfrm>
            <a:off x="7146925" y="3394075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effectLst/>
              </a:rPr>
              <a:t>n</a:t>
            </a:r>
            <a:endParaRPr kumimoji="1" lang="en-US" altLang="zh-CN" sz="2400">
              <a:effectLst/>
            </a:endParaRPr>
          </a:p>
        </p:txBody>
      </p:sp>
      <p:sp>
        <p:nvSpPr>
          <p:cNvPr id="775180" name="Text Box 12"/>
          <p:cNvSpPr txBox="1">
            <a:spLocks noChangeArrowheads="1"/>
          </p:cNvSpPr>
          <p:nvPr/>
        </p:nvSpPr>
        <p:spPr bwMode="auto">
          <a:xfrm>
            <a:off x="7146925" y="4651375"/>
            <a:ext cx="16970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200" b="1">
                <a:effectLst/>
              </a:rPr>
              <a:t>1:n</a:t>
            </a:r>
            <a:r>
              <a:rPr kumimoji="1" lang="zh-CN" altLang="en-US" sz="2200" b="1">
                <a:effectLst/>
              </a:rPr>
              <a:t>联系</a:t>
            </a:r>
            <a:endParaRPr kumimoji="1" lang="zh-CN" altLang="en-US" sz="2200">
              <a:effectLst/>
            </a:endParaRPr>
          </a:p>
        </p:txBody>
      </p:sp>
      <p:sp>
        <p:nvSpPr>
          <p:cNvPr id="775181" name="AutoShape 13"/>
          <p:cNvSpPr>
            <a:spLocks noChangeArrowheads="1"/>
          </p:cNvSpPr>
          <p:nvPr/>
        </p:nvSpPr>
        <p:spPr bwMode="auto">
          <a:xfrm>
            <a:off x="2163763" y="3502025"/>
            <a:ext cx="338137" cy="325438"/>
          </a:xfrm>
          <a:prstGeom prst="star5">
            <a:avLst/>
          </a:prstGeom>
          <a:solidFill>
            <a:srgbClr val="FF3300"/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B54-63B1-403A-BF41-B80FFABDC55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个实体型之间的联系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558" y="1213432"/>
            <a:ext cx="6704013" cy="51546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多对多联系（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m:n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0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</a:p>
          <a:p>
            <a:pPr lvl="2" algn="just">
              <a:lnSpc>
                <a:spcPct val="120000"/>
              </a:lnSpc>
              <a:buClrTx/>
              <a:buFontTx/>
              <a:buNone/>
            </a:pPr>
            <a:r>
              <a:rPr lang="zh-CN" altLang="en-US" sz="20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课程与学生之间的联系：</a:t>
            </a:r>
          </a:p>
          <a:p>
            <a:pPr lvl="2" algn="just">
              <a:lnSpc>
                <a:spcPct val="120000"/>
              </a:lnSpc>
              <a:buClrTx/>
              <a:buFontTx/>
              <a:buNone/>
            </a:pPr>
            <a:r>
              <a:rPr lang="zh-CN" altLang="en-US" sz="20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一门课程同时有若干个学生选修</a:t>
            </a:r>
          </a:p>
          <a:p>
            <a:pPr lvl="2" algn="just">
              <a:lnSpc>
                <a:spcPct val="120000"/>
              </a:lnSpc>
              <a:buClrTx/>
              <a:buFontTx/>
              <a:buNone/>
            </a:pPr>
            <a:r>
              <a:rPr lang="zh-CN" altLang="en-US" sz="20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一个学生可以同时选修多门课程</a:t>
            </a:r>
            <a:endParaRPr lang="zh-CN" altLang="en-US" sz="2000" b="1" i="1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如果对于实体集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中的每一个实体，实体集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中有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个实体（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n≥0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）与之联系，反之，对于实体集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中的每一个实体，实体集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中也有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个实体（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m≥0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）与之联系，则称实体集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与实体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具有多对多联系，记为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m:n</a:t>
            </a:r>
          </a:p>
        </p:txBody>
      </p:sp>
      <p:grpSp>
        <p:nvGrpSpPr>
          <p:cNvPr id="777229" name="Group 13"/>
          <p:cNvGrpSpPr>
            <a:grpSpLocks/>
          </p:cNvGrpSpPr>
          <p:nvPr/>
        </p:nvGrpSpPr>
        <p:grpSpPr bwMode="auto">
          <a:xfrm>
            <a:off x="7102571" y="1357100"/>
            <a:ext cx="1728787" cy="3795713"/>
            <a:chOff x="4671" y="1044"/>
            <a:chExt cx="1089" cy="2391"/>
          </a:xfrm>
        </p:grpSpPr>
        <p:sp>
          <p:nvSpPr>
            <p:cNvPr id="777221" name="Text Box 5"/>
            <p:cNvSpPr txBox="1">
              <a:spLocks noChangeArrowheads="1"/>
            </p:cNvSpPr>
            <p:nvPr/>
          </p:nvSpPr>
          <p:spPr bwMode="auto">
            <a:xfrm>
              <a:off x="4716" y="1044"/>
              <a:ext cx="774" cy="25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effectLst/>
                </a:rPr>
                <a:t>课程</a:t>
              </a:r>
            </a:p>
          </p:txBody>
        </p:sp>
        <p:sp>
          <p:nvSpPr>
            <p:cNvPr id="777222" name="AutoShape 6"/>
            <p:cNvSpPr>
              <a:spLocks noChangeArrowheads="1"/>
            </p:cNvSpPr>
            <p:nvPr/>
          </p:nvSpPr>
          <p:spPr bwMode="auto">
            <a:xfrm>
              <a:off x="4671" y="1770"/>
              <a:ext cx="910" cy="429"/>
            </a:xfrm>
            <a:prstGeom prst="diamond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effectLst/>
                </a:rPr>
                <a:t>选修</a:t>
              </a:r>
              <a:endParaRPr kumimoji="1" lang="zh-CN" altLang="en-US" sz="2000">
                <a:effectLst/>
              </a:endParaRPr>
            </a:p>
          </p:txBody>
        </p:sp>
        <p:sp>
          <p:nvSpPr>
            <p:cNvPr id="777223" name="Text Box 7"/>
            <p:cNvSpPr txBox="1">
              <a:spLocks noChangeArrowheads="1"/>
            </p:cNvSpPr>
            <p:nvPr/>
          </p:nvSpPr>
          <p:spPr bwMode="auto">
            <a:xfrm>
              <a:off x="4762" y="2713"/>
              <a:ext cx="773" cy="25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effectLst/>
                </a:rPr>
                <a:t>学生</a:t>
              </a:r>
            </a:p>
          </p:txBody>
        </p:sp>
        <p:sp>
          <p:nvSpPr>
            <p:cNvPr id="777224" name="Line 8"/>
            <p:cNvSpPr>
              <a:spLocks noChangeShapeType="1"/>
            </p:cNvSpPr>
            <p:nvPr/>
          </p:nvSpPr>
          <p:spPr bwMode="auto">
            <a:xfrm flipV="1">
              <a:off x="5126" y="1341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77225" name="Line 9"/>
            <p:cNvSpPr>
              <a:spLocks noChangeShapeType="1"/>
            </p:cNvSpPr>
            <p:nvPr/>
          </p:nvSpPr>
          <p:spPr bwMode="auto">
            <a:xfrm>
              <a:off x="5126" y="2199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77226" name="Text Box 10"/>
            <p:cNvSpPr txBox="1">
              <a:spLocks noChangeArrowheads="1"/>
            </p:cNvSpPr>
            <p:nvPr/>
          </p:nvSpPr>
          <p:spPr bwMode="auto">
            <a:xfrm>
              <a:off x="4762" y="147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effectLst/>
                </a:rPr>
                <a:t>m</a:t>
              </a:r>
              <a:endParaRPr kumimoji="1" lang="en-US" altLang="zh-CN" sz="2000">
                <a:effectLst/>
              </a:endParaRPr>
            </a:p>
          </p:txBody>
        </p:sp>
        <p:sp>
          <p:nvSpPr>
            <p:cNvPr id="777227" name="Text Box 11"/>
            <p:cNvSpPr txBox="1">
              <a:spLocks noChangeArrowheads="1"/>
            </p:cNvSpPr>
            <p:nvPr/>
          </p:nvSpPr>
          <p:spPr bwMode="auto">
            <a:xfrm>
              <a:off x="4807" y="2327"/>
              <a:ext cx="2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effectLst/>
                </a:rPr>
                <a:t>n</a:t>
              </a:r>
              <a:endParaRPr kumimoji="1" lang="en-US" altLang="zh-CN" sz="2000">
                <a:effectLst/>
              </a:endParaRPr>
            </a:p>
          </p:txBody>
        </p:sp>
        <p:sp>
          <p:nvSpPr>
            <p:cNvPr id="777228" name="Text Box 12"/>
            <p:cNvSpPr txBox="1">
              <a:spLocks noChangeArrowheads="1"/>
            </p:cNvSpPr>
            <p:nvPr/>
          </p:nvSpPr>
          <p:spPr bwMode="auto">
            <a:xfrm>
              <a:off x="4807" y="3185"/>
              <a:ext cx="9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effectLst/>
                </a:rPr>
                <a:t>m:n</a:t>
              </a:r>
              <a:r>
                <a:rPr kumimoji="1" lang="zh-CN" altLang="en-US" sz="2000" b="1">
                  <a:effectLst/>
                </a:rPr>
                <a:t>联系</a:t>
              </a:r>
              <a:endParaRPr kumimoji="1" lang="zh-CN" altLang="en-US" sz="2000">
                <a:effectLst/>
              </a:endParaRPr>
            </a:p>
          </p:txBody>
        </p:sp>
      </p:grpSp>
      <p:sp>
        <p:nvSpPr>
          <p:cNvPr id="777230" name="AutoShape 14"/>
          <p:cNvSpPr>
            <a:spLocks noChangeArrowheads="1"/>
          </p:cNvSpPr>
          <p:nvPr/>
        </p:nvSpPr>
        <p:spPr bwMode="auto">
          <a:xfrm>
            <a:off x="2344738" y="3373438"/>
            <a:ext cx="338137" cy="325437"/>
          </a:xfrm>
          <a:prstGeom prst="star5">
            <a:avLst/>
          </a:prstGeom>
          <a:solidFill>
            <a:srgbClr val="FF3300"/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E63AD-F7C7-4933-86B8-637563AB2A2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个以上实体型之间的联系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410575" cy="26050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两个以上实体型之间一对多联系</a:t>
            </a:r>
          </a:p>
          <a:p>
            <a:pPr lvl="1"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若实体型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存在联系，对于实体型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j=1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i+1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）中的给定实体，最多只和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中的一个实体相联系，则我们说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i+1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之间的联系是一对多的</a:t>
            </a:r>
          </a:p>
          <a:p>
            <a:pPr lvl="1">
              <a:lnSpc>
                <a:spcPct val="110000"/>
              </a:lnSpc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9268" name="Rectangle 4"/>
          <p:cNvSpPr>
            <a:spLocks noChangeArrowheads="1"/>
          </p:cNvSpPr>
          <p:nvPr/>
        </p:nvSpPr>
        <p:spPr bwMode="auto">
          <a:xfrm>
            <a:off x="468313" y="3481388"/>
            <a:ext cx="50641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rgbClr val="0000CC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tx1"/>
              </a:buClr>
              <a:buChar char="•"/>
              <a:defRPr sz="2200" b="1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40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</a:p>
          <a:p>
            <a:pPr>
              <a:buFont typeface="Wingdings" pitchFamily="2" charset="2"/>
              <a:buNone/>
            </a:pPr>
            <a:r>
              <a:rPr lang="zh-CN" altLang="en-US" sz="3200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课程、教师与参考书三个实体型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9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一门课程可以有若干个教师讲授，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9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使用若干本参考书，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9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每一个教师只讲授一门课程，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9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每一本参考书只供一门课程使用</a:t>
            </a:r>
          </a:p>
        </p:txBody>
      </p:sp>
      <p:grpSp>
        <p:nvGrpSpPr>
          <p:cNvPr id="779281" name="Group 17"/>
          <p:cNvGrpSpPr>
            <a:grpSpLocks/>
          </p:cNvGrpSpPr>
          <p:nvPr/>
        </p:nvGrpSpPr>
        <p:grpSpPr bwMode="auto">
          <a:xfrm>
            <a:off x="5435600" y="3502025"/>
            <a:ext cx="3313113" cy="2838450"/>
            <a:chOff x="3487" y="2206"/>
            <a:chExt cx="1905" cy="1788"/>
          </a:xfrm>
        </p:grpSpPr>
        <p:sp>
          <p:nvSpPr>
            <p:cNvPr id="779270" name="Text Box 6"/>
            <p:cNvSpPr txBox="1">
              <a:spLocks noChangeArrowheads="1"/>
            </p:cNvSpPr>
            <p:nvPr/>
          </p:nvSpPr>
          <p:spPr bwMode="auto">
            <a:xfrm>
              <a:off x="4079" y="2206"/>
              <a:ext cx="602" cy="25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effectLst/>
                </a:rPr>
                <a:t>课程</a:t>
              </a:r>
            </a:p>
          </p:txBody>
        </p:sp>
        <p:sp>
          <p:nvSpPr>
            <p:cNvPr id="779271" name="AutoShape 7"/>
            <p:cNvSpPr>
              <a:spLocks noChangeArrowheads="1"/>
            </p:cNvSpPr>
            <p:nvPr/>
          </p:nvSpPr>
          <p:spPr bwMode="auto">
            <a:xfrm>
              <a:off x="4020" y="2729"/>
              <a:ext cx="707" cy="347"/>
            </a:xfrm>
            <a:prstGeom prst="diamond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effectLst/>
                </a:rPr>
                <a:t>讲授</a:t>
              </a:r>
              <a:endParaRPr kumimoji="1" lang="zh-CN" altLang="en-US" sz="2000">
                <a:effectLst/>
              </a:endParaRPr>
            </a:p>
          </p:txBody>
        </p:sp>
        <p:sp>
          <p:nvSpPr>
            <p:cNvPr id="779272" name="Text Box 8"/>
            <p:cNvSpPr txBox="1">
              <a:spLocks noChangeArrowheads="1"/>
            </p:cNvSpPr>
            <p:nvPr/>
          </p:nvSpPr>
          <p:spPr bwMode="auto">
            <a:xfrm>
              <a:off x="3525" y="3375"/>
              <a:ext cx="602" cy="25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effectLst/>
                </a:rPr>
                <a:t>教师</a:t>
              </a:r>
            </a:p>
          </p:txBody>
        </p:sp>
        <p:sp>
          <p:nvSpPr>
            <p:cNvPr id="779273" name="Line 9"/>
            <p:cNvSpPr>
              <a:spLocks noChangeShapeType="1"/>
            </p:cNvSpPr>
            <p:nvPr/>
          </p:nvSpPr>
          <p:spPr bwMode="auto">
            <a:xfrm flipV="1">
              <a:off x="4374" y="2476"/>
              <a:ext cx="0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79274" name="Line 10"/>
            <p:cNvSpPr>
              <a:spLocks noChangeShapeType="1"/>
            </p:cNvSpPr>
            <p:nvPr/>
          </p:nvSpPr>
          <p:spPr bwMode="auto">
            <a:xfrm flipH="1">
              <a:off x="3832" y="2902"/>
              <a:ext cx="188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79275" name="Text Box 11"/>
            <p:cNvSpPr txBox="1">
              <a:spLocks noChangeArrowheads="1"/>
            </p:cNvSpPr>
            <p:nvPr/>
          </p:nvSpPr>
          <p:spPr bwMode="auto">
            <a:xfrm>
              <a:off x="4091" y="2486"/>
              <a:ext cx="1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effectLst/>
                </a:rPr>
                <a:t>1</a:t>
              </a:r>
              <a:endParaRPr kumimoji="1" lang="en-US" altLang="zh-CN" sz="2000">
                <a:effectLst/>
              </a:endParaRPr>
            </a:p>
          </p:txBody>
        </p:sp>
        <p:sp>
          <p:nvSpPr>
            <p:cNvPr id="779276" name="Text Box 12"/>
            <p:cNvSpPr txBox="1">
              <a:spLocks noChangeArrowheads="1"/>
            </p:cNvSpPr>
            <p:nvPr/>
          </p:nvSpPr>
          <p:spPr bwMode="auto">
            <a:xfrm>
              <a:off x="3580" y="3027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effectLst/>
                </a:rPr>
                <a:t>m</a:t>
              </a:r>
              <a:endParaRPr kumimoji="1" lang="en-US" altLang="zh-CN" sz="2000">
                <a:effectLst/>
              </a:endParaRPr>
            </a:p>
          </p:txBody>
        </p:sp>
        <p:sp>
          <p:nvSpPr>
            <p:cNvPr id="779277" name="Text Box 13"/>
            <p:cNvSpPr txBox="1">
              <a:spLocks noChangeArrowheads="1"/>
            </p:cNvSpPr>
            <p:nvPr/>
          </p:nvSpPr>
          <p:spPr bwMode="auto">
            <a:xfrm>
              <a:off x="3487" y="3744"/>
              <a:ext cx="19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effectLst/>
                </a:rPr>
                <a:t>三个实体型间</a:t>
              </a:r>
              <a:r>
                <a:rPr kumimoji="1" lang="en-US" altLang="zh-CN" sz="2000" b="1">
                  <a:effectLst/>
                </a:rPr>
                <a:t>1:n</a:t>
              </a:r>
              <a:r>
                <a:rPr kumimoji="1" lang="zh-CN" altLang="en-US" sz="2000" b="1">
                  <a:effectLst/>
                </a:rPr>
                <a:t>联系</a:t>
              </a:r>
            </a:p>
          </p:txBody>
        </p:sp>
        <p:sp>
          <p:nvSpPr>
            <p:cNvPr id="779278" name="Text Box 14"/>
            <p:cNvSpPr txBox="1">
              <a:spLocks noChangeArrowheads="1"/>
            </p:cNvSpPr>
            <p:nvPr/>
          </p:nvSpPr>
          <p:spPr bwMode="auto">
            <a:xfrm>
              <a:off x="4689" y="3382"/>
              <a:ext cx="601" cy="25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effectLst/>
                </a:rPr>
                <a:t>参考书</a:t>
              </a:r>
            </a:p>
          </p:txBody>
        </p:sp>
        <p:sp>
          <p:nvSpPr>
            <p:cNvPr id="779279" name="Line 15"/>
            <p:cNvSpPr>
              <a:spLocks noChangeShapeType="1"/>
            </p:cNvSpPr>
            <p:nvPr/>
          </p:nvSpPr>
          <p:spPr bwMode="auto">
            <a:xfrm>
              <a:off x="4719" y="2895"/>
              <a:ext cx="353" cy="4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79280" name="Text Box 16"/>
            <p:cNvSpPr txBox="1">
              <a:spLocks noChangeArrowheads="1"/>
            </p:cNvSpPr>
            <p:nvPr/>
          </p:nvSpPr>
          <p:spPr bwMode="auto">
            <a:xfrm>
              <a:off x="4908" y="2995"/>
              <a:ext cx="2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effectLst/>
                </a:rPr>
                <a:t>n</a:t>
              </a:r>
              <a:endParaRPr kumimoji="1" lang="en-US" altLang="zh-CN" sz="2000">
                <a:effectLst/>
              </a:endParaRPr>
            </a:p>
          </p:txBody>
        </p:sp>
      </p:grpSp>
      <p:sp>
        <p:nvSpPr>
          <p:cNvPr id="779282" name="AutoShape 18"/>
          <p:cNvSpPr>
            <a:spLocks noChangeArrowheads="1"/>
          </p:cNvSpPr>
          <p:nvPr/>
        </p:nvSpPr>
        <p:spPr bwMode="auto">
          <a:xfrm>
            <a:off x="7891463" y="550863"/>
            <a:ext cx="338137" cy="325437"/>
          </a:xfrm>
          <a:prstGeom prst="star5">
            <a:avLst/>
          </a:prstGeom>
          <a:solidFill>
            <a:srgbClr val="FF3300"/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2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9ADD-E19A-43E0-8466-D00AD9CF689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个以上实体型之间的联系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293813"/>
            <a:ext cx="5681663" cy="52562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两个以上实体型间的多对多联系</a:t>
            </a:r>
          </a:p>
          <a:p>
            <a:pPr lvl="1">
              <a:lnSpc>
                <a:spcPct val="110000"/>
              </a:lnSpc>
            </a:pPr>
            <a:r>
              <a:rPr lang="zh-CN" altLang="en-US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i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供应商、项目、零件三个实体型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一个供应商可以供给多个项目多种零件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每个项目可以使用多个供应商供应的零件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每种零件可由不同供应商供给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（注意：多对多联系符号只能用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表示）</a:t>
            </a:r>
          </a:p>
        </p:txBody>
      </p:sp>
      <p:grpSp>
        <p:nvGrpSpPr>
          <p:cNvPr id="781328" name="Group 16"/>
          <p:cNvGrpSpPr>
            <a:grpSpLocks/>
          </p:cNvGrpSpPr>
          <p:nvPr/>
        </p:nvGrpSpPr>
        <p:grpSpPr bwMode="auto">
          <a:xfrm>
            <a:off x="5795963" y="1636713"/>
            <a:ext cx="3348037" cy="3236912"/>
            <a:chOff x="3416" y="1213"/>
            <a:chExt cx="2251" cy="1906"/>
          </a:xfrm>
        </p:grpSpPr>
        <p:sp>
          <p:nvSpPr>
            <p:cNvPr id="781317" name="Text Box 5"/>
            <p:cNvSpPr txBox="1">
              <a:spLocks noChangeArrowheads="1"/>
            </p:cNvSpPr>
            <p:nvPr/>
          </p:nvSpPr>
          <p:spPr bwMode="auto">
            <a:xfrm>
              <a:off x="4138" y="1213"/>
              <a:ext cx="698" cy="22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effectLst/>
                </a:rPr>
                <a:t>供应商</a:t>
              </a:r>
            </a:p>
          </p:txBody>
        </p:sp>
        <p:sp>
          <p:nvSpPr>
            <p:cNvPr id="781318" name="AutoShape 6"/>
            <p:cNvSpPr>
              <a:spLocks noChangeArrowheads="1"/>
            </p:cNvSpPr>
            <p:nvPr/>
          </p:nvSpPr>
          <p:spPr bwMode="auto">
            <a:xfrm>
              <a:off x="4097" y="1831"/>
              <a:ext cx="821" cy="387"/>
            </a:xfrm>
            <a:prstGeom prst="diamond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b="1" dirty="0">
                  <a:effectLst/>
                </a:rPr>
                <a:t>供应</a:t>
              </a:r>
              <a:endParaRPr kumimoji="1" lang="zh-CN" altLang="en-US" dirty="0">
                <a:effectLst/>
              </a:endParaRPr>
            </a:p>
          </p:txBody>
        </p:sp>
        <p:sp>
          <p:nvSpPr>
            <p:cNvPr id="781319" name="Text Box 7"/>
            <p:cNvSpPr txBox="1">
              <a:spLocks noChangeArrowheads="1"/>
            </p:cNvSpPr>
            <p:nvPr/>
          </p:nvSpPr>
          <p:spPr bwMode="auto">
            <a:xfrm>
              <a:off x="3522" y="2496"/>
              <a:ext cx="698" cy="22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effectLst/>
                </a:rPr>
                <a:t>项目</a:t>
              </a:r>
            </a:p>
          </p:txBody>
        </p:sp>
        <p:sp>
          <p:nvSpPr>
            <p:cNvPr id="781320" name="Line 8"/>
            <p:cNvSpPr>
              <a:spLocks noChangeShapeType="1"/>
            </p:cNvSpPr>
            <p:nvPr/>
          </p:nvSpPr>
          <p:spPr bwMode="auto">
            <a:xfrm flipV="1">
              <a:off x="4508" y="1445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81321" name="Line 9"/>
            <p:cNvSpPr>
              <a:spLocks noChangeShapeType="1"/>
            </p:cNvSpPr>
            <p:nvPr/>
          </p:nvSpPr>
          <p:spPr bwMode="auto">
            <a:xfrm flipH="1">
              <a:off x="3909" y="2025"/>
              <a:ext cx="188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81322" name="Text Box 10"/>
            <p:cNvSpPr txBox="1">
              <a:spLocks noChangeArrowheads="1"/>
            </p:cNvSpPr>
            <p:nvPr/>
          </p:nvSpPr>
          <p:spPr bwMode="auto">
            <a:xfrm>
              <a:off x="4179" y="1561"/>
              <a:ext cx="20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effectLst/>
                </a:rPr>
                <a:t>m</a:t>
              </a:r>
              <a:endParaRPr kumimoji="1" lang="en-US" altLang="zh-CN">
                <a:effectLst/>
              </a:endParaRPr>
            </a:p>
          </p:txBody>
        </p:sp>
        <p:sp>
          <p:nvSpPr>
            <p:cNvPr id="781323" name="Text Box 11"/>
            <p:cNvSpPr txBox="1">
              <a:spLocks noChangeArrowheads="1"/>
            </p:cNvSpPr>
            <p:nvPr/>
          </p:nvSpPr>
          <p:spPr bwMode="auto">
            <a:xfrm>
              <a:off x="5085" y="2168"/>
              <a:ext cx="20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solidFill>
                    <a:srgbClr val="FF3300"/>
                  </a:solidFill>
                  <a:effectLst/>
                </a:rPr>
                <a:t>p</a:t>
              </a:r>
            </a:p>
          </p:txBody>
        </p:sp>
        <p:sp>
          <p:nvSpPr>
            <p:cNvPr id="781324" name="Text Box 12"/>
            <p:cNvSpPr txBox="1">
              <a:spLocks noChangeArrowheads="1"/>
            </p:cNvSpPr>
            <p:nvPr/>
          </p:nvSpPr>
          <p:spPr bwMode="auto">
            <a:xfrm>
              <a:off x="3416" y="2912"/>
              <a:ext cx="225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700" b="1">
                  <a:effectLst/>
                </a:rPr>
                <a:t>三个实体型间</a:t>
              </a:r>
              <a:r>
                <a:rPr kumimoji="1" lang="en-US" altLang="zh-CN" sz="1700" b="1">
                  <a:effectLst/>
                </a:rPr>
                <a:t>m:n</a:t>
              </a:r>
              <a:r>
                <a:rPr kumimoji="1" lang="zh-CN" altLang="en-US" sz="1700" b="1">
                  <a:effectLst/>
                </a:rPr>
                <a:t>联系</a:t>
              </a:r>
            </a:p>
          </p:txBody>
        </p:sp>
        <p:sp>
          <p:nvSpPr>
            <p:cNvPr id="781325" name="Text Box 13"/>
            <p:cNvSpPr txBox="1">
              <a:spLocks noChangeArrowheads="1"/>
            </p:cNvSpPr>
            <p:nvPr/>
          </p:nvSpPr>
          <p:spPr bwMode="auto">
            <a:xfrm>
              <a:off x="4836" y="2512"/>
              <a:ext cx="698" cy="22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effectLst/>
                </a:rPr>
                <a:t>零件</a:t>
              </a:r>
            </a:p>
          </p:txBody>
        </p:sp>
        <p:sp>
          <p:nvSpPr>
            <p:cNvPr id="781326" name="Line 14"/>
            <p:cNvSpPr>
              <a:spLocks noChangeShapeType="1"/>
            </p:cNvSpPr>
            <p:nvPr/>
          </p:nvSpPr>
          <p:spPr bwMode="auto">
            <a:xfrm>
              <a:off x="4918" y="2025"/>
              <a:ext cx="26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81327" name="Text Box 15"/>
            <p:cNvSpPr txBox="1">
              <a:spLocks noChangeArrowheads="1"/>
            </p:cNvSpPr>
            <p:nvPr/>
          </p:nvSpPr>
          <p:spPr bwMode="auto">
            <a:xfrm>
              <a:off x="3766" y="2162"/>
              <a:ext cx="20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effectLst/>
                </a:rPr>
                <a:t>n</a:t>
              </a:r>
              <a:endParaRPr kumimoji="1" lang="en-US" altLang="zh-CN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2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F9E28-443A-4603-9B75-9C6C715DEA0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个以上实体型之间的联系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406525"/>
            <a:ext cx="5618162" cy="5156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以上两个实例也称为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三元联系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举例：三元的一对一联系</a:t>
            </a:r>
            <a:endParaRPr lang="zh-CN" altLang="en-US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12048" name="Group 16"/>
          <p:cNvGrpSpPr>
            <a:grpSpLocks/>
          </p:cNvGrpSpPr>
          <p:nvPr/>
        </p:nvGrpSpPr>
        <p:grpSpPr bwMode="auto">
          <a:xfrm>
            <a:off x="4708525" y="2522538"/>
            <a:ext cx="3313113" cy="2838450"/>
            <a:chOff x="3487" y="2206"/>
            <a:chExt cx="1905" cy="1788"/>
          </a:xfrm>
        </p:grpSpPr>
        <p:sp>
          <p:nvSpPr>
            <p:cNvPr id="812049" name="Text Box 17"/>
            <p:cNvSpPr txBox="1">
              <a:spLocks noChangeArrowheads="1"/>
            </p:cNvSpPr>
            <p:nvPr/>
          </p:nvSpPr>
          <p:spPr bwMode="auto">
            <a:xfrm>
              <a:off x="4079" y="2206"/>
              <a:ext cx="602" cy="25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effectLst/>
                </a:rPr>
                <a:t>工厂</a:t>
              </a:r>
            </a:p>
          </p:txBody>
        </p:sp>
        <p:sp>
          <p:nvSpPr>
            <p:cNvPr id="812050" name="AutoShape 18"/>
            <p:cNvSpPr>
              <a:spLocks noChangeArrowheads="1"/>
            </p:cNvSpPr>
            <p:nvPr/>
          </p:nvSpPr>
          <p:spPr bwMode="auto">
            <a:xfrm>
              <a:off x="4020" y="2729"/>
              <a:ext cx="707" cy="347"/>
            </a:xfrm>
            <a:prstGeom prst="diamond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effectLst/>
                </a:rPr>
                <a:t>拥有</a:t>
              </a:r>
              <a:endParaRPr kumimoji="1" lang="zh-CN" altLang="en-US" sz="2000">
                <a:effectLst/>
              </a:endParaRPr>
            </a:p>
          </p:txBody>
        </p:sp>
        <p:sp>
          <p:nvSpPr>
            <p:cNvPr id="812051" name="Text Box 19"/>
            <p:cNvSpPr txBox="1">
              <a:spLocks noChangeArrowheads="1"/>
            </p:cNvSpPr>
            <p:nvPr/>
          </p:nvSpPr>
          <p:spPr bwMode="auto">
            <a:xfrm>
              <a:off x="3525" y="3375"/>
              <a:ext cx="602" cy="25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effectLst/>
                </a:rPr>
                <a:t>厂长</a:t>
              </a:r>
            </a:p>
          </p:txBody>
        </p:sp>
        <p:sp>
          <p:nvSpPr>
            <p:cNvPr id="812052" name="Line 20"/>
            <p:cNvSpPr>
              <a:spLocks noChangeShapeType="1"/>
            </p:cNvSpPr>
            <p:nvPr/>
          </p:nvSpPr>
          <p:spPr bwMode="auto">
            <a:xfrm flipV="1">
              <a:off x="4374" y="2476"/>
              <a:ext cx="0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12053" name="Line 21"/>
            <p:cNvSpPr>
              <a:spLocks noChangeShapeType="1"/>
            </p:cNvSpPr>
            <p:nvPr/>
          </p:nvSpPr>
          <p:spPr bwMode="auto">
            <a:xfrm flipH="1">
              <a:off x="3832" y="2902"/>
              <a:ext cx="188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12054" name="Text Box 22"/>
            <p:cNvSpPr txBox="1">
              <a:spLocks noChangeArrowheads="1"/>
            </p:cNvSpPr>
            <p:nvPr/>
          </p:nvSpPr>
          <p:spPr bwMode="auto">
            <a:xfrm>
              <a:off x="4091" y="2486"/>
              <a:ext cx="1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effectLst/>
                </a:rPr>
                <a:t>1</a:t>
              </a:r>
              <a:endParaRPr kumimoji="1" lang="en-US" altLang="zh-CN" sz="2000">
                <a:effectLst/>
              </a:endParaRPr>
            </a:p>
          </p:txBody>
        </p:sp>
        <p:sp>
          <p:nvSpPr>
            <p:cNvPr id="812055" name="Text Box 23"/>
            <p:cNvSpPr txBox="1">
              <a:spLocks noChangeArrowheads="1"/>
            </p:cNvSpPr>
            <p:nvPr/>
          </p:nvSpPr>
          <p:spPr bwMode="auto">
            <a:xfrm>
              <a:off x="3580" y="3027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effectLst/>
                </a:rPr>
                <a:t>1</a:t>
              </a:r>
              <a:endParaRPr kumimoji="1" lang="en-US" altLang="zh-CN" sz="2000">
                <a:effectLst/>
              </a:endParaRPr>
            </a:p>
          </p:txBody>
        </p:sp>
        <p:sp>
          <p:nvSpPr>
            <p:cNvPr id="812056" name="Text Box 24"/>
            <p:cNvSpPr txBox="1">
              <a:spLocks noChangeArrowheads="1"/>
            </p:cNvSpPr>
            <p:nvPr/>
          </p:nvSpPr>
          <p:spPr bwMode="auto">
            <a:xfrm>
              <a:off x="3487" y="3744"/>
              <a:ext cx="19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effectLst/>
                </a:rPr>
                <a:t>三个实体型间的</a:t>
              </a:r>
              <a:r>
                <a:rPr kumimoji="1" lang="en-US" altLang="zh-CN" sz="2000" b="1">
                  <a:effectLst/>
                </a:rPr>
                <a:t>1:1</a:t>
              </a:r>
              <a:r>
                <a:rPr kumimoji="1" lang="zh-CN" altLang="en-US" sz="2000" b="1">
                  <a:effectLst/>
                </a:rPr>
                <a:t>联系</a:t>
              </a:r>
            </a:p>
          </p:txBody>
        </p:sp>
        <p:sp>
          <p:nvSpPr>
            <p:cNvPr id="812057" name="Text Box 25"/>
            <p:cNvSpPr txBox="1">
              <a:spLocks noChangeArrowheads="1"/>
            </p:cNvSpPr>
            <p:nvPr/>
          </p:nvSpPr>
          <p:spPr bwMode="auto">
            <a:xfrm>
              <a:off x="4689" y="3382"/>
              <a:ext cx="601" cy="25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effectLst/>
                </a:rPr>
                <a:t>书记</a:t>
              </a:r>
            </a:p>
          </p:txBody>
        </p:sp>
        <p:sp>
          <p:nvSpPr>
            <p:cNvPr id="812058" name="Line 26"/>
            <p:cNvSpPr>
              <a:spLocks noChangeShapeType="1"/>
            </p:cNvSpPr>
            <p:nvPr/>
          </p:nvSpPr>
          <p:spPr bwMode="auto">
            <a:xfrm>
              <a:off x="4719" y="2895"/>
              <a:ext cx="353" cy="4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12059" name="Text Box 27"/>
            <p:cNvSpPr txBox="1">
              <a:spLocks noChangeArrowheads="1"/>
            </p:cNvSpPr>
            <p:nvPr/>
          </p:nvSpPr>
          <p:spPr bwMode="auto">
            <a:xfrm>
              <a:off x="4908" y="2995"/>
              <a:ext cx="2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effectLst/>
                </a:rPr>
                <a:t>1</a:t>
              </a:r>
              <a:endParaRPr kumimoji="1" lang="en-US" altLang="zh-CN" sz="200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3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6414-91BE-4959-B7B0-2876B110C83C}" type="slidenum"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pPr/>
              <a:t>15</a:t>
            </a:fld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单个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实体型内的联系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46" y="1319213"/>
            <a:ext cx="6066904" cy="50927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同一实体集内的各实体之间的关系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一对多联系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endParaRPr lang="en-US" altLang="zh-CN" b="1" dirty="0" smtClean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职工</a:t>
            </a:r>
            <a:r>
              <a:rPr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实体型内部具有领导与被领导的</a:t>
            </a:r>
            <a:r>
              <a:rPr lang="zh-CN" altLang="en-US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联系</a:t>
            </a:r>
            <a:endParaRPr lang="en-US" altLang="zh-CN" b="1" dirty="0" smtClean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某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一职工（干部）“领导”若干名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职工   一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个职工仅被另外一个职工直接领导</a:t>
            </a:r>
          </a:p>
          <a:p>
            <a:pPr lvl="2">
              <a:lnSpc>
                <a:spcPct val="130000"/>
              </a:lnSpc>
              <a:buClrTx/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这是一对多的联系</a:t>
            </a:r>
          </a:p>
          <a:p>
            <a:pPr lvl="2">
              <a:lnSpc>
                <a:spcPct val="130000"/>
              </a:lnSpc>
              <a:buClrTx/>
              <a:buFontTx/>
              <a:buNone/>
            </a:pPr>
            <a:endParaRPr lang="en-US" altLang="zh-CN" sz="15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83373" name="Group 13"/>
          <p:cNvGrpSpPr>
            <a:grpSpLocks/>
          </p:cNvGrpSpPr>
          <p:nvPr/>
        </p:nvGrpSpPr>
        <p:grpSpPr bwMode="auto">
          <a:xfrm>
            <a:off x="6267450" y="2176463"/>
            <a:ext cx="2663825" cy="2851150"/>
            <a:chOff x="3948" y="1371"/>
            <a:chExt cx="1678" cy="1796"/>
          </a:xfrm>
        </p:grpSpPr>
        <p:sp>
          <p:nvSpPr>
            <p:cNvPr id="783365" name="Text Box 5"/>
            <p:cNvSpPr txBox="1">
              <a:spLocks noChangeArrowheads="1"/>
            </p:cNvSpPr>
            <p:nvPr/>
          </p:nvSpPr>
          <p:spPr bwMode="auto">
            <a:xfrm>
              <a:off x="4172" y="1371"/>
              <a:ext cx="951" cy="256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职工</a:t>
              </a:r>
            </a:p>
          </p:txBody>
        </p:sp>
        <p:sp>
          <p:nvSpPr>
            <p:cNvPr id="783366" name="AutoShape 6"/>
            <p:cNvSpPr>
              <a:spLocks noChangeArrowheads="1"/>
            </p:cNvSpPr>
            <p:nvPr/>
          </p:nvSpPr>
          <p:spPr bwMode="auto">
            <a:xfrm>
              <a:off x="4100" y="2123"/>
              <a:ext cx="1118" cy="480"/>
            </a:xfrm>
            <a:prstGeom prst="diamond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领导</a:t>
              </a:r>
            </a:p>
          </p:txBody>
        </p:sp>
        <p:sp>
          <p:nvSpPr>
            <p:cNvPr id="783367" name="Line 7"/>
            <p:cNvSpPr>
              <a:spLocks noChangeShapeType="1"/>
            </p:cNvSpPr>
            <p:nvPr/>
          </p:nvSpPr>
          <p:spPr bwMode="auto">
            <a:xfrm flipV="1">
              <a:off x="4451" y="1635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3368" name="Line 8"/>
            <p:cNvSpPr>
              <a:spLocks noChangeShapeType="1"/>
            </p:cNvSpPr>
            <p:nvPr/>
          </p:nvSpPr>
          <p:spPr bwMode="auto">
            <a:xfrm>
              <a:off x="4843" y="1635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83369" name="Text Box 9"/>
            <p:cNvSpPr txBox="1">
              <a:spLocks noChangeArrowheads="1"/>
            </p:cNvSpPr>
            <p:nvPr/>
          </p:nvSpPr>
          <p:spPr bwMode="auto">
            <a:xfrm>
              <a:off x="4180" y="1803"/>
              <a:ext cx="2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83370" name="Text Box 10"/>
            <p:cNvSpPr txBox="1">
              <a:spLocks noChangeArrowheads="1"/>
            </p:cNvSpPr>
            <p:nvPr/>
          </p:nvSpPr>
          <p:spPr bwMode="auto">
            <a:xfrm>
              <a:off x="4883" y="1803"/>
              <a:ext cx="2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  <p:sp>
          <p:nvSpPr>
            <p:cNvPr id="783371" name="Text Box 11"/>
            <p:cNvSpPr txBox="1">
              <a:spLocks noChangeArrowheads="1"/>
            </p:cNvSpPr>
            <p:nvPr/>
          </p:nvSpPr>
          <p:spPr bwMode="auto">
            <a:xfrm>
              <a:off x="3948" y="2763"/>
              <a:ext cx="16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kumimoji="1" lang="zh-CN" altLang="en-US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职工实体型内部的</a:t>
              </a:r>
              <a:r>
                <a:rPr kumimoji="1" lang="en-US" altLang="zh-CN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1:n</a:t>
              </a:r>
              <a:r>
                <a:rPr kumimoji="1" lang="zh-CN" altLang="en-US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联系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842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8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8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330A-DDF9-4C21-A175-1998060FC09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单个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实体型内的联系（续）</a:t>
            </a:r>
          </a:p>
        </p:txBody>
      </p:sp>
      <p:grpSp>
        <p:nvGrpSpPr>
          <p:cNvPr id="785420" name="Group 12"/>
          <p:cNvGrpSpPr>
            <a:grpSpLocks/>
          </p:cNvGrpSpPr>
          <p:nvPr/>
        </p:nvGrpSpPr>
        <p:grpSpPr bwMode="auto">
          <a:xfrm>
            <a:off x="6677025" y="2111375"/>
            <a:ext cx="2286000" cy="2917825"/>
            <a:chOff x="3978" y="1678"/>
            <a:chExt cx="1440" cy="1838"/>
          </a:xfrm>
        </p:grpSpPr>
        <p:sp>
          <p:nvSpPr>
            <p:cNvPr id="785412" name="Text Box 4"/>
            <p:cNvSpPr txBox="1">
              <a:spLocks noChangeArrowheads="1"/>
            </p:cNvSpPr>
            <p:nvPr/>
          </p:nvSpPr>
          <p:spPr bwMode="auto">
            <a:xfrm>
              <a:off x="4170" y="1678"/>
              <a:ext cx="816" cy="27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200" b="1">
                  <a:effectLst/>
                </a:rPr>
                <a:t>零件</a:t>
              </a:r>
            </a:p>
          </p:txBody>
        </p:sp>
        <p:sp>
          <p:nvSpPr>
            <p:cNvPr id="785413" name="AutoShape 5"/>
            <p:cNvSpPr>
              <a:spLocks noChangeArrowheads="1"/>
            </p:cNvSpPr>
            <p:nvPr/>
          </p:nvSpPr>
          <p:spPr bwMode="auto">
            <a:xfrm>
              <a:off x="4122" y="2450"/>
              <a:ext cx="960" cy="480"/>
            </a:xfrm>
            <a:prstGeom prst="diamond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effectLst/>
                </a:rPr>
                <a:t>组装</a:t>
              </a:r>
              <a:endParaRPr kumimoji="1" lang="zh-CN" altLang="en-US" sz="2000">
                <a:effectLst/>
              </a:endParaRPr>
            </a:p>
          </p:txBody>
        </p:sp>
        <p:sp>
          <p:nvSpPr>
            <p:cNvPr id="785414" name="Line 6"/>
            <p:cNvSpPr>
              <a:spLocks noChangeShapeType="1"/>
            </p:cNvSpPr>
            <p:nvPr/>
          </p:nvSpPr>
          <p:spPr bwMode="auto">
            <a:xfrm flipV="1">
              <a:off x="4418" y="196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85415" name="Line 7"/>
            <p:cNvSpPr>
              <a:spLocks noChangeShapeType="1"/>
            </p:cNvSpPr>
            <p:nvPr/>
          </p:nvSpPr>
          <p:spPr bwMode="auto">
            <a:xfrm>
              <a:off x="4746" y="194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85416" name="Text Box 8"/>
            <p:cNvSpPr txBox="1">
              <a:spLocks noChangeArrowheads="1"/>
            </p:cNvSpPr>
            <p:nvPr/>
          </p:nvSpPr>
          <p:spPr bwMode="auto">
            <a:xfrm>
              <a:off x="4122" y="211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/>
                </a:rPr>
                <a:t>m</a:t>
              </a:r>
              <a:endParaRPr kumimoji="1" lang="en-US" altLang="zh-CN" sz="2400">
                <a:effectLst/>
              </a:endParaRPr>
            </a:p>
          </p:txBody>
        </p:sp>
        <p:sp>
          <p:nvSpPr>
            <p:cNvPr id="785417" name="Text Box 9"/>
            <p:cNvSpPr txBox="1">
              <a:spLocks noChangeArrowheads="1"/>
            </p:cNvSpPr>
            <p:nvPr/>
          </p:nvSpPr>
          <p:spPr bwMode="auto">
            <a:xfrm>
              <a:off x="4794" y="211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/>
                </a:rPr>
                <a:t>n</a:t>
              </a:r>
              <a:endParaRPr kumimoji="1" lang="en-US" altLang="zh-CN" sz="2400">
                <a:effectLst/>
              </a:endParaRPr>
            </a:p>
          </p:txBody>
        </p:sp>
        <p:sp>
          <p:nvSpPr>
            <p:cNvPr id="785418" name="Text Box 10"/>
            <p:cNvSpPr txBox="1">
              <a:spLocks noChangeArrowheads="1"/>
            </p:cNvSpPr>
            <p:nvPr/>
          </p:nvSpPr>
          <p:spPr bwMode="auto">
            <a:xfrm>
              <a:off x="3978" y="3074"/>
              <a:ext cx="144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effectLst/>
                </a:rPr>
                <a:t>单个实体型内的</a:t>
              </a:r>
              <a:r>
                <a:rPr kumimoji="1" lang="en-US" altLang="zh-CN" sz="2000" b="1">
                  <a:effectLst/>
                </a:rPr>
                <a:t>m:n</a:t>
              </a:r>
              <a:r>
                <a:rPr kumimoji="1" lang="zh-CN" altLang="en-US" sz="2000" b="1">
                  <a:effectLst/>
                </a:rPr>
                <a:t>联系</a:t>
              </a:r>
              <a:endParaRPr kumimoji="1" lang="zh-CN" altLang="en-US" sz="2000">
                <a:effectLst/>
              </a:endParaRPr>
            </a:p>
          </p:txBody>
        </p:sp>
      </p:grpSp>
      <p:sp>
        <p:nvSpPr>
          <p:cNvPr id="785419" name="Rectangle 11"/>
          <p:cNvSpPr>
            <a:spLocks noChangeArrowheads="1"/>
          </p:cNvSpPr>
          <p:nvPr/>
        </p:nvSpPr>
        <p:spPr bwMode="auto">
          <a:xfrm>
            <a:off x="351549" y="1224310"/>
            <a:ext cx="620395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</a:pPr>
            <a:r>
              <a:rPr kumimoji="0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同一实体集内的各实体之间的关系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多对多联系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kumimoji="0" lang="zh-CN" altLang="en-US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举例：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kumimoji="0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某一零件由其他几种零件组装构成；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kumimoji="0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 某一种零件用于组装其他的几种零件。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kumimoji="0"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7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71753"/>
            <a:ext cx="7055039" cy="127266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用</a:t>
            </a:r>
            <a:r>
              <a:rPr lang="en-US" altLang="zh-CN" sz="2800" b="1" dirty="0">
                <a:solidFill>
                  <a:srgbClr val="FF0000"/>
                </a:solidFill>
              </a:rPr>
              <a:t>E-R</a:t>
            </a:r>
            <a:r>
              <a:rPr lang="zh-CN" altLang="en-US" sz="2800" b="1" dirty="0">
                <a:solidFill>
                  <a:srgbClr val="FF0000"/>
                </a:solidFill>
              </a:rPr>
              <a:t>图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来表示概念</a:t>
            </a:r>
            <a:r>
              <a:rPr lang="zh-CN" altLang="en-US" sz="2800" b="1" dirty="0">
                <a:solidFill>
                  <a:srgbClr val="FF0000"/>
                </a:solidFill>
              </a:rPr>
              <a:t>模型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/>
              <a:t>E-R</a:t>
            </a:r>
            <a:r>
              <a:rPr lang="zh-CN" altLang="en-US" sz="2800" b="1" dirty="0"/>
              <a:t>方法也称为</a:t>
            </a:r>
            <a:r>
              <a:rPr lang="en-US" altLang="zh-CN" sz="2800" b="1" dirty="0"/>
              <a:t>E-R</a:t>
            </a:r>
            <a:r>
              <a:rPr lang="zh-CN" altLang="en-US" sz="2800" b="1" dirty="0" smtClean="0"/>
              <a:t>模型</a:t>
            </a:r>
            <a:endParaRPr lang="en-US" altLang="zh-CN" sz="2800" b="1" dirty="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107716" y="2999405"/>
            <a:ext cx="725836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实体：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kumimoji="1" lang="zh-CN" altLang="en-US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矩形</a:t>
            </a:r>
            <a:r>
              <a:rPr kumimoji="1"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表示，矩形框内写明实体名。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kumimoji="1"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975" name="Group 7"/>
          <p:cNvGrpSpPr>
            <a:grpSpLocks/>
          </p:cNvGrpSpPr>
          <p:nvPr/>
        </p:nvGrpSpPr>
        <p:grpSpPr bwMode="auto">
          <a:xfrm>
            <a:off x="2197291" y="4529700"/>
            <a:ext cx="4148918" cy="461173"/>
            <a:chOff x="1728" y="3354"/>
            <a:chExt cx="2208" cy="430"/>
          </a:xfrm>
        </p:grpSpPr>
        <p:sp>
          <p:nvSpPr>
            <p:cNvPr id="31750" name="Text Box 5"/>
            <p:cNvSpPr txBox="1">
              <a:spLocks noChangeArrowheads="1"/>
            </p:cNvSpPr>
            <p:nvPr/>
          </p:nvSpPr>
          <p:spPr bwMode="auto">
            <a:xfrm>
              <a:off x="1728" y="3354"/>
              <a:ext cx="576" cy="4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</a:t>
              </a:r>
            </a:p>
          </p:txBody>
        </p:sp>
        <p:sp>
          <p:nvSpPr>
            <p:cNvPr id="31751" name="Text Box 6"/>
            <p:cNvSpPr txBox="1">
              <a:spLocks noChangeArrowheads="1"/>
            </p:cNvSpPr>
            <p:nvPr/>
          </p:nvSpPr>
          <p:spPr bwMode="auto">
            <a:xfrm>
              <a:off x="3408" y="3354"/>
              <a:ext cx="528" cy="4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教师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19271" y="318053"/>
            <a:ext cx="8110329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E-R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五角星 7"/>
          <p:cNvSpPr/>
          <p:nvPr/>
        </p:nvSpPr>
        <p:spPr>
          <a:xfrm>
            <a:off x="5407149" y="1458897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角星 9"/>
          <p:cNvSpPr/>
          <p:nvPr/>
        </p:nvSpPr>
        <p:spPr>
          <a:xfrm>
            <a:off x="5354076" y="2127637"/>
            <a:ext cx="423080" cy="355001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7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  <p:bldP spid="8397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64080" y="1056991"/>
            <a:ext cx="7518210" cy="485775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800" b="1" dirty="0" smtClean="0">
                <a:solidFill>
                  <a:srgbClr val="FF0000"/>
                </a:solidFill>
              </a:rPr>
              <a:t>属性：</a:t>
            </a:r>
            <a:r>
              <a:rPr lang="zh-CN" altLang="en-US" sz="2800" b="1" dirty="0" smtClean="0"/>
              <a:t>用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椭圆</a:t>
            </a:r>
            <a:r>
              <a:rPr lang="zh-CN" altLang="en-US" sz="2800" b="1" dirty="0" smtClean="0"/>
              <a:t>形表示，并用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无向</a:t>
            </a:r>
            <a:r>
              <a:rPr lang="zh-CN" altLang="en-US" sz="2800" b="1" dirty="0" smtClean="0"/>
              <a:t>边将其与相应的实体连接起来</a:t>
            </a:r>
          </a:p>
        </p:txBody>
      </p:sp>
      <p:grpSp>
        <p:nvGrpSpPr>
          <p:cNvPr id="265229" name="Group 2061"/>
          <p:cNvGrpSpPr>
            <a:grpSpLocks/>
          </p:cNvGrpSpPr>
          <p:nvPr/>
        </p:nvGrpSpPr>
        <p:grpSpPr bwMode="auto">
          <a:xfrm>
            <a:off x="1818084" y="2906972"/>
            <a:ext cx="5483467" cy="2170044"/>
            <a:chOff x="1104" y="2393"/>
            <a:chExt cx="3984" cy="727"/>
          </a:xfrm>
          <a:solidFill>
            <a:srgbClr val="3366FF"/>
          </a:solidFill>
        </p:grpSpPr>
        <p:sp>
          <p:nvSpPr>
            <p:cNvPr id="32773" name="Text Box 2052"/>
            <p:cNvSpPr txBox="1">
              <a:spLocks noChangeArrowheads="1"/>
            </p:cNvSpPr>
            <p:nvPr/>
          </p:nvSpPr>
          <p:spPr bwMode="auto">
            <a:xfrm>
              <a:off x="2383" y="2393"/>
              <a:ext cx="993" cy="15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</a:t>
              </a:r>
            </a:p>
          </p:txBody>
        </p:sp>
        <p:sp>
          <p:nvSpPr>
            <p:cNvPr id="32774" name="Oval 2053"/>
            <p:cNvSpPr>
              <a:spLocks noChangeArrowheads="1"/>
            </p:cNvSpPr>
            <p:nvPr/>
          </p:nvSpPr>
          <p:spPr bwMode="auto">
            <a:xfrm>
              <a:off x="1104" y="2928"/>
              <a:ext cx="720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学号</a:t>
              </a:r>
            </a:p>
          </p:txBody>
        </p:sp>
        <p:sp>
          <p:nvSpPr>
            <p:cNvPr id="32775" name="Oval 2054"/>
            <p:cNvSpPr>
              <a:spLocks noChangeArrowheads="1"/>
            </p:cNvSpPr>
            <p:nvPr/>
          </p:nvSpPr>
          <p:spPr bwMode="auto">
            <a:xfrm>
              <a:off x="4368" y="2880"/>
              <a:ext cx="720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</a:t>
              </a:r>
            </a:p>
          </p:txBody>
        </p:sp>
        <p:sp>
          <p:nvSpPr>
            <p:cNvPr id="32776" name="Oval 2055"/>
            <p:cNvSpPr>
              <a:spLocks noChangeArrowheads="1"/>
            </p:cNvSpPr>
            <p:nvPr/>
          </p:nvSpPr>
          <p:spPr bwMode="auto">
            <a:xfrm>
              <a:off x="3216" y="2928"/>
              <a:ext cx="720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性别</a:t>
              </a:r>
            </a:p>
          </p:txBody>
        </p:sp>
        <p:sp>
          <p:nvSpPr>
            <p:cNvPr id="32777" name="Oval 2056"/>
            <p:cNvSpPr>
              <a:spLocks noChangeArrowheads="1"/>
            </p:cNvSpPr>
            <p:nvPr/>
          </p:nvSpPr>
          <p:spPr bwMode="auto">
            <a:xfrm>
              <a:off x="2160" y="2928"/>
              <a:ext cx="720" cy="19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</a:p>
          </p:txBody>
        </p:sp>
        <p:sp>
          <p:nvSpPr>
            <p:cNvPr id="32778" name="Line 2057"/>
            <p:cNvSpPr>
              <a:spLocks noChangeShapeType="1"/>
            </p:cNvSpPr>
            <p:nvPr/>
          </p:nvSpPr>
          <p:spPr bwMode="auto">
            <a:xfrm flipH="1">
              <a:off x="1536" y="2544"/>
              <a:ext cx="144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sp>
          <p:nvSpPr>
            <p:cNvPr id="32779" name="Line 2058"/>
            <p:cNvSpPr>
              <a:spLocks noChangeShapeType="1"/>
            </p:cNvSpPr>
            <p:nvPr/>
          </p:nvSpPr>
          <p:spPr bwMode="auto">
            <a:xfrm flipH="1">
              <a:off x="2592" y="2544"/>
              <a:ext cx="336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sp>
          <p:nvSpPr>
            <p:cNvPr id="32780" name="Line 2059"/>
            <p:cNvSpPr>
              <a:spLocks noChangeShapeType="1"/>
            </p:cNvSpPr>
            <p:nvPr/>
          </p:nvSpPr>
          <p:spPr bwMode="auto">
            <a:xfrm>
              <a:off x="2928" y="2544"/>
              <a:ext cx="624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sp>
          <p:nvSpPr>
            <p:cNvPr id="32781" name="Line 2060"/>
            <p:cNvSpPr>
              <a:spLocks noChangeShapeType="1"/>
            </p:cNvSpPr>
            <p:nvPr/>
          </p:nvSpPr>
          <p:spPr bwMode="auto">
            <a:xfrm>
              <a:off x="2928" y="2544"/>
              <a:ext cx="1680" cy="33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76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8772" y="794673"/>
            <a:ext cx="8266872" cy="544710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47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800" b="1" dirty="0" smtClean="0">
                <a:solidFill>
                  <a:srgbClr val="FF0000"/>
                </a:solidFill>
              </a:rPr>
              <a:t>联系：</a:t>
            </a:r>
            <a:endParaRPr kumimoji="1" lang="zh-CN" altLang="en-US" sz="2800" b="1" dirty="0">
              <a:solidFill>
                <a:srgbClr val="FF0000"/>
              </a:solidFill>
            </a:endParaRPr>
          </a:p>
          <a:p>
            <a:pPr lvl="1">
              <a:lnSpc>
                <a:spcPts val="47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联系</a:t>
            </a:r>
            <a:r>
              <a:rPr lang="zh-CN" altLang="en-US" sz="2800" b="1" dirty="0" smtClean="0"/>
              <a:t>：</a:t>
            </a:r>
            <a:r>
              <a:rPr lang="zh-CN" altLang="en-US" sz="2800" b="1" dirty="0"/>
              <a:t>用</a:t>
            </a:r>
            <a:r>
              <a:rPr lang="zh-CN" altLang="en-US" sz="2800" b="1" dirty="0">
                <a:solidFill>
                  <a:schemeClr val="accent2"/>
                </a:solidFill>
              </a:rPr>
              <a:t>菱形</a:t>
            </a:r>
            <a:r>
              <a:rPr lang="zh-CN" altLang="en-US" sz="2800" b="1" dirty="0"/>
              <a:t>表示，菱形框内写明联系名，并用无向边分别与有关实体连接起来，同时在无向边旁标上</a:t>
            </a:r>
            <a:r>
              <a:rPr lang="zh-CN" altLang="en-US" sz="2800" b="1" dirty="0">
                <a:solidFill>
                  <a:srgbClr val="FF0000"/>
                </a:solidFill>
              </a:rPr>
              <a:t>联系的类型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1:1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1:n</a:t>
            </a:r>
            <a:r>
              <a:rPr lang="zh-CN" altLang="en-US" sz="2800" b="1" dirty="0"/>
              <a:t>或</a:t>
            </a:r>
            <a:r>
              <a:rPr lang="en-US" altLang="zh-CN" sz="2800" b="1" dirty="0"/>
              <a:t>m:n</a:t>
            </a:r>
            <a:r>
              <a:rPr lang="zh-CN" altLang="en-US" sz="2800" b="1" dirty="0" smtClean="0"/>
              <a:t>）</a:t>
            </a:r>
            <a:endParaRPr lang="en-US" altLang="zh-CN" sz="2800" b="1" dirty="0" smtClean="0"/>
          </a:p>
          <a:p>
            <a:pPr lvl="1">
              <a:lnSpc>
                <a:spcPts val="4700"/>
              </a:lnSpc>
              <a:spcBef>
                <a:spcPts val="0"/>
              </a:spcBef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lnSpc>
                <a:spcPts val="47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</a:rPr>
              <a:t>联系的属性</a:t>
            </a:r>
            <a:r>
              <a:rPr lang="zh-CN" altLang="en-US" sz="2800" b="1" dirty="0" smtClean="0"/>
              <a:t>：联系也可以</a:t>
            </a:r>
            <a:r>
              <a:rPr lang="zh-CN" altLang="en-US" sz="2800" b="1" dirty="0"/>
              <a:t>有属性。如果一个联系具有属性，则这些属性也要用无向边与该联系连接起来</a:t>
            </a:r>
            <a:r>
              <a:rPr lang="zh-CN" altLang="en-US" sz="28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1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588" y="1444029"/>
            <a:ext cx="8055035" cy="4905211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 (1) </a:t>
            </a:r>
            <a:r>
              <a:rPr lang="zh-CN" altLang="en-US" sz="2800" b="1" dirty="0" smtClean="0"/>
              <a:t>实体（</a:t>
            </a:r>
            <a:r>
              <a:rPr lang="en-US" altLang="zh-CN" sz="2800" b="1" dirty="0" smtClean="0"/>
              <a:t>Entity</a:t>
            </a:r>
            <a:r>
              <a:rPr lang="zh-CN" altLang="en-US" sz="2800" b="1" dirty="0" smtClean="0"/>
              <a:t>） 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客观存在并可相互区别的事物称为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实体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。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可以是具体的人、事、物或抽象的概念。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例如：一个学生、一个部门、一张桌子、一个账户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实体的命名：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实体与应用相关。</a:t>
            </a:r>
            <a:r>
              <a:rPr lang="zh-CN" altLang="en-US" sz="2800" b="1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例如，教务管理系统涉及的实体有学生、。。。</a:t>
            </a:r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800" b="1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8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119271" y="318052"/>
            <a:ext cx="8588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基本概念</a:t>
            </a:r>
            <a:endParaRPr lang="zh-CN" altLang="en-US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1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b="1" dirty="0" smtClean="0"/>
              <a:t>联系及联系的属性的表示方法</a:t>
            </a:r>
            <a:endParaRPr lang="zh-CN" altLang="en-US" sz="2800" b="1" dirty="0"/>
          </a:p>
        </p:txBody>
      </p:sp>
      <p:grpSp>
        <p:nvGrpSpPr>
          <p:cNvPr id="34819" name="Group 2083"/>
          <p:cNvGrpSpPr>
            <a:grpSpLocks/>
          </p:cNvGrpSpPr>
          <p:nvPr/>
        </p:nvGrpSpPr>
        <p:grpSpPr bwMode="auto">
          <a:xfrm>
            <a:off x="3086101" y="1454616"/>
            <a:ext cx="3574006" cy="4191000"/>
            <a:chOff x="1632" y="1200"/>
            <a:chExt cx="2208" cy="2640"/>
          </a:xfrm>
        </p:grpSpPr>
        <p:grpSp>
          <p:nvGrpSpPr>
            <p:cNvPr id="34820" name="Group 2071"/>
            <p:cNvGrpSpPr>
              <a:grpSpLocks/>
            </p:cNvGrpSpPr>
            <p:nvPr/>
          </p:nvGrpSpPr>
          <p:grpSpPr bwMode="auto">
            <a:xfrm>
              <a:off x="1632" y="1200"/>
              <a:ext cx="1008" cy="2640"/>
              <a:chOff x="1056" y="1344"/>
              <a:chExt cx="1008" cy="2640"/>
            </a:xfrm>
          </p:grpSpPr>
          <p:sp>
            <p:nvSpPr>
              <p:cNvPr id="34823" name="Text Box 2072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</a:t>
                </a:r>
              </a:p>
            </p:txBody>
          </p:sp>
          <p:sp>
            <p:nvSpPr>
              <p:cNvPr id="34824" name="AutoShape 2073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960" cy="480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选修</a:t>
                </a:r>
              </a:p>
            </p:txBody>
          </p:sp>
          <p:sp>
            <p:nvSpPr>
              <p:cNvPr id="34825" name="Text Box 2074"/>
              <p:cNvSpPr txBox="1">
                <a:spLocks noChangeArrowheads="1"/>
              </p:cNvSpPr>
              <p:nvPr/>
            </p:nvSpPr>
            <p:spPr bwMode="auto">
              <a:xfrm>
                <a:off x="1152" y="3168"/>
                <a:ext cx="816" cy="2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学生</a:t>
                </a:r>
              </a:p>
            </p:txBody>
          </p:sp>
          <p:sp>
            <p:nvSpPr>
              <p:cNvPr id="34826" name="Line 2075"/>
              <p:cNvSpPr>
                <a:spLocks noChangeShapeType="1"/>
              </p:cNvSpPr>
              <p:nvPr/>
            </p:nvSpPr>
            <p:spPr bwMode="auto">
              <a:xfrm flipV="1">
                <a:off x="1536" y="163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4827" name="Line 207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4828" name="Text Box 2077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</a:p>
            </p:txBody>
          </p:sp>
          <p:sp>
            <p:nvSpPr>
              <p:cNvPr id="34829" name="Text Box 2078"/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</a:p>
            </p:txBody>
          </p:sp>
          <p:sp>
            <p:nvSpPr>
              <p:cNvPr id="34830" name="Text Box 2079"/>
              <p:cNvSpPr txBox="1">
                <a:spLocks noChangeArrowheads="1"/>
              </p:cNvSpPr>
              <p:nvPr/>
            </p:nvSpPr>
            <p:spPr bwMode="auto">
              <a:xfrm>
                <a:off x="1200" y="3696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821" name="Oval 2080"/>
            <p:cNvSpPr>
              <a:spLocks noChangeArrowheads="1"/>
            </p:cNvSpPr>
            <p:nvPr/>
          </p:nvSpPr>
          <p:spPr bwMode="auto">
            <a:xfrm>
              <a:off x="3072" y="2016"/>
              <a:ext cx="76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成绩</a:t>
              </a:r>
            </a:p>
          </p:txBody>
        </p:sp>
        <p:sp>
          <p:nvSpPr>
            <p:cNvPr id="34822" name="Line 2082"/>
            <p:cNvSpPr>
              <a:spLocks noChangeShapeType="1"/>
            </p:cNvSpPr>
            <p:nvPr/>
          </p:nvSpPr>
          <p:spPr bwMode="auto">
            <a:xfrm>
              <a:off x="2592" y="22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6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34" name="Group 10"/>
          <p:cNvGrpSpPr>
            <a:grpSpLocks/>
          </p:cNvGrpSpPr>
          <p:nvPr/>
        </p:nvGrpSpPr>
        <p:grpSpPr bwMode="auto">
          <a:xfrm>
            <a:off x="3580611" y="1368244"/>
            <a:ext cx="1479288" cy="2233613"/>
            <a:chOff x="2336" y="2205"/>
            <a:chExt cx="862" cy="1407"/>
          </a:xfrm>
        </p:grpSpPr>
        <p:sp>
          <p:nvSpPr>
            <p:cNvPr id="35883" name="Rectangle 11"/>
            <p:cNvSpPr>
              <a:spLocks noChangeArrowheads="1"/>
            </p:cNvSpPr>
            <p:nvPr/>
          </p:nvSpPr>
          <p:spPr bwMode="auto">
            <a:xfrm>
              <a:off x="2381" y="2205"/>
              <a:ext cx="771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班级</a:t>
              </a:r>
            </a:p>
          </p:txBody>
        </p:sp>
        <p:sp>
          <p:nvSpPr>
            <p:cNvPr id="35884" name="Rectangle 12"/>
            <p:cNvSpPr>
              <a:spLocks noChangeArrowheads="1"/>
            </p:cNvSpPr>
            <p:nvPr/>
          </p:nvSpPr>
          <p:spPr bwMode="auto">
            <a:xfrm>
              <a:off x="2381" y="3339"/>
              <a:ext cx="771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</a:t>
              </a:r>
            </a:p>
          </p:txBody>
        </p:sp>
        <p:sp>
          <p:nvSpPr>
            <p:cNvPr id="35885" name="AutoShape 13"/>
            <p:cNvSpPr>
              <a:spLocks noChangeArrowheads="1"/>
            </p:cNvSpPr>
            <p:nvPr/>
          </p:nvSpPr>
          <p:spPr bwMode="auto">
            <a:xfrm>
              <a:off x="2336" y="2750"/>
              <a:ext cx="862" cy="31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</a:t>
              </a:r>
            </a:p>
          </p:txBody>
        </p:sp>
        <p:cxnSp>
          <p:nvCxnSpPr>
            <p:cNvPr id="35886" name="AutoShape 14"/>
            <p:cNvCxnSpPr>
              <a:cxnSpLocks noChangeShapeType="1"/>
              <a:stCxn id="35883" idx="2"/>
              <a:endCxn id="35885" idx="0"/>
            </p:cNvCxnSpPr>
            <p:nvPr/>
          </p:nvCxnSpPr>
          <p:spPr bwMode="auto">
            <a:xfrm>
              <a:off x="2767" y="2478"/>
              <a:ext cx="0" cy="2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7" name="AutoShape 15"/>
            <p:cNvCxnSpPr>
              <a:cxnSpLocks noChangeShapeType="1"/>
              <a:stCxn id="35885" idx="2"/>
              <a:endCxn id="35884" idx="0"/>
            </p:cNvCxnSpPr>
            <p:nvPr/>
          </p:nvCxnSpPr>
          <p:spPr bwMode="auto">
            <a:xfrm>
              <a:off x="2767" y="3067"/>
              <a:ext cx="0" cy="2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88" name="Text Box 16"/>
            <p:cNvSpPr txBox="1">
              <a:spLocks noChangeArrowheads="1"/>
            </p:cNvSpPr>
            <p:nvPr/>
          </p:nvSpPr>
          <p:spPr bwMode="auto">
            <a:xfrm>
              <a:off x="2517" y="2523"/>
              <a:ext cx="2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5889" name="Text Box 17"/>
            <p:cNvSpPr txBox="1">
              <a:spLocks noChangeArrowheads="1"/>
            </p:cNvSpPr>
            <p:nvPr/>
          </p:nvSpPr>
          <p:spPr bwMode="auto">
            <a:xfrm>
              <a:off x="2517" y="3067"/>
              <a:ext cx="2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</p:grpSp>
      <p:grpSp>
        <p:nvGrpSpPr>
          <p:cNvPr id="410651" name="Group 27"/>
          <p:cNvGrpSpPr>
            <a:grpSpLocks/>
          </p:cNvGrpSpPr>
          <p:nvPr/>
        </p:nvGrpSpPr>
        <p:grpSpPr bwMode="auto">
          <a:xfrm>
            <a:off x="5510744" y="1368244"/>
            <a:ext cx="1479288" cy="2233613"/>
            <a:chOff x="2336" y="2205"/>
            <a:chExt cx="862" cy="1407"/>
          </a:xfrm>
        </p:grpSpPr>
        <p:sp>
          <p:nvSpPr>
            <p:cNvPr id="35869" name="Rectangle 28"/>
            <p:cNvSpPr>
              <a:spLocks noChangeArrowheads="1"/>
            </p:cNvSpPr>
            <p:nvPr/>
          </p:nvSpPr>
          <p:spPr bwMode="auto">
            <a:xfrm>
              <a:off x="2381" y="2205"/>
              <a:ext cx="771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</a:p>
          </p:txBody>
        </p:sp>
        <p:sp>
          <p:nvSpPr>
            <p:cNvPr id="35870" name="Rectangle 29"/>
            <p:cNvSpPr>
              <a:spLocks noChangeArrowheads="1"/>
            </p:cNvSpPr>
            <p:nvPr/>
          </p:nvSpPr>
          <p:spPr bwMode="auto">
            <a:xfrm>
              <a:off x="2381" y="3339"/>
              <a:ext cx="771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</a:t>
              </a:r>
            </a:p>
          </p:txBody>
        </p:sp>
        <p:sp>
          <p:nvSpPr>
            <p:cNvPr id="35871" name="AutoShape 30"/>
            <p:cNvSpPr>
              <a:spLocks noChangeArrowheads="1"/>
            </p:cNvSpPr>
            <p:nvPr/>
          </p:nvSpPr>
          <p:spPr bwMode="auto">
            <a:xfrm>
              <a:off x="2336" y="2750"/>
              <a:ext cx="862" cy="31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授课</a:t>
              </a:r>
            </a:p>
          </p:txBody>
        </p:sp>
        <p:cxnSp>
          <p:nvCxnSpPr>
            <p:cNvPr id="35872" name="AutoShape 31"/>
            <p:cNvCxnSpPr>
              <a:cxnSpLocks noChangeShapeType="1"/>
              <a:stCxn id="35869" idx="2"/>
              <a:endCxn id="35871" idx="0"/>
            </p:cNvCxnSpPr>
            <p:nvPr/>
          </p:nvCxnSpPr>
          <p:spPr bwMode="auto">
            <a:xfrm>
              <a:off x="2767" y="2478"/>
              <a:ext cx="0" cy="2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3" name="AutoShape 32"/>
            <p:cNvCxnSpPr>
              <a:cxnSpLocks noChangeShapeType="1"/>
              <a:stCxn id="35871" idx="2"/>
              <a:endCxn id="35870" idx="0"/>
            </p:cNvCxnSpPr>
            <p:nvPr/>
          </p:nvCxnSpPr>
          <p:spPr bwMode="auto">
            <a:xfrm>
              <a:off x="2767" y="3067"/>
              <a:ext cx="0" cy="2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74" name="Text Box 33"/>
            <p:cNvSpPr txBox="1">
              <a:spLocks noChangeArrowheads="1"/>
            </p:cNvSpPr>
            <p:nvPr/>
          </p:nvSpPr>
          <p:spPr bwMode="auto">
            <a:xfrm>
              <a:off x="2517" y="2523"/>
              <a:ext cx="3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</a:p>
          </p:txBody>
        </p:sp>
        <p:sp>
          <p:nvSpPr>
            <p:cNvPr id="35875" name="Text Box 34"/>
            <p:cNvSpPr txBox="1">
              <a:spLocks noChangeArrowheads="1"/>
            </p:cNvSpPr>
            <p:nvPr/>
          </p:nvSpPr>
          <p:spPr bwMode="auto">
            <a:xfrm>
              <a:off x="2517" y="3067"/>
              <a:ext cx="2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</a:p>
          </p:txBody>
        </p:sp>
      </p:grpSp>
      <p:grpSp>
        <p:nvGrpSpPr>
          <p:cNvPr id="410668" name="Group 44"/>
          <p:cNvGrpSpPr>
            <a:grpSpLocks/>
          </p:cNvGrpSpPr>
          <p:nvPr/>
        </p:nvGrpSpPr>
        <p:grpSpPr bwMode="auto">
          <a:xfrm>
            <a:off x="1595709" y="1368244"/>
            <a:ext cx="1479288" cy="2233613"/>
            <a:chOff x="2336" y="2205"/>
            <a:chExt cx="862" cy="1407"/>
          </a:xfrm>
        </p:grpSpPr>
        <p:sp>
          <p:nvSpPr>
            <p:cNvPr id="35855" name="Rectangle 45"/>
            <p:cNvSpPr>
              <a:spLocks noChangeArrowheads="1"/>
            </p:cNvSpPr>
            <p:nvPr/>
          </p:nvSpPr>
          <p:spPr bwMode="auto">
            <a:xfrm>
              <a:off x="2381" y="2205"/>
              <a:ext cx="771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班长</a:t>
              </a:r>
            </a:p>
          </p:txBody>
        </p:sp>
        <p:sp>
          <p:nvSpPr>
            <p:cNvPr id="35856" name="Rectangle 46"/>
            <p:cNvSpPr>
              <a:spLocks noChangeArrowheads="1"/>
            </p:cNvSpPr>
            <p:nvPr/>
          </p:nvSpPr>
          <p:spPr bwMode="auto">
            <a:xfrm>
              <a:off x="2381" y="3339"/>
              <a:ext cx="771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班级</a:t>
              </a:r>
            </a:p>
          </p:txBody>
        </p:sp>
        <p:sp>
          <p:nvSpPr>
            <p:cNvPr id="35857" name="AutoShape 47"/>
            <p:cNvSpPr>
              <a:spLocks noChangeArrowheads="1"/>
            </p:cNvSpPr>
            <p:nvPr/>
          </p:nvSpPr>
          <p:spPr bwMode="auto">
            <a:xfrm>
              <a:off x="2336" y="2750"/>
              <a:ext cx="862" cy="31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任职</a:t>
              </a:r>
            </a:p>
          </p:txBody>
        </p:sp>
        <p:cxnSp>
          <p:nvCxnSpPr>
            <p:cNvPr id="35858" name="AutoShape 48"/>
            <p:cNvCxnSpPr>
              <a:cxnSpLocks noChangeShapeType="1"/>
              <a:stCxn id="35855" idx="2"/>
              <a:endCxn id="35857" idx="0"/>
            </p:cNvCxnSpPr>
            <p:nvPr/>
          </p:nvCxnSpPr>
          <p:spPr bwMode="auto">
            <a:xfrm>
              <a:off x="2767" y="2478"/>
              <a:ext cx="0" cy="2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9" name="AutoShape 49"/>
            <p:cNvCxnSpPr>
              <a:cxnSpLocks noChangeShapeType="1"/>
              <a:stCxn id="35857" idx="2"/>
              <a:endCxn id="35856" idx="0"/>
            </p:cNvCxnSpPr>
            <p:nvPr/>
          </p:nvCxnSpPr>
          <p:spPr bwMode="auto">
            <a:xfrm>
              <a:off x="2767" y="3067"/>
              <a:ext cx="0" cy="2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60" name="Text Box 50"/>
            <p:cNvSpPr txBox="1">
              <a:spLocks noChangeArrowheads="1"/>
            </p:cNvSpPr>
            <p:nvPr/>
          </p:nvSpPr>
          <p:spPr bwMode="auto">
            <a:xfrm>
              <a:off x="2517" y="2523"/>
              <a:ext cx="2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5861" name="Text Box 51"/>
            <p:cNvSpPr txBox="1">
              <a:spLocks noChangeArrowheads="1"/>
            </p:cNvSpPr>
            <p:nvPr/>
          </p:nvSpPr>
          <p:spPr bwMode="auto">
            <a:xfrm>
              <a:off x="2517" y="3067"/>
              <a:ext cx="2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35850" name="Text Box 52"/>
          <p:cNvSpPr txBox="1">
            <a:spLocks noChangeArrowheads="1"/>
          </p:cNvSpPr>
          <p:nvPr/>
        </p:nvSpPr>
        <p:spPr bwMode="auto">
          <a:xfrm>
            <a:off x="1595707" y="3806642"/>
            <a:ext cx="148272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</a:p>
        </p:txBody>
      </p:sp>
      <p:sp>
        <p:nvSpPr>
          <p:cNvPr id="35851" name="Text Box 53"/>
          <p:cNvSpPr txBox="1">
            <a:spLocks noChangeArrowheads="1"/>
          </p:cNvSpPr>
          <p:nvPr/>
        </p:nvSpPr>
        <p:spPr bwMode="auto">
          <a:xfrm>
            <a:off x="3694909" y="3806642"/>
            <a:ext cx="148272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</a:p>
        </p:txBody>
      </p:sp>
      <p:sp>
        <p:nvSpPr>
          <p:cNvPr id="35852" name="Text Box 54"/>
          <p:cNvSpPr txBox="1">
            <a:spLocks noChangeArrowheads="1"/>
          </p:cNvSpPr>
          <p:nvPr/>
        </p:nvSpPr>
        <p:spPr bwMode="auto">
          <a:xfrm>
            <a:off x="5508361" y="3806642"/>
            <a:ext cx="148272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</a:p>
        </p:txBody>
      </p:sp>
      <p:sp>
        <p:nvSpPr>
          <p:cNvPr id="410680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1146413" y="177421"/>
            <a:ext cx="6255704" cy="857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两个实体型间的联系</a:t>
            </a:r>
          </a:p>
        </p:txBody>
      </p:sp>
    </p:spTree>
    <p:extLst>
      <p:ext uri="{BB962C8B-B14F-4D97-AF65-F5344CB8AC3E}">
        <p14:creationId xmlns:p14="http://schemas.microsoft.com/office/powerpoint/2010/main" val="21875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多个实体型间的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联系</a:t>
            </a:r>
            <a:endParaRPr lang="en-US" altLang="zh-CN" sz="2800" b="1" dirty="0">
              <a:solidFill>
                <a:srgbClr val="FF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3241" y="914400"/>
            <a:ext cx="5828490" cy="137160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None/>
            </a:pPr>
            <a:endParaRPr lang="en-US" altLang="zh-CN" b="1" dirty="0"/>
          </a:p>
          <a:p>
            <a:r>
              <a:rPr lang="zh-CN" altLang="en-US" b="1" dirty="0" smtClean="0"/>
              <a:t>多个实体型间的一对一联系</a:t>
            </a:r>
          </a:p>
        </p:txBody>
      </p:sp>
      <p:grpSp>
        <p:nvGrpSpPr>
          <p:cNvPr id="81947" name="Group 27"/>
          <p:cNvGrpSpPr>
            <a:grpSpLocks/>
          </p:cNvGrpSpPr>
          <p:nvPr/>
        </p:nvGrpSpPr>
        <p:grpSpPr bwMode="auto">
          <a:xfrm>
            <a:off x="514130" y="2102445"/>
            <a:ext cx="3928157" cy="2209800"/>
            <a:chOff x="240" y="2016"/>
            <a:chExt cx="2208" cy="1200"/>
          </a:xfrm>
        </p:grpSpPr>
        <p:sp>
          <p:nvSpPr>
            <p:cNvPr id="37895" name="Rectangle 17"/>
            <p:cNvSpPr>
              <a:spLocks noChangeArrowheads="1"/>
            </p:cNvSpPr>
            <p:nvPr/>
          </p:nvSpPr>
          <p:spPr bwMode="auto">
            <a:xfrm>
              <a:off x="912" y="2016"/>
              <a:ext cx="76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家庭</a:t>
              </a:r>
            </a:p>
          </p:txBody>
        </p:sp>
        <p:sp>
          <p:nvSpPr>
            <p:cNvPr id="37896" name="Rectangle 18"/>
            <p:cNvSpPr>
              <a:spLocks noChangeArrowheads="1"/>
            </p:cNvSpPr>
            <p:nvPr/>
          </p:nvSpPr>
          <p:spPr bwMode="auto">
            <a:xfrm>
              <a:off x="240" y="2928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父亲</a:t>
              </a:r>
            </a:p>
          </p:txBody>
        </p:sp>
        <p:sp>
          <p:nvSpPr>
            <p:cNvPr id="37897" name="Rectangle 19"/>
            <p:cNvSpPr>
              <a:spLocks noChangeArrowheads="1"/>
            </p:cNvSpPr>
            <p:nvPr/>
          </p:nvSpPr>
          <p:spPr bwMode="auto">
            <a:xfrm>
              <a:off x="1728" y="2928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母亲</a:t>
              </a:r>
            </a:p>
          </p:txBody>
        </p:sp>
        <p:sp>
          <p:nvSpPr>
            <p:cNvPr id="37898" name="AutoShape 20"/>
            <p:cNvSpPr>
              <a:spLocks noChangeArrowheads="1"/>
            </p:cNvSpPr>
            <p:nvPr/>
          </p:nvSpPr>
          <p:spPr bwMode="auto">
            <a:xfrm>
              <a:off x="960" y="2496"/>
              <a:ext cx="720" cy="336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属于</a:t>
              </a:r>
            </a:p>
          </p:txBody>
        </p:sp>
        <p:sp>
          <p:nvSpPr>
            <p:cNvPr id="37899" name="Line 21"/>
            <p:cNvSpPr>
              <a:spLocks noChangeShapeType="1"/>
            </p:cNvSpPr>
            <p:nvPr/>
          </p:nvSpPr>
          <p:spPr bwMode="auto">
            <a:xfrm>
              <a:off x="1296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sp>
          <p:nvSpPr>
            <p:cNvPr id="37900" name="Line 22"/>
            <p:cNvSpPr>
              <a:spLocks noChangeShapeType="1"/>
            </p:cNvSpPr>
            <p:nvPr/>
          </p:nvSpPr>
          <p:spPr bwMode="auto">
            <a:xfrm flipV="1">
              <a:off x="672" y="26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sp>
          <p:nvSpPr>
            <p:cNvPr id="37901" name="Line 23"/>
            <p:cNvSpPr>
              <a:spLocks noChangeShapeType="1"/>
            </p:cNvSpPr>
            <p:nvPr/>
          </p:nvSpPr>
          <p:spPr bwMode="auto">
            <a:xfrm flipH="1" flipV="1">
              <a:off x="1680" y="264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sp>
          <p:nvSpPr>
            <p:cNvPr id="37902" name="Text Box 24"/>
            <p:cNvSpPr txBox="1">
              <a:spLocks noChangeArrowheads="1"/>
            </p:cNvSpPr>
            <p:nvPr/>
          </p:nvSpPr>
          <p:spPr bwMode="auto">
            <a:xfrm>
              <a:off x="1392" y="2352"/>
              <a:ext cx="19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7903" name="Text Box 25"/>
            <p:cNvSpPr txBox="1">
              <a:spLocks noChangeArrowheads="1"/>
            </p:cNvSpPr>
            <p:nvPr/>
          </p:nvSpPr>
          <p:spPr bwMode="auto">
            <a:xfrm>
              <a:off x="672" y="2649"/>
              <a:ext cx="19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7904" name="Text Box 26"/>
            <p:cNvSpPr txBox="1">
              <a:spLocks noChangeArrowheads="1"/>
            </p:cNvSpPr>
            <p:nvPr/>
          </p:nvSpPr>
          <p:spPr bwMode="auto">
            <a:xfrm>
              <a:off x="1776" y="2601"/>
              <a:ext cx="19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4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518" y="46040"/>
            <a:ext cx="5844779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>
                <a:solidFill>
                  <a:srgbClr val="FF33CC"/>
                </a:solidFill>
              </a:rPr>
              <a:t>E-R</a:t>
            </a:r>
            <a:r>
              <a:rPr lang="zh-CN" altLang="en-US" sz="3200" b="1" dirty="0">
                <a:solidFill>
                  <a:srgbClr val="FF33CC"/>
                </a:solidFill>
              </a:rPr>
              <a:t>图实例</a:t>
            </a:r>
            <a:r>
              <a:rPr lang="en-US" altLang="zh-CN" sz="3200" b="1" dirty="0">
                <a:solidFill>
                  <a:srgbClr val="FF33CC"/>
                </a:solidFill>
              </a:rPr>
              <a:t>——</a:t>
            </a:r>
            <a:r>
              <a:rPr lang="zh-CN" altLang="en-US" sz="3200" b="1" dirty="0">
                <a:solidFill>
                  <a:srgbClr val="FF33CC"/>
                </a:solidFill>
              </a:rPr>
              <a:t>物资管理</a:t>
            </a:r>
          </a:p>
        </p:txBody>
      </p:sp>
      <p:sp>
        <p:nvSpPr>
          <p:cNvPr id="411651" name="Text Box 3"/>
          <p:cNvSpPr txBox="1">
            <a:spLocks noChangeArrowheads="1"/>
          </p:cNvSpPr>
          <p:nvPr/>
        </p:nvSpPr>
        <p:spPr bwMode="auto">
          <a:xfrm>
            <a:off x="614653" y="995454"/>
            <a:ext cx="77392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(1)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仓库：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属性有仓库号、面积、电话</a:t>
            </a:r>
          </a:p>
        </p:txBody>
      </p:sp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614653" y="1427254"/>
            <a:ext cx="77392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(2)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零件：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属性有零件号、名称、规格、单价、描述</a:t>
            </a:r>
          </a:p>
        </p:txBody>
      </p:sp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614653" y="1859054"/>
            <a:ext cx="77392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(3)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供应商：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属性有供应商号、姓名、地址、电话、帐号</a:t>
            </a:r>
          </a:p>
        </p:txBody>
      </p:sp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614653" y="2292441"/>
            <a:ext cx="77392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(4)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项目：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属性有项目号、预算、开工日期</a:t>
            </a:r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614653" y="2795679"/>
            <a:ext cx="77392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(5)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职工：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属性有职工号、姓名、出生日期、职称</a:t>
            </a:r>
          </a:p>
        </p:txBody>
      </p:sp>
      <p:grpSp>
        <p:nvGrpSpPr>
          <p:cNvPr id="411656" name="Group 8"/>
          <p:cNvGrpSpPr>
            <a:grpSpLocks/>
          </p:cNvGrpSpPr>
          <p:nvPr/>
        </p:nvGrpSpPr>
        <p:grpSpPr bwMode="auto">
          <a:xfrm>
            <a:off x="208027" y="3390941"/>
            <a:ext cx="2477393" cy="1368425"/>
            <a:chOff x="249" y="2750"/>
            <a:chExt cx="1452" cy="862"/>
          </a:xfrm>
        </p:grpSpPr>
        <p:sp>
          <p:nvSpPr>
            <p:cNvPr id="39987" name="Rectangle 9"/>
            <p:cNvSpPr>
              <a:spLocks noChangeArrowheads="1"/>
            </p:cNvSpPr>
            <p:nvPr/>
          </p:nvSpPr>
          <p:spPr bwMode="auto">
            <a:xfrm>
              <a:off x="703" y="2750"/>
              <a:ext cx="54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仓库</a:t>
              </a:r>
            </a:p>
          </p:txBody>
        </p:sp>
        <p:sp>
          <p:nvSpPr>
            <p:cNvPr id="39988" name="Oval 10"/>
            <p:cNvSpPr>
              <a:spLocks noChangeArrowheads="1"/>
            </p:cNvSpPr>
            <p:nvPr/>
          </p:nvSpPr>
          <p:spPr bwMode="auto">
            <a:xfrm>
              <a:off x="249" y="3339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仓库号</a:t>
              </a:r>
            </a:p>
          </p:txBody>
        </p:sp>
        <p:sp>
          <p:nvSpPr>
            <p:cNvPr id="39989" name="Oval 11"/>
            <p:cNvSpPr>
              <a:spLocks noChangeArrowheads="1"/>
            </p:cNvSpPr>
            <p:nvPr/>
          </p:nvSpPr>
          <p:spPr bwMode="auto">
            <a:xfrm>
              <a:off x="748" y="3339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面积</a:t>
              </a:r>
            </a:p>
          </p:txBody>
        </p:sp>
        <p:sp>
          <p:nvSpPr>
            <p:cNvPr id="39990" name="Oval 12"/>
            <p:cNvSpPr>
              <a:spLocks noChangeArrowheads="1"/>
            </p:cNvSpPr>
            <p:nvPr/>
          </p:nvSpPr>
          <p:spPr bwMode="auto">
            <a:xfrm>
              <a:off x="1247" y="3339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电话</a:t>
              </a:r>
            </a:p>
          </p:txBody>
        </p:sp>
        <p:cxnSp>
          <p:nvCxnSpPr>
            <p:cNvPr id="39991" name="AutoShape 13"/>
            <p:cNvCxnSpPr>
              <a:cxnSpLocks noChangeShapeType="1"/>
              <a:stCxn id="39987" idx="2"/>
              <a:endCxn id="39988" idx="0"/>
            </p:cNvCxnSpPr>
            <p:nvPr/>
          </p:nvCxnSpPr>
          <p:spPr bwMode="auto">
            <a:xfrm flipH="1">
              <a:off x="476" y="3022"/>
              <a:ext cx="499" cy="3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92" name="AutoShape 14"/>
            <p:cNvCxnSpPr>
              <a:cxnSpLocks noChangeShapeType="1"/>
              <a:stCxn id="39987" idx="2"/>
              <a:endCxn id="39989" idx="0"/>
            </p:cNvCxnSpPr>
            <p:nvPr/>
          </p:nvCxnSpPr>
          <p:spPr bwMode="auto">
            <a:xfrm>
              <a:off x="975" y="3022"/>
              <a:ext cx="0" cy="3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93" name="AutoShape 15"/>
            <p:cNvCxnSpPr>
              <a:cxnSpLocks noChangeShapeType="1"/>
              <a:stCxn id="39987" idx="2"/>
              <a:endCxn id="39990" idx="0"/>
            </p:cNvCxnSpPr>
            <p:nvPr/>
          </p:nvCxnSpPr>
          <p:spPr bwMode="auto">
            <a:xfrm>
              <a:off x="975" y="3022"/>
              <a:ext cx="499" cy="3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1664" name="Group 16"/>
          <p:cNvGrpSpPr>
            <a:grpSpLocks/>
          </p:cNvGrpSpPr>
          <p:nvPr/>
        </p:nvGrpSpPr>
        <p:grpSpPr bwMode="auto">
          <a:xfrm>
            <a:off x="2706932" y="3484604"/>
            <a:ext cx="4180172" cy="1370013"/>
            <a:chOff x="1837" y="2704"/>
            <a:chExt cx="2450" cy="863"/>
          </a:xfrm>
        </p:grpSpPr>
        <p:sp>
          <p:nvSpPr>
            <p:cNvPr id="39976" name="Rectangle 17"/>
            <p:cNvSpPr>
              <a:spLocks noChangeArrowheads="1"/>
            </p:cNvSpPr>
            <p:nvPr/>
          </p:nvSpPr>
          <p:spPr bwMode="auto">
            <a:xfrm>
              <a:off x="2789" y="2704"/>
              <a:ext cx="54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零件</a:t>
              </a:r>
            </a:p>
          </p:txBody>
        </p:sp>
        <p:sp>
          <p:nvSpPr>
            <p:cNvPr id="39977" name="Oval 18"/>
            <p:cNvSpPr>
              <a:spLocks noChangeArrowheads="1"/>
            </p:cNvSpPr>
            <p:nvPr/>
          </p:nvSpPr>
          <p:spPr bwMode="auto">
            <a:xfrm>
              <a:off x="1837" y="3293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零件号</a:t>
              </a:r>
            </a:p>
          </p:txBody>
        </p:sp>
        <p:sp>
          <p:nvSpPr>
            <p:cNvPr id="39978" name="Oval 19"/>
            <p:cNvSpPr>
              <a:spLocks noChangeArrowheads="1"/>
            </p:cNvSpPr>
            <p:nvPr/>
          </p:nvSpPr>
          <p:spPr bwMode="auto">
            <a:xfrm>
              <a:off x="2336" y="3293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名称</a:t>
              </a:r>
            </a:p>
          </p:txBody>
        </p:sp>
        <p:sp>
          <p:nvSpPr>
            <p:cNvPr id="39979" name="Oval 20"/>
            <p:cNvSpPr>
              <a:spLocks noChangeArrowheads="1"/>
            </p:cNvSpPr>
            <p:nvPr/>
          </p:nvSpPr>
          <p:spPr bwMode="auto">
            <a:xfrm>
              <a:off x="2835" y="3293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规格</a:t>
              </a:r>
            </a:p>
          </p:txBody>
        </p:sp>
        <p:cxnSp>
          <p:nvCxnSpPr>
            <p:cNvPr id="39980" name="AutoShape 21"/>
            <p:cNvCxnSpPr>
              <a:cxnSpLocks noChangeShapeType="1"/>
              <a:stCxn id="39976" idx="2"/>
              <a:endCxn id="39977" idx="0"/>
            </p:cNvCxnSpPr>
            <p:nvPr/>
          </p:nvCxnSpPr>
          <p:spPr bwMode="auto">
            <a:xfrm flipH="1">
              <a:off x="2064" y="2976"/>
              <a:ext cx="997" cy="3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81" name="AutoShape 22"/>
            <p:cNvCxnSpPr>
              <a:cxnSpLocks noChangeShapeType="1"/>
              <a:stCxn id="39976" idx="2"/>
              <a:endCxn id="39978" idx="0"/>
            </p:cNvCxnSpPr>
            <p:nvPr/>
          </p:nvCxnSpPr>
          <p:spPr bwMode="auto">
            <a:xfrm flipH="1">
              <a:off x="2563" y="2976"/>
              <a:ext cx="498" cy="3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82" name="AutoShape 23"/>
            <p:cNvCxnSpPr>
              <a:cxnSpLocks noChangeShapeType="1"/>
              <a:stCxn id="39976" idx="2"/>
              <a:endCxn id="39979" idx="0"/>
            </p:cNvCxnSpPr>
            <p:nvPr/>
          </p:nvCxnSpPr>
          <p:spPr bwMode="auto">
            <a:xfrm>
              <a:off x="3061" y="2976"/>
              <a:ext cx="1" cy="3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83" name="Oval 24"/>
            <p:cNvSpPr>
              <a:spLocks noChangeArrowheads="1"/>
            </p:cNvSpPr>
            <p:nvPr/>
          </p:nvSpPr>
          <p:spPr bwMode="auto">
            <a:xfrm>
              <a:off x="3334" y="3294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单价</a:t>
              </a:r>
            </a:p>
          </p:txBody>
        </p:sp>
        <p:sp>
          <p:nvSpPr>
            <p:cNvPr id="39984" name="Oval 25"/>
            <p:cNvSpPr>
              <a:spLocks noChangeArrowheads="1"/>
            </p:cNvSpPr>
            <p:nvPr/>
          </p:nvSpPr>
          <p:spPr bwMode="auto">
            <a:xfrm>
              <a:off x="3833" y="3294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描述</a:t>
              </a:r>
            </a:p>
          </p:txBody>
        </p:sp>
        <p:cxnSp>
          <p:nvCxnSpPr>
            <p:cNvPr id="39985" name="AutoShape 26"/>
            <p:cNvCxnSpPr>
              <a:cxnSpLocks noChangeShapeType="1"/>
              <a:stCxn id="39976" idx="2"/>
              <a:endCxn id="39983" idx="0"/>
            </p:cNvCxnSpPr>
            <p:nvPr/>
          </p:nvCxnSpPr>
          <p:spPr bwMode="auto">
            <a:xfrm>
              <a:off x="3061" y="2976"/>
              <a:ext cx="500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86" name="AutoShape 27"/>
            <p:cNvCxnSpPr>
              <a:cxnSpLocks noChangeShapeType="1"/>
              <a:stCxn id="39976" idx="2"/>
              <a:endCxn id="39984" idx="0"/>
            </p:cNvCxnSpPr>
            <p:nvPr/>
          </p:nvCxnSpPr>
          <p:spPr bwMode="auto">
            <a:xfrm>
              <a:off x="3061" y="2976"/>
              <a:ext cx="999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1676" name="Group 28"/>
          <p:cNvGrpSpPr>
            <a:grpSpLocks/>
          </p:cNvGrpSpPr>
          <p:nvPr/>
        </p:nvGrpSpPr>
        <p:grpSpPr bwMode="auto">
          <a:xfrm>
            <a:off x="464024" y="5101635"/>
            <a:ext cx="4640078" cy="1370012"/>
            <a:chOff x="1837" y="2704"/>
            <a:chExt cx="2450" cy="863"/>
          </a:xfrm>
        </p:grpSpPr>
        <p:sp>
          <p:nvSpPr>
            <p:cNvPr id="39965" name="Rectangle 29"/>
            <p:cNvSpPr>
              <a:spLocks noChangeArrowheads="1"/>
            </p:cNvSpPr>
            <p:nvPr/>
          </p:nvSpPr>
          <p:spPr bwMode="auto">
            <a:xfrm>
              <a:off x="2789" y="2704"/>
              <a:ext cx="54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供应商</a:t>
              </a:r>
            </a:p>
          </p:txBody>
        </p:sp>
        <p:sp>
          <p:nvSpPr>
            <p:cNvPr id="39966" name="Oval 30"/>
            <p:cNvSpPr>
              <a:spLocks noChangeArrowheads="1"/>
            </p:cNvSpPr>
            <p:nvPr/>
          </p:nvSpPr>
          <p:spPr bwMode="auto">
            <a:xfrm>
              <a:off x="1837" y="3293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供应商号</a:t>
              </a:r>
            </a:p>
          </p:txBody>
        </p:sp>
        <p:sp>
          <p:nvSpPr>
            <p:cNvPr id="39967" name="Oval 31"/>
            <p:cNvSpPr>
              <a:spLocks noChangeArrowheads="1"/>
            </p:cNvSpPr>
            <p:nvPr/>
          </p:nvSpPr>
          <p:spPr bwMode="auto">
            <a:xfrm>
              <a:off x="2336" y="3293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姓名</a:t>
              </a:r>
            </a:p>
          </p:txBody>
        </p:sp>
        <p:sp>
          <p:nvSpPr>
            <p:cNvPr id="39968" name="Oval 32"/>
            <p:cNvSpPr>
              <a:spLocks noChangeArrowheads="1"/>
            </p:cNvSpPr>
            <p:nvPr/>
          </p:nvSpPr>
          <p:spPr bwMode="auto">
            <a:xfrm>
              <a:off x="2835" y="3293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地址</a:t>
              </a:r>
            </a:p>
          </p:txBody>
        </p:sp>
        <p:cxnSp>
          <p:nvCxnSpPr>
            <p:cNvPr id="39969" name="AutoShape 33"/>
            <p:cNvCxnSpPr>
              <a:cxnSpLocks noChangeShapeType="1"/>
              <a:stCxn id="39965" idx="2"/>
              <a:endCxn id="39966" idx="0"/>
            </p:cNvCxnSpPr>
            <p:nvPr/>
          </p:nvCxnSpPr>
          <p:spPr bwMode="auto">
            <a:xfrm flipH="1">
              <a:off x="2064" y="2976"/>
              <a:ext cx="997" cy="3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0" name="AutoShape 34"/>
            <p:cNvCxnSpPr>
              <a:cxnSpLocks noChangeShapeType="1"/>
              <a:stCxn id="39965" idx="2"/>
              <a:endCxn id="39967" idx="0"/>
            </p:cNvCxnSpPr>
            <p:nvPr/>
          </p:nvCxnSpPr>
          <p:spPr bwMode="auto">
            <a:xfrm flipH="1">
              <a:off x="2563" y="2976"/>
              <a:ext cx="498" cy="3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1" name="AutoShape 35"/>
            <p:cNvCxnSpPr>
              <a:cxnSpLocks noChangeShapeType="1"/>
              <a:stCxn id="39965" idx="2"/>
              <a:endCxn id="39968" idx="0"/>
            </p:cNvCxnSpPr>
            <p:nvPr/>
          </p:nvCxnSpPr>
          <p:spPr bwMode="auto">
            <a:xfrm>
              <a:off x="3061" y="2976"/>
              <a:ext cx="1" cy="3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72" name="Oval 36"/>
            <p:cNvSpPr>
              <a:spLocks noChangeArrowheads="1"/>
            </p:cNvSpPr>
            <p:nvPr/>
          </p:nvSpPr>
          <p:spPr bwMode="auto">
            <a:xfrm>
              <a:off x="3334" y="3294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电话</a:t>
              </a:r>
            </a:p>
          </p:txBody>
        </p:sp>
        <p:sp>
          <p:nvSpPr>
            <p:cNvPr id="39973" name="Oval 37"/>
            <p:cNvSpPr>
              <a:spLocks noChangeArrowheads="1"/>
            </p:cNvSpPr>
            <p:nvPr/>
          </p:nvSpPr>
          <p:spPr bwMode="auto">
            <a:xfrm>
              <a:off x="3833" y="3294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帐号</a:t>
              </a:r>
            </a:p>
          </p:txBody>
        </p:sp>
        <p:cxnSp>
          <p:nvCxnSpPr>
            <p:cNvPr id="39974" name="AutoShape 38"/>
            <p:cNvCxnSpPr>
              <a:cxnSpLocks noChangeShapeType="1"/>
              <a:stCxn id="39965" idx="2"/>
              <a:endCxn id="39972" idx="0"/>
            </p:cNvCxnSpPr>
            <p:nvPr/>
          </p:nvCxnSpPr>
          <p:spPr bwMode="auto">
            <a:xfrm>
              <a:off x="3061" y="2976"/>
              <a:ext cx="500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5" name="AutoShape 39"/>
            <p:cNvCxnSpPr>
              <a:cxnSpLocks noChangeShapeType="1"/>
              <a:stCxn id="39965" idx="2"/>
              <a:endCxn id="39973" idx="0"/>
            </p:cNvCxnSpPr>
            <p:nvPr/>
          </p:nvCxnSpPr>
          <p:spPr bwMode="auto">
            <a:xfrm>
              <a:off x="3061" y="2976"/>
              <a:ext cx="999" cy="31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1688" name="Group 40"/>
          <p:cNvGrpSpPr>
            <a:grpSpLocks/>
          </p:cNvGrpSpPr>
          <p:nvPr/>
        </p:nvGrpSpPr>
        <p:grpSpPr bwMode="auto">
          <a:xfrm>
            <a:off x="5562746" y="5101635"/>
            <a:ext cx="2941477" cy="1368425"/>
            <a:chOff x="2744" y="3339"/>
            <a:chExt cx="1724" cy="862"/>
          </a:xfrm>
        </p:grpSpPr>
        <p:sp>
          <p:nvSpPr>
            <p:cNvPr id="39958" name="Rectangle 41"/>
            <p:cNvSpPr>
              <a:spLocks noChangeArrowheads="1"/>
            </p:cNvSpPr>
            <p:nvPr/>
          </p:nvSpPr>
          <p:spPr bwMode="auto">
            <a:xfrm>
              <a:off x="3198" y="3339"/>
              <a:ext cx="54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项目</a:t>
              </a:r>
            </a:p>
          </p:txBody>
        </p:sp>
        <p:sp>
          <p:nvSpPr>
            <p:cNvPr id="39959" name="Oval 42"/>
            <p:cNvSpPr>
              <a:spLocks noChangeArrowheads="1"/>
            </p:cNvSpPr>
            <p:nvPr/>
          </p:nvSpPr>
          <p:spPr bwMode="auto">
            <a:xfrm>
              <a:off x="2744" y="3928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项目号</a:t>
              </a:r>
            </a:p>
          </p:txBody>
        </p:sp>
        <p:sp>
          <p:nvSpPr>
            <p:cNvPr id="39960" name="Oval 43"/>
            <p:cNvSpPr>
              <a:spLocks noChangeArrowheads="1"/>
            </p:cNvSpPr>
            <p:nvPr/>
          </p:nvSpPr>
          <p:spPr bwMode="auto">
            <a:xfrm>
              <a:off x="3243" y="3928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预算</a:t>
              </a:r>
            </a:p>
          </p:txBody>
        </p:sp>
        <p:sp>
          <p:nvSpPr>
            <p:cNvPr id="39961" name="Oval 44"/>
            <p:cNvSpPr>
              <a:spLocks noChangeArrowheads="1"/>
            </p:cNvSpPr>
            <p:nvPr/>
          </p:nvSpPr>
          <p:spPr bwMode="auto">
            <a:xfrm>
              <a:off x="3742" y="3928"/>
              <a:ext cx="726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开工日期</a:t>
              </a:r>
            </a:p>
          </p:txBody>
        </p:sp>
        <p:cxnSp>
          <p:nvCxnSpPr>
            <p:cNvPr id="39962" name="AutoShape 45"/>
            <p:cNvCxnSpPr>
              <a:cxnSpLocks noChangeShapeType="1"/>
              <a:stCxn id="39958" idx="2"/>
              <a:endCxn id="39959" idx="0"/>
            </p:cNvCxnSpPr>
            <p:nvPr/>
          </p:nvCxnSpPr>
          <p:spPr bwMode="auto">
            <a:xfrm flipH="1">
              <a:off x="2971" y="3611"/>
              <a:ext cx="499" cy="3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3" name="AutoShape 46"/>
            <p:cNvCxnSpPr>
              <a:cxnSpLocks noChangeShapeType="1"/>
              <a:stCxn id="39958" idx="2"/>
              <a:endCxn id="39960" idx="0"/>
            </p:cNvCxnSpPr>
            <p:nvPr/>
          </p:nvCxnSpPr>
          <p:spPr bwMode="auto">
            <a:xfrm>
              <a:off x="3470" y="3611"/>
              <a:ext cx="0" cy="3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4" name="AutoShape 47"/>
            <p:cNvCxnSpPr>
              <a:cxnSpLocks noChangeShapeType="1"/>
              <a:stCxn id="39958" idx="2"/>
              <a:endCxn id="39961" idx="0"/>
            </p:cNvCxnSpPr>
            <p:nvPr/>
          </p:nvCxnSpPr>
          <p:spPr bwMode="auto">
            <a:xfrm>
              <a:off x="3470" y="3611"/>
              <a:ext cx="635" cy="3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1696" name="Group 48"/>
          <p:cNvGrpSpPr>
            <a:grpSpLocks/>
          </p:cNvGrpSpPr>
          <p:nvPr/>
        </p:nvGrpSpPr>
        <p:grpSpPr bwMode="auto">
          <a:xfrm>
            <a:off x="5984495" y="2711491"/>
            <a:ext cx="3064710" cy="2143125"/>
            <a:chOff x="3990" y="2115"/>
            <a:chExt cx="1628" cy="1350"/>
          </a:xfrm>
        </p:grpSpPr>
        <p:sp>
          <p:nvSpPr>
            <p:cNvPr id="39949" name="Rectangle 49"/>
            <p:cNvSpPr>
              <a:spLocks noChangeArrowheads="1"/>
            </p:cNvSpPr>
            <p:nvPr/>
          </p:nvSpPr>
          <p:spPr bwMode="auto">
            <a:xfrm>
              <a:off x="4806" y="2115"/>
              <a:ext cx="544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职工</a:t>
              </a:r>
            </a:p>
          </p:txBody>
        </p:sp>
        <p:sp>
          <p:nvSpPr>
            <p:cNvPr id="39950" name="Oval 50"/>
            <p:cNvSpPr>
              <a:spLocks noChangeArrowheads="1"/>
            </p:cNvSpPr>
            <p:nvPr/>
          </p:nvSpPr>
          <p:spPr bwMode="auto">
            <a:xfrm>
              <a:off x="3990" y="2704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职工号</a:t>
              </a:r>
            </a:p>
          </p:txBody>
        </p:sp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4491" y="2701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姓名</a:t>
              </a:r>
            </a:p>
          </p:txBody>
        </p:sp>
        <p:sp>
          <p:nvSpPr>
            <p:cNvPr id="39952" name="Oval 52"/>
            <p:cNvSpPr>
              <a:spLocks noChangeArrowheads="1"/>
            </p:cNvSpPr>
            <p:nvPr/>
          </p:nvSpPr>
          <p:spPr bwMode="auto">
            <a:xfrm>
              <a:off x="4580" y="3192"/>
              <a:ext cx="635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出生日期</a:t>
              </a:r>
            </a:p>
          </p:txBody>
        </p:sp>
        <p:cxnSp>
          <p:nvCxnSpPr>
            <p:cNvPr id="39953" name="AutoShape 53"/>
            <p:cNvCxnSpPr>
              <a:cxnSpLocks noChangeShapeType="1"/>
              <a:stCxn id="39949" idx="2"/>
              <a:endCxn id="39950" idx="0"/>
            </p:cNvCxnSpPr>
            <p:nvPr/>
          </p:nvCxnSpPr>
          <p:spPr bwMode="auto">
            <a:xfrm flipH="1">
              <a:off x="4217" y="2387"/>
              <a:ext cx="861" cy="3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4" name="AutoShape 54"/>
            <p:cNvCxnSpPr>
              <a:cxnSpLocks noChangeShapeType="1"/>
              <a:stCxn id="39949" idx="2"/>
              <a:endCxn id="39951" idx="0"/>
            </p:cNvCxnSpPr>
            <p:nvPr/>
          </p:nvCxnSpPr>
          <p:spPr bwMode="auto">
            <a:xfrm flipH="1">
              <a:off x="4718" y="2387"/>
              <a:ext cx="360" cy="31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5" name="AutoShape 55"/>
            <p:cNvCxnSpPr>
              <a:cxnSpLocks noChangeShapeType="1"/>
              <a:stCxn id="39949" idx="2"/>
              <a:endCxn id="39952" idx="0"/>
            </p:cNvCxnSpPr>
            <p:nvPr/>
          </p:nvCxnSpPr>
          <p:spPr bwMode="auto">
            <a:xfrm flipH="1">
              <a:off x="4897" y="2387"/>
              <a:ext cx="180" cy="80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56" name="Oval 56"/>
            <p:cNvSpPr>
              <a:spLocks noChangeArrowheads="1"/>
            </p:cNvSpPr>
            <p:nvPr/>
          </p:nvSpPr>
          <p:spPr bwMode="auto">
            <a:xfrm>
              <a:off x="5164" y="2794"/>
              <a:ext cx="454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职称</a:t>
              </a:r>
            </a:p>
          </p:txBody>
        </p:sp>
        <p:cxnSp>
          <p:nvCxnSpPr>
            <p:cNvPr id="39957" name="AutoShape 57"/>
            <p:cNvCxnSpPr>
              <a:cxnSpLocks noChangeShapeType="1"/>
              <a:stCxn id="39949" idx="2"/>
              <a:endCxn id="39956" idx="0"/>
            </p:cNvCxnSpPr>
            <p:nvPr/>
          </p:nvCxnSpPr>
          <p:spPr bwMode="auto">
            <a:xfrm>
              <a:off x="5078" y="2387"/>
              <a:ext cx="313" cy="4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5458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autoUpdateAnimBg="0"/>
      <p:bldP spid="411652" grpId="0" autoUpdateAnimBg="0"/>
      <p:bldP spid="411653" grpId="0" autoUpdateAnimBg="0"/>
      <p:bldP spid="411654" grpId="0" autoUpdateAnimBg="0"/>
      <p:bldP spid="41165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4679" y="125415"/>
            <a:ext cx="5844779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800" b="1" dirty="0">
                <a:solidFill>
                  <a:srgbClr val="FF33CC"/>
                </a:solidFill>
              </a:rPr>
              <a:t>E-R</a:t>
            </a:r>
            <a:r>
              <a:rPr lang="zh-CN" altLang="en-US" sz="2800" b="1" dirty="0">
                <a:solidFill>
                  <a:srgbClr val="FF33CC"/>
                </a:solidFill>
              </a:rPr>
              <a:t>图实例</a:t>
            </a:r>
            <a:r>
              <a:rPr lang="en-US" altLang="zh-CN" sz="2800" b="1" dirty="0">
                <a:solidFill>
                  <a:srgbClr val="FF33CC"/>
                </a:solidFill>
              </a:rPr>
              <a:t>——</a:t>
            </a:r>
            <a:r>
              <a:rPr lang="zh-CN" altLang="en-US" sz="2800" b="1" dirty="0">
                <a:solidFill>
                  <a:srgbClr val="FF33CC"/>
                </a:solidFill>
              </a:rPr>
              <a:t>物资管理</a:t>
            </a: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637323" y="1773240"/>
            <a:ext cx="3090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联系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仓库和零件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40086" y="1268415"/>
            <a:ext cx="8353449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实体：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仓库、零件、供应商、项目、职工</a:t>
            </a:r>
          </a:p>
        </p:txBody>
      </p:sp>
      <p:grpSp>
        <p:nvGrpSpPr>
          <p:cNvPr id="412677" name="Group 5"/>
          <p:cNvGrpSpPr>
            <a:grpSpLocks/>
          </p:cNvGrpSpPr>
          <p:nvPr/>
        </p:nvGrpSpPr>
        <p:grpSpPr bwMode="auto">
          <a:xfrm>
            <a:off x="3707606" y="3068640"/>
            <a:ext cx="1075697" cy="2376487"/>
            <a:chOff x="2154" y="1933"/>
            <a:chExt cx="680" cy="1497"/>
          </a:xfrm>
        </p:grpSpPr>
        <p:sp>
          <p:nvSpPr>
            <p:cNvPr id="40995" name="AutoShape 6"/>
            <p:cNvSpPr>
              <a:spLocks noChangeArrowheads="1"/>
            </p:cNvSpPr>
            <p:nvPr/>
          </p:nvSpPr>
          <p:spPr bwMode="auto">
            <a:xfrm>
              <a:off x="2154" y="2568"/>
              <a:ext cx="680" cy="318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存放</a:t>
              </a:r>
            </a:p>
          </p:txBody>
        </p:sp>
        <p:sp>
          <p:nvSpPr>
            <p:cNvPr id="40996" name="Rectangle 7"/>
            <p:cNvSpPr>
              <a:spLocks noChangeArrowheads="1"/>
            </p:cNvSpPr>
            <p:nvPr/>
          </p:nvSpPr>
          <p:spPr bwMode="auto">
            <a:xfrm>
              <a:off x="2199" y="3158"/>
              <a:ext cx="59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零件</a:t>
              </a:r>
            </a:p>
          </p:txBody>
        </p:sp>
        <p:sp>
          <p:nvSpPr>
            <p:cNvPr id="40997" name="Rectangle 8"/>
            <p:cNvSpPr>
              <a:spLocks noChangeArrowheads="1"/>
            </p:cNvSpPr>
            <p:nvPr/>
          </p:nvSpPr>
          <p:spPr bwMode="auto">
            <a:xfrm>
              <a:off x="2199" y="1933"/>
              <a:ext cx="59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仓库</a:t>
              </a:r>
            </a:p>
          </p:txBody>
        </p:sp>
        <p:cxnSp>
          <p:nvCxnSpPr>
            <p:cNvPr id="40998" name="AutoShape 9"/>
            <p:cNvCxnSpPr>
              <a:cxnSpLocks noChangeShapeType="1"/>
              <a:stCxn id="40997" idx="2"/>
              <a:endCxn id="40995" idx="0"/>
            </p:cNvCxnSpPr>
            <p:nvPr/>
          </p:nvCxnSpPr>
          <p:spPr bwMode="auto">
            <a:xfrm>
              <a:off x="2494" y="2205"/>
              <a:ext cx="0" cy="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9" name="AutoShape 10"/>
            <p:cNvCxnSpPr>
              <a:cxnSpLocks noChangeShapeType="1"/>
              <a:stCxn id="40995" idx="2"/>
              <a:endCxn id="40996" idx="0"/>
            </p:cNvCxnSpPr>
            <p:nvPr/>
          </p:nvCxnSpPr>
          <p:spPr bwMode="auto">
            <a:xfrm>
              <a:off x="2494" y="2886"/>
              <a:ext cx="0" cy="2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00" name="Text Box 11"/>
            <p:cNvSpPr txBox="1">
              <a:spLocks noChangeArrowheads="1"/>
            </p:cNvSpPr>
            <p:nvPr/>
          </p:nvSpPr>
          <p:spPr bwMode="auto">
            <a:xfrm>
              <a:off x="2200" y="2296"/>
              <a:ext cx="3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m</a:t>
              </a:r>
            </a:p>
          </p:txBody>
        </p:sp>
        <p:sp>
          <p:nvSpPr>
            <p:cNvPr id="41001" name="Text Box 12"/>
            <p:cNvSpPr txBox="1">
              <a:spLocks noChangeArrowheads="1"/>
            </p:cNvSpPr>
            <p:nvPr/>
          </p:nvSpPr>
          <p:spPr bwMode="auto">
            <a:xfrm>
              <a:off x="2200" y="2840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n</a:t>
              </a:r>
            </a:p>
          </p:txBody>
        </p:sp>
      </p:grpSp>
      <p:sp>
        <p:nvSpPr>
          <p:cNvPr id="412685" name="Text Box 13"/>
          <p:cNvSpPr txBox="1">
            <a:spLocks noChangeArrowheads="1"/>
          </p:cNvSpPr>
          <p:nvPr/>
        </p:nvSpPr>
        <p:spPr bwMode="auto">
          <a:xfrm>
            <a:off x="4185260" y="1736727"/>
            <a:ext cx="3090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联系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仓库和职工</a:t>
            </a:r>
          </a:p>
        </p:txBody>
      </p:sp>
      <p:grpSp>
        <p:nvGrpSpPr>
          <p:cNvPr id="412686" name="Group 14"/>
          <p:cNvGrpSpPr>
            <a:grpSpLocks/>
          </p:cNvGrpSpPr>
          <p:nvPr/>
        </p:nvGrpSpPr>
        <p:grpSpPr bwMode="auto">
          <a:xfrm>
            <a:off x="4712117" y="2852738"/>
            <a:ext cx="3162640" cy="792164"/>
            <a:chOff x="2835" y="1797"/>
            <a:chExt cx="1886" cy="408"/>
          </a:xfrm>
        </p:grpSpPr>
        <p:sp>
          <p:nvSpPr>
            <p:cNvPr id="40989" name="AutoShape 15"/>
            <p:cNvSpPr>
              <a:spLocks noChangeArrowheads="1"/>
            </p:cNvSpPr>
            <p:nvPr/>
          </p:nvSpPr>
          <p:spPr bwMode="auto">
            <a:xfrm>
              <a:off x="3243" y="1888"/>
              <a:ext cx="589" cy="31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工作</a:t>
              </a:r>
            </a:p>
          </p:txBody>
        </p:sp>
        <p:sp>
          <p:nvSpPr>
            <p:cNvPr id="40990" name="Rectangle 16"/>
            <p:cNvSpPr>
              <a:spLocks noChangeArrowheads="1"/>
            </p:cNvSpPr>
            <p:nvPr/>
          </p:nvSpPr>
          <p:spPr bwMode="auto">
            <a:xfrm>
              <a:off x="4131" y="1933"/>
              <a:ext cx="59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职工</a:t>
              </a:r>
            </a:p>
          </p:txBody>
        </p:sp>
        <p:cxnSp>
          <p:nvCxnSpPr>
            <p:cNvPr id="40991" name="AutoShape 17"/>
            <p:cNvCxnSpPr>
              <a:cxnSpLocks noChangeShapeType="1"/>
              <a:stCxn id="40997" idx="3"/>
              <a:endCxn id="40989" idx="1"/>
            </p:cNvCxnSpPr>
            <p:nvPr/>
          </p:nvCxnSpPr>
          <p:spPr bwMode="auto">
            <a:xfrm>
              <a:off x="2835" y="2019"/>
              <a:ext cx="408" cy="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2" name="AutoShape 18"/>
            <p:cNvCxnSpPr>
              <a:cxnSpLocks noChangeShapeType="1"/>
              <a:stCxn id="40989" idx="3"/>
              <a:endCxn id="40990" idx="1"/>
            </p:cNvCxnSpPr>
            <p:nvPr/>
          </p:nvCxnSpPr>
          <p:spPr bwMode="auto">
            <a:xfrm>
              <a:off x="3832" y="2047"/>
              <a:ext cx="299" cy="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93" name="Text Box 19"/>
            <p:cNvSpPr txBox="1">
              <a:spLocks noChangeArrowheads="1"/>
            </p:cNvSpPr>
            <p:nvPr/>
          </p:nvSpPr>
          <p:spPr bwMode="auto">
            <a:xfrm>
              <a:off x="2835" y="1797"/>
              <a:ext cx="2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0994" name="Text Box 20"/>
            <p:cNvSpPr txBox="1">
              <a:spLocks noChangeArrowheads="1"/>
            </p:cNvSpPr>
            <p:nvPr/>
          </p:nvSpPr>
          <p:spPr bwMode="auto">
            <a:xfrm>
              <a:off x="3878" y="1797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n</a:t>
              </a:r>
            </a:p>
          </p:txBody>
        </p:sp>
      </p:grpSp>
      <p:grpSp>
        <p:nvGrpSpPr>
          <p:cNvPr id="412693" name="Group 21"/>
          <p:cNvGrpSpPr>
            <a:grpSpLocks/>
          </p:cNvGrpSpPr>
          <p:nvPr/>
        </p:nvGrpSpPr>
        <p:grpSpPr bwMode="auto">
          <a:xfrm>
            <a:off x="736979" y="3068638"/>
            <a:ext cx="3041526" cy="2736850"/>
            <a:chOff x="340" y="1933"/>
            <a:chExt cx="1871" cy="1724"/>
          </a:xfrm>
        </p:grpSpPr>
        <p:sp>
          <p:nvSpPr>
            <p:cNvPr id="40978" name="AutoShape 22"/>
            <p:cNvSpPr>
              <a:spLocks noChangeArrowheads="1"/>
            </p:cNvSpPr>
            <p:nvPr/>
          </p:nvSpPr>
          <p:spPr bwMode="auto">
            <a:xfrm>
              <a:off x="1111" y="2568"/>
              <a:ext cx="589" cy="31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供应</a:t>
              </a:r>
            </a:p>
          </p:txBody>
        </p:sp>
        <p:sp>
          <p:nvSpPr>
            <p:cNvPr id="40979" name="Rectangle 23"/>
            <p:cNvSpPr>
              <a:spLocks noChangeArrowheads="1"/>
            </p:cNvSpPr>
            <p:nvPr/>
          </p:nvSpPr>
          <p:spPr bwMode="auto">
            <a:xfrm>
              <a:off x="1111" y="1933"/>
              <a:ext cx="59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供应商</a:t>
              </a:r>
            </a:p>
          </p:txBody>
        </p:sp>
        <p:sp>
          <p:nvSpPr>
            <p:cNvPr id="40980" name="Rectangle 24"/>
            <p:cNvSpPr>
              <a:spLocks noChangeArrowheads="1"/>
            </p:cNvSpPr>
            <p:nvPr/>
          </p:nvSpPr>
          <p:spPr bwMode="auto">
            <a:xfrm>
              <a:off x="340" y="3113"/>
              <a:ext cx="59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项目</a:t>
              </a:r>
            </a:p>
          </p:txBody>
        </p:sp>
        <p:cxnSp>
          <p:nvCxnSpPr>
            <p:cNvPr id="40981" name="AutoShape 25"/>
            <p:cNvCxnSpPr>
              <a:cxnSpLocks noChangeShapeType="1"/>
              <a:stCxn id="40979" idx="2"/>
              <a:endCxn id="40978" idx="0"/>
            </p:cNvCxnSpPr>
            <p:nvPr/>
          </p:nvCxnSpPr>
          <p:spPr bwMode="auto">
            <a:xfrm>
              <a:off x="1406" y="2205"/>
              <a:ext cx="0" cy="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2" name="AutoShape 26"/>
            <p:cNvCxnSpPr>
              <a:cxnSpLocks noChangeShapeType="1"/>
              <a:stCxn id="40978" idx="1"/>
              <a:endCxn id="40980" idx="0"/>
            </p:cNvCxnSpPr>
            <p:nvPr/>
          </p:nvCxnSpPr>
          <p:spPr bwMode="auto">
            <a:xfrm flipH="1">
              <a:off x="635" y="2727"/>
              <a:ext cx="476" cy="38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3" name="AutoShape 27"/>
            <p:cNvCxnSpPr>
              <a:cxnSpLocks noChangeShapeType="1"/>
              <a:stCxn id="40978" idx="3"/>
              <a:endCxn id="40996" idx="1"/>
            </p:cNvCxnSpPr>
            <p:nvPr/>
          </p:nvCxnSpPr>
          <p:spPr bwMode="auto">
            <a:xfrm>
              <a:off x="1700" y="2727"/>
              <a:ext cx="511" cy="5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84" name="Text Box 28"/>
            <p:cNvSpPr txBox="1">
              <a:spLocks noChangeArrowheads="1"/>
            </p:cNvSpPr>
            <p:nvPr/>
          </p:nvSpPr>
          <p:spPr bwMode="auto">
            <a:xfrm>
              <a:off x="1156" y="2251"/>
              <a:ext cx="3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m</a:t>
              </a:r>
            </a:p>
          </p:txBody>
        </p:sp>
        <p:sp>
          <p:nvSpPr>
            <p:cNvPr id="40985" name="Text Box 29"/>
            <p:cNvSpPr txBox="1">
              <a:spLocks noChangeArrowheads="1"/>
            </p:cNvSpPr>
            <p:nvPr/>
          </p:nvSpPr>
          <p:spPr bwMode="auto">
            <a:xfrm>
              <a:off x="612" y="2704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40986" name="Text Box 30"/>
            <p:cNvSpPr txBox="1">
              <a:spLocks noChangeArrowheads="1"/>
            </p:cNvSpPr>
            <p:nvPr/>
          </p:nvSpPr>
          <p:spPr bwMode="auto">
            <a:xfrm>
              <a:off x="1722" y="2976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p</a:t>
              </a:r>
            </a:p>
          </p:txBody>
        </p:sp>
        <p:sp>
          <p:nvSpPr>
            <p:cNvPr id="40987" name="Oval 31"/>
            <p:cNvSpPr>
              <a:spLocks noChangeArrowheads="1"/>
            </p:cNvSpPr>
            <p:nvPr/>
          </p:nvSpPr>
          <p:spPr bwMode="auto">
            <a:xfrm>
              <a:off x="1156" y="3339"/>
              <a:ext cx="499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供应量</a:t>
              </a:r>
            </a:p>
          </p:txBody>
        </p:sp>
        <p:cxnSp>
          <p:nvCxnSpPr>
            <p:cNvPr id="40988" name="AutoShape 32"/>
            <p:cNvCxnSpPr>
              <a:cxnSpLocks noChangeShapeType="1"/>
              <a:stCxn id="40978" idx="2"/>
              <a:endCxn id="40987" idx="0"/>
            </p:cNvCxnSpPr>
            <p:nvPr/>
          </p:nvCxnSpPr>
          <p:spPr bwMode="auto">
            <a:xfrm>
              <a:off x="1406" y="2885"/>
              <a:ext cx="0" cy="4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2705" name="Group 33"/>
          <p:cNvGrpSpPr>
            <a:grpSpLocks/>
          </p:cNvGrpSpPr>
          <p:nvPr/>
        </p:nvGrpSpPr>
        <p:grpSpPr bwMode="auto">
          <a:xfrm>
            <a:off x="5975749" y="3644902"/>
            <a:ext cx="1689371" cy="1150936"/>
            <a:chOff x="4059" y="2205"/>
            <a:chExt cx="942" cy="816"/>
          </a:xfrm>
        </p:grpSpPr>
        <p:sp>
          <p:nvSpPr>
            <p:cNvPr id="40973" name="Text Box 34"/>
            <p:cNvSpPr txBox="1">
              <a:spLocks noChangeArrowheads="1"/>
            </p:cNvSpPr>
            <p:nvPr/>
          </p:nvSpPr>
          <p:spPr bwMode="auto">
            <a:xfrm>
              <a:off x="4059" y="2387"/>
              <a:ext cx="2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0974" name="AutoShape 35"/>
            <p:cNvSpPr>
              <a:spLocks noChangeArrowheads="1"/>
            </p:cNvSpPr>
            <p:nvPr/>
          </p:nvSpPr>
          <p:spPr bwMode="auto">
            <a:xfrm>
              <a:off x="4412" y="2704"/>
              <a:ext cx="589" cy="317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领导</a:t>
              </a:r>
            </a:p>
          </p:txBody>
        </p:sp>
        <p:cxnSp>
          <p:nvCxnSpPr>
            <p:cNvPr id="40975" name="AutoShape 36"/>
            <p:cNvCxnSpPr>
              <a:cxnSpLocks noChangeShapeType="1"/>
              <a:endCxn id="40974" idx="1"/>
            </p:cNvCxnSpPr>
            <p:nvPr/>
          </p:nvCxnSpPr>
          <p:spPr bwMode="auto">
            <a:xfrm flipH="1">
              <a:off x="4412" y="2205"/>
              <a:ext cx="156" cy="6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6" name="AutoShape 37"/>
            <p:cNvCxnSpPr>
              <a:cxnSpLocks noChangeShapeType="1"/>
              <a:endCxn id="40974" idx="3"/>
            </p:cNvCxnSpPr>
            <p:nvPr/>
          </p:nvCxnSpPr>
          <p:spPr bwMode="auto">
            <a:xfrm>
              <a:off x="5001" y="2205"/>
              <a:ext cx="0" cy="65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77" name="Text Box 38"/>
            <p:cNvSpPr txBox="1">
              <a:spLocks noChangeArrowheads="1"/>
            </p:cNvSpPr>
            <p:nvPr/>
          </p:nvSpPr>
          <p:spPr bwMode="auto">
            <a:xfrm>
              <a:off x="4694" y="2387"/>
              <a:ext cx="2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n</a:t>
              </a:r>
            </a:p>
          </p:txBody>
        </p:sp>
      </p:grpSp>
      <p:sp>
        <p:nvSpPr>
          <p:cNvPr id="412711" name="Text Box 39"/>
          <p:cNvSpPr txBox="1">
            <a:spLocks noChangeArrowheads="1"/>
          </p:cNvSpPr>
          <p:nvPr/>
        </p:nvSpPr>
        <p:spPr bwMode="auto">
          <a:xfrm>
            <a:off x="637323" y="2203468"/>
            <a:ext cx="44271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联系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零件、供应商、项目</a:t>
            </a:r>
          </a:p>
        </p:txBody>
      </p:sp>
      <p:sp>
        <p:nvSpPr>
          <p:cNvPr id="412712" name="Text Box 40"/>
          <p:cNvSpPr txBox="1">
            <a:spLocks noChangeArrowheads="1"/>
          </p:cNvSpPr>
          <p:nvPr/>
        </p:nvSpPr>
        <p:spPr bwMode="auto">
          <a:xfrm>
            <a:off x="4184070" y="2133602"/>
            <a:ext cx="3090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联系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职工之间</a:t>
            </a:r>
          </a:p>
        </p:txBody>
      </p:sp>
      <p:sp>
        <p:nvSpPr>
          <p:cNvPr id="40972" name="Text Box 41"/>
          <p:cNvSpPr txBox="1">
            <a:spLocks noChangeArrowheads="1"/>
          </p:cNvSpPr>
          <p:nvPr/>
        </p:nvSpPr>
        <p:spPr bwMode="auto">
          <a:xfrm>
            <a:off x="6731795" y="6021388"/>
            <a:ext cx="933326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latin typeface="Tahoma" panose="020B0604030504040204" pitchFamily="34" charset="0"/>
                <a:ea typeface="微软雅黑" panose="020B0503020204020204" pitchFamily="34" charset="-122"/>
                <a:hlinkClick r:id="rId2" action="ppaction://hlinksldjump"/>
              </a:rPr>
              <a:t>返回</a:t>
            </a:r>
            <a:endParaRPr lang="zh-CN" altLang="en-US" sz="1800" b="1" dirty="0"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81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autoUpdateAnimBg="0"/>
      <p:bldP spid="412685" grpId="0" autoUpdateAnimBg="0"/>
      <p:bldP spid="412711" grpId="0" autoUpdateAnimBg="0"/>
      <p:bldP spid="41271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30307-1306-4E1C-9541-C61735A22EF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06375"/>
            <a:ext cx="8027988" cy="792163"/>
          </a:xfrm>
          <a:noFill/>
          <a:ln/>
        </p:spPr>
        <p:txBody>
          <a:bodyPr/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物资管理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（总体）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E-R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图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  <p:pic>
        <p:nvPicPr>
          <p:cNvPr id="799747" name="Picture 3" descr="实例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47738"/>
            <a:ext cx="8420100" cy="535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237" y="1143778"/>
            <a:ext cx="8055035" cy="4905211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 (2) </a:t>
            </a:r>
            <a:r>
              <a:rPr lang="zh-CN" altLang="en-US" sz="2800" b="1" dirty="0" smtClean="0"/>
              <a:t>属性（</a:t>
            </a:r>
            <a:r>
              <a:rPr lang="en-US" altLang="zh-CN" sz="2800" b="1" dirty="0" smtClean="0"/>
              <a:t>Attribute</a:t>
            </a:r>
            <a:r>
              <a:rPr lang="zh-CN" altLang="en-US" sz="2800" b="1" dirty="0" smtClean="0"/>
              <a:t>） 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实体所具有的某一特性称为</a:t>
            </a:r>
            <a:r>
              <a:rPr lang="zh-CN" altLang="en-US" sz="2800" b="1" dirty="0">
                <a:solidFill>
                  <a:srgbClr val="FF0000"/>
                </a:solidFill>
              </a:rPr>
              <a:t>属性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。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一</a:t>
            </a:r>
            <a:r>
              <a:rPr lang="zh-CN" altLang="en-US" sz="2800" b="1" dirty="0">
                <a:solidFill>
                  <a:srgbClr val="0000FF"/>
                </a:solidFill>
              </a:rPr>
              <a:t>个实体可以由若干个属性来刻画。  </a:t>
            </a:r>
            <a:r>
              <a:rPr lang="zh-CN" altLang="en-US" sz="2800" dirty="0" smtClean="0">
                <a:ea typeface="宋体" charset="-122"/>
              </a:rPr>
              <a:t> </a:t>
            </a:r>
            <a:endParaRPr lang="zh-CN" altLang="en-US" sz="2800" dirty="0">
              <a:ea typeface="宋体" charset="-122"/>
            </a:endParaRP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9900"/>
                </a:solidFill>
                <a:ea typeface="宋体" charset="-122"/>
              </a:rPr>
              <a:t>例如：教务管理系统涉及的学生实体的属性有。。</a:t>
            </a:r>
            <a:r>
              <a:rPr lang="zh-CN" altLang="en-US" sz="2800" b="1" dirty="0" smtClean="0">
                <a:solidFill>
                  <a:srgbClr val="009900"/>
                </a:solidFill>
                <a:ea typeface="宋体" charset="-122"/>
              </a:rPr>
              <a:t>。</a:t>
            </a:r>
            <a:endParaRPr lang="en-US" altLang="zh-CN" sz="2800" b="1" dirty="0" smtClean="0">
              <a:solidFill>
                <a:srgbClr val="009900"/>
              </a:solidFill>
              <a:ea typeface="宋体" charset="-122"/>
            </a:endParaRPr>
          </a:p>
          <a:p>
            <a:pPr algn="just">
              <a:buNone/>
            </a:pPr>
            <a:r>
              <a:rPr lang="en-US" altLang="zh-CN" sz="2800" b="1" dirty="0"/>
              <a:t>(3) </a:t>
            </a:r>
            <a:r>
              <a:rPr lang="zh-CN" altLang="en-US" sz="2800" b="1" dirty="0"/>
              <a:t>码（</a:t>
            </a:r>
            <a:r>
              <a:rPr lang="en-US" altLang="zh-CN" sz="2800" b="1" dirty="0"/>
              <a:t>Key</a:t>
            </a:r>
            <a:r>
              <a:rPr lang="zh-CN" altLang="en-US" sz="2800" b="1" dirty="0"/>
              <a:t>） 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唯一标识实体的属性集</a:t>
            </a:r>
            <a:r>
              <a:rPr lang="zh-CN" altLang="en-US" sz="28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（一个属性或几个属性的属性组）</a:t>
            </a:r>
            <a:r>
              <a:rPr lang="zh-CN" altLang="en-US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称为码</a:t>
            </a:r>
            <a:r>
              <a:rPr lang="zh-CN" altLang="en-US" sz="28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9900"/>
                </a:solidFill>
                <a:ea typeface="宋体" charset="-122"/>
              </a:rPr>
              <a:t>例如：教务管理系统中，学生实体的码是学号。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ea typeface="宋体" charset="-122"/>
              </a:rPr>
              <a:t>码可能不唯一，</a:t>
            </a:r>
            <a:r>
              <a:rPr lang="zh-CN" altLang="en-US" sz="2800" b="1" dirty="0">
                <a:solidFill>
                  <a:srgbClr val="009900"/>
                </a:solidFill>
                <a:ea typeface="宋体" charset="-122"/>
              </a:rPr>
              <a:t>例如：身份证号也是码</a:t>
            </a:r>
            <a:r>
              <a:rPr lang="zh-CN" altLang="en-US" sz="2800" b="1" dirty="0">
                <a:ea typeface="宋体" charset="-122"/>
              </a:rPr>
              <a:t>。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800" dirty="0">
              <a:solidFill>
                <a:srgbClr val="009900"/>
              </a:solidFill>
              <a:ea typeface="宋体" charset="-122"/>
            </a:endParaRPr>
          </a:p>
          <a:p>
            <a:pPr lvl="1" algn="just">
              <a:lnSpc>
                <a:spcPct val="130000"/>
              </a:lnSpc>
              <a:buNone/>
            </a:pPr>
            <a:endParaRPr lang="en-US" altLang="zh-CN" sz="2800" b="1" dirty="0">
              <a:solidFill>
                <a:srgbClr val="0000FF"/>
              </a:solidFill>
            </a:endParaRPr>
          </a:p>
          <a:p>
            <a:pPr lvl="1" algn="just">
              <a:lnSpc>
                <a:spcPct val="130000"/>
              </a:lnSpc>
              <a:buNone/>
            </a:pPr>
            <a:endParaRPr lang="zh-CN" altLang="en-US" sz="2800" b="1" dirty="0">
              <a:solidFill>
                <a:srgbClr val="0000FF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 smtClean="0"/>
          </a:p>
          <a:p>
            <a:pPr>
              <a:lnSpc>
                <a:spcPct val="90000"/>
              </a:lnSpc>
            </a:pPr>
            <a:endParaRPr lang="en-US" altLang="zh-CN" sz="28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119271" y="318052"/>
            <a:ext cx="8588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基本概念</a:t>
            </a:r>
            <a:endParaRPr lang="zh-CN" altLang="en-US" sz="3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14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85348" y="548421"/>
            <a:ext cx="7886700" cy="4905211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(4) </a:t>
            </a:r>
            <a:r>
              <a:rPr lang="zh-CN" altLang="en-US" sz="2800" b="1" dirty="0"/>
              <a:t>域（</a:t>
            </a:r>
            <a:r>
              <a:rPr lang="en-US" altLang="zh-CN" sz="2800" b="1" dirty="0"/>
              <a:t>Domain</a:t>
            </a:r>
            <a:r>
              <a:rPr lang="zh-CN" altLang="en-US" sz="2800" b="1" dirty="0"/>
              <a:t>） </a:t>
            </a:r>
          </a:p>
          <a:p>
            <a:pPr lvl="1" algn="just">
              <a:lnSpc>
                <a:spcPct val="14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属性的取值范围称为</a:t>
            </a:r>
            <a:r>
              <a:rPr lang="zh-CN" altLang="en-US" sz="2800" b="1" dirty="0">
                <a:solidFill>
                  <a:srgbClr val="FF0000"/>
                </a:solidFill>
              </a:rPr>
              <a:t>该属性的域</a:t>
            </a:r>
            <a:r>
              <a:rPr lang="zh-CN" altLang="en-US" sz="2800" b="1" dirty="0">
                <a:solidFill>
                  <a:srgbClr val="0000FF"/>
                </a:solidFill>
              </a:rPr>
              <a:t>。 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rgbClr val="009900"/>
                </a:solidFill>
                <a:ea typeface="宋体" charset="-122"/>
              </a:rPr>
              <a:t>例如</a:t>
            </a:r>
            <a:r>
              <a:rPr lang="zh-CN" altLang="en-US" sz="2800" b="1" dirty="0">
                <a:solidFill>
                  <a:srgbClr val="009900"/>
                </a:solidFill>
                <a:ea typeface="宋体" charset="-122"/>
              </a:rPr>
              <a:t>：学号的域：</a:t>
            </a:r>
            <a:r>
              <a:rPr lang="en-US" altLang="zh-CN" sz="2800" b="1" dirty="0">
                <a:solidFill>
                  <a:srgbClr val="009900"/>
                </a:solidFill>
                <a:ea typeface="宋体" charset="-122"/>
              </a:rPr>
              <a:t>9</a:t>
            </a:r>
            <a:r>
              <a:rPr lang="zh-CN" altLang="en-US" sz="2800" b="1" dirty="0">
                <a:solidFill>
                  <a:srgbClr val="009900"/>
                </a:solidFill>
                <a:ea typeface="宋体" charset="-122"/>
              </a:rPr>
              <a:t>位的数字字符串</a:t>
            </a: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rgbClr val="009900"/>
                </a:solidFill>
                <a:ea typeface="宋体" charset="-122"/>
              </a:rPr>
              <a:t>   出生</a:t>
            </a:r>
            <a:r>
              <a:rPr lang="zh-CN" altLang="en-US" sz="2800" b="1" dirty="0">
                <a:solidFill>
                  <a:srgbClr val="009900"/>
                </a:solidFill>
                <a:ea typeface="宋体" charset="-122"/>
              </a:rPr>
              <a:t>日期的域</a:t>
            </a:r>
            <a:r>
              <a:rPr lang="zh-CN" altLang="en-US" sz="2800" b="1" dirty="0" smtClean="0">
                <a:solidFill>
                  <a:srgbClr val="009900"/>
                </a:solidFill>
                <a:ea typeface="宋体" charset="-122"/>
                <a:sym typeface="Wingdings" pitchFamily="2" charset="2"/>
              </a:rPr>
              <a:t>：</a:t>
            </a:r>
            <a:r>
              <a:rPr lang="en-US" altLang="zh-CN" sz="2800" b="1" dirty="0" smtClean="0">
                <a:solidFill>
                  <a:srgbClr val="009900"/>
                </a:solidFill>
                <a:ea typeface="宋体" charset="-122"/>
                <a:sym typeface="Wingdings" pitchFamily="2" charset="2"/>
              </a:rPr>
              <a:t>1988-1-1,1994-12-31</a:t>
            </a:r>
            <a:r>
              <a:rPr lang="en-US" altLang="zh-CN" sz="2800" b="1" dirty="0">
                <a:solidFill>
                  <a:srgbClr val="009900"/>
                </a:solidFill>
                <a:ea typeface="宋体" charset="-122"/>
                <a:sym typeface="Wingdings" pitchFamily="2" charset="2"/>
              </a:rPr>
              <a:t>]</a:t>
            </a:r>
            <a:endParaRPr lang="en-US" altLang="zh-CN" sz="2800" b="1" dirty="0">
              <a:solidFill>
                <a:srgbClr val="009900"/>
              </a:solidFill>
              <a:ea typeface="宋体" charset="-122"/>
            </a:endParaRP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rgbClr val="009900"/>
                </a:solidFill>
                <a:ea typeface="宋体" charset="-122"/>
              </a:rPr>
              <a:t>   职工</a:t>
            </a:r>
            <a:r>
              <a:rPr lang="zh-CN" altLang="en-US" sz="2800" b="1" dirty="0">
                <a:solidFill>
                  <a:srgbClr val="009900"/>
                </a:solidFill>
                <a:ea typeface="宋体" charset="-122"/>
              </a:rPr>
              <a:t>年龄的域</a:t>
            </a:r>
            <a:r>
              <a:rPr lang="zh-CN" altLang="en-US" sz="2800" b="1" dirty="0">
                <a:solidFill>
                  <a:srgbClr val="009900"/>
                </a:solidFill>
                <a:ea typeface="宋体" charset="-122"/>
                <a:sym typeface="Wingdings" pitchFamily="2" charset="2"/>
              </a:rPr>
              <a:t>： </a:t>
            </a:r>
            <a:r>
              <a:rPr lang="en-US" altLang="zh-CN" sz="2800" b="1" dirty="0">
                <a:solidFill>
                  <a:srgbClr val="009900"/>
                </a:solidFill>
                <a:ea typeface="宋体" charset="-122"/>
                <a:sym typeface="Wingdings" pitchFamily="2" charset="2"/>
              </a:rPr>
              <a:t>[18,60]</a:t>
            </a:r>
            <a:endParaRPr lang="en-US" altLang="zh-CN" sz="2800" b="1" dirty="0">
              <a:solidFill>
                <a:srgbClr val="009900"/>
              </a:solidFill>
              <a:ea typeface="宋体" charset="-122"/>
            </a:endParaRPr>
          </a:p>
          <a:p>
            <a:pPr lvl="1" algn="just">
              <a:lnSpc>
                <a:spcPct val="140000"/>
              </a:lnSpc>
              <a:buNone/>
            </a:pPr>
            <a:endParaRPr lang="zh-CN" altLang="en-US" sz="2800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48397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85347" y="548421"/>
            <a:ext cx="8167333" cy="5743197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(</a:t>
            </a:r>
            <a:r>
              <a:rPr lang="en-US" altLang="zh-CN" sz="2800" b="1" dirty="0"/>
              <a:t>5) </a:t>
            </a:r>
            <a:r>
              <a:rPr lang="zh-CN" altLang="en-US" sz="2800" b="1" dirty="0"/>
              <a:t>实体型（</a:t>
            </a:r>
            <a:r>
              <a:rPr lang="en-US" altLang="zh-CN" sz="2800" b="1" dirty="0"/>
              <a:t>Entity Type</a:t>
            </a:r>
            <a:r>
              <a:rPr lang="zh-CN" altLang="en-US" sz="2800" b="1" dirty="0"/>
              <a:t>） </a:t>
            </a:r>
          </a:p>
          <a:p>
            <a:pPr lvl="1" algn="just">
              <a:lnSpc>
                <a:spcPct val="14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用实体名及其属性名集合来抽象和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刻画同类</a:t>
            </a:r>
            <a:r>
              <a:rPr lang="zh-CN" altLang="en-US" sz="2800" b="1" dirty="0">
                <a:solidFill>
                  <a:srgbClr val="0000FF"/>
                </a:solidFill>
              </a:rPr>
              <a:t>实体称为</a:t>
            </a:r>
            <a:r>
              <a:rPr lang="zh-CN" altLang="en-US" sz="2800" b="1" dirty="0">
                <a:solidFill>
                  <a:srgbClr val="FF0000"/>
                </a:solidFill>
              </a:rPr>
              <a:t>实体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型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 algn="just">
              <a:lnSpc>
                <a:spcPts val="3900"/>
              </a:lnSpc>
              <a:spcBef>
                <a:spcPct val="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实体型的表示</a:t>
            </a:r>
            <a:r>
              <a:rPr lang="zh-CN" altLang="en-US" sz="2800" b="1" dirty="0">
                <a:ea typeface="宋体" charset="-122"/>
              </a:rPr>
              <a:t>：用实体名及属性名的列表表示</a:t>
            </a:r>
            <a:endParaRPr lang="zh-CN" altLang="en-US" sz="3200" b="1" dirty="0">
              <a:ea typeface="宋体" charset="-122"/>
            </a:endParaRPr>
          </a:p>
          <a:p>
            <a:pPr lvl="1" algn="just">
              <a:lnSpc>
                <a:spcPts val="39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009900"/>
                </a:solidFill>
                <a:ea typeface="宋体" charset="-122"/>
              </a:rPr>
              <a:t>例如：学生（学号，姓名，性别，出生日期，专业，班级，系，身份证号，照片）</a:t>
            </a:r>
          </a:p>
          <a:p>
            <a:pPr lvl="1" algn="just">
              <a:lnSpc>
                <a:spcPts val="39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9900"/>
                </a:solidFill>
                <a:ea typeface="宋体" charset="-122"/>
              </a:rPr>
              <a:t>           课程（课程编号，课程名，学时，学分）</a:t>
            </a:r>
          </a:p>
          <a:p>
            <a:pPr lvl="1" algn="just">
              <a:lnSpc>
                <a:spcPts val="39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9900"/>
                </a:solidFill>
                <a:ea typeface="宋体" charset="-122"/>
              </a:rPr>
              <a:t>           银行卡（卡号，姓名，开户时间，身份证号， 余额）</a:t>
            </a:r>
          </a:p>
          <a:p>
            <a:pPr lvl="1" algn="just">
              <a:lnSpc>
                <a:spcPts val="39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9900"/>
                </a:solidFill>
                <a:ea typeface="宋体" charset="-122"/>
              </a:rPr>
              <a:t>           图书（。。。。）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2132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B92E-FC45-4BF2-8463-F0C6B0D7C32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7546" y="932656"/>
            <a:ext cx="8568164" cy="5494337"/>
          </a:xfrm>
        </p:spPr>
        <p:txBody>
          <a:bodyPr>
            <a:noAutofit/>
          </a:bodyPr>
          <a:lstStyle/>
          <a:p>
            <a:pPr lvl="1" algn="just">
              <a:lnSpc>
                <a:spcPct val="110000"/>
              </a:lnSpc>
            </a:pPr>
            <a:r>
              <a:rPr lang="zh-CN" alt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一类型实体（</a:t>
            </a:r>
            <a:r>
              <a:rPr lang="zh-CN" altLang="en-US" sz="28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实体型相同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）的集合称为实体集</a:t>
            </a:r>
          </a:p>
          <a:p>
            <a:pPr lvl="1" algn="just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实体集的表示：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ea typeface="宋体" charset="-122"/>
              </a:rPr>
              <a:t>1.</a:t>
            </a:r>
            <a:r>
              <a:rPr lang="zh-CN" altLang="en-US" sz="2800" b="1" dirty="0">
                <a:ea typeface="宋体" charset="-122"/>
              </a:rPr>
              <a:t>表格                      学生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endParaRPr lang="zh-CN" altLang="en-US" sz="2800" b="1" dirty="0">
              <a:ea typeface="宋体" charset="-122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endParaRPr lang="zh-CN" altLang="en-US" sz="2800" b="1" dirty="0">
              <a:ea typeface="宋体" charset="-122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endParaRPr lang="zh-CN" altLang="en-US" sz="2800" b="1" dirty="0">
              <a:ea typeface="宋体" charset="-122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ea typeface="宋体" charset="-122"/>
              </a:rPr>
              <a:t>2</a:t>
            </a:r>
            <a:r>
              <a:rPr lang="en-US" altLang="zh-CN" sz="2400" b="1" dirty="0">
                <a:ea typeface="宋体" charset="-122"/>
              </a:rPr>
              <a:t>.</a:t>
            </a:r>
            <a:r>
              <a:rPr lang="zh-CN" altLang="en-US" sz="2400" b="1" dirty="0">
                <a:ea typeface="宋体" charset="-122"/>
              </a:rPr>
              <a:t>集合    </a:t>
            </a:r>
            <a:r>
              <a:rPr lang="zh-CN" altLang="en-US" sz="2400" b="1" dirty="0">
                <a:solidFill>
                  <a:srgbClr val="009900"/>
                </a:solidFill>
                <a:ea typeface="宋体" charset="-122"/>
              </a:rPr>
              <a:t>学生（学号，姓名，性别，出生日期）</a:t>
            </a:r>
            <a:r>
              <a:rPr lang="en-US" altLang="zh-CN" sz="2400" b="1" dirty="0">
                <a:solidFill>
                  <a:srgbClr val="009900"/>
                </a:solidFill>
                <a:ea typeface="宋体" charset="-122"/>
              </a:rPr>
              <a:t>={</a:t>
            </a:r>
            <a:r>
              <a:rPr lang="zh-CN" altLang="en-US" sz="2400" b="1" dirty="0">
                <a:solidFill>
                  <a:srgbClr val="009900"/>
                </a:solidFill>
                <a:ea typeface="宋体" charset="-122"/>
              </a:rPr>
              <a:t>（</a:t>
            </a:r>
            <a:r>
              <a:rPr lang="en-US" altLang="zh-CN" sz="2400" b="1" dirty="0">
                <a:solidFill>
                  <a:srgbClr val="009900"/>
                </a:solidFill>
                <a:ea typeface="宋体" charset="-122"/>
              </a:rPr>
              <a:t>20021001</a:t>
            </a:r>
            <a:r>
              <a:rPr lang="zh-CN" altLang="en-US" sz="2400" b="1" dirty="0">
                <a:solidFill>
                  <a:srgbClr val="009900"/>
                </a:solidFill>
                <a:ea typeface="宋体" charset="-122"/>
              </a:rPr>
              <a:t>，张三，男，</a:t>
            </a:r>
            <a:r>
              <a:rPr lang="en-US" altLang="zh-CN" sz="2400" b="1" dirty="0">
                <a:solidFill>
                  <a:srgbClr val="009900"/>
                </a:solidFill>
                <a:ea typeface="宋体" charset="-122"/>
              </a:rPr>
              <a:t>1978-5-6</a:t>
            </a:r>
            <a:r>
              <a:rPr lang="zh-CN" altLang="en-US" sz="2400" b="1" dirty="0">
                <a:solidFill>
                  <a:srgbClr val="009900"/>
                </a:solidFill>
                <a:ea typeface="宋体" charset="-122"/>
              </a:rPr>
              <a:t>），（</a:t>
            </a:r>
            <a:r>
              <a:rPr lang="en-US" altLang="zh-CN" sz="2400" b="1" dirty="0">
                <a:solidFill>
                  <a:srgbClr val="009900"/>
                </a:solidFill>
                <a:ea typeface="宋体" charset="-122"/>
              </a:rPr>
              <a:t>20021003</a:t>
            </a:r>
            <a:r>
              <a:rPr lang="zh-CN" altLang="en-US" sz="2400" b="1" dirty="0">
                <a:solidFill>
                  <a:srgbClr val="009900"/>
                </a:solidFill>
                <a:ea typeface="宋体" charset="-122"/>
              </a:rPr>
              <a:t>，李四，女，</a:t>
            </a:r>
            <a:r>
              <a:rPr lang="en-US" altLang="zh-CN" sz="2400" b="1" dirty="0">
                <a:solidFill>
                  <a:srgbClr val="009900"/>
                </a:solidFill>
                <a:ea typeface="宋体" charset="-122"/>
              </a:rPr>
              <a:t>1980-1-24</a:t>
            </a:r>
            <a:r>
              <a:rPr lang="zh-CN" altLang="en-US" sz="2400" b="1" dirty="0">
                <a:solidFill>
                  <a:srgbClr val="009900"/>
                </a:solidFill>
                <a:ea typeface="宋体" charset="-122"/>
              </a:rPr>
              <a:t>），（</a:t>
            </a:r>
            <a:r>
              <a:rPr lang="en-US" altLang="zh-CN" sz="2400" b="1" dirty="0">
                <a:solidFill>
                  <a:srgbClr val="009900"/>
                </a:solidFill>
                <a:ea typeface="宋体" charset="-122"/>
              </a:rPr>
              <a:t>20021004</a:t>
            </a:r>
            <a:r>
              <a:rPr lang="zh-CN" altLang="en-US" sz="2400" b="1" dirty="0">
                <a:solidFill>
                  <a:srgbClr val="009900"/>
                </a:solidFill>
                <a:ea typeface="宋体" charset="-122"/>
              </a:rPr>
              <a:t>，王五，男，</a:t>
            </a:r>
            <a:r>
              <a:rPr lang="en-US" altLang="zh-CN" sz="2400" b="1" dirty="0">
                <a:solidFill>
                  <a:srgbClr val="009900"/>
                </a:solidFill>
                <a:ea typeface="宋体" charset="-122"/>
              </a:rPr>
              <a:t>1979-11-12</a:t>
            </a:r>
            <a:r>
              <a:rPr lang="zh-CN" altLang="en-US" sz="2400" b="1" dirty="0">
                <a:solidFill>
                  <a:srgbClr val="009900"/>
                </a:solidFill>
                <a:ea typeface="宋体" charset="-122"/>
              </a:rPr>
              <a:t>）</a:t>
            </a:r>
            <a:r>
              <a:rPr lang="en-US" altLang="zh-CN" sz="2400" b="1" dirty="0">
                <a:solidFill>
                  <a:srgbClr val="009900"/>
                </a:solidFill>
                <a:ea typeface="宋体" charset="-122"/>
              </a:rPr>
              <a:t>}</a:t>
            </a:r>
            <a:endParaRPr lang="en-US" altLang="zh-CN" sz="2400" b="1" dirty="0">
              <a:ea typeface="宋体" charset="-122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b="1" dirty="0">
                <a:ea typeface="宋体" charset="-122"/>
              </a:rPr>
              <a:t>3.</a:t>
            </a:r>
            <a:r>
              <a:rPr lang="zh-CN" altLang="en-US" sz="2400" b="1" dirty="0">
                <a:ea typeface="宋体" charset="-122"/>
              </a:rPr>
              <a:t>实体型    </a:t>
            </a:r>
            <a:r>
              <a:rPr lang="zh-CN" altLang="en-US" sz="2400" b="1" dirty="0">
                <a:solidFill>
                  <a:srgbClr val="009900"/>
                </a:solidFill>
                <a:ea typeface="宋体" charset="-122"/>
              </a:rPr>
              <a:t>学生（学号，姓名，性别，出生日期）</a:t>
            </a:r>
          </a:p>
        </p:txBody>
      </p:sp>
      <p:graphicFrame>
        <p:nvGraphicFramePr>
          <p:cNvPr id="769060" name="Group 3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2116904"/>
              </p:ext>
            </p:extLst>
          </p:nvPr>
        </p:nvGraphicFramePr>
        <p:xfrm>
          <a:off x="1157642" y="2466974"/>
          <a:ext cx="5368925" cy="1423989"/>
        </p:xfrm>
        <a:graphic>
          <a:graphicData uri="http://schemas.openxmlformats.org/drawingml/2006/table">
            <a:tbl>
              <a:tblPr/>
              <a:tblGrid>
                <a:gridCol w="1590675"/>
                <a:gridCol w="1050925"/>
                <a:gridCol w="909638"/>
                <a:gridCol w="1817687"/>
              </a:tblGrid>
              <a:tr h="35401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CC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学号</a:t>
                      </a:r>
                      <a:endParaRPr kumimoji="1" lang="zh-CN" alt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CC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姓名</a:t>
                      </a: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CC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性别</a:t>
                      </a: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CC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出生日期</a:t>
                      </a:r>
                      <a:endParaRPr kumimoji="1" lang="zh-CN" alt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  <a:tr h="35718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CC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20021001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CC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张三</a:t>
                      </a: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CC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男</a:t>
                      </a: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CC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1978-5-6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CC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20021003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CC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李四</a:t>
                      </a: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CC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女</a:t>
                      </a: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CC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1980-1-24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CC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20021004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CC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王五</a:t>
                      </a: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CC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男</a:t>
                      </a: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 b="1">
                          <a:solidFill>
                            <a:srgbClr val="0000CC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1979-11-12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9055" name="Text Box 31"/>
          <p:cNvSpPr txBox="1">
            <a:spLocks noChangeArrowheads="1"/>
          </p:cNvSpPr>
          <p:nvPr/>
        </p:nvSpPr>
        <p:spPr bwMode="auto">
          <a:xfrm>
            <a:off x="7307263" y="2446585"/>
            <a:ext cx="895350" cy="369332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kumimoji="0"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实体型</a:t>
            </a:r>
          </a:p>
        </p:txBody>
      </p:sp>
      <p:sp>
        <p:nvSpPr>
          <p:cNvPr id="769056" name="Line 32"/>
          <p:cNvSpPr>
            <a:spLocks noChangeShapeType="1"/>
          </p:cNvSpPr>
          <p:nvPr/>
        </p:nvSpPr>
        <p:spPr bwMode="auto">
          <a:xfrm>
            <a:off x="6688138" y="2678360"/>
            <a:ext cx="601662" cy="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69057" name="AutoShape 33"/>
          <p:cNvSpPr>
            <a:spLocks/>
          </p:cNvSpPr>
          <p:nvPr/>
        </p:nvSpPr>
        <p:spPr bwMode="auto">
          <a:xfrm>
            <a:off x="6700838" y="2929185"/>
            <a:ext cx="136525" cy="865188"/>
          </a:xfrm>
          <a:prstGeom prst="rightBracket">
            <a:avLst>
              <a:gd name="adj" fmla="val 52311"/>
            </a:avLst>
          </a:prstGeom>
          <a:noFill/>
          <a:ln w="254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769058" name="Text Box 34"/>
          <p:cNvSpPr txBox="1">
            <a:spLocks noChangeArrowheads="1"/>
          </p:cNvSpPr>
          <p:nvPr/>
        </p:nvSpPr>
        <p:spPr bwMode="auto">
          <a:xfrm>
            <a:off x="7499350" y="3140323"/>
            <a:ext cx="1146175" cy="369332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kumimoji="0"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kumimoji="0"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个实体</a:t>
            </a:r>
          </a:p>
        </p:txBody>
      </p:sp>
      <p:sp>
        <p:nvSpPr>
          <p:cNvPr id="769059" name="Line 35"/>
          <p:cNvSpPr>
            <a:spLocks noChangeShapeType="1"/>
          </p:cNvSpPr>
          <p:nvPr/>
        </p:nvSpPr>
        <p:spPr bwMode="auto">
          <a:xfrm>
            <a:off x="6880225" y="3372098"/>
            <a:ext cx="601663" cy="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(6)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实体集（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Entity Set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9813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434" y="629503"/>
            <a:ext cx="8325134" cy="411480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/>
              <a:t>(7) </a:t>
            </a:r>
            <a:r>
              <a:rPr lang="zh-CN" altLang="en-US" sz="2800" b="1" dirty="0" smtClean="0"/>
              <a:t>联系（</a:t>
            </a:r>
            <a:r>
              <a:rPr lang="en-US" altLang="zh-CN" sz="2800" b="1" dirty="0" smtClean="0"/>
              <a:t>Relationship</a:t>
            </a:r>
            <a:r>
              <a:rPr lang="zh-CN" altLang="en-US" sz="2800" b="1" dirty="0" smtClean="0"/>
              <a:t>）  </a:t>
            </a:r>
          </a:p>
          <a:p>
            <a:pPr lvl="1" algn="just">
              <a:lnSpc>
                <a:spcPct val="14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现实世界中事物内部以及事物之间的联系在信息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世界中</a:t>
            </a:r>
            <a:r>
              <a:rPr lang="zh-CN" altLang="en-US" sz="2800" b="1" dirty="0">
                <a:solidFill>
                  <a:srgbClr val="0000FF"/>
                </a:solidFill>
              </a:rPr>
              <a:t>反映为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实体（集）内部</a:t>
            </a:r>
            <a:r>
              <a:rPr lang="zh-CN" altLang="en-US" sz="2800" b="1" dirty="0">
                <a:solidFill>
                  <a:srgbClr val="FF0000"/>
                </a:solidFill>
              </a:rPr>
              <a:t>的联系</a:t>
            </a:r>
            <a:r>
              <a:rPr lang="zh-CN" altLang="en-US" sz="2800" b="1" dirty="0">
                <a:solidFill>
                  <a:srgbClr val="0000FF"/>
                </a:solidFill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实体（集）之间的联系</a:t>
            </a:r>
          </a:p>
          <a:p>
            <a:pPr lvl="1"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实体型（集）间联系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两个实体型       一对一联系（</a:t>
            </a:r>
            <a:r>
              <a:rPr lang="en-US" altLang="zh-CN" sz="2800" b="1" dirty="0" smtClean="0"/>
              <a:t>1:1</a:t>
            </a:r>
            <a:r>
              <a:rPr lang="zh-CN" altLang="en-US" sz="2800" b="1" dirty="0" smtClean="0"/>
              <a:t>） 　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三个实体型       一对多联系（</a:t>
            </a:r>
            <a:r>
              <a:rPr lang="en-US" altLang="zh-CN" sz="2800" b="1" dirty="0" smtClean="0"/>
              <a:t>1:n</a:t>
            </a:r>
            <a:r>
              <a:rPr lang="zh-CN" altLang="en-US" sz="2800" b="1" dirty="0" smtClean="0"/>
              <a:t>）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一个实体型       多对多联系（</a:t>
            </a:r>
            <a:r>
              <a:rPr lang="en-US" altLang="zh-CN" sz="2800" b="1" dirty="0" smtClean="0"/>
              <a:t>m:n</a:t>
            </a:r>
            <a:r>
              <a:rPr lang="zh-CN" altLang="en-US" sz="2800" b="1" dirty="0" smtClean="0"/>
              <a:t>）  </a:t>
            </a:r>
          </a:p>
        </p:txBody>
      </p:sp>
      <p:sp>
        <p:nvSpPr>
          <p:cNvPr id="29702" name="AutoShape 5"/>
          <p:cNvSpPr>
            <a:spLocks/>
          </p:cNvSpPr>
          <p:nvPr/>
        </p:nvSpPr>
        <p:spPr bwMode="auto">
          <a:xfrm>
            <a:off x="3248167" y="4224550"/>
            <a:ext cx="162949" cy="1684931"/>
          </a:xfrm>
          <a:prstGeom prst="leftBracket">
            <a:avLst>
              <a:gd name="adj" fmla="val 141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9703" name="AutoShape 7"/>
          <p:cNvSpPr>
            <a:spLocks/>
          </p:cNvSpPr>
          <p:nvPr/>
        </p:nvSpPr>
        <p:spPr bwMode="auto">
          <a:xfrm>
            <a:off x="2825089" y="4224550"/>
            <a:ext cx="174650" cy="1684931"/>
          </a:xfrm>
          <a:prstGeom prst="rightBracket">
            <a:avLst>
              <a:gd name="adj" fmla="val 133333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3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  <p:bldP spid="29702" grpId="0" animBg="1"/>
      <p:bldP spid="297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B5F6-B37D-40DF-B7AC-2BCA304D2BE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8494" y="159533"/>
            <a:ext cx="7391400" cy="7921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个实体型之间的联系</a:t>
            </a:r>
          </a:p>
        </p:txBody>
      </p:sp>
      <p:grpSp>
        <p:nvGrpSpPr>
          <p:cNvPr id="771106" name="Group 34"/>
          <p:cNvGrpSpPr>
            <a:grpSpLocks/>
          </p:cNvGrpSpPr>
          <p:nvPr/>
        </p:nvGrpSpPr>
        <p:grpSpPr bwMode="auto">
          <a:xfrm>
            <a:off x="1258888" y="1989138"/>
            <a:ext cx="7118350" cy="3814762"/>
            <a:chOff x="793" y="1253"/>
            <a:chExt cx="4484" cy="2403"/>
          </a:xfrm>
        </p:grpSpPr>
        <p:sp>
          <p:nvSpPr>
            <p:cNvPr id="771077" name="Text Box 5"/>
            <p:cNvSpPr txBox="1">
              <a:spLocks noChangeArrowheads="1"/>
            </p:cNvSpPr>
            <p:nvPr/>
          </p:nvSpPr>
          <p:spPr bwMode="auto">
            <a:xfrm>
              <a:off x="845" y="1253"/>
              <a:ext cx="940" cy="29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实体型</a:t>
              </a:r>
              <a:r>
                <a:rPr kumimoji="1" lang="en-US" altLang="zh-CN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771078" name="AutoShape 6"/>
            <p:cNvSpPr>
              <a:spLocks noChangeArrowheads="1"/>
            </p:cNvSpPr>
            <p:nvPr/>
          </p:nvSpPr>
          <p:spPr bwMode="auto">
            <a:xfrm>
              <a:off x="793" y="2021"/>
              <a:ext cx="1036" cy="480"/>
            </a:xfrm>
            <a:prstGeom prst="diamond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联系名</a:t>
              </a:r>
            </a:p>
          </p:txBody>
        </p:sp>
        <p:sp>
          <p:nvSpPr>
            <p:cNvPr id="771079" name="Text Box 7"/>
            <p:cNvSpPr txBox="1">
              <a:spLocks noChangeArrowheads="1"/>
            </p:cNvSpPr>
            <p:nvPr/>
          </p:nvSpPr>
          <p:spPr bwMode="auto">
            <a:xfrm>
              <a:off x="857" y="2901"/>
              <a:ext cx="917" cy="29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实体型</a:t>
              </a:r>
              <a:r>
                <a:rPr kumimoji="1" lang="en-US" altLang="zh-CN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771080" name="Line 8"/>
            <p:cNvSpPr>
              <a:spLocks noChangeShapeType="1"/>
            </p:cNvSpPr>
            <p:nvPr/>
          </p:nvSpPr>
          <p:spPr bwMode="auto">
            <a:xfrm flipV="1">
              <a:off x="1311" y="154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1081" name="Line 9"/>
            <p:cNvSpPr>
              <a:spLocks noChangeShapeType="1"/>
            </p:cNvSpPr>
            <p:nvPr/>
          </p:nvSpPr>
          <p:spPr bwMode="auto">
            <a:xfrm>
              <a:off x="1311" y="2501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1082" name="Text Box 10"/>
            <p:cNvSpPr txBox="1">
              <a:spLocks noChangeArrowheads="1"/>
            </p:cNvSpPr>
            <p:nvPr/>
          </p:nvSpPr>
          <p:spPr bwMode="auto">
            <a:xfrm>
              <a:off x="897" y="1685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71083" name="Text Box 11"/>
            <p:cNvSpPr txBox="1">
              <a:spLocks noChangeArrowheads="1"/>
            </p:cNvSpPr>
            <p:nvPr/>
          </p:nvSpPr>
          <p:spPr bwMode="auto">
            <a:xfrm>
              <a:off x="948" y="2557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71084" name="Text Box 12"/>
            <p:cNvSpPr txBox="1">
              <a:spLocks noChangeArrowheads="1"/>
            </p:cNvSpPr>
            <p:nvPr/>
          </p:nvSpPr>
          <p:spPr bwMode="auto">
            <a:xfrm>
              <a:off x="854" y="3368"/>
              <a:ext cx="9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1:1</a:t>
              </a:r>
              <a:r>
                <a:rPr kumimoji="1" lang="zh-CN" altLang="en-US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联系</a:t>
              </a:r>
            </a:p>
          </p:txBody>
        </p:sp>
        <p:sp>
          <p:nvSpPr>
            <p:cNvPr id="771085" name="Text Box 13"/>
            <p:cNvSpPr txBox="1">
              <a:spLocks noChangeArrowheads="1"/>
            </p:cNvSpPr>
            <p:nvPr/>
          </p:nvSpPr>
          <p:spPr bwMode="auto">
            <a:xfrm>
              <a:off x="4268" y="1255"/>
              <a:ext cx="940" cy="29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实体型</a:t>
              </a:r>
              <a:r>
                <a:rPr kumimoji="1" lang="en-US" altLang="zh-CN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771087" name="AutoShape 15"/>
            <p:cNvSpPr>
              <a:spLocks noChangeArrowheads="1"/>
            </p:cNvSpPr>
            <p:nvPr/>
          </p:nvSpPr>
          <p:spPr bwMode="auto">
            <a:xfrm>
              <a:off x="2503" y="2021"/>
              <a:ext cx="1037" cy="480"/>
            </a:xfrm>
            <a:prstGeom prst="diamond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联系名</a:t>
              </a:r>
            </a:p>
          </p:txBody>
        </p:sp>
        <p:sp>
          <p:nvSpPr>
            <p:cNvPr id="771088" name="Line 16"/>
            <p:cNvSpPr>
              <a:spLocks noChangeShapeType="1"/>
            </p:cNvSpPr>
            <p:nvPr/>
          </p:nvSpPr>
          <p:spPr bwMode="auto">
            <a:xfrm flipV="1">
              <a:off x="3022" y="1541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1089" name="Line 17"/>
            <p:cNvSpPr>
              <a:spLocks noChangeShapeType="1"/>
            </p:cNvSpPr>
            <p:nvPr/>
          </p:nvSpPr>
          <p:spPr bwMode="auto">
            <a:xfrm flipH="1">
              <a:off x="3004" y="2501"/>
              <a:ext cx="7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1090" name="Text Box 18"/>
            <p:cNvSpPr txBox="1">
              <a:spLocks noChangeArrowheads="1"/>
            </p:cNvSpPr>
            <p:nvPr/>
          </p:nvSpPr>
          <p:spPr bwMode="auto">
            <a:xfrm>
              <a:off x="2607" y="1685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71091" name="Text Box 19"/>
            <p:cNvSpPr txBox="1">
              <a:spLocks noChangeArrowheads="1"/>
            </p:cNvSpPr>
            <p:nvPr/>
          </p:nvSpPr>
          <p:spPr bwMode="auto">
            <a:xfrm>
              <a:off x="2683" y="2581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  <p:sp>
          <p:nvSpPr>
            <p:cNvPr id="771092" name="Text Box 20"/>
            <p:cNvSpPr txBox="1">
              <a:spLocks noChangeArrowheads="1"/>
            </p:cNvSpPr>
            <p:nvPr/>
          </p:nvSpPr>
          <p:spPr bwMode="auto">
            <a:xfrm>
              <a:off x="2565" y="3368"/>
              <a:ext cx="9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1:n</a:t>
              </a:r>
              <a:r>
                <a:rPr kumimoji="1" lang="zh-CN" altLang="en-US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联系</a:t>
              </a:r>
            </a:p>
          </p:txBody>
        </p:sp>
        <p:sp>
          <p:nvSpPr>
            <p:cNvPr id="771093" name="Text Box 21"/>
            <p:cNvSpPr txBox="1">
              <a:spLocks noChangeArrowheads="1"/>
            </p:cNvSpPr>
            <p:nvPr/>
          </p:nvSpPr>
          <p:spPr bwMode="auto">
            <a:xfrm>
              <a:off x="2574" y="1260"/>
              <a:ext cx="941" cy="29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实体型</a:t>
              </a:r>
              <a:r>
                <a:rPr kumimoji="1" lang="en-US" altLang="zh-CN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771094" name="Text Box 22"/>
            <p:cNvSpPr txBox="1">
              <a:spLocks noChangeArrowheads="1"/>
            </p:cNvSpPr>
            <p:nvPr/>
          </p:nvSpPr>
          <p:spPr bwMode="auto">
            <a:xfrm>
              <a:off x="2550" y="2915"/>
              <a:ext cx="919" cy="29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实体型</a:t>
              </a:r>
              <a:r>
                <a:rPr kumimoji="1" lang="en-US" altLang="zh-CN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771096" name="AutoShape 24"/>
            <p:cNvSpPr>
              <a:spLocks noChangeArrowheads="1"/>
            </p:cNvSpPr>
            <p:nvPr/>
          </p:nvSpPr>
          <p:spPr bwMode="auto">
            <a:xfrm>
              <a:off x="4241" y="2013"/>
              <a:ext cx="1036" cy="480"/>
            </a:xfrm>
            <a:prstGeom prst="diamond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联系名</a:t>
              </a:r>
            </a:p>
          </p:txBody>
        </p:sp>
        <p:sp>
          <p:nvSpPr>
            <p:cNvPr id="771097" name="Line 25"/>
            <p:cNvSpPr>
              <a:spLocks noChangeShapeType="1"/>
            </p:cNvSpPr>
            <p:nvPr/>
          </p:nvSpPr>
          <p:spPr bwMode="auto">
            <a:xfrm flipV="1">
              <a:off x="4759" y="1533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1098" name="Line 26"/>
            <p:cNvSpPr>
              <a:spLocks noChangeShapeType="1"/>
            </p:cNvSpPr>
            <p:nvPr/>
          </p:nvSpPr>
          <p:spPr bwMode="auto">
            <a:xfrm>
              <a:off x="4764" y="248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1099" name="Text Box 27"/>
            <p:cNvSpPr txBox="1">
              <a:spLocks noChangeArrowheads="1"/>
            </p:cNvSpPr>
            <p:nvPr/>
          </p:nvSpPr>
          <p:spPr bwMode="auto">
            <a:xfrm>
              <a:off x="4345" y="1677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m</a:t>
              </a:r>
            </a:p>
          </p:txBody>
        </p:sp>
        <p:sp>
          <p:nvSpPr>
            <p:cNvPr id="771100" name="Text Box 28"/>
            <p:cNvSpPr txBox="1">
              <a:spLocks noChangeArrowheads="1"/>
            </p:cNvSpPr>
            <p:nvPr/>
          </p:nvSpPr>
          <p:spPr bwMode="auto">
            <a:xfrm>
              <a:off x="4404" y="2582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  <p:sp>
          <p:nvSpPr>
            <p:cNvPr id="771101" name="Text Box 29"/>
            <p:cNvSpPr txBox="1">
              <a:spLocks noChangeArrowheads="1"/>
            </p:cNvSpPr>
            <p:nvPr/>
          </p:nvSpPr>
          <p:spPr bwMode="auto">
            <a:xfrm>
              <a:off x="4302" y="3360"/>
              <a:ext cx="9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m:n</a:t>
              </a:r>
              <a:r>
                <a:rPr kumimoji="1" lang="zh-CN" altLang="en-US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联系</a:t>
              </a:r>
            </a:p>
          </p:txBody>
        </p:sp>
        <p:sp>
          <p:nvSpPr>
            <p:cNvPr id="771102" name="Text Box 30"/>
            <p:cNvSpPr txBox="1">
              <a:spLocks noChangeArrowheads="1"/>
            </p:cNvSpPr>
            <p:nvPr/>
          </p:nvSpPr>
          <p:spPr bwMode="auto">
            <a:xfrm>
              <a:off x="4309" y="2901"/>
              <a:ext cx="917" cy="29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实体型</a:t>
              </a:r>
              <a:r>
                <a:rPr kumimoji="1" lang="en-US" altLang="zh-CN" sz="2400" b="1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</p:grpSp>
      <p:sp>
        <p:nvSpPr>
          <p:cNvPr id="771103" name="Text Box 31"/>
          <p:cNvSpPr txBox="1">
            <a:spLocks noChangeArrowheads="1"/>
          </p:cNvSpPr>
          <p:nvPr/>
        </p:nvSpPr>
        <p:spPr bwMode="auto">
          <a:xfrm>
            <a:off x="514350" y="951696"/>
            <a:ext cx="84249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kumimoji="0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用图形（</a:t>
            </a:r>
            <a:r>
              <a:rPr kumimoji="0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kumimoji="0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）来表示</a:t>
            </a:r>
            <a:r>
              <a:rPr kumimoji="0" lang="zh-CN" altLang="en-US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两个实体型之间的三类联系</a:t>
            </a:r>
            <a:r>
              <a:rPr kumimoji="0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71107" name="AutoShape 35"/>
          <p:cNvSpPr>
            <a:spLocks noChangeArrowheads="1"/>
          </p:cNvSpPr>
          <p:nvPr/>
        </p:nvSpPr>
        <p:spPr bwMode="auto">
          <a:xfrm>
            <a:off x="8229600" y="1428750"/>
            <a:ext cx="338138" cy="325438"/>
          </a:xfrm>
          <a:prstGeom prst="star5">
            <a:avLst/>
          </a:prstGeom>
          <a:solidFill>
            <a:srgbClr val="FF3300"/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7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37E5-1A83-49D8-95F8-3EDB6268F95D}" type="slidenum">
              <a:rPr lang="en-US" altLang="zh-CN" b="1"/>
              <a:pPr/>
              <a:t>9</a:t>
            </a:fld>
            <a:endParaRPr lang="en-US" altLang="zh-CN" b="1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个实体型之间的联系（续） 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560513"/>
            <a:ext cx="6226175" cy="4881562"/>
          </a:xfrm>
        </p:spPr>
        <p:txBody>
          <a:bodyPr/>
          <a:lstStyle/>
          <a:p>
            <a:pPr algn="just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一对一联系（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1:1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 　 </a:t>
            </a:r>
          </a:p>
          <a:p>
            <a:pPr lvl="1" algn="just">
              <a:lnSpc>
                <a:spcPct val="13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如果对于实体集</a:t>
            </a: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中的每一个实体，实体集</a:t>
            </a: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中至多有一个（也可以没有）实体与之联系，反之亦然，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则称实体集</a:t>
            </a:r>
            <a:r>
              <a:rPr lang="en-US" altLang="zh-CN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与实体集</a:t>
            </a:r>
            <a:r>
              <a:rPr lang="en-US" altLang="zh-CN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具有一对一联系</a:t>
            </a:r>
            <a:r>
              <a:rPr lang="zh-CN" altLang="en-US" sz="2200" b="1" dirty="0">
                <a:solidFill>
                  <a:srgbClr val="746AF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记为</a:t>
            </a: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1:1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 algn="just"/>
            <a:r>
              <a:rPr lang="zh-CN" altLang="en-US" sz="22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</a:p>
          <a:p>
            <a:pPr lvl="2" algn="just">
              <a:lnSpc>
                <a:spcPct val="140000"/>
              </a:lnSpc>
              <a:buClrTx/>
              <a:buFontTx/>
              <a:buNone/>
            </a:pPr>
            <a:r>
              <a:rPr lang="zh-CN" altLang="en-US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一个班级只有一个正班长</a:t>
            </a:r>
          </a:p>
          <a:p>
            <a:pPr lvl="2" algn="just">
              <a:lnSpc>
                <a:spcPct val="110000"/>
              </a:lnSpc>
              <a:buClrTx/>
              <a:buFontTx/>
              <a:buNone/>
            </a:pPr>
            <a:r>
              <a:rPr lang="zh-CN" altLang="en-US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一个班长只在一个班中任职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None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73124" name="Group 4"/>
          <p:cNvGrpSpPr>
            <a:grpSpLocks/>
          </p:cNvGrpSpPr>
          <p:nvPr/>
        </p:nvGrpSpPr>
        <p:grpSpPr bwMode="auto">
          <a:xfrm>
            <a:off x="6780213" y="1528763"/>
            <a:ext cx="2051050" cy="3862387"/>
            <a:chOff x="1056" y="1344"/>
            <a:chExt cx="1008" cy="2621"/>
          </a:xfrm>
        </p:grpSpPr>
        <p:sp>
          <p:nvSpPr>
            <p:cNvPr id="773125" name="Text Box 5"/>
            <p:cNvSpPr txBox="1">
              <a:spLocks noChangeArrowheads="1"/>
            </p:cNvSpPr>
            <p:nvPr/>
          </p:nvSpPr>
          <p:spPr bwMode="auto">
            <a:xfrm>
              <a:off x="1105" y="1344"/>
              <a:ext cx="815" cy="317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effectLst/>
                </a:rPr>
                <a:t>班级</a:t>
              </a:r>
            </a:p>
          </p:txBody>
        </p:sp>
        <p:sp>
          <p:nvSpPr>
            <p:cNvPr id="773126" name="AutoShape 6"/>
            <p:cNvSpPr>
              <a:spLocks noChangeArrowheads="1"/>
            </p:cNvSpPr>
            <p:nvPr/>
          </p:nvSpPr>
          <p:spPr bwMode="auto">
            <a:xfrm>
              <a:off x="1056" y="2112"/>
              <a:ext cx="960" cy="480"/>
            </a:xfrm>
            <a:prstGeom prst="diamond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effectLst/>
                </a:rPr>
                <a:t>班级</a:t>
              </a:r>
              <a:r>
                <a:rPr kumimoji="1" lang="en-US" altLang="zh-CN" sz="2000" b="1">
                  <a:effectLst/>
                </a:rPr>
                <a:t>-</a:t>
              </a:r>
              <a:r>
                <a:rPr kumimoji="1" lang="zh-CN" altLang="en-US" sz="2000" b="1">
                  <a:effectLst/>
                </a:rPr>
                <a:t>班长</a:t>
              </a:r>
            </a:p>
          </p:txBody>
        </p:sp>
        <p:sp>
          <p:nvSpPr>
            <p:cNvPr id="773127" name="Text Box 7"/>
            <p:cNvSpPr txBox="1">
              <a:spLocks noChangeArrowheads="1"/>
            </p:cNvSpPr>
            <p:nvPr/>
          </p:nvSpPr>
          <p:spPr bwMode="auto">
            <a:xfrm>
              <a:off x="1152" y="3168"/>
              <a:ext cx="816" cy="317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effectLst/>
                </a:rPr>
                <a:t>班长</a:t>
              </a:r>
            </a:p>
          </p:txBody>
        </p:sp>
        <p:sp>
          <p:nvSpPr>
            <p:cNvPr id="773128" name="Line 8"/>
            <p:cNvSpPr>
              <a:spLocks noChangeShapeType="1"/>
            </p:cNvSpPr>
            <p:nvPr/>
          </p:nvSpPr>
          <p:spPr bwMode="auto">
            <a:xfrm flipV="1">
              <a:off x="1536" y="16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773129" name="Line 9"/>
            <p:cNvSpPr>
              <a:spLocks noChangeShapeType="1"/>
            </p:cNvSpPr>
            <p:nvPr/>
          </p:nvSpPr>
          <p:spPr bwMode="auto">
            <a:xfrm>
              <a:off x="1536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b="1"/>
            </a:p>
          </p:txBody>
        </p:sp>
        <p:sp>
          <p:nvSpPr>
            <p:cNvPr id="773130" name="Text Box 10"/>
            <p:cNvSpPr txBox="1">
              <a:spLocks noChangeArrowheads="1"/>
            </p:cNvSpPr>
            <p:nvPr/>
          </p:nvSpPr>
          <p:spPr bwMode="auto">
            <a:xfrm>
              <a:off x="1152" y="1776"/>
              <a:ext cx="240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/>
                </a:rPr>
                <a:t>1</a:t>
              </a:r>
            </a:p>
          </p:txBody>
        </p:sp>
        <p:sp>
          <p:nvSpPr>
            <p:cNvPr id="773131" name="Text Box 11"/>
            <p:cNvSpPr txBox="1">
              <a:spLocks noChangeArrowheads="1"/>
            </p:cNvSpPr>
            <p:nvPr/>
          </p:nvSpPr>
          <p:spPr bwMode="auto">
            <a:xfrm>
              <a:off x="1200" y="2736"/>
              <a:ext cx="240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effectLst/>
                </a:rPr>
                <a:t>1</a:t>
              </a:r>
            </a:p>
          </p:txBody>
        </p:sp>
        <p:sp>
          <p:nvSpPr>
            <p:cNvPr id="773132" name="Text Box 12"/>
            <p:cNvSpPr txBox="1">
              <a:spLocks noChangeArrowheads="1"/>
            </p:cNvSpPr>
            <p:nvPr/>
          </p:nvSpPr>
          <p:spPr bwMode="auto">
            <a:xfrm>
              <a:off x="1200" y="3696"/>
              <a:ext cx="86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effectLst/>
                </a:rPr>
                <a:t>1:1</a:t>
              </a:r>
              <a:r>
                <a:rPr kumimoji="1" lang="zh-CN" altLang="en-US" sz="2000" b="1">
                  <a:effectLst/>
                </a:rPr>
                <a:t>联系</a:t>
              </a:r>
            </a:p>
          </p:txBody>
        </p:sp>
      </p:grpSp>
      <p:sp>
        <p:nvSpPr>
          <p:cNvPr id="773133" name="AutoShape 13"/>
          <p:cNvSpPr>
            <a:spLocks noChangeArrowheads="1"/>
          </p:cNvSpPr>
          <p:nvPr/>
        </p:nvSpPr>
        <p:spPr bwMode="auto">
          <a:xfrm>
            <a:off x="2125663" y="2201863"/>
            <a:ext cx="338137" cy="325437"/>
          </a:xfrm>
          <a:prstGeom prst="star5">
            <a:avLst/>
          </a:prstGeom>
          <a:solidFill>
            <a:srgbClr val="FF3300"/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256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1736</Words>
  <Application>Microsoft Office PowerPoint</Application>
  <PresentationFormat>全屏显示(4:3)</PresentationFormat>
  <Paragraphs>333</Paragraphs>
  <Slides>25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(6) 实体集（Entity Set） </vt:lpstr>
      <vt:lpstr>PowerPoint 演示文稿</vt:lpstr>
      <vt:lpstr>两个实体型之间的联系</vt:lpstr>
      <vt:lpstr>两个实体型之间的联系（续） </vt:lpstr>
      <vt:lpstr>两个实体型之间的联系 (续)</vt:lpstr>
      <vt:lpstr>两个实体型之间的联系 (续)</vt:lpstr>
      <vt:lpstr>两个以上实体型之间的联系</vt:lpstr>
      <vt:lpstr>两个以上实体型之间的联系(续)</vt:lpstr>
      <vt:lpstr>两个以上实体型之间的联系(续)</vt:lpstr>
      <vt:lpstr>单个实体型内的联系</vt:lpstr>
      <vt:lpstr>单个实体型内的联系（续）</vt:lpstr>
      <vt:lpstr>PowerPoint 演示文稿</vt:lpstr>
      <vt:lpstr>PowerPoint 演示文稿</vt:lpstr>
      <vt:lpstr>PowerPoint 演示文稿</vt:lpstr>
      <vt:lpstr>联系及联系的属性的表示方法</vt:lpstr>
      <vt:lpstr>两个实体型间的联系</vt:lpstr>
      <vt:lpstr>多个实体型间的联系</vt:lpstr>
      <vt:lpstr>E-R图实例——物资管理</vt:lpstr>
      <vt:lpstr>E-R图实例——物资管理</vt:lpstr>
      <vt:lpstr>物资管理（总体）E-R图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李辉</dc:creator>
  <cp:lastModifiedBy>gcl</cp:lastModifiedBy>
  <cp:revision>212</cp:revision>
  <dcterms:created xsi:type="dcterms:W3CDTF">2014-08-02T13:12:31Z</dcterms:created>
  <dcterms:modified xsi:type="dcterms:W3CDTF">2019-09-07T14:41:54Z</dcterms:modified>
</cp:coreProperties>
</file>