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10" r:id="rId2"/>
    <p:sldId id="311" r:id="rId3"/>
    <p:sldId id="314" r:id="rId4"/>
    <p:sldId id="315" r:id="rId5"/>
    <p:sldId id="345" r:id="rId6"/>
    <p:sldId id="346" r:id="rId7"/>
    <p:sldId id="347" r:id="rId8"/>
    <p:sldId id="348" r:id="rId9"/>
    <p:sldId id="349" r:id="rId10"/>
    <p:sldId id="350" r:id="rId11"/>
    <p:sldId id="351" r:id="rId12"/>
    <p:sldId id="352" r:id="rId13"/>
    <p:sldId id="353" r:id="rId14"/>
    <p:sldId id="35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66"/>
    <a:srgbClr val="FF33CC"/>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59" autoAdjust="0"/>
  </p:normalViewPr>
  <p:slideViewPr>
    <p:cSldViewPr snapToGrid="0">
      <p:cViewPr>
        <p:scale>
          <a:sx n="70" d="100"/>
          <a:sy n="70" d="100"/>
        </p:scale>
        <p:origin x="-1386" y="-108"/>
      </p:cViewPr>
      <p:guideLst>
        <p:guide orient="horz" pos="2183"/>
        <p:guide pos="2880"/>
      </p:guideLst>
    </p:cSldViewPr>
  </p:slideViewPr>
  <p:notesTextViewPr>
    <p:cViewPr>
      <p:scale>
        <a:sx n="1" d="1"/>
        <a:sy n="1" d="1"/>
      </p:scale>
      <p:origin x="0" y="0"/>
    </p:cViewPr>
  </p:notesText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D8782-2DED-4538-8A8B-66BD345BDC7C}" type="datetimeFigureOut">
              <a:rPr lang="zh-CN" altLang="en-US" smtClean="0">
                <a:ea typeface="微软雅黑" pitchFamily="34" charset="-122"/>
              </a:rPr>
              <a:pPr/>
              <a:t>2019/9/7</a:t>
            </a:fld>
            <a:endParaRPr lang="zh-CN" altLang="en-US" dirty="0">
              <a:ea typeface="微软雅黑"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168BBA-7C16-4CDD-B820-F73D7A8C0C72}"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409494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2F2D57EA-8133-4EBA-9F4D-64D06136AE31}" type="datetimeFigureOut">
              <a:rPr lang="zh-CN" altLang="en-US" smtClean="0"/>
              <a:pPr/>
              <a:t>2019/9/7</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CAABDFF2-EF0B-41A5-940A-DECF8E3E5ED8}" type="slidenum">
              <a:rPr lang="zh-CN" altLang="en-US" smtClean="0"/>
              <a:pPr/>
              <a:t>‹#›</a:t>
            </a:fld>
            <a:endParaRPr lang="zh-CN" altLang="en-US" dirty="0"/>
          </a:p>
        </p:txBody>
      </p:sp>
    </p:spTree>
    <p:extLst>
      <p:ext uri="{BB962C8B-B14F-4D97-AF65-F5344CB8AC3E}">
        <p14:creationId xmlns:p14="http://schemas.microsoft.com/office/powerpoint/2010/main" val="156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14</a:t>
            </a:fld>
            <a:endParaRPr lang="zh-CN" altLang="en-US"/>
          </a:p>
        </p:txBody>
      </p:sp>
    </p:spTree>
    <p:extLst>
      <p:ext uri="{BB962C8B-B14F-4D97-AF65-F5344CB8AC3E}">
        <p14:creationId xmlns:p14="http://schemas.microsoft.com/office/powerpoint/2010/main" val="207800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2055" y="418170"/>
            <a:ext cx="6858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160838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8509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63319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1013"/>
          </a:xfrm>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271753"/>
            <a:ext cx="7886700" cy="4905211"/>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220513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29342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3784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170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891671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39070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678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56274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7482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250732"/>
            <a:ext cx="7886700" cy="491884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3F4955F7-CBC3-4DF2-9BB0-FD39BCFE30CF}" type="datetimeFigureOut">
              <a:rPr lang="zh-CN" altLang="en-US" smtClean="0"/>
              <a:pPr/>
              <a:t>2019/9/7</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10EA6060-038B-4193-B29D-DF559687355D}" type="slidenum">
              <a:rPr lang="zh-CN" altLang="en-US" smtClean="0"/>
              <a:pPr/>
              <a:t>‹#›</a:t>
            </a:fld>
            <a:endParaRPr lang="zh-CN" altLang="en-US" dirty="0"/>
          </a:p>
        </p:txBody>
      </p:sp>
    </p:spTree>
    <p:extLst>
      <p:ext uri="{BB962C8B-B14F-4D97-AF65-F5344CB8AC3E}">
        <p14:creationId xmlns:p14="http://schemas.microsoft.com/office/powerpoint/2010/main" val="3048558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6378" y="673413"/>
            <a:ext cx="6199198" cy="4431983"/>
          </a:xfrm>
          <a:prstGeom prst="rect">
            <a:avLst/>
          </a:prstGeom>
        </p:spPr>
        <p:txBody>
          <a:bodyPr wrap="square">
            <a:spAutoFit/>
          </a:bodyPr>
          <a:lstStyle/>
          <a:p>
            <a:pPr>
              <a:lnSpc>
                <a:spcPct val="150000"/>
              </a:lnSpc>
            </a:pPr>
            <a:r>
              <a:rPr lang="en-US" altLang="zh-CN" sz="4400" b="1" dirty="0" smtClean="0">
                <a:solidFill>
                  <a:srgbClr val="FF0000"/>
                </a:solidFill>
                <a:latin typeface="微软雅黑" pitchFamily="34" charset="-122"/>
                <a:ea typeface="微软雅黑" pitchFamily="34" charset="-122"/>
              </a:rPr>
              <a:t>2.3 </a:t>
            </a:r>
            <a:r>
              <a:rPr lang="zh-CN" altLang="en-US" sz="4400" b="1" dirty="0" smtClean="0">
                <a:solidFill>
                  <a:srgbClr val="FF0000"/>
                </a:solidFill>
                <a:latin typeface="微软雅黑" pitchFamily="34" charset="-122"/>
                <a:ea typeface="微软雅黑" pitchFamily="34" charset="-122"/>
              </a:rPr>
              <a:t>数据模型</a:t>
            </a:r>
            <a:r>
              <a:rPr lang="en-US" altLang="zh-CN" sz="4400" b="1" dirty="0" smtClean="0">
                <a:solidFill>
                  <a:srgbClr val="FF0000"/>
                </a:solidFill>
                <a:latin typeface="微软雅黑" pitchFamily="34" charset="-122"/>
                <a:ea typeface="微软雅黑" pitchFamily="34" charset="-122"/>
              </a:rPr>
              <a:t>(</a:t>
            </a:r>
            <a:r>
              <a:rPr lang="zh-CN" altLang="en-US" sz="4400" b="1" dirty="0" smtClean="0">
                <a:solidFill>
                  <a:srgbClr val="FF0000"/>
                </a:solidFill>
                <a:latin typeface="微软雅黑" pitchFamily="34" charset="-122"/>
                <a:ea typeface="微软雅黑" pitchFamily="34" charset="-122"/>
              </a:rPr>
              <a:t>教材</a:t>
            </a:r>
            <a:r>
              <a:rPr lang="en-US" altLang="zh-CN" sz="4400" b="1" dirty="0" smtClean="0">
                <a:solidFill>
                  <a:srgbClr val="FF0000"/>
                </a:solidFill>
                <a:latin typeface="微软雅黑" pitchFamily="34" charset="-122"/>
                <a:ea typeface="微软雅黑" pitchFamily="34" charset="-122"/>
              </a:rPr>
              <a:t>2.2)</a:t>
            </a:r>
            <a:endParaRPr lang="en-US" altLang="zh-CN" sz="4400" b="1" dirty="0" smtClean="0">
              <a:solidFill>
                <a:srgbClr val="FF0000"/>
              </a:solidFill>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latin typeface="微软雅黑" pitchFamily="34" charset="-122"/>
                <a:ea typeface="微软雅黑" pitchFamily="34" charset="-122"/>
              </a:rPr>
              <a:t>数据模型的概念</a:t>
            </a:r>
            <a:endParaRPr lang="zh-CN" altLang="zh-CN" sz="3600" b="1" dirty="0">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latin typeface="微软雅黑" pitchFamily="34" charset="-122"/>
                <a:ea typeface="微软雅黑" pitchFamily="34" charset="-122"/>
              </a:rPr>
              <a:t>数据处理</a:t>
            </a:r>
            <a:r>
              <a:rPr lang="zh-CN" altLang="en-US" sz="3600" b="1" dirty="0">
                <a:latin typeface="微软雅黑" pitchFamily="34" charset="-122"/>
                <a:ea typeface="微软雅黑" pitchFamily="34" charset="-122"/>
              </a:rPr>
              <a:t>三层抽象描述</a:t>
            </a:r>
            <a:endParaRPr lang="zh-CN" altLang="zh-CN" sz="3600" b="1" dirty="0">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latin typeface="微软雅黑" pitchFamily="34" charset="-122"/>
                <a:ea typeface="微软雅黑" pitchFamily="34" charset="-122"/>
              </a:rPr>
              <a:t>数据模型</a:t>
            </a:r>
            <a:r>
              <a:rPr lang="zh-CN" altLang="en-US" sz="3600" b="1" dirty="0">
                <a:latin typeface="微软雅黑" pitchFamily="34" charset="-122"/>
                <a:ea typeface="微软雅黑" pitchFamily="34" charset="-122"/>
              </a:rPr>
              <a:t>的要素</a:t>
            </a:r>
            <a:endParaRPr lang="zh-CN" altLang="zh-CN" sz="3600" b="1" dirty="0">
              <a:latin typeface="微软雅黑" pitchFamily="34" charset="-122"/>
              <a:ea typeface="微软雅黑" pitchFamily="34" charset="-122"/>
            </a:endParaRPr>
          </a:p>
          <a:p>
            <a:pPr marL="971550" lvl="1" indent="-514350">
              <a:lnSpc>
                <a:spcPct val="150000"/>
              </a:lnSpc>
              <a:buFont typeface="+mj-lt"/>
              <a:buAutoNum type="arabicPeriod"/>
            </a:pPr>
            <a:r>
              <a:rPr lang="zh-CN" altLang="en-US" sz="3600" b="1" dirty="0" smtClean="0">
                <a:solidFill>
                  <a:schemeClr val="accent6">
                    <a:lumMod val="60000"/>
                    <a:lumOff val="40000"/>
                  </a:schemeClr>
                </a:solidFill>
                <a:latin typeface="微软雅黑" pitchFamily="34" charset="-122"/>
                <a:ea typeface="微软雅黑" pitchFamily="34" charset="-122"/>
              </a:rPr>
              <a:t>与</a:t>
            </a:r>
            <a:r>
              <a:rPr lang="zh-CN" altLang="en-US" sz="3600" b="1" dirty="0">
                <a:solidFill>
                  <a:schemeClr val="accent6">
                    <a:lumMod val="60000"/>
                    <a:lumOff val="40000"/>
                  </a:schemeClr>
                </a:solidFill>
                <a:latin typeface="微软雅黑" pitchFamily="34" charset="-122"/>
                <a:ea typeface="微软雅黑" pitchFamily="34" charset="-122"/>
              </a:rPr>
              <a:t>数据模式的区别</a:t>
            </a:r>
          </a:p>
        </p:txBody>
      </p:sp>
    </p:spTree>
    <p:extLst>
      <p:ext uri="{BB962C8B-B14F-4D97-AF65-F5344CB8AC3E}">
        <p14:creationId xmlns:p14="http://schemas.microsoft.com/office/powerpoint/2010/main" val="750741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9" name="Group 13"/>
          <p:cNvGrpSpPr>
            <a:grpSpLocks/>
          </p:cNvGrpSpPr>
          <p:nvPr/>
        </p:nvGrpSpPr>
        <p:grpSpPr bwMode="auto">
          <a:xfrm>
            <a:off x="771896" y="1840675"/>
            <a:ext cx="3971554" cy="2727805"/>
            <a:chOff x="1248" y="1344"/>
            <a:chExt cx="2688" cy="1406"/>
          </a:xfrm>
        </p:grpSpPr>
        <p:sp>
          <p:nvSpPr>
            <p:cNvPr id="50194" name="Text Box 4"/>
            <p:cNvSpPr txBox="1">
              <a:spLocks noChangeArrowheads="1"/>
            </p:cNvSpPr>
            <p:nvPr/>
          </p:nvSpPr>
          <p:spPr bwMode="auto">
            <a:xfrm>
              <a:off x="1248" y="1344"/>
              <a:ext cx="1005" cy="2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学生宿舍</a:t>
              </a:r>
            </a:p>
          </p:txBody>
        </p:sp>
        <p:sp>
          <p:nvSpPr>
            <p:cNvPr id="50195" name="Text Box 5"/>
            <p:cNvSpPr txBox="1">
              <a:spLocks noChangeArrowheads="1"/>
            </p:cNvSpPr>
            <p:nvPr/>
          </p:nvSpPr>
          <p:spPr bwMode="auto">
            <a:xfrm>
              <a:off x="1872" y="2016"/>
              <a:ext cx="912" cy="2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学生</a:t>
              </a:r>
            </a:p>
          </p:txBody>
        </p:sp>
        <p:sp>
          <p:nvSpPr>
            <p:cNvPr id="50196" name="Text Box 6"/>
            <p:cNvSpPr txBox="1">
              <a:spLocks noChangeArrowheads="1"/>
            </p:cNvSpPr>
            <p:nvPr/>
          </p:nvSpPr>
          <p:spPr bwMode="auto">
            <a:xfrm>
              <a:off x="3024" y="2016"/>
              <a:ext cx="912" cy="2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教研室</a:t>
              </a:r>
            </a:p>
          </p:txBody>
        </p:sp>
        <p:sp>
          <p:nvSpPr>
            <p:cNvPr id="50197" name="Text Box 7"/>
            <p:cNvSpPr txBox="1">
              <a:spLocks noChangeArrowheads="1"/>
            </p:cNvSpPr>
            <p:nvPr/>
          </p:nvSpPr>
          <p:spPr bwMode="auto">
            <a:xfrm>
              <a:off x="2576" y="1380"/>
              <a:ext cx="912" cy="2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系</a:t>
              </a:r>
            </a:p>
          </p:txBody>
        </p:sp>
        <p:sp>
          <p:nvSpPr>
            <p:cNvPr id="50198" name="Text Box 8"/>
            <p:cNvSpPr txBox="1">
              <a:spLocks noChangeArrowheads="1"/>
            </p:cNvSpPr>
            <p:nvPr/>
          </p:nvSpPr>
          <p:spPr bwMode="auto">
            <a:xfrm>
              <a:off x="3024" y="2544"/>
              <a:ext cx="912" cy="2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教师</a:t>
              </a:r>
            </a:p>
          </p:txBody>
        </p:sp>
        <p:sp>
          <p:nvSpPr>
            <p:cNvPr id="50199" name="Line 9"/>
            <p:cNvSpPr>
              <a:spLocks noChangeShapeType="1"/>
            </p:cNvSpPr>
            <p:nvPr/>
          </p:nvSpPr>
          <p:spPr bwMode="auto">
            <a:xfrm>
              <a:off x="1680" y="1550"/>
              <a:ext cx="432" cy="4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dirty="0">
                <a:ea typeface="微软雅黑" panose="020B0503020204020204" pitchFamily="34" charset="-122"/>
              </a:endParaRPr>
            </a:p>
          </p:txBody>
        </p:sp>
        <p:sp>
          <p:nvSpPr>
            <p:cNvPr id="50200" name="Line 10"/>
            <p:cNvSpPr>
              <a:spLocks noChangeShapeType="1"/>
            </p:cNvSpPr>
            <p:nvPr/>
          </p:nvSpPr>
          <p:spPr bwMode="auto">
            <a:xfrm flipH="1">
              <a:off x="2496" y="1596"/>
              <a:ext cx="384" cy="4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dirty="0">
                <a:ea typeface="微软雅黑" panose="020B0503020204020204" pitchFamily="34" charset="-122"/>
              </a:endParaRPr>
            </a:p>
          </p:txBody>
        </p:sp>
        <p:sp>
          <p:nvSpPr>
            <p:cNvPr id="50201" name="Line 11"/>
            <p:cNvSpPr>
              <a:spLocks noChangeShapeType="1"/>
            </p:cNvSpPr>
            <p:nvPr/>
          </p:nvSpPr>
          <p:spPr bwMode="auto">
            <a:xfrm>
              <a:off x="3153" y="1596"/>
              <a:ext cx="303" cy="4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dirty="0">
                <a:ea typeface="微软雅黑" panose="020B0503020204020204" pitchFamily="34" charset="-122"/>
              </a:endParaRPr>
            </a:p>
          </p:txBody>
        </p:sp>
        <p:sp>
          <p:nvSpPr>
            <p:cNvPr id="50202" name="Line 12"/>
            <p:cNvSpPr>
              <a:spLocks noChangeShapeType="1"/>
            </p:cNvSpPr>
            <p:nvPr/>
          </p:nvSpPr>
          <p:spPr bwMode="auto">
            <a:xfrm>
              <a:off x="3504" y="2236"/>
              <a:ext cx="0" cy="3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dirty="0">
                <a:ea typeface="微软雅黑" panose="020B0503020204020204" pitchFamily="34" charset="-122"/>
              </a:endParaRPr>
            </a:p>
          </p:txBody>
        </p:sp>
      </p:grpSp>
      <p:grpSp>
        <p:nvGrpSpPr>
          <p:cNvPr id="50180" name="Group 27"/>
          <p:cNvGrpSpPr>
            <a:grpSpLocks/>
          </p:cNvGrpSpPr>
          <p:nvPr/>
        </p:nvGrpSpPr>
        <p:grpSpPr bwMode="auto">
          <a:xfrm>
            <a:off x="4972050" y="2386013"/>
            <a:ext cx="1143000" cy="2271713"/>
            <a:chOff x="2736" y="1503"/>
            <a:chExt cx="960" cy="1431"/>
          </a:xfrm>
        </p:grpSpPr>
        <p:sp>
          <p:nvSpPr>
            <p:cNvPr id="50188" name="Text Box 16"/>
            <p:cNvSpPr txBox="1">
              <a:spLocks noChangeArrowheads="1"/>
            </p:cNvSpPr>
            <p:nvPr/>
          </p:nvSpPr>
          <p:spPr bwMode="auto">
            <a:xfrm>
              <a:off x="2880" y="1503"/>
              <a:ext cx="672" cy="2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人</a:t>
              </a:r>
            </a:p>
          </p:txBody>
        </p:sp>
        <p:sp>
          <p:nvSpPr>
            <p:cNvPr id="50189" name="Text Box 18"/>
            <p:cNvSpPr txBox="1">
              <a:spLocks noChangeArrowheads="1"/>
            </p:cNvSpPr>
            <p:nvPr/>
          </p:nvSpPr>
          <p:spPr bwMode="auto">
            <a:xfrm>
              <a:off x="2880" y="2682"/>
              <a:ext cx="672" cy="2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树</a:t>
              </a:r>
            </a:p>
          </p:txBody>
        </p:sp>
        <p:sp>
          <p:nvSpPr>
            <p:cNvPr id="50190" name="Line 19"/>
            <p:cNvSpPr>
              <a:spLocks noChangeShapeType="1"/>
            </p:cNvSpPr>
            <p:nvPr/>
          </p:nvSpPr>
          <p:spPr bwMode="auto">
            <a:xfrm>
              <a:off x="3072" y="1770"/>
              <a:ext cx="0" cy="9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dirty="0">
                <a:ea typeface="微软雅黑" panose="020B0503020204020204" pitchFamily="34" charset="-122"/>
              </a:endParaRPr>
            </a:p>
          </p:txBody>
        </p:sp>
        <p:sp>
          <p:nvSpPr>
            <p:cNvPr id="50191" name="Line 20"/>
            <p:cNvSpPr>
              <a:spLocks noChangeShapeType="1"/>
            </p:cNvSpPr>
            <p:nvPr/>
          </p:nvSpPr>
          <p:spPr bwMode="auto">
            <a:xfrm>
              <a:off x="3360" y="1770"/>
              <a:ext cx="0" cy="9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dirty="0">
                <a:ea typeface="微软雅黑" panose="020B0503020204020204" pitchFamily="34" charset="-122"/>
              </a:endParaRPr>
            </a:p>
          </p:txBody>
        </p:sp>
        <p:sp>
          <p:nvSpPr>
            <p:cNvPr id="50192" name="Text Box 23"/>
            <p:cNvSpPr txBox="1">
              <a:spLocks noChangeArrowheads="1"/>
            </p:cNvSpPr>
            <p:nvPr/>
          </p:nvSpPr>
          <p:spPr bwMode="auto">
            <a:xfrm>
              <a:off x="2736" y="1962"/>
              <a:ext cx="28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种植</a:t>
              </a:r>
            </a:p>
          </p:txBody>
        </p:sp>
        <p:sp>
          <p:nvSpPr>
            <p:cNvPr id="50193" name="Text Box 24"/>
            <p:cNvSpPr txBox="1">
              <a:spLocks noChangeArrowheads="1"/>
            </p:cNvSpPr>
            <p:nvPr/>
          </p:nvSpPr>
          <p:spPr bwMode="auto">
            <a:xfrm>
              <a:off x="3408" y="2010"/>
              <a:ext cx="28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砍伐</a:t>
              </a:r>
            </a:p>
          </p:txBody>
        </p:sp>
      </p:grpSp>
      <p:grpSp>
        <p:nvGrpSpPr>
          <p:cNvPr id="50181" name="Group 28"/>
          <p:cNvGrpSpPr>
            <a:grpSpLocks/>
          </p:cNvGrpSpPr>
          <p:nvPr/>
        </p:nvGrpSpPr>
        <p:grpSpPr bwMode="auto">
          <a:xfrm>
            <a:off x="6457950" y="2430464"/>
            <a:ext cx="1143000" cy="2303464"/>
            <a:chOff x="4704" y="1531"/>
            <a:chExt cx="960" cy="1451"/>
          </a:xfrm>
        </p:grpSpPr>
        <p:sp>
          <p:nvSpPr>
            <p:cNvPr id="50182" name="Text Box 15"/>
            <p:cNvSpPr txBox="1">
              <a:spLocks noChangeArrowheads="1"/>
            </p:cNvSpPr>
            <p:nvPr/>
          </p:nvSpPr>
          <p:spPr bwMode="auto">
            <a:xfrm>
              <a:off x="4878" y="1531"/>
              <a:ext cx="672" cy="2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父母</a:t>
              </a:r>
            </a:p>
          </p:txBody>
        </p:sp>
        <p:sp>
          <p:nvSpPr>
            <p:cNvPr id="50183" name="Text Box 17"/>
            <p:cNvSpPr txBox="1">
              <a:spLocks noChangeArrowheads="1"/>
            </p:cNvSpPr>
            <p:nvPr/>
          </p:nvSpPr>
          <p:spPr bwMode="auto">
            <a:xfrm>
              <a:off x="4896" y="2730"/>
              <a:ext cx="672" cy="2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子女</a:t>
              </a:r>
            </a:p>
          </p:txBody>
        </p:sp>
        <p:sp>
          <p:nvSpPr>
            <p:cNvPr id="50184" name="Line 21"/>
            <p:cNvSpPr>
              <a:spLocks noChangeShapeType="1"/>
            </p:cNvSpPr>
            <p:nvPr/>
          </p:nvSpPr>
          <p:spPr bwMode="auto">
            <a:xfrm>
              <a:off x="5088" y="1770"/>
              <a:ext cx="0" cy="9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dirty="0">
                <a:ea typeface="微软雅黑" panose="020B0503020204020204" pitchFamily="34" charset="-122"/>
              </a:endParaRPr>
            </a:p>
          </p:txBody>
        </p:sp>
        <p:sp>
          <p:nvSpPr>
            <p:cNvPr id="50185" name="Line 22"/>
            <p:cNvSpPr>
              <a:spLocks noChangeShapeType="1"/>
            </p:cNvSpPr>
            <p:nvPr/>
          </p:nvSpPr>
          <p:spPr bwMode="auto">
            <a:xfrm flipV="1">
              <a:off x="5328" y="1770"/>
              <a:ext cx="0" cy="9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dirty="0">
                <a:ea typeface="微软雅黑" panose="020B0503020204020204" pitchFamily="34" charset="-122"/>
              </a:endParaRPr>
            </a:p>
          </p:txBody>
        </p:sp>
        <p:sp>
          <p:nvSpPr>
            <p:cNvPr id="50186" name="Text Box 25"/>
            <p:cNvSpPr txBox="1">
              <a:spLocks noChangeArrowheads="1"/>
            </p:cNvSpPr>
            <p:nvPr/>
          </p:nvSpPr>
          <p:spPr bwMode="auto">
            <a:xfrm>
              <a:off x="4704" y="1962"/>
              <a:ext cx="28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养育</a:t>
              </a:r>
            </a:p>
          </p:txBody>
        </p:sp>
        <p:sp>
          <p:nvSpPr>
            <p:cNvPr id="50187" name="Text Box 26"/>
            <p:cNvSpPr txBox="1">
              <a:spLocks noChangeArrowheads="1"/>
            </p:cNvSpPr>
            <p:nvPr/>
          </p:nvSpPr>
          <p:spPr bwMode="auto">
            <a:xfrm>
              <a:off x="5376" y="1962"/>
              <a:ext cx="28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赡养</a:t>
              </a:r>
            </a:p>
          </p:txBody>
        </p:sp>
      </p:grpSp>
    </p:spTree>
    <p:extLst>
      <p:ext uri="{BB962C8B-B14F-4D97-AF65-F5344CB8AC3E}">
        <p14:creationId xmlns:p14="http://schemas.microsoft.com/office/powerpoint/2010/main" val="458688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normAutofit/>
          </a:bodyPr>
          <a:lstStyle/>
          <a:p>
            <a:pPr>
              <a:defRPr/>
            </a:pPr>
            <a:r>
              <a:rPr lang="zh-CN" altLang="en-US" sz="3200" b="1" dirty="0"/>
              <a:t>网状模型的优缺点</a:t>
            </a:r>
          </a:p>
        </p:txBody>
      </p:sp>
      <p:sp>
        <p:nvSpPr>
          <p:cNvPr id="335875" name="Rectangle 3"/>
          <p:cNvSpPr>
            <a:spLocks noGrp="1" noChangeArrowheads="1"/>
          </p:cNvSpPr>
          <p:nvPr>
            <p:ph type="body" idx="1"/>
          </p:nvPr>
        </p:nvSpPr>
        <p:spPr>
          <a:xfrm>
            <a:off x="866899" y="1268413"/>
            <a:ext cx="7683335" cy="4114800"/>
          </a:xfrm>
        </p:spPr>
        <p:txBody>
          <a:bodyPr>
            <a:normAutofit/>
          </a:bodyPr>
          <a:lstStyle/>
          <a:p>
            <a:pPr algn="just"/>
            <a:r>
              <a:rPr lang="zh-CN" altLang="en-US" b="1" dirty="0"/>
              <a:t>优点</a:t>
            </a:r>
          </a:p>
          <a:p>
            <a:pPr lvl="1" algn="just">
              <a:lnSpc>
                <a:spcPct val="120000"/>
              </a:lnSpc>
            </a:pPr>
            <a:r>
              <a:rPr lang="zh-CN" altLang="en-US" b="1" dirty="0"/>
              <a:t>能够更为直接地描述现实世界，具有良好的性能，</a:t>
            </a:r>
            <a:r>
              <a:rPr lang="zh-CN" altLang="en-US" b="1" dirty="0">
                <a:solidFill>
                  <a:srgbClr val="FF0000"/>
                </a:solidFill>
              </a:rPr>
              <a:t>存取效率较高</a:t>
            </a:r>
          </a:p>
          <a:p>
            <a:r>
              <a:rPr lang="zh-CN" altLang="en-US" b="1" dirty="0"/>
              <a:t>缺点</a:t>
            </a:r>
          </a:p>
          <a:p>
            <a:pPr lvl="1" algn="just">
              <a:lnSpc>
                <a:spcPct val="120000"/>
              </a:lnSpc>
            </a:pPr>
            <a:r>
              <a:rPr lang="zh-CN" altLang="en-US" b="1" dirty="0">
                <a:solidFill>
                  <a:srgbClr val="FF0000"/>
                </a:solidFill>
              </a:rPr>
              <a:t>结构比较复杂，数据独立性</a:t>
            </a:r>
            <a:r>
              <a:rPr lang="zh-CN" altLang="en-US" b="1" dirty="0" smtClean="0">
                <a:solidFill>
                  <a:srgbClr val="FF0000"/>
                </a:solidFill>
              </a:rPr>
              <a:t>差</a:t>
            </a:r>
            <a:endParaRPr lang="en-US" altLang="zh-CN" b="1" dirty="0" smtClean="0"/>
          </a:p>
          <a:p>
            <a:pPr lvl="1" algn="just">
              <a:lnSpc>
                <a:spcPct val="120000"/>
              </a:lnSpc>
            </a:pPr>
            <a:r>
              <a:rPr lang="en-US" altLang="zh-CN" b="1" dirty="0" smtClean="0"/>
              <a:t>DDL</a:t>
            </a:r>
            <a:r>
              <a:rPr lang="zh-CN" altLang="en-US" b="1" dirty="0"/>
              <a:t>、</a:t>
            </a:r>
            <a:r>
              <a:rPr lang="en-US" altLang="zh-CN" b="1" dirty="0"/>
              <a:t>DML</a:t>
            </a:r>
            <a:r>
              <a:rPr lang="zh-CN" altLang="en-US" b="1" dirty="0"/>
              <a:t>语言复杂，用户不容易使用</a:t>
            </a:r>
          </a:p>
          <a:p>
            <a:endParaRPr lang="en-US" altLang="zh-CN" b="1" dirty="0"/>
          </a:p>
        </p:txBody>
      </p:sp>
    </p:spTree>
    <p:extLst>
      <p:ext uri="{BB962C8B-B14F-4D97-AF65-F5344CB8AC3E}">
        <p14:creationId xmlns:p14="http://schemas.microsoft.com/office/powerpoint/2010/main" val="51205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slide(fromLeft)">
                                      <p:cBhvr>
                                        <p:cTn id="7" dur="500"/>
                                        <p:tgtEl>
                                          <p:spTgt spid="335875">
                                            <p:txEl>
                                              <p:pRg st="0" end="0"/>
                                            </p:txEl>
                                          </p:spTgt>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35875">
                                            <p:txEl>
                                              <p:pRg st="1" end="1"/>
                                            </p:txEl>
                                          </p:spTgt>
                                        </p:tgtEl>
                                        <p:attrNameLst>
                                          <p:attrName>style.visibility</p:attrName>
                                        </p:attrNameLst>
                                      </p:cBhvr>
                                      <p:to>
                                        <p:strVal val="visible"/>
                                      </p:to>
                                    </p:set>
                                    <p:animEffect transition="in" filter="slide(fromLeft)">
                                      <p:cBhvr>
                                        <p:cTn id="10" dur="500"/>
                                        <p:tgtEl>
                                          <p:spTgt spid="3358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animEffect transition="in" filter="slide(fromLeft)">
                                      <p:cBhvr>
                                        <p:cTn id="15" dur="500"/>
                                        <p:tgtEl>
                                          <p:spTgt spid="335875">
                                            <p:txEl>
                                              <p:pRg st="2" end="2"/>
                                            </p:txEl>
                                          </p:spTgt>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335875">
                                            <p:txEl>
                                              <p:pRg st="3" end="3"/>
                                            </p:txEl>
                                          </p:spTgt>
                                        </p:tgtEl>
                                        <p:attrNameLst>
                                          <p:attrName>style.visibility</p:attrName>
                                        </p:attrNameLst>
                                      </p:cBhvr>
                                      <p:to>
                                        <p:strVal val="visible"/>
                                      </p:to>
                                    </p:set>
                                    <p:animEffect transition="in" filter="slide(fromLeft)">
                                      <p:cBhvr>
                                        <p:cTn id="18" dur="500"/>
                                        <p:tgtEl>
                                          <p:spTgt spid="335875">
                                            <p:txEl>
                                              <p:pRg st="3" end="3"/>
                                            </p:txEl>
                                          </p:spTgt>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335875">
                                            <p:txEl>
                                              <p:pRg st="4" end="4"/>
                                            </p:txEl>
                                          </p:spTgt>
                                        </p:tgtEl>
                                        <p:attrNameLst>
                                          <p:attrName>style.visibility</p:attrName>
                                        </p:attrNameLst>
                                      </p:cBhvr>
                                      <p:to>
                                        <p:strVal val="visible"/>
                                      </p:to>
                                    </p:set>
                                    <p:animEffect transition="in" filter="slide(fromLeft)">
                                      <p:cBhvr>
                                        <p:cTn id="21" dur="500"/>
                                        <p:tgtEl>
                                          <p:spTgt spid="335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p:cNvSpPr>
            <a:spLocks noGrp="1"/>
          </p:cNvSpPr>
          <p:nvPr>
            <p:ph type="dt" sz="quarter" idx="4294967295"/>
          </p:nvPr>
        </p:nvSpPr>
        <p:spPr bwMode="auto">
          <a:xfrm>
            <a:off x="1277542" y="6284913"/>
            <a:ext cx="2159794"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fld id="{96249F33-F79E-4436-BFFC-56921E3B0440}" type="datetime8">
              <a:rPr lang="zh-CN" altLang="en-US">
                <a:ea typeface="微软雅黑" panose="020B0503020204020204" pitchFamily="34" charset="-122"/>
              </a:rPr>
              <a:pPr eaLnBrk="1" hangingPunct="1"/>
              <a:t>2019年9月7日10时42分</a:t>
            </a:fld>
            <a:endParaRPr lang="en-US" altLang="zh-CN" dirty="0">
              <a:ea typeface="微软雅黑" panose="020B0503020204020204" pitchFamily="34" charset="-122"/>
            </a:endParaRPr>
          </a:p>
        </p:txBody>
      </p:sp>
      <p:sp>
        <p:nvSpPr>
          <p:cNvPr id="52227" name="灯片编号占位符 4"/>
          <p:cNvSpPr>
            <a:spLocks noGrp="1"/>
          </p:cNvSpPr>
          <p:nvPr>
            <p:ph type="sldNum" sz="quarter" idx="4294967295"/>
          </p:nvPr>
        </p:nvSpPr>
        <p:spPr bwMode="auto">
          <a:xfrm>
            <a:off x="6229350" y="6324600"/>
            <a:ext cx="14287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fld id="{59426395-3AF7-41AC-BE04-31B67BABB846}" type="slidenum">
              <a:rPr lang="en-US" altLang="zh-CN">
                <a:ea typeface="微软雅黑" panose="020B0503020204020204" pitchFamily="34" charset="-122"/>
              </a:rPr>
              <a:pPr eaLnBrk="1" hangingPunct="1"/>
              <a:t>12</a:t>
            </a:fld>
            <a:endParaRPr lang="en-US" altLang="zh-CN" dirty="0">
              <a:ea typeface="微软雅黑" panose="020B0503020204020204" pitchFamily="34" charset="-122"/>
            </a:endParaRPr>
          </a:p>
        </p:txBody>
      </p:sp>
      <p:sp>
        <p:nvSpPr>
          <p:cNvPr id="339971" name="Rectangle 3"/>
          <p:cNvSpPr>
            <a:spLocks noGrp="1" noChangeArrowheads="1"/>
          </p:cNvSpPr>
          <p:nvPr>
            <p:ph type="body" idx="1"/>
          </p:nvPr>
        </p:nvSpPr>
        <p:spPr>
          <a:xfrm>
            <a:off x="628650" y="1271752"/>
            <a:ext cx="8159090" cy="2136465"/>
          </a:xfrm>
        </p:spPr>
        <p:txBody>
          <a:bodyPr>
            <a:noAutofit/>
          </a:bodyPr>
          <a:lstStyle/>
          <a:p>
            <a:pPr algn="just">
              <a:lnSpc>
                <a:spcPct val="140000"/>
              </a:lnSpc>
            </a:pPr>
            <a:r>
              <a:rPr lang="zh-CN" altLang="en-US" sz="2800" b="1" dirty="0" smtClean="0"/>
              <a:t>最重要的一种数据模型。也是目前主要采用的数据模型。</a:t>
            </a:r>
            <a:endParaRPr lang="en-US" altLang="zh-CN" sz="2800" b="1" dirty="0" smtClean="0"/>
          </a:p>
          <a:p>
            <a:pPr algn="just">
              <a:lnSpc>
                <a:spcPct val="140000"/>
              </a:lnSpc>
            </a:pPr>
            <a:r>
              <a:rPr lang="en-US" altLang="zh-CN" sz="2800" b="1" dirty="0" smtClean="0"/>
              <a:t>1970</a:t>
            </a:r>
            <a:r>
              <a:rPr lang="zh-CN" altLang="en-US" sz="2800" b="1" dirty="0" smtClean="0"/>
              <a:t>年由美国</a:t>
            </a:r>
            <a:r>
              <a:rPr lang="en-US" altLang="zh-CN" sz="2800" b="1" dirty="0" smtClean="0"/>
              <a:t>IBM</a:t>
            </a:r>
            <a:r>
              <a:rPr lang="zh-CN" altLang="en-US" sz="2800" b="1" dirty="0" smtClean="0"/>
              <a:t>公司</a:t>
            </a:r>
            <a:r>
              <a:rPr lang="en-US" altLang="zh-CN" sz="2800" b="1" dirty="0" smtClean="0"/>
              <a:t>San Jose</a:t>
            </a:r>
            <a:r>
              <a:rPr lang="zh-CN" altLang="en-US" sz="2800" b="1" dirty="0" smtClean="0"/>
              <a:t>研究室的研究员</a:t>
            </a:r>
            <a:r>
              <a:rPr lang="en-US" altLang="zh-CN" sz="2800" b="1" dirty="0" err="1" smtClean="0"/>
              <a:t>E.F.Codd</a:t>
            </a:r>
            <a:r>
              <a:rPr lang="zh-CN" altLang="en-US" sz="2800" b="1" dirty="0" smtClean="0"/>
              <a:t>提出</a:t>
            </a:r>
          </a:p>
        </p:txBody>
      </p:sp>
      <p:sp>
        <p:nvSpPr>
          <p:cNvPr id="6" name="Rectangle 2"/>
          <p:cNvSpPr txBox="1">
            <a:spLocks noChangeArrowheads="1"/>
          </p:cNvSpPr>
          <p:nvPr/>
        </p:nvSpPr>
        <p:spPr>
          <a:xfrm>
            <a:off x="547894" y="365125"/>
            <a:ext cx="2442542" cy="79101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a:lstStyle>
          <a:p>
            <a:pPr>
              <a:defRPr/>
            </a:pPr>
            <a:r>
              <a:rPr lang="en-US" altLang="zh-CN" b="1" dirty="0" smtClean="0">
                <a:solidFill>
                  <a:srgbClr val="00B050"/>
                </a:solidFill>
              </a:rPr>
              <a:t>3.</a:t>
            </a:r>
            <a:r>
              <a:rPr lang="zh-CN" altLang="en-US" b="1" dirty="0" smtClean="0">
                <a:solidFill>
                  <a:srgbClr val="00B050"/>
                </a:solidFill>
              </a:rPr>
              <a:t> 关系模型</a:t>
            </a:r>
            <a:endParaRPr lang="zh-CN" altLang="en-US" b="1" dirty="0">
              <a:solidFill>
                <a:srgbClr val="00B050"/>
              </a:solidFill>
            </a:endParaRPr>
          </a:p>
        </p:txBody>
      </p:sp>
    </p:spTree>
    <p:extLst>
      <p:ext uri="{BB962C8B-B14F-4D97-AF65-F5344CB8AC3E}">
        <p14:creationId xmlns:p14="http://schemas.microsoft.com/office/powerpoint/2010/main" val="1152320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slide(fromLeft)">
                                      <p:cBhvr>
                                        <p:cTn id="7" dur="500"/>
                                        <p:tgtEl>
                                          <p:spTgt spid="339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slide(fromLeft)">
                                      <p:cBhvr>
                                        <p:cTn id="12" dur="500"/>
                                        <p:tgtEl>
                                          <p:spTgt spid="3399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248639" y="198871"/>
            <a:ext cx="7886700" cy="791013"/>
          </a:xfrm>
        </p:spPr>
        <p:txBody>
          <a:bodyPr>
            <a:normAutofit/>
          </a:bodyPr>
          <a:lstStyle/>
          <a:p>
            <a:pPr>
              <a:defRPr/>
            </a:pPr>
            <a:r>
              <a:rPr lang="zh-CN" altLang="en-US" sz="2800" b="1" dirty="0" smtClean="0">
                <a:solidFill>
                  <a:srgbClr val="FF0066"/>
                </a:solidFill>
              </a:rPr>
              <a:t>关系模型</a:t>
            </a:r>
            <a:r>
              <a:rPr lang="zh-CN" altLang="en-US" sz="2800" b="1" dirty="0">
                <a:solidFill>
                  <a:srgbClr val="FF0066"/>
                </a:solidFill>
              </a:rPr>
              <a:t>的数据结构 </a:t>
            </a:r>
          </a:p>
        </p:txBody>
      </p:sp>
      <p:sp>
        <p:nvSpPr>
          <p:cNvPr id="53251" name="Rectangle 3"/>
          <p:cNvSpPr>
            <a:spLocks noGrp="1" noChangeArrowheads="1"/>
          </p:cNvSpPr>
          <p:nvPr>
            <p:ph type="body" idx="1"/>
          </p:nvPr>
        </p:nvSpPr>
        <p:spPr>
          <a:xfrm>
            <a:off x="290527" y="777703"/>
            <a:ext cx="8290016" cy="4114800"/>
          </a:xfrm>
        </p:spPr>
        <p:txBody>
          <a:bodyPr/>
          <a:lstStyle/>
          <a:p>
            <a:pPr algn="just">
              <a:lnSpc>
                <a:spcPct val="140000"/>
              </a:lnSpc>
            </a:pPr>
            <a:r>
              <a:rPr lang="zh-CN" altLang="en-US" b="1" dirty="0" smtClean="0"/>
              <a:t>在</a:t>
            </a:r>
            <a:r>
              <a:rPr lang="zh-CN" altLang="en-US" b="1" dirty="0" smtClean="0">
                <a:solidFill>
                  <a:srgbClr val="0000FF"/>
                </a:solidFill>
              </a:rPr>
              <a:t>用户观点</a:t>
            </a:r>
            <a:r>
              <a:rPr lang="zh-CN" altLang="en-US" b="1" dirty="0" smtClean="0"/>
              <a:t>下，</a:t>
            </a:r>
            <a:r>
              <a:rPr lang="zh-CN" altLang="en-US" sz="2800" b="1" dirty="0" smtClean="0"/>
              <a:t>关系模型中数据的逻辑结构是一张</a:t>
            </a:r>
            <a:r>
              <a:rPr lang="zh-CN" altLang="en-US" sz="2800" b="1" dirty="0" smtClean="0">
                <a:solidFill>
                  <a:srgbClr val="FF0066"/>
                </a:solidFill>
              </a:rPr>
              <a:t>二维表</a:t>
            </a:r>
            <a:r>
              <a:rPr lang="zh-CN" altLang="en-US" b="1" dirty="0" smtClean="0"/>
              <a:t>，它</a:t>
            </a:r>
            <a:r>
              <a:rPr lang="zh-CN" altLang="en-US" b="1" dirty="0" smtClean="0">
                <a:solidFill>
                  <a:srgbClr val="FF0066"/>
                </a:solidFill>
              </a:rPr>
              <a:t>由行和列组成</a:t>
            </a:r>
            <a:r>
              <a:rPr lang="zh-CN" altLang="en-US" b="1" dirty="0" smtClean="0"/>
              <a:t>。</a:t>
            </a:r>
          </a:p>
          <a:p>
            <a:pPr algn="just"/>
            <a:endParaRPr lang="en-US" altLang="zh-CN" b="1" dirty="0" smtClean="0"/>
          </a:p>
        </p:txBody>
      </p:sp>
      <p:graphicFrame>
        <p:nvGraphicFramePr>
          <p:cNvPr id="5" name="表格 4"/>
          <p:cNvGraphicFramePr>
            <a:graphicFrameLocks noGrp="1"/>
          </p:cNvGraphicFramePr>
          <p:nvPr>
            <p:extLst>
              <p:ext uri="{D42A27DB-BD31-4B8C-83A1-F6EECF244321}">
                <p14:modId xmlns:p14="http://schemas.microsoft.com/office/powerpoint/2010/main" val="341455472"/>
              </p:ext>
            </p:extLst>
          </p:nvPr>
        </p:nvGraphicFramePr>
        <p:xfrm>
          <a:off x="1041483" y="2326342"/>
          <a:ext cx="3654597" cy="1728790"/>
        </p:xfrm>
        <a:graphic>
          <a:graphicData uri="http://schemas.openxmlformats.org/drawingml/2006/table">
            <a:tbl>
              <a:tblPr firstRow="1" bandRow="1">
                <a:tableStyleId>{5C22544A-7EE6-4342-B048-85BDC9FD1C3A}</a:tableStyleId>
              </a:tblPr>
              <a:tblGrid>
                <a:gridCol w="1218199"/>
                <a:gridCol w="1218199"/>
                <a:gridCol w="1218199"/>
              </a:tblGrid>
              <a:tr h="345758">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TNO</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TNAME</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TITLE</a:t>
                      </a:r>
                    </a:p>
                  </a:txBody>
                  <a:tcPr marL="0" marR="0" marT="0" marB="0" anchor="ctr" horzOverflow="overflow"/>
                </a:tc>
              </a:tr>
              <a:tr h="345758">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T2</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SHI</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教授</a:t>
                      </a:r>
                    </a:p>
                  </a:txBody>
                  <a:tcPr marL="0" marR="0" marT="0" marB="0" anchor="ctr" horzOverflow="overflow"/>
                </a:tc>
              </a:tr>
              <a:tr h="345758">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T3</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LI</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副教授</a:t>
                      </a:r>
                    </a:p>
                  </a:txBody>
                  <a:tcPr marL="0" marR="0" marT="0" marB="0" anchor="ctr" horzOverflow="overflow"/>
                </a:tc>
              </a:tr>
              <a:tr h="345758">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T1</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DAI</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讲师</a:t>
                      </a:r>
                    </a:p>
                  </a:txBody>
                  <a:tcPr marL="0" marR="0" marT="0" marB="0" anchor="ctr" horzOverflow="overflow"/>
                </a:tc>
              </a:tr>
              <a:tr h="345758">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T4</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GU</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讲师</a:t>
                      </a:r>
                    </a:p>
                  </a:txBody>
                  <a:tcPr marL="0" marR="0" marT="0" marB="0" anchor="ctr" horzOverflow="overflow"/>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87365094"/>
              </p:ext>
            </p:extLst>
          </p:nvPr>
        </p:nvGraphicFramePr>
        <p:xfrm>
          <a:off x="4978808" y="2134609"/>
          <a:ext cx="3096816" cy="1854200"/>
        </p:xfrm>
        <a:graphic>
          <a:graphicData uri="http://schemas.openxmlformats.org/drawingml/2006/table">
            <a:tbl>
              <a:tblPr firstRow="1" bandRow="1">
                <a:tableStyleId>{5C22544A-7EE6-4342-B048-85BDC9FD1C3A}</a:tableStyleId>
              </a:tblPr>
              <a:tblGrid>
                <a:gridCol w="1032272"/>
                <a:gridCol w="1032272"/>
                <a:gridCol w="1032272"/>
              </a:tblGrid>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CNO</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CNAME</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TNO</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r>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C1</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C</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T2</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r>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C2</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DB</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T3</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r>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C3</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OS</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T3</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r>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C4</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C++</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u="none" strike="noStrike" cap="none" normalizeH="0" baseline="0" dirty="0" smtClean="0">
                          <a:ln>
                            <a:noFill/>
                          </a:ln>
                          <a:solidFill>
                            <a:schemeClr val="accent1">
                              <a:lumMod val="10000"/>
                            </a:schemeClr>
                          </a:solidFill>
                          <a:effectLst/>
                          <a:ea typeface="微软雅黑" pitchFamily="34" charset="-122"/>
                        </a:rPr>
                        <a:t>T2</a:t>
                      </a:r>
                      <a:endParaRPr kumimoji="0" lang="en-US" altLang="zh-CN" sz="2000" b="1" i="0" u="none" strike="noStrike" cap="none" normalizeH="0" baseline="0" dirty="0" smtClean="0">
                        <a:ln>
                          <a:noFill/>
                        </a:ln>
                        <a:solidFill>
                          <a:schemeClr val="accent1">
                            <a:lumMod val="10000"/>
                          </a:schemeClr>
                        </a:solidFill>
                        <a:effectLst/>
                        <a:latin typeface="微软雅黑" pitchFamily="34" charset="-122"/>
                        <a:ea typeface="微软雅黑" pitchFamily="34" charset="-122"/>
                      </a:endParaRPr>
                    </a:p>
                  </a:txBody>
                  <a:tcPr marL="0" marR="0" marT="0" marB="0" anchor="ctr" horzOverflow="overflow"/>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01212930"/>
              </p:ext>
            </p:extLst>
          </p:nvPr>
        </p:nvGraphicFramePr>
        <p:xfrm>
          <a:off x="1009403" y="4483209"/>
          <a:ext cx="3821128" cy="1854200"/>
        </p:xfrm>
        <a:graphic>
          <a:graphicData uri="http://schemas.openxmlformats.org/drawingml/2006/table">
            <a:tbl>
              <a:tblPr firstRow="1" bandRow="1">
                <a:tableStyleId>{5C22544A-7EE6-4342-B048-85BDC9FD1C3A}</a:tableStyleId>
              </a:tblPr>
              <a:tblGrid>
                <a:gridCol w="955282"/>
                <a:gridCol w="955282"/>
                <a:gridCol w="955282"/>
                <a:gridCol w="955282"/>
              </a:tblGrid>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SNO</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SNAME</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AGE</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SEX</a:t>
                      </a:r>
                    </a:p>
                  </a:txBody>
                  <a:tcPr marL="0" marR="0" marT="0" marB="0" anchor="ctr" horzOverflow="overflow"/>
                </a:tc>
              </a:tr>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S1</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WANG</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20</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M</a:t>
                      </a:r>
                    </a:p>
                  </a:txBody>
                  <a:tcPr marL="0" marR="0" marT="0" marB="0" anchor="ctr" horzOverflow="overflow"/>
                </a:tc>
              </a:tr>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S4</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LIU</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18</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F</a:t>
                      </a:r>
                    </a:p>
                  </a:txBody>
                  <a:tcPr marL="0" marR="0" marT="0" marB="0" anchor="ctr" horzOverflow="overflow"/>
                </a:tc>
              </a:tr>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S2</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HU</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17</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M</a:t>
                      </a:r>
                    </a:p>
                  </a:txBody>
                  <a:tcPr marL="0" marR="0" marT="0" marB="0" anchor="ctr" horzOverflow="overflow"/>
                </a:tc>
              </a:tr>
              <a:tr h="370840">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S3</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XIA</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19</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F</a:t>
                      </a:r>
                    </a:p>
                  </a:txBody>
                  <a:tcPr marL="0" marR="0" marT="0" marB="0" anchor="ctr" horzOverflow="overflow"/>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628014286"/>
              </p:ext>
            </p:extLst>
          </p:nvPr>
        </p:nvGraphicFramePr>
        <p:xfrm>
          <a:off x="5047225" y="4332397"/>
          <a:ext cx="2870598" cy="2181228"/>
        </p:xfrm>
        <a:graphic>
          <a:graphicData uri="http://schemas.openxmlformats.org/drawingml/2006/table">
            <a:tbl>
              <a:tblPr firstRow="1" bandRow="1">
                <a:tableStyleId>{5C22544A-7EE6-4342-B048-85BDC9FD1C3A}</a:tableStyleId>
              </a:tblPr>
              <a:tblGrid>
                <a:gridCol w="956866"/>
                <a:gridCol w="956866"/>
                <a:gridCol w="956866"/>
              </a:tblGrid>
              <a:tr h="311604">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SNO</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CNO</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SCORE</a:t>
                      </a:r>
                    </a:p>
                  </a:txBody>
                  <a:tcPr marL="0" marR="0" marT="0" marB="0" anchor="ctr" horzOverflow="overflow"/>
                </a:tc>
              </a:tr>
              <a:tr h="311604">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S1</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C1</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80</a:t>
                      </a:r>
                    </a:p>
                  </a:txBody>
                  <a:tcPr marL="0" marR="0" marT="0" marB="0" anchor="ctr" horzOverflow="overflow"/>
                </a:tc>
              </a:tr>
              <a:tr h="311604">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S1</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C2</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60</a:t>
                      </a:r>
                    </a:p>
                  </a:txBody>
                  <a:tcPr marL="0" marR="0" marT="0" marB="0" anchor="ctr" horzOverflow="overflow"/>
                </a:tc>
              </a:tr>
              <a:tr h="311604">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S1</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C3</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70</a:t>
                      </a:r>
                    </a:p>
                  </a:txBody>
                  <a:tcPr marL="0" marR="0" marT="0" marB="0" anchor="ctr" horzOverflow="overflow"/>
                </a:tc>
              </a:tr>
              <a:tr h="311604">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S4</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C4</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90</a:t>
                      </a:r>
                    </a:p>
                  </a:txBody>
                  <a:tcPr marL="0" marR="0" marT="0" marB="0" anchor="ctr" horzOverflow="overflow"/>
                </a:tc>
              </a:tr>
              <a:tr h="311604">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S2</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C1</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85</a:t>
                      </a:r>
                    </a:p>
                  </a:txBody>
                  <a:tcPr marL="0" marR="0" marT="0" marB="0" anchor="ctr" horzOverflow="overflow"/>
                </a:tc>
              </a:tr>
              <a:tr h="311604">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S2</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C2</a:t>
                      </a:r>
                    </a:p>
                  </a:txBody>
                  <a:tcPr marL="0" marR="0" marT="0" marB="0" anchor="ctr" horzOverflow="overflow"/>
                </a:tc>
                <a:tc>
                  <a:txBody>
                    <a:bodyPr/>
                    <a:lstStyle>
                      <a:lvl1pPr>
                        <a:spcBef>
                          <a:spcPct val="20000"/>
                        </a:spcBef>
                        <a:buClr>
                          <a:schemeClr val="hlink"/>
                        </a:buClr>
                        <a:buSzPct val="70000"/>
                        <a:buFont typeface="Wingdings" panose="05000000000000000000" pitchFamily="2" charset="2"/>
                        <a:defRPr sz="2800">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bg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accent1">
                              <a:lumMod val="10000"/>
                            </a:schemeClr>
                          </a:solidFill>
                          <a:effectLst/>
                          <a:latin typeface="Arial" panose="020B0604020202020204" pitchFamily="34" charset="0"/>
                          <a:ea typeface="微软雅黑" pitchFamily="34" charset="-122"/>
                          <a:cs typeface="Arial" panose="020B0604020202020204" pitchFamily="34" charset="0"/>
                        </a:rPr>
                        <a:t>75</a:t>
                      </a:r>
                    </a:p>
                  </a:txBody>
                  <a:tcPr marL="0" marR="0" marT="0" marB="0" anchor="ctr" horzOverflow="overflow"/>
                </a:tc>
              </a:tr>
            </a:tbl>
          </a:graphicData>
        </a:graphic>
      </p:graphicFrame>
      <p:sp>
        <p:nvSpPr>
          <p:cNvPr id="9" name="五角星 8"/>
          <p:cNvSpPr/>
          <p:nvPr/>
        </p:nvSpPr>
        <p:spPr>
          <a:xfrm>
            <a:off x="4322153" y="1445250"/>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0462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135" y="318053"/>
            <a:ext cx="8490857" cy="2585323"/>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4.</a:t>
            </a:r>
            <a:r>
              <a:rPr lang="zh-CN" altLang="en-US" sz="3600" b="1" dirty="0" smtClean="0">
                <a:solidFill>
                  <a:srgbClr val="00B050"/>
                </a:solidFill>
                <a:latin typeface="微软雅黑" pitchFamily="34" charset="-122"/>
                <a:ea typeface="微软雅黑" pitchFamily="34" charset="-122"/>
              </a:rPr>
              <a:t> 面向对象</a:t>
            </a:r>
            <a:r>
              <a:rPr lang="zh-CN" altLang="en-US" sz="3600" b="1" dirty="0">
                <a:solidFill>
                  <a:srgbClr val="00B050"/>
                </a:solidFill>
                <a:latin typeface="微软雅黑" pitchFamily="34" charset="-122"/>
                <a:ea typeface="微软雅黑" pitchFamily="34" charset="-122"/>
              </a:rPr>
              <a:t>模型</a:t>
            </a:r>
            <a:endParaRPr lang="en-US" altLang="zh-CN" sz="3600" b="1" dirty="0" smtClean="0">
              <a:solidFill>
                <a:srgbClr val="00B050"/>
              </a:solidFill>
              <a:latin typeface="微软雅黑" pitchFamily="34" charset="-122"/>
              <a:ea typeface="微软雅黑" pitchFamily="34" charset="-122"/>
            </a:endParaRPr>
          </a:p>
          <a:p>
            <a:pPr indent="457200">
              <a:lnSpc>
                <a:spcPct val="150000"/>
              </a:lnSpc>
            </a:pPr>
            <a:r>
              <a:rPr lang="zh-CN" altLang="en-US" sz="2400" b="1" dirty="0" smtClean="0">
                <a:latin typeface="微软雅黑" pitchFamily="34" charset="-122"/>
                <a:ea typeface="微软雅黑" pitchFamily="34" charset="-122"/>
              </a:rPr>
              <a:t>面向对象</a:t>
            </a:r>
            <a:r>
              <a:rPr lang="zh-CN" altLang="en-US" sz="2400" b="1" dirty="0">
                <a:latin typeface="微软雅黑" pitchFamily="34" charset="-122"/>
                <a:ea typeface="微软雅黑" pitchFamily="34" charset="-122"/>
              </a:rPr>
              <a:t>模型</a:t>
            </a:r>
            <a:r>
              <a:rPr lang="zh-CN" altLang="en-US" sz="2400" b="1" dirty="0" smtClean="0">
                <a:latin typeface="微软雅黑" pitchFamily="34" charset="-122"/>
                <a:ea typeface="微软雅黑" pitchFamily="34" charset="-122"/>
              </a:rPr>
              <a:t>是一</a:t>
            </a:r>
            <a:r>
              <a:rPr lang="zh-CN" altLang="en-US" sz="2400" b="1" dirty="0">
                <a:latin typeface="微软雅黑" pitchFamily="34" charset="-122"/>
                <a:ea typeface="微软雅黑" pitchFamily="34" charset="-122"/>
              </a:rPr>
              <a:t>种新的数据模型，它是用面向对象的观点来描述现实世界中的事物（对象）的逻辑结构和对象间的联系等的数据模型，与人类的思维方式更接近</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p:txBody>
      </p:sp>
      <p:sp>
        <p:nvSpPr>
          <p:cNvPr id="2" name="矩形 1"/>
          <p:cNvSpPr/>
          <p:nvPr/>
        </p:nvSpPr>
        <p:spPr>
          <a:xfrm>
            <a:off x="368135" y="2927850"/>
            <a:ext cx="8490857" cy="2677656"/>
          </a:xfrm>
          <a:prstGeom prst="rect">
            <a:avLst/>
          </a:prstGeom>
          <a:ln>
            <a:solidFill>
              <a:srgbClr val="0000FF"/>
            </a:solidFill>
          </a:ln>
        </p:spPr>
        <p:txBody>
          <a:bodyPr wrap="square">
            <a:spAutoFit/>
          </a:bodyPr>
          <a:lstStyle/>
          <a:p>
            <a:r>
              <a:rPr lang="zh-CN" altLang="en-US" sz="2400" b="1" dirty="0" smtClean="0"/>
              <a:t>      例如：</a:t>
            </a:r>
            <a:r>
              <a:rPr lang="en-US" altLang="zh-CN" sz="2400" b="1" dirty="0" smtClean="0"/>
              <a:t>Oracle</a:t>
            </a:r>
            <a:r>
              <a:rPr lang="zh-CN" altLang="en-US" sz="2400" b="1" dirty="0"/>
              <a:t>既是</a:t>
            </a:r>
            <a:r>
              <a:rPr lang="en-US" altLang="zh-CN" sz="2400" b="1" dirty="0"/>
              <a:t>ORDBMS</a:t>
            </a:r>
            <a:r>
              <a:rPr lang="zh-CN" altLang="en-US" sz="2400" b="1" dirty="0"/>
              <a:t>也</a:t>
            </a:r>
            <a:r>
              <a:rPr lang="zh-CN" altLang="en-US" sz="2400" b="1" dirty="0" smtClean="0"/>
              <a:t>是</a:t>
            </a:r>
            <a:r>
              <a:rPr lang="en-US" altLang="zh-CN" sz="2400" b="1" dirty="0" smtClean="0"/>
              <a:t>RDBMS</a:t>
            </a:r>
            <a:r>
              <a:rPr lang="zh-CN" altLang="en-US" sz="2400" b="1" dirty="0" smtClean="0"/>
              <a:t>；</a:t>
            </a:r>
            <a:r>
              <a:rPr lang="en-US" altLang="zh-CN" sz="2400" b="1" dirty="0" smtClean="0"/>
              <a:t>ORDBMS</a:t>
            </a:r>
            <a:r>
              <a:rPr lang="zh-CN" altLang="en-US" sz="2400" b="1" dirty="0" smtClean="0"/>
              <a:t>允许</a:t>
            </a:r>
            <a:r>
              <a:rPr lang="zh-CN" altLang="en-US" sz="2400" b="1" dirty="0"/>
              <a:t>定义对象</a:t>
            </a:r>
            <a:r>
              <a:rPr lang="zh-CN" altLang="en-US" sz="2400" b="1" dirty="0" smtClean="0"/>
              <a:t>类型，可以</a:t>
            </a:r>
            <a:r>
              <a:rPr lang="zh-CN" altLang="en-US" sz="2400" b="1" dirty="0"/>
              <a:t> 在关系数据库中存储复杂的业务</a:t>
            </a:r>
            <a:r>
              <a:rPr lang="zh-CN" altLang="en-US" sz="2400" b="1" dirty="0" smtClean="0"/>
              <a:t>模型，使</a:t>
            </a:r>
            <a:r>
              <a:rPr lang="zh-CN" altLang="en-US" sz="2400" b="1" dirty="0"/>
              <a:t> 开发应用程序的速度更</a:t>
            </a:r>
            <a:r>
              <a:rPr lang="zh-CN" altLang="en-US" sz="2400" b="1" dirty="0" smtClean="0"/>
              <a:t>快。即：普通</a:t>
            </a:r>
            <a:r>
              <a:rPr lang="zh-CN" altLang="en-US" sz="2400" b="1" dirty="0"/>
              <a:t>的关系数据库管理系统的数据类型都是定义好了的；</a:t>
            </a:r>
            <a:r>
              <a:rPr lang="zh-CN" altLang="en-US" sz="2400" b="1" dirty="0">
                <a:solidFill>
                  <a:srgbClr val="0000FF"/>
                </a:solidFill>
              </a:rPr>
              <a:t>而面向对象的数据库管理系统允许用户自己定义新的数据类型来存储到数据库中</a:t>
            </a:r>
            <a:r>
              <a:rPr lang="zh-CN" altLang="en-US" sz="2400" b="1" dirty="0"/>
              <a:t>；</a:t>
            </a:r>
          </a:p>
          <a:p>
            <a:r>
              <a:rPr lang="zh-CN" altLang="en-US" sz="2400" b="1" dirty="0" smtClean="0"/>
              <a:t>      摘自链接： </a:t>
            </a:r>
            <a:endParaRPr lang="en-US" altLang="zh-CN" sz="2400" b="1" dirty="0" smtClean="0"/>
          </a:p>
          <a:p>
            <a:r>
              <a:rPr lang="en-US" altLang="zh-CN" sz="2400" b="1" dirty="0"/>
              <a:t> </a:t>
            </a:r>
            <a:r>
              <a:rPr lang="en-US" altLang="zh-CN" sz="2400" b="1" dirty="0" smtClean="0"/>
              <a:t>     https</a:t>
            </a:r>
            <a:r>
              <a:rPr lang="en-US" altLang="zh-CN" sz="2400" b="1" dirty="0"/>
              <a:t>://blog.csdn.net/mniwc/article/details/6905783</a:t>
            </a:r>
            <a:endParaRPr lang="zh-CN" altLang="en-US" sz="2400" b="1" dirty="0"/>
          </a:p>
        </p:txBody>
      </p:sp>
    </p:spTree>
    <p:extLst>
      <p:ext uri="{BB962C8B-B14F-4D97-AF65-F5344CB8AC3E}">
        <p14:creationId xmlns:p14="http://schemas.microsoft.com/office/powerpoint/2010/main" val="1887160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9432" y="181573"/>
            <a:ext cx="8502555" cy="4154984"/>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a:t>
            </a:r>
            <a:r>
              <a:rPr lang="zh-CN" altLang="en-US" sz="3600" b="1" dirty="0" smtClean="0">
                <a:solidFill>
                  <a:srgbClr val="00B050"/>
                </a:solidFill>
                <a:latin typeface="微软雅黑" pitchFamily="34" charset="-122"/>
                <a:ea typeface="微软雅黑" pitchFamily="34" charset="-122"/>
              </a:rPr>
              <a:t> 数据模型</a:t>
            </a:r>
            <a:r>
              <a:rPr lang="zh-CN" altLang="en-US" sz="3600" b="1" dirty="0">
                <a:solidFill>
                  <a:srgbClr val="00B050"/>
                </a:solidFill>
                <a:latin typeface="微软雅黑" pitchFamily="34" charset="-122"/>
                <a:ea typeface="微软雅黑" pitchFamily="34" charset="-122"/>
              </a:rPr>
              <a:t>的</a:t>
            </a:r>
            <a:r>
              <a:rPr lang="zh-CN" altLang="en-US" sz="3600" b="1" dirty="0" smtClean="0">
                <a:solidFill>
                  <a:srgbClr val="00B050"/>
                </a:solidFill>
                <a:latin typeface="微软雅黑" pitchFamily="34" charset="-122"/>
                <a:ea typeface="微软雅黑" pitchFamily="34" charset="-122"/>
              </a:rPr>
              <a:t>概念</a:t>
            </a:r>
            <a:endParaRPr lang="en-US" altLang="zh-CN" sz="3600" b="1" dirty="0" smtClean="0">
              <a:solidFill>
                <a:srgbClr val="00B050"/>
              </a:solidFill>
              <a:latin typeface="微软雅黑" pitchFamily="34" charset="-122"/>
              <a:ea typeface="微软雅黑" pitchFamily="34" charset="-122"/>
            </a:endParaRPr>
          </a:p>
          <a:p>
            <a:pPr indent="457200">
              <a:lnSpc>
                <a:spcPct val="150000"/>
              </a:lnSpc>
            </a:pPr>
            <a:r>
              <a:rPr lang="zh-CN" altLang="en-US" sz="2800" b="1" dirty="0">
                <a:solidFill>
                  <a:srgbClr val="FF0000"/>
                </a:solidFill>
                <a:latin typeface="微软雅黑" pitchFamily="34" charset="-122"/>
                <a:ea typeface="微软雅黑" pitchFamily="34" charset="-122"/>
              </a:rPr>
              <a:t>数据模型是对现实世界数据特征的抽象。</a:t>
            </a:r>
          </a:p>
          <a:p>
            <a:pPr indent="457200">
              <a:lnSpc>
                <a:spcPct val="150000"/>
              </a:lnSpc>
            </a:pPr>
            <a:r>
              <a:rPr lang="zh-CN" altLang="en-US" sz="2800" b="1" dirty="0">
                <a:solidFill>
                  <a:srgbClr val="FF0000"/>
                </a:solidFill>
                <a:latin typeface="微软雅黑" pitchFamily="34" charset="-122"/>
                <a:ea typeface="微软雅黑" pitchFamily="34" charset="-122"/>
              </a:rPr>
              <a:t>数据模型是数据库的框架、是数据库组织数据所采用的数据结构。</a:t>
            </a:r>
          </a:p>
          <a:p>
            <a:pPr indent="457200">
              <a:lnSpc>
                <a:spcPct val="150000"/>
              </a:lnSpc>
            </a:pP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endParaRPr lang="zh-CN" altLang="en-US" sz="3200" b="1" dirty="0">
              <a:latin typeface="微软雅黑" pitchFamily="34" charset="-122"/>
              <a:ea typeface="微软雅黑" pitchFamily="34" charset="-122"/>
            </a:endParaRPr>
          </a:p>
        </p:txBody>
      </p:sp>
      <p:sp>
        <p:nvSpPr>
          <p:cNvPr id="2" name="Rectangle 2"/>
          <p:cNvSpPr>
            <a:spLocks noChangeArrowheads="1"/>
          </p:cNvSpPr>
          <p:nvPr/>
        </p:nvSpPr>
        <p:spPr bwMode="auto">
          <a:xfrm>
            <a:off x="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576833939"/>
              </p:ext>
            </p:extLst>
          </p:nvPr>
        </p:nvGraphicFramePr>
        <p:xfrm>
          <a:off x="5281683" y="2298238"/>
          <a:ext cx="2981738" cy="4349598"/>
        </p:xfrm>
        <a:graphic>
          <a:graphicData uri="http://schemas.openxmlformats.org/presentationml/2006/ole">
            <mc:AlternateContent xmlns:mc="http://schemas.openxmlformats.org/markup-compatibility/2006">
              <mc:Choice xmlns:v="urn:schemas-microsoft-com:vml" Requires="v">
                <p:oleObj spid="_x0000_s1034" r:id="rId3" imgW="1881090" imgH="2140968" progId="Visio.Drawing.11">
                  <p:embed/>
                </p:oleObj>
              </mc:Choice>
              <mc:Fallback>
                <p:oleObj r:id="rId3" imgW="1881090" imgH="21409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83" y="2298238"/>
                        <a:ext cx="2981738" cy="4349598"/>
                      </a:xfrm>
                      <a:prstGeom prst="rect">
                        <a:avLst/>
                      </a:prstGeom>
                      <a:noFill/>
                    </p:spPr>
                  </p:pic>
                </p:oleObj>
              </mc:Fallback>
            </mc:AlternateContent>
          </a:graphicData>
        </a:graphic>
      </p:graphicFrame>
      <p:sp>
        <p:nvSpPr>
          <p:cNvPr id="5" name="矩形 4"/>
          <p:cNvSpPr/>
          <p:nvPr/>
        </p:nvSpPr>
        <p:spPr>
          <a:xfrm>
            <a:off x="268358" y="3141751"/>
            <a:ext cx="4876848" cy="2862322"/>
          </a:xfrm>
          <a:prstGeom prst="rect">
            <a:avLst/>
          </a:prstGeom>
        </p:spPr>
        <p:txBody>
          <a:bodyPr wrap="square">
            <a:spAutoFit/>
          </a:bodyPr>
          <a:lstStyle/>
          <a:p>
            <a:pPr indent="457200">
              <a:lnSpc>
                <a:spcPct val="150000"/>
              </a:lnSpc>
            </a:pPr>
            <a:r>
              <a:rPr lang="zh-CN" altLang="en-US" sz="2400" b="1" dirty="0" smtClean="0">
                <a:latin typeface="微软雅黑" pitchFamily="34" charset="-122"/>
                <a:ea typeface="微软雅黑" pitchFamily="34" charset="-122"/>
              </a:rPr>
              <a:t>数据模型</a:t>
            </a:r>
            <a:r>
              <a:rPr lang="zh-CN" altLang="en-US" sz="2400" b="1" dirty="0">
                <a:latin typeface="微软雅黑" pitchFamily="34" charset="-122"/>
                <a:ea typeface="微软雅黑" pitchFamily="34" charset="-122"/>
              </a:rPr>
              <a:t>应满足三方面的要求</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marL="1371600" lvl="2" indent="-457200">
              <a:lnSpc>
                <a:spcPct val="150000"/>
              </a:lnSpc>
              <a:buFont typeface="Wingdings" pitchFamily="2" charset="2"/>
              <a:buChar char="Ø"/>
            </a:pPr>
            <a:r>
              <a:rPr lang="zh-CN" altLang="en-US" sz="2400" b="1" dirty="0" smtClean="0">
                <a:solidFill>
                  <a:srgbClr val="0000FF"/>
                </a:solidFill>
                <a:latin typeface="微软雅黑" pitchFamily="34" charset="-122"/>
                <a:ea typeface="微软雅黑" pitchFamily="34" charset="-122"/>
              </a:rPr>
              <a:t>能</a:t>
            </a:r>
            <a:r>
              <a:rPr lang="zh-CN" altLang="en-US" sz="2400" b="1" dirty="0">
                <a:solidFill>
                  <a:srgbClr val="0000FF"/>
                </a:solidFill>
                <a:latin typeface="微软雅黑" pitchFamily="34" charset="-122"/>
                <a:ea typeface="微软雅黑" pitchFamily="34" charset="-122"/>
              </a:rPr>
              <a:t>比较真实地模拟现实世界</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marL="1371600" lvl="2" indent="-457200">
              <a:lnSpc>
                <a:spcPct val="150000"/>
              </a:lnSpc>
              <a:buFont typeface="Wingdings" pitchFamily="2" charset="2"/>
              <a:buChar char="Ø"/>
            </a:pPr>
            <a:r>
              <a:rPr lang="zh-CN" altLang="en-US" sz="2400" b="1" dirty="0" smtClean="0">
                <a:solidFill>
                  <a:srgbClr val="0000FF"/>
                </a:solidFill>
                <a:latin typeface="微软雅黑" pitchFamily="34" charset="-122"/>
                <a:ea typeface="微软雅黑" pitchFamily="34" charset="-122"/>
              </a:rPr>
              <a:t>容易</a:t>
            </a:r>
            <a:r>
              <a:rPr lang="zh-CN" altLang="en-US" sz="2400" b="1" dirty="0">
                <a:solidFill>
                  <a:srgbClr val="0000FF"/>
                </a:solidFill>
                <a:latin typeface="微软雅黑" pitchFamily="34" charset="-122"/>
                <a:ea typeface="微软雅黑" pitchFamily="34" charset="-122"/>
              </a:rPr>
              <a:t>为人所理解</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marL="1371600" lvl="2" indent="-457200">
              <a:lnSpc>
                <a:spcPct val="150000"/>
              </a:lnSpc>
              <a:buFont typeface="Wingdings" pitchFamily="2" charset="2"/>
              <a:buChar char="Ø"/>
            </a:pPr>
            <a:r>
              <a:rPr lang="zh-CN" altLang="en-US" sz="2400" b="1" dirty="0" smtClean="0">
                <a:solidFill>
                  <a:srgbClr val="0000FF"/>
                </a:solidFill>
                <a:latin typeface="微软雅黑" pitchFamily="34" charset="-122"/>
                <a:ea typeface="微软雅黑" pitchFamily="34" charset="-122"/>
              </a:rPr>
              <a:t>便于</a:t>
            </a:r>
            <a:r>
              <a:rPr lang="zh-CN" altLang="en-US" sz="2400" b="1" dirty="0">
                <a:solidFill>
                  <a:srgbClr val="0000FF"/>
                </a:solidFill>
                <a:latin typeface="微软雅黑" pitchFamily="34" charset="-122"/>
                <a:ea typeface="微软雅黑" pitchFamily="34" charset="-122"/>
              </a:rPr>
              <a:t>在计算机上实现。</a:t>
            </a:r>
          </a:p>
        </p:txBody>
      </p:sp>
      <p:sp>
        <p:nvSpPr>
          <p:cNvPr id="6" name="五角星 5"/>
          <p:cNvSpPr/>
          <p:nvPr/>
        </p:nvSpPr>
        <p:spPr>
          <a:xfrm>
            <a:off x="2848195" y="2537070"/>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角星 6"/>
          <p:cNvSpPr/>
          <p:nvPr/>
        </p:nvSpPr>
        <p:spPr>
          <a:xfrm>
            <a:off x="7283717" y="1295124"/>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98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5861" y="181575"/>
            <a:ext cx="8753999" cy="2215991"/>
          </a:xfrm>
          <a:prstGeom prst="rect">
            <a:avLst/>
          </a:prstGeom>
        </p:spPr>
        <p:txBody>
          <a:bodyPr wrap="square">
            <a:spAutoFit/>
          </a:bodyPr>
          <a:lstStyle/>
          <a:p>
            <a:pPr indent="457200">
              <a:lnSpc>
                <a:spcPct val="150000"/>
              </a:lnSpc>
            </a:pPr>
            <a:r>
              <a:rPr lang="en-US" altLang="zh-CN" sz="3600" b="1" dirty="0">
                <a:solidFill>
                  <a:srgbClr val="00B050"/>
                </a:solidFill>
                <a:latin typeface="微软雅黑" pitchFamily="34" charset="-122"/>
                <a:ea typeface="微软雅黑" pitchFamily="34" charset="-122"/>
              </a:rPr>
              <a:t>3</a:t>
            </a:r>
            <a:r>
              <a:rPr lang="en-US" altLang="zh-CN" sz="3600" b="1" dirty="0" smtClean="0">
                <a:solidFill>
                  <a:srgbClr val="00B050"/>
                </a:solidFill>
                <a:latin typeface="微软雅黑" pitchFamily="34" charset="-122"/>
                <a:ea typeface="微软雅黑" pitchFamily="34" charset="-122"/>
              </a:rPr>
              <a:t>.</a:t>
            </a:r>
            <a:r>
              <a:rPr lang="zh-CN" altLang="en-US" sz="3600" b="1" dirty="0" smtClean="0">
                <a:solidFill>
                  <a:srgbClr val="00B050"/>
                </a:solidFill>
                <a:latin typeface="微软雅黑" pitchFamily="34" charset="-122"/>
                <a:ea typeface="微软雅黑" pitchFamily="34" charset="-122"/>
              </a:rPr>
              <a:t> 数据模型的三要素</a:t>
            </a:r>
            <a:endParaRPr lang="en-US" altLang="zh-CN" sz="3600" b="1" dirty="0" smtClean="0">
              <a:solidFill>
                <a:srgbClr val="00B050"/>
              </a:solidFill>
              <a:latin typeface="微软雅黑" pitchFamily="34" charset="-122"/>
              <a:ea typeface="微软雅黑" pitchFamily="34" charset="-122"/>
            </a:endParaRPr>
          </a:p>
          <a:p>
            <a:pPr indent="457200">
              <a:lnSpc>
                <a:spcPct val="150000"/>
              </a:lnSpc>
            </a:pPr>
            <a:r>
              <a:rPr lang="zh-CN" altLang="en-US" sz="2800" b="1" dirty="0" smtClean="0">
                <a:latin typeface="微软雅黑" pitchFamily="34" charset="-122"/>
                <a:ea typeface="微软雅黑" pitchFamily="34" charset="-122"/>
              </a:rPr>
              <a:t>数据模型</a:t>
            </a:r>
            <a:r>
              <a:rPr lang="zh-CN" altLang="en-US" sz="2800" b="1" dirty="0">
                <a:latin typeface="微软雅黑" pitchFamily="34" charset="-122"/>
                <a:ea typeface="微软雅黑" pitchFamily="34" charset="-122"/>
              </a:rPr>
              <a:t>通常由</a:t>
            </a:r>
            <a:r>
              <a:rPr lang="zh-CN" altLang="en-US" sz="2800" b="1" dirty="0">
                <a:solidFill>
                  <a:srgbClr val="FF0000"/>
                </a:solidFill>
                <a:latin typeface="微软雅黑" pitchFamily="34" charset="-122"/>
                <a:ea typeface="微软雅黑" pitchFamily="34" charset="-122"/>
              </a:rPr>
              <a:t>数据结构、数据操作</a:t>
            </a:r>
            <a:r>
              <a:rPr lang="zh-CN" altLang="en-US" sz="2800" b="1" dirty="0">
                <a:solidFill>
                  <a:srgbClr val="000000"/>
                </a:solidFill>
                <a:latin typeface="微软雅黑" pitchFamily="34" charset="-122"/>
                <a:ea typeface="微软雅黑" pitchFamily="34" charset="-122"/>
              </a:rPr>
              <a:t>和</a:t>
            </a:r>
            <a:r>
              <a:rPr lang="zh-CN" altLang="en-US" sz="2800" b="1" dirty="0">
                <a:solidFill>
                  <a:srgbClr val="FF0000"/>
                </a:solidFill>
                <a:latin typeface="微软雅黑" pitchFamily="34" charset="-122"/>
                <a:ea typeface="微软雅黑" pitchFamily="34" charset="-122"/>
              </a:rPr>
              <a:t>完整性约束</a:t>
            </a:r>
            <a:r>
              <a:rPr lang="zh-CN" altLang="en-US" sz="2800" b="1" dirty="0">
                <a:latin typeface="微软雅黑" pitchFamily="34" charset="-122"/>
                <a:ea typeface="微软雅黑" pitchFamily="34" charset="-122"/>
              </a:rPr>
              <a:t>三部分组成</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4" name="矩形 3"/>
          <p:cNvSpPr/>
          <p:nvPr/>
        </p:nvSpPr>
        <p:spPr>
          <a:xfrm>
            <a:off x="453194" y="2344266"/>
            <a:ext cx="8545723" cy="3888244"/>
          </a:xfrm>
          <a:prstGeom prst="rect">
            <a:avLst/>
          </a:prstGeom>
          <a:ln>
            <a:solidFill>
              <a:srgbClr val="0000FF"/>
            </a:solidFill>
          </a:ln>
        </p:spPr>
        <p:txBody>
          <a:bodyPr wrap="square">
            <a:spAutoFit/>
          </a:bodyPr>
          <a:lstStyle/>
          <a:p>
            <a:pPr indent="457200">
              <a:lnSpc>
                <a:spcPts val="3700"/>
              </a:lnSpc>
            </a:pPr>
            <a:r>
              <a:rPr lang="en-US" altLang="zh-CN" sz="2800" b="1" dirty="0" smtClean="0">
                <a:solidFill>
                  <a:srgbClr val="FF0000"/>
                </a:solidFill>
                <a:latin typeface="微软雅黑" pitchFamily="34" charset="-122"/>
                <a:ea typeface="微软雅黑" pitchFamily="34" charset="-122"/>
              </a:rPr>
              <a:t>(1)</a:t>
            </a:r>
            <a:r>
              <a:rPr lang="zh-CN" altLang="en-US" sz="2800" b="1" dirty="0" smtClean="0">
                <a:solidFill>
                  <a:srgbClr val="FF0000"/>
                </a:solidFill>
                <a:latin typeface="微软雅黑" pitchFamily="34" charset="-122"/>
                <a:ea typeface="微软雅黑" pitchFamily="34" charset="-122"/>
              </a:rPr>
              <a:t>数据结构</a:t>
            </a:r>
            <a:endParaRPr lang="en-US" altLang="zh-CN" sz="2800" b="1" dirty="0" smtClean="0">
              <a:solidFill>
                <a:srgbClr val="FF0000"/>
              </a:solidFill>
              <a:latin typeface="微软雅黑" pitchFamily="34" charset="-122"/>
              <a:ea typeface="微软雅黑" pitchFamily="34" charset="-122"/>
            </a:endParaRPr>
          </a:p>
          <a:p>
            <a:pPr indent="457200">
              <a:lnSpc>
                <a:spcPts val="3700"/>
              </a:lnSpc>
            </a:pPr>
            <a:r>
              <a:rPr lang="zh-CN" altLang="en-US" sz="2400" b="1" dirty="0" smtClean="0">
                <a:solidFill>
                  <a:srgbClr val="FF0000"/>
                </a:solidFill>
                <a:latin typeface="微软雅黑" pitchFamily="34" charset="-122"/>
                <a:ea typeface="微软雅黑" pitchFamily="34" charset="-122"/>
              </a:rPr>
              <a:t>数据结构</a:t>
            </a:r>
            <a:r>
              <a:rPr lang="zh-CN" altLang="en-US" sz="2400" b="1" u="sng" dirty="0">
                <a:solidFill>
                  <a:srgbClr val="0000FF"/>
                </a:solidFill>
                <a:latin typeface="微软雅黑" pitchFamily="34" charset="-122"/>
                <a:ea typeface="微软雅黑" pitchFamily="34" charset="-122"/>
              </a:rPr>
              <a:t>描述数据库的组成对象以及对象之间的联系</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ts val="3700"/>
              </a:lnSpc>
            </a:pPr>
            <a:r>
              <a:rPr lang="zh-CN" altLang="en-US" sz="2400" b="1" dirty="0" smtClean="0">
                <a:solidFill>
                  <a:srgbClr val="0000FF"/>
                </a:solidFill>
                <a:latin typeface="微软雅黑" pitchFamily="34" charset="-122"/>
                <a:ea typeface="微软雅黑" pitchFamily="34" charset="-122"/>
              </a:rPr>
              <a:t>描述</a:t>
            </a:r>
            <a:r>
              <a:rPr lang="zh-CN" altLang="en-US" sz="2400" b="1" dirty="0">
                <a:solidFill>
                  <a:srgbClr val="0000FF"/>
                </a:solidFill>
                <a:latin typeface="微软雅黑" pitchFamily="34" charset="-122"/>
                <a:ea typeface="微软雅黑" pitchFamily="34" charset="-122"/>
              </a:rPr>
              <a:t>的内容有两类：</a:t>
            </a:r>
          </a:p>
          <a:p>
            <a:pPr marL="1371600" lvl="2" indent="-457200">
              <a:lnSpc>
                <a:spcPts val="3700"/>
              </a:lnSpc>
              <a:buFont typeface="Wingdings" pitchFamily="2" charset="2"/>
              <a:buChar char="Ø"/>
            </a:pPr>
            <a:r>
              <a:rPr lang="zh-CN" altLang="en-US" sz="2400" b="1" dirty="0">
                <a:latin typeface="微软雅黑" pitchFamily="34" charset="-122"/>
                <a:ea typeface="微软雅黑" pitchFamily="34" charset="-122"/>
              </a:rPr>
              <a:t>一类是与对象的类型、内容、性质有关的，例如网状模型中的数据项、记录，关系模型中的域、属性、关系等；</a:t>
            </a:r>
          </a:p>
          <a:p>
            <a:pPr marL="1371600" lvl="2" indent="-457200">
              <a:lnSpc>
                <a:spcPts val="3700"/>
              </a:lnSpc>
              <a:buFont typeface="Wingdings" pitchFamily="2" charset="2"/>
              <a:buChar char="Ø"/>
            </a:pPr>
            <a:r>
              <a:rPr lang="zh-CN" altLang="en-US" sz="2400" b="1" dirty="0">
                <a:latin typeface="微软雅黑" pitchFamily="34" charset="-122"/>
                <a:ea typeface="微软雅黑" pitchFamily="34" charset="-122"/>
              </a:rPr>
              <a:t>一类是与数据之间联系有关的对象，例如网状模型中的系型</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2" name="矩形 1"/>
          <p:cNvSpPr/>
          <p:nvPr/>
        </p:nvSpPr>
        <p:spPr>
          <a:xfrm>
            <a:off x="2586954" y="1733686"/>
            <a:ext cx="4801314" cy="461665"/>
          </a:xfrm>
          <a:prstGeom prst="rect">
            <a:avLst/>
          </a:prstGeom>
          <a:solidFill>
            <a:srgbClr val="FFFF00"/>
          </a:solidFill>
        </p:spPr>
        <p:txBody>
          <a:bodyPr wrap="none">
            <a:spAutoFit/>
          </a:bodyPr>
          <a:lstStyle/>
          <a:p>
            <a:r>
              <a:rPr lang="zh-CN" altLang="en-US" sz="2400" b="1" dirty="0" smtClean="0">
                <a:latin typeface="华文楷体" panose="02010600040101010101" pitchFamily="2" charset="-122"/>
                <a:ea typeface="华文楷体" panose="02010600040101010101" pitchFamily="2" charset="-122"/>
              </a:rPr>
              <a:t>这里数据模型指的是逻辑</a:t>
            </a:r>
            <a:r>
              <a:rPr lang="zh-CN" altLang="en-US" sz="2400" b="1" dirty="0">
                <a:latin typeface="华文楷体" panose="02010600040101010101" pitchFamily="2" charset="-122"/>
                <a:ea typeface="华文楷体" panose="02010600040101010101" pitchFamily="2" charset="-122"/>
              </a:rPr>
              <a:t>数据模型</a:t>
            </a:r>
            <a:endParaRPr lang="zh-CN" altLang="en-US" sz="2400" dirty="0">
              <a:latin typeface="华文楷体" panose="02010600040101010101" pitchFamily="2" charset="-122"/>
              <a:ea typeface="华文楷体" panose="02010600040101010101" pitchFamily="2" charset="-122"/>
            </a:endParaRPr>
          </a:p>
        </p:txBody>
      </p:sp>
      <p:sp>
        <p:nvSpPr>
          <p:cNvPr id="5" name="五角星 4"/>
          <p:cNvSpPr/>
          <p:nvPr/>
        </p:nvSpPr>
        <p:spPr>
          <a:xfrm>
            <a:off x="5181962" y="721919"/>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8877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7546" y="318053"/>
            <a:ext cx="8542164" cy="3693319"/>
          </a:xfrm>
          <a:prstGeom prst="rect">
            <a:avLst/>
          </a:prstGeom>
        </p:spPr>
        <p:txBody>
          <a:bodyPr wrap="square">
            <a:spAutoFit/>
          </a:bodyPr>
          <a:lstStyle/>
          <a:p>
            <a:pPr indent="457200">
              <a:lnSpc>
                <a:spcPct val="150000"/>
              </a:lnSpc>
            </a:pPr>
            <a:r>
              <a:rPr lang="en-US" altLang="zh-CN" sz="2800" b="1" dirty="0">
                <a:solidFill>
                  <a:srgbClr val="FF0000"/>
                </a:solidFill>
                <a:latin typeface="微软雅黑" pitchFamily="34" charset="-122"/>
                <a:ea typeface="微软雅黑" pitchFamily="34" charset="-122"/>
              </a:rPr>
              <a:t>(2)</a:t>
            </a:r>
            <a:r>
              <a:rPr lang="zh-CN" altLang="en-US" sz="2800" b="1" dirty="0">
                <a:solidFill>
                  <a:srgbClr val="FF0000"/>
                </a:solidFill>
                <a:latin typeface="微软雅黑" pitchFamily="34" charset="-122"/>
                <a:ea typeface="微软雅黑" pitchFamily="34" charset="-122"/>
              </a:rPr>
              <a:t> 数据操作</a:t>
            </a:r>
            <a:endParaRPr lang="en-US" altLang="zh-CN" sz="2800" b="1" dirty="0">
              <a:solidFill>
                <a:srgbClr val="FF0000"/>
              </a:solidFill>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数据</a:t>
            </a:r>
            <a:r>
              <a:rPr lang="zh-CN" altLang="en-US" sz="2400" b="1" dirty="0">
                <a:solidFill>
                  <a:srgbClr val="FF0000"/>
                </a:solidFill>
                <a:latin typeface="微软雅黑" pitchFamily="34" charset="-122"/>
                <a:ea typeface="微软雅黑" pitchFamily="34" charset="-122"/>
              </a:rPr>
              <a:t>操作</a:t>
            </a:r>
            <a:r>
              <a:rPr lang="zh-CN" altLang="en-US" sz="2400" b="1" dirty="0">
                <a:latin typeface="微软雅黑" pitchFamily="34" charset="-122"/>
                <a:ea typeface="微软雅黑" pitchFamily="34" charset="-122"/>
              </a:rPr>
              <a:t>是指对数据库</a:t>
            </a:r>
            <a:r>
              <a:rPr lang="zh-CN" altLang="en-US" sz="2400" b="1" dirty="0" smtClean="0">
                <a:latin typeface="微软雅黑" pitchFamily="34" charset="-122"/>
                <a:ea typeface="微软雅黑" pitchFamily="34" charset="-122"/>
              </a:rPr>
              <a:t>中数据允许</a:t>
            </a:r>
            <a:r>
              <a:rPr lang="zh-CN" altLang="en-US" sz="2400" b="1" dirty="0">
                <a:latin typeface="微软雅黑" pitchFamily="34" charset="-122"/>
                <a:ea typeface="微软雅黑" pitchFamily="34" charset="-122"/>
              </a:rPr>
              <a:t>执行的操作的集合，包括操作及有关的操作规则</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latin typeface="微软雅黑" pitchFamily="34" charset="-122"/>
                <a:ea typeface="微软雅黑" pitchFamily="34" charset="-122"/>
              </a:rPr>
              <a:t>数据库</a:t>
            </a:r>
            <a:r>
              <a:rPr lang="zh-CN" altLang="en-US" sz="2400" b="1" dirty="0">
                <a:latin typeface="微软雅黑" pitchFamily="34" charset="-122"/>
                <a:ea typeface="微软雅黑" pitchFamily="34" charset="-122"/>
              </a:rPr>
              <a:t>主要有</a:t>
            </a:r>
            <a:r>
              <a:rPr lang="zh-CN" altLang="en-US" sz="2400" b="1" dirty="0">
                <a:solidFill>
                  <a:srgbClr val="FF0000"/>
                </a:solidFill>
                <a:latin typeface="微软雅黑" pitchFamily="34" charset="-122"/>
                <a:ea typeface="微软雅黑" pitchFamily="34" charset="-122"/>
              </a:rPr>
              <a:t>检索</a:t>
            </a:r>
            <a:r>
              <a:rPr lang="zh-CN" altLang="en-US" sz="2400" b="1" dirty="0">
                <a:latin typeface="微软雅黑" pitchFamily="34" charset="-122"/>
                <a:ea typeface="微软雅黑" pitchFamily="34" charset="-122"/>
              </a:rPr>
              <a:t>和</a:t>
            </a:r>
            <a:r>
              <a:rPr lang="zh-CN" altLang="en-US" sz="2400" b="1" dirty="0">
                <a:solidFill>
                  <a:srgbClr val="FF0000"/>
                </a:solidFill>
                <a:latin typeface="微软雅黑" pitchFamily="34" charset="-122"/>
                <a:ea typeface="微软雅黑" pitchFamily="34" charset="-122"/>
              </a:rPr>
              <a:t>更新</a:t>
            </a:r>
            <a:r>
              <a:rPr lang="zh-CN" altLang="en-US" sz="2400" b="1" dirty="0">
                <a:latin typeface="微软雅黑" pitchFamily="34" charset="-122"/>
                <a:ea typeface="微软雅黑" pitchFamily="34" charset="-122"/>
              </a:rPr>
              <a:t>（包括</a:t>
            </a:r>
            <a:r>
              <a:rPr lang="zh-CN" altLang="en-US" sz="2400" b="1" dirty="0">
                <a:solidFill>
                  <a:srgbClr val="0000FF"/>
                </a:solidFill>
                <a:latin typeface="微软雅黑" pitchFamily="34" charset="-122"/>
                <a:ea typeface="微软雅黑" pitchFamily="34" charset="-122"/>
              </a:rPr>
              <a:t>插入、删除、修改</a:t>
            </a:r>
            <a:r>
              <a:rPr lang="zh-CN" altLang="en-US" sz="2400" b="1" dirty="0">
                <a:latin typeface="微软雅黑" pitchFamily="34" charset="-122"/>
                <a:ea typeface="微软雅黑" pitchFamily="34" charset="-122"/>
              </a:rPr>
              <a:t>）两大类操作</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a:p>
            <a:pPr indent="457200">
              <a:lnSpc>
                <a:spcPct val="150000"/>
              </a:lnSpc>
            </a:pPr>
            <a:endParaRPr lang="zh-CN" altLang="en-US" sz="3200" b="1" dirty="0">
              <a:latin typeface="微软雅黑" pitchFamily="34" charset="-122"/>
              <a:ea typeface="微软雅黑" pitchFamily="34" charset="-122"/>
            </a:endParaRPr>
          </a:p>
        </p:txBody>
      </p:sp>
      <p:sp>
        <p:nvSpPr>
          <p:cNvPr id="4" name="矩形 3"/>
          <p:cNvSpPr/>
          <p:nvPr/>
        </p:nvSpPr>
        <p:spPr>
          <a:xfrm>
            <a:off x="397120" y="3233334"/>
            <a:ext cx="8542164" cy="2954655"/>
          </a:xfrm>
          <a:prstGeom prst="rect">
            <a:avLst/>
          </a:prstGeom>
        </p:spPr>
        <p:txBody>
          <a:bodyPr wrap="square">
            <a:spAutoFit/>
          </a:bodyPr>
          <a:lstStyle/>
          <a:p>
            <a:pPr indent="457200">
              <a:lnSpc>
                <a:spcPct val="150000"/>
              </a:lnSpc>
            </a:pPr>
            <a:r>
              <a:rPr lang="en-US" altLang="zh-CN" sz="2800" b="1" dirty="0" smtClean="0">
                <a:solidFill>
                  <a:srgbClr val="FF0000"/>
                </a:solidFill>
                <a:latin typeface="微软雅黑" pitchFamily="34" charset="-122"/>
                <a:ea typeface="微软雅黑" pitchFamily="34" charset="-122"/>
              </a:rPr>
              <a:t>(3)</a:t>
            </a:r>
            <a:r>
              <a:rPr lang="zh-CN" altLang="en-US" sz="2800" b="1" dirty="0" smtClean="0">
                <a:solidFill>
                  <a:srgbClr val="FF0000"/>
                </a:solidFill>
                <a:latin typeface="微软雅黑" pitchFamily="34" charset="-122"/>
                <a:ea typeface="微软雅黑" pitchFamily="34" charset="-122"/>
              </a:rPr>
              <a:t> 数据</a:t>
            </a:r>
            <a:r>
              <a:rPr lang="zh-CN" altLang="en-US" sz="2800" b="1" dirty="0">
                <a:solidFill>
                  <a:srgbClr val="FF0000"/>
                </a:solidFill>
                <a:latin typeface="微软雅黑" pitchFamily="34" charset="-122"/>
                <a:ea typeface="微软雅黑" pitchFamily="34" charset="-122"/>
              </a:rPr>
              <a:t>的完整性约束条件</a:t>
            </a:r>
            <a:endParaRPr lang="en-US" altLang="zh-CN" sz="2800" b="1" dirty="0" smtClean="0">
              <a:solidFill>
                <a:srgbClr val="FF0000"/>
              </a:solidFill>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数据</a:t>
            </a:r>
            <a:r>
              <a:rPr lang="zh-CN" altLang="en-US" sz="2400" b="1" dirty="0">
                <a:solidFill>
                  <a:srgbClr val="FF0000"/>
                </a:solidFill>
                <a:latin typeface="微软雅黑" pitchFamily="34" charset="-122"/>
                <a:ea typeface="微软雅黑" pitchFamily="34" charset="-122"/>
              </a:rPr>
              <a:t>的完整性约束条件</a:t>
            </a:r>
            <a:r>
              <a:rPr lang="zh-CN" altLang="en-US" sz="2400" b="1" dirty="0">
                <a:latin typeface="微软雅黑" pitchFamily="34" charset="-122"/>
                <a:ea typeface="微软雅黑" pitchFamily="34" charset="-122"/>
              </a:rPr>
              <a:t>是一组完整性规则。</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完整性</a:t>
            </a:r>
            <a:r>
              <a:rPr lang="zh-CN" altLang="en-US" sz="2400" b="1" dirty="0">
                <a:solidFill>
                  <a:srgbClr val="0000FF"/>
                </a:solidFill>
                <a:latin typeface="微软雅黑" pitchFamily="34" charset="-122"/>
                <a:ea typeface="微软雅黑" pitchFamily="34" charset="-122"/>
              </a:rPr>
              <a:t>规则是给定的数据模型中数据及其联系所具有的制约和依存规则</a:t>
            </a:r>
            <a:r>
              <a:rPr lang="zh-CN" altLang="en-US" sz="2400" b="1" dirty="0">
                <a:latin typeface="微软雅黑" pitchFamily="34" charset="-122"/>
                <a:ea typeface="微软雅黑" pitchFamily="34" charset="-122"/>
              </a:rPr>
              <a:t>，用以限定符合数据模型的数据库状态以及状态的变化，以保证数据的</a:t>
            </a:r>
            <a:r>
              <a:rPr lang="zh-CN" altLang="en-US" sz="2400" b="1" dirty="0">
                <a:solidFill>
                  <a:srgbClr val="FF0000"/>
                </a:solidFill>
                <a:latin typeface="微软雅黑" pitchFamily="34" charset="-122"/>
                <a:ea typeface="微软雅黑" pitchFamily="34" charset="-122"/>
              </a:rPr>
              <a:t>正确、有效、相容</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462345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7493" y="1152906"/>
            <a:ext cx="7682358" cy="4708981"/>
          </a:xfrm>
          <a:prstGeom prst="rect">
            <a:avLst/>
          </a:prstGeom>
        </p:spPr>
        <p:txBody>
          <a:bodyPr wrap="square">
            <a:spAutoFit/>
          </a:bodyPr>
          <a:lstStyle/>
          <a:p>
            <a:pPr>
              <a:lnSpc>
                <a:spcPct val="150000"/>
              </a:lnSpc>
            </a:pPr>
            <a:r>
              <a:rPr lang="en-US" altLang="zh-CN" sz="4000" b="1" dirty="0" smtClean="0">
                <a:solidFill>
                  <a:srgbClr val="0000FF"/>
                </a:solidFill>
                <a:latin typeface="微软雅黑" pitchFamily="34" charset="-122"/>
                <a:ea typeface="微软雅黑" pitchFamily="34" charset="-122"/>
              </a:rPr>
              <a:t>2.4 </a:t>
            </a:r>
            <a:r>
              <a:rPr lang="zh-CN" altLang="en-US" sz="4000" b="1" dirty="0" smtClean="0">
                <a:solidFill>
                  <a:srgbClr val="0000FF"/>
                </a:solidFill>
                <a:latin typeface="微软雅黑" pitchFamily="34" charset="-122"/>
                <a:ea typeface="微软雅黑" pitchFamily="34" charset="-122"/>
              </a:rPr>
              <a:t>逻辑模型（</a:t>
            </a:r>
            <a:r>
              <a:rPr lang="zh-CN" altLang="en-US" sz="4000" b="1" dirty="0" smtClean="0">
                <a:solidFill>
                  <a:srgbClr val="FF0000"/>
                </a:solidFill>
                <a:latin typeface="微软雅黑" pitchFamily="34" charset="-122"/>
                <a:ea typeface="微软雅黑" pitchFamily="34" charset="-122"/>
              </a:rPr>
              <a:t>常用</a:t>
            </a:r>
            <a:r>
              <a:rPr lang="zh-CN" altLang="en-US" sz="4000" b="1" dirty="0">
                <a:solidFill>
                  <a:srgbClr val="FF0000"/>
                </a:solidFill>
                <a:latin typeface="微软雅黑" pitchFamily="34" charset="-122"/>
                <a:ea typeface="微软雅黑" pitchFamily="34" charset="-122"/>
              </a:rPr>
              <a:t>的数据模型</a:t>
            </a:r>
            <a:r>
              <a:rPr lang="zh-CN" altLang="en-US" sz="4000" b="1" dirty="0" smtClean="0">
                <a:solidFill>
                  <a:srgbClr val="0000FF"/>
                </a:solidFill>
                <a:latin typeface="微软雅黑" pitchFamily="34" charset="-122"/>
                <a:ea typeface="微软雅黑" pitchFamily="34" charset="-122"/>
              </a:rPr>
              <a:t>）</a:t>
            </a:r>
            <a:endParaRPr lang="en-US" altLang="zh-CN" sz="4000" b="1" dirty="0" smtClean="0">
              <a:solidFill>
                <a:srgbClr val="0000FF"/>
              </a:solidFill>
              <a:latin typeface="微软雅黑" pitchFamily="34" charset="-122"/>
              <a:ea typeface="微软雅黑" pitchFamily="34" charset="-122"/>
            </a:endParaRPr>
          </a:p>
          <a:p>
            <a:pPr marL="971550" lvl="1" indent="-514350">
              <a:lnSpc>
                <a:spcPct val="150000"/>
              </a:lnSpc>
              <a:buFont typeface="+mj-lt"/>
              <a:buAutoNum type="arabicPeriod"/>
            </a:pPr>
            <a:r>
              <a:rPr lang="zh-CN" altLang="en-US" sz="3200" b="1" dirty="0" smtClean="0">
                <a:latin typeface="微软雅黑" pitchFamily="34" charset="-122"/>
                <a:ea typeface="微软雅黑" pitchFamily="34" charset="-122"/>
              </a:rPr>
              <a:t>层次</a:t>
            </a:r>
            <a:r>
              <a:rPr lang="zh-CN" altLang="en-US" sz="3200" b="1" dirty="0">
                <a:latin typeface="微软雅黑" pitchFamily="34" charset="-122"/>
                <a:ea typeface="微软雅黑" pitchFamily="34" charset="-122"/>
              </a:rPr>
              <a:t>模型</a:t>
            </a:r>
          </a:p>
          <a:p>
            <a:pPr marL="971550" lvl="1" indent="-514350">
              <a:lnSpc>
                <a:spcPct val="150000"/>
              </a:lnSpc>
              <a:buFont typeface="+mj-lt"/>
              <a:buAutoNum type="arabicPeriod"/>
            </a:pPr>
            <a:r>
              <a:rPr lang="zh-CN" altLang="en-US" sz="3200" b="1" dirty="0" smtClean="0">
                <a:latin typeface="微软雅黑" pitchFamily="34" charset="-122"/>
                <a:ea typeface="微软雅黑" pitchFamily="34" charset="-122"/>
              </a:rPr>
              <a:t>网状</a:t>
            </a:r>
            <a:r>
              <a:rPr lang="zh-CN" altLang="en-US" sz="3200" b="1" dirty="0">
                <a:latin typeface="微软雅黑" pitchFamily="34" charset="-122"/>
                <a:ea typeface="微软雅黑" pitchFamily="34" charset="-122"/>
              </a:rPr>
              <a:t>模型</a:t>
            </a:r>
          </a:p>
          <a:p>
            <a:pPr marL="971550" lvl="1" indent="-514350">
              <a:lnSpc>
                <a:spcPct val="150000"/>
              </a:lnSpc>
              <a:buFont typeface="+mj-lt"/>
              <a:buAutoNum type="arabicPeriod"/>
            </a:pPr>
            <a:r>
              <a:rPr lang="zh-CN" altLang="en-US" sz="3200" b="1" dirty="0" smtClean="0">
                <a:latin typeface="微软雅黑" pitchFamily="34" charset="-122"/>
                <a:ea typeface="微软雅黑" pitchFamily="34" charset="-122"/>
              </a:rPr>
              <a:t>关系</a:t>
            </a:r>
            <a:r>
              <a:rPr lang="zh-CN" altLang="en-US" sz="3200" b="1" dirty="0">
                <a:latin typeface="微软雅黑" pitchFamily="34" charset="-122"/>
                <a:ea typeface="微软雅黑" pitchFamily="34" charset="-122"/>
              </a:rPr>
              <a:t>模型</a:t>
            </a:r>
          </a:p>
          <a:p>
            <a:pPr marL="971550" lvl="1" indent="-514350">
              <a:lnSpc>
                <a:spcPct val="150000"/>
              </a:lnSpc>
              <a:buFont typeface="+mj-lt"/>
              <a:buAutoNum type="arabicPeriod"/>
            </a:pPr>
            <a:r>
              <a:rPr lang="zh-CN" altLang="en-US" sz="3200" b="1" dirty="0" smtClean="0">
                <a:latin typeface="微软雅黑" pitchFamily="34" charset="-122"/>
                <a:ea typeface="微软雅黑" pitchFamily="34" charset="-122"/>
              </a:rPr>
              <a:t>面向对象</a:t>
            </a:r>
            <a:r>
              <a:rPr lang="zh-CN" altLang="en-US" sz="3200" b="1" dirty="0">
                <a:latin typeface="微软雅黑" pitchFamily="34" charset="-122"/>
                <a:ea typeface="微软雅黑" pitchFamily="34" charset="-122"/>
              </a:rPr>
              <a:t>模型</a:t>
            </a:r>
          </a:p>
          <a:p>
            <a:pPr marL="971550" lvl="1" indent="-514350">
              <a:lnSpc>
                <a:spcPct val="150000"/>
              </a:lnSpc>
              <a:buFont typeface="+mj-lt"/>
              <a:buAutoNum type="arabicPeriod"/>
            </a:pPr>
            <a:endParaRPr lang="zh-CN" altLang="en-US" sz="3200" b="1" dirty="0">
              <a:latin typeface="微软雅黑" pitchFamily="34" charset="-122"/>
              <a:ea typeface="微软雅黑" pitchFamily="34" charset="-122"/>
            </a:endParaRPr>
          </a:p>
        </p:txBody>
      </p:sp>
      <p:sp>
        <p:nvSpPr>
          <p:cNvPr id="3" name="五角星 2"/>
          <p:cNvSpPr/>
          <p:nvPr/>
        </p:nvSpPr>
        <p:spPr>
          <a:xfrm>
            <a:off x="5393502" y="2004809"/>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1462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732" y="318052"/>
            <a:ext cx="8654705" cy="4616648"/>
          </a:xfrm>
          <a:prstGeom prst="rect">
            <a:avLst/>
          </a:prstGeom>
        </p:spPr>
        <p:txBody>
          <a:bodyPr wrap="square">
            <a:spAutoFit/>
          </a:bodyPr>
          <a:lstStyle/>
          <a:p>
            <a:pPr indent="457200">
              <a:lnSpc>
                <a:spcPct val="150000"/>
              </a:lnSpc>
            </a:pPr>
            <a:r>
              <a:rPr lang="en-US" altLang="zh-CN" sz="3600" b="1" dirty="0" smtClean="0">
                <a:solidFill>
                  <a:srgbClr val="FF0000"/>
                </a:solidFill>
                <a:latin typeface="微软雅黑" pitchFamily="34" charset="-122"/>
                <a:ea typeface="微软雅黑" pitchFamily="34" charset="-122"/>
              </a:rPr>
              <a:t>1.</a:t>
            </a:r>
            <a:r>
              <a:rPr lang="zh-CN" altLang="en-US" sz="3600" b="1" dirty="0" smtClean="0">
                <a:solidFill>
                  <a:srgbClr val="FF0000"/>
                </a:solidFill>
                <a:latin typeface="微软雅黑" pitchFamily="34" charset="-122"/>
                <a:ea typeface="微软雅黑" pitchFamily="34" charset="-122"/>
              </a:rPr>
              <a:t> 层次模型（</a:t>
            </a:r>
            <a:r>
              <a:rPr lang="en-US" altLang="zh-CN" sz="3600" b="1" dirty="0">
                <a:solidFill>
                  <a:srgbClr val="FF0000"/>
                </a:solidFill>
                <a:latin typeface="微软雅黑" pitchFamily="34" charset="-122"/>
                <a:ea typeface="微软雅黑" pitchFamily="34" charset="-122"/>
              </a:rPr>
              <a:t>Hierarchical Model</a:t>
            </a:r>
            <a:r>
              <a:rPr lang="zh-CN" altLang="en-US" sz="3600" b="1" dirty="0">
                <a:solidFill>
                  <a:srgbClr val="FF0000"/>
                </a:solidFill>
                <a:latin typeface="微软雅黑" pitchFamily="34" charset="-122"/>
                <a:ea typeface="微软雅黑" pitchFamily="34" charset="-122"/>
              </a:rPr>
              <a:t>）</a:t>
            </a:r>
          </a:p>
          <a:p>
            <a:pPr lvl="1" indent="457200">
              <a:lnSpc>
                <a:spcPct val="150000"/>
              </a:lnSpc>
            </a:pPr>
            <a:r>
              <a:rPr lang="zh-CN" altLang="en-US" sz="2400" b="1" dirty="0">
                <a:latin typeface="微软雅黑" pitchFamily="34" charset="-122"/>
                <a:ea typeface="微软雅黑" pitchFamily="34" charset="-122"/>
              </a:rPr>
              <a:t>数据结构：</a:t>
            </a:r>
            <a:r>
              <a:rPr lang="zh-CN" altLang="en-US" sz="2400" b="1" dirty="0">
                <a:solidFill>
                  <a:srgbClr val="0000FF"/>
                </a:solidFill>
                <a:latin typeface="微软雅黑" pitchFamily="34" charset="-122"/>
                <a:ea typeface="微软雅黑" pitchFamily="34" charset="-122"/>
              </a:rPr>
              <a:t>树</a:t>
            </a:r>
          </a:p>
          <a:p>
            <a:pPr lvl="1" indent="457200">
              <a:lnSpc>
                <a:spcPct val="150000"/>
              </a:lnSpc>
            </a:pPr>
            <a:r>
              <a:rPr lang="zh-CN" altLang="en-US" sz="2400" b="1" dirty="0" smtClean="0">
                <a:latin typeface="微软雅黑" pitchFamily="34" charset="-122"/>
                <a:ea typeface="微软雅黑" pitchFamily="34" charset="-122"/>
              </a:rPr>
              <a:t>基本</a:t>
            </a:r>
            <a:r>
              <a:rPr lang="zh-CN" altLang="en-US" sz="2400" b="1" dirty="0">
                <a:latin typeface="微软雅黑" pitchFamily="34" charset="-122"/>
                <a:ea typeface="微软雅黑" pitchFamily="34" charset="-122"/>
              </a:rPr>
              <a:t>层次联系</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vl="1" indent="457200">
              <a:lnSpc>
                <a:spcPct val="150000"/>
              </a:lnSpc>
            </a:pPr>
            <a:r>
              <a:rPr lang="zh-CN" altLang="en-US" sz="2400" b="1" dirty="0" smtClean="0">
                <a:solidFill>
                  <a:srgbClr val="0000FF"/>
                </a:solidFill>
                <a:latin typeface="微软雅黑" pitchFamily="34" charset="-122"/>
                <a:ea typeface="微软雅黑" pitchFamily="34" charset="-122"/>
              </a:rPr>
              <a:t>两</a:t>
            </a:r>
            <a:r>
              <a:rPr lang="zh-CN" altLang="en-US" sz="2400" b="1" dirty="0">
                <a:solidFill>
                  <a:srgbClr val="0000FF"/>
                </a:solidFill>
                <a:latin typeface="微软雅黑" pitchFamily="34" charset="-122"/>
                <a:ea typeface="微软雅黑" pitchFamily="34" charset="-122"/>
              </a:rPr>
              <a:t>个</a:t>
            </a:r>
            <a:r>
              <a:rPr lang="zh-CN" altLang="en-US" sz="2400" b="1" dirty="0" smtClean="0">
                <a:solidFill>
                  <a:srgbClr val="0000FF"/>
                </a:solidFill>
                <a:latin typeface="微软雅黑" pitchFamily="34" charset="-122"/>
                <a:ea typeface="微软雅黑" pitchFamily="34" charset="-122"/>
              </a:rPr>
              <a:t>记录</a:t>
            </a:r>
            <a:r>
              <a:rPr lang="zh-CN" altLang="en-US" sz="2400" b="1" dirty="0">
                <a:solidFill>
                  <a:srgbClr val="0000FF"/>
                </a:solidFill>
                <a:latin typeface="微软雅黑" pitchFamily="34" charset="-122"/>
                <a:ea typeface="微软雅黑" pitchFamily="34" charset="-122"/>
              </a:rPr>
              <a:t>以及它们之间的</a:t>
            </a:r>
            <a:r>
              <a:rPr lang="zh-CN" altLang="en-US" sz="2400" b="1" dirty="0" smtClean="0">
                <a:solidFill>
                  <a:srgbClr val="0000FF"/>
                </a:solidFill>
                <a:latin typeface="微软雅黑" pitchFamily="34" charset="-122"/>
                <a:ea typeface="微软雅黑" pitchFamily="34" charset="-122"/>
              </a:rPr>
              <a:t>一</a:t>
            </a:r>
            <a:endParaRPr lang="en-US" altLang="zh-CN" sz="2400" b="1" dirty="0" smtClean="0">
              <a:solidFill>
                <a:srgbClr val="0000FF"/>
              </a:solidFill>
              <a:latin typeface="微软雅黑" pitchFamily="34" charset="-122"/>
              <a:ea typeface="微软雅黑" pitchFamily="34" charset="-122"/>
            </a:endParaRPr>
          </a:p>
          <a:p>
            <a:pPr lvl="1" indent="457200">
              <a:lnSpc>
                <a:spcPct val="150000"/>
              </a:lnSpc>
            </a:pPr>
            <a:r>
              <a:rPr lang="zh-CN" altLang="en-US" sz="2400" b="1" dirty="0" smtClean="0">
                <a:solidFill>
                  <a:srgbClr val="0000FF"/>
                </a:solidFill>
                <a:latin typeface="微软雅黑" pitchFamily="34" charset="-122"/>
                <a:ea typeface="微软雅黑" pitchFamily="34" charset="-122"/>
              </a:rPr>
              <a:t>对</a:t>
            </a:r>
            <a:r>
              <a:rPr lang="zh-CN" altLang="en-US" sz="2400" b="1" dirty="0">
                <a:solidFill>
                  <a:srgbClr val="0000FF"/>
                </a:solidFill>
                <a:latin typeface="微软雅黑" pitchFamily="34" charset="-122"/>
                <a:ea typeface="微软雅黑" pitchFamily="34" charset="-122"/>
              </a:rPr>
              <a:t>多（包括一对一</a:t>
            </a:r>
            <a:r>
              <a:rPr lang="en-US" altLang="zh-CN" sz="2400" b="1" dirty="0">
                <a:solidFill>
                  <a:srgbClr val="0000FF"/>
                </a:solidFill>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的联系</a:t>
            </a:r>
          </a:p>
          <a:p>
            <a:pPr indent="457200">
              <a:lnSpc>
                <a:spcPct val="150000"/>
              </a:lnSpc>
            </a:pPr>
            <a:endParaRPr lang="en-US" altLang="zh-CN" sz="3200" b="1" dirty="0" smtClean="0">
              <a:latin typeface="微软雅黑" pitchFamily="34" charset="-122"/>
              <a:ea typeface="微软雅黑" pitchFamily="34" charset="-122"/>
            </a:endParaRPr>
          </a:p>
          <a:p>
            <a:pPr indent="457200">
              <a:lnSpc>
                <a:spcPct val="150000"/>
              </a:lnSpc>
            </a:pPr>
            <a:endParaRPr lang="zh-CN" altLang="en-US" sz="3200" b="1" dirty="0">
              <a:latin typeface="微软雅黑" pitchFamily="34" charset="-122"/>
              <a:ea typeface="微软雅黑" pitchFamily="34" charset="-122"/>
            </a:endParaRPr>
          </a:p>
        </p:txBody>
      </p:sp>
      <p:sp>
        <p:nvSpPr>
          <p:cNvPr id="2" name="Rectangle 2"/>
          <p:cNvSpPr>
            <a:spLocks noChangeArrowheads="1"/>
          </p:cNvSpPr>
          <p:nvPr/>
        </p:nvSpPr>
        <p:spPr bwMode="auto">
          <a:xfrm>
            <a:off x="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itchFamily="34" charset="-122"/>
            </a:endParaRPr>
          </a:p>
        </p:txBody>
      </p:sp>
      <p:grpSp>
        <p:nvGrpSpPr>
          <p:cNvPr id="5" name="Group 223"/>
          <p:cNvGrpSpPr>
            <a:grpSpLocks/>
          </p:cNvGrpSpPr>
          <p:nvPr/>
        </p:nvGrpSpPr>
        <p:grpSpPr bwMode="auto">
          <a:xfrm>
            <a:off x="4807031" y="2065881"/>
            <a:ext cx="4032406" cy="4448366"/>
            <a:chOff x="1524" y="1285"/>
            <a:chExt cx="2704" cy="2212"/>
          </a:xfrm>
        </p:grpSpPr>
        <p:grpSp>
          <p:nvGrpSpPr>
            <p:cNvPr id="6" name="Group 205"/>
            <p:cNvGrpSpPr>
              <a:grpSpLocks/>
            </p:cNvGrpSpPr>
            <p:nvPr/>
          </p:nvGrpSpPr>
          <p:grpSpPr bwMode="auto">
            <a:xfrm>
              <a:off x="1524" y="1285"/>
              <a:ext cx="2704" cy="1877"/>
              <a:chOff x="1524" y="1285"/>
              <a:chExt cx="2704" cy="1877"/>
            </a:xfrm>
          </p:grpSpPr>
          <p:sp>
            <p:nvSpPr>
              <p:cNvPr id="24" name="Rectangle 5"/>
              <p:cNvSpPr>
                <a:spLocks noChangeArrowheads="1"/>
              </p:cNvSpPr>
              <p:nvPr/>
            </p:nvSpPr>
            <p:spPr bwMode="auto">
              <a:xfrm>
                <a:off x="1524" y="1314"/>
                <a:ext cx="39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latin typeface="微软雅黑" panose="020B0503020204020204" pitchFamily="34" charset="-122"/>
                    <a:ea typeface="微软雅黑" panose="020B0503020204020204" pitchFamily="34" charset="-122"/>
                  </a:rPr>
                  <a:t>         </a:t>
                </a:r>
                <a:endParaRPr lang="en-US" altLang="zh-CN" b="1" dirty="0">
                  <a:ea typeface="微软雅黑" panose="020B0503020204020204" pitchFamily="34" charset="-122"/>
                </a:endParaRPr>
              </a:p>
            </p:txBody>
          </p:sp>
          <p:sp>
            <p:nvSpPr>
              <p:cNvPr id="25" name="Rectangle 6"/>
              <p:cNvSpPr>
                <a:spLocks noChangeArrowheads="1"/>
              </p:cNvSpPr>
              <p:nvPr/>
            </p:nvSpPr>
            <p:spPr bwMode="auto">
              <a:xfrm>
                <a:off x="2134" y="1306"/>
                <a:ext cx="36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26" name="Rectangle 7"/>
              <p:cNvSpPr>
                <a:spLocks noChangeArrowheads="1"/>
              </p:cNvSpPr>
              <p:nvPr/>
            </p:nvSpPr>
            <p:spPr bwMode="auto">
              <a:xfrm>
                <a:off x="2814" y="1306"/>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27" name="Rectangle 8"/>
              <p:cNvSpPr>
                <a:spLocks noChangeArrowheads="1"/>
              </p:cNvSpPr>
              <p:nvPr/>
            </p:nvSpPr>
            <p:spPr bwMode="auto">
              <a:xfrm>
                <a:off x="2898" y="1306"/>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28" name="Rectangle 9"/>
              <p:cNvSpPr>
                <a:spLocks noChangeArrowheads="1"/>
              </p:cNvSpPr>
              <p:nvPr/>
            </p:nvSpPr>
            <p:spPr bwMode="auto">
              <a:xfrm>
                <a:off x="2960" y="1314"/>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700" b="1" dirty="0">
                    <a:latin typeface="微软雅黑" panose="020B0503020204020204" pitchFamily="34" charset="-122"/>
                    <a:ea typeface="微软雅黑" panose="020B0503020204020204" pitchFamily="34" charset="-122"/>
                  </a:rPr>
                  <a:t>Ｒ</a:t>
                </a:r>
                <a:endParaRPr lang="zh-CN" altLang="en-US" b="1" dirty="0">
                  <a:ea typeface="微软雅黑" panose="020B0503020204020204" pitchFamily="34" charset="-122"/>
                </a:endParaRPr>
              </a:p>
            </p:txBody>
          </p:sp>
          <p:sp>
            <p:nvSpPr>
              <p:cNvPr id="29" name="Rectangle 10"/>
              <p:cNvSpPr>
                <a:spLocks noChangeArrowheads="1"/>
              </p:cNvSpPr>
              <p:nvPr/>
            </p:nvSpPr>
            <p:spPr bwMode="auto">
              <a:xfrm>
                <a:off x="3102" y="1306"/>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1  </a:t>
                </a:r>
                <a:endParaRPr lang="en-US" altLang="zh-CN" b="1" dirty="0">
                  <a:ea typeface="微软雅黑" panose="020B0503020204020204" pitchFamily="34" charset="-122"/>
                </a:endParaRPr>
              </a:p>
            </p:txBody>
          </p:sp>
          <p:sp>
            <p:nvSpPr>
              <p:cNvPr id="30" name="Rectangle 11"/>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31" name="Line 12"/>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32" name="Line 13"/>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33" name="Rectangle 14"/>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34" name="Line 15"/>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35" name="Line 16"/>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36" name="Rectangle 17"/>
              <p:cNvSpPr>
                <a:spLocks noChangeArrowheads="1"/>
              </p:cNvSpPr>
              <p:nvPr/>
            </p:nvSpPr>
            <p:spPr bwMode="auto">
              <a:xfrm>
                <a:off x="2814" y="1285"/>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37" name="Line 18"/>
              <p:cNvSpPr>
                <a:spLocks noChangeShapeType="1"/>
              </p:cNvSpPr>
              <p:nvPr/>
            </p:nvSpPr>
            <p:spPr bwMode="auto">
              <a:xfrm>
                <a:off x="2814" y="1285"/>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38" name="Rectangle 19"/>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39" name="Line 20"/>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40" name="Line 21"/>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41" name="Rectangle 22"/>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42" name="Line 23"/>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43" name="Line 24"/>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44" name="Rectangle 25"/>
              <p:cNvSpPr>
                <a:spLocks noChangeArrowheads="1"/>
              </p:cNvSpPr>
              <p:nvPr/>
            </p:nvSpPr>
            <p:spPr bwMode="auto">
              <a:xfrm>
                <a:off x="2806"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45" name="Line 26"/>
              <p:cNvSpPr>
                <a:spLocks noChangeShapeType="1"/>
              </p:cNvSpPr>
              <p:nvPr/>
            </p:nvSpPr>
            <p:spPr bwMode="auto">
              <a:xfrm>
                <a:off x="2806"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46" name="Rectangle 27"/>
              <p:cNvSpPr>
                <a:spLocks noChangeArrowheads="1"/>
              </p:cNvSpPr>
              <p:nvPr/>
            </p:nvSpPr>
            <p:spPr bwMode="auto">
              <a:xfrm>
                <a:off x="3303"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47" name="Line 28"/>
              <p:cNvSpPr>
                <a:spLocks noChangeShapeType="1"/>
              </p:cNvSpPr>
              <p:nvPr/>
            </p:nvSpPr>
            <p:spPr bwMode="auto">
              <a:xfrm>
                <a:off x="3303"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48" name="Rectangle 29"/>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49" name="Line 30"/>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50" name="Line 31"/>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51" name="Rectangle 32"/>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52" name="Line 33"/>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53" name="Line 34"/>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54" name="Rectangle 35"/>
              <p:cNvSpPr>
                <a:spLocks noChangeArrowheads="1"/>
              </p:cNvSpPr>
              <p:nvPr/>
            </p:nvSpPr>
            <p:spPr bwMode="auto">
              <a:xfrm>
                <a:off x="2814" y="1474"/>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55" name="Line 36"/>
              <p:cNvSpPr>
                <a:spLocks noChangeShapeType="1"/>
              </p:cNvSpPr>
              <p:nvPr/>
            </p:nvSpPr>
            <p:spPr bwMode="auto">
              <a:xfrm>
                <a:off x="2814" y="147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56" name="Rectangle 37"/>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57" name="Line 38"/>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58" name="Line 39"/>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59" name="Rectangle 40"/>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60" name="Line 41"/>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61" name="Line 42"/>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62" name="Rectangle 43"/>
              <p:cNvSpPr>
                <a:spLocks noChangeArrowheads="1"/>
              </p:cNvSpPr>
              <p:nvPr/>
            </p:nvSpPr>
            <p:spPr bwMode="auto">
              <a:xfrm>
                <a:off x="3312" y="1306"/>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63" name="Rectangle 44"/>
              <p:cNvSpPr>
                <a:spLocks noChangeArrowheads="1"/>
              </p:cNvSpPr>
              <p:nvPr/>
            </p:nvSpPr>
            <p:spPr bwMode="auto">
              <a:xfrm>
                <a:off x="3439" y="1314"/>
                <a:ext cx="54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2100" b="1" dirty="0">
                    <a:latin typeface="微软雅黑" panose="020B0503020204020204" pitchFamily="34" charset="-122"/>
                    <a:ea typeface="微软雅黑" panose="020B0503020204020204" pitchFamily="34" charset="-122"/>
                  </a:rPr>
                  <a:t>根结点</a:t>
                </a:r>
                <a:endParaRPr lang="zh-CN" altLang="en-US" sz="3200" b="1" dirty="0">
                  <a:ea typeface="微软雅黑" panose="020B0503020204020204" pitchFamily="34" charset="-122"/>
                </a:endParaRPr>
              </a:p>
            </p:txBody>
          </p:sp>
          <p:sp>
            <p:nvSpPr>
              <p:cNvPr id="64" name="Rectangle 45"/>
              <p:cNvSpPr>
                <a:spLocks noChangeArrowheads="1"/>
              </p:cNvSpPr>
              <p:nvPr/>
            </p:nvSpPr>
            <p:spPr bwMode="auto">
              <a:xfrm>
                <a:off x="1524" y="1806"/>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65" name="Rectangle 46"/>
              <p:cNvSpPr>
                <a:spLocks noChangeArrowheads="1"/>
              </p:cNvSpPr>
              <p:nvPr/>
            </p:nvSpPr>
            <p:spPr bwMode="auto">
              <a:xfrm>
                <a:off x="1524" y="2026"/>
                <a:ext cx="29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66" name="Rectangle 47"/>
              <p:cNvSpPr>
                <a:spLocks noChangeArrowheads="1"/>
              </p:cNvSpPr>
              <p:nvPr/>
            </p:nvSpPr>
            <p:spPr bwMode="auto">
              <a:xfrm>
                <a:off x="2072" y="2026"/>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67" name="Rectangle 48"/>
              <p:cNvSpPr>
                <a:spLocks noChangeArrowheads="1"/>
              </p:cNvSpPr>
              <p:nvPr/>
            </p:nvSpPr>
            <p:spPr bwMode="auto">
              <a:xfrm>
                <a:off x="2156" y="2026"/>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68" name="Rectangle 49"/>
              <p:cNvSpPr>
                <a:spLocks noChangeArrowheads="1"/>
              </p:cNvSpPr>
              <p:nvPr/>
            </p:nvSpPr>
            <p:spPr bwMode="auto">
              <a:xfrm>
                <a:off x="2218" y="2033"/>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700" b="1" dirty="0">
                    <a:latin typeface="微软雅黑" panose="020B0503020204020204" pitchFamily="34" charset="-122"/>
                    <a:ea typeface="微软雅黑" panose="020B0503020204020204" pitchFamily="34" charset="-122"/>
                  </a:rPr>
                  <a:t>Ｒ</a:t>
                </a:r>
                <a:endParaRPr lang="zh-CN" altLang="en-US" b="1" dirty="0">
                  <a:ea typeface="微软雅黑" panose="020B0503020204020204" pitchFamily="34" charset="-122"/>
                </a:endParaRPr>
              </a:p>
            </p:txBody>
          </p:sp>
          <p:sp>
            <p:nvSpPr>
              <p:cNvPr id="69" name="Rectangle 50"/>
              <p:cNvSpPr>
                <a:spLocks noChangeArrowheads="1"/>
              </p:cNvSpPr>
              <p:nvPr/>
            </p:nvSpPr>
            <p:spPr bwMode="auto">
              <a:xfrm>
                <a:off x="2362" y="2026"/>
                <a:ext cx="18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2   </a:t>
                </a:r>
                <a:endParaRPr lang="en-US" altLang="zh-CN" b="1" dirty="0">
                  <a:ea typeface="微软雅黑" panose="020B0503020204020204" pitchFamily="34" charset="-122"/>
                </a:endParaRPr>
              </a:p>
            </p:txBody>
          </p:sp>
          <p:sp>
            <p:nvSpPr>
              <p:cNvPr id="70" name="Rectangle 51"/>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71" name="Line 52"/>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72" name="Line 53"/>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73" name="Rectangle 54"/>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74" name="Line 55"/>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75" name="Line 56"/>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76" name="Rectangle 57"/>
              <p:cNvSpPr>
                <a:spLocks noChangeArrowheads="1"/>
              </p:cNvSpPr>
              <p:nvPr/>
            </p:nvSpPr>
            <p:spPr bwMode="auto">
              <a:xfrm>
                <a:off x="2072" y="200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77" name="Line 58"/>
              <p:cNvSpPr>
                <a:spLocks noChangeShapeType="1"/>
              </p:cNvSpPr>
              <p:nvPr/>
            </p:nvSpPr>
            <p:spPr bwMode="auto">
              <a:xfrm>
                <a:off x="2072" y="200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78" name="Rectangle 59"/>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79" name="Line 60"/>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80" name="Line 61"/>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81" name="Rectangle 62"/>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82" name="Line 63"/>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83" name="Line 64"/>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84" name="Rectangle 65"/>
              <p:cNvSpPr>
                <a:spLocks noChangeArrowheads="1"/>
              </p:cNvSpPr>
              <p:nvPr/>
            </p:nvSpPr>
            <p:spPr bwMode="auto">
              <a:xfrm>
                <a:off x="2065" y="2011"/>
                <a:ext cx="7"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85" name="Line 66"/>
              <p:cNvSpPr>
                <a:spLocks noChangeShapeType="1"/>
              </p:cNvSpPr>
              <p:nvPr/>
            </p:nvSpPr>
            <p:spPr bwMode="auto">
              <a:xfrm>
                <a:off x="2065"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86" name="Rectangle 67"/>
              <p:cNvSpPr>
                <a:spLocks noChangeArrowheads="1"/>
              </p:cNvSpPr>
              <p:nvPr/>
            </p:nvSpPr>
            <p:spPr bwMode="auto">
              <a:xfrm>
                <a:off x="262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87" name="Line 68"/>
              <p:cNvSpPr>
                <a:spLocks noChangeShapeType="1"/>
              </p:cNvSpPr>
              <p:nvPr/>
            </p:nvSpPr>
            <p:spPr bwMode="auto">
              <a:xfrm>
                <a:off x="262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88" name="Rectangle 69"/>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89" name="Line 70"/>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90" name="Line 71"/>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91" name="Rectangle 72"/>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92" name="Line 73"/>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93" name="Line 74"/>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94" name="Rectangle 75"/>
              <p:cNvSpPr>
                <a:spLocks noChangeArrowheads="1"/>
              </p:cNvSpPr>
              <p:nvPr/>
            </p:nvSpPr>
            <p:spPr bwMode="auto">
              <a:xfrm>
                <a:off x="2072" y="219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95" name="Line 76"/>
              <p:cNvSpPr>
                <a:spLocks noChangeShapeType="1"/>
              </p:cNvSpPr>
              <p:nvPr/>
            </p:nvSpPr>
            <p:spPr bwMode="auto">
              <a:xfrm>
                <a:off x="2072" y="219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96" name="Rectangle 77"/>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97" name="Line 78"/>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98" name="Line 79"/>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99" name="Rectangle 80"/>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00" name="Line 81"/>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01" name="Line 82"/>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02" name="Rectangle 83"/>
              <p:cNvSpPr>
                <a:spLocks noChangeArrowheads="1"/>
              </p:cNvSpPr>
              <p:nvPr/>
            </p:nvSpPr>
            <p:spPr bwMode="auto">
              <a:xfrm>
                <a:off x="2635" y="2026"/>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03" name="Rectangle 84"/>
              <p:cNvSpPr>
                <a:spLocks noChangeArrowheads="1"/>
              </p:cNvSpPr>
              <p:nvPr/>
            </p:nvSpPr>
            <p:spPr bwMode="auto">
              <a:xfrm>
                <a:off x="2770" y="2026"/>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04" name="Rectangle 85"/>
              <p:cNvSpPr>
                <a:spLocks noChangeArrowheads="1"/>
              </p:cNvSpPr>
              <p:nvPr/>
            </p:nvSpPr>
            <p:spPr bwMode="auto">
              <a:xfrm>
                <a:off x="2833" y="2033"/>
                <a:ext cx="72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2100" b="1" dirty="0">
                    <a:latin typeface="微软雅黑" panose="020B0503020204020204" pitchFamily="34" charset="-122"/>
                    <a:ea typeface="微软雅黑" panose="020B0503020204020204" pitchFamily="34" charset="-122"/>
                  </a:rPr>
                  <a:t>兄弟结点</a:t>
                </a:r>
                <a:endParaRPr lang="zh-CN" altLang="en-US" sz="3200" b="1" dirty="0">
                  <a:ea typeface="微软雅黑" panose="020B0503020204020204" pitchFamily="34" charset="-122"/>
                </a:endParaRPr>
              </a:p>
            </p:txBody>
          </p:sp>
          <p:sp>
            <p:nvSpPr>
              <p:cNvPr id="105" name="Rectangle 86"/>
              <p:cNvSpPr>
                <a:spLocks noChangeArrowheads="1"/>
              </p:cNvSpPr>
              <p:nvPr/>
            </p:nvSpPr>
            <p:spPr bwMode="auto">
              <a:xfrm>
                <a:off x="3380" y="2026"/>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06" name="Rectangle 87"/>
              <p:cNvSpPr>
                <a:spLocks noChangeArrowheads="1"/>
              </p:cNvSpPr>
              <p:nvPr/>
            </p:nvSpPr>
            <p:spPr bwMode="auto">
              <a:xfrm>
                <a:off x="3508" y="2033"/>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700" b="1" dirty="0">
                    <a:latin typeface="微软雅黑" panose="020B0503020204020204" pitchFamily="34" charset="-122"/>
                    <a:ea typeface="微软雅黑" panose="020B0503020204020204" pitchFamily="34" charset="-122"/>
                  </a:rPr>
                  <a:t>　</a:t>
                </a:r>
                <a:endParaRPr lang="zh-CN" altLang="en-US" b="1" dirty="0">
                  <a:ea typeface="微软雅黑" panose="020B0503020204020204" pitchFamily="34" charset="-122"/>
                </a:endParaRPr>
              </a:p>
            </p:txBody>
          </p:sp>
          <p:sp>
            <p:nvSpPr>
              <p:cNvPr id="107" name="Rectangle 88"/>
              <p:cNvSpPr>
                <a:spLocks noChangeArrowheads="1"/>
              </p:cNvSpPr>
              <p:nvPr/>
            </p:nvSpPr>
            <p:spPr bwMode="auto">
              <a:xfrm>
                <a:off x="3658" y="2026"/>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08" name="Rectangle 89"/>
              <p:cNvSpPr>
                <a:spLocks noChangeArrowheads="1"/>
              </p:cNvSpPr>
              <p:nvPr/>
            </p:nvSpPr>
            <p:spPr bwMode="auto">
              <a:xfrm>
                <a:off x="3742" y="2026"/>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09" name="Rectangle 90"/>
              <p:cNvSpPr>
                <a:spLocks noChangeArrowheads="1"/>
              </p:cNvSpPr>
              <p:nvPr/>
            </p:nvSpPr>
            <p:spPr bwMode="auto">
              <a:xfrm>
                <a:off x="3804" y="2033"/>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700" b="1" dirty="0">
                    <a:latin typeface="微软雅黑" panose="020B0503020204020204" pitchFamily="34" charset="-122"/>
                    <a:ea typeface="微软雅黑" panose="020B0503020204020204" pitchFamily="34" charset="-122"/>
                  </a:rPr>
                  <a:t>Ｒ</a:t>
                </a:r>
                <a:endParaRPr lang="zh-CN" altLang="en-US" b="1" dirty="0">
                  <a:ea typeface="微软雅黑" panose="020B0503020204020204" pitchFamily="34" charset="-122"/>
                </a:endParaRPr>
              </a:p>
            </p:txBody>
          </p:sp>
          <p:sp>
            <p:nvSpPr>
              <p:cNvPr id="110" name="Rectangle 91"/>
              <p:cNvSpPr>
                <a:spLocks noChangeArrowheads="1"/>
              </p:cNvSpPr>
              <p:nvPr/>
            </p:nvSpPr>
            <p:spPr bwMode="auto">
              <a:xfrm>
                <a:off x="3946" y="2026"/>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3</a:t>
                </a:r>
                <a:endParaRPr lang="en-US" altLang="zh-CN" b="1" dirty="0">
                  <a:ea typeface="微软雅黑" panose="020B0503020204020204" pitchFamily="34" charset="-122"/>
                </a:endParaRPr>
              </a:p>
            </p:txBody>
          </p:sp>
          <p:sp>
            <p:nvSpPr>
              <p:cNvPr id="111" name="Rectangle 92"/>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12" name="Line 93"/>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13" name="Line 94"/>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14" name="Rectangle 95"/>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15" name="Line 96"/>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16" name="Line 97"/>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17" name="Rectangle 98"/>
              <p:cNvSpPr>
                <a:spLocks noChangeArrowheads="1"/>
              </p:cNvSpPr>
              <p:nvPr/>
            </p:nvSpPr>
            <p:spPr bwMode="auto">
              <a:xfrm>
                <a:off x="3658" y="200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18" name="Line 99"/>
              <p:cNvSpPr>
                <a:spLocks noChangeShapeType="1"/>
              </p:cNvSpPr>
              <p:nvPr/>
            </p:nvSpPr>
            <p:spPr bwMode="auto">
              <a:xfrm>
                <a:off x="3658" y="200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19" name="Rectangle 100"/>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20" name="Line 101"/>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21" name="Line 102"/>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22" name="Rectangle 103"/>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23" name="Line 104"/>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24" name="Line 105"/>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25" name="Rectangle 106"/>
              <p:cNvSpPr>
                <a:spLocks noChangeArrowheads="1"/>
              </p:cNvSpPr>
              <p:nvPr/>
            </p:nvSpPr>
            <p:spPr bwMode="auto">
              <a:xfrm>
                <a:off x="3650"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26" name="Line 107"/>
              <p:cNvSpPr>
                <a:spLocks noChangeShapeType="1"/>
              </p:cNvSpPr>
              <p:nvPr/>
            </p:nvSpPr>
            <p:spPr bwMode="auto">
              <a:xfrm>
                <a:off x="3650"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27" name="Rectangle 108"/>
              <p:cNvSpPr>
                <a:spLocks noChangeArrowheads="1"/>
              </p:cNvSpPr>
              <p:nvPr/>
            </p:nvSpPr>
            <p:spPr bwMode="auto">
              <a:xfrm>
                <a:off x="414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28" name="Line 109"/>
              <p:cNvSpPr>
                <a:spLocks noChangeShapeType="1"/>
              </p:cNvSpPr>
              <p:nvPr/>
            </p:nvSpPr>
            <p:spPr bwMode="auto">
              <a:xfrm>
                <a:off x="414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29" name="Rectangle 110"/>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30" name="Line 111"/>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31" name="Line 112"/>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32" name="Rectangle 113"/>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33" name="Line 114"/>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34" name="Line 115"/>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35" name="Rectangle 116"/>
              <p:cNvSpPr>
                <a:spLocks noChangeArrowheads="1"/>
              </p:cNvSpPr>
              <p:nvPr/>
            </p:nvSpPr>
            <p:spPr bwMode="auto">
              <a:xfrm>
                <a:off x="3658" y="219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36" name="Line 117"/>
              <p:cNvSpPr>
                <a:spLocks noChangeShapeType="1"/>
              </p:cNvSpPr>
              <p:nvPr/>
            </p:nvSpPr>
            <p:spPr bwMode="auto">
              <a:xfrm>
                <a:off x="3658" y="219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37" name="Rectangle 118"/>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38" name="Line 119"/>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39" name="Line 120"/>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40" name="Rectangle 121"/>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41" name="Line 122"/>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42" name="Line 123"/>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43" name="Rectangle 124"/>
              <p:cNvSpPr>
                <a:spLocks noChangeArrowheads="1"/>
              </p:cNvSpPr>
              <p:nvPr/>
            </p:nvSpPr>
            <p:spPr bwMode="auto">
              <a:xfrm>
                <a:off x="4155" y="2026"/>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44" name="Rectangle 125"/>
              <p:cNvSpPr>
                <a:spLocks noChangeArrowheads="1"/>
              </p:cNvSpPr>
              <p:nvPr/>
            </p:nvSpPr>
            <p:spPr bwMode="auto">
              <a:xfrm>
                <a:off x="1524" y="2274"/>
                <a:ext cx="117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45" name="Rectangle 126"/>
              <p:cNvSpPr>
                <a:spLocks noChangeArrowheads="1"/>
              </p:cNvSpPr>
              <p:nvPr/>
            </p:nvSpPr>
            <p:spPr bwMode="auto">
              <a:xfrm>
                <a:off x="3680" y="2282"/>
                <a:ext cx="54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2100" b="1" dirty="0">
                    <a:latin typeface="微软雅黑" panose="020B0503020204020204" pitchFamily="34" charset="-122"/>
                    <a:ea typeface="微软雅黑" panose="020B0503020204020204" pitchFamily="34" charset="-122"/>
                  </a:rPr>
                  <a:t>叶结点</a:t>
                </a:r>
                <a:endParaRPr lang="zh-CN" altLang="en-US" sz="3200" b="1" dirty="0">
                  <a:ea typeface="微软雅黑" panose="020B0503020204020204" pitchFamily="34" charset="-122"/>
                </a:endParaRPr>
              </a:p>
            </p:txBody>
          </p:sp>
          <p:sp>
            <p:nvSpPr>
              <p:cNvPr id="146" name="Rectangle 127"/>
              <p:cNvSpPr>
                <a:spLocks noChangeArrowheads="1"/>
              </p:cNvSpPr>
              <p:nvPr/>
            </p:nvSpPr>
            <p:spPr bwMode="auto">
              <a:xfrm>
                <a:off x="1531" y="2744"/>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47" name="Rectangle 128"/>
              <p:cNvSpPr>
                <a:spLocks noChangeArrowheads="1"/>
              </p:cNvSpPr>
              <p:nvPr/>
            </p:nvSpPr>
            <p:spPr bwMode="auto">
              <a:xfrm>
                <a:off x="1612" y="2752"/>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700" b="1" dirty="0">
                    <a:latin typeface="微软雅黑" panose="020B0503020204020204" pitchFamily="34" charset="-122"/>
                    <a:ea typeface="微软雅黑" panose="020B0503020204020204" pitchFamily="34" charset="-122"/>
                  </a:rPr>
                  <a:t>Ｒ</a:t>
                </a:r>
                <a:endParaRPr lang="zh-CN" altLang="en-US" b="1" dirty="0">
                  <a:ea typeface="微软雅黑" panose="020B0503020204020204" pitchFamily="34" charset="-122"/>
                </a:endParaRPr>
              </a:p>
            </p:txBody>
          </p:sp>
          <p:sp>
            <p:nvSpPr>
              <p:cNvPr id="148" name="Rectangle 129"/>
              <p:cNvSpPr>
                <a:spLocks noChangeArrowheads="1"/>
              </p:cNvSpPr>
              <p:nvPr/>
            </p:nvSpPr>
            <p:spPr bwMode="auto">
              <a:xfrm>
                <a:off x="1754" y="2744"/>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4  </a:t>
                </a:r>
                <a:endParaRPr lang="en-US" altLang="zh-CN" b="1" dirty="0">
                  <a:ea typeface="微软雅黑" panose="020B0503020204020204" pitchFamily="34" charset="-122"/>
                </a:endParaRPr>
              </a:p>
            </p:txBody>
          </p:sp>
          <p:sp>
            <p:nvSpPr>
              <p:cNvPr id="149" name="Rectangle 130"/>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50" name="Line 131"/>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51" name="Line 132"/>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52" name="Rectangle 133"/>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53" name="Line 134"/>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54" name="Line 135"/>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55" name="Rectangle 136"/>
              <p:cNvSpPr>
                <a:spLocks noChangeArrowheads="1"/>
              </p:cNvSpPr>
              <p:nvPr/>
            </p:nvSpPr>
            <p:spPr bwMode="auto">
              <a:xfrm>
                <a:off x="1531" y="2724"/>
                <a:ext cx="42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56" name="Line 137"/>
              <p:cNvSpPr>
                <a:spLocks noChangeShapeType="1"/>
              </p:cNvSpPr>
              <p:nvPr/>
            </p:nvSpPr>
            <p:spPr bwMode="auto">
              <a:xfrm>
                <a:off x="1531" y="2724"/>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57" name="Rectangle 138"/>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58" name="Line 139"/>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59" name="Line 140"/>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60" name="Rectangle 141"/>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61" name="Line 142"/>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62" name="Line 143"/>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63" name="Rectangle 144"/>
              <p:cNvSpPr>
                <a:spLocks noChangeArrowheads="1"/>
              </p:cNvSpPr>
              <p:nvPr/>
            </p:nvSpPr>
            <p:spPr bwMode="auto">
              <a:xfrm>
                <a:off x="1524"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64" name="Line 145"/>
              <p:cNvSpPr>
                <a:spLocks noChangeShapeType="1"/>
              </p:cNvSpPr>
              <p:nvPr/>
            </p:nvSpPr>
            <p:spPr bwMode="auto">
              <a:xfrm>
                <a:off x="1524"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65" name="Rectangle 146"/>
              <p:cNvSpPr>
                <a:spLocks noChangeArrowheads="1"/>
              </p:cNvSpPr>
              <p:nvPr/>
            </p:nvSpPr>
            <p:spPr bwMode="auto">
              <a:xfrm>
                <a:off x="1955"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66" name="Line 147"/>
              <p:cNvSpPr>
                <a:spLocks noChangeShapeType="1"/>
              </p:cNvSpPr>
              <p:nvPr/>
            </p:nvSpPr>
            <p:spPr bwMode="auto">
              <a:xfrm>
                <a:off x="1955"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67" name="Rectangle 148"/>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68" name="Line 149"/>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69" name="Line 150"/>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70" name="Rectangle 151"/>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71" name="Line 152"/>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72" name="Line 153"/>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73" name="Rectangle 154"/>
              <p:cNvSpPr>
                <a:spLocks noChangeArrowheads="1"/>
              </p:cNvSpPr>
              <p:nvPr/>
            </p:nvSpPr>
            <p:spPr bwMode="auto">
              <a:xfrm>
                <a:off x="1531" y="2913"/>
                <a:ext cx="4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74" name="Line 155"/>
              <p:cNvSpPr>
                <a:spLocks noChangeShapeType="1"/>
              </p:cNvSpPr>
              <p:nvPr/>
            </p:nvSpPr>
            <p:spPr bwMode="auto">
              <a:xfrm>
                <a:off x="1531" y="2913"/>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75" name="Rectangle 156"/>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76" name="Line 157"/>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77" name="Line 158"/>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78" name="Rectangle 159"/>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79" name="Line 160"/>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80" name="Line 161"/>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81" name="Rectangle 162"/>
              <p:cNvSpPr>
                <a:spLocks noChangeArrowheads="1"/>
              </p:cNvSpPr>
              <p:nvPr/>
            </p:nvSpPr>
            <p:spPr bwMode="auto">
              <a:xfrm>
                <a:off x="1962" y="2744"/>
                <a:ext cx="11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82" name="Rectangle 163"/>
              <p:cNvSpPr>
                <a:spLocks noChangeArrowheads="1"/>
              </p:cNvSpPr>
              <p:nvPr/>
            </p:nvSpPr>
            <p:spPr bwMode="auto">
              <a:xfrm>
                <a:off x="2160" y="2752"/>
                <a:ext cx="72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2100" b="1" dirty="0">
                    <a:latin typeface="微软雅黑" panose="020B0503020204020204" pitchFamily="34" charset="-122"/>
                    <a:ea typeface="微软雅黑" panose="020B0503020204020204" pitchFamily="34" charset="-122"/>
                  </a:rPr>
                  <a:t>兄弟结点</a:t>
                </a:r>
                <a:endParaRPr lang="zh-CN" altLang="en-US" sz="3200" b="1" dirty="0">
                  <a:ea typeface="微软雅黑" panose="020B0503020204020204" pitchFamily="34" charset="-122"/>
                </a:endParaRPr>
              </a:p>
            </p:txBody>
          </p:sp>
          <p:sp>
            <p:nvSpPr>
              <p:cNvPr id="183" name="Rectangle 164"/>
              <p:cNvSpPr>
                <a:spLocks noChangeArrowheads="1"/>
              </p:cNvSpPr>
              <p:nvPr/>
            </p:nvSpPr>
            <p:spPr bwMode="auto">
              <a:xfrm>
                <a:off x="2708" y="2744"/>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84" name="Rectangle 165"/>
              <p:cNvSpPr>
                <a:spLocks noChangeArrowheads="1"/>
              </p:cNvSpPr>
              <p:nvPr/>
            </p:nvSpPr>
            <p:spPr bwMode="auto">
              <a:xfrm>
                <a:off x="2770" y="2752"/>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700" b="1" dirty="0">
                    <a:latin typeface="微软雅黑" panose="020B0503020204020204" pitchFamily="34" charset="-122"/>
                    <a:ea typeface="微软雅黑" panose="020B0503020204020204" pitchFamily="34" charset="-122"/>
                  </a:rPr>
                  <a:t>　</a:t>
                </a:r>
                <a:endParaRPr lang="zh-CN" altLang="en-US" b="1" dirty="0">
                  <a:ea typeface="微软雅黑" panose="020B0503020204020204" pitchFamily="34" charset="-122"/>
                </a:endParaRPr>
              </a:p>
            </p:txBody>
          </p:sp>
          <p:sp>
            <p:nvSpPr>
              <p:cNvPr id="185" name="Rectangle 166"/>
              <p:cNvSpPr>
                <a:spLocks noChangeArrowheads="1"/>
              </p:cNvSpPr>
              <p:nvPr/>
            </p:nvSpPr>
            <p:spPr bwMode="auto">
              <a:xfrm>
                <a:off x="2916" y="2744"/>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186" name="Rectangle 167"/>
              <p:cNvSpPr>
                <a:spLocks noChangeArrowheads="1"/>
              </p:cNvSpPr>
              <p:nvPr/>
            </p:nvSpPr>
            <p:spPr bwMode="auto">
              <a:xfrm>
                <a:off x="2993" y="2752"/>
                <a:ext cx="1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700" b="1" dirty="0">
                    <a:latin typeface="微软雅黑" panose="020B0503020204020204" pitchFamily="34" charset="-122"/>
                    <a:ea typeface="微软雅黑" panose="020B0503020204020204" pitchFamily="34" charset="-122"/>
                  </a:rPr>
                  <a:t>Ｒ</a:t>
                </a:r>
                <a:endParaRPr lang="zh-CN" altLang="en-US" b="1" dirty="0">
                  <a:ea typeface="微软雅黑" panose="020B0503020204020204" pitchFamily="34" charset="-122"/>
                </a:endParaRPr>
              </a:p>
            </p:txBody>
          </p:sp>
          <p:sp>
            <p:nvSpPr>
              <p:cNvPr id="187" name="Rectangle 168"/>
              <p:cNvSpPr>
                <a:spLocks noChangeArrowheads="1"/>
              </p:cNvSpPr>
              <p:nvPr/>
            </p:nvSpPr>
            <p:spPr bwMode="auto">
              <a:xfrm>
                <a:off x="3135" y="2744"/>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5</a:t>
                </a:r>
                <a:endParaRPr lang="en-US" altLang="zh-CN" b="1" dirty="0">
                  <a:ea typeface="微软雅黑" panose="020B0503020204020204" pitchFamily="34" charset="-122"/>
                </a:endParaRPr>
              </a:p>
            </p:txBody>
          </p:sp>
          <p:sp>
            <p:nvSpPr>
              <p:cNvPr id="188" name="Rectangle 169"/>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89" name="Line 170"/>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0" name="Line 171"/>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1" name="Rectangle 172"/>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92" name="Line 173"/>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3" name="Line 174"/>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4" name="Rectangle 175"/>
              <p:cNvSpPr>
                <a:spLocks noChangeArrowheads="1"/>
              </p:cNvSpPr>
              <p:nvPr/>
            </p:nvSpPr>
            <p:spPr bwMode="auto">
              <a:xfrm>
                <a:off x="2916" y="2724"/>
                <a:ext cx="4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95" name="Line 176"/>
              <p:cNvSpPr>
                <a:spLocks noChangeShapeType="1"/>
              </p:cNvSpPr>
              <p:nvPr/>
            </p:nvSpPr>
            <p:spPr bwMode="auto">
              <a:xfrm>
                <a:off x="2916" y="2724"/>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6" name="Rectangle 177"/>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197" name="Line 178"/>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8" name="Line 179"/>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9" name="Rectangle 180"/>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200" name="Line 181"/>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01" name="Line 182"/>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02" name="Rectangle 183"/>
              <p:cNvSpPr>
                <a:spLocks noChangeArrowheads="1"/>
              </p:cNvSpPr>
              <p:nvPr/>
            </p:nvSpPr>
            <p:spPr bwMode="auto">
              <a:xfrm>
                <a:off x="2909"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203" name="Line 184"/>
              <p:cNvSpPr>
                <a:spLocks noChangeShapeType="1"/>
              </p:cNvSpPr>
              <p:nvPr/>
            </p:nvSpPr>
            <p:spPr bwMode="auto">
              <a:xfrm>
                <a:off x="2909"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04" name="Rectangle 185"/>
              <p:cNvSpPr>
                <a:spLocks noChangeArrowheads="1"/>
              </p:cNvSpPr>
              <p:nvPr/>
            </p:nvSpPr>
            <p:spPr bwMode="auto">
              <a:xfrm>
                <a:off x="3336"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205" name="Line 186"/>
              <p:cNvSpPr>
                <a:spLocks noChangeShapeType="1"/>
              </p:cNvSpPr>
              <p:nvPr/>
            </p:nvSpPr>
            <p:spPr bwMode="auto">
              <a:xfrm>
                <a:off x="3336"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06" name="Rectangle 187"/>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207" name="Line 188"/>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08" name="Line 189"/>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09" name="Rectangle 190"/>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210" name="Line 191"/>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11" name="Line 192"/>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12" name="Rectangle 193"/>
              <p:cNvSpPr>
                <a:spLocks noChangeArrowheads="1"/>
              </p:cNvSpPr>
              <p:nvPr/>
            </p:nvSpPr>
            <p:spPr bwMode="auto">
              <a:xfrm>
                <a:off x="2916" y="2913"/>
                <a:ext cx="4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213" name="Line 194"/>
              <p:cNvSpPr>
                <a:spLocks noChangeShapeType="1"/>
              </p:cNvSpPr>
              <p:nvPr/>
            </p:nvSpPr>
            <p:spPr bwMode="auto">
              <a:xfrm>
                <a:off x="2916" y="2913"/>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14" name="Rectangle 195"/>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215" name="Line 196"/>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16" name="Line 197"/>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17" name="Rectangle 198"/>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b="1" dirty="0">
                  <a:ea typeface="微软雅黑" panose="020B0503020204020204" pitchFamily="34" charset="-122"/>
                </a:endParaRPr>
              </a:p>
            </p:txBody>
          </p:sp>
          <p:sp>
            <p:nvSpPr>
              <p:cNvPr id="218" name="Line 199"/>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19" name="Line 200"/>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20" name="Rectangle 201"/>
              <p:cNvSpPr>
                <a:spLocks noChangeArrowheads="1"/>
              </p:cNvSpPr>
              <p:nvPr/>
            </p:nvSpPr>
            <p:spPr bwMode="auto">
              <a:xfrm>
                <a:off x="1524" y="2992"/>
                <a:ext cx="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221" name="Rectangle 202"/>
              <p:cNvSpPr>
                <a:spLocks noChangeArrowheads="1"/>
              </p:cNvSpPr>
              <p:nvPr/>
            </p:nvSpPr>
            <p:spPr bwMode="auto">
              <a:xfrm>
                <a:off x="1586" y="3001"/>
                <a:ext cx="54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2100" b="1" dirty="0">
                    <a:latin typeface="微软雅黑" panose="020B0503020204020204" pitchFamily="34" charset="-122"/>
                    <a:ea typeface="微软雅黑" panose="020B0503020204020204" pitchFamily="34" charset="-122"/>
                  </a:rPr>
                  <a:t>叶结点</a:t>
                </a:r>
                <a:endParaRPr lang="zh-CN" altLang="en-US" sz="3200" b="1" dirty="0">
                  <a:ea typeface="微软雅黑" panose="020B0503020204020204" pitchFamily="34" charset="-122"/>
                </a:endParaRPr>
              </a:p>
            </p:txBody>
          </p:sp>
          <p:sp>
            <p:nvSpPr>
              <p:cNvPr id="222" name="Rectangle 203"/>
              <p:cNvSpPr>
                <a:spLocks noChangeArrowheads="1"/>
              </p:cNvSpPr>
              <p:nvPr/>
            </p:nvSpPr>
            <p:spPr bwMode="auto">
              <a:xfrm>
                <a:off x="2003" y="2992"/>
                <a:ext cx="47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700" b="1" dirty="0">
                    <a:ea typeface="微软雅黑" panose="020B0503020204020204" pitchFamily="34" charset="-122"/>
                  </a:rPr>
                  <a:t>             </a:t>
                </a:r>
                <a:endParaRPr lang="en-US" altLang="zh-CN" b="1" dirty="0">
                  <a:ea typeface="微软雅黑" panose="020B0503020204020204" pitchFamily="34" charset="-122"/>
                </a:endParaRPr>
              </a:p>
            </p:txBody>
          </p:sp>
          <p:sp>
            <p:nvSpPr>
              <p:cNvPr id="223" name="Rectangle 204"/>
              <p:cNvSpPr>
                <a:spLocks noChangeArrowheads="1"/>
              </p:cNvSpPr>
              <p:nvPr/>
            </p:nvSpPr>
            <p:spPr bwMode="auto">
              <a:xfrm>
                <a:off x="2868" y="3001"/>
                <a:ext cx="54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2100" b="1" dirty="0">
                    <a:latin typeface="微软雅黑" panose="020B0503020204020204" pitchFamily="34" charset="-122"/>
                    <a:ea typeface="微软雅黑" panose="020B0503020204020204" pitchFamily="34" charset="-122"/>
                  </a:rPr>
                  <a:t>叶结点</a:t>
                </a:r>
                <a:endParaRPr lang="zh-CN" altLang="en-US" sz="3200" b="1" dirty="0">
                  <a:ea typeface="微软雅黑" panose="020B0503020204020204" pitchFamily="34" charset="-122"/>
                </a:endParaRPr>
              </a:p>
            </p:txBody>
          </p:sp>
        </p:grpSp>
        <p:sp>
          <p:nvSpPr>
            <p:cNvPr id="7" name="Rectangle 206"/>
            <p:cNvSpPr>
              <a:spLocks noChangeArrowheads="1"/>
            </p:cNvSpPr>
            <p:nvPr/>
          </p:nvSpPr>
          <p:spPr bwMode="auto">
            <a:xfrm>
              <a:off x="2445" y="3428"/>
              <a:ext cx="0"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zh-CN" b="1" dirty="0">
                <a:ea typeface="微软雅黑" panose="020B0503020204020204" pitchFamily="34" charset="-122"/>
              </a:endParaRPr>
            </a:p>
          </p:txBody>
        </p:sp>
        <p:sp>
          <p:nvSpPr>
            <p:cNvPr id="8" name="Line 207"/>
            <p:cNvSpPr>
              <a:spLocks noChangeShapeType="1"/>
            </p:cNvSpPr>
            <p:nvPr/>
          </p:nvSpPr>
          <p:spPr bwMode="auto">
            <a:xfrm>
              <a:off x="3072" y="149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9"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Lst>
              <a:ahLst/>
              <a:cxnLst>
                <a:cxn ang="T4">
                  <a:pos x="T0" y="T1"/>
                </a:cxn>
                <a:cxn ang="T5">
                  <a:pos x="T2" y="T3"/>
                </a:cxn>
              </a:cxnLst>
              <a:rect l="0" t="0" r="r" b="b"/>
              <a:pathLst>
                <a:path w="1534" h="6">
                  <a:moveTo>
                    <a:pt x="0" y="6"/>
                  </a:moveTo>
                  <a:lnTo>
                    <a:pt x="1534" y="0"/>
                  </a:lnTo>
                </a:path>
              </a:pathLst>
            </a:custGeom>
            <a:solidFill>
              <a:srgbClr val="FFFFFF"/>
            </a:solidFill>
            <a:ln w="17463">
              <a:solidFill>
                <a:srgbClr val="000000"/>
              </a:solidFill>
              <a:prstDash val="solid"/>
              <a:round/>
              <a:headEnd/>
              <a:tailEnd/>
            </a:ln>
          </p:spPr>
          <p:txBody>
            <a:bodyPr/>
            <a:lstStyle/>
            <a:p>
              <a:endParaRPr lang="zh-CN" altLang="en-US" b="1" dirty="0">
                <a:ea typeface="微软雅黑" panose="020B0503020204020204" pitchFamily="34" charset="-122"/>
              </a:endParaRPr>
            </a:p>
          </p:txBody>
        </p:sp>
        <p:grpSp>
          <p:nvGrpSpPr>
            <p:cNvPr id="10" name="Group 211"/>
            <p:cNvGrpSpPr>
              <a:grpSpLocks/>
            </p:cNvGrpSpPr>
            <p:nvPr/>
          </p:nvGrpSpPr>
          <p:grpSpPr bwMode="auto">
            <a:xfrm>
              <a:off x="3810" y="1728"/>
              <a:ext cx="121" cy="303"/>
              <a:chOff x="3866" y="1960"/>
              <a:chExt cx="121" cy="303"/>
            </a:xfrm>
          </p:grpSpPr>
          <p:sp>
            <p:nvSpPr>
              <p:cNvPr id="22" name="Line 209"/>
              <p:cNvSpPr>
                <a:spLocks noChangeShapeType="1"/>
              </p:cNvSpPr>
              <p:nvPr/>
            </p:nvSpPr>
            <p:spPr bwMode="auto">
              <a:xfrm>
                <a:off x="3924" y="1960"/>
                <a:ext cx="4"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3" name="Freeform 210"/>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dirty="0">
                  <a:ea typeface="微软雅黑" panose="020B0503020204020204" pitchFamily="34" charset="-122"/>
                </a:endParaRPr>
              </a:p>
            </p:txBody>
          </p:sp>
        </p:grpSp>
        <p:grpSp>
          <p:nvGrpSpPr>
            <p:cNvPr id="11" name="Group 214"/>
            <p:cNvGrpSpPr>
              <a:grpSpLocks/>
            </p:cNvGrpSpPr>
            <p:nvPr/>
          </p:nvGrpSpPr>
          <p:grpSpPr bwMode="auto">
            <a:xfrm>
              <a:off x="2290" y="1728"/>
              <a:ext cx="121" cy="303"/>
              <a:chOff x="2346" y="1960"/>
              <a:chExt cx="121" cy="303"/>
            </a:xfrm>
          </p:grpSpPr>
          <p:sp>
            <p:nvSpPr>
              <p:cNvPr id="20" name="Line 212"/>
              <p:cNvSpPr>
                <a:spLocks noChangeShapeType="1"/>
              </p:cNvSpPr>
              <p:nvPr/>
            </p:nvSpPr>
            <p:spPr bwMode="auto">
              <a:xfrm>
                <a:off x="2408" y="1960"/>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1" name="Freeform 213"/>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dirty="0">
                  <a:ea typeface="微软雅黑" panose="020B0503020204020204" pitchFamily="34" charset="-122"/>
                </a:endParaRPr>
              </a:p>
            </p:txBody>
          </p:sp>
        </p:grpSp>
        <p:sp>
          <p:nvSpPr>
            <p:cNvPr id="12" name="Line 215"/>
            <p:cNvSpPr>
              <a:spLocks noChangeShapeType="1"/>
            </p:cNvSpPr>
            <p:nvPr/>
          </p:nvSpPr>
          <p:spPr bwMode="auto">
            <a:xfrm>
              <a:off x="2400" y="221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3" name="Line 216"/>
            <p:cNvSpPr>
              <a:spLocks noChangeShapeType="1"/>
            </p:cNvSpPr>
            <p:nvPr/>
          </p:nvSpPr>
          <p:spPr bwMode="auto">
            <a:xfrm>
              <a:off x="1680" y="2448"/>
              <a:ext cx="152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grpSp>
          <p:nvGrpSpPr>
            <p:cNvPr id="14" name="Group 219"/>
            <p:cNvGrpSpPr>
              <a:grpSpLocks/>
            </p:cNvGrpSpPr>
            <p:nvPr/>
          </p:nvGrpSpPr>
          <p:grpSpPr bwMode="auto">
            <a:xfrm>
              <a:off x="3138" y="2448"/>
              <a:ext cx="121" cy="303"/>
              <a:chOff x="3146" y="2676"/>
              <a:chExt cx="121" cy="303"/>
            </a:xfrm>
          </p:grpSpPr>
          <p:sp>
            <p:nvSpPr>
              <p:cNvPr id="18" name="Line 217"/>
              <p:cNvSpPr>
                <a:spLocks noChangeShapeType="1"/>
              </p:cNvSpPr>
              <p:nvPr/>
            </p:nvSpPr>
            <p:spPr bwMode="auto">
              <a:xfrm>
                <a:off x="320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 name="Freeform 218"/>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dirty="0">
                  <a:ea typeface="微软雅黑" panose="020B0503020204020204" pitchFamily="34" charset="-122"/>
                </a:endParaRPr>
              </a:p>
            </p:txBody>
          </p:sp>
        </p:grpSp>
        <p:grpSp>
          <p:nvGrpSpPr>
            <p:cNvPr id="15" name="Group 222"/>
            <p:cNvGrpSpPr>
              <a:grpSpLocks/>
            </p:cNvGrpSpPr>
            <p:nvPr/>
          </p:nvGrpSpPr>
          <p:grpSpPr bwMode="auto">
            <a:xfrm>
              <a:off x="1618" y="2448"/>
              <a:ext cx="121" cy="303"/>
              <a:chOff x="1626" y="2676"/>
              <a:chExt cx="121" cy="303"/>
            </a:xfrm>
          </p:grpSpPr>
          <p:sp>
            <p:nvSpPr>
              <p:cNvPr id="16" name="Line 220"/>
              <p:cNvSpPr>
                <a:spLocks noChangeShapeType="1"/>
              </p:cNvSpPr>
              <p:nvPr/>
            </p:nvSpPr>
            <p:spPr bwMode="auto">
              <a:xfrm>
                <a:off x="168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7" name="Freeform 221"/>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dirty="0">
                  <a:ea typeface="微软雅黑" panose="020B0503020204020204" pitchFamily="34" charset="-122"/>
                </a:endParaRPr>
              </a:p>
            </p:txBody>
          </p:sp>
        </p:grpSp>
      </p:grpSp>
      <p:sp>
        <p:nvSpPr>
          <p:cNvPr id="224" name="AutoShape 226"/>
          <p:cNvSpPr>
            <a:spLocks noChangeArrowheads="1"/>
          </p:cNvSpPr>
          <p:nvPr/>
        </p:nvSpPr>
        <p:spPr bwMode="auto">
          <a:xfrm>
            <a:off x="4125952" y="1230634"/>
            <a:ext cx="2167880" cy="1032326"/>
          </a:xfrm>
          <a:prstGeom prst="wedgeEllipseCallout">
            <a:avLst>
              <a:gd name="adj1" fmla="val 70080"/>
              <a:gd name="adj2" fmla="val 49186"/>
            </a:avLst>
          </a:prstGeom>
          <a:solidFill>
            <a:srgbClr val="FFFFCC"/>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000" b="1" dirty="0">
                <a:solidFill>
                  <a:schemeClr val="hlink"/>
                </a:solidFill>
                <a:ea typeface="微软雅黑" panose="020B0503020204020204" pitchFamily="34" charset="-122"/>
              </a:rPr>
              <a:t>R1</a:t>
            </a:r>
            <a:r>
              <a:rPr lang="zh-CN" altLang="en-US" sz="2000" b="1" dirty="0">
                <a:solidFill>
                  <a:schemeClr val="hlink"/>
                </a:solidFill>
                <a:ea typeface="微软雅黑" panose="020B0503020204020204" pitchFamily="34" charset="-122"/>
              </a:rPr>
              <a:t>是</a:t>
            </a:r>
            <a:r>
              <a:rPr lang="en-US" altLang="zh-CN" sz="2000" b="1" dirty="0">
                <a:solidFill>
                  <a:schemeClr val="hlink"/>
                </a:solidFill>
                <a:ea typeface="微软雅黑" panose="020B0503020204020204" pitchFamily="34" charset="-122"/>
              </a:rPr>
              <a:t>R2,R3</a:t>
            </a:r>
            <a:r>
              <a:rPr lang="zh-CN" altLang="en-US" sz="2000" b="1" dirty="0">
                <a:solidFill>
                  <a:schemeClr val="hlink"/>
                </a:solidFill>
                <a:ea typeface="微软雅黑" panose="020B0503020204020204" pitchFamily="34" charset="-122"/>
              </a:rPr>
              <a:t>的双亲结点</a:t>
            </a:r>
          </a:p>
        </p:txBody>
      </p:sp>
      <p:sp>
        <p:nvSpPr>
          <p:cNvPr id="225" name="AutoShape 227"/>
          <p:cNvSpPr>
            <a:spLocks noChangeArrowheads="1"/>
          </p:cNvSpPr>
          <p:nvPr/>
        </p:nvSpPr>
        <p:spPr bwMode="auto">
          <a:xfrm>
            <a:off x="1851102" y="4303090"/>
            <a:ext cx="2274850" cy="990600"/>
          </a:xfrm>
          <a:prstGeom prst="wedgeEllipseCallout">
            <a:avLst>
              <a:gd name="adj1" fmla="val 111563"/>
              <a:gd name="adj2" fmla="val -100734"/>
            </a:avLst>
          </a:prstGeom>
          <a:solidFill>
            <a:srgbClr val="FFFFCC"/>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000" b="1" dirty="0">
                <a:solidFill>
                  <a:schemeClr val="hlink"/>
                </a:solidFill>
                <a:ea typeface="微软雅黑" panose="020B0503020204020204" pitchFamily="34" charset="-122"/>
              </a:rPr>
              <a:t>R2</a:t>
            </a:r>
            <a:r>
              <a:rPr lang="zh-CN" altLang="en-US" sz="2000" b="1" dirty="0">
                <a:solidFill>
                  <a:schemeClr val="hlink"/>
                </a:solidFill>
                <a:ea typeface="微软雅黑" panose="020B0503020204020204" pitchFamily="34" charset="-122"/>
              </a:rPr>
              <a:t>是</a:t>
            </a:r>
            <a:r>
              <a:rPr lang="en-US" altLang="zh-CN" sz="2000" b="1" dirty="0">
                <a:solidFill>
                  <a:schemeClr val="hlink"/>
                </a:solidFill>
                <a:ea typeface="微软雅黑" panose="020B0503020204020204" pitchFamily="34" charset="-122"/>
              </a:rPr>
              <a:t>R4,R5</a:t>
            </a:r>
            <a:r>
              <a:rPr lang="zh-CN" altLang="en-US" sz="2000" b="1" dirty="0">
                <a:solidFill>
                  <a:schemeClr val="hlink"/>
                </a:solidFill>
                <a:ea typeface="微软雅黑" panose="020B0503020204020204" pitchFamily="34" charset="-122"/>
              </a:rPr>
              <a:t>的双亲结点</a:t>
            </a:r>
          </a:p>
        </p:txBody>
      </p:sp>
      <p:sp>
        <p:nvSpPr>
          <p:cNvPr id="226" name="五角星 225"/>
          <p:cNvSpPr/>
          <p:nvPr/>
        </p:nvSpPr>
        <p:spPr>
          <a:xfrm>
            <a:off x="732792" y="1053133"/>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32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4"/>
                                        </p:tgtEl>
                                        <p:attrNameLst>
                                          <p:attrName>style.visibility</p:attrName>
                                        </p:attrNameLst>
                                      </p:cBhvr>
                                      <p:to>
                                        <p:strVal val="visible"/>
                                      </p:to>
                                    </p:set>
                                    <p:animEffect transition="in" filter="fade">
                                      <p:cBhvr>
                                        <p:cTn id="26" dur="500"/>
                                        <p:tgtEl>
                                          <p:spTgt spid="2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5"/>
                                        </p:tgtEl>
                                        <p:attrNameLst>
                                          <p:attrName>style.visibility</p:attrName>
                                        </p:attrNameLst>
                                      </p:cBhvr>
                                      <p:to>
                                        <p:strVal val="visible"/>
                                      </p:to>
                                    </p:set>
                                    <p:animEffect transition="in" filter="fade">
                                      <p:cBhvr>
                                        <p:cTn id="29"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rmAutofit/>
          </a:bodyPr>
          <a:lstStyle/>
          <a:p>
            <a:pPr>
              <a:defRPr/>
            </a:pPr>
            <a:r>
              <a:rPr lang="zh-CN" altLang="en-US" sz="3200" b="1" dirty="0">
                <a:solidFill>
                  <a:srgbClr val="FF00FF"/>
                </a:solidFill>
              </a:rPr>
              <a:t>层次模型示例</a:t>
            </a:r>
          </a:p>
        </p:txBody>
      </p:sp>
      <p:grpSp>
        <p:nvGrpSpPr>
          <p:cNvPr id="46083" name="Group 3"/>
          <p:cNvGrpSpPr>
            <a:grpSpLocks/>
          </p:cNvGrpSpPr>
          <p:nvPr/>
        </p:nvGrpSpPr>
        <p:grpSpPr bwMode="auto">
          <a:xfrm>
            <a:off x="869788" y="3712962"/>
            <a:ext cx="6937452" cy="2601883"/>
            <a:chOff x="344" y="1104"/>
            <a:chExt cx="4888" cy="2064"/>
          </a:xfrm>
        </p:grpSpPr>
        <p:sp>
          <p:nvSpPr>
            <p:cNvPr id="46095" name="Rectangle 4"/>
            <p:cNvSpPr>
              <a:spLocks noChangeArrowheads="1"/>
            </p:cNvSpPr>
            <p:nvPr/>
          </p:nvSpPr>
          <p:spPr bwMode="auto">
            <a:xfrm>
              <a:off x="3248" y="1104"/>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地址</a:t>
              </a:r>
            </a:p>
          </p:txBody>
        </p:sp>
        <p:sp>
          <p:nvSpPr>
            <p:cNvPr id="46096" name="Rectangle 5"/>
            <p:cNvSpPr>
              <a:spLocks noChangeArrowheads="1"/>
            </p:cNvSpPr>
            <p:nvPr/>
          </p:nvSpPr>
          <p:spPr bwMode="auto">
            <a:xfrm>
              <a:off x="2512" y="1104"/>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系名</a:t>
              </a:r>
            </a:p>
          </p:txBody>
        </p:sp>
        <p:sp>
          <p:nvSpPr>
            <p:cNvPr id="46097" name="Rectangle 6"/>
            <p:cNvSpPr>
              <a:spLocks noChangeArrowheads="1"/>
            </p:cNvSpPr>
            <p:nvPr/>
          </p:nvSpPr>
          <p:spPr bwMode="auto">
            <a:xfrm>
              <a:off x="1776" y="1104"/>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系号</a:t>
              </a:r>
            </a:p>
          </p:txBody>
        </p:sp>
        <p:sp>
          <p:nvSpPr>
            <p:cNvPr id="46098" name="Line 7"/>
            <p:cNvSpPr>
              <a:spLocks noChangeShapeType="1"/>
            </p:cNvSpPr>
            <p:nvPr/>
          </p:nvSpPr>
          <p:spPr bwMode="auto">
            <a:xfrm>
              <a:off x="1776" y="1104"/>
              <a:ext cx="220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099" name="Line 8"/>
            <p:cNvSpPr>
              <a:spLocks noChangeShapeType="1"/>
            </p:cNvSpPr>
            <p:nvPr/>
          </p:nvSpPr>
          <p:spPr bwMode="auto">
            <a:xfrm>
              <a:off x="1776" y="1430"/>
              <a:ext cx="220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00" name="Line 9"/>
            <p:cNvSpPr>
              <a:spLocks noChangeShapeType="1"/>
            </p:cNvSpPr>
            <p:nvPr/>
          </p:nvSpPr>
          <p:spPr bwMode="auto">
            <a:xfrm>
              <a:off x="1776" y="1104"/>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01" name="Line 10"/>
            <p:cNvSpPr>
              <a:spLocks noChangeShapeType="1"/>
            </p:cNvSpPr>
            <p:nvPr/>
          </p:nvSpPr>
          <p:spPr bwMode="auto">
            <a:xfrm>
              <a:off x="2512" y="1104"/>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02" name="Line 11"/>
            <p:cNvSpPr>
              <a:spLocks noChangeShapeType="1"/>
            </p:cNvSpPr>
            <p:nvPr/>
          </p:nvSpPr>
          <p:spPr bwMode="auto">
            <a:xfrm>
              <a:off x="3248" y="1104"/>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03" name="Line 12"/>
            <p:cNvSpPr>
              <a:spLocks noChangeShapeType="1"/>
            </p:cNvSpPr>
            <p:nvPr/>
          </p:nvSpPr>
          <p:spPr bwMode="auto">
            <a:xfrm>
              <a:off x="3984" y="1104"/>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04" name="Rectangle 13"/>
            <p:cNvSpPr>
              <a:spLocks noChangeArrowheads="1"/>
            </p:cNvSpPr>
            <p:nvPr/>
          </p:nvSpPr>
          <p:spPr bwMode="auto">
            <a:xfrm>
              <a:off x="1568" y="201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教研室名</a:t>
              </a:r>
            </a:p>
          </p:txBody>
        </p:sp>
        <p:sp>
          <p:nvSpPr>
            <p:cNvPr id="46105" name="Rectangle 14"/>
            <p:cNvSpPr>
              <a:spLocks noChangeArrowheads="1"/>
            </p:cNvSpPr>
            <p:nvPr/>
          </p:nvSpPr>
          <p:spPr bwMode="auto">
            <a:xfrm>
              <a:off x="488" y="201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教研室号</a:t>
              </a:r>
            </a:p>
          </p:txBody>
        </p:sp>
        <p:sp>
          <p:nvSpPr>
            <p:cNvPr id="46106" name="Line 15"/>
            <p:cNvSpPr>
              <a:spLocks noChangeShapeType="1"/>
            </p:cNvSpPr>
            <p:nvPr/>
          </p:nvSpPr>
          <p:spPr bwMode="auto">
            <a:xfrm>
              <a:off x="488" y="2016"/>
              <a:ext cx="21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07" name="Line 16"/>
            <p:cNvSpPr>
              <a:spLocks noChangeShapeType="1"/>
            </p:cNvSpPr>
            <p:nvPr/>
          </p:nvSpPr>
          <p:spPr bwMode="auto">
            <a:xfrm>
              <a:off x="488" y="2342"/>
              <a:ext cx="21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08" name="Line 17"/>
            <p:cNvSpPr>
              <a:spLocks noChangeShapeType="1"/>
            </p:cNvSpPr>
            <p:nvPr/>
          </p:nvSpPr>
          <p:spPr bwMode="auto">
            <a:xfrm>
              <a:off x="488" y="2016"/>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09" name="Line 18"/>
            <p:cNvSpPr>
              <a:spLocks noChangeShapeType="1"/>
            </p:cNvSpPr>
            <p:nvPr/>
          </p:nvSpPr>
          <p:spPr bwMode="auto">
            <a:xfrm>
              <a:off x="1568" y="2016"/>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10" name="Line 19"/>
            <p:cNvSpPr>
              <a:spLocks noChangeShapeType="1"/>
            </p:cNvSpPr>
            <p:nvPr/>
          </p:nvSpPr>
          <p:spPr bwMode="auto">
            <a:xfrm>
              <a:off x="2648" y="2016"/>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11" name="Rectangle 20"/>
            <p:cNvSpPr>
              <a:spLocks noChangeArrowheads="1"/>
            </p:cNvSpPr>
            <p:nvPr/>
          </p:nvSpPr>
          <p:spPr bwMode="auto">
            <a:xfrm>
              <a:off x="4496" y="2016"/>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年级</a:t>
              </a:r>
            </a:p>
          </p:txBody>
        </p:sp>
        <p:sp>
          <p:nvSpPr>
            <p:cNvPr id="46112" name="Rectangle 21"/>
            <p:cNvSpPr>
              <a:spLocks noChangeArrowheads="1"/>
            </p:cNvSpPr>
            <p:nvPr/>
          </p:nvSpPr>
          <p:spPr bwMode="auto">
            <a:xfrm>
              <a:off x="3760" y="2016"/>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姓名</a:t>
              </a:r>
            </a:p>
          </p:txBody>
        </p:sp>
        <p:sp>
          <p:nvSpPr>
            <p:cNvPr id="46113" name="Rectangle 22"/>
            <p:cNvSpPr>
              <a:spLocks noChangeArrowheads="1"/>
            </p:cNvSpPr>
            <p:nvPr/>
          </p:nvSpPr>
          <p:spPr bwMode="auto">
            <a:xfrm>
              <a:off x="3024" y="2016"/>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学号</a:t>
              </a:r>
            </a:p>
          </p:txBody>
        </p:sp>
        <p:sp>
          <p:nvSpPr>
            <p:cNvPr id="46114" name="Line 23"/>
            <p:cNvSpPr>
              <a:spLocks noChangeShapeType="1"/>
            </p:cNvSpPr>
            <p:nvPr/>
          </p:nvSpPr>
          <p:spPr bwMode="auto">
            <a:xfrm>
              <a:off x="3024" y="2016"/>
              <a:ext cx="220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15" name="Line 24"/>
            <p:cNvSpPr>
              <a:spLocks noChangeShapeType="1"/>
            </p:cNvSpPr>
            <p:nvPr/>
          </p:nvSpPr>
          <p:spPr bwMode="auto">
            <a:xfrm>
              <a:off x="3024" y="2342"/>
              <a:ext cx="220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16" name="Line 25"/>
            <p:cNvSpPr>
              <a:spLocks noChangeShapeType="1"/>
            </p:cNvSpPr>
            <p:nvPr/>
          </p:nvSpPr>
          <p:spPr bwMode="auto">
            <a:xfrm>
              <a:off x="3024" y="2016"/>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17" name="Line 26"/>
            <p:cNvSpPr>
              <a:spLocks noChangeShapeType="1"/>
            </p:cNvSpPr>
            <p:nvPr/>
          </p:nvSpPr>
          <p:spPr bwMode="auto">
            <a:xfrm>
              <a:off x="3760" y="2016"/>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18" name="Line 27"/>
            <p:cNvSpPr>
              <a:spLocks noChangeShapeType="1"/>
            </p:cNvSpPr>
            <p:nvPr/>
          </p:nvSpPr>
          <p:spPr bwMode="auto">
            <a:xfrm>
              <a:off x="4496" y="2016"/>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19" name="Line 28"/>
            <p:cNvSpPr>
              <a:spLocks noChangeShapeType="1"/>
            </p:cNvSpPr>
            <p:nvPr/>
          </p:nvSpPr>
          <p:spPr bwMode="auto">
            <a:xfrm>
              <a:off x="5232" y="2016"/>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20" name="Rectangle 29"/>
            <p:cNvSpPr>
              <a:spLocks noChangeArrowheads="1"/>
            </p:cNvSpPr>
            <p:nvPr/>
          </p:nvSpPr>
          <p:spPr bwMode="auto">
            <a:xfrm>
              <a:off x="1976" y="2842"/>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dirty="0">
                  <a:solidFill>
                    <a:schemeClr val="tx1"/>
                  </a:solidFill>
                  <a:latin typeface="Tahoma" panose="020B0604030504040204" pitchFamily="34" charset="0"/>
                  <a:ea typeface="华文新魏" panose="02010800040101010101" pitchFamily="2" charset="-122"/>
                </a:rPr>
                <a:t>职称</a:t>
              </a:r>
            </a:p>
          </p:txBody>
        </p:sp>
        <p:sp>
          <p:nvSpPr>
            <p:cNvPr id="46121" name="Rectangle 30"/>
            <p:cNvSpPr>
              <a:spLocks noChangeArrowheads="1"/>
            </p:cNvSpPr>
            <p:nvPr/>
          </p:nvSpPr>
          <p:spPr bwMode="auto">
            <a:xfrm>
              <a:off x="1160" y="2842"/>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姓名</a:t>
              </a:r>
            </a:p>
          </p:txBody>
        </p:sp>
        <p:sp>
          <p:nvSpPr>
            <p:cNvPr id="46122" name="Rectangle 31"/>
            <p:cNvSpPr>
              <a:spLocks noChangeArrowheads="1"/>
            </p:cNvSpPr>
            <p:nvPr/>
          </p:nvSpPr>
          <p:spPr bwMode="auto">
            <a:xfrm>
              <a:off x="344" y="2842"/>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ea typeface="华文新魏" panose="02010800040101010101" pitchFamily="2" charset="-122"/>
                </a:rPr>
                <a:t>职工号</a:t>
              </a:r>
            </a:p>
          </p:txBody>
        </p:sp>
        <p:sp>
          <p:nvSpPr>
            <p:cNvPr id="46123" name="Line 32"/>
            <p:cNvSpPr>
              <a:spLocks noChangeShapeType="1"/>
            </p:cNvSpPr>
            <p:nvPr/>
          </p:nvSpPr>
          <p:spPr bwMode="auto">
            <a:xfrm>
              <a:off x="344" y="2818"/>
              <a:ext cx="244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24" name="Line 33"/>
            <p:cNvSpPr>
              <a:spLocks noChangeShapeType="1"/>
            </p:cNvSpPr>
            <p:nvPr/>
          </p:nvSpPr>
          <p:spPr bwMode="auto">
            <a:xfrm>
              <a:off x="344" y="3168"/>
              <a:ext cx="244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25" name="Line 34"/>
            <p:cNvSpPr>
              <a:spLocks noChangeShapeType="1"/>
            </p:cNvSpPr>
            <p:nvPr/>
          </p:nvSpPr>
          <p:spPr bwMode="auto">
            <a:xfrm>
              <a:off x="344" y="2842"/>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26" name="Line 35"/>
            <p:cNvSpPr>
              <a:spLocks noChangeShapeType="1"/>
            </p:cNvSpPr>
            <p:nvPr/>
          </p:nvSpPr>
          <p:spPr bwMode="auto">
            <a:xfrm>
              <a:off x="1160" y="2842"/>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27" name="Line 36"/>
            <p:cNvSpPr>
              <a:spLocks noChangeShapeType="1"/>
            </p:cNvSpPr>
            <p:nvPr/>
          </p:nvSpPr>
          <p:spPr bwMode="auto">
            <a:xfrm>
              <a:off x="1976" y="2842"/>
              <a:ext cx="0" cy="32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28" name="Line 37"/>
            <p:cNvSpPr>
              <a:spLocks noChangeShapeType="1"/>
            </p:cNvSpPr>
            <p:nvPr/>
          </p:nvSpPr>
          <p:spPr bwMode="auto">
            <a:xfrm>
              <a:off x="2792" y="2842"/>
              <a:ext cx="0" cy="32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29" name="Line 38"/>
            <p:cNvSpPr>
              <a:spLocks noChangeShapeType="1"/>
            </p:cNvSpPr>
            <p:nvPr/>
          </p:nvSpPr>
          <p:spPr bwMode="auto">
            <a:xfrm>
              <a:off x="1568" y="1680"/>
              <a:ext cx="0" cy="336"/>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30" name="Line 39"/>
            <p:cNvSpPr>
              <a:spLocks noChangeShapeType="1"/>
            </p:cNvSpPr>
            <p:nvPr/>
          </p:nvSpPr>
          <p:spPr bwMode="auto">
            <a:xfrm>
              <a:off x="4120" y="1680"/>
              <a:ext cx="0" cy="336"/>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31" name="Line 40"/>
            <p:cNvSpPr>
              <a:spLocks noChangeShapeType="1"/>
            </p:cNvSpPr>
            <p:nvPr/>
          </p:nvSpPr>
          <p:spPr bwMode="auto">
            <a:xfrm>
              <a:off x="1576" y="1680"/>
              <a:ext cx="25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32" name="Line 41"/>
            <p:cNvSpPr>
              <a:spLocks noChangeShapeType="1"/>
            </p:cNvSpPr>
            <p:nvPr/>
          </p:nvSpPr>
          <p:spPr bwMode="auto">
            <a:xfrm flipH="1">
              <a:off x="1568" y="2352"/>
              <a:ext cx="0" cy="39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sp>
          <p:nvSpPr>
            <p:cNvPr id="46133" name="Line 42"/>
            <p:cNvSpPr>
              <a:spLocks noChangeShapeType="1"/>
            </p:cNvSpPr>
            <p:nvPr/>
          </p:nvSpPr>
          <p:spPr bwMode="auto">
            <a:xfrm>
              <a:off x="2880" y="1440"/>
              <a:ext cx="0"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dirty="0">
                <a:ea typeface="微软雅黑" panose="020B0503020204020204" pitchFamily="34" charset="-122"/>
              </a:endParaRPr>
            </a:p>
          </p:txBody>
        </p:sp>
      </p:grpSp>
      <p:grpSp>
        <p:nvGrpSpPr>
          <p:cNvPr id="46084" name="Group 43"/>
          <p:cNvGrpSpPr>
            <a:grpSpLocks/>
          </p:cNvGrpSpPr>
          <p:nvPr/>
        </p:nvGrpSpPr>
        <p:grpSpPr bwMode="auto">
          <a:xfrm>
            <a:off x="1326995" y="1436688"/>
            <a:ext cx="6045355" cy="1992312"/>
            <a:chOff x="816" y="809"/>
            <a:chExt cx="4416" cy="1255"/>
          </a:xfrm>
        </p:grpSpPr>
        <p:sp>
          <p:nvSpPr>
            <p:cNvPr id="46086" name="Rectangle 44"/>
            <p:cNvSpPr>
              <a:spLocks noChangeArrowheads="1"/>
            </p:cNvSpPr>
            <p:nvPr/>
          </p:nvSpPr>
          <p:spPr bwMode="auto">
            <a:xfrm>
              <a:off x="2403" y="80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rgbClr val="000000"/>
              </a:solidFill>
              <a:miter lim="800000"/>
              <a:headEnd/>
              <a:tailEnd/>
            </a:ln>
          </p:spPr>
          <p:txBody>
            <a:bodyPr lIns="0" tIns="0" rIns="0" bIns="0" anchor="ctr" anchorCtr="1"/>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dirty="0">
                  <a:latin typeface="微软雅黑" panose="020B0503020204020204" pitchFamily="34" charset="-122"/>
                  <a:ea typeface="微软雅黑" panose="020B0503020204020204" pitchFamily="34" charset="-122"/>
                </a:rPr>
                <a:t>系</a:t>
              </a:r>
            </a:p>
          </p:txBody>
        </p:sp>
        <p:sp>
          <p:nvSpPr>
            <p:cNvPr id="46087" name="Rectangle 45"/>
            <p:cNvSpPr>
              <a:spLocks noChangeArrowheads="1"/>
            </p:cNvSpPr>
            <p:nvPr/>
          </p:nvSpPr>
          <p:spPr bwMode="auto">
            <a:xfrm>
              <a:off x="1461" y="128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rgbClr val="000000"/>
              </a:solidFill>
              <a:miter lim="800000"/>
              <a:headEnd/>
              <a:tailEnd/>
            </a:ln>
          </p:spPr>
          <p:txBody>
            <a:bodyPr lIns="0" tIns="0" rIns="0" bIns="0" anchor="ctr" anchorCtr="1"/>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dirty="0">
                  <a:latin typeface="微软雅黑" panose="020B0503020204020204" pitchFamily="34" charset="-122"/>
                  <a:ea typeface="微软雅黑" panose="020B0503020204020204" pitchFamily="34" charset="-122"/>
                </a:rPr>
                <a:t>教研室</a:t>
              </a:r>
            </a:p>
          </p:txBody>
        </p:sp>
        <p:sp>
          <p:nvSpPr>
            <p:cNvPr id="46088" name="Rectangle 46"/>
            <p:cNvSpPr>
              <a:spLocks noChangeArrowheads="1"/>
            </p:cNvSpPr>
            <p:nvPr/>
          </p:nvSpPr>
          <p:spPr bwMode="auto">
            <a:xfrm>
              <a:off x="3345" y="128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rgbClr val="000000"/>
              </a:solidFill>
              <a:miter lim="800000"/>
              <a:headEnd/>
              <a:tailEnd/>
            </a:ln>
          </p:spPr>
          <p:txBody>
            <a:bodyPr lIns="0" tIns="0" rIns="0" bIns="0" anchor="ctr" anchorCtr="1"/>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dirty="0">
                  <a:latin typeface="微软雅黑" panose="020B0503020204020204" pitchFamily="34" charset="-122"/>
                  <a:ea typeface="微软雅黑" panose="020B0503020204020204" pitchFamily="34" charset="-122"/>
                </a:rPr>
                <a:t>学生</a:t>
              </a:r>
            </a:p>
          </p:txBody>
        </p:sp>
        <p:sp>
          <p:nvSpPr>
            <p:cNvPr id="46089" name="Rectangle 47"/>
            <p:cNvSpPr>
              <a:spLocks noChangeArrowheads="1"/>
            </p:cNvSpPr>
            <p:nvPr/>
          </p:nvSpPr>
          <p:spPr bwMode="auto">
            <a:xfrm>
              <a:off x="1440" y="1769"/>
              <a:ext cx="944" cy="295"/>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rgbClr val="000000"/>
              </a:solidFill>
              <a:miter lim="800000"/>
              <a:headEnd/>
              <a:tailEnd/>
            </a:ln>
          </p:spPr>
          <p:txBody>
            <a:bodyPr lIns="0" tIns="0" rIns="0" bIns="0" anchor="ctr" anchorCtr="1"/>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dirty="0">
                  <a:latin typeface="微软雅黑" panose="020B0503020204020204" pitchFamily="34" charset="-122"/>
                  <a:ea typeface="微软雅黑" panose="020B0503020204020204" pitchFamily="34" charset="-122"/>
                </a:rPr>
                <a:t>教员</a:t>
              </a:r>
            </a:p>
          </p:txBody>
        </p:sp>
        <p:sp>
          <p:nvSpPr>
            <p:cNvPr id="46090" name="Line 48"/>
            <p:cNvSpPr>
              <a:spLocks noChangeShapeType="1"/>
            </p:cNvSpPr>
            <p:nvPr/>
          </p:nvSpPr>
          <p:spPr bwMode="auto">
            <a:xfrm flipH="1">
              <a:off x="1968" y="1103"/>
              <a:ext cx="592" cy="18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zh-CN" altLang="en-US" sz="1600" dirty="0">
                <a:ea typeface="微软雅黑" panose="020B0503020204020204" pitchFamily="34" charset="-122"/>
              </a:endParaRPr>
            </a:p>
          </p:txBody>
        </p:sp>
        <p:sp>
          <p:nvSpPr>
            <p:cNvPr id="46091" name="Line 49"/>
            <p:cNvSpPr>
              <a:spLocks noChangeShapeType="1"/>
            </p:cNvSpPr>
            <p:nvPr/>
          </p:nvSpPr>
          <p:spPr bwMode="auto">
            <a:xfrm>
              <a:off x="3188" y="1103"/>
              <a:ext cx="604" cy="18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zh-CN" altLang="en-US" sz="1600" dirty="0">
                <a:ea typeface="微软雅黑" panose="020B0503020204020204" pitchFamily="34" charset="-122"/>
              </a:endParaRPr>
            </a:p>
          </p:txBody>
        </p:sp>
        <p:sp>
          <p:nvSpPr>
            <p:cNvPr id="46092" name="Line 50"/>
            <p:cNvSpPr>
              <a:spLocks noChangeShapeType="1"/>
            </p:cNvSpPr>
            <p:nvPr/>
          </p:nvSpPr>
          <p:spPr bwMode="auto">
            <a:xfrm>
              <a:off x="1919" y="1577"/>
              <a:ext cx="1" cy="19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zh-CN" altLang="en-US" sz="1600" dirty="0">
                <a:ea typeface="微软雅黑" panose="020B0503020204020204" pitchFamily="34" charset="-122"/>
              </a:endParaRPr>
            </a:p>
          </p:txBody>
        </p:sp>
        <p:sp>
          <p:nvSpPr>
            <p:cNvPr id="46093" name="AutoShape 51"/>
            <p:cNvSpPr>
              <a:spLocks noChangeArrowheads="1"/>
            </p:cNvSpPr>
            <p:nvPr/>
          </p:nvSpPr>
          <p:spPr bwMode="auto">
            <a:xfrm>
              <a:off x="4128" y="861"/>
              <a:ext cx="1104" cy="284"/>
            </a:xfrm>
            <a:prstGeom prst="wedgeRoundRectCallout">
              <a:avLst>
                <a:gd name="adj1" fmla="val -107245"/>
                <a:gd name="adj2" fmla="val 61972"/>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nchor="ctr" anchorCtr="1"/>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a:ea typeface="华文新魏" panose="02010800040101010101" pitchFamily="2" charset="-122"/>
                </a:rPr>
                <a:t>1 : N</a:t>
              </a:r>
              <a:r>
                <a:rPr lang="zh-CN" altLang="en-US" sz="2400">
                  <a:ea typeface="华文新魏" panose="02010800040101010101" pitchFamily="2" charset="-122"/>
                </a:rPr>
                <a:t>联系</a:t>
              </a:r>
            </a:p>
          </p:txBody>
        </p:sp>
        <p:sp>
          <p:nvSpPr>
            <p:cNvPr id="46094" name="AutoShape 52"/>
            <p:cNvSpPr>
              <a:spLocks noChangeArrowheads="1"/>
            </p:cNvSpPr>
            <p:nvPr/>
          </p:nvSpPr>
          <p:spPr bwMode="auto">
            <a:xfrm>
              <a:off x="816" y="809"/>
              <a:ext cx="864" cy="284"/>
            </a:xfrm>
            <a:prstGeom prst="wedgeRoundRectCallout">
              <a:avLst>
                <a:gd name="adj1" fmla="val 118300"/>
                <a:gd name="adj2" fmla="val 7394"/>
                <a:gd name="adj3" fmla="val 16667"/>
              </a:avLst>
            </a:prstGeom>
            <a:solidFill>
              <a:srgbClr val="FFFF0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nchor="ctr" anchorCtr="1"/>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dirty="0">
                  <a:ea typeface="华文新魏" panose="02010800040101010101" pitchFamily="2" charset="-122"/>
                </a:rPr>
                <a:t>实体型</a:t>
              </a:r>
            </a:p>
          </p:txBody>
        </p:sp>
      </p:grpSp>
      <p:sp>
        <p:nvSpPr>
          <p:cNvPr id="321589" name="Text Box 53"/>
          <p:cNvSpPr txBox="1">
            <a:spLocks noChangeArrowheads="1"/>
          </p:cNvSpPr>
          <p:nvPr/>
        </p:nvSpPr>
        <p:spPr bwMode="auto">
          <a:xfrm>
            <a:off x="3655097" y="233317"/>
            <a:ext cx="5275149" cy="954107"/>
          </a:xfrm>
          <a:prstGeom prst="rect">
            <a:avLst/>
          </a:prstGeom>
          <a:solidFill>
            <a:srgbClr val="FF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层次模型就是以</a:t>
            </a:r>
            <a:r>
              <a:rPr lang="zh-CN" altLang="en-US" sz="2800" b="1" dirty="0">
                <a:solidFill>
                  <a:srgbClr val="FF0000"/>
                </a:solidFill>
                <a:latin typeface="微软雅黑" panose="020B0503020204020204" pitchFamily="34" charset="-122"/>
                <a:ea typeface="微软雅黑" panose="020B0503020204020204" pitchFamily="34" charset="-122"/>
              </a:rPr>
              <a:t>记录</a:t>
            </a:r>
            <a:r>
              <a:rPr lang="zh-CN" altLang="en-US" sz="2800" b="1" dirty="0" smtClean="0">
                <a:solidFill>
                  <a:srgbClr val="0000FF"/>
                </a:solidFill>
                <a:latin typeface="微软雅黑" panose="020B0503020204020204" pitchFamily="34" charset="-122"/>
                <a:ea typeface="微软雅黑" panose="020B0503020204020204" pitchFamily="34" charset="-122"/>
              </a:rPr>
              <a:t>为</a:t>
            </a:r>
            <a:r>
              <a:rPr lang="zh-CN" altLang="en-US" sz="2800" b="1" dirty="0">
                <a:solidFill>
                  <a:srgbClr val="0000FF"/>
                </a:solidFill>
                <a:latin typeface="微软雅黑" panose="020B0503020204020204" pitchFamily="34" charset="-122"/>
                <a:ea typeface="微软雅黑" panose="020B0503020204020204" pitchFamily="34" charset="-122"/>
              </a:rPr>
              <a:t>结</a:t>
            </a:r>
            <a:r>
              <a:rPr lang="zh-CN" altLang="en-US" sz="2800" b="1" dirty="0" smtClean="0">
                <a:solidFill>
                  <a:srgbClr val="0000FF"/>
                </a:solidFill>
                <a:latin typeface="微软雅黑" panose="020B0503020204020204" pitchFamily="34" charset="-122"/>
                <a:ea typeface="微软雅黑" panose="020B0503020204020204" pitchFamily="34" charset="-122"/>
              </a:rPr>
              <a:t>点</a:t>
            </a:r>
            <a:r>
              <a:rPr lang="zh-CN" altLang="en-US" sz="2800" b="1" dirty="0">
                <a:solidFill>
                  <a:srgbClr val="0000FF"/>
                </a:solidFill>
                <a:latin typeface="微软雅黑" panose="020B0503020204020204" pitchFamily="34" charset="-122"/>
                <a:ea typeface="微软雅黑" panose="020B0503020204020204" pitchFamily="34" charset="-122"/>
              </a:rPr>
              <a:t>、以记录之间的联系为边的有向树。</a:t>
            </a:r>
          </a:p>
        </p:txBody>
      </p:sp>
    </p:spTree>
    <p:extLst>
      <p:ext uri="{BB962C8B-B14F-4D97-AF65-F5344CB8AC3E}">
        <p14:creationId xmlns:p14="http://schemas.microsoft.com/office/powerpoint/2010/main" val="1376899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21589"/>
                                        </p:tgtEl>
                                        <p:attrNameLst>
                                          <p:attrName>style.visibility</p:attrName>
                                        </p:attrNameLst>
                                      </p:cBhvr>
                                      <p:to>
                                        <p:strVal val="visible"/>
                                      </p:to>
                                    </p:set>
                                    <p:animEffect transition="in" filter="slide(fromRight)">
                                      <p:cBhvr>
                                        <p:cTn id="7" dur="500"/>
                                        <p:tgtEl>
                                          <p:spTgt spid="32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8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74271" y="421405"/>
            <a:ext cx="7886700" cy="791013"/>
          </a:xfrm>
        </p:spPr>
        <p:txBody>
          <a:bodyPr vert="horz" lIns="91440" tIns="45720" rIns="91440" bIns="45720" rtlCol="0" anchor="ctr">
            <a:normAutofit/>
          </a:bodyPr>
          <a:lstStyle/>
          <a:p>
            <a:r>
              <a:rPr lang="zh-CN" altLang="en-US" sz="3200" b="1" dirty="0"/>
              <a:t>层次模型的优缺点</a:t>
            </a:r>
          </a:p>
        </p:txBody>
      </p:sp>
      <p:sp>
        <p:nvSpPr>
          <p:cNvPr id="104452" name="Text Box 4"/>
          <p:cNvSpPr txBox="1">
            <a:spLocks noChangeArrowheads="1"/>
          </p:cNvSpPr>
          <p:nvPr/>
        </p:nvSpPr>
        <p:spPr bwMode="auto">
          <a:xfrm>
            <a:off x="475013" y="1149273"/>
            <a:ext cx="8253351"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buClr>
                <a:schemeClr val="folHlink"/>
              </a:buClr>
              <a:buSzPct val="60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优点</a:t>
            </a:r>
          </a:p>
          <a:p>
            <a:pPr lvl="2" eaLnBrk="1" hangingPunct="1">
              <a:lnSpc>
                <a:spcPct val="150000"/>
              </a:lnSpc>
              <a:spcBef>
                <a:spcPct val="20000"/>
              </a:spcBef>
              <a:buClr>
                <a:schemeClr val="folHlink"/>
              </a:buClr>
              <a:buSzPct val="50000"/>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数据模型比较简单，操作简单</a:t>
            </a:r>
            <a:r>
              <a:rPr lang="zh-CN" altLang="en-US" sz="2400" b="1" dirty="0">
                <a:latin typeface="微软雅黑" panose="020B0503020204020204" pitchFamily="34" charset="-122"/>
                <a:ea typeface="微软雅黑" panose="020B0503020204020204" pitchFamily="34" charset="-122"/>
              </a:rPr>
              <a:t>。对于实体间联系是固定的，且预先定义好的应用系统，性能较高。提供良好的完整性支持。</a:t>
            </a:r>
          </a:p>
          <a:p>
            <a:pPr eaLnBrk="1" hangingPunct="1">
              <a:lnSpc>
                <a:spcPct val="150000"/>
              </a:lnSpc>
              <a:spcBef>
                <a:spcPct val="20000"/>
              </a:spcBef>
              <a:buClr>
                <a:schemeClr val="folHlink"/>
              </a:buClr>
              <a:buSzPct val="60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缺点</a:t>
            </a:r>
          </a:p>
          <a:p>
            <a:pPr lvl="2" eaLnBrk="1" hangingPunct="1">
              <a:lnSpc>
                <a:spcPct val="150000"/>
              </a:lnSpc>
              <a:spcBef>
                <a:spcPct val="20000"/>
              </a:spcBef>
              <a:buClr>
                <a:schemeClr val="folHlink"/>
              </a:buClr>
              <a:buSzPct val="50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  只允许自顶向下的查询，</a:t>
            </a:r>
            <a:r>
              <a:rPr lang="zh-CN" altLang="en-US" sz="2400" b="1" dirty="0">
                <a:solidFill>
                  <a:srgbClr val="FF0000"/>
                </a:solidFill>
                <a:latin typeface="微软雅黑" panose="020B0503020204020204" pitchFamily="34" charset="-122"/>
                <a:ea typeface="微软雅黑" panose="020B0503020204020204" pitchFamily="34" charset="-122"/>
              </a:rPr>
              <a:t>查询复杂，耗时</a:t>
            </a:r>
            <a:r>
              <a:rPr lang="zh-CN" altLang="en-US" sz="2400" b="1" dirty="0">
                <a:latin typeface="微软雅黑" panose="020B0503020204020204" pitchFamily="34" charset="-122"/>
                <a:ea typeface="微软雅黑" panose="020B0503020204020204" pitchFamily="34" charset="-122"/>
              </a:rPr>
              <a:t>，从而增加程序编写调试的负担。</a:t>
            </a:r>
          </a:p>
          <a:p>
            <a:pPr lvl="2" eaLnBrk="1" hangingPunct="1">
              <a:lnSpc>
                <a:spcPct val="150000"/>
              </a:lnSpc>
              <a:spcBef>
                <a:spcPct val="20000"/>
              </a:spcBef>
              <a:buClr>
                <a:schemeClr val="folHlink"/>
              </a:buClr>
              <a:buSzPct val="50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对数据记录之间多对多、多对一的联系，</a:t>
            </a:r>
            <a:r>
              <a:rPr lang="zh-CN" altLang="en-US" sz="2400" b="1" dirty="0">
                <a:solidFill>
                  <a:srgbClr val="FF0000"/>
                </a:solidFill>
                <a:latin typeface="微软雅黑" panose="020B0503020204020204" pitchFamily="34" charset="-122"/>
                <a:ea typeface="微软雅黑" panose="020B0503020204020204" pitchFamily="34" charset="-122"/>
              </a:rPr>
              <a:t>时间冗余大</a:t>
            </a:r>
            <a:r>
              <a:rPr lang="zh-CN" altLang="en-US" sz="2400" b="1" dirty="0">
                <a:latin typeface="微软雅黑" panose="020B0503020204020204" pitchFamily="34" charset="-122"/>
                <a:ea typeface="微软雅黑" panose="020B0503020204020204" pitchFamily="34" charset="-122"/>
              </a:rPr>
              <a:t>。</a:t>
            </a:r>
          </a:p>
          <a:p>
            <a:pPr eaLnBrk="1" hangingPunct="1"/>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4196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4452">
                                            <p:txEl>
                                              <p:pRg st="2" end="2"/>
                                            </p:txEl>
                                          </p:spTgt>
                                        </p:tgtEl>
                                        <p:attrNameLst>
                                          <p:attrName>style.visibility</p:attrName>
                                        </p:attrNameLst>
                                      </p:cBhvr>
                                      <p:to>
                                        <p:strVal val="visible"/>
                                      </p:to>
                                    </p:set>
                                    <p:animEffect transition="in" filter="fade">
                                      <p:cBhvr>
                                        <p:cTn id="11" dur="500"/>
                                        <p:tgtEl>
                                          <p:spTgt spid="104452">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04452">
                                            <p:txEl>
                                              <p:pRg st="3" end="3"/>
                                            </p:txEl>
                                          </p:spTgt>
                                        </p:tgtEl>
                                        <p:attrNameLst>
                                          <p:attrName>style.visibility</p:attrName>
                                        </p:attrNameLst>
                                      </p:cBhvr>
                                      <p:to>
                                        <p:strVal val="visible"/>
                                      </p:to>
                                    </p:set>
                                    <p:animEffect transition="in" filter="fade">
                                      <p:cBhvr>
                                        <p:cTn id="14" dur="500"/>
                                        <p:tgtEl>
                                          <p:spTgt spid="104452">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04452">
                                            <p:txEl>
                                              <p:pRg st="4" end="4"/>
                                            </p:txEl>
                                          </p:spTgt>
                                        </p:tgtEl>
                                        <p:attrNameLst>
                                          <p:attrName>style.visibility</p:attrName>
                                        </p:attrNameLst>
                                      </p:cBhvr>
                                      <p:to>
                                        <p:strVal val="visible"/>
                                      </p:to>
                                    </p:set>
                                    <p:animEffect transition="in" filter="fade">
                                      <p:cBhvr>
                                        <p:cTn id="17" dur="500"/>
                                        <p:tgtEl>
                                          <p:spTgt spid="1044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buFont typeface="Wingdings" panose="05000000000000000000" pitchFamily="2" charset="2"/>
              <a:buNone/>
            </a:pPr>
            <a:r>
              <a:rPr lang="en-US" altLang="zh-CN" dirty="0" smtClean="0"/>
              <a:t> </a:t>
            </a:r>
          </a:p>
        </p:txBody>
      </p:sp>
      <p:sp>
        <p:nvSpPr>
          <p:cNvPr id="48132" name="Rectangle 4"/>
          <p:cNvSpPr>
            <a:spLocks noChangeArrowheads="1"/>
          </p:cNvSpPr>
          <p:nvPr/>
        </p:nvSpPr>
        <p:spPr bwMode="auto">
          <a:xfrm>
            <a:off x="2628900" y="4267202"/>
            <a:ext cx="2732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dirty="0">
                <a:ea typeface="微软雅黑" panose="020B0503020204020204" pitchFamily="34" charset="-122"/>
              </a:rPr>
              <a:t>        </a:t>
            </a:r>
          </a:p>
        </p:txBody>
      </p:sp>
      <p:sp>
        <p:nvSpPr>
          <p:cNvPr id="48133" name="Rectangle 5"/>
          <p:cNvSpPr>
            <a:spLocks noChangeArrowheads="1"/>
          </p:cNvSpPr>
          <p:nvPr/>
        </p:nvSpPr>
        <p:spPr bwMode="auto">
          <a:xfrm>
            <a:off x="2628900" y="4751390"/>
            <a:ext cx="2049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dirty="0">
                <a:ea typeface="微软雅黑" panose="020B0503020204020204" pitchFamily="34" charset="-122"/>
              </a:rPr>
              <a:t>      </a:t>
            </a:r>
          </a:p>
        </p:txBody>
      </p:sp>
      <p:grpSp>
        <p:nvGrpSpPr>
          <p:cNvPr id="48134" name="Group 6"/>
          <p:cNvGrpSpPr>
            <a:grpSpLocks/>
          </p:cNvGrpSpPr>
          <p:nvPr/>
        </p:nvGrpSpPr>
        <p:grpSpPr bwMode="auto">
          <a:xfrm>
            <a:off x="688781" y="1969375"/>
            <a:ext cx="2484807" cy="2127250"/>
            <a:chOff x="1632" y="1344"/>
            <a:chExt cx="1526" cy="1340"/>
          </a:xfrm>
        </p:grpSpPr>
        <p:grpSp>
          <p:nvGrpSpPr>
            <p:cNvPr id="48394" name="Group 7"/>
            <p:cNvGrpSpPr>
              <a:grpSpLocks/>
            </p:cNvGrpSpPr>
            <p:nvPr/>
          </p:nvGrpSpPr>
          <p:grpSpPr bwMode="auto">
            <a:xfrm>
              <a:off x="1632" y="1344"/>
              <a:ext cx="1526" cy="300"/>
              <a:chOff x="1248" y="1952"/>
              <a:chExt cx="1526" cy="300"/>
            </a:xfrm>
          </p:grpSpPr>
          <p:sp>
            <p:nvSpPr>
              <p:cNvPr id="48438" name="Rectangle 8"/>
              <p:cNvSpPr>
                <a:spLocks noChangeArrowheads="1"/>
              </p:cNvSpPr>
              <p:nvPr/>
            </p:nvSpPr>
            <p:spPr bwMode="auto">
              <a:xfrm>
                <a:off x="1264" y="1984"/>
                <a:ext cx="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 </a:t>
                </a:r>
              </a:p>
            </p:txBody>
          </p:sp>
          <p:sp>
            <p:nvSpPr>
              <p:cNvPr id="48439" name="Rectangle 9"/>
              <p:cNvSpPr>
                <a:spLocks noChangeArrowheads="1"/>
              </p:cNvSpPr>
              <p:nvPr/>
            </p:nvSpPr>
            <p:spPr bwMode="auto">
              <a:xfrm>
                <a:off x="1374" y="2015"/>
                <a:ext cx="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800" dirty="0">
                    <a:latin typeface="微软雅黑" panose="020B0503020204020204" pitchFamily="34" charset="-122"/>
                    <a:ea typeface="微软雅黑" panose="020B0503020204020204" pitchFamily="34" charset="-122"/>
                  </a:rPr>
                  <a:t>Ｒ</a:t>
                </a:r>
              </a:p>
            </p:txBody>
          </p:sp>
          <p:sp>
            <p:nvSpPr>
              <p:cNvPr id="48440" name="Rectangle 10"/>
              <p:cNvSpPr>
                <a:spLocks noChangeArrowheads="1"/>
              </p:cNvSpPr>
              <p:nvPr/>
            </p:nvSpPr>
            <p:spPr bwMode="auto">
              <a:xfrm>
                <a:off x="1562" y="1984"/>
                <a:ext cx="1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1 </a:t>
                </a:r>
              </a:p>
            </p:txBody>
          </p:sp>
          <p:sp>
            <p:nvSpPr>
              <p:cNvPr id="48441" name="Rectangle 11"/>
              <p:cNvSpPr>
                <a:spLocks noChangeArrowheads="1"/>
              </p:cNvSpPr>
              <p:nvPr/>
            </p:nvSpPr>
            <p:spPr bwMode="auto">
              <a:xfrm>
                <a:off x="1248"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42" name="Line 12"/>
              <p:cNvSpPr>
                <a:spLocks noChangeShapeType="1"/>
              </p:cNvSpPr>
              <p:nvPr/>
            </p:nvSpPr>
            <p:spPr bwMode="auto">
              <a:xfrm>
                <a:off x="1248"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43" name="Line 13"/>
              <p:cNvSpPr>
                <a:spLocks noChangeShapeType="1"/>
              </p:cNvSpPr>
              <p:nvPr/>
            </p:nvSpPr>
            <p:spPr bwMode="auto">
              <a:xfrm>
                <a:off x="124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44" name="Rectangle 14"/>
              <p:cNvSpPr>
                <a:spLocks noChangeArrowheads="1"/>
              </p:cNvSpPr>
              <p:nvPr/>
            </p:nvSpPr>
            <p:spPr bwMode="auto">
              <a:xfrm>
                <a:off x="1248"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45" name="Line 15"/>
              <p:cNvSpPr>
                <a:spLocks noChangeShapeType="1"/>
              </p:cNvSpPr>
              <p:nvPr/>
            </p:nvSpPr>
            <p:spPr bwMode="auto">
              <a:xfrm>
                <a:off x="1248"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46" name="Line 16"/>
              <p:cNvSpPr>
                <a:spLocks noChangeShapeType="1"/>
              </p:cNvSpPr>
              <p:nvPr/>
            </p:nvSpPr>
            <p:spPr bwMode="auto">
              <a:xfrm>
                <a:off x="124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47" name="Rectangle 17"/>
              <p:cNvSpPr>
                <a:spLocks noChangeArrowheads="1"/>
              </p:cNvSpPr>
              <p:nvPr/>
            </p:nvSpPr>
            <p:spPr bwMode="auto">
              <a:xfrm>
                <a:off x="1264" y="1952"/>
                <a:ext cx="48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48" name="Line 18"/>
              <p:cNvSpPr>
                <a:spLocks noChangeShapeType="1"/>
              </p:cNvSpPr>
              <p:nvPr/>
            </p:nvSpPr>
            <p:spPr bwMode="auto">
              <a:xfrm>
                <a:off x="1248" y="1968"/>
                <a:ext cx="4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49" name="Rectangle 19"/>
              <p:cNvSpPr>
                <a:spLocks noChangeArrowheads="1"/>
              </p:cNvSpPr>
              <p:nvPr/>
            </p:nvSpPr>
            <p:spPr bwMode="auto">
              <a:xfrm>
                <a:off x="1751"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50" name="Line 20"/>
              <p:cNvSpPr>
                <a:spLocks noChangeShapeType="1"/>
              </p:cNvSpPr>
              <p:nvPr/>
            </p:nvSpPr>
            <p:spPr bwMode="auto">
              <a:xfrm>
                <a:off x="1751"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51" name="Line 21"/>
              <p:cNvSpPr>
                <a:spLocks noChangeShapeType="1"/>
              </p:cNvSpPr>
              <p:nvPr/>
            </p:nvSpPr>
            <p:spPr bwMode="auto">
              <a:xfrm>
                <a:off x="1751"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52" name="Rectangle 22"/>
              <p:cNvSpPr>
                <a:spLocks noChangeArrowheads="1"/>
              </p:cNvSpPr>
              <p:nvPr/>
            </p:nvSpPr>
            <p:spPr bwMode="auto">
              <a:xfrm>
                <a:off x="1751"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53" name="Line 23"/>
              <p:cNvSpPr>
                <a:spLocks noChangeShapeType="1"/>
              </p:cNvSpPr>
              <p:nvPr/>
            </p:nvSpPr>
            <p:spPr bwMode="auto">
              <a:xfrm>
                <a:off x="1751"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54" name="Line 24"/>
              <p:cNvSpPr>
                <a:spLocks noChangeShapeType="1"/>
              </p:cNvSpPr>
              <p:nvPr/>
            </p:nvSpPr>
            <p:spPr bwMode="auto">
              <a:xfrm>
                <a:off x="1751"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55" name="Rectangle 25"/>
              <p:cNvSpPr>
                <a:spLocks noChangeArrowheads="1"/>
              </p:cNvSpPr>
              <p:nvPr/>
            </p:nvSpPr>
            <p:spPr bwMode="auto">
              <a:xfrm>
                <a:off x="1248" y="1968"/>
                <a:ext cx="16"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56" name="Line 26"/>
              <p:cNvSpPr>
                <a:spLocks noChangeShapeType="1"/>
              </p:cNvSpPr>
              <p:nvPr/>
            </p:nvSpPr>
            <p:spPr bwMode="auto">
              <a:xfrm>
                <a:off x="1248" y="196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57" name="Rectangle 27"/>
              <p:cNvSpPr>
                <a:spLocks noChangeArrowheads="1"/>
              </p:cNvSpPr>
              <p:nvPr/>
            </p:nvSpPr>
            <p:spPr bwMode="auto">
              <a:xfrm>
                <a:off x="1751" y="1968"/>
                <a:ext cx="16"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58" name="Line 28"/>
              <p:cNvSpPr>
                <a:spLocks noChangeShapeType="1"/>
              </p:cNvSpPr>
              <p:nvPr/>
            </p:nvSpPr>
            <p:spPr bwMode="auto">
              <a:xfrm>
                <a:off x="1751" y="196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59" name="Rectangle 29"/>
              <p:cNvSpPr>
                <a:spLocks noChangeArrowheads="1"/>
              </p:cNvSpPr>
              <p:nvPr/>
            </p:nvSpPr>
            <p:spPr bwMode="auto">
              <a:xfrm>
                <a:off x="1248"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60" name="Line 30"/>
              <p:cNvSpPr>
                <a:spLocks noChangeShapeType="1"/>
              </p:cNvSpPr>
              <p:nvPr/>
            </p:nvSpPr>
            <p:spPr bwMode="auto">
              <a:xfrm>
                <a:off x="1248"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61" name="Line 31"/>
              <p:cNvSpPr>
                <a:spLocks noChangeShapeType="1"/>
              </p:cNvSpPr>
              <p:nvPr/>
            </p:nvSpPr>
            <p:spPr bwMode="auto">
              <a:xfrm>
                <a:off x="124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62" name="Rectangle 32"/>
              <p:cNvSpPr>
                <a:spLocks noChangeArrowheads="1"/>
              </p:cNvSpPr>
              <p:nvPr/>
            </p:nvSpPr>
            <p:spPr bwMode="auto">
              <a:xfrm>
                <a:off x="1248"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63" name="Line 33"/>
              <p:cNvSpPr>
                <a:spLocks noChangeShapeType="1"/>
              </p:cNvSpPr>
              <p:nvPr/>
            </p:nvSpPr>
            <p:spPr bwMode="auto">
              <a:xfrm>
                <a:off x="1248"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64" name="Line 34"/>
              <p:cNvSpPr>
                <a:spLocks noChangeShapeType="1"/>
              </p:cNvSpPr>
              <p:nvPr/>
            </p:nvSpPr>
            <p:spPr bwMode="auto">
              <a:xfrm>
                <a:off x="124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65" name="Rectangle 35"/>
              <p:cNvSpPr>
                <a:spLocks noChangeArrowheads="1"/>
              </p:cNvSpPr>
              <p:nvPr/>
            </p:nvSpPr>
            <p:spPr bwMode="auto">
              <a:xfrm>
                <a:off x="1264" y="2236"/>
                <a:ext cx="48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66" name="Line 36"/>
              <p:cNvSpPr>
                <a:spLocks noChangeShapeType="1"/>
              </p:cNvSpPr>
              <p:nvPr/>
            </p:nvSpPr>
            <p:spPr bwMode="auto">
              <a:xfrm>
                <a:off x="1264" y="2236"/>
                <a:ext cx="4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67" name="Rectangle 37"/>
              <p:cNvSpPr>
                <a:spLocks noChangeArrowheads="1"/>
              </p:cNvSpPr>
              <p:nvPr/>
            </p:nvSpPr>
            <p:spPr bwMode="auto">
              <a:xfrm>
                <a:off x="1751"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68" name="Line 38"/>
              <p:cNvSpPr>
                <a:spLocks noChangeShapeType="1"/>
              </p:cNvSpPr>
              <p:nvPr/>
            </p:nvSpPr>
            <p:spPr bwMode="auto">
              <a:xfrm>
                <a:off x="1751"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69" name="Line 39"/>
              <p:cNvSpPr>
                <a:spLocks noChangeShapeType="1"/>
              </p:cNvSpPr>
              <p:nvPr/>
            </p:nvSpPr>
            <p:spPr bwMode="auto">
              <a:xfrm>
                <a:off x="1751"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70" name="Rectangle 40"/>
              <p:cNvSpPr>
                <a:spLocks noChangeArrowheads="1"/>
              </p:cNvSpPr>
              <p:nvPr/>
            </p:nvSpPr>
            <p:spPr bwMode="auto">
              <a:xfrm>
                <a:off x="1751"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71" name="Line 41"/>
              <p:cNvSpPr>
                <a:spLocks noChangeShapeType="1"/>
              </p:cNvSpPr>
              <p:nvPr/>
            </p:nvSpPr>
            <p:spPr bwMode="auto">
              <a:xfrm>
                <a:off x="1751"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72" name="Line 42"/>
              <p:cNvSpPr>
                <a:spLocks noChangeShapeType="1"/>
              </p:cNvSpPr>
              <p:nvPr/>
            </p:nvSpPr>
            <p:spPr bwMode="auto">
              <a:xfrm>
                <a:off x="1751"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73" name="Rectangle 43"/>
              <p:cNvSpPr>
                <a:spLocks noChangeArrowheads="1"/>
              </p:cNvSpPr>
              <p:nvPr/>
            </p:nvSpPr>
            <p:spPr bwMode="auto">
              <a:xfrm>
                <a:off x="1767" y="1968"/>
                <a:ext cx="1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    </a:t>
                </a:r>
              </a:p>
            </p:txBody>
          </p:sp>
          <p:sp>
            <p:nvSpPr>
              <p:cNvPr id="48474" name="Rectangle 44"/>
              <p:cNvSpPr>
                <a:spLocks noChangeArrowheads="1"/>
              </p:cNvSpPr>
              <p:nvPr/>
            </p:nvSpPr>
            <p:spPr bwMode="auto">
              <a:xfrm>
                <a:off x="2223" y="1984"/>
                <a:ext cx="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 </a:t>
                </a:r>
              </a:p>
            </p:txBody>
          </p:sp>
          <p:sp>
            <p:nvSpPr>
              <p:cNvPr id="48475" name="Rectangle 45"/>
              <p:cNvSpPr>
                <a:spLocks noChangeArrowheads="1"/>
              </p:cNvSpPr>
              <p:nvPr/>
            </p:nvSpPr>
            <p:spPr bwMode="auto">
              <a:xfrm>
                <a:off x="2333" y="1984"/>
                <a:ext cx="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 </a:t>
                </a:r>
              </a:p>
            </p:txBody>
          </p:sp>
          <p:sp>
            <p:nvSpPr>
              <p:cNvPr id="48476" name="Rectangle 46"/>
              <p:cNvSpPr>
                <a:spLocks noChangeArrowheads="1"/>
              </p:cNvSpPr>
              <p:nvPr/>
            </p:nvSpPr>
            <p:spPr bwMode="auto">
              <a:xfrm>
                <a:off x="2428" y="2015"/>
                <a:ext cx="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1800" dirty="0">
                    <a:latin typeface="微软雅黑" panose="020B0503020204020204" pitchFamily="34" charset="-122"/>
                    <a:ea typeface="微软雅黑" panose="020B0503020204020204" pitchFamily="34" charset="-122"/>
                  </a:rPr>
                  <a:t>Ｒ</a:t>
                </a:r>
              </a:p>
            </p:txBody>
          </p:sp>
          <p:sp>
            <p:nvSpPr>
              <p:cNvPr id="48477" name="Rectangle 47"/>
              <p:cNvSpPr>
                <a:spLocks noChangeArrowheads="1"/>
              </p:cNvSpPr>
              <p:nvPr/>
            </p:nvSpPr>
            <p:spPr bwMode="auto">
              <a:xfrm>
                <a:off x="2616" y="1984"/>
                <a:ext cx="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2</a:t>
                </a:r>
              </a:p>
            </p:txBody>
          </p:sp>
          <p:sp>
            <p:nvSpPr>
              <p:cNvPr id="48478" name="Rectangle 48"/>
              <p:cNvSpPr>
                <a:spLocks noChangeArrowheads="1"/>
              </p:cNvSpPr>
              <p:nvPr/>
            </p:nvSpPr>
            <p:spPr bwMode="auto">
              <a:xfrm>
                <a:off x="2318" y="1952"/>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79" name="Line 49"/>
              <p:cNvSpPr>
                <a:spLocks noChangeShapeType="1"/>
              </p:cNvSpPr>
              <p:nvPr/>
            </p:nvSpPr>
            <p:spPr bwMode="auto">
              <a:xfrm>
                <a:off x="2318" y="1952"/>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80" name="Line 50"/>
              <p:cNvSpPr>
                <a:spLocks noChangeShapeType="1"/>
              </p:cNvSpPr>
              <p:nvPr/>
            </p:nvSpPr>
            <p:spPr bwMode="auto">
              <a:xfrm>
                <a:off x="231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81" name="Rectangle 51"/>
              <p:cNvSpPr>
                <a:spLocks noChangeArrowheads="1"/>
              </p:cNvSpPr>
              <p:nvPr/>
            </p:nvSpPr>
            <p:spPr bwMode="auto">
              <a:xfrm>
                <a:off x="2318" y="1952"/>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82" name="Line 52"/>
              <p:cNvSpPr>
                <a:spLocks noChangeShapeType="1"/>
              </p:cNvSpPr>
              <p:nvPr/>
            </p:nvSpPr>
            <p:spPr bwMode="auto">
              <a:xfrm>
                <a:off x="2318" y="1952"/>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83" name="Line 53"/>
              <p:cNvSpPr>
                <a:spLocks noChangeShapeType="1"/>
              </p:cNvSpPr>
              <p:nvPr/>
            </p:nvSpPr>
            <p:spPr bwMode="auto">
              <a:xfrm>
                <a:off x="231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84" name="Rectangle 54"/>
              <p:cNvSpPr>
                <a:spLocks noChangeArrowheads="1"/>
              </p:cNvSpPr>
              <p:nvPr/>
            </p:nvSpPr>
            <p:spPr bwMode="auto">
              <a:xfrm>
                <a:off x="2333" y="1952"/>
                <a:ext cx="42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85" name="Line 55"/>
              <p:cNvSpPr>
                <a:spLocks noChangeShapeType="1"/>
              </p:cNvSpPr>
              <p:nvPr/>
            </p:nvSpPr>
            <p:spPr bwMode="auto">
              <a:xfrm>
                <a:off x="2333" y="1952"/>
                <a:ext cx="4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86" name="Rectangle 56"/>
              <p:cNvSpPr>
                <a:spLocks noChangeArrowheads="1"/>
              </p:cNvSpPr>
              <p:nvPr/>
            </p:nvSpPr>
            <p:spPr bwMode="auto">
              <a:xfrm>
                <a:off x="2758"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87" name="Line 57"/>
              <p:cNvSpPr>
                <a:spLocks noChangeShapeType="1"/>
              </p:cNvSpPr>
              <p:nvPr/>
            </p:nvSpPr>
            <p:spPr bwMode="auto">
              <a:xfrm>
                <a:off x="2758"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88" name="Line 58"/>
              <p:cNvSpPr>
                <a:spLocks noChangeShapeType="1"/>
              </p:cNvSpPr>
              <p:nvPr/>
            </p:nvSpPr>
            <p:spPr bwMode="auto">
              <a:xfrm>
                <a:off x="275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89" name="Rectangle 59"/>
              <p:cNvSpPr>
                <a:spLocks noChangeArrowheads="1"/>
              </p:cNvSpPr>
              <p:nvPr/>
            </p:nvSpPr>
            <p:spPr bwMode="auto">
              <a:xfrm>
                <a:off x="2758"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90" name="Line 60"/>
              <p:cNvSpPr>
                <a:spLocks noChangeShapeType="1"/>
              </p:cNvSpPr>
              <p:nvPr/>
            </p:nvSpPr>
            <p:spPr bwMode="auto">
              <a:xfrm>
                <a:off x="2758"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91" name="Line 61"/>
              <p:cNvSpPr>
                <a:spLocks noChangeShapeType="1"/>
              </p:cNvSpPr>
              <p:nvPr/>
            </p:nvSpPr>
            <p:spPr bwMode="auto">
              <a:xfrm>
                <a:off x="275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92" name="Rectangle 62"/>
              <p:cNvSpPr>
                <a:spLocks noChangeArrowheads="1"/>
              </p:cNvSpPr>
              <p:nvPr/>
            </p:nvSpPr>
            <p:spPr bwMode="auto">
              <a:xfrm>
                <a:off x="2318" y="1968"/>
                <a:ext cx="15"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93" name="Line 63"/>
              <p:cNvSpPr>
                <a:spLocks noChangeShapeType="1"/>
              </p:cNvSpPr>
              <p:nvPr/>
            </p:nvSpPr>
            <p:spPr bwMode="auto">
              <a:xfrm>
                <a:off x="2318" y="196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94" name="Rectangle 64"/>
              <p:cNvSpPr>
                <a:spLocks noChangeArrowheads="1"/>
              </p:cNvSpPr>
              <p:nvPr/>
            </p:nvSpPr>
            <p:spPr bwMode="auto">
              <a:xfrm>
                <a:off x="2758" y="1968"/>
                <a:ext cx="16"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95" name="Line 65"/>
              <p:cNvSpPr>
                <a:spLocks noChangeShapeType="1"/>
              </p:cNvSpPr>
              <p:nvPr/>
            </p:nvSpPr>
            <p:spPr bwMode="auto">
              <a:xfrm>
                <a:off x="2758" y="196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96" name="Rectangle 66"/>
              <p:cNvSpPr>
                <a:spLocks noChangeArrowheads="1"/>
              </p:cNvSpPr>
              <p:nvPr/>
            </p:nvSpPr>
            <p:spPr bwMode="auto">
              <a:xfrm>
                <a:off x="2318" y="223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97" name="Line 67"/>
              <p:cNvSpPr>
                <a:spLocks noChangeShapeType="1"/>
              </p:cNvSpPr>
              <p:nvPr/>
            </p:nvSpPr>
            <p:spPr bwMode="auto">
              <a:xfrm>
                <a:off x="2318" y="223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98" name="Line 68"/>
              <p:cNvSpPr>
                <a:spLocks noChangeShapeType="1"/>
              </p:cNvSpPr>
              <p:nvPr/>
            </p:nvSpPr>
            <p:spPr bwMode="auto">
              <a:xfrm>
                <a:off x="231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99" name="Rectangle 69"/>
              <p:cNvSpPr>
                <a:spLocks noChangeArrowheads="1"/>
              </p:cNvSpPr>
              <p:nvPr/>
            </p:nvSpPr>
            <p:spPr bwMode="auto">
              <a:xfrm>
                <a:off x="2318" y="223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500" name="Line 70"/>
              <p:cNvSpPr>
                <a:spLocks noChangeShapeType="1"/>
              </p:cNvSpPr>
              <p:nvPr/>
            </p:nvSpPr>
            <p:spPr bwMode="auto">
              <a:xfrm>
                <a:off x="2318" y="223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501" name="Line 71"/>
              <p:cNvSpPr>
                <a:spLocks noChangeShapeType="1"/>
              </p:cNvSpPr>
              <p:nvPr/>
            </p:nvSpPr>
            <p:spPr bwMode="auto">
              <a:xfrm>
                <a:off x="231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502" name="Rectangle 72"/>
              <p:cNvSpPr>
                <a:spLocks noChangeArrowheads="1"/>
              </p:cNvSpPr>
              <p:nvPr/>
            </p:nvSpPr>
            <p:spPr bwMode="auto">
              <a:xfrm>
                <a:off x="2333" y="2236"/>
                <a:ext cx="42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503" name="Line 73"/>
              <p:cNvSpPr>
                <a:spLocks noChangeShapeType="1"/>
              </p:cNvSpPr>
              <p:nvPr/>
            </p:nvSpPr>
            <p:spPr bwMode="auto">
              <a:xfrm>
                <a:off x="2333" y="2236"/>
                <a:ext cx="4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504" name="Rectangle 74"/>
              <p:cNvSpPr>
                <a:spLocks noChangeArrowheads="1"/>
              </p:cNvSpPr>
              <p:nvPr/>
            </p:nvSpPr>
            <p:spPr bwMode="auto">
              <a:xfrm>
                <a:off x="2758"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505" name="Line 75"/>
              <p:cNvSpPr>
                <a:spLocks noChangeShapeType="1"/>
              </p:cNvSpPr>
              <p:nvPr/>
            </p:nvSpPr>
            <p:spPr bwMode="auto">
              <a:xfrm>
                <a:off x="2758"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506" name="Line 76"/>
              <p:cNvSpPr>
                <a:spLocks noChangeShapeType="1"/>
              </p:cNvSpPr>
              <p:nvPr/>
            </p:nvSpPr>
            <p:spPr bwMode="auto">
              <a:xfrm>
                <a:off x="275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507" name="Rectangle 77"/>
              <p:cNvSpPr>
                <a:spLocks noChangeArrowheads="1"/>
              </p:cNvSpPr>
              <p:nvPr/>
            </p:nvSpPr>
            <p:spPr bwMode="auto">
              <a:xfrm>
                <a:off x="2758"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508" name="Line 78"/>
              <p:cNvSpPr>
                <a:spLocks noChangeShapeType="1"/>
              </p:cNvSpPr>
              <p:nvPr/>
            </p:nvSpPr>
            <p:spPr bwMode="auto">
              <a:xfrm>
                <a:off x="2758"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509" name="Line 79"/>
              <p:cNvSpPr>
                <a:spLocks noChangeShapeType="1"/>
              </p:cNvSpPr>
              <p:nvPr/>
            </p:nvSpPr>
            <p:spPr bwMode="auto">
              <a:xfrm>
                <a:off x="275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grpSp>
        <p:grpSp>
          <p:nvGrpSpPr>
            <p:cNvPr id="48395" name="Group 80"/>
            <p:cNvGrpSpPr>
              <a:grpSpLocks/>
            </p:cNvGrpSpPr>
            <p:nvPr/>
          </p:nvGrpSpPr>
          <p:grpSpPr bwMode="auto">
            <a:xfrm>
              <a:off x="2256" y="2400"/>
              <a:ext cx="409" cy="284"/>
              <a:chOff x="1814" y="2962"/>
              <a:chExt cx="409" cy="284"/>
            </a:xfrm>
          </p:grpSpPr>
          <p:sp>
            <p:nvSpPr>
              <p:cNvPr id="48404" name="Rectangle 81"/>
              <p:cNvSpPr>
                <a:spLocks noChangeArrowheads="1"/>
              </p:cNvSpPr>
              <p:nvPr/>
            </p:nvSpPr>
            <p:spPr bwMode="auto">
              <a:xfrm>
                <a:off x="1830" y="2993"/>
                <a:ext cx="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 </a:t>
                </a:r>
              </a:p>
            </p:txBody>
          </p:sp>
          <p:sp>
            <p:nvSpPr>
              <p:cNvPr id="48405" name="Rectangle 82"/>
              <p:cNvSpPr>
                <a:spLocks noChangeArrowheads="1"/>
              </p:cNvSpPr>
              <p:nvPr/>
            </p:nvSpPr>
            <p:spPr bwMode="auto">
              <a:xfrm>
                <a:off x="1940" y="2993"/>
                <a:ext cx="1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R3</a:t>
                </a:r>
              </a:p>
            </p:txBody>
          </p:sp>
          <p:sp>
            <p:nvSpPr>
              <p:cNvPr id="48406" name="Rectangle 83"/>
              <p:cNvSpPr>
                <a:spLocks noChangeArrowheads="1"/>
              </p:cNvSpPr>
              <p:nvPr/>
            </p:nvSpPr>
            <p:spPr bwMode="auto">
              <a:xfrm>
                <a:off x="1814" y="296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07" name="Line 84"/>
              <p:cNvSpPr>
                <a:spLocks noChangeShapeType="1"/>
              </p:cNvSpPr>
              <p:nvPr/>
            </p:nvSpPr>
            <p:spPr bwMode="auto">
              <a:xfrm>
                <a:off x="1814" y="296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08" name="Line 85"/>
              <p:cNvSpPr>
                <a:spLocks noChangeShapeType="1"/>
              </p:cNvSpPr>
              <p:nvPr/>
            </p:nvSpPr>
            <p:spPr bwMode="auto">
              <a:xfrm>
                <a:off x="1814" y="296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09" name="Rectangle 86"/>
              <p:cNvSpPr>
                <a:spLocks noChangeArrowheads="1"/>
              </p:cNvSpPr>
              <p:nvPr/>
            </p:nvSpPr>
            <p:spPr bwMode="auto">
              <a:xfrm>
                <a:off x="1814" y="296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10" name="Line 87"/>
              <p:cNvSpPr>
                <a:spLocks noChangeShapeType="1"/>
              </p:cNvSpPr>
              <p:nvPr/>
            </p:nvSpPr>
            <p:spPr bwMode="auto">
              <a:xfrm>
                <a:off x="1814" y="296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11" name="Line 88"/>
              <p:cNvSpPr>
                <a:spLocks noChangeShapeType="1"/>
              </p:cNvSpPr>
              <p:nvPr/>
            </p:nvSpPr>
            <p:spPr bwMode="auto">
              <a:xfrm>
                <a:off x="1814" y="296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12" name="Rectangle 89"/>
              <p:cNvSpPr>
                <a:spLocks noChangeArrowheads="1"/>
              </p:cNvSpPr>
              <p:nvPr/>
            </p:nvSpPr>
            <p:spPr bwMode="auto">
              <a:xfrm>
                <a:off x="1830" y="2962"/>
                <a:ext cx="37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13" name="Line 90"/>
              <p:cNvSpPr>
                <a:spLocks noChangeShapeType="1"/>
              </p:cNvSpPr>
              <p:nvPr/>
            </p:nvSpPr>
            <p:spPr bwMode="auto">
              <a:xfrm>
                <a:off x="1830" y="2962"/>
                <a:ext cx="37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14" name="Rectangle 91"/>
              <p:cNvSpPr>
                <a:spLocks noChangeArrowheads="1"/>
              </p:cNvSpPr>
              <p:nvPr/>
            </p:nvSpPr>
            <p:spPr bwMode="auto">
              <a:xfrm>
                <a:off x="2207" y="296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15" name="Line 92"/>
              <p:cNvSpPr>
                <a:spLocks noChangeShapeType="1"/>
              </p:cNvSpPr>
              <p:nvPr/>
            </p:nvSpPr>
            <p:spPr bwMode="auto">
              <a:xfrm>
                <a:off x="2207" y="296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16" name="Line 93"/>
              <p:cNvSpPr>
                <a:spLocks noChangeShapeType="1"/>
              </p:cNvSpPr>
              <p:nvPr/>
            </p:nvSpPr>
            <p:spPr bwMode="auto">
              <a:xfrm>
                <a:off x="2207" y="296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17" name="Rectangle 94"/>
              <p:cNvSpPr>
                <a:spLocks noChangeArrowheads="1"/>
              </p:cNvSpPr>
              <p:nvPr/>
            </p:nvSpPr>
            <p:spPr bwMode="auto">
              <a:xfrm>
                <a:off x="2207" y="296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18" name="Line 95"/>
              <p:cNvSpPr>
                <a:spLocks noChangeShapeType="1"/>
              </p:cNvSpPr>
              <p:nvPr/>
            </p:nvSpPr>
            <p:spPr bwMode="auto">
              <a:xfrm>
                <a:off x="2207" y="296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19" name="Line 96"/>
              <p:cNvSpPr>
                <a:spLocks noChangeShapeType="1"/>
              </p:cNvSpPr>
              <p:nvPr/>
            </p:nvSpPr>
            <p:spPr bwMode="auto">
              <a:xfrm>
                <a:off x="2207" y="296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20" name="Rectangle 97"/>
              <p:cNvSpPr>
                <a:spLocks noChangeArrowheads="1"/>
              </p:cNvSpPr>
              <p:nvPr/>
            </p:nvSpPr>
            <p:spPr bwMode="auto">
              <a:xfrm>
                <a:off x="1814" y="2978"/>
                <a:ext cx="16" cy="2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21" name="Line 98"/>
              <p:cNvSpPr>
                <a:spLocks noChangeShapeType="1"/>
              </p:cNvSpPr>
              <p:nvPr/>
            </p:nvSpPr>
            <p:spPr bwMode="auto">
              <a:xfrm>
                <a:off x="1814" y="2978"/>
                <a:ext cx="1" cy="2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22" name="Rectangle 99"/>
              <p:cNvSpPr>
                <a:spLocks noChangeArrowheads="1"/>
              </p:cNvSpPr>
              <p:nvPr/>
            </p:nvSpPr>
            <p:spPr bwMode="auto">
              <a:xfrm>
                <a:off x="2207" y="2978"/>
                <a:ext cx="16" cy="2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23" name="Line 100"/>
              <p:cNvSpPr>
                <a:spLocks noChangeShapeType="1"/>
              </p:cNvSpPr>
              <p:nvPr/>
            </p:nvSpPr>
            <p:spPr bwMode="auto">
              <a:xfrm>
                <a:off x="2207" y="2978"/>
                <a:ext cx="1" cy="2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24" name="Rectangle 101"/>
              <p:cNvSpPr>
                <a:spLocks noChangeArrowheads="1"/>
              </p:cNvSpPr>
              <p:nvPr/>
            </p:nvSpPr>
            <p:spPr bwMode="auto">
              <a:xfrm>
                <a:off x="1814" y="323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25" name="Line 102"/>
              <p:cNvSpPr>
                <a:spLocks noChangeShapeType="1"/>
              </p:cNvSpPr>
              <p:nvPr/>
            </p:nvSpPr>
            <p:spPr bwMode="auto">
              <a:xfrm>
                <a:off x="1814" y="32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26" name="Line 103"/>
              <p:cNvSpPr>
                <a:spLocks noChangeShapeType="1"/>
              </p:cNvSpPr>
              <p:nvPr/>
            </p:nvSpPr>
            <p:spPr bwMode="auto">
              <a:xfrm>
                <a:off x="1814" y="323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27" name="Rectangle 104"/>
              <p:cNvSpPr>
                <a:spLocks noChangeArrowheads="1"/>
              </p:cNvSpPr>
              <p:nvPr/>
            </p:nvSpPr>
            <p:spPr bwMode="auto">
              <a:xfrm>
                <a:off x="1814" y="323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28" name="Line 105"/>
              <p:cNvSpPr>
                <a:spLocks noChangeShapeType="1"/>
              </p:cNvSpPr>
              <p:nvPr/>
            </p:nvSpPr>
            <p:spPr bwMode="auto">
              <a:xfrm>
                <a:off x="1814" y="32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29" name="Line 106"/>
              <p:cNvSpPr>
                <a:spLocks noChangeShapeType="1"/>
              </p:cNvSpPr>
              <p:nvPr/>
            </p:nvSpPr>
            <p:spPr bwMode="auto">
              <a:xfrm>
                <a:off x="1814" y="323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30" name="Rectangle 107"/>
              <p:cNvSpPr>
                <a:spLocks noChangeArrowheads="1"/>
              </p:cNvSpPr>
              <p:nvPr/>
            </p:nvSpPr>
            <p:spPr bwMode="auto">
              <a:xfrm>
                <a:off x="1830" y="3230"/>
                <a:ext cx="37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31" name="Line 108"/>
              <p:cNvSpPr>
                <a:spLocks noChangeShapeType="1"/>
              </p:cNvSpPr>
              <p:nvPr/>
            </p:nvSpPr>
            <p:spPr bwMode="auto">
              <a:xfrm>
                <a:off x="1830" y="3230"/>
                <a:ext cx="37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32" name="Rectangle 109"/>
              <p:cNvSpPr>
                <a:spLocks noChangeArrowheads="1"/>
              </p:cNvSpPr>
              <p:nvPr/>
            </p:nvSpPr>
            <p:spPr bwMode="auto">
              <a:xfrm>
                <a:off x="2207" y="323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33" name="Line 110"/>
              <p:cNvSpPr>
                <a:spLocks noChangeShapeType="1"/>
              </p:cNvSpPr>
              <p:nvPr/>
            </p:nvSpPr>
            <p:spPr bwMode="auto">
              <a:xfrm>
                <a:off x="2207" y="32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34" name="Line 111"/>
              <p:cNvSpPr>
                <a:spLocks noChangeShapeType="1"/>
              </p:cNvSpPr>
              <p:nvPr/>
            </p:nvSpPr>
            <p:spPr bwMode="auto">
              <a:xfrm>
                <a:off x="2207" y="323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35" name="Rectangle 112"/>
              <p:cNvSpPr>
                <a:spLocks noChangeArrowheads="1"/>
              </p:cNvSpPr>
              <p:nvPr/>
            </p:nvSpPr>
            <p:spPr bwMode="auto">
              <a:xfrm>
                <a:off x="2207" y="323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dirty="0">
                  <a:latin typeface="微软雅黑" panose="020B0503020204020204" pitchFamily="34" charset="-122"/>
                  <a:ea typeface="微软雅黑" panose="020B0503020204020204" pitchFamily="34" charset="-122"/>
                </a:endParaRPr>
              </a:p>
            </p:txBody>
          </p:sp>
          <p:sp>
            <p:nvSpPr>
              <p:cNvPr id="48436" name="Line 113"/>
              <p:cNvSpPr>
                <a:spLocks noChangeShapeType="1"/>
              </p:cNvSpPr>
              <p:nvPr/>
            </p:nvSpPr>
            <p:spPr bwMode="auto">
              <a:xfrm>
                <a:off x="2207" y="32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37" name="Line 114"/>
              <p:cNvSpPr>
                <a:spLocks noChangeShapeType="1"/>
              </p:cNvSpPr>
              <p:nvPr/>
            </p:nvSpPr>
            <p:spPr bwMode="auto">
              <a:xfrm>
                <a:off x="2207" y="323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grpSp>
        <p:grpSp>
          <p:nvGrpSpPr>
            <p:cNvPr id="48396" name="Group 115"/>
            <p:cNvGrpSpPr>
              <a:grpSpLocks/>
            </p:cNvGrpSpPr>
            <p:nvPr/>
          </p:nvGrpSpPr>
          <p:grpSpPr bwMode="auto">
            <a:xfrm>
              <a:off x="1968" y="1638"/>
              <a:ext cx="1182" cy="782"/>
              <a:chOff x="1059" y="2353"/>
              <a:chExt cx="1182" cy="782"/>
            </a:xfrm>
          </p:grpSpPr>
          <p:sp>
            <p:nvSpPr>
              <p:cNvPr id="48397" name="Rectangle 116"/>
              <p:cNvSpPr>
                <a:spLocks noChangeArrowheads="1"/>
              </p:cNvSpPr>
              <p:nvPr/>
            </p:nvSpPr>
            <p:spPr bwMode="auto">
              <a:xfrm>
                <a:off x="1162" y="2382"/>
                <a:ext cx="10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1800" dirty="0">
                    <a:latin typeface="微软雅黑" panose="020B0503020204020204" pitchFamily="34" charset="-122"/>
                    <a:ea typeface="微软雅黑" panose="020B0503020204020204" pitchFamily="34" charset="-122"/>
                  </a:rPr>
                  <a:t> L1          </a:t>
                </a:r>
                <a:r>
                  <a:rPr lang="en-US" altLang="zh-CN" sz="1800" dirty="0" smtClean="0">
                    <a:latin typeface="微软雅黑" panose="020B0503020204020204" pitchFamily="34" charset="-122"/>
                    <a:ea typeface="微软雅黑" panose="020B0503020204020204" pitchFamily="34" charset="-122"/>
                  </a:rPr>
                  <a:t>      L2</a:t>
                </a:r>
                <a:endParaRPr lang="en-US" altLang="zh-CN" sz="1800" dirty="0">
                  <a:latin typeface="微软雅黑" panose="020B0503020204020204" pitchFamily="34" charset="-122"/>
                  <a:ea typeface="微软雅黑" panose="020B0503020204020204" pitchFamily="34" charset="-122"/>
                </a:endParaRPr>
              </a:p>
            </p:txBody>
          </p:sp>
          <p:sp>
            <p:nvSpPr>
              <p:cNvPr id="48398" name="Line 117"/>
              <p:cNvSpPr>
                <a:spLocks noChangeShapeType="1"/>
              </p:cNvSpPr>
              <p:nvPr/>
            </p:nvSpPr>
            <p:spPr bwMode="auto">
              <a:xfrm>
                <a:off x="1059" y="2353"/>
                <a:ext cx="1" cy="4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399" name="Line 118"/>
              <p:cNvSpPr>
                <a:spLocks noChangeShapeType="1"/>
              </p:cNvSpPr>
              <p:nvPr/>
            </p:nvSpPr>
            <p:spPr bwMode="auto">
              <a:xfrm>
                <a:off x="1940" y="2353"/>
                <a:ext cx="1" cy="4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00" name="Line 119"/>
              <p:cNvSpPr>
                <a:spLocks noChangeShapeType="1"/>
              </p:cNvSpPr>
              <p:nvPr/>
            </p:nvSpPr>
            <p:spPr bwMode="auto">
              <a:xfrm>
                <a:off x="1059" y="2820"/>
                <a:ext cx="88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grpSp>
            <p:nvGrpSpPr>
              <p:cNvPr id="48401" name="Group 120"/>
              <p:cNvGrpSpPr>
                <a:grpSpLocks/>
              </p:cNvGrpSpPr>
              <p:nvPr/>
            </p:nvGrpSpPr>
            <p:grpSpPr bwMode="auto">
              <a:xfrm>
                <a:off x="1405" y="2820"/>
                <a:ext cx="173" cy="315"/>
                <a:chOff x="1405" y="2820"/>
                <a:chExt cx="173" cy="315"/>
              </a:xfrm>
            </p:grpSpPr>
            <p:sp>
              <p:nvSpPr>
                <p:cNvPr id="48402" name="Line 121"/>
                <p:cNvSpPr>
                  <a:spLocks noChangeShapeType="1"/>
                </p:cNvSpPr>
                <p:nvPr/>
              </p:nvSpPr>
              <p:spPr bwMode="auto">
                <a:xfrm>
                  <a:off x="1499" y="2820"/>
                  <a:ext cx="1" cy="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dirty="0">
                    <a:ea typeface="微软雅黑" panose="020B0503020204020204" pitchFamily="34" charset="-122"/>
                  </a:endParaRPr>
                </a:p>
              </p:txBody>
            </p:sp>
            <p:sp>
              <p:nvSpPr>
                <p:cNvPr id="48403" name="Freeform 122"/>
                <p:cNvSpPr>
                  <a:spLocks/>
                </p:cNvSpPr>
                <p:nvPr/>
              </p:nvSpPr>
              <p:spPr bwMode="auto">
                <a:xfrm>
                  <a:off x="1405" y="2978"/>
                  <a:ext cx="173" cy="157"/>
                </a:xfrm>
                <a:custGeom>
                  <a:avLst/>
                  <a:gdLst>
                    <a:gd name="T0" fmla="*/ 0 w 173"/>
                    <a:gd name="T1" fmla="*/ 0 h 157"/>
                    <a:gd name="T2" fmla="*/ 94 w 173"/>
                    <a:gd name="T3" fmla="*/ 157 h 157"/>
                    <a:gd name="T4" fmla="*/ 173 w 173"/>
                    <a:gd name="T5" fmla="*/ 0 h 157"/>
                    <a:gd name="T6" fmla="*/ 0 w 173"/>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 h="157">
                      <a:moveTo>
                        <a:pt x="0" y="0"/>
                      </a:moveTo>
                      <a:lnTo>
                        <a:pt x="94" y="157"/>
                      </a:lnTo>
                      <a:lnTo>
                        <a:pt x="17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dirty="0">
                    <a:ea typeface="微软雅黑" panose="020B0503020204020204" pitchFamily="34" charset="-122"/>
                  </a:endParaRPr>
                </a:p>
              </p:txBody>
            </p:sp>
          </p:grpSp>
        </p:grpSp>
      </p:grpSp>
      <p:sp>
        <p:nvSpPr>
          <p:cNvPr id="48135" name="Rectangle 123"/>
          <p:cNvSpPr>
            <a:spLocks noChangeArrowheads="1"/>
          </p:cNvSpPr>
          <p:nvPr/>
        </p:nvSpPr>
        <p:spPr bwMode="auto">
          <a:xfrm>
            <a:off x="5485211" y="4459288"/>
            <a:ext cx="5123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700" dirty="0">
                <a:ea typeface="微软雅黑" panose="020B0503020204020204" pitchFamily="34" charset="-122"/>
              </a:rPr>
              <a:t>     </a:t>
            </a:r>
            <a:endParaRPr lang="en-US" altLang="zh-CN" dirty="0">
              <a:ea typeface="微软雅黑" panose="020B0503020204020204" pitchFamily="34" charset="-122"/>
            </a:endParaRPr>
          </a:p>
        </p:txBody>
      </p:sp>
      <p:grpSp>
        <p:nvGrpSpPr>
          <p:cNvPr id="48136" name="Group 124"/>
          <p:cNvGrpSpPr>
            <a:grpSpLocks/>
          </p:cNvGrpSpPr>
          <p:nvPr/>
        </p:nvGrpSpPr>
        <p:grpSpPr bwMode="auto">
          <a:xfrm>
            <a:off x="5453224" y="1751626"/>
            <a:ext cx="3227628" cy="3016250"/>
            <a:chOff x="2832" y="1440"/>
            <a:chExt cx="2290" cy="1900"/>
          </a:xfrm>
        </p:grpSpPr>
        <p:sp>
          <p:nvSpPr>
            <p:cNvPr id="48210" name="Rectangle 125"/>
            <p:cNvSpPr>
              <a:spLocks noChangeArrowheads="1"/>
            </p:cNvSpPr>
            <p:nvPr/>
          </p:nvSpPr>
          <p:spPr bwMode="auto">
            <a:xfrm>
              <a:off x="2832" y="1486"/>
              <a:ext cx="2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211" name="Rectangle 126"/>
            <p:cNvSpPr>
              <a:spLocks noChangeArrowheads="1"/>
            </p:cNvSpPr>
            <p:nvPr/>
          </p:nvSpPr>
          <p:spPr bwMode="auto">
            <a:xfrm>
              <a:off x="3213" y="1486"/>
              <a:ext cx="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212" name="Rectangle 127"/>
            <p:cNvSpPr>
              <a:spLocks noChangeArrowheads="1"/>
            </p:cNvSpPr>
            <p:nvPr/>
          </p:nvSpPr>
          <p:spPr bwMode="auto">
            <a:xfrm>
              <a:off x="3320" y="1486"/>
              <a:ext cx="3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R1 </a:t>
              </a:r>
              <a:endParaRPr lang="en-US" altLang="zh-CN" dirty="0">
                <a:ea typeface="微软雅黑" panose="020B0503020204020204" pitchFamily="34" charset="-122"/>
              </a:endParaRPr>
            </a:p>
          </p:txBody>
        </p:sp>
        <p:sp>
          <p:nvSpPr>
            <p:cNvPr id="48213" name="Rectangle 128"/>
            <p:cNvSpPr>
              <a:spLocks noChangeArrowheads="1"/>
            </p:cNvSpPr>
            <p:nvPr/>
          </p:nvSpPr>
          <p:spPr bwMode="auto">
            <a:xfrm>
              <a:off x="3198"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14" name="Line 129"/>
            <p:cNvSpPr>
              <a:spLocks noChangeShapeType="1"/>
            </p:cNvSpPr>
            <p:nvPr/>
          </p:nvSpPr>
          <p:spPr bwMode="auto">
            <a:xfrm>
              <a:off x="3198"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15" name="Line 130"/>
            <p:cNvSpPr>
              <a:spLocks noChangeShapeType="1"/>
            </p:cNvSpPr>
            <p:nvPr/>
          </p:nvSpPr>
          <p:spPr bwMode="auto">
            <a:xfrm>
              <a:off x="3198"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16" name="Rectangle 131"/>
            <p:cNvSpPr>
              <a:spLocks noChangeArrowheads="1"/>
            </p:cNvSpPr>
            <p:nvPr/>
          </p:nvSpPr>
          <p:spPr bwMode="auto">
            <a:xfrm>
              <a:off x="3198"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17" name="Line 132"/>
            <p:cNvSpPr>
              <a:spLocks noChangeShapeType="1"/>
            </p:cNvSpPr>
            <p:nvPr/>
          </p:nvSpPr>
          <p:spPr bwMode="auto">
            <a:xfrm>
              <a:off x="3198"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18" name="Line 133"/>
            <p:cNvSpPr>
              <a:spLocks noChangeShapeType="1"/>
            </p:cNvSpPr>
            <p:nvPr/>
          </p:nvSpPr>
          <p:spPr bwMode="auto">
            <a:xfrm>
              <a:off x="3198"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19" name="Rectangle 134"/>
            <p:cNvSpPr>
              <a:spLocks noChangeArrowheads="1"/>
            </p:cNvSpPr>
            <p:nvPr/>
          </p:nvSpPr>
          <p:spPr bwMode="auto">
            <a:xfrm>
              <a:off x="3213" y="1440"/>
              <a:ext cx="38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20" name="Line 135"/>
            <p:cNvSpPr>
              <a:spLocks noChangeShapeType="1"/>
            </p:cNvSpPr>
            <p:nvPr/>
          </p:nvSpPr>
          <p:spPr bwMode="auto">
            <a:xfrm>
              <a:off x="3213" y="1440"/>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21" name="Rectangle 136"/>
            <p:cNvSpPr>
              <a:spLocks noChangeArrowheads="1"/>
            </p:cNvSpPr>
            <p:nvPr/>
          </p:nvSpPr>
          <p:spPr bwMode="auto">
            <a:xfrm>
              <a:off x="3595"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22" name="Line 137"/>
            <p:cNvSpPr>
              <a:spLocks noChangeShapeType="1"/>
            </p:cNvSpPr>
            <p:nvPr/>
          </p:nvSpPr>
          <p:spPr bwMode="auto">
            <a:xfrm>
              <a:off x="3595"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23" name="Line 138"/>
            <p:cNvSpPr>
              <a:spLocks noChangeShapeType="1"/>
            </p:cNvSpPr>
            <p:nvPr/>
          </p:nvSpPr>
          <p:spPr bwMode="auto">
            <a:xfrm>
              <a:off x="3595"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24" name="Rectangle 139"/>
            <p:cNvSpPr>
              <a:spLocks noChangeArrowheads="1"/>
            </p:cNvSpPr>
            <p:nvPr/>
          </p:nvSpPr>
          <p:spPr bwMode="auto">
            <a:xfrm>
              <a:off x="3595"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25" name="Line 140"/>
            <p:cNvSpPr>
              <a:spLocks noChangeShapeType="1"/>
            </p:cNvSpPr>
            <p:nvPr/>
          </p:nvSpPr>
          <p:spPr bwMode="auto">
            <a:xfrm>
              <a:off x="3595"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26" name="Line 141"/>
            <p:cNvSpPr>
              <a:spLocks noChangeShapeType="1"/>
            </p:cNvSpPr>
            <p:nvPr/>
          </p:nvSpPr>
          <p:spPr bwMode="auto">
            <a:xfrm>
              <a:off x="3595"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27" name="Rectangle 142"/>
            <p:cNvSpPr>
              <a:spLocks noChangeArrowheads="1"/>
            </p:cNvSpPr>
            <p:nvPr/>
          </p:nvSpPr>
          <p:spPr bwMode="auto">
            <a:xfrm>
              <a:off x="3198" y="145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28" name="Line 143"/>
            <p:cNvSpPr>
              <a:spLocks noChangeShapeType="1"/>
            </p:cNvSpPr>
            <p:nvPr/>
          </p:nvSpPr>
          <p:spPr bwMode="auto">
            <a:xfrm>
              <a:off x="3198" y="145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29" name="Rectangle 144"/>
            <p:cNvSpPr>
              <a:spLocks noChangeArrowheads="1"/>
            </p:cNvSpPr>
            <p:nvPr/>
          </p:nvSpPr>
          <p:spPr bwMode="auto">
            <a:xfrm>
              <a:off x="3595" y="145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30" name="Line 145"/>
            <p:cNvSpPr>
              <a:spLocks noChangeShapeType="1"/>
            </p:cNvSpPr>
            <p:nvPr/>
          </p:nvSpPr>
          <p:spPr bwMode="auto">
            <a:xfrm>
              <a:off x="3595" y="145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31" name="Rectangle 146"/>
            <p:cNvSpPr>
              <a:spLocks noChangeArrowheads="1"/>
            </p:cNvSpPr>
            <p:nvPr/>
          </p:nvSpPr>
          <p:spPr bwMode="auto">
            <a:xfrm>
              <a:off x="3198"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32" name="Line 147"/>
            <p:cNvSpPr>
              <a:spLocks noChangeShapeType="1"/>
            </p:cNvSpPr>
            <p:nvPr/>
          </p:nvSpPr>
          <p:spPr bwMode="auto">
            <a:xfrm>
              <a:off x="3198"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33" name="Line 148"/>
            <p:cNvSpPr>
              <a:spLocks noChangeShapeType="1"/>
            </p:cNvSpPr>
            <p:nvPr/>
          </p:nvSpPr>
          <p:spPr bwMode="auto">
            <a:xfrm>
              <a:off x="3198"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34" name="Rectangle 149"/>
            <p:cNvSpPr>
              <a:spLocks noChangeArrowheads="1"/>
            </p:cNvSpPr>
            <p:nvPr/>
          </p:nvSpPr>
          <p:spPr bwMode="auto">
            <a:xfrm>
              <a:off x="3198"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35" name="Line 150"/>
            <p:cNvSpPr>
              <a:spLocks noChangeShapeType="1"/>
            </p:cNvSpPr>
            <p:nvPr/>
          </p:nvSpPr>
          <p:spPr bwMode="auto">
            <a:xfrm>
              <a:off x="3198"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36" name="Line 151"/>
            <p:cNvSpPr>
              <a:spLocks noChangeShapeType="1"/>
            </p:cNvSpPr>
            <p:nvPr/>
          </p:nvSpPr>
          <p:spPr bwMode="auto">
            <a:xfrm>
              <a:off x="3198"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37" name="Rectangle 152"/>
            <p:cNvSpPr>
              <a:spLocks noChangeArrowheads="1"/>
            </p:cNvSpPr>
            <p:nvPr/>
          </p:nvSpPr>
          <p:spPr bwMode="auto">
            <a:xfrm>
              <a:off x="3213" y="1699"/>
              <a:ext cx="38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38" name="Line 153"/>
            <p:cNvSpPr>
              <a:spLocks noChangeShapeType="1"/>
            </p:cNvSpPr>
            <p:nvPr/>
          </p:nvSpPr>
          <p:spPr bwMode="auto">
            <a:xfrm>
              <a:off x="3213" y="1699"/>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39" name="Rectangle 154"/>
            <p:cNvSpPr>
              <a:spLocks noChangeArrowheads="1"/>
            </p:cNvSpPr>
            <p:nvPr/>
          </p:nvSpPr>
          <p:spPr bwMode="auto">
            <a:xfrm>
              <a:off x="3595"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40" name="Line 155"/>
            <p:cNvSpPr>
              <a:spLocks noChangeShapeType="1"/>
            </p:cNvSpPr>
            <p:nvPr/>
          </p:nvSpPr>
          <p:spPr bwMode="auto">
            <a:xfrm>
              <a:off x="3595"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41" name="Line 156"/>
            <p:cNvSpPr>
              <a:spLocks noChangeShapeType="1"/>
            </p:cNvSpPr>
            <p:nvPr/>
          </p:nvSpPr>
          <p:spPr bwMode="auto">
            <a:xfrm>
              <a:off x="3595"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42" name="Rectangle 157"/>
            <p:cNvSpPr>
              <a:spLocks noChangeArrowheads="1"/>
            </p:cNvSpPr>
            <p:nvPr/>
          </p:nvSpPr>
          <p:spPr bwMode="auto">
            <a:xfrm>
              <a:off x="3595"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43" name="Line 158"/>
            <p:cNvSpPr>
              <a:spLocks noChangeShapeType="1"/>
            </p:cNvSpPr>
            <p:nvPr/>
          </p:nvSpPr>
          <p:spPr bwMode="auto">
            <a:xfrm>
              <a:off x="3595"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44" name="Line 159"/>
            <p:cNvSpPr>
              <a:spLocks noChangeShapeType="1"/>
            </p:cNvSpPr>
            <p:nvPr/>
          </p:nvSpPr>
          <p:spPr bwMode="auto">
            <a:xfrm>
              <a:off x="3595"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45" name="Rectangle 160"/>
            <p:cNvSpPr>
              <a:spLocks noChangeArrowheads="1"/>
            </p:cNvSpPr>
            <p:nvPr/>
          </p:nvSpPr>
          <p:spPr bwMode="auto">
            <a:xfrm>
              <a:off x="3610" y="1486"/>
              <a:ext cx="80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246" name="Rectangle 161"/>
            <p:cNvSpPr>
              <a:spLocks noChangeArrowheads="1"/>
            </p:cNvSpPr>
            <p:nvPr/>
          </p:nvSpPr>
          <p:spPr bwMode="auto">
            <a:xfrm>
              <a:off x="4632" y="1486"/>
              <a:ext cx="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247" name="Rectangle 162"/>
            <p:cNvSpPr>
              <a:spLocks noChangeArrowheads="1"/>
            </p:cNvSpPr>
            <p:nvPr/>
          </p:nvSpPr>
          <p:spPr bwMode="auto">
            <a:xfrm>
              <a:off x="4723" y="1486"/>
              <a:ext cx="30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R2</a:t>
              </a:r>
              <a:endParaRPr lang="en-US" altLang="zh-CN" dirty="0">
                <a:ea typeface="微软雅黑" panose="020B0503020204020204" pitchFamily="34" charset="-122"/>
              </a:endParaRPr>
            </a:p>
          </p:txBody>
        </p:sp>
        <p:sp>
          <p:nvSpPr>
            <p:cNvPr id="48248" name="Rectangle 163"/>
            <p:cNvSpPr>
              <a:spLocks noChangeArrowheads="1"/>
            </p:cNvSpPr>
            <p:nvPr/>
          </p:nvSpPr>
          <p:spPr bwMode="auto">
            <a:xfrm>
              <a:off x="4616" y="1440"/>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49" name="Line 164"/>
            <p:cNvSpPr>
              <a:spLocks noChangeShapeType="1"/>
            </p:cNvSpPr>
            <p:nvPr/>
          </p:nvSpPr>
          <p:spPr bwMode="auto">
            <a:xfrm>
              <a:off x="4616" y="144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50" name="Line 165"/>
            <p:cNvSpPr>
              <a:spLocks noChangeShapeType="1"/>
            </p:cNvSpPr>
            <p:nvPr/>
          </p:nvSpPr>
          <p:spPr bwMode="auto">
            <a:xfrm>
              <a:off x="4616"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51" name="Rectangle 166"/>
            <p:cNvSpPr>
              <a:spLocks noChangeArrowheads="1"/>
            </p:cNvSpPr>
            <p:nvPr/>
          </p:nvSpPr>
          <p:spPr bwMode="auto">
            <a:xfrm>
              <a:off x="4616" y="1440"/>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52" name="Line 167"/>
            <p:cNvSpPr>
              <a:spLocks noChangeShapeType="1"/>
            </p:cNvSpPr>
            <p:nvPr/>
          </p:nvSpPr>
          <p:spPr bwMode="auto">
            <a:xfrm>
              <a:off x="4616" y="144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53" name="Line 168"/>
            <p:cNvSpPr>
              <a:spLocks noChangeShapeType="1"/>
            </p:cNvSpPr>
            <p:nvPr/>
          </p:nvSpPr>
          <p:spPr bwMode="auto">
            <a:xfrm>
              <a:off x="4616"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54" name="Rectangle 169"/>
            <p:cNvSpPr>
              <a:spLocks noChangeArrowheads="1"/>
            </p:cNvSpPr>
            <p:nvPr/>
          </p:nvSpPr>
          <p:spPr bwMode="auto">
            <a:xfrm>
              <a:off x="4632" y="1440"/>
              <a:ext cx="36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55" name="Line 170"/>
            <p:cNvSpPr>
              <a:spLocks noChangeShapeType="1"/>
            </p:cNvSpPr>
            <p:nvPr/>
          </p:nvSpPr>
          <p:spPr bwMode="auto">
            <a:xfrm>
              <a:off x="4632" y="1440"/>
              <a:ext cx="3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56" name="Rectangle 171"/>
            <p:cNvSpPr>
              <a:spLocks noChangeArrowheads="1"/>
            </p:cNvSpPr>
            <p:nvPr/>
          </p:nvSpPr>
          <p:spPr bwMode="auto">
            <a:xfrm>
              <a:off x="4998"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57" name="Line 172"/>
            <p:cNvSpPr>
              <a:spLocks noChangeShapeType="1"/>
            </p:cNvSpPr>
            <p:nvPr/>
          </p:nvSpPr>
          <p:spPr bwMode="auto">
            <a:xfrm>
              <a:off x="4998"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58" name="Line 173"/>
            <p:cNvSpPr>
              <a:spLocks noChangeShapeType="1"/>
            </p:cNvSpPr>
            <p:nvPr/>
          </p:nvSpPr>
          <p:spPr bwMode="auto">
            <a:xfrm>
              <a:off x="4998"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59" name="Rectangle 174"/>
            <p:cNvSpPr>
              <a:spLocks noChangeArrowheads="1"/>
            </p:cNvSpPr>
            <p:nvPr/>
          </p:nvSpPr>
          <p:spPr bwMode="auto">
            <a:xfrm>
              <a:off x="4998"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60" name="Line 175"/>
            <p:cNvSpPr>
              <a:spLocks noChangeShapeType="1"/>
            </p:cNvSpPr>
            <p:nvPr/>
          </p:nvSpPr>
          <p:spPr bwMode="auto">
            <a:xfrm>
              <a:off x="4998"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61" name="Line 176"/>
            <p:cNvSpPr>
              <a:spLocks noChangeShapeType="1"/>
            </p:cNvSpPr>
            <p:nvPr/>
          </p:nvSpPr>
          <p:spPr bwMode="auto">
            <a:xfrm>
              <a:off x="4998"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62" name="Rectangle 177"/>
            <p:cNvSpPr>
              <a:spLocks noChangeArrowheads="1"/>
            </p:cNvSpPr>
            <p:nvPr/>
          </p:nvSpPr>
          <p:spPr bwMode="auto">
            <a:xfrm>
              <a:off x="4616" y="1455"/>
              <a:ext cx="16"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63" name="Line 178"/>
            <p:cNvSpPr>
              <a:spLocks noChangeShapeType="1"/>
            </p:cNvSpPr>
            <p:nvPr/>
          </p:nvSpPr>
          <p:spPr bwMode="auto">
            <a:xfrm>
              <a:off x="4616" y="145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64" name="Rectangle 179"/>
            <p:cNvSpPr>
              <a:spLocks noChangeArrowheads="1"/>
            </p:cNvSpPr>
            <p:nvPr/>
          </p:nvSpPr>
          <p:spPr bwMode="auto">
            <a:xfrm>
              <a:off x="4998" y="145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65" name="Line 180"/>
            <p:cNvSpPr>
              <a:spLocks noChangeShapeType="1"/>
            </p:cNvSpPr>
            <p:nvPr/>
          </p:nvSpPr>
          <p:spPr bwMode="auto">
            <a:xfrm>
              <a:off x="4998" y="145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66" name="Rectangle 181"/>
            <p:cNvSpPr>
              <a:spLocks noChangeArrowheads="1"/>
            </p:cNvSpPr>
            <p:nvPr/>
          </p:nvSpPr>
          <p:spPr bwMode="auto">
            <a:xfrm>
              <a:off x="4616" y="1699"/>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67" name="Line 182"/>
            <p:cNvSpPr>
              <a:spLocks noChangeShapeType="1"/>
            </p:cNvSpPr>
            <p:nvPr/>
          </p:nvSpPr>
          <p:spPr bwMode="auto">
            <a:xfrm>
              <a:off x="4616" y="169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68" name="Line 183"/>
            <p:cNvSpPr>
              <a:spLocks noChangeShapeType="1"/>
            </p:cNvSpPr>
            <p:nvPr/>
          </p:nvSpPr>
          <p:spPr bwMode="auto">
            <a:xfrm>
              <a:off x="4616"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69" name="Rectangle 184"/>
            <p:cNvSpPr>
              <a:spLocks noChangeArrowheads="1"/>
            </p:cNvSpPr>
            <p:nvPr/>
          </p:nvSpPr>
          <p:spPr bwMode="auto">
            <a:xfrm>
              <a:off x="4616" y="1699"/>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70" name="Line 185"/>
            <p:cNvSpPr>
              <a:spLocks noChangeShapeType="1"/>
            </p:cNvSpPr>
            <p:nvPr/>
          </p:nvSpPr>
          <p:spPr bwMode="auto">
            <a:xfrm>
              <a:off x="4616" y="169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71" name="Line 186"/>
            <p:cNvSpPr>
              <a:spLocks noChangeShapeType="1"/>
            </p:cNvSpPr>
            <p:nvPr/>
          </p:nvSpPr>
          <p:spPr bwMode="auto">
            <a:xfrm>
              <a:off x="4616"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72" name="Rectangle 187"/>
            <p:cNvSpPr>
              <a:spLocks noChangeArrowheads="1"/>
            </p:cNvSpPr>
            <p:nvPr/>
          </p:nvSpPr>
          <p:spPr bwMode="auto">
            <a:xfrm>
              <a:off x="4632" y="1699"/>
              <a:ext cx="36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73" name="Line 188"/>
            <p:cNvSpPr>
              <a:spLocks noChangeShapeType="1"/>
            </p:cNvSpPr>
            <p:nvPr/>
          </p:nvSpPr>
          <p:spPr bwMode="auto">
            <a:xfrm>
              <a:off x="4632" y="1699"/>
              <a:ext cx="3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74" name="Rectangle 189"/>
            <p:cNvSpPr>
              <a:spLocks noChangeArrowheads="1"/>
            </p:cNvSpPr>
            <p:nvPr/>
          </p:nvSpPr>
          <p:spPr bwMode="auto">
            <a:xfrm>
              <a:off x="4998"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75" name="Line 190"/>
            <p:cNvSpPr>
              <a:spLocks noChangeShapeType="1"/>
            </p:cNvSpPr>
            <p:nvPr/>
          </p:nvSpPr>
          <p:spPr bwMode="auto">
            <a:xfrm>
              <a:off x="4998"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76" name="Line 191"/>
            <p:cNvSpPr>
              <a:spLocks noChangeShapeType="1"/>
            </p:cNvSpPr>
            <p:nvPr/>
          </p:nvSpPr>
          <p:spPr bwMode="auto">
            <a:xfrm>
              <a:off x="4998"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77" name="Rectangle 192"/>
            <p:cNvSpPr>
              <a:spLocks noChangeArrowheads="1"/>
            </p:cNvSpPr>
            <p:nvPr/>
          </p:nvSpPr>
          <p:spPr bwMode="auto">
            <a:xfrm>
              <a:off x="4998"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78" name="Line 193"/>
            <p:cNvSpPr>
              <a:spLocks noChangeShapeType="1"/>
            </p:cNvSpPr>
            <p:nvPr/>
          </p:nvSpPr>
          <p:spPr bwMode="auto">
            <a:xfrm>
              <a:off x="4998"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79" name="Line 194"/>
            <p:cNvSpPr>
              <a:spLocks noChangeShapeType="1"/>
            </p:cNvSpPr>
            <p:nvPr/>
          </p:nvSpPr>
          <p:spPr bwMode="auto">
            <a:xfrm>
              <a:off x="4998"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80" name="Rectangle 195"/>
            <p:cNvSpPr>
              <a:spLocks noChangeArrowheads="1"/>
            </p:cNvSpPr>
            <p:nvPr/>
          </p:nvSpPr>
          <p:spPr bwMode="auto">
            <a:xfrm>
              <a:off x="2832" y="1821"/>
              <a:ext cx="194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L3</a:t>
              </a:r>
              <a:endParaRPr lang="en-US" altLang="zh-CN" dirty="0">
                <a:ea typeface="微软雅黑" panose="020B0503020204020204" pitchFamily="34" charset="-122"/>
              </a:endParaRPr>
            </a:p>
          </p:txBody>
        </p:sp>
        <p:sp>
          <p:nvSpPr>
            <p:cNvPr id="48281" name="Rectangle 196"/>
            <p:cNvSpPr>
              <a:spLocks noChangeArrowheads="1"/>
            </p:cNvSpPr>
            <p:nvPr/>
          </p:nvSpPr>
          <p:spPr bwMode="auto">
            <a:xfrm>
              <a:off x="2851" y="2215"/>
              <a:ext cx="170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L1    L2         </a:t>
              </a:r>
              <a:endParaRPr lang="en-US" altLang="zh-CN" dirty="0">
                <a:ea typeface="微软雅黑" panose="020B0503020204020204" pitchFamily="34" charset="-122"/>
              </a:endParaRPr>
            </a:p>
          </p:txBody>
        </p:sp>
        <p:sp>
          <p:nvSpPr>
            <p:cNvPr id="48282" name="Rectangle 197"/>
            <p:cNvSpPr>
              <a:spLocks noChangeArrowheads="1"/>
            </p:cNvSpPr>
            <p:nvPr/>
          </p:nvSpPr>
          <p:spPr bwMode="auto">
            <a:xfrm>
              <a:off x="4677" y="2126"/>
              <a:ext cx="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283" name="Rectangle 198"/>
            <p:cNvSpPr>
              <a:spLocks noChangeArrowheads="1"/>
            </p:cNvSpPr>
            <p:nvPr/>
          </p:nvSpPr>
          <p:spPr bwMode="auto">
            <a:xfrm>
              <a:off x="4784" y="2126"/>
              <a:ext cx="30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R3</a:t>
              </a:r>
              <a:endParaRPr lang="en-US" altLang="zh-CN" dirty="0">
                <a:ea typeface="微软雅黑" panose="020B0503020204020204" pitchFamily="34" charset="-122"/>
              </a:endParaRPr>
            </a:p>
          </p:txBody>
        </p:sp>
        <p:sp>
          <p:nvSpPr>
            <p:cNvPr id="48284" name="Rectangle 199"/>
            <p:cNvSpPr>
              <a:spLocks noChangeArrowheads="1"/>
            </p:cNvSpPr>
            <p:nvPr/>
          </p:nvSpPr>
          <p:spPr bwMode="auto">
            <a:xfrm>
              <a:off x="4662" y="20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85" name="Line 200"/>
            <p:cNvSpPr>
              <a:spLocks noChangeShapeType="1"/>
            </p:cNvSpPr>
            <p:nvPr/>
          </p:nvSpPr>
          <p:spPr bwMode="auto">
            <a:xfrm>
              <a:off x="4662" y="20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86" name="Line 201"/>
            <p:cNvSpPr>
              <a:spLocks noChangeShapeType="1"/>
            </p:cNvSpPr>
            <p:nvPr/>
          </p:nvSpPr>
          <p:spPr bwMode="auto">
            <a:xfrm>
              <a:off x="4662" y="20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87" name="Rectangle 202"/>
            <p:cNvSpPr>
              <a:spLocks noChangeArrowheads="1"/>
            </p:cNvSpPr>
            <p:nvPr/>
          </p:nvSpPr>
          <p:spPr bwMode="auto">
            <a:xfrm>
              <a:off x="4662" y="20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88" name="Line 203"/>
            <p:cNvSpPr>
              <a:spLocks noChangeShapeType="1"/>
            </p:cNvSpPr>
            <p:nvPr/>
          </p:nvSpPr>
          <p:spPr bwMode="auto">
            <a:xfrm>
              <a:off x="4662" y="20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89" name="Line 204"/>
            <p:cNvSpPr>
              <a:spLocks noChangeShapeType="1"/>
            </p:cNvSpPr>
            <p:nvPr/>
          </p:nvSpPr>
          <p:spPr bwMode="auto">
            <a:xfrm>
              <a:off x="4662" y="20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90" name="Rectangle 205"/>
            <p:cNvSpPr>
              <a:spLocks noChangeArrowheads="1"/>
            </p:cNvSpPr>
            <p:nvPr/>
          </p:nvSpPr>
          <p:spPr bwMode="auto">
            <a:xfrm>
              <a:off x="4677" y="2080"/>
              <a:ext cx="38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91" name="Line 206"/>
            <p:cNvSpPr>
              <a:spLocks noChangeShapeType="1"/>
            </p:cNvSpPr>
            <p:nvPr/>
          </p:nvSpPr>
          <p:spPr bwMode="auto">
            <a:xfrm>
              <a:off x="4677" y="2080"/>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92" name="Rectangle 207"/>
            <p:cNvSpPr>
              <a:spLocks noChangeArrowheads="1"/>
            </p:cNvSpPr>
            <p:nvPr/>
          </p:nvSpPr>
          <p:spPr bwMode="auto">
            <a:xfrm>
              <a:off x="5059" y="20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93" name="Line 208"/>
            <p:cNvSpPr>
              <a:spLocks noChangeShapeType="1"/>
            </p:cNvSpPr>
            <p:nvPr/>
          </p:nvSpPr>
          <p:spPr bwMode="auto">
            <a:xfrm>
              <a:off x="5059" y="20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94" name="Line 209"/>
            <p:cNvSpPr>
              <a:spLocks noChangeShapeType="1"/>
            </p:cNvSpPr>
            <p:nvPr/>
          </p:nvSpPr>
          <p:spPr bwMode="auto">
            <a:xfrm>
              <a:off x="5059" y="20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95" name="Rectangle 210"/>
            <p:cNvSpPr>
              <a:spLocks noChangeArrowheads="1"/>
            </p:cNvSpPr>
            <p:nvPr/>
          </p:nvSpPr>
          <p:spPr bwMode="auto">
            <a:xfrm>
              <a:off x="5059" y="20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96" name="Line 211"/>
            <p:cNvSpPr>
              <a:spLocks noChangeShapeType="1"/>
            </p:cNvSpPr>
            <p:nvPr/>
          </p:nvSpPr>
          <p:spPr bwMode="auto">
            <a:xfrm>
              <a:off x="5059" y="20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97" name="Line 212"/>
            <p:cNvSpPr>
              <a:spLocks noChangeShapeType="1"/>
            </p:cNvSpPr>
            <p:nvPr/>
          </p:nvSpPr>
          <p:spPr bwMode="auto">
            <a:xfrm>
              <a:off x="5059" y="20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98" name="Rectangle 213"/>
            <p:cNvSpPr>
              <a:spLocks noChangeArrowheads="1"/>
            </p:cNvSpPr>
            <p:nvPr/>
          </p:nvSpPr>
          <p:spPr bwMode="auto">
            <a:xfrm>
              <a:off x="4662" y="209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99" name="Line 214"/>
            <p:cNvSpPr>
              <a:spLocks noChangeShapeType="1"/>
            </p:cNvSpPr>
            <p:nvPr/>
          </p:nvSpPr>
          <p:spPr bwMode="auto">
            <a:xfrm>
              <a:off x="4662" y="209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00" name="Rectangle 215"/>
            <p:cNvSpPr>
              <a:spLocks noChangeArrowheads="1"/>
            </p:cNvSpPr>
            <p:nvPr/>
          </p:nvSpPr>
          <p:spPr bwMode="auto">
            <a:xfrm>
              <a:off x="5059" y="209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01" name="Line 216"/>
            <p:cNvSpPr>
              <a:spLocks noChangeShapeType="1"/>
            </p:cNvSpPr>
            <p:nvPr/>
          </p:nvSpPr>
          <p:spPr bwMode="auto">
            <a:xfrm>
              <a:off x="5059" y="209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02" name="Rectangle 217"/>
            <p:cNvSpPr>
              <a:spLocks noChangeArrowheads="1"/>
            </p:cNvSpPr>
            <p:nvPr/>
          </p:nvSpPr>
          <p:spPr bwMode="auto">
            <a:xfrm>
              <a:off x="4662" y="2339"/>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03" name="Line 218"/>
            <p:cNvSpPr>
              <a:spLocks noChangeShapeType="1"/>
            </p:cNvSpPr>
            <p:nvPr/>
          </p:nvSpPr>
          <p:spPr bwMode="auto">
            <a:xfrm>
              <a:off x="4662" y="233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04" name="Line 219"/>
            <p:cNvSpPr>
              <a:spLocks noChangeShapeType="1"/>
            </p:cNvSpPr>
            <p:nvPr/>
          </p:nvSpPr>
          <p:spPr bwMode="auto">
            <a:xfrm>
              <a:off x="4662" y="2339"/>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05" name="Rectangle 220"/>
            <p:cNvSpPr>
              <a:spLocks noChangeArrowheads="1"/>
            </p:cNvSpPr>
            <p:nvPr/>
          </p:nvSpPr>
          <p:spPr bwMode="auto">
            <a:xfrm>
              <a:off x="4662" y="2339"/>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06" name="Line 221"/>
            <p:cNvSpPr>
              <a:spLocks noChangeShapeType="1"/>
            </p:cNvSpPr>
            <p:nvPr/>
          </p:nvSpPr>
          <p:spPr bwMode="auto">
            <a:xfrm>
              <a:off x="4662" y="233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07" name="Line 222"/>
            <p:cNvSpPr>
              <a:spLocks noChangeShapeType="1"/>
            </p:cNvSpPr>
            <p:nvPr/>
          </p:nvSpPr>
          <p:spPr bwMode="auto">
            <a:xfrm>
              <a:off x="4662" y="2339"/>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08" name="Rectangle 223"/>
            <p:cNvSpPr>
              <a:spLocks noChangeArrowheads="1"/>
            </p:cNvSpPr>
            <p:nvPr/>
          </p:nvSpPr>
          <p:spPr bwMode="auto">
            <a:xfrm>
              <a:off x="4677" y="2339"/>
              <a:ext cx="38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09" name="Line 224"/>
            <p:cNvSpPr>
              <a:spLocks noChangeShapeType="1"/>
            </p:cNvSpPr>
            <p:nvPr/>
          </p:nvSpPr>
          <p:spPr bwMode="auto">
            <a:xfrm>
              <a:off x="4677" y="2339"/>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10" name="Rectangle 225"/>
            <p:cNvSpPr>
              <a:spLocks noChangeArrowheads="1"/>
            </p:cNvSpPr>
            <p:nvPr/>
          </p:nvSpPr>
          <p:spPr bwMode="auto">
            <a:xfrm>
              <a:off x="5059" y="2339"/>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11" name="Line 226"/>
            <p:cNvSpPr>
              <a:spLocks noChangeShapeType="1"/>
            </p:cNvSpPr>
            <p:nvPr/>
          </p:nvSpPr>
          <p:spPr bwMode="auto">
            <a:xfrm>
              <a:off x="5059" y="233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12" name="Line 227"/>
            <p:cNvSpPr>
              <a:spLocks noChangeShapeType="1"/>
            </p:cNvSpPr>
            <p:nvPr/>
          </p:nvSpPr>
          <p:spPr bwMode="auto">
            <a:xfrm>
              <a:off x="5059" y="2339"/>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13" name="Rectangle 228"/>
            <p:cNvSpPr>
              <a:spLocks noChangeArrowheads="1"/>
            </p:cNvSpPr>
            <p:nvPr/>
          </p:nvSpPr>
          <p:spPr bwMode="auto">
            <a:xfrm>
              <a:off x="5059" y="2339"/>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14" name="Line 229"/>
            <p:cNvSpPr>
              <a:spLocks noChangeShapeType="1"/>
            </p:cNvSpPr>
            <p:nvPr/>
          </p:nvSpPr>
          <p:spPr bwMode="auto">
            <a:xfrm>
              <a:off x="5059" y="233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15" name="Line 230"/>
            <p:cNvSpPr>
              <a:spLocks noChangeShapeType="1"/>
            </p:cNvSpPr>
            <p:nvPr/>
          </p:nvSpPr>
          <p:spPr bwMode="auto">
            <a:xfrm>
              <a:off x="5059" y="2339"/>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16" name="Rectangle 231"/>
            <p:cNvSpPr>
              <a:spLocks noChangeArrowheads="1"/>
            </p:cNvSpPr>
            <p:nvPr/>
          </p:nvSpPr>
          <p:spPr bwMode="auto">
            <a:xfrm>
              <a:off x="2832" y="2461"/>
              <a:ext cx="194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L4</a:t>
              </a:r>
              <a:endParaRPr lang="en-US" altLang="zh-CN" dirty="0">
                <a:ea typeface="微软雅黑" panose="020B0503020204020204" pitchFamily="34" charset="-122"/>
              </a:endParaRPr>
            </a:p>
          </p:txBody>
        </p:sp>
        <p:sp>
          <p:nvSpPr>
            <p:cNvPr id="48317" name="Rectangle 232"/>
            <p:cNvSpPr>
              <a:spLocks noChangeArrowheads="1"/>
            </p:cNvSpPr>
            <p:nvPr/>
          </p:nvSpPr>
          <p:spPr bwMode="auto">
            <a:xfrm>
              <a:off x="2832" y="2766"/>
              <a:ext cx="2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318" name="Rectangle 233"/>
            <p:cNvSpPr>
              <a:spLocks noChangeArrowheads="1"/>
            </p:cNvSpPr>
            <p:nvPr/>
          </p:nvSpPr>
          <p:spPr bwMode="auto">
            <a:xfrm>
              <a:off x="3213" y="2766"/>
              <a:ext cx="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319" name="Rectangle 234"/>
            <p:cNvSpPr>
              <a:spLocks noChangeArrowheads="1"/>
            </p:cNvSpPr>
            <p:nvPr/>
          </p:nvSpPr>
          <p:spPr bwMode="auto">
            <a:xfrm>
              <a:off x="3320" y="2766"/>
              <a:ext cx="3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R4 </a:t>
              </a:r>
              <a:endParaRPr lang="en-US" altLang="zh-CN" dirty="0">
                <a:ea typeface="微软雅黑" panose="020B0503020204020204" pitchFamily="34" charset="-122"/>
              </a:endParaRPr>
            </a:p>
          </p:txBody>
        </p:sp>
        <p:sp>
          <p:nvSpPr>
            <p:cNvPr id="48320" name="Rectangle 235"/>
            <p:cNvSpPr>
              <a:spLocks noChangeArrowheads="1"/>
            </p:cNvSpPr>
            <p:nvPr/>
          </p:nvSpPr>
          <p:spPr bwMode="auto">
            <a:xfrm>
              <a:off x="3198"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21" name="Line 236"/>
            <p:cNvSpPr>
              <a:spLocks noChangeShapeType="1"/>
            </p:cNvSpPr>
            <p:nvPr/>
          </p:nvSpPr>
          <p:spPr bwMode="auto">
            <a:xfrm>
              <a:off x="3198"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22" name="Line 237"/>
            <p:cNvSpPr>
              <a:spLocks noChangeShapeType="1"/>
            </p:cNvSpPr>
            <p:nvPr/>
          </p:nvSpPr>
          <p:spPr bwMode="auto">
            <a:xfrm>
              <a:off x="3198"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23" name="Rectangle 238"/>
            <p:cNvSpPr>
              <a:spLocks noChangeArrowheads="1"/>
            </p:cNvSpPr>
            <p:nvPr/>
          </p:nvSpPr>
          <p:spPr bwMode="auto">
            <a:xfrm>
              <a:off x="3198"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24" name="Line 239"/>
            <p:cNvSpPr>
              <a:spLocks noChangeShapeType="1"/>
            </p:cNvSpPr>
            <p:nvPr/>
          </p:nvSpPr>
          <p:spPr bwMode="auto">
            <a:xfrm>
              <a:off x="3198"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25" name="Line 240"/>
            <p:cNvSpPr>
              <a:spLocks noChangeShapeType="1"/>
            </p:cNvSpPr>
            <p:nvPr/>
          </p:nvSpPr>
          <p:spPr bwMode="auto">
            <a:xfrm>
              <a:off x="3198"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26" name="Rectangle 241"/>
            <p:cNvSpPr>
              <a:spLocks noChangeArrowheads="1"/>
            </p:cNvSpPr>
            <p:nvPr/>
          </p:nvSpPr>
          <p:spPr bwMode="auto">
            <a:xfrm>
              <a:off x="3213" y="2720"/>
              <a:ext cx="38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27" name="Line 242"/>
            <p:cNvSpPr>
              <a:spLocks noChangeShapeType="1"/>
            </p:cNvSpPr>
            <p:nvPr/>
          </p:nvSpPr>
          <p:spPr bwMode="auto">
            <a:xfrm>
              <a:off x="3213" y="2720"/>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28" name="Rectangle 243"/>
            <p:cNvSpPr>
              <a:spLocks noChangeArrowheads="1"/>
            </p:cNvSpPr>
            <p:nvPr/>
          </p:nvSpPr>
          <p:spPr bwMode="auto">
            <a:xfrm>
              <a:off x="3595"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29" name="Line 244"/>
            <p:cNvSpPr>
              <a:spLocks noChangeShapeType="1"/>
            </p:cNvSpPr>
            <p:nvPr/>
          </p:nvSpPr>
          <p:spPr bwMode="auto">
            <a:xfrm>
              <a:off x="3595"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30" name="Line 245"/>
            <p:cNvSpPr>
              <a:spLocks noChangeShapeType="1"/>
            </p:cNvSpPr>
            <p:nvPr/>
          </p:nvSpPr>
          <p:spPr bwMode="auto">
            <a:xfrm>
              <a:off x="3595"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31" name="Rectangle 246"/>
            <p:cNvSpPr>
              <a:spLocks noChangeArrowheads="1"/>
            </p:cNvSpPr>
            <p:nvPr/>
          </p:nvSpPr>
          <p:spPr bwMode="auto">
            <a:xfrm>
              <a:off x="3595"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32" name="Line 247"/>
            <p:cNvSpPr>
              <a:spLocks noChangeShapeType="1"/>
            </p:cNvSpPr>
            <p:nvPr/>
          </p:nvSpPr>
          <p:spPr bwMode="auto">
            <a:xfrm>
              <a:off x="3595"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33" name="Line 248"/>
            <p:cNvSpPr>
              <a:spLocks noChangeShapeType="1"/>
            </p:cNvSpPr>
            <p:nvPr/>
          </p:nvSpPr>
          <p:spPr bwMode="auto">
            <a:xfrm>
              <a:off x="3595"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34" name="Rectangle 249"/>
            <p:cNvSpPr>
              <a:spLocks noChangeArrowheads="1"/>
            </p:cNvSpPr>
            <p:nvPr/>
          </p:nvSpPr>
          <p:spPr bwMode="auto">
            <a:xfrm>
              <a:off x="3198" y="2736"/>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35" name="Line 250"/>
            <p:cNvSpPr>
              <a:spLocks noChangeShapeType="1"/>
            </p:cNvSpPr>
            <p:nvPr/>
          </p:nvSpPr>
          <p:spPr bwMode="auto">
            <a:xfrm>
              <a:off x="3198" y="2736"/>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36" name="Rectangle 251"/>
            <p:cNvSpPr>
              <a:spLocks noChangeArrowheads="1"/>
            </p:cNvSpPr>
            <p:nvPr/>
          </p:nvSpPr>
          <p:spPr bwMode="auto">
            <a:xfrm>
              <a:off x="3595" y="2736"/>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37" name="Line 252"/>
            <p:cNvSpPr>
              <a:spLocks noChangeShapeType="1"/>
            </p:cNvSpPr>
            <p:nvPr/>
          </p:nvSpPr>
          <p:spPr bwMode="auto">
            <a:xfrm>
              <a:off x="3595" y="2736"/>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38" name="Rectangle 253"/>
            <p:cNvSpPr>
              <a:spLocks noChangeArrowheads="1"/>
            </p:cNvSpPr>
            <p:nvPr/>
          </p:nvSpPr>
          <p:spPr bwMode="auto">
            <a:xfrm>
              <a:off x="3198"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39" name="Line 254"/>
            <p:cNvSpPr>
              <a:spLocks noChangeShapeType="1"/>
            </p:cNvSpPr>
            <p:nvPr/>
          </p:nvSpPr>
          <p:spPr bwMode="auto">
            <a:xfrm>
              <a:off x="3198"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40" name="Line 255"/>
            <p:cNvSpPr>
              <a:spLocks noChangeShapeType="1"/>
            </p:cNvSpPr>
            <p:nvPr/>
          </p:nvSpPr>
          <p:spPr bwMode="auto">
            <a:xfrm>
              <a:off x="3198"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41" name="Rectangle 256"/>
            <p:cNvSpPr>
              <a:spLocks noChangeArrowheads="1"/>
            </p:cNvSpPr>
            <p:nvPr/>
          </p:nvSpPr>
          <p:spPr bwMode="auto">
            <a:xfrm>
              <a:off x="3198"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42" name="Line 257"/>
            <p:cNvSpPr>
              <a:spLocks noChangeShapeType="1"/>
            </p:cNvSpPr>
            <p:nvPr/>
          </p:nvSpPr>
          <p:spPr bwMode="auto">
            <a:xfrm>
              <a:off x="3198"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43" name="Line 258"/>
            <p:cNvSpPr>
              <a:spLocks noChangeShapeType="1"/>
            </p:cNvSpPr>
            <p:nvPr/>
          </p:nvSpPr>
          <p:spPr bwMode="auto">
            <a:xfrm>
              <a:off x="3198"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44" name="Rectangle 259"/>
            <p:cNvSpPr>
              <a:spLocks noChangeArrowheads="1"/>
            </p:cNvSpPr>
            <p:nvPr/>
          </p:nvSpPr>
          <p:spPr bwMode="auto">
            <a:xfrm>
              <a:off x="3213" y="2980"/>
              <a:ext cx="38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45" name="Line 260"/>
            <p:cNvSpPr>
              <a:spLocks noChangeShapeType="1"/>
            </p:cNvSpPr>
            <p:nvPr/>
          </p:nvSpPr>
          <p:spPr bwMode="auto">
            <a:xfrm>
              <a:off x="3213" y="2980"/>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46" name="Rectangle 261"/>
            <p:cNvSpPr>
              <a:spLocks noChangeArrowheads="1"/>
            </p:cNvSpPr>
            <p:nvPr/>
          </p:nvSpPr>
          <p:spPr bwMode="auto">
            <a:xfrm>
              <a:off x="3595"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47" name="Line 262"/>
            <p:cNvSpPr>
              <a:spLocks noChangeShapeType="1"/>
            </p:cNvSpPr>
            <p:nvPr/>
          </p:nvSpPr>
          <p:spPr bwMode="auto">
            <a:xfrm>
              <a:off x="3595"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48" name="Line 263"/>
            <p:cNvSpPr>
              <a:spLocks noChangeShapeType="1"/>
            </p:cNvSpPr>
            <p:nvPr/>
          </p:nvSpPr>
          <p:spPr bwMode="auto">
            <a:xfrm>
              <a:off x="3595"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49" name="Rectangle 264"/>
            <p:cNvSpPr>
              <a:spLocks noChangeArrowheads="1"/>
            </p:cNvSpPr>
            <p:nvPr/>
          </p:nvSpPr>
          <p:spPr bwMode="auto">
            <a:xfrm>
              <a:off x="3595"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50" name="Line 265"/>
            <p:cNvSpPr>
              <a:spLocks noChangeShapeType="1"/>
            </p:cNvSpPr>
            <p:nvPr/>
          </p:nvSpPr>
          <p:spPr bwMode="auto">
            <a:xfrm>
              <a:off x="3595"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51" name="Line 266"/>
            <p:cNvSpPr>
              <a:spLocks noChangeShapeType="1"/>
            </p:cNvSpPr>
            <p:nvPr/>
          </p:nvSpPr>
          <p:spPr bwMode="auto">
            <a:xfrm>
              <a:off x="3595"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52" name="Rectangle 267"/>
            <p:cNvSpPr>
              <a:spLocks noChangeArrowheads="1"/>
            </p:cNvSpPr>
            <p:nvPr/>
          </p:nvSpPr>
          <p:spPr bwMode="auto">
            <a:xfrm>
              <a:off x="3610" y="2766"/>
              <a:ext cx="87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353" name="Rectangle 268"/>
            <p:cNvSpPr>
              <a:spLocks noChangeArrowheads="1"/>
            </p:cNvSpPr>
            <p:nvPr/>
          </p:nvSpPr>
          <p:spPr bwMode="auto">
            <a:xfrm>
              <a:off x="4723" y="2766"/>
              <a:ext cx="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354" name="Rectangle 269"/>
            <p:cNvSpPr>
              <a:spLocks noChangeArrowheads="1"/>
            </p:cNvSpPr>
            <p:nvPr/>
          </p:nvSpPr>
          <p:spPr bwMode="auto">
            <a:xfrm>
              <a:off x="4815" y="2766"/>
              <a:ext cx="30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R5</a:t>
              </a:r>
              <a:endParaRPr lang="en-US" altLang="zh-CN" dirty="0">
                <a:ea typeface="微软雅黑" panose="020B0503020204020204" pitchFamily="34" charset="-122"/>
              </a:endParaRPr>
            </a:p>
          </p:txBody>
        </p:sp>
        <p:sp>
          <p:nvSpPr>
            <p:cNvPr id="48355" name="Rectangle 270"/>
            <p:cNvSpPr>
              <a:spLocks noChangeArrowheads="1"/>
            </p:cNvSpPr>
            <p:nvPr/>
          </p:nvSpPr>
          <p:spPr bwMode="auto">
            <a:xfrm>
              <a:off x="4708"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56" name="Line 271"/>
            <p:cNvSpPr>
              <a:spLocks noChangeShapeType="1"/>
            </p:cNvSpPr>
            <p:nvPr/>
          </p:nvSpPr>
          <p:spPr bwMode="auto">
            <a:xfrm>
              <a:off x="4708"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57" name="Line 272"/>
            <p:cNvSpPr>
              <a:spLocks noChangeShapeType="1"/>
            </p:cNvSpPr>
            <p:nvPr/>
          </p:nvSpPr>
          <p:spPr bwMode="auto">
            <a:xfrm>
              <a:off x="4708"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58" name="Rectangle 273"/>
            <p:cNvSpPr>
              <a:spLocks noChangeArrowheads="1"/>
            </p:cNvSpPr>
            <p:nvPr/>
          </p:nvSpPr>
          <p:spPr bwMode="auto">
            <a:xfrm>
              <a:off x="4708"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59" name="Line 274"/>
            <p:cNvSpPr>
              <a:spLocks noChangeShapeType="1"/>
            </p:cNvSpPr>
            <p:nvPr/>
          </p:nvSpPr>
          <p:spPr bwMode="auto">
            <a:xfrm>
              <a:off x="4708"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60" name="Line 275"/>
            <p:cNvSpPr>
              <a:spLocks noChangeShapeType="1"/>
            </p:cNvSpPr>
            <p:nvPr/>
          </p:nvSpPr>
          <p:spPr bwMode="auto">
            <a:xfrm>
              <a:off x="4708"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61" name="Rectangle 276"/>
            <p:cNvSpPr>
              <a:spLocks noChangeArrowheads="1"/>
            </p:cNvSpPr>
            <p:nvPr/>
          </p:nvSpPr>
          <p:spPr bwMode="auto">
            <a:xfrm>
              <a:off x="4723" y="2720"/>
              <a:ext cx="36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62" name="Line 277"/>
            <p:cNvSpPr>
              <a:spLocks noChangeShapeType="1"/>
            </p:cNvSpPr>
            <p:nvPr/>
          </p:nvSpPr>
          <p:spPr bwMode="auto">
            <a:xfrm>
              <a:off x="4723" y="2720"/>
              <a:ext cx="3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63" name="Rectangle 278"/>
            <p:cNvSpPr>
              <a:spLocks noChangeArrowheads="1"/>
            </p:cNvSpPr>
            <p:nvPr/>
          </p:nvSpPr>
          <p:spPr bwMode="auto">
            <a:xfrm>
              <a:off x="5089"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64" name="Line 279"/>
            <p:cNvSpPr>
              <a:spLocks noChangeShapeType="1"/>
            </p:cNvSpPr>
            <p:nvPr/>
          </p:nvSpPr>
          <p:spPr bwMode="auto">
            <a:xfrm>
              <a:off x="5089"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65" name="Line 280"/>
            <p:cNvSpPr>
              <a:spLocks noChangeShapeType="1"/>
            </p:cNvSpPr>
            <p:nvPr/>
          </p:nvSpPr>
          <p:spPr bwMode="auto">
            <a:xfrm>
              <a:off x="5089"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66" name="Rectangle 281"/>
            <p:cNvSpPr>
              <a:spLocks noChangeArrowheads="1"/>
            </p:cNvSpPr>
            <p:nvPr/>
          </p:nvSpPr>
          <p:spPr bwMode="auto">
            <a:xfrm>
              <a:off x="5089"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67" name="Line 282"/>
            <p:cNvSpPr>
              <a:spLocks noChangeShapeType="1"/>
            </p:cNvSpPr>
            <p:nvPr/>
          </p:nvSpPr>
          <p:spPr bwMode="auto">
            <a:xfrm>
              <a:off x="5089"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68" name="Line 283"/>
            <p:cNvSpPr>
              <a:spLocks noChangeShapeType="1"/>
            </p:cNvSpPr>
            <p:nvPr/>
          </p:nvSpPr>
          <p:spPr bwMode="auto">
            <a:xfrm>
              <a:off x="5089"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69" name="Rectangle 284"/>
            <p:cNvSpPr>
              <a:spLocks noChangeArrowheads="1"/>
            </p:cNvSpPr>
            <p:nvPr/>
          </p:nvSpPr>
          <p:spPr bwMode="auto">
            <a:xfrm>
              <a:off x="4708" y="2736"/>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70" name="Line 285"/>
            <p:cNvSpPr>
              <a:spLocks noChangeShapeType="1"/>
            </p:cNvSpPr>
            <p:nvPr/>
          </p:nvSpPr>
          <p:spPr bwMode="auto">
            <a:xfrm>
              <a:off x="4708" y="2736"/>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71" name="Rectangle 286"/>
            <p:cNvSpPr>
              <a:spLocks noChangeArrowheads="1"/>
            </p:cNvSpPr>
            <p:nvPr/>
          </p:nvSpPr>
          <p:spPr bwMode="auto">
            <a:xfrm>
              <a:off x="5089" y="2736"/>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72" name="Line 287"/>
            <p:cNvSpPr>
              <a:spLocks noChangeShapeType="1"/>
            </p:cNvSpPr>
            <p:nvPr/>
          </p:nvSpPr>
          <p:spPr bwMode="auto">
            <a:xfrm>
              <a:off x="5089" y="2736"/>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73" name="Rectangle 288"/>
            <p:cNvSpPr>
              <a:spLocks noChangeArrowheads="1"/>
            </p:cNvSpPr>
            <p:nvPr/>
          </p:nvSpPr>
          <p:spPr bwMode="auto">
            <a:xfrm>
              <a:off x="4708"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74" name="Line 289"/>
            <p:cNvSpPr>
              <a:spLocks noChangeShapeType="1"/>
            </p:cNvSpPr>
            <p:nvPr/>
          </p:nvSpPr>
          <p:spPr bwMode="auto">
            <a:xfrm>
              <a:off x="4708"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75" name="Line 290"/>
            <p:cNvSpPr>
              <a:spLocks noChangeShapeType="1"/>
            </p:cNvSpPr>
            <p:nvPr/>
          </p:nvSpPr>
          <p:spPr bwMode="auto">
            <a:xfrm>
              <a:off x="4708"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76" name="Rectangle 291"/>
            <p:cNvSpPr>
              <a:spLocks noChangeArrowheads="1"/>
            </p:cNvSpPr>
            <p:nvPr/>
          </p:nvSpPr>
          <p:spPr bwMode="auto">
            <a:xfrm>
              <a:off x="4708"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77" name="Line 292"/>
            <p:cNvSpPr>
              <a:spLocks noChangeShapeType="1"/>
            </p:cNvSpPr>
            <p:nvPr/>
          </p:nvSpPr>
          <p:spPr bwMode="auto">
            <a:xfrm>
              <a:off x="4708"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78" name="Line 293"/>
            <p:cNvSpPr>
              <a:spLocks noChangeShapeType="1"/>
            </p:cNvSpPr>
            <p:nvPr/>
          </p:nvSpPr>
          <p:spPr bwMode="auto">
            <a:xfrm>
              <a:off x="4708"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79" name="Rectangle 294"/>
            <p:cNvSpPr>
              <a:spLocks noChangeArrowheads="1"/>
            </p:cNvSpPr>
            <p:nvPr/>
          </p:nvSpPr>
          <p:spPr bwMode="auto">
            <a:xfrm>
              <a:off x="4723" y="2980"/>
              <a:ext cx="36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80" name="Line 295"/>
            <p:cNvSpPr>
              <a:spLocks noChangeShapeType="1"/>
            </p:cNvSpPr>
            <p:nvPr/>
          </p:nvSpPr>
          <p:spPr bwMode="auto">
            <a:xfrm>
              <a:off x="4723" y="2980"/>
              <a:ext cx="3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81" name="Rectangle 296"/>
            <p:cNvSpPr>
              <a:spLocks noChangeArrowheads="1"/>
            </p:cNvSpPr>
            <p:nvPr/>
          </p:nvSpPr>
          <p:spPr bwMode="auto">
            <a:xfrm>
              <a:off x="5089"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82" name="Line 297"/>
            <p:cNvSpPr>
              <a:spLocks noChangeShapeType="1"/>
            </p:cNvSpPr>
            <p:nvPr/>
          </p:nvSpPr>
          <p:spPr bwMode="auto">
            <a:xfrm>
              <a:off x="5089"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83" name="Line 298"/>
            <p:cNvSpPr>
              <a:spLocks noChangeShapeType="1"/>
            </p:cNvSpPr>
            <p:nvPr/>
          </p:nvSpPr>
          <p:spPr bwMode="auto">
            <a:xfrm>
              <a:off x="5089"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84" name="Rectangle 299"/>
            <p:cNvSpPr>
              <a:spLocks noChangeArrowheads="1"/>
            </p:cNvSpPr>
            <p:nvPr/>
          </p:nvSpPr>
          <p:spPr bwMode="auto">
            <a:xfrm>
              <a:off x="5089"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385" name="Line 300"/>
            <p:cNvSpPr>
              <a:spLocks noChangeShapeType="1"/>
            </p:cNvSpPr>
            <p:nvPr/>
          </p:nvSpPr>
          <p:spPr bwMode="auto">
            <a:xfrm>
              <a:off x="5089"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86" name="Line 301"/>
            <p:cNvSpPr>
              <a:spLocks noChangeShapeType="1"/>
            </p:cNvSpPr>
            <p:nvPr/>
          </p:nvSpPr>
          <p:spPr bwMode="auto">
            <a:xfrm>
              <a:off x="5089"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387" name="Rectangle 302"/>
            <p:cNvSpPr>
              <a:spLocks noChangeArrowheads="1"/>
            </p:cNvSpPr>
            <p:nvPr/>
          </p:nvSpPr>
          <p:spPr bwMode="auto">
            <a:xfrm>
              <a:off x="2832" y="3117"/>
              <a:ext cx="101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p:txBody>
        </p:sp>
        <p:sp>
          <p:nvSpPr>
            <p:cNvPr id="48388" name="Freeform 303"/>
            <p:cNvSpPr>
              <a:spLocks noChangeArrowheads="1"/>
            </p:cNvSpPr>
            <p:nvPr/>
          </p:nvSpPr>
          <p:spPr bwMode="auto">
            <a:xfrm>
              <a:off x="3534" y="1709"/>
              <a:ext cx="2" cy="516"/>
            </a:xfrm>
            <a:custGeom>
              <a:avLst/>
              <a:gdLst>
                <a:gd name="T0" fmla="*/ 0 w 2"/>
                <a:gd name="T1" fmla="*/ 0 h 516"/>
                <a:gd name="T2" fmla="*/ 2 w 2"/>
                <a:gd name="T3" fmla="*/ 516 h 516"/>
                <a:gd name="T4" fmla="*/ 0 60000 65536"/>
                <a:gd name="T5" fmla="*/ 0 60000 65536"/>
              </a:gdLst>
              <a:ahLst/>
              <a:cxnLst>
                <a:cxn ang="T4">
                  <a:pos x="T0" y="T1"/>
                </a:cxn>
                <a:cxn ang="T5">
                  <a:pos x="T2" y="T3"/>
                </a:cxn>
              </a:cxnLst>
              <a:rect l="0" t="0" r="r" b="b"/>
              <a:pathLst>
                <a:path w="2" h="516">
                  <a:moveTo>
                    <a:pt x="0" y="0"/>
                  </a:moveTo>
                  <a:lnTo>
                    <a:pt x="2" y="516"/>
                  </a:lnTo>
                </a:path>
              </a:pathLst>
            </a:custGeom>
            <a:solidFill>
              <a:srgbClr val="FFFFFF"/>
            </a:solidFill>
            <a:ln w="23813">
              <a:solidFill>
                <a:srgbClr val="000000"/>
              </a:solidFill>
              <a:round/>
              <a:headEnd/>
              <a:tailEnd/>
            </a:ln>
          </p:spPr>
          <p:txBody>
            <a:bodyPr/>
            <a:lstStyle/>
            <a:p>
              <a:endParaRPr lang="zh-CN" altLang="en-US" dirty="0">
                <a:ea typeface="微软雅黑" panose="020B0503020204020204" pitchFamily="34" charset="-122"/>
              </a:endParaRPr>
            </a:p>
          </p:txBody>
        </p:sp>
        <p:sp>
          <p:nvSpPr>
            <p:cNvPr id="48389" name="Freeform 304"/>
            <p:cNvSpPr>
              <a:spLocks/>
            </p:cNvSpPr>
            <p:nvPr/>
          </p:nvSpPr>
          <p:spPr bwMode="auto">
            <a:xfrm>
              <a:off x="3328" y="1716"/>
              <a:ext cx="4" cy="1027"/>
            </a:xfrm>
            <a:custGeom>
              <a:avLst/>
              <a:gdLst>
                <a:gd name="T0" fmla="*/ 0 w 4"/>
                <a:gd name="T1" fmla="*/ 0 h 1027"/>
                <a:gd name="T2" fmla="*/ 4 w 4"/>
                <a:gd name="T3" fmla="*/ 1027 h 1027"/>
                <a:gd name="T4" fmla="*/ 0 60000 65536"/>
                <a:gd name="T5" fmla="*/ 0 60000 65536"/>
              </a:gdLst>
              <a:ahLst/>
              <a:cxnLst>
                <a:cxn ang="T4">
                  <a:pos x="T0" y="T1"/>
                </a:cxn>
                <a:cxn ang="T5">
                  <a:pos x="T2" y="T3"/>
                </a:cxn>
              </a:cxnLst>
              <a:rect l="0" t="0" r="r" b="b"/>
              <a:pathLst>
                <a:path w="4" h="1027">
                  <a:moveTo>
                    <a:pt x="0" y="0"/>
                  </a:moveTo>
                  <a:lnTo>
                    <a:pt x="4" y="1027"/>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48390" name="Freeform 305"/>
            <p:cNvSpPr>
              <a:spLocks/>
            </p:cNvSpPr>
            <p:nvPr/>
          </p:nvSpPr>
          <p:spPr bwMode="auto">
            <a:xfrm>
              <a:off x="4799" y="1709"/>
              <a:ext cx="1" cy="352"/>
            </a:xfrm>
            <a:custGeom>
              <a:avLst/>
              <a:gdLst>
                <a:gd name="T0" fmla="*/ 0 w 1"/>
                <a:gd name="T1" fmla="*/ 0 h 352"/>
                <a:gd name="T2" fmla="*/ 0 w 1"/>
                <a:gd name="T3" fmla="*/ 352 h 352"/>
                <a:gd name="T4" fmla="*/ 0 60000 65536"/>
                <a:gd name="T5" fmla="*/ 0 60000 65536"/>
              </a:gdLst>
              <a:ahLst/>
              <a:cxnLst>
                <a:cxn ang="T4">
                  <a:pos x="T0" y="T1"/>
                </a:cxn>
                <a:cxn ang="T5">
                  <a:pos x="T2" y="T3"/>
                </a:cxn>
              </a:cxnLst>
              <a:rect l="0" t="0" r="r" b="b"/>
              <a:pathLst>
                <a:path w="1" h="352">
                  <a:moveTo>
                    <a:pt x="0" y="0"/>
                  </a:moveTo>
                  <a:lnTo>
                    <a:pt x="0" y="352"/>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48391" name="Line 306"/>
            <p:cNvSpPr>
              <a:spLocks noChangeShapeType="1"/>
            </p:cNvSpPr>
            <p:nvPr/>
          </p:nvSpPr>
          <p:spPr bwMode="auto">
            <a:xfrm>
              <a:off x="4819" y="2359"/>
              <a:ext cx="0"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48392" name="Freeform 307"/>
            <p:cNvSpPr>
              <a:spLocks/>
            </p:cNvSpPr>
            <p:nvPr/>
          </p:nvSpPr>
          <p:spPr bwMode="auto">
            <a:xfrm>
              <a:off x="3536" y="2212"/>
              <a:ext cx="1139" cy="4"/>
            </a:xfrm>
            <a:custGeom>
              <a:avLst/>
              <a:gdLst>
                <a:gd name="T0" fmla="*/ 0 w 1139"/>
                <a:gd name="T1" fmla="*/ 0 h 4"/>
                <a:gd name="T2" fmla="*/ 1139 w 1139"/>
                <a:gd name="T3" fmla="*/ 4 h 4"/>
                <a:gd name="T4" fmla="*/ 0 60000 65536"/>
                <a:gd name="T5" fmla="*/ 0 60000 65536"/>
              </a:gdLst>
              <a:ahLst/>
              <a:cxnLst>
                <a:cxn ang="T4">
                  <a:pos x="T0" y="T1"/>
                </a:cxn>
                <a:cxn ang="T5">
                  <a:pos x="T2" y="T3"/>
                </a:cxn>
              </a:cxnLst>
              <a:rect l="0" t="0" r="r" b="b"/>
              <a:pathLst>
                <a:path w="1139" h="4">
                  <a:moveTo>
                    <a:pt x="0" y="0"/>
                  </a:moveTo>
                  <a:lnTo>
                    <a:pt x="1139" y="4"/>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48393" name="Line 308"/>
            <p:cNvSpPr>
              <a:spLocks noChangeShapeType="1"/>
            </p:cNvSpPr>
            <p:nvPr/>
          </p:nvSpPr>
          <p:spPr bwMode="auto">
            <a:xfrm>
              <a:off x="3619" y="2839"/>
              <a:ext cx="110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grpSp>
      <p:sp>
        <p:nvSpPr>
          <p:cNvPr id="325941" name="Text Box 309"/>
          <p:cNvSpPr txBox="1">
            <a:spLocks noChangeArrowheads="1"/>
          </p:cNvSpPr>
          <p:nvPr/>
        </p:nvSpPr>
        <p:spPr bwMode="auto">
          <a:xfrm>
            <a:off x="1027519" y="4948239"/>
            <a:ext cx="6359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buClr>
                <a:srgbClr val="008000"/>
              </a:buClr>
              <a:buFont typeface="Wingdings" panose="05000000000000000000" pitchFamily="2" charset="2"/>
              <a:buChar char="v"/>
            </a:pPr>
            <a:r>
              <a:rPr lang="zh-CN" altLang="en-US" sz="2400" dirty="0">
                <a:latin typeface="Tahoma" panose="020B0604030504040204" pitchFamily="34" charset="0"/>
                <a:ea typeface="微软雅黑" panose="020B0503020204020204" pitchFamily="34" charset="-122"/>
              </a:rPr>
              <a:t>表示方法（与层次数据模型相同）</a:t>
            </a:r>
          </a:p>
        </p:txBody>
      </p:sp>
      <p:grpSp>
        <p:nvGrpSpPr>
          <p:cNvPr id="48138" name="Group 310"/>
          <p:cNvGrpSpPr>
            <a:grpSpLocks/>
          </p:cNvGrpSpPr>
          <p:nvPr/>
        </p:nvGrpSpPr>
        <p:grpSpPr bwMode="auto">
          <a:xfrm>
            <a:off x="3429000" y="1929750"/>
            <a:ext cx="1894294" cy="2287588"/>
            <a:chOff x="3216" y="1728"/>
            <a:chExt cx="1208" cy="1297"/>
          </a:xfrm>
        </p:grpSpPr>
        <p:grpSp>
          <p:nvGrpSpPr>
            <p:cNvPr id="48139" name="Group 311"/>
            <p:cNvGrpSpPr>
              <a:grpSpLocks/>
            </p:cNvGrpSpPr>
            <p:nvPr/>
          </p:nvGrpSpPr>
          <p:grpSpPr bwMode="auto">
            <a:xfrm>
              <a:off x="3216" y="1728"/>
              <a:ext cx="1208" cy="294"/>
              <a:chOff x="3647" y="1468"/>
              <a:chExt cx="1208" cy="294"/>
            </a:xfrm>
          </p:grpSpPr>
          <p:sp>
            <p:nvSpPr>
              <p:cNvPr id="48171" name="Rectangle 312"/>
              <p:cNvSpPr>
                <a:spLocks noChangeArrowheads="1"/>
              </p:cNvSpPr>
              <p:nvPr/>
            </p:nvSpPr>
            <p:spPr bwMode="auto">
              <a:xfrm>
                <a:off x="3647" y="1499"/>
                <a:ext cx="5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a:t>
                </a:r>
                <a:endParaRPr lang="en-US" altLang="zh-CN" dirty="0">
                  <a:ea typeface="微软雅黑" panose="020B0503020204020204" pitchFamily="34" charset="-122"/>
                </a:endParaRPr>
              </a:p>
            </p:txBody>
          </p:sp>
          <p:sp>
            <p:nvSpPr>
              <p:cNvPr id="48172" name="Rectangle 313"/>
              <p:cNvSpPr>
                <a:spLocks noChangeArrowheads="1"/>
              </p:cNvSpPr>
              <p:nvPr/>
            </p:nvSpPr>
            <p:spPr bwMode="auto">
              <a:xfrm>
                <a:off x="3737" y="1499"/>
                <a:ext cx="1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a:t>
                </a:r>
                <a:endParaRPr lang="en-US" altLang="zh-CN" dirty="0">
                  <a:ea typeface="微软雅黑" panose="020B0503020204020204" pitchFamily="34" charset="-122"/>
                </a:endParaRPr>
              </a:p>
            </p:txBody>
          </p:sp>
          <p:sp>
            <p:nvSpPr>
              <p:cNvPr id="48173" name="Rectangle 314"/>
              <p:cNvSpPr>
                <a:spLocks noChangeArrowheads="1"/>
              </p:cNvSpPr>
              <p:nvPr/>
            </p:nvSpPr>
            <p:spPr bwMode="auto">
              <a:xfrm>
                <a:off x="3931" y="1499"/>
                <a:ext cx="5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a:t>
                </a:r>
                <a:endParaRPr lang="en-US" altLang="zh-CN" dirty="0">
                  <a:ea typeface="微软雅黑" panose="020B0503020204020204" pitchFamily="34" charset="-122"/>
                </a:endParaRPr>
              </a:p>
            </p:txBody>
          </p:sp>
          <p:sp>
            <p:nvSpPr>
              <p:cNvPr id="48174" name="Rectangle 315"/>
              <p:cNvSpPr>
                <a:spLocks noChangeArrowheads="1"/>
              </p:cNvSpPr>
              <p:nvPr/>
            </p:nvSpPr>
            <p:spPr bwMode="auto">
              <a:xfrm>
                <a:off x="4035" y="1499"/>
                <a:ext cx="1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a:t>
                </a:r>
                <a:endParaRPr lang="en-US" altLang="zh-CN" dirty="0">
                  <a:ea typeface="微软雅黑" panose="020B0503020204020204" pitchFamily="34" charset="-122"/>
                </a:endParaRPr>
              </a:p>
            </p:txBody>
          </p:sp>
          <p:sp>
            <p:nvSpPr>
              <p:cNvPr id="48175" name="Rectangle 316"/>
              <p:cNvSpPr>
                <a:spLocks noChangeArrowheads="1"/>
              </p:cNvSpPr>
              <p:nvPr/>
            </p:nvSpPr>
            <p:spPr bwMode="auto">
              <a:xfrm>
                <a:off x="4214" y="1530"/>
                <a:ext cx="223"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zh-CN" altLang="en-US" sz="2300" dirty="0">
                    <a:latin typeface="微软雅黑" panose="020B0503020204020204" pitchFamily="34" charset="-122"/>
                    <a:ea typeface="微软雅黑" panose="020B0503020204020204" pitchFamily="34" charset="-122"/>
                  </a:rPr>
                  <a:t>Ｒ</a:t>
                </a:r>
                <a:endParaRPr lang="zh-CN" altLang="en-US" dirty="0">
                  <a:ea typeface="微软雅黑" panose="020B0503020204020204" pitchFamily="34" charset="-122"/>
                </a:endParaRPr>
              </a:p>
            </p:txBody>
          </p:sp>
          <p:sp>
            <p:nvSpPr>
              <p:cNvPr id="48176" name="Rectangle 317"/>
              <p:cNvSpPr>
                <a:spLocks noChangeArrowheads="1"/>
              </p:cNvSpPr>
              <p:nvPr/>
            </p:nvSpPr>
            <p:spPr bwMode="auto">
              <a:xfrm>
                <a:off x="4393" y="1499"/>
                <a:ext cx="1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1</a:t>
                </a:r>
                <a:endParaRPr lang="en-US" altLang="zh-CN" dirty="0">
                  <a:ea typeface="微软雅黑" panose="020B0503020204020204" pitchFamily="34" charset="-122"/>
                </a:endParaRPr>
              </a:p>
            </p:txBody>
          </p:sp>
          <p:sp>
            <p:nvSpPr>
              <p:cNvPr id="48177" name="Rectangle 318"/>
              <p:cNvSpPr>
                <a:spLocks noChangeArrowheads="1"/>
              </p:cNvSpPr>
              <p:nvPr/>
            </p:nvSpPr>
            <p:spPr bwMode="auto">
              <a:xfrm>
                <a:off x="4587" y="1499"/>
                <a:ext cx="16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a:t>
                </a:r>
                <a:endParaRPr lang="en-US" altLang="zh-CN" dirty="0">
                  <a:ea typeface="微软雅黑" panose="020B0503020204020204" pitchFamily="34" charset="-122"/>
                </a:endParaRPr>
              </a:p>
            </p:txBody>
          </p:sp>
          <p:sp>
            <p:nvSpPr>
              <p:cNvPr id="48178" name="Rectangle 319"/>
              <p:cNvSpPr>
                <a:spLocks noChangeArrowheads="1"/>
              </p:cNvSpPr>
              <p:nvPr/>
            </p:nvSpPr>
            <p:spPr bwMode="auto">
              <a:xfrm>
                <a:off x="3916" y="146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79" name="Line 320"/>
              <p:cNvSpPr>
                <a:spLocks noChangeShapeType="1"/>
              </p:cNvSpPr>
              <p:nvPr/>
            </p:nvSpPr>
            <p:spPr bwMode="auto">
              <a:xfrm>
                <a:off x="3916" y="146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80" name="Line 321"/>
              <p:cNvSpPr>
                <a:spLocks noChangeShapeType="1"/>
              </p:cNvSpPr>
              <p:nvPr/>
            </p:nvSpPr>
            <p:spPr bwMode="auto">
              <a:xfrm>
                <a:off x="3916" y="1468"/>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81" name="Rectangle 322"/>
              <p:cNvSpPr>
                <a:spLocks noChangeArrowheads="1"/>
              </p:cNvSpPr>
              <p:nvPr/>
            </p:nvSpPr>
            <p:spPr bwMode="auto">
              <a:xfrm>
                <a:off x="3916" y="146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82" name="Line 323"/>
              <p:cNvSpPr>
                <a:spLocks noChangeShapeType="1"/>
              </p:cNvSpPr>
              <p:nvPr/>
            </p:nvSpPr>
            <p:spPr bwMode="auto">
              <a:xfrm>
                <a:off x="3916" y="146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83" name="Line 324"/>
              <p:cNvSpPr>
                <a:spLocks noChangeShapeType="1"/>
              </p:cNvSpPr>
              <p:nvPr/>
            </p:nvSpPr>
            <p:spPr bwMode="auto">
              <a:xfrm>
                <a:off x="3916" y="1468"/>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84" name="Rectangle 325"/>
              <p:cNvSpPr>
                <a:spLocks noChangeArrowheads="1"/>
              </p:cNvSpPr>
              <p:nvPr/>
            </p:nvSpPr>
            <p:spPr bwMode="auto">
              <a:xfrm>
                <a:off x="3931" y="1468"/>
                <a:ext cx="90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85" name="Line 326"/>
              <p:cNvSpPr>
                <a:spLocks noChangeShapeType="1"/>
              </p:cNvSpPr>
              <p:nvPr/>
            </p:nvSpPr>
            <p:spPr bwMode="auto">
              <a:xfrm>
                <a:off x="3931" y="1468"/>
                <a:ext cx="90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86" name="Rectangle 327"/>
              <p:cNvSpPr>
                <a:spLocks noChangeArrowheads="1"/>
              </p:cNvSpPr>
              <p:nvPr/>
            </p:nvSpPr>
            <p:spPr bwMode="auto">
              <a:xfrm>
                <a:off x="4840" y="146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87" name="Line 328"/>
              <p:cNvSpPr>
                <a:spLocks noChangeShapeType="1"/>
              </p:cNvSpPr>
              <p:nvPr/>
            </p:nvSpPr>
            <p:spPr bwMode="auto">
              <a:xfrm>
                <a:off x="4840" y="146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88" name="Line 329"/>
              <p:cNvSpPr>
                <a:spLocks noChangeShapeType="1"/>
              </p:cNvSpPr>
              <p:nvPr/>
            </p:nvSpPr>
            <p:spPr bwMode="auto">
              <a:xfrm>
                <a:off x="4840" y="1468"/>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89" name="Rectangle 330"/>
              <p:cNvSpPr>
                <a:spLocks noChangeArrowheads="1"/>
              </p:cNvSpPr>
              <p:nvPr/>
            </p:nvSpPr>
            <p:spPr bwMode="auto">
              <a:xfrm>
                <a:off x="4840" y="146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90" name="Line 331"/>
              <p:cNvSpPr>
                <a:spLocks noChangeShapeType="1"/>
              </p:cNvSpPr>
              <p:nvPr/>
            </p:nvSpPr>
            <p:spPr bwMode="auto">
              <a:xfrm>
                <a:off x="4840" y="146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91" name="Line 332"/>
              <p:cNvSpPr>
                <a:spLocks noChangeShapeType="1"/>
              </p:cNvSpPr>
              <p:nvPr/>
            </p:nvSpPr>
            <p:spPr bwMode="auto">
              <a:xfrm>
                <a:off x="4840" y="1468"/>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92" name="Rectangle 333"/>
              <p:cNvSpPr>
                <a:spLocks noChangeArrowheads="1"/>
              </p:cNvSpPr>
              <p:nvPr/>
            </p:nvSpPr>
            <p:spPr bwMode="auto">
              <a:xfrm>
                <a:off x="3916" y="1483"/>
                <a:ext cx="15"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93" name="Line 334"/>
              <p:cNvSpPr>
                <a:spLocks noChangeShapeType="1"/>
              </p:cNvSpPr>
              <p:nvPr/>
            </p:nvSpPr>
            <p:spPr bwMode="auto">
              <a:xfrm>
                <a:off x="3916" y="1483"/>
                <a:ext cx="1" cy="2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94" name="Rectangle 335"/>
              <p:cNvSpPr>
                <a:spLocks noChangeArrowheads="1"/>
              </p:cNvSpPr>
              <p:nvPr/>
            </p:nvSpPr>
            <p:spPr bwMode="auto">
              <a:xfrm>
                <a:off x="4840" y="1483"/>
                <a:ext cx="15"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95" name="Line 336"/>
              <p:cNvSpPr>
                <a:spLocks noChangeShapeType="1"/>
              </p:cNvSpPr>
              <p:nvPr/>
            </p:nvSpPr>
            <p:spPr bwMode="auto">
              <a:xfrm>
                <a:off x="4840" y="1483"/>
                <a:ext cx="1" cy="2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96" name="Rectangle 337"/>
              <p:cNvSpPr>
                <a:spLocks noChangeArrowheads="1"/>
              </p:cNvSpPr>
              <p:nvPr/>
            </p:nvSpPr>
            <p:spPr bwMode="auto">
              <a:xfrm>
                <a:off x="3916" y="174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97" name="Line 338"/>
              <p:cNvSpPr>
                <a:spLocks noChangeShapeType="1"/>
              </p:cNvSpPr>
              <p:nvPr/>
            </p:nvSpPr>
            <p:spPr bwMode="auto">
              <a:xfrm>
                <a:off x="3916" y="174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98" name="Line 339"/>
              <p:cNvSpPr>
                <a:spLocks noChangeShapeType="1"/>
              </p:cNvSpPr>
              <p:nvPr/>
            </p:nvSpPr>
            <p:spPr bwMode="auto">
              <a:xfrm>
                <a:off x="3916" y="174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99" name="Rectangle 340"/>
              <p:cNvSpPr>
                <a:spLocks noChangeArrowheads="1"/>
              </p:cNvSpPr>
              <p:nvPr/>
            </p:nvSpPr>
            <p:spPr bwMode="auto">
              <a:xfrm>
                <a:off x="3916" y="174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00" name="Line 341"/>
              <p:cNvSpPr>
                <a:spLocks noChangeShapeType="1"/>
              </p:cNvSpPr>
              <p:nvPr/>
            </p:nvSpPr>
            <p:spPr bwMode="auto">
              <a:xfrm>
                <a:off x="3916" y="174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01" name="Line 342"/>
              <p:cNvSpPr>
                <a:spLocks noChangeShapeType="1"/>
              </p:cNvSpPr>
              <p:nvPr/>
            </p:nvSpPr>
            <p:spPr bwMode="auto">
              <a:xfrm>
                <a:off x="3916" y="174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02" name="Rectangle 343"/>
              <p:cNvSpPr>
                <a:spLocks noChangeArrowheads="1"/>
              </p:cNvSpPr>
              <p:nvPr/>
            </p:nvSpPr>
            <p:spPr bwMode="auto">
              <a:xfrm>
                <a:off x="3931" y="1746"/>
                <a:ext cx="909"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03" name="Line 344"/>
              <p:cNvSpPr>
                <a:spLocks noChangeShapeType="1"/>
              </p:cNvSpPr>
              <p:nvPr/>
            </p:nvSpPr>
            <p:spPr bwMode="auto">
              <a:xfrm>
                <a:off x="3931" y="1754"/>
                <a:ext cx="90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04" name="Rectangle 345"/>
              <p:cNvSpPr>
                <a:spLocks noChangeArrowheads="1"/>
              </p:cNvSpPr>
              <p:nvPr/>
            </p:nvSpPr>
            <p:spPr bwMode="auto">
              <a:xfrm>
                <a:off x="4840" y="174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05" name="Line 346"/>
              <p:cNvSpPr>
                <a:spLocks noChangeShapeType="1"/>
              </p:cNvSpPr>
              <p:nvPr/>
            </p:nvSpPr>
            <p:spPr bwMode="auto">
              <a:xfrm>
                <a:off x="4840" y="174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06" name="Line 347"/>
              <p:cNvSpPr>
                <a:spLocks noChangeShapeType="1"/>
              </p:cNvSpPr>
              <p:nvPr/>
            </p:nvSpPr>
            <p:spPr bwMode="auto">
              <a:xfrm>
                <a:off x="4840" y="174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07" name="Rectangle 348"/>
              <p:cNvSpPr>
                <a:spLocks noChangeArrowheads="1"/>
              </p:cNvSpPr>
              <p:nvPr/>
            </p:nvSpPr>
            <p:spPr bwMode="auto">
              <a:xfrm>
                <a:off x="4840" y="174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208" name="Line 349"/>
              <p:cNvSpPr>
                <a:spLocks noChangeShapeType="1"/>
              </p:cNvSpPr>
              <p:nvPr/>
            </p:nvSpPr>
            <p:spPr bwMode="auto">
              <a:xfrm>
                <a:off x="4840" y="174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209" name="Line 350"/>
              <p:cNvSpPr>
                <a:spLocks noChangeShapeType="1"/>
              </p:cNvSpPr>
              <p:nvPr/>
            </p:nvSpPr>
            <p:spPr bwMode="auto">
              <a:xfrm>
                <a:off x="4840" y="174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grpSp>
        <p:grpSp>
          <p:nvGrpSpPr>
            <p:cNvPr id="48140" name="Group 351"/>
            <p:cNvGrpSpPr>
              <a:grpSpLocks/>
            </p:cNvGrpSpPr>
            <p:nvPr/>
          </p:nvGrpSpPr>
          <p:grpSpPr bwMode="auto">
            <a:xfrm>
              <a:off x="3264" y="2015"/>
              <a:ext cx="1149" cy="1010"/>
              <a:chOff x="3264" y="2015"/>
              <a:chExt cx="1149" cy="1010"/>
            </a:xfrm>
          </p:grpSpPr>
          <p:sp>
            <p:nvSpPr>
              <p:cNvPr id="48141" name="Rectangle 352"/>
              <p:cNvSpPr>
                <a:spLocks noChangeArrowheads="1"/>
              </p:cNvSpPr>
              <p:nvPr/>
            </p:nvSpPr>
            <p:spPr bwMode="auto">
              <a:xfrm>
                <a:off x="3407" y="2112"/>
                <a:ext cx="99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L1      L2</a:t>
                </a:r>
                <a:endParaRPr lang="en-US" altLang="zh-CN" dirty="0">
                  <a:ea typeface="微软雅黑" panose="020B0503020204020204" pitchFamily="34" charset="-122"/>
                </a:endParaRPr>
              </a:p>
            </p:txBody>
          </p:sp>
          <p:sp>
            <p:nvSpPr>
              <p:cNvPr id="48142" name="Rectangle 353"/>
              <p:cNvSpPr>
                <a:spLocks noChangeArrowheads="1"/>
              </p:cNvSpPr>
              <p:nvPr/>
            </p:nvSpPr>
            <p:spPr bwMode="auto">
              <a:xfrm>
                <a:off x="3310" y="2341"/>
                <a:ext cx="44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a:t>
                </a:r>
                <a:endParaRPr lang="en-US" altLang="zh-CN" dirty="0">
                  <a:ea typeface="微软雅黑" panose="020B0503020204020204" pitchFamily="34" charset="-122"/>
                </a:endParaRPr>
              </a:p>
            </p:txBody>
          </p:sp>
          <p:grpSp>
            <p:nvGrpSpPr>
              <p:cNvPr id="48143" name="Group 354"/>
              <p:cNvGrpSpPr>
                <a:grpSpLocks/>
              </p:cNvGrpSpPr>
              <p:nvPr/>
            </p:nvGrpSpPr>
            <p:grpSpPr bwMode="auto">
              <a:xfrm>
                <a:off x="3264" y="2736"/>
                <a:ext cx="1149" cy="289"/>
                <a:chOff x="3647" y="2448"/>
                <a:chExt cx="1149" cy="289"/>
              </a:xfrm>
            </p:grpSpPr>
            <p:sp>
              <p:nvSpPr>
                <p:cNvPr id="48149" name="Rectangle 355"/>
                <p:cNvSpPr>
                  <a:spLocks noChangeArrowheads="1"/>
                </p:cNvSpPr>
                <p:nvPr/>
              </p:nvSpPr>
              <p:spPr bwMode="auto">
                <a:xfrm>
                  <a:off x="3647" y="2489"/>
                  <a:ext cx="16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a:t>
                  </a:r>
                  <a:endParaRPr lang="en-US" altLang="zh-CN" dirty="0">
                    <a:ea typeface="微软雅黑" panose="020B0503020204020204" pitchFamily="34" charset="-122"/>
                  </a:endParaRPr>
                </a:p>
              </p:txBody>
            </p:sp>
            <p:sp>
              <p:nvSpPr>
                <p:cNvPr id="48150" name="Rectangle 356"/>
                <p:cNvSpPr>
                  <a:spLocks noChangeArrowheads="1"/>
                </p:cNvSpPr>
                <p:nvPr/>
              </p:nvSpPr>
              <p:spPr bwMode="auto">
                <a:xfrm>
                  <a:off x="3931" y="2489"/>
                  <a:ext cx="5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a:t>
                  </a:r>
                  <a:endParaRPr lang="en-US" altLang="zh-CN" dirty="0">
                    <a:ea typeface="微软雅黑" panose="020B0503020204020204" pitchFamily="34" charset="-122"/>
                  </a:endParaRPr>
                </a:p>
              </p:txBody>
            </p:sp>
            <p:sp>
              <p:nvSpPr>
                <p:cNvPr id="48151" name="Rectangle 357"/>
                <p:cNvSpPr>
                  <a:spLocks noChangeArrowheads="1"/>
                </p:cNvSpPr>
                <p:nvPr/>
              </p:nvSpPr>
              <p:spPr bwMode="auto">
                <a:xfrm>
                  <a:off x="4035" y="2489"/>
                  <a:ext cx="42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300" dirty="0">
                      <a:ea typeface="微软雅黑" panose="020B0503020204020204" pitchFamily="34" charset="-122"/>
                    </a:rPr>
                    <a:t>   R2</a:t>
                  </a:r>
                  <a:endParaRPr lang="en-US" altLang="zh-CN" dirty="0">
                    <a:ea typeface="微软雅黑" panose="020B0503020204020204" pitchFamily="34" charset="-122"/>
                  </a:endParaRPr>
                </a:p>
              </p:txBody>
            </p:sp>
            <p:sp>
              <p:nvSpPr>
                <p:cNvPr id="48152" name="Rectangle 358"/>
                <p:cNvSpPr>
                  <a:spLocks noChangeArrowheads="1"/>
                </p:cNvSpPr>
                <p:nvPr/>
              </p:nvSpPr>
              <p:spPr bwMode="auto">
                <a:xfrm>
                  <a:off x="3916" y="2474"/>
                  <a:ext cx="15"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53" name="Line 359"/>
                <p:cNvSpPr>
                  <a:spLocks noChangeShapeType="1"/>
                </p:cNvSpPr>
                <p:nvPr/>
              </p:nvSpPr>
              <p:spPr bwMode="auto">
                <a:xfrm>
                  <a:off x="3916" y="2474"/>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54" name="Rectangle 360"/>
                <p:cNvSpPr>
                  <a:spLocks noChangeArrowheads="1"/>
                </p:cNvSpPr>
                <p:nvPr/>
              </p:nvSpPr>
              <p:spPr bwMode="auto">
                <a:xfrm>
                  <a:off x="4781" y="2474"/>
                  <a:ext cx="15"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55" name="Line 361"/>
                <p:cNvSpPr>
                  <a:spLocks noChangeShapeType="1"/>
                </p:cNvSpPr>
                <p:nvPr/>
              </p:nvSpPr>
              <p:spPr bwMode="auto">
                <a:xfrm>
                  <a:off x="4781" y="2474"/>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56" name="Rectangle 362"/>
                <p:cNvSpPr>
                  <a:spLocks noChangeArrowheads="1"/>
                </p:cNvSpPr>
                <p:nvPr/>
              </p:nvSpPr>
              <p:spPr bwMode="auto">
                <a:xfrm>
                  <a:off x="3916" y="2721"/>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57" name="Line 363"/>
                <p:cNvSpPr>
                  <a:spLocks noChangeShapeType="1"/>
                </p:cNvSpPr>
                <p:nvPr/>
              </p:nvSpPr>
              <p:spPr bwMode="auto">
                <a:xfrm>
                  <a:off x="3916" y="2721"/>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58" name="Line 364"/>
                <p:cNvSpPr>
                  <a:spLocks noChangeShapeType="1"/>
                </p:cNvSpPr>
                <p:nvPr/>
              </p:nvSpPr>
              <p:spPr bwMode="auto">
                <a:xfrm>
                  <a:off x="3916" y="272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59" name="Rectangle 365"/>
                <p:cNvSpPr>
                  <a:spLocks noChangeArrowheads="1"/>
                </p:cNvSpPr>
                <p:nvPr/>
              </p:nvSpPr>
              <p:spPr bwMode="auto">
                <a:xfrm>
                  <a:off x="3916" y="2721"/>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60" name="Line 366"/>
                <p:cNvSpPr>
                  <a:spLocks noChangeShapeType="1"/>
                </p:cNvSpPr>
                <p:nvPr/>
              </p:nvSpPr>
              <p:spPr bwMode="auto">
                <a:xfrm>
                  <a:off x="3916" y="2721"/>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61" name="Line 367"/>
                <p:cNvSpPr>
                  <a:spLocks noChangeShapeType="1"/>
                </p:cNvSpPr>
                <p:nvPr/>
              </p:nvSpPr>
              <p:spPr bwMode="auto">
                <a:xfrm>
                  <a:off x="3916" y="272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62" name="Rectangle 368"/>
                <p:cNvSpPr>
                  <a:spLocks noChangeArrowheads="1"/>
                </p:cNvSpPr>
                <p:nvPr/>
              </p:nvSpPr>
              <p:spPr bwMode="auto">
                <a:xfrm>
                  <a:off x="3931" y="2721"/>
                  <a:ext cx="850"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63" name="Line 369"/>
                <p:cNvSpPr>
                  <a:spLocks noChangeShapeType="1"/>
                </p:cNvSpPr>
                <p:nvPr/>
              </p:nvSpPr>
              <p:spPr bwMode="auto">
                <a:xfrm>
                  <a:off x="3931" y="2721"/>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64" name="Rectangle 370"/>
                <p:cNvSpPr>
                  <a:spLocks noChangeArrowheads="1"/>
                </p:cNvSpPr>
                <p:nvPr/>
              </p:nvSpPr>
              <p:spPr bwMode="auto">
                <a:xfrm>
                  <a:off x="4781" y="2721"/>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65" name="Line 371"/>
                <p:cNvSpPr>
                  <a:spLocks noChangeShapeType="1"/>
                </p:cNvSpPr>
                <p:nvPr/>
              </p:nvSpPr>
              <p:spPr bwMode="auto">
                <a:xfrm>
                  <a:off x="4781" y="2721"/>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66" name="Line 372"/>
                <p:cNvSpPr>
                  <a:spLocks noChangeShapeType="1"/>
                </p:cNvSpPr>
                <p:nvPr/>
              </p:nvSpPr>
              <p:spPr bwMode="auto">
                <a:xfrm>
                  <a:off x="4781" y="272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67" name="Rectangle 373"/>
                <p:cNvSpPr>
                  <a:spLocks noChangeArrowheads="1"/>
                </p:cNvSpPr>
                <p:nvPr/>
              </p:nvSpPr>
              <p:spPr bwMode="auto">
                <a:xfrm>
                  <a:off x="4781" y="2721"/>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48168" name="Line 374"/>
                <p:cNvSpPr>
                  <a:spLocks noChangeShapeType="1"/>
                </p:cNvSpPr>
                <p:nvPr/>
              </p:nvSpPr>
              <p:spPr bwMode="auto">
                <a:xfrm>
                  <a:off x="4781" y="2721"/>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69" name="Line 375"/>
                <p:cNvSpPr>
                  <a:spLocks noChangeShapeType="1"/>
                </p:cNvSpPr>
                <p:nvPr/>
              </p:nvSpPr>
              <p:spPr bwMode="auto">
                <a:xfrm>
                  <a:off x="4781" y="272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70" name="Line 376"/>
                <p:cNvSpPr>
                  <a:spLocks noChangeShapeType="1"/>
                </p:cNvSpPr>
                <p:nvPr/>
              </p:nvSpPr>
              <p:spPr bwMode="auto">
                <a:xfrm>
                  <a:off x="3936" y="2448"/>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grpSp>
          <p:sp>
            <p:nvSpPr>
              <p:cNvPr id="48144" name="Freeform 377"/>
              <p:cNvSpPr>
                <a:spLocks noChangeArrowheads="1"/>
              </p:cNvSpPr>
              <p:nvPr/>
            </p:nvSpPr>
            <p:spPr bwMode="auto">
              <a:xfrm>
                <a:off x="3795" y="2019"/>
                <a:ext cx="1" cy="717"/>
              </a:xfrm>
              <a:custGeom>
                <a:avLst/>
                <a:gdLst>
                  <a:gd name="T0" fmla="*/ 0 w 1"/>
                  <a:gd name="T1" fmla="*/ 0 h 717"/>
                  <a:gd name="T2" fmla="*/ 0 w 1"/>
                  <a:gd name="T3" fmla="*/ 717 h 717"/>
                  <a:gd name="T4" fmla="*/ 0 60000 65536"/>
                  <a:gd name="T5" fmla="*/ 0 60000 65536"/>
                </a:gdLst>
                <a:ahLst/>
                <a:cxnLst>
                  <a:cxn ang="T4">
                    <a:pos x="T0" y="T1"/>
                  </a:cxn>
                  <a:cxn ang="T5">
                    <a:pos x="T2" y="T3"/>
                  </a:cxn>
                </a:cxnLst>
                <a:rect l="0" t="0" r="r" b="b"/>
                <a:pathLst>
                  <a:path w="1" h="717">
                    <a:moveTo>
                      <a:pt x="0" y="0"/>
                    </a:moveTo>
                    <a:lnTo>
                      <a:pt x="0" y="717"/>
                    </a:lnTo>
                  </a:path>
                </a:pathLst>
              </a:custGeom>
              <a:solidFill>
                <a:srgbClr val="FFFFFF"/>
              </a:solidFill>
              <a:ln w="23813">
                <a:solidFill>
                  <a:srgbClr val="000000"/>
                </a:solidFill>
                <a:prstDash val="solid"/>
                <a:round/>
                <a:headEnd/>
                <a:tailEnd/>
              </a:ln>
            </p:spPr>
            <p:txBody>
              <a:bodyPr/>
              <a:lstStyle/>
              <a:p>
                <a:endParaRPr lang="zh-CN" altLang="en-US" dirty="0">
                  <a:ea typeface="微软雅黑" panose="020B0503020204020204" pitchFamily="34" charset="-122"/>
                </a:endParaRPr>
              </a:p>
            </p:txBody>
          </p:sp>
          <p:sp>
            <p:nvSpPr>
              <p:cNvPr id="48145" name="Freeform 378"/>
              <p:cNvSpPr>
                <a:spLocks/>
              </p:cNvSpPr>
              <p:nvPr/>
            </p:nvSpPr>
            <p:spPr bwMode="auto">
              <a:xfrm>
                <a:off x="3696" y="2592"/>
                <a:ext cx="164" cy="155"/>
              </a:xfrm>
              <a:custGeom>
                <a:avLst/>
                <a:gdLst>
                  <a:gd name="T0" fmla="*/ 0 w 164"/>
                  <a:gd name="T1" fmla="*/ 0 h 155"/>
                  <a:gd name="T2" fmla="*/ 89 w 164"/>
                  <a:gd name="T3" fmla="*/ 155 h 155"/>
                  <a:gd name="T4" fmla="*/ 164 w 164"/>
                  <a:gd name="T5" fmla="*/ 0 h 155"/>
                  <a:gd name="T6" fmla="*/ 0 w 164"/>
                  <a:gd name="T7" fmla="*/ 0 h 1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155">
                    <a:moveTo>
                      <a:pt x="0" y="0"/>
                    </a:moveTo>
                    <a:lnTo>
                      <a:pt x="89" y="155"/>
                    </a:lnTo>
                    <a:lnTo>
                      <a:pt x="1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grpSp>
            <p:nvGrpSpPr>
              <p:cNvPr id="48146" name="Group 379"/>
              <p:cNvGrpSpPr>
                <a:grpSpLocks/>
              </p:cNvGrpSpPr>
              <p:nvPr/>
            </p:nvGrpSpPr>
            <p:grpSpPr bwMode="auto">
              <a:xfrm>
                <a:off x="4162" y="2015"/>
                <a:ext cx="164" cy="744"/>
                <a:chOff x="4497" y="1854"/>
                <a:chExt cx="164" cy="744"/>
              </a:xfrm>
            </p:grpSpPr>
            <p:sp>
              <p:nvSpPr>
                <p:cNvPr id="48147" name="Line 380"/>
                <p:cNvSpPr>
                  <a:spLocks noChangeShapeType="1"/>
                </p:cNvSpPr>
                <p:nvPr/>
              </p:nvSpPr>
              <p:spPr bwMode="auto">
                <a:xfrm>
                  <a:off x="4587" y="1854"/>
                  <a:ext cx="1" cy="60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148" name="Freeform 381"/>
                <p:cNvSpPr>
                  <a:spLocks/>
                </p:cNvSpPr>
                <p:nvPr/>
              </p:nvSpPr>
              <p:spPr bwMode="auto">
                <a:xfrm>
                  <a:off x="4497" y="2443"/>
                  <a:ext cx="164" cy="155"/>
                </a:xfrm>
                <a:custGeom>
                  <a:avLst/>
                  <a:gdLst>
                    <a:gd name="T0" fmla="*/ 0 w 164"/>
                    <a:gd name="T1" fmla="*/ 0 h 155"/>
                    <a:gd name="T2" fmla="*/ 90 w 164"/>
                    <a:gd name="T3" fmla="*/ 155 h 155"/>
                    <a:gd name="T4" fmla="*/ 164 w 164"/>
                    <a:gd name="T5" fmla="*/ 0 h 155"/>
                    <a:gd name="T6" fmla="*/ 0 w 164"/>
                    <a:gd name="T7" fmla="*/ 0 h 1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155">
                      <a:moveTo>
                        <a:pt x="0" y="0"/>
                      </a:moveTo>
                      <a:lnTo>
                        <a:pt x="90" y="155"/>
                      </a:lnTo>
                      <a:lnTo>
                        <a:pt x="1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grpSp>
        </p:grpSp>
      </p:grpSp>
      <p:sp>
        <p:nvSpPr>
          <p:cNvPr id="383" name="矩形 382"/>
          <p:cNvSpPr/>
          <p:nvPr/>
        </p:nvSpPr>
        <p:spPr>
          <a:xfrm>
            <a:off x="119270" y="318053"/>
            <a:ext cx="4221765"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2.</a:t>
            </a:r>
            <a:r>
              <a:rPr lang="zh-CN" altLang="en-US" sz="3600" b="1" dirty="0" smtClean="0">
                <a:solidFill>
                  <a:srgbClr val="00B050"/>
                </a:solidFill>
                <a:latin typeface="微软雅黑" pitchFamily="34" charset="-122"/>
                <a:ea typeface="微软雅黑" pitchFamily="34" charset="-122"/>
              </a:rPr>
              <a:t> 网状模型</a:t>
            </a:r>
            <a:endParaRPr lang="en-US" altLang="zh-CN" sz="3600" b="1" dirty="0" smtClean="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1173649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941"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829</Words>
  <Application>Microsoft Office PowerPoint</Application>
  <PresentationFormat>全屏显示(4:3)</PresentationFormat>
  <Paragraphs>254</Paragraphs>
  <Slides>14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层次模型示例</vt:lpstr>
      <vt:lpstr>层次模型的优缺点</vt:lpstr>
      <vt:lpstr>PowerPoint 演示文稿</vt:lpstr>
      <vt:lpstr>PowerPoint 演示文稿</vt:lpstr>
      <vt:lpstr>网状模型的优缺点</vt:lpstr>
      <vt:lpstr>PowerPoint 演示文稿</vt:lpstr>
      <vt:lpstr>关系模型的数据结构 </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李辉</dc:creator>
  <cp:lastModifiedBy>gcl</cp:lastModifiedBy>
  <cp:revision>213</cp:revision>
  <dcterms:created xsi:type="dcterms:W3CDTF">2014-08-02T13:12:31Z</dcterms:created>
  <dcterms:modified xsi:type="dcterms:W3CDTF">2019-09-07T15:05:43Z</dcterms:modified>
</cp:coreProperties>
</file>