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95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0066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5704" autoAdjust="0"/>
  </p:normalViewPr>
  <p:slideViewPr>
    <p:cSldViewPr snapToGrid="0">
      <p:cViewPr>
        <p:scale>
          <a:sx n="70" d="100"/>
          <a:sy n="70" d="100"/>
        </p:scale>
        <p:origin x="-1398" y="-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>
                <a:ea typeface="微软雅黑" pitchFamily="34" charset="-122"/>
              </a:rPr>
              <a:pPr/>
              <a:t>2019/9/10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2F2D57EA-8133-4EBA-9F4D-64D06136AE3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C0906-C4CA-4275-86F2-89CE1080677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7DEC4-DC43-4942-B4AE-D3B1A073986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A14C4D-CAFC-4BBE-91B3-53754EFCD23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F9FE1-3BBA-48DB-BA02-46DBA039D1D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188915"/>
            <a:ext cx="7786687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336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333375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229600" cy="48244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956550" y="6381750"/>
            <a:ext cx="863600" cy="320675"/>
          </a:xfrm>
        </p:spPr>
        <p:txBody>
          <a:bodyPr/>
          <a:lstStyle>
            <a:lvl1pPr>
              <a:defRPr/>
            </a:lvl1pPr>
          </a:lstStyle>
          <a:p>
            <a:fld id="{465E7A97-2938-41A5-A23D-23F357C0A7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48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188915"/>
            <a:ext cx="7786687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5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3490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700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291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2291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48100"/>
            <a:ext cx="42291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cs typeface="Times New Roman" panose="02020603050405020304" pitchFamily="18" charset="0"/>
              </a:defRPr>
            </a:lvl1pPr>
          </a:lstStyle>
          <a:p>
            <a:fld id="{8C010EB2-AA82-4EC3-A6E8-56F52AC217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16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2927" y="673412"/>
            <a:ext cx="61168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关系代数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传统的集合运算</a:t>
            </a:r>
            <a:endParaRPr lang="zh-CN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专门的关系运算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359" y="4903170"/>
            <a:ext cx="772519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关系操作的特点：操作对象、操作结果都是关系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94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2"/>
          <p:cNvSpPr>
            <a:spLocks noGrp="1" noChangeArrowheads="1"/>
          </p:cNvSpPr>
          <p:nvPr>
            <p:ph type="title"/>
          </p:nvPr>
        </p:nvSpPr>
        <p:spPr>
          <a:xfrm>
            <a:off x="266701" y="204716"/>
            <a:ext cx="861060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/>
              <a:t>广义笛卡尔积示例</a:t>
            </a:r>
          </a:p>
        </p:txBody>
      </p:sp>
      <p:graphicFrame>
        <p:nvGraphicFramePr>
          <p:cNvPr id="429641" name="Group 58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7387678"/>
              </p:ext>
            </p:extLst>
          </p:nvPr>
        </p:nvGraphicFramePr>
        <p:xfrm>
          <a:off x="1639492" y="1668391"/>
          <a:ext cx="1889522" cy="1188462"/>
        </p:xfrm>
        <a:graphic>
          <a:graphicData uri="http://schemas.openxmlformats.org/drawingml/2006/table">
            <a:tbl>
              <a:tblPr/>
              <a:tblGrid>
                <a:gridCol w="1008459"/>
                <a:gridCol w="881063"/>
              </a:tblGrid>
              <a:tr h="36565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A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B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a1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b1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a2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b2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9642" name="Group 58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05463075"/>
              </p:ext>
            </p:extLst>
          </p:nvPr>
        </p:nvGraphicFramePr>
        <p:xfrm>
          <a:off x="1639492" y="3201916"/>
          <a:ext cx="1890712" cy="1585120"/>
        </p:xfrm>
        <a:graphic>
          <a:graphicData uri="http://schemas.openxmlformats.org/drawingml/2006/table">
            <a:tbl>
              <a:tblPr/>
              <a:tblGrid>
                <a:gridCol w="631031"/>
                <a:gridCol w="628650"/>
                <a:gridCol w="631031"/>
              </a:tblGrid>
              <a:tr h="3659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c1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d1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e1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c2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d2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e2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c3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d3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e3</a:t>
                      </a:r>
                      <a:endParaRPr kumimoji="1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9644" name="Group 58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12941346"/>
              </p:ext>
            </p:extLst>
          </p:nvPr>
        </p:nvGraphicFramePr>
        <p:xfrm>
          <a:off x="4772026" y="1617591"/>
          <a:ext cx="3170971" cy="3200400"/>
        </p:xfrm>
        <a:graphic>
          <a:graphicData uri="http://schemas.openxmlformats.org/drawingml/2006/table">
            <a:tbl>
              <a:tblPr/>
              <a:tblGrid>
                <a:gridCol w="631957"/>
                <a:gridCol w="636152"/>
                <a:gridCol w="633355"/>
                <a:gridCol w="633356"/>
                <a:gridCol w="636151"/>
              </a:tblGrid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A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B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a1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b1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a1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b1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a1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b1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c3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d3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e3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a2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b2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e1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a2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b2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a2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b2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c3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d3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e3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9645" name="AutoShape 589"/>
          <p:cNvSpPr>
            <a:spLocks/>
          </p:cNvSpPr>
          <p:nvPr/>
        </p:nvSpPr>
        <p:spPr bwMode="auto">
          <a:xfrm>
            <a:off x="3745709" y="2120829"/>
            <a:ext cx="270272" cy="1657350"/>
          </a:xfrm>
          <a:prstGeom prst="rightBrace">
            <a:avLst>
              <a:gd name="adj1" fmla="val 38326"/>
              <a:gd name="adj2" fmla="val 50000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800" b="1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29646" name="AutoShape 590"/>
          <p:cNvSpPr>
            <a:spLocks noChangeArrowheads="1"/>
          </p:cNvSpPr>
          <p:nvPr/>
        </p:nvSpPr>
        <p:spPr bwMode="auto">
          <a:xfrm>
            <a:off x="4069558" y="2770118"/>
            <a:ext cx="540544" cy="3603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800" b="1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2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9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9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9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9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645" grpId="0" animBg="1"/>
      <p:bldP spid="4296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80" name="组合 3"/>
          <p:cNvGrpSpPr>
            <a:grpSpLocks/>
          </p:cNvGrpSpPr>
          <p:nvPr/>
        </p:nvGrpSpPr>
        <p:grpSpPr bwMode="auto">
          <a:xfrm>
            <a:off x="4147667" y="3265811"/>
            <a:ext cx="4446984" cy="3214687"/>
            <a:chOff x="1676400" y="1497002"/>
            <a:chExt cx="5929313" cy="3649673"/>
          </a:xfrm>
        </p:grpSpPr>
        <p:sp>
          <p:nvSpPr>
            <p:cNvPr id="50181" name="Text Box 6"/>
            <p:cNvSpPr txBox="1">
              <a:spLocks noChangeArrowheads="1"/>
            </p:cNvSpPr>
            <p:nvPr/>
          </p:nvSpPr>
          <p:spPr bwMode="auto">
            <a:xfrm>
              <a:off x="2071688" y="1568440"/>
              <a:ext cx="1185862" cy="503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Ｒ</a:t>
              </a:r>
            </a:p>
          </p:txBody>
        </p:sp>
        <p:sp>
          <p:nvSpPr>
            <p:cNvPr id="50182" name="Text Box 14"/>
            <p:cNvSpPr txBox="1">
              <a:spLocks noChangeArrowheads="1"/>
            </p:cNvSpPr>
            <p:nvPr/>
          </p:nvSpPr>
          <p:spPr bwMode="auto">
            <a:xfrm>
              <a:off x="5629275" y="1497002"/>
              <a:ext cx="1657369" cy="503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σ</a:t>
              </a:r>
              <a:r>
                <a:rPr lang="en-US" altLang="zh-CN" sz="2800" b="1" baseline="-25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altLang="en-US" sz="2800" b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183" name="组合 17"/>
            <p:cNvGrpSpPr>
              <a:grpSpLocks/>
            </p:cNvGrpSpPr>
            <p:nvPr/>
          </p:nvGrpSpPr>
          <p:grpSpPr bwMode="auto">
            <a:xfrm>
              <a:off x="1676400" y="2049463"/>
              <a:ext cx="5929313" cy="3097212"/>
              <a:chOff x="1676400" y="2049463"/>
              <a:chExt cx="5929313" cy="3097212"/>
            </a:xfrm>
          </p:grpSpPr>
          <p:sp>
            <p:nvSpPr>
              <p:cNvPr id="50184" name="Text Box 5"/>
              <p:cNvSpPr txBox="1">
                <a:spLocks noChangeArrowheads="1"/>
              </p:cNvSpPr>
              <p:nvPr/>
            </p:nvSpPr>
            <p:spPr bwMode="auto">
              <a:xfrm>
                <a:off x="1676400" y="2049463"/>
                <a:ext cx="1976438" cy="309721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en-US" sz="1000" b="1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0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50185" name="Rectangle 7" descr="浅色上对角线"/>
              <p:cNvSpPr>
                <a:spLocks noChangeArrowheads="1"/>
              </p:cNvSpPr>
              <p:nvPr/>
            </p:nvSpPr>
            <p:spPr bwMode="auto">
              <a:xfrm>
                <a:off x="1676400" y="2738438"/>
                <a:ext cx="1976438" cy="344487"/>
              </a:xfrm>
              <a:prstGeom prst="rect">
                <a:avLst/>
              </a:prstGeom>
              <a:pattFill prst="ltUp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86" name="Rectangle 8" descr="浅色上对角线"/>
              <p:cNvSpPr>
                <a:spLocks noChangeArrowheads="1"/>
              </p:cNvSpPr>
              <p:nvPr/>
            </p:nvSpPr>
            <p:spPr bwMode="auto">
              <a:xfrm>
                <a:off x="1676400" y="3425825"/>
                <a:ext cx="1976438" cy="344488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87" name="Rectangle 9" descr="浅色上对角线"/>
              <p:cNvSpPr>
                <a:spLocks noChangeArrowheads="1"/>
              </p:cNvSpPr>
              <p:nvPr/>
            </p:nvSpPr>
            <p:spPr bwMode="auto">
              <a:xfrm>
                <a:off x="1676400" y="4459288"/>
                <a:ext cx="1976438" cy="306387"/>
              </a:xfrm>
              <a:prstGeom prst="rect">
                <a:avLst/>
              </a:prstGeom>
              <a:pattFill prst="ltUpDiag">
                <a:fgClr>
                  <a:srgbClr val="0000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88" name="Rectangle 11" descr="浅色上对角线"/>
              <p:cNvSpPr>
                <a:spLocks noChangeArrowheads="1"/>
              </p:cNvSpPr>
              <p:nvPr/>
            </p:nvSpPr>
            <p:spPr bwMode="auto">
              <a:xfrm>
                <a:off x="5629275" y="2393950"/>
                <a:ext cx="1976438" cy="344488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89" name="Rectangle 12" descr="浅色上对角线"/>
              <p:cNvSpPr>
                <a:spLocks noChangeArrowheads="1"/>
              </p:cNvSpPr>
              <p:nvPr/>
            </p:nvSpPr>
            <p:spPr bwMode="auto">
              <a:xfrm>
                <a:off x="5629275" y="2049463"/>
                <a:ext cx="1976438" cy="344487"/>
              </a:xfrm>
              <a:prstGeom prst="rect">
                <a:avLst/>
              </a:prstGeom>
              <a:pattFill prst="ltUp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90" name="Rectangle 13" descr="浅色上对角线"/>
              <p:cNvSpPr>
                <a:spLocks noChangeArrowheads="1"/>
              </p:cNvSpPr>
              <p:nvPr/>
            </p:nvSpPr>
            <p:spPr bwMode="auto">
              <a:xfrm>
                <a:off x="5629275" y="3770313"/>
                <a:ext cx="1976438" cy="344487"/>
              </a:xfrm>
              <a:prstGeom prst="rect">
                <a:avLst/>
              </a:prstGeom>
              <a:pattFill prst="ltUpDiag">
                <a:fgClr>
                  <a:srgbClr val="0000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91" name="Line 15"/>
              <p:cNvSpPr>
                <a:spLocks noChangeShapeType="1"/>
              </p:cNvSpPr>
              <p:nvPr/>
            </p:nvSpPr>
            <p:spPr bwMode="auto">
              <a:xfrm flipV="1">
                <a:off x="3652838" y="2049463"/>
                <a:ext cx="1976437" cy="6889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192" name="Line 16"/>
              <p:cNvSpPr>
                <a:spLocks noChangeShapeType="1"/>
              </p:cNvSpPr>
              <p:nvPr/>
            </p:nvSpPr>
            <p:spPr bwMode="auto">
              <a:xfrm flipV="1">
                <a:off x="3652838" y="2738438"/>
                <a:ext cx="1976437" cy="1031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193" name="Line 17"/>
              <p:cNvSpPr>
                <a:spLocks noChangeShapeType="1"/>
              </p:cNvSpPr>
              <p:nvPr/>
            </p:nvSpPr>
            <p:spPr bwMode="auto">
              <a:xfrm flipV="1">
                <a:off x="3652838" y="4114800"/>
                <a:ext cx="1976437" cy="6873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9101" y="692673"/>
            <a:ext cx="7886700" cy="7910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66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）选择（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Selection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）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830" y="1418275"/>
            <a:ext cx="8538567" cy="1928813"/>
          </a:xfrm>
        </p:spPr>
        <p:txBody>
          <a:bodyPr>
            <a:noAutofit/>
          </a:bodyPr>
          <a:lstStyle/>
          <a:p>
            <a:pPr eaLnBrk="1" hangingPunct="1">
              <a:lnSpc>
                <a:spcPts val="3300"/>
              </a:lnSpc>
            </a:pPr>
            <a:r>
              <a:rPr lang="en-US" altLang="zh-CN" b="1" dirty="0" err="1">
                <a:solidFill>
                  <a:srgbClr val="FF0066"/>
                </a:solidFill>
              </a:rPr>
              <a:t>σ</a:t>
            </a:r>
            <a:r>
              <a:rPr lang="en-US" altLang="zh-CN" b="1" baseline="-25000" dirty="0" err="1">
                <a:solidFill>
                  <a:srgbClr val="FF0066"/>
                </a:solidFill>
              </a:rPr>
              <a:t>F</a:t>
            </a:r>
            <a:r>
              <a:rPr lang="zh-CN" altLang="en-US" b="1" dirty="0">
                <a:solidFill>
                  <a:srgbClr val="FF0066"/>
                </a:solidFill>
              </a:rPr>
              <a:t>（</a:t>
            </a:r>
            <a:r>
              <a:rPr lang="en-US" altLang="zh-CN" b="1" dirty="0">
                <a:solidFill>
                  <a:srgbClr val="FF0066"/>
                </a:solidFill>
              </a:rPr>
              <a:t>R</a:t>
            </a:r>
            <a:r>
              <a:rPr lang="zh-CN" altLang="en-US" b="1" dirty="0">
                <a:solidFill>
                  <a:srgbClr val="FF0066"/>
                </a:solidFill>
              </a:rPr>
              <a:t>）＝</a:t>
            </a:r>
            <a:r>
              <a:rPr lang="en-US" altLang="zh-CN" b="1" dirty="0">
                <a:solidFill>
                  <a:srgbClr val="FF0066"/>
                </a:solidFill>
              </a:rPr>
              <a:t>{ r | </a:t>
            </a:r>
            <a:r>
              <a:rPr lang="en-US" altLang="zh-CN" b="1" dirty="0" err="1">
                <a:solidFill>
                  <a:srgbClr val="FF0066"/>
                </a:solidFill>
              </a:rPr>
              <a:t>r∈R</a:t>
            </a:r>
            <a:r>
              <a:rPr lang="en-US" altLang="zh-CN" b="1" dirty="0">
                <a:solidFill>
                  <a:srgbClr val="FF0066"/>
                </a:solidFill>
              </a:rPr>
              <a:t> ∧ F</a:t>
            </a:r>
            <a:r>
              <a:rPr lang="zh-CN" altLang="en-US" b="1" dirty="0">
                <a:solidFill>
                  <a:srgbClr val="FF0066"/>
                </a:solidFill>
              </a:rPr>
              <a:t>（</a:t>
            </a:r>
            <a:r>
              <a:rPr lang="en-US" altLang="zh-CN" b="1" dirty="0">
                <a:solidFill>
                  <a:srgbClr val="FF0066"/>
                </a:solidFill>
              </a:rPr>
              <a:t>t</a:t>
            </a:r>
            <a:r>
              <a:rPr lang="zh-CN" altLang="en-US" b="1" dirty="0">
                <a:solidFill>
                  <a:srgbClr val="FF0066"/>
                </a:solidFill>
              </a:rPr>
              <a:t>）＝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‘</a:t>
            </a:r>
            <a:r>
              <a:rPr lang="zh-CN" altLang="en-US" b="1" dirty="0">
                <a:solidFill>
                  <a:srgbClr val="FF0066"/>
                </a:solidFill>
              </a:rPr>
              <a:t>真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b="1" dirty="0">
                <a:solidFill>
                  <a:srgbClr val="FF0066"/>
                </a:solidFill>
              </a:rPr>
              <a:t> </a:t>
            </a:r>
            <a:r>
              <a:rPr lang="en-US" altLang="zh-CN" b="1" dirty="0" smtClean="0">
                <a:solidFill>
                  <a:srgbClr val="FF0066"/>
                </a:solidFill>
              </a:rPr>
              <a:t>}</a:t>
            </a:r>
          </a:p>
          <a:p>
            <a:pPr>
              <a:lnSpc>
                <a:spcPts val="3300"/>
              </a:lnSpc>
            </a:pPr>
            <a:r>
              <a:rPr lang="zh-CN" altLang="en-US" b="1" dirty="0"/>
              <a:t>其中：</a:t>
            </a:r>
            <a:r>
              <a:rPr lang="en-US" altLang="zh-CN" b="1" dirty="0"/>
              <a:t>σ</a:t>
            </a:r>
            <a:r>
              <a:rPr lang="zh-CN" altLang="en-US" b="1" dirty="0"/>
              <a:t>是选择运算符，</a:t>
            </a:r>
            <a:r>
              <a:rPr lang="en-US" altLang="zh-CN" b="1" dirty="0"/>
              <a:t>R</a:t>
            </a:r>
            <a:r>
              <a:rPr lang="zh-CN" altLang="en-US" b="1" dirty="0"/>
              <a:t>是关系名，</a:t>
            </a:r>
            <a:r>
              <a:rPr lang="en-US" altLang="zh-CN" b="1" dirty="0"/>
              <a:t>r</a:t>
            </a:r>
            <a:r>
              <a:rPr lang="zh-CN" altLang="en-US" b="1" dirty="0"/>
              <a:t>是元组，</a:t>
            </a:r>
            <a:r>
              <a:rPr lang="en-US" altLang="zh-CN" b="1" dirty="0"/>
              <a:t>F</a:t>
            </a:r>
            <a:r>
              <a:rPr lang="zh-CN" altLang="en-US" b="1" dirty="0"/>
              <a:t>是逻辑表达式，取逻辑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zh-CN" altLang="en-US" b="1" dirty="0"/>
              <a:t>真</a:t>
            </a:r>
            <a:r>
              <a:rPr lang="zh-CN" altLang="en-US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/>
              <a:t>值或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zh-CN" altLang="en-US" b="1" dirty="0"/>
              <a:t>假</a:t>
            </a:r>
            <a:r>
              <a:rPr lang="zh-CN" altLang="en-US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/>
              <a:t>值。</a:t>
            </a:r>
          </a:p>
          <a:p>
            <a:pPr>
              <a:lnSpc>
                <a:spcPts val="3300"/>
              </a:lnSpc>
            </a:pPr>
            <a:r>
              <a:rPr lang="zh-CN" altLang="en-US" b="1" dirty="0" smtClean="0">
                <a:solidFill>
                  <a:srgbClr val="FF0066"/>
                </a:solidFill>
              </a:rPr>
              <a:t>选择</a:t>
            </a:r>
            <a:r>
              <a:rPr lang="zh-CN" altLang="en-US" b="1" dirty="0">
                <a:solidFill>
                  <a:srgbClr val="FF0066"/>
                </a:solidFill>
              </a:rPr>
              <a:t>运算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0000FF"/>
                </a:solidFill>
              </a:rPr>
              <a:t>从关系</a:t>
            </a:r>
            <a:r>
              <a:rPr lang="en-US" altLang="zh-CN" b="1" dirty="0">
                <a:solidFill>
                  <a:srgbClr val="0000FF"/>
                </a:solidFill>
              </a:rPr>
              <a:t>R</a:t>
            </a:r>
            <a:r>
              <a:rPr lang="zh-CN" altLang="en-US" b="1" dirty="0">
                <a:solidFill>
                  <a:srgbClr val="0000FF"/>
                </a:solidFill>
              </a:rPr>
              <a:t>中选取使逻辑表达式</a:t>
            </a:r>
            <a:r>
              <a:rPr lang="en-US" altLang="zh-CN" b="1" dirty="0">
                <a:solidFill>
                  <a:srgbClr val="0000FF"/>
                </a:solidFill>
              </a:rPr>
              <a:t>F</a:t>
            </a:r>
            <a:r>
              <a:rPr lang="zh-CN" altLang="en-US" b="1" dirty="0">
                <a:solidFill>
                  <a:srgbClr val="0000FF"/>
                </a:solidFill>
              </a:rPr>
              <a:t>为真的</a:t>
            </a:r>
            <a:r>
              <a:rPr lang="zh-CN" altLang="en-US" b="1" dirty="0" smtClean="0">
                <a:solidFill>
                  <a:srgbClr val="0000FF"/>
                </a:solidFill>
              </a:rPr>
              <a:t>元组</a:t>
            </a:r>
            <a:endParaRPr lang="en-US" altLang="zh-CN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3300"/>
              </a:lnSpc>
            </a:pPr>
            <a:endParaRPr lang="zh-CN" altLang="en-US" b="1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80632" y="20845"/>
            <a:ext cx="7886700" cy="79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indent="457200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rgbClr val="00B050"/>
                </a:solidFill>
                <a:cs typeface="+mn-cs"/>
              </a:rPr>
              <a:t>3.2.4 </a:t>
            </a:r>
            <a:r>
              <a:rPr lang="zh-CN" altLang="en-US" b="1" dirty="0" smtClean="0">
                <a:solidFill>
                  <a:srgbClr val="00B050"/>
                </a:solidFill>
                <a:cs typeface="+mn-cs"/>
              </a:rPr>
              <a:t>专门的关系运算 </a:t>
            </a:r>
            <a:endParaRPr lang="zh-CN" altLang="en-US" b="1" dirty="0">
              <a:solidFill>
                <a:srgbClr val="00B05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0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02131"/>
              </p:ext>
            </p:extLst>
          </p:nvPr>
        </p:nvGraphicFramePr>
        <p:xfrm>
          <a:off x="736978" y="2045031"/>
          <a:ext cx="6826014" cy="3143252"/>
        </p:xfrm>
        <a:graphic>
          <a:graphicData uri="http://schemas.openxmlformats.org/drawingml/2006/table">
            <a:tbl>
              <a:tblPr/>
              <a:tblGrid>
                <a:gridCol w="1399410"/>
                <a:gridCol w="1308712"/>
                <a:gridCol w="1221710"/>
                <a:gridCol w="1221710"/>
                <a:gridCol w="1674472"/>
              </a:tblGrid>
              <a:tr h="5946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Sno</a:t>
                      </a:r>
                      <a:endParaRPr lang="zh-CN" sz="24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Sname</a:t>
                      </a:r>
                      <a:endParaRPr lang="zh-CN" sz="24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ctr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Ssex</a:t>
                      </a:r>
                      <a:endParaRPr lang="zh-CN" sz="24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Sage</a:t>
                      </a:r>
                      <a:endParaRPr lang="zh-CN" sz="24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Sdept</a:t>
                      </a:r>
                      <a:endParaRPr lang="zh-CN" sz="24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9512101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李勇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19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9512102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刘晨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20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9512103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王敏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20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9521101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张立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22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吴宾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21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9521103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张海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20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4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53" name="TextBox 4"/>
          <p:cNvSpPr txBox="1">
            <a:spLocks noChangeArrowheads="1"/>
          </p:cNvSpPr>
          <p:nvPr/>
        </p:nvSpPr>
        <p:spPr bwMode="auto">
          <a:xfrm>
            <a:off x="1039363" y="504022"/>
            <a:ext cx="68763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例，选择计算机系的学生信息：</a:t>
            </a:r>
          </a:p>
          <a:p>
            <a:pPr lvl="1" eaLnBrk="1" hangingPunct="1"/>
            <a:r>
              <a:rPr kumimoji="1" lang="en-US" altLang="zh-CN" sz="2800" b="1" dirty="0" err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σ</a:t>
            </a:r>
            <a:r>
              <a:rPr kumimoji="1" lang="en-US" altLang="zh-CN" sz="2800" b="1" baseline="-25000" dirty="0" err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Sdept</a:t>
            </a:r>
            <a:r>
              <a:rPr kumimoji="1" lang="zh-CN" altLang="en-US" sz="2800" b="1" baseline="-25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＝‘计算机系’</a:t>
            </a:r>
            <a:r>
              <a:rPr kumimoji="1" lang="zh-CN" altLang="en-US" sz="2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</a:t>
            </a:r>
            <a:r>
              <a:rPr kumimoji="1" lang="zh-CN" altLang="en-US" sz="2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5" y="365126"/>
            <a:ext cx="7886700" cy="7910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66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）投影（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Projection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）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335" y="1244330"/>
            <a:ext cx="7886700" cy="84365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FF0066"/>
                </a:solidFill>
              </a:rPr>
              <a:t>    ∏</a:t>
            </a:r>
            <a:r>
              <a:rPr lang="en-US" altLang="zh-CN" b="1" baseline="-25000" dirty="0" smtClean="0">
                <a:solidFill>
                  <a:srgbClr val="FF0066"/>
                </a:solidFill>
              </a:rPr>
              <a:t>A</a:t>
            </a:r>
            <a:r>
              <a:rPr lang="zh-CN" altLang="en-US" b="1" dirty="0" smtClean="0">
                <a:solidFill>
                  <a:srgbClr val="FF0066"/>
                </a:solidFill>
              </a:rPr>
              <a:t>（</a:t>
            </a:r>
            <a:r>
              <a:rPr lang="en-US" altLang="zh-CN" b="1" dirty="0" smtClean="0">
                <a:solidFill>
                  <a:srgbClr val="FF0066"/>
                </a:solidFill>
              </a:rPr>
              <a:t>R</a:t>
            </a:r>
            <a:r>
              <a:rPr lang="zh-CN" altLang="en-US" b="1" dirty="0" smtClean="0">
                <a:solidFill>
                  <a:srgbClr val="FF0066"/>
                </a:solidFill>
              </a:rPr>
              <a:t>）＝ </a:t>
            </a:r>
            <a:r>
              <a:rPr lang="en-US" altLang="zh-CN" b="1" dirty="0" smtClean="0">
                <a:solidFill>
                  <a:srgbClr val="FF0066"/>
                </a:solidFill>
              </a:rPr>
              <a:t>{ t[A]| </a:t>
            </a:r>
            <a:r>
              <a:rPr lang="en-US" altLang="zh-CN" b="1" dirty="0" err="1" smtClean="0">
                <a:solidFill>
                  <a:srgbClr val="FF0066"/>
                </a:solidFill>
              </a:rPr>
              <a:t>t∈R</a:t>
            </a:r>
            <a:r>
              <a:rPr lang="en-US" altLang="zh-CN" b="1" dirty="0" smtClean="0">
                <a:solidFill>
                  <a:srgbClr val="FF0066"/>
                </a:solidFill>
              </a:rPr>
              <a:t> }</a:t>
            </a:r>
          </a:p>
        </p:txBody>
      </p:sp>
      <p:sp>
        <p:nvSpPr>
          <p:cNvPr id="2" name="矩形 1"/>
          <p:cNvSpPr/>
          <p:nvPr/>
        </p:nvSpPr>
        <p:spPr>
          <a:xfrm>
            <a:off x="4213636" y="10282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其中：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∏是投影运算符，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是关系名，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是被投影的属性或属性组。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t[A]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这个元组中相应于属性（集）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分量。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42894" y="3430589"/>
            <a:ext cx="2518172" cy="3205162"/>
            <a:chOff x="864" y="1437"/>
            <a:chExt cx="2115" cy="2019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4" y="1437"/>
              <a:ext cx="705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864" y="1782"/>
              <a:ext cx="2115" cy="16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 sz="1000" b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 descr="浅色上对角线"/>
            <p:cNvSpPr>
              <a:spLocks noChangeArrowheads="1"/>
            </p:cNvSpPr>
            <p:nvPr/>
          </p:nvSpPr>
          <p:spPr bwMode="auto">
            <a:xfrm>
              <a:off x="1099" y="1782"/>
              <a:ext cx="470" cy="1674"/>
            </a:xfrm>
            <a:prstGeom prst="rect">
              <a:avLst/>
            </a:prstGeom>
            <a:pattFill prst="lt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 descr="浅色上对角线"/>
            <p:cNvSpPr>
              <a:spLocks noChangeArrowheads="1"/>
            </p:cNvSpPr>
            <p:nvPr/>
          </p:nvSpPr>
          <p:spPr bwMode="auto">
            <a:xfrm>
              <a:off x="2039" y="1782"/>
              <a:ext cx="235" cy="1674"/>
            </a:xfrm>
            <a:prstGeom prst="rect">
              <a:avLst/>
            </a:prstGeom>
            <a:pattFill prst="ltUp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 descr="浅色上对角线"/>
            <p:cNvSpPr>
              <a:spLocks noChangeArrowheads="1"/>
            </p:cNvSpPr>
            <p:nvPr/>
          </p:nvSpPr>
          <p:spPr bwMode="auto">
            <a:xfrm>
              <a:off x="2509" y="1782"/>
              <a:ext cx="235" cy="1674"/>
            </a:xfrm>
            <a:prstGeom prst="rect">
              <a:avLst/>
            </a:prstGeom>
            <a:pattFill prst="ltUpDiag">
              <a:fgClr>
                <a:srgbClr val="008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226364" y="3707607"/>
            <a:ext cx="1335881" cy="2376487"/>
            <a:chOff x="3918" y="1401"/>
            <a:chExt cx="1122" cy="1497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84" y="1401"/>
              <a:ext cx="1056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Π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altLang="en-US" sz="2800" b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918" y="1782"/>
              <a:ext cx="940" cy="1116"/>
              <a:chOff x="8154" y="6594"/>
              <a:chExt cx="720" cy="936"/>
            </a:xfrm>
          </p:grpSpPr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8154" y="6594"/>
                <a:ext cx="720" cy="9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 descr="浅色上对角线"/>
              <p:cNvSpPr>
                <a:spLocks noChangeArrowheads="1"/>
              </p:cNvSpPr>
              <p:nvPr/>
            </p:nvSpPr>
            <p:spPr bwMode="auto">
              <a:xfrm>
                <a:off x="8154" y="6594"/>
                <a:ext cx="360" cy="936"/>
              </a:xfrm>
              <a:prstGeom prst="rect">
                <a:avLst/>
              </a:prstGeom>
              <a:pattFill prst="ltUp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浅色上对角线"/>
              <p:cNvSpPr>
                <a:spLocks noChangeArrowheads="1"/>
              </p:cNvSpPr>
              <p:nvPr/>
            </p:nvSpPr>
            <p:spPr bwMode="auto">
              <a:xfrm>
                <a:off x="8514" y="6594"/>
                <a:ext cx="180" cy="936"/>
              </a:xfrm>
              <a:prstGeom prst="rect">
                <a:avLst/>
              </a:prstGeom>
              <a:pattFill prst="ltUpDiag">
                <a:fgClr>
                  <a:srgbClr val="0000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浅色上对角线"/>
              <p:cNvSpPr>
                <a:spLocks noChangeArrowheads="1"/>
              </p:cNvSpPr>
              <p:nvPr/>
            </p:nvSpPr>
            <p:spPr bwMode="auto">
              <a:xfrm>
                <a:off x="8694" y="6594"/>
                <a:ext cx="180" cy="936"/>
              </a:xfrm>
              <a:prstGeom prst="rect">
                <a:avLst/>
              </a:prstGeom>
              <a:pattFill prst="ltUpDiag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596810" y="4799014"/>
            <a:ext cx="3172480" cy="792162"/>
          </a:xfrm>
          <a:prstGeom prst="rightArrow">
            <a:avLst>
              <a:gd name="adj1" fmla="val 50000"/>
              <a:gd name="adj2" fmla="val 45002"/>
            </a:avLst>
          </a:prstGeom>
          <a:solidFill>
            <a:srgbClr val="E5FFF8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投影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579005" y="2011780"/>
            <a:ext cx="3897461" cy="112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34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投影</a:t>
            </a:r>
            <a:r>
              <a:rPr lang="zh-CN" altLang="en-US" sz="2400" b="1" dirty="0" smtClean="0"/>
              <a:t>：从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中选择出若干属性列组成新的</a:t>
            </a:r>
            <a:r>
              <a:rPr lang="zh-CN" altLang="en-US" sz="2400" b="1" dirty="0" smtClean="0"/>
              <a:t>关系。</a:t>
            </a:r>
          </a:p>
        </p:txBody>
      </p:sp>
    </p:spTree>
    <p:extLst>
      <p:ext uri="{BB962C8B-B14F-4D97-AF65-F5344CB8AC3E}">
        <p14:creationId xmlns:p14="http://schemas.microsoft.com/office/powerpoint/2010/main" val="8294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667157"/>
              </p:ext>
            </p:extLst>
          </p:nvPr>
        </p:nvGraphicFramePr>
        <p:xfrm>
          <a:off x="518615" y="1751528"/>
          <a:ext cx="6699754" cy="3252336"/>
        </p:xfrm>
        <a:graphic>
          <a:graphicData uri="http://schemas.openxmlformats.org/drawingml/2006/table">
            <a:tbl>
              <a:tblPr/>
              <a:tblGrid>
                <a:gridCol w="1678674"/>
                <a:gridCol w="1453444"/>
                <a:gridCol w="1049305"/>
                <a:gridCol w="1049305"/>
                <a:gridCol w="1469026"/>
              </a:tblGrid>
              <a:tr h="47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 err="1">
                          <a:solidFill>
                            <a:schemeClr val="tx1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Sno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Sname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ctr">
                        <a:spcAft>
                          <a:spcPts val="0"/>
                        </a:spcAft>
                      </a:pPr>
                      <a:r>
                        <a:rPr lang="en-US" sz="2800" b="1" kern="0" dirty="0" err="1">
                          <a:solidFill>
                            <a:schemeClr val="tx1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Ssex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Sage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Sdept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9512101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李勇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19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9512102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刘晨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20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9512103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王敏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20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9521101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张立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22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吴宾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21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9521103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张海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20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8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615" y="565981"/>
            <a:ext cx="77928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例，选择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sname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sdept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两个列构成新关系：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∏</a:t>
            </a:r>
            <a:r>
              <a:rPr lang="en-US" altLang="zh-CN" sz="2800" b="1" baseline="-25000" dirty="0" err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sname</a:t>
            </a:r>
            <a:r>
              <a:rPr lang="en-US" altLang="zh-CN" sz="2800" b="1" baseline="-25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baseline="-25000" dirty="0" err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sdept</a:t>
            </a:r>
            <a:r>
              <a:rPr lang="zh-CN" altLang="en-US" sz="2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</a:t>
            </a:r>
            <a:r>
              <a:rPr lang="zh-CN" altLang="en-US" sz="2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8615" y="5516560"/>
            <a:ext cx="540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400" b="1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思考：∏</a:t>
            </a:r>
            <a:r>
              <a:rPr lang="en-US" altLang="zh-CN" sz="2400" b="1" baseline="-25000" dirty="0" err="1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sdept</a:t>
            </a:r>
            <a:r>
              <a:rPr lang="zh-CN" altLang="en-US" sz="24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6245" y="5110834"/>
            <a:ext cx="3896436" cy="12464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投影之后不仅取消了原关系中的某些列，而且还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可能取消某些元组（避免重复行）</a:t>
            </a:r>
          </a:p>
        </p:txBody>
      </p:sp>
    </p:spTree>
    <p:extLst>
      <p:ext uri="{BB962C8B-B14F-4D97-AF65-F5344CB8AC3E}">
        <p14:creationId xmlns:p14="http://schemas.microsoft.com/office/powerpoint/2010/main" val="6733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9593" y="365126"/>
            <a:ext cx="7886700" cy="7910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66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）连接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zh-CN" altLang="en-US" b="1" dirty="0" smtClean="0"/>
          </a:p>
          <a:p>
            <a:pPr eaLnBrk="1" hangingPunct="1"/>
            <a:endParaRPr lang="zh-CN" altLang="en-US" b="1" dirty="0" smtClean="0"/>
          </a:p>
          <a:p>
            <a:pPr eaLnBrk="1" hangingPunct="1"/>
            <a:endParaRPr lang="zh-CN" altLang="en-US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其中：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分别是</a:t>
            </a:r>
            <a:r>
              <a:rPr lang="zh-CN" altLang="en-US" b="1" dirty="0">
                <a:solidFill>
                  <a:srgbClr val="FF0000"/>
                </a:solidFill>
              </a:rPr>
              <a:t>关系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上可比的属性组</a:t>
            </a:r>
            <a:r>
              <a:rPr lang="zh-CN" altLang="en-US" b="1" dirty="0"/>
              <a:t>，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/>
              <a:t>θ</a:t>
            </a:r>
            <a:r>
              <a:rPr lang="zh-CN" altLang="en-US" b="1" dirty="0"/>
              <a:t>是比较运算符，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/>
              <a:t>连接运算从</a:t>
            </a:r>
            <a:r>
              <a:rPr lang="en-US" altLang="zh-CN" b="1" dirty="0"/>
              <a:t>R</a:t>
            </a:r>
            <a:r>
              <a:rPr lang="zh-CN" altLang="en-US" b="1" dirty="0"/>
              <a:t>和</a:t>
            </a:r>
            <a:r>
              <a:rPr lang="en-US" altLang="zh-CN" b="1" dirty="0"/>
              <a:t>S</a:t>
            </a:r>
            <a:r>
              <a:rPr lang="zh-CN" altLang="en-US" b="1" dirty="0"/>
              <a:t>的广义笛卡尔积</a:t>
            </a:r>
            <a:r>
              <a:rPr lang="en-US" altLang="zh-CN" b="1" dirty="0"/>
              <a:t>R×S</a:t>
            </a:r>
            <a:r>
              <a:rPr lang="zh-CN" altLang="en-US" b="1" dirty="0"/>
              <a:t>中选择（</a:t>
            </a:r>
            <a:r>
              <a:rPr lang="en-US" altLang="zh-CN" b="1" dirty="0"/>
              <a:t>R</a:t>
            </a:r>
            <a:r>
              <a:rPr lang="zh-CN" altLang="en-US" b="1" dirty="0"/>
              <a:t>关系）在</a:t>
            </a:r>
            <a:r>
              <a:rPr lang="en-US" altLang="zh-CN" b="1" dirty="0"/>
              <a:t>A</a:t>
            </a:r>
            <a:r>
              <a:rPr lang="zh-CN" altLang="en-US" b="1" dirty="0"/>
              <a:t>属性组上的值与（</a:t>
            </a:r>
            <a:r>
              <a:rPr lang="en-US" altLang="zh-CN" b="1" dirty="0"/>
              <a:t>S</a:t>
            </a:r>
            <a:r>
              <a:rPr lang="zh-CN" altLang="en-US" b="1" dirty="0"/>
              <a:t>关系）在</a:t>
            </a:r>
            <a:r>
              <a:rPr lang="en-US" altLang="zh-CN" b="1" dirty="0"/>
              <a:t>B</a:t>
            </a:r>
            <a:r>
              <a:rPr lang="zh-CN" altLang="en-US" b="1" dirty="0"/>
              <a:t>属性组上值满足比较运算符</a:t>
            </a:r>
            <a:r>
              <a:rPr lang="en-US" altLang="zh-CN" b="1" dirty="0"/>
              <a:t>θ</a:t>
            </a:r>
            <a:r>
              <a:rPr lang="zh-CN" altLang="en-US" b="1" dirty="0"/>
              <a:t>的元组。 </a:t>
            </a:r>
          </a:p>
          <a:p>
            <a:pPr eaLnBrk="1" hangingPunct="1"/>
            <a:endParaRPr lang="zh-CN" altLang="en-US" b="1" dirty="0" smtClean="0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724146"/>
              </p:ext>
            </p:extLst>
          </p:nvPr>
        </p:nvGraphicFramePr>
        <p:xfrm>
          <a:off x="1547813" y="1303693"/>
          <a:ext cx="57245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2767279" imgH="311506" progId="Visio.Drawing.6">
                  <p:embed/>
                </p:oleObj>
              </mc:Choice>
              <mc:Fallback>
                <p:oleObj r:id="rId3" imgW="2767279" imgH="311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03693"/>
                        <a:ext cx="57245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6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E5CF3B-C4B3-422C-9815-D9AED160AAA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连接</a:t>
            </a:r>
            <a:r>
              <a:rPr lang="en-US" altLang="zh-CN" b="1"/>
              <a:t>(</a:t>
            </a:r>
            <a:r>
              <a:rPr lang="zh-CN" altLang="en-US" b="1"/>
              <a:t>续</a:t>
            </a:r>
            <a:r>
              <a:rPr lang="en-US" altLang="zh-CN" b="1"/>
              <a:t>)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08963" cy="3527425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/>
              <a:t>连接操作是从行的角度进行运算。</a:t>
            </a:r>
          </a:p>
          <a:p>
            <a:pPr algn="just">
              <a:lnSpc>
                <a:spcPct val="110000"/>
              </a:lnSpc>
            </a:pPr>
            <a:endParaRPr lang="zh-CN" altLang="en-US" b="1"/>
          </a:p>
          <a:p>
            <a:pPr algn="just">
              <a:lnSpc>
                <a:spcPct val="110000"/>
              </a:lnSpc>
            </a:pPr>
            <a:endParaRPr lang="zh-CN" altLang="en-US" b="1"/>
          </a:p>
          <a:p>
            <a:pPr algn="just">
              <a:lnSpc>
                <a:spcPct val="110000"/>
              </a:lnSpc>
            </a:pPr>
            <a:endParaRPr lang="zh-CN" altLang="en-US" b="1"/>
          </a:p>
          <a:p>
            <a:pPr algn="just">
              <a:lnSpc>
                <a:spcPct val="110000"/>
              </a:lnSpc>
            </a:pPr>
            <a:endParaRPr lang="zh-CN" altLang="en-US" b="1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/>
              <a:t>   		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b="1"/>
          </a:p>
        </p:txBody>
      </p:sp>
      <p:grpSp>
        <p:nvGrpSpPr>
          <p:cNvPr id="504872" name="Group 40"/>
          <p:cNvGrpSpPr>
            <a:grpSpLocks/>
          </p:cNvGrpSpPr>
          <p:nvPr/>
        </p:nvGrpSpPr>
        <p:grpSpPr bwMode="auto">
          <a:xfrm>
            <a:off x="1692275" y="2133600"/>
            <a:ext cx="5486400" cy="2286000"/>
            <a:chOff x="1066" y="1298"/>
            <a:chExt cx="3456" cy="1440"/>
          </a:xfrm>
        </p:grpSpPr>
        <p:grpSp>
          <p:nvGrpSpPr>
            <p:cNvPr id="504837" name="Group 5"/>
            <p:cNvGrpSpPr>
              <a:grpSpLocks/>
            </p:cNvGrpSpPr>
            <p:nvPr/>
          </p:nvGrpSpPr>
          <p:grpSpPr bwMode="auto">
            <a:xfrm>
              <a:off x="1402" y="1346"/>
              <a:ext cx="912" cy="768"/>
              <a:chOff x="1536" y="1632"/>
              <a:chExt cx="912" cy="768"/>
            </a:xfrm>
          </p:grpSpPr>
          <p:sp>
            <p:nvSpPr>
              <p:cNvPr id="504838" name="Rectangle 6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39" name="Rectangle 7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40" name="Rectangle 8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41" name="Rectangle 9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42" name="Rectangle 10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43" name="Rectangle 11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44" name="Rectangle 12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45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4846" name="AutoShape 14"/>
            <p:cNvSpPr>
              <a:spLocks noChangeArrowheads="1"/>
            </p:cNvSpPr>
            <p:nvPr/>
          </p:nvSpPr>
          <p:spPr bwMode="auto">
            <a:xfrm rot="2235391">
              <a:off x="2410" y="2018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4847" name="Group 15"/>
            <p:cNvGrpSpPr>
              <a:grpSpLocks/>
            </p:cNvGrpSpPr>
            <p:nvPr/>
          </p:nvGrpSpPr>
          <p:grpSpPr bwMode="auto">
            <a:xfrm>
              <a:off x="1642" y="2354"/>
              <a:ext cx="528" cy="384"/>
              <a:chOff x="1536" y="2544"/>
              <a:chExt cx="912" cy="384"/>
            </a:xfrm>
          </p:grpSpPr>
          <p:sp>
            <p:nvSpPr>
              <p:cNvPr id="504848" name="Rectangle 16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49" name="Rectangle 17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50" name="Rectangle 18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51" name="Rectangle 19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4852" name="Group 20"/>
            <p:cNvGrpSpPr>
              <a:grpSpLocks/>
            </p:cNvGrpSpPr>
            <p:nvPr/>
          </p:nvGrpSpPr>
          <p:grpSpPr bwMode="auto">
            <a:xfrm>
              <a:off x="2026" y="2114"/>
              <a:ext cx="1008" cy="432"/>
              <a:chOff x="2688" y="2448"/>
              <a:chExt cx="1008" cy="432"/>
            </a:xfrm>
          </p:grpSpPr>
          <p:grpSp>
            <p:nvGrpSpPr>
              <p:cNvPr id="504853" name="Group 21"/>
              <p:cNvGrpSpPr>
                <a:grpSpLocks/>
              </p:cNvGrpSpPr>
              <p:nvPr/>
            </p:nvGrpSpPr>
            <p:grpSpPr bwMode="auto"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504854" name="AutoShape 2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4855" name="Text Box 23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/>
                <a:lstStyle/>
                <a:p>
                  <a:pPr algn="just" eaLnBrk="0" hangingPunct="0">
                    <a:lnSpc>
                      <a:spcPct val="80000"/>
                    </a:lnSpc>
                  </a:pPr>
                  <a:endParaRPr lang="zh-CN" altLang="zh-CN" sz="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04856" name="Rectangle 2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</a:t>
                </a:r>
                <a:r>
                  <a:rPr kumimoji="1"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θ</a:t>
                </a:r>
                <a:r>
                  <a:rPr kumimoji="1" lang="en-US" altLang="zh-CN" sz="20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</a:p>
            </p:txBody>
          </p:sp>
        </p:grpSp>
        <p:sp>
          <p:nvSpPr>
            <p:cNvPr id="504857" name="AutoShape 25"/>
            <p:cNvSpPr>
              <a:spLocks noChangeArrowheads="1"/>
            </p:cNvSpPr>
            <p:nvPr/>
          </p:nvSpPr>
          <p:spPr bwMode="auto">
            <a:xfrm rot="-1832436">
              <a:off x="2458" y="2402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4858" name="Group 26"/>
            <p:cNvGrpSpPr>
              <a:grpSpLocks/>
            </p:cNvGrpSpPr>
            <p:nvPr/>
          </p:nvGrpSpPr>
          <p:grpSpPr bwMode="auto">
            <a:xfrm>
              <a:off x="3082" y="2066"/>
              <a:ext cx="1440" cy="288"/>
              <a:chOff x="3216" y="2352"/>
              <a:chExt cx="1440" cy="288"/>
            </a:xfrm>
          </p:grpSpPr>
          <p:sp>
            <p:nvSpPr>
              <p:cNvPr id="504859" name="Rectangle 27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60" name="Rectangle 28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61" name="Rectangle 29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62" name="Rectangle 30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63" name="Rectangle 31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864" name="Rectangle 32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4865" name="Text Box 33"/>
            <p:cNvSpPr txBox="1">
              <a:spLocks noChangeArrowheads="1"/>
            </p:cNvSpPr>
            <p:nvPr/>
          </p:nvSpPr>
          <p:spPr bwMode="auto">
            <a:xfrm>
              <a:off x="1066" y="129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504866" name="Text Box 34"/>
            <p:cNvSpPr txBox="1">
              <a:spLocks noChangeArrowheads="1"/>
            </p:cNvSpPr>
            <p:nvPr/>
          </p:nvSpPr>
          <p:spPr bwMode="auto">
            <a:xfrm>
              <a:off x="1258" y="235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504867" name="AutoShape 35"/>
            <p:cNvSpPr>
              <a:spLocks/>
            </p:cNvSpPr>
            <p:nvPr/>
          </p:nvSpPr>
          <p:spPr bwMode="auto">
            <a:xfrm rot="5400000">
              <a:off x="3334" y="1389"/>
              <a:ext cx="408" cy="862"/>
            </a:xfrm>
            <a:prstGeom prst="leftBrace">
              <a:avLst>
                <a:gd name="adj1" fmla="val 17606"/>
                <a:gd name="adj2" fmla="val 5092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4868" name="AutoShape 36"/>
            <p:cNvSpPr>
              <a:spLocks/>
            </p:cNvSpPr>
            <p:nvPr/>
          </p:nvSpPr>
          <p:spPr bwMode="auto">
            <a:xfrm rot="5400000">
              <a:off x="4060" y="1570"/>
              <a:ext cx="408" cy="499"/>
            </a:xfrm>
            <a:prstGeom prst="leftBrace">
              <a:avLst>
                <a:gd name="adj1" fmla="val 10192"/>
                <a:gd name="adj2" fmla="val 5092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4869" name="Text Box 37"/>
            <p:cNvSpPr txBox="1">
              <a:spLocks noChangeArrowheads="1"/>
            </p:cNvSpPr>
            <p:nvPr/>
          </p:nvSpPr>
          <p:spPr bwMode="auto">
            <a:xfrm>
              <a:off x="3379" y="129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504870" name="Text Box 38"/>
            <p:cNvSpPr txBox="1">
              <a:spLocks noChangeArrowheads="1"/>
            </p:cNvSpPr>
            <p:nvPr/>
          </p:nvSpPr>
          <p:spPr bwMode="auto">
            <a:xfrm>
              <a:off x="4105" y="13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</p:grpSp>
      <p:sp>
        <p:nvSpPr>
          <p:cNvPr id="504873" name="Rectangle 41"/>
          <p:cNvSpPr>
            <a:spLocks noChangeArrowheads="1"/>
          </p:cNvSpPr>
          <p:nvPr/>
        </p:nvSpPr>
        <p:spPr bwMode="auto">
          <a:xfrm>
            <a:off x="237242" y="4640239"/>
            <a:ext cx="8684158" cy="1187355"/>
          </a:xfrm>
          <a:prstGeom prst="rect">
            <a:avLst/>
          </a:prstGeom>
          <a:solidFill>
            <a:srgbClr val="CCFFFF"/>
          </a:solidFill>
          <a:ln w="25400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kumimoji="0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连接运算的</a:t>
            </a:r>
            <a:r>
              <a:rPr kumimoji="0"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kumimoji="0"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kumimoji="0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上图所示，逐一判断条件，符合条件的拼接成一个结果元组</a:t>
            </a:r>
          </a:p>
        </p:txBody>
      </p:sp>
    </p:spTree>
    <p:extLst>
      <p:ext uri="{BB962C8B-B14F-4D97-AF65-F5344CB8AC3E}">
        <p14:creationId xmlns:p14="http://schemas.microsoft.com/office/powerpoint/2010/main" val="8103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68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93025"/>
              </p:ext>
            </p:extLst>
          </p:nvPr>
        </p:nvGraphicFramePr>
        <p:xfrm>
          <a:off x="4284663" y="3573463"/>
          <a:ext cx="3816350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Image" r:id="rId4" imgW="5079365" imgH="3733333" progId="Photoshop.Image.7">
                  <p:embed/>
                </p:oleObj>
              </mc:Choice>
              <mc:Fallback>
                <p:oleObj name="Image" r:id="rId4" imgW="5079365" imgH="373333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573463"/>
                        <a:ext cx="3816350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3" name="Rectangle 3"/>
          <p:cNvSpPr>
            <a:spLocks noGrp="1" noChangeArrowheads="1"/>
          </p:cNvSpPr>
          <p:nvPr>
            <p:ph type="title"/>
          </p:nvPr>
        </p:nvSpPr>
        <p:spPr>
          <a:xfrm>
            <a:off x="327546" y="188915"/>
            <a:ext cx="8359255" cy="706437"/>
          </a:xfrm>
        </p:spPr>
        <p:txBody>
          <a:bodyPr/>
          <a:lstStyle/>
          <a:p>
            <a:r>
              <a:rPr lang="zh-CN" altLang="en-US" b="1" dirty="0"/>
              <a:t>连接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7570787" cy="503238"/>
          </a:xfrm>
        </p:spPr>
        <p:txBody>
          <a:bodyPr/>
          <a:lstStyle/>
          <a:p>
            <a:r>
              <a:rPr lang="en-US" altLang="zh-CN" sz="2400" b="1" dirty="0"/>
              <a:t>[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]</a:t>
            </a:r>
            <a:r>
              <a:rPr lang="zh-CN" altLang="en-US" sz="2400" b="1" dirty="0"/>
              <a:t>关系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和关系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如下所示：</a:t>
            </a:r>
          </a:p>
        </p:txBody>
      </p:sp>
      <p:graphicFrame>
        <p:nvGraphicFramePr>
          <p:cNvPr id="506885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08561584"/>
              </p:ext>
            </p:extLst>
          </p:nvPr>
        </p:nvGraphicFramePr>
        <p:xfrm>
          <a:off x="5292725" y="1125538"/>
          <a:ext cx="1639888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Image" r:id="rId6" imgW="2920635" imgH="3720635" progId="Photoshop.Image.7">
                  <p:embed/>
                </p:oleObj>
              </mc:Choice>
              <mc:Fallback>
                <p:oleObj name="Image" r:id="rId6" imgW="2920635" imgH="372063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125538"/>
                        <a:ext cx="1639888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6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50824969"/>
              </p:ext>
            </p:extLst>
          </p:nvPr>
        </p:nvGraphicFramePr>
        <p:xfrm>
          <a:off x="7164388" y="908050"/>
          <a:ext cx="1490662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Image" r:id="rId8" imgW="2920635" imgH="5384127" progId="Photoshop.Image.7">
                  <p:embed/>
                </p:oleObj>
              </mc:Choice>
              <mc:Fallback>
                <p:oleObj name="Image" r:id="rId8" imgW="2920635" imgH="538412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908050"/>
                        <a:ext cx="1490662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468313" y="3787775"/>
            <a:ext cx="81470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一般连接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      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的结果如下： </a:t>
            </a:r>
          </a:p>
        </p:txBody>
      </p:sp>
      <p:sp>
        <p:nvSpPr>
          <p:cNvPr id="506888" name="Rectangle 8"/>
          <p:cNvSpPr>
            <a:spLocks noChangeArrowheads="1"/>
          </p:cNvSpPr>
          <p:nvPr/>
        </p:nvSpPr>
        <p:spPr bwMode="auto">
          <a:xfrm>
            <a:off x="1775838" y="4015713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80000"/>
              </a:lnSpc>
            </a:pP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6889" name="Group 9"/>
          <p:cNvGrpSpPr>
            <a:grpSpLocks/>
          </p:cNvGrpSpPr>
          <p:nvPr/>
        </p:nvGrpSpPr>
        <p:grpSpPr bwMode="auto">
          <a:xfrm rot="10800000">
            <a:off x="1619250" y="3284538"/>
            <a:ext cx="1225550" cy="792162"/>
            <a:chOff x="6431" y="11824"/>
            <a:chExt cx="705" cy="367"/>
          </a:xfrm>
        </p:grpSpPr>
        <p:sp>
          <p:nvSpPr>
            <p:cNvPr id="506890" name="AutoShape 10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6892" name="Line 12"/>
          <p:cNvSpPr>
            <a:spLocks noChangeShapeType="1"/>
          </p:cNvSpPr>
          <p:nvPr/>
        </p:nvSpPr>
        <p:spPr bwMode="auto">
          <a:xfrm flipV="1">
            <a:off x="6659563" y="1989138"/>
            <a:ext cx="13684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893" name="Line 13"/>
          <p:cNvSpPr>
            <a:spLocks noChangeShapeType="1"/>
          </p:cNvSpPr>
          <p:nvPr/>
        </p:nvSpPr>
        <p:spPr bwMode="auto">
          <a:xfrm>
            <a:off x="6732588" y="2060575"/>
            <a:ext cx="1295400" cy="288925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894" name="Line 14"/>
          <p:cNvSpPr>
            <a:spLocks noChangeShapeType="1"/>
          </p:cNvSpPr>
          <p:nvPr/>
        </p:nvSpPr>
        <p:spPr bwMode="auto">
          <a:xfrm>
            <a:off x="6659563" y="1989138"/>
            <a:ext cx="1368425" cy="792162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895" name="Line 15"/>
          <p:cNvSpPr>
            <a:spLocks noChangeShapeType="1"/>
          </p:cNvSpPr>
          <p:nvPr/>
        </p:nvSpPr>
        <p:spPr bwMode="auto">
          <a:xfrm>
            <a:off x="6659563" y="1989138"/>
            <a:ext cx="1296987" cy="12239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896" name="Line 16"/>
          <p:cNvSpPr>
            <a:spLocks noChangeShapeType="1"/>
          </p:cNvSpPr>
          <p:nvPr/>
        </p:nvSpPr>
        <p:spPr bwMode="auto">
          <a:xfrm>
            <a:off x="6588125" y="1916113"/>
            <a:ext cx="1441450" cy="16557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3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079133" cy="8970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66"/>
                </a:solidFill>
              </a:rPr>
              <a:t>等值连接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zh-CN" altLang="en-US" b="1" dirty="0" smtClean="0"/>
          </a:p>
          <a:p>
            <a:pPr eaLnBrk="1" hangingPunct="1">
              <a:lnSpc>
                <a:spcPct val="150000"/>
              </a:lnSpc>
            </a:pPr>
            <a:endParaRPr lang="zh-CN" altLang="en-US" b="1" dirty="0" smtClean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b="1" dirty="0" smtClean="0"/>
              <a:t>当</a:t>
            </a:r>
            <a:r>
              <a:rPr lang="en-US" altLang="zh-CN" b="1" dirty="0" smtClean="0"/>
              <a:t>θ</a:t>
            </a:r>
            <a:r>
              <a:rPr lang="zh-CN" altLang="en-US" b="1" dirty="0" smtClean="0"/>
              <a:t>为“＝”时的连接为等值连接，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/>
              <a:t>是从关系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与关系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的广义笛卡尔积中选取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属性值相等的那些元组。 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524019"/>
              </p:ext>
            </p:extLst>
          </p:nvPr>
        </p:nvGraphicFramePr>
        <p:xfrm>
          <a:off x="1925242" y="1646237"/>
          <a:ext cx="6072466" cy="94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3" imgW="2767279" imgH="310286" progId="Visio.Drawing.6">
                  <p:embed/>
                </p:oleObj>
              </mc:Choice>
              <mc:Fallback>
                <p:oleObj r:id="rId3" imgW="2767279" imgH="3102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242" y="1646237"/>
                        <a:ext cx="6072466" cy="94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6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574059" y="230833"/>
            <a:ext cx="7886700" cy="7910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 smtClean="0"/>
              <a:t>等值连接示例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66098"/>
              </p:ext>
            </p:extLst>
          </p:nvPr>
        </p:nvGraphicFramePr>
        <p:xfrm>
          <a:off x="436728" y="1928813"/>
          <a:ext cx="8413008" cy="3786186"/>
        </p:xfrm>
        <a:graphic>
          <a:graphicData uri="http://schemas.openxmlformats.org/drawingml/2006/table">
            <a:tbl>
              <a:tblPr/>
              <a:tblGrid>
                <a:gridCol w="1580818"/>
                <a:gridCol w="1071623"/>
                <a:gridCol w="726322"/>
                <a:gridCol w="844201"/>
                <a:gridCol w="1181166"/>
                <a:gridCol w="1181166"/>
                <a:gridCol w="844201"/>
                <a:gridCol w="983511"/>
              </a:tblGrid>
              <a:tr h="4938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C0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sno</a:t>
                      </a:r>
                      <a:endParaRPr lang="zh-CN" sz="2400" b="1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sname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Ssex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Sage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Sdept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C0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sno</a:t>
                      </a:r>
                      <a:endParaRPr lang="zh-CN" sz="2400" b="1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cno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grade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9512101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李勇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19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9512101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c01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90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9512101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李勇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19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9512101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</a:t>
                      </a:r>
                      <a:r>
                        <a:rPr lang="en-US" sz="2000" b="0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0</a:t>
                      </a: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86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刘晨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20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c02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78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刘晨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20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c04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66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吴宾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21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c01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82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吴宾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21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c02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75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吴宾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21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c04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92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吴宾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21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800" b="0" kern="100" dirty="0">
                        <a:solidFill>
                          <a:srgbClr val="C0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c05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50</a:t>
                      </a:r>
                      <a:endParaRPr lang="zh-CN" sz="2800" b="0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464" name="Rectangle 4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84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717202"/>
              </p:ext>
            </p:extLst>
          </p:nvPr>
        </p:nvGraphicFramePr>
        <p:xfrm>
          <a:off x="3005654" y="671570"/>
          <a:ext cx="2849236" cy="95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1243279" imgH="306629" progId="Visio.Drawing.11">
                  <p:embed/>
                </p:oleObj>
              </mc:Choice>
              <mc:Fallback>
                <p:oleObj name="Visio" r:id="rId3" imgW="1243279" imgH="3066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654" y="671570"/>
                        <a:ext cx="2849236" cy="956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049672" y="5878352"/>
            <a:ext cx="349382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注意：结果中有重复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3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8924" y="589760"/>
            <a:ext cx="8406020" cy="52350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</a:rPr>
              <a:t>3.2.2 </a:t>
            </a:r>
            <a:r>
              <a:rPr lang="zh-CN" altLang="en-US" sz="3600" b="1" dirty="0" smtClean="0">
                <a:solidFill>
                  <a:srgbClr val="00B050"/>
                </a:solidFill>
              </a:rPr>
              <a:t>关系代数</a:t>
            </a:r>
            <a:endParaRPr lang="en-US" altLang="zh-CN" sz="3600" b="1" dirty="0" smtClean="0">
              <a:solidFill>
                <a:srgbClr val="00B050"/>
              </a:solidFill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关系代数</a:t>
            </a:r>
            <a:r>
              <a:rPr lang="zh-CN" altLang="en-US" sz="2800" b="1" dirty="0"/>
              <a:t>是一种抽象的查询语言，是关系数据操纵语言的一种传统表达方式，</a:t>
            </a:r>
            <a:r>
              <a:rPr lang="zh-CN" altLang="en-US" sz="2800" b="1" dirty="0">
                <a:solidFill>
                  <a:srgbClr val="FF0066"/>
                </a:solidFill>
              </a:rPr>
              <a:t>它是用对关系的运算来表达查询的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800" b="1" dirty="0" smtClean="0"/>
              <a:t>其中包括两类运算：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 传统的集合运算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 专门的关系运算</a:t>
            </a:r>
          </a:p>
          <a:p>
            <a:pPr marL="0" indent="457200">
              <a:lnSpc>
                <a:spcPct val="150000"/>
              </a:lnSpc>
              <a:buNone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858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66"/>
                </a:solidFill>
              </a:rPr>
              <a:t>自然连接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endParaRPr lang="zh-CN" altLang="en-US" b="1" dirty="0" smtClean="0"/>
          </a:p>
          <a:p>
            <a:pPr eaLnBrk="1" hangingPunct="1">
              <a:lnSpc>
                <a:spcPct val="150000"/>
              </a:lnSpc>
            </a:pPr>
            <a:endParaRPr lang="zh-CN" altLang="en-US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自然连接去掉结果中的重复列。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自然连接与等值连接的差别为：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自然连接要求相等的分量必须有共同的属性名，等值连接则不要求；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自然连接要求把重复的属性名去掉，等值连接却不这样做。  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54315"/>
              </p:ext>
            </p:extLst>
          </p:nvPr>
        </p:nvGraphicFramePr>
        <p:xfrm>
          <a:off x="1143001" y="1557337"/>
          <a:ext cx="6970881" cy="92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3" imgW="2767279" imgH="228600" progId="Visio.Drawing.6">
                  <p:embed/>
                </p:oleObj>
              </mc:Choice>
              <mc:Fallback>
                <p:oleObj r:id="rId3" imgW="2767279" imgH="228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1557337"/>
                        <a:ext cx="6970881" cy="92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5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 smtClean="0"/>
              <a:t>自然连接示例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8049"/>
              </p:ext>
            </p:extLst>
          </p:nvPr>
        </p:nvGraphicFramePr>
        <p:xfrm>
          <a:off x="1050879" y="1830080"/>
          <a:ext cx="7342494" cy="4143378"/>
        </p:xfrm>
        <a:graphic>
          <a:graphicData uri="http://schemas.openxmlformats.org/drawingml/2006/table">
            <a:tbl>
              <a:tblPr/>
              <a:tblGrid>
                <a:gridCol w="1364775"/>
                <a:gridCol w="1050878"/>
                <a:gridCol w="791570"/>
                <a:gridCol w="723332"/>
                <a:gridCol w="1569491"/>
                <a:gridCol w="887105"/>
                <a:gridCol w="955343"/>
              </a:tblGrid>
              <a:tr h="475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sno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sname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Ssex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Sage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Sdept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cno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grade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9512101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李勇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19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c01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90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9512101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李勇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19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</a:t>
                      </a: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0</a:t>
                      </a: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86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刘晨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20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78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刘晨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男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20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计算机系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c04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66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吴宾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21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c01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82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吴宾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21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75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吴宾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21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c04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吴宾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女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21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宋体"/>
                        </a:rPr>
                        <a:t>信息系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c05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50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477" name="Object 1"/>
          <p:cNvGraphicFramePr>
            <a:graphicFrameLocks noChangeAspect="1"/>
          </p:cNvGraphicFramePr>
          <p:nvPr/>
        </p:nvGraphicFramePr>
        <p:xfrm>
          <a:off x="1678783" y="1214438"/>
          <a:ext cx="180379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3" imgW="953719" imgH="215189" progId="Visio.Drawing.11">
                  <p:embed/>
                </p:oleObj>
              </mc:Choice>
              <mc:Fallback>
                <p:oleObj name="Visio" r:id="rId3" imgW="953719" imgH="2151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783" y="1214438"/>
                        <a:ext cx="180379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5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319" y="1074761"/>
            <a:ext cx="7997587" cy="4806950"/>
          </a:xfrm>
        </p:spPr>
        <p:txBody>
          <a:bodyPr>
            <a:normAutofit lnSpcReduction="10000"/>
          </a:bodyPr>
          <a:lstStyle/>
          <a:p>
            <a:pPr marL="476250" indent="-476250">
              <a:lnSpc>
                <a:spcPct val="150000"/>
              </a:lnSpc>
            </a:pPr>
            <a:r>
              <a:rPr lang="zh-CN" altLang="en-US" b="1" dirty="0"/>
              <a:t>查询修</a:t>
            </a:r>
            <a:r>
              <a:rPr lang="en-US" altLang="zh-CN" b="1" dirty="0"/>
              <a:t>c02</a:t>
            </a:r>
            <a:r>
              <a:rPr lang="zh-CN" altLang="en-US" b="1" dirty="0"/>
              <a:t>号课程的学生的学号和成绩。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876300" lvl="1" indent="-41910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∏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sno</a:t>
            </a:r>
            <a:r>
              <a:rPr lang="en-US" altLang="zh-CN" b="1" baseline="-25000" dirty="0">
                <a:solidFill>
                  <a:srgbClr val="FF0000"/>
                </a:solidFill>
              </a:rPr>
              <a:t>, grade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σ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cno</a:t>
            </a:r>
            <a:r>
              <a:rPr lang="en-US" altLang="zh-CN" b="1" baseline="-25000" dirty="0">
                <a:solidFill>
                  <a:srgbClr val="FF0000"/>
                </a:solidFill>
              </a:rPr>
              <a:t>=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b="1" baseline="-25000" dirty="0">
                <a:solidFill>
                  <a:srgbClr val="FF0000"/>
                </a:solidFill>
              </a:rPr>
              <a:t>c02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b="1" dirty="0">
                <a:solidFill>
                  <a:srgbClr val="FF0000"/>
                </a:solidFill>
              </a:rPr>
              <a:t>(SC))</a:t>
            </a:r>
          </a:p>
          <a:p>
            <a:pPr marL="476250" indent="-476250">
              <a:lnSpc>
                <a:spcPct val="150000"/>
              </a:lnSpc>
            </a:pPr>
            <a:r>
              <a:rPr lang="zh-CN" altLang="en-US" b="1" dirty="0"/>
              <a:t>查询信息系修</a:t>
            </a:r>
            <a:r>
              <a:rPr lang="en-US" altLang="zh-CN" b="1" dirty="0"/>
              <a:t>c04</a:t>
            </a:r>
            <a:r>
              <a:rPr lang="zh-CN" altLang="en-US" b="1" dirty="0"/>
              <a:t>号课程的学生的姓名和成绩。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876300" lvl="1" indent="-41910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∏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sname</a:t>
            </a:r>
            <a:r>
              <a:rPr lang="en-US" altLang="zh-CN" b="1" baseline="-25000" dirty="0">
                <a:solidFill>
                  <a:srgbClr val="FF0000"/>
                </a:solidFill>
              </a:rPr>
              <a:t>, grade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σ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cno</a:t>
            </a:r>
            <a:r>
              <a:rPr lang="en-US" altLang="zh-CN" b="1" baseline="-25000" dirty="0">
                <a:solidFill>
                  <a:srgbClr val="FF0000"/>
                </a:solidFill>
              </a:rPr>
              <a:t>=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b="1" baseline="-25000" dirty="0">
                <a:solidFill>
                  <a:srgbClr val="FF0000"/>
                </a:solidFill>
              </a:rPr>
              <a:t>c04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b="1" dirty="0">
                <a:solidFill>
                  <a:srgbClr val="FF0000"/>
                </a:solidFill>
              </a:rPr>
              <a:t>(SC)     </a:t>
            </a:r>
            <a:r>
              <a:rPr lang="en-US" altLang="zh-CN" b="1" dirty="0" err="1">
                <a:solidFill>
                  <a:srgbClr val="FF0000"/>
                </a:solidFill>
              </a:rPr>
              <a:t>σ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sdept</a:t>
            </a:r>
            <a:r>
              <a:rPr lang="en-US" altLang="zh-CN" b="1" baseline="-25000" dirty="0">
                <a:solidFill>
                  <a:srgbClr val="FF0000"/>
                </a:solidFill>
              </a:rPr>
              <a:t>=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‘</a:t>
            </a:r>
            <a:r>
              <a:rPr lang="zh-CN" alt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信息</a:t>
            </a:r>
            <a:r>
              <a:rPr lang="zh-CN" altLang="en-US" b="1" baseline="-25000" dirty="0">
                <a:solidFill>
                  <a:srgbClr val="FF0000"/>
                </a:solidFill>
              </a:rPr>
              <a:t>系</a:t>
            </a:r>
            <a:r>
              <a:rPr lang="zh-CN" alt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b="1" dirty="0">
                <a:solidFill>
                  <a:srgbClr val="FF0000"/>
                </a:solidFill>
              </a:rPr>
              <a:t>(Student))</a:t>
            </a:r>
          </a:p>
          <a:p>
            <a:pPr marL="476250" indent="-476250">
              <a:lnSpc>
                <a:spcPct val="150000"/>
              </a:lnSpc>
            </a:pPr>
            <a:r>
              <a:rPr lang="zh-CN" altLang="en-US" b="1" dirty="0"/>
              <a:t>查询修了第</a:t>
            </a:r>
            <a:r>
              <a:rPr lang="en-US" altLang="zh-CN" b="1" dirty="0"/>
              <a:t>2</a:t>
            </a:r>
            <a:r>
              <a:rPr lang="zh-CN" altLang="en-US" b="1" dirty="0"/>
              <a:t>学期课程的学生的姓名、所在系和所选的课程号。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876300" lvl="1" indent="-41910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∏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sname</a:t>
            </a:r>
            <a:r>
              <a:rPr lang="en-US" altLang="zh-CN" b="1" baseline="-25000" dirty="0">
                <a:solidFill>
                  <a:srgbClr val="FF0000"/>
                </a:solidFill>
              </a:rPr>
              <a:t>, 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sdept,cno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σ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semester</a:t>
            </a:r>
            <a:r>
              <a:rPr lang="en-US" altLang="zh-CN" b="1" baseline="-25000" dirty="0">
                <a:solidFill>
                  <a:srgbClr val="FF0000"/>
                </a:solidFill>
              </a:rPr>
              <a:t>=2</a:t>
            </a:r>
            <a:r>
              <a:rPr lang="en-US" altLang="zh-CN" b="1" dirty="0">
                <a:solidFill>
                  <a:srgbClr val="FF0000"/>
                </a:solidFill>
              </a:rPr>
              <a:t>(Course)    SC   Student)</a:t>
            </a:r>
          </a:p>
          <a:p>
            <a:pPr marL="476250" indent="-476250">
              <a:lnSpc>
                <a:spcPct val="150000"/>
              </a:lnSpc>
            </a:pPr>
            <a:r>
              <a:rPr lang="en-US" altLang="zh-CN" b="1" dirty="0"/>
              <a:t>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/>
              <a:t>示例</a:t>
            </a: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8613" name="Object 4"/>
          <p:cNvGraphicFramePr>
            <a:graphicFrameLocks noChangeAspect="1"/>
          </p:cNvGraphicFramePr>
          <p:nvPr/>
        </p:nvGraphicFramePr>
        <p:xfrm>
          <a:off x="1143001" y="0"/>
          <a:ext cx="107156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3" imgW="130454" imgH="101803" progId="Visio.Drawing.6">
                  <p:embed/>
                </p:oleObj>
              </mc:Choice>
              <mc:Fallback>
                <p:oleObj r:id="rId3" imgW="130454" imgH="1018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0"/>
                        <a:ext cx="107156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7"/>
          <p:cNvSpPr>
            <a:spLocks noChangeArrowheads="1"/>
          </p:cNvSpPr>
          <p:nvPr/>
        </p:nvSpPr>
        <p:spPr bwMode="auto">
          <a:xfrm>
            <a:off x="1143001" y="314102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45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59164"/>
              </p:ext>
            </p:extLst>
          </p:nvPr>
        </p:nvGraphicFramePr>
        <p:xfrm>
          <a:off x="4683867" y="3061168"/>
          <a:ext cx="3238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5" imgW="130454" imgH="101803" progId="Visio.Drawing.6">
                  <p:embed/>
                </p:oleObj>
              </mc:Choice>
              <mc:Fallback>
                <p:oleObj r:id="rId5" imgW="130454" imgH="1018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867" y="3061168"/>
                        <a:ext cx="3238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Rectangle 15"/>
          <p:cNvSpPr>
            <a:spLocks noChangeArrowheads="1"/>
          </p:cNvSpPr>
          <p:nvPr/>
        </p:nvSpPr>
        <p:spPr bwMode="auto">
          <a:xfrm>
            <a:off x="1143001" y="314102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45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539112"/>
              </p:ext>
            </p:extLst>
          </p:nvPr>
        </p:nvGraphicFramePr>
        <p:xfrm>
          <a:off x="5863827" y="4780593"/>
          <a:ext cx="3238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6" imgW="130454" imgH="101803" progId="Visio.Drawing.6">
                  <p:embed/>
                </p:oleObj>
              </mc:Choice>
              <mc:Fallback>
                <p:oleObj r:id="rId6" imgW="130454" imgH="1018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827" y="4780593"/>
                        <a:ext cx="3238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17"/>
          <p:cNvSpPr>
            <a:spLocks noChangeArrowheads="1"/>
          </p:cNvSpPr>
          <p:nvPr/>
        </p:nvSpPr>
        <p:spPr bwMode="auto">
          <a:xfrm>
            <a:off x="1143001" y="314102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074172"/>
              </p:ext>
            </p:extLst>
          </p:nvPr>
        </p:nvGraphicFramePr>
        <p:xfrm>
          <a:off x="6665688" y="4759509"/>
          <a:ext cx="3238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7" imgW="130454" imgH="101803" progId="Visio.Drawing.6">
                  <p:embed/>
                </p:oleObj>
              </mc:Choice>
              <mc:Fallback>
                <p:oleObj r:id="rId7" imgW="130454" imgH="1018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688" y="4759509"/>
                        <a:ext cx="3238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216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910" y="1219200"/>
            <a:ext cx="8229599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/>
              <a:t>查询选了“</a:t>
            </a:r>
            <a:r>
              <a:rPr lang="en-US" b="1" dirty="0" smtClean="0"/>
              <a:t>VB</a:t>
            </a:r>
            <a:r>
              <a:rPr lang="zh-CN" altLang="en-US" b="1" dirty="0" smtClean="0"/>
              <a:t>”课程且考试成绩大于等于</a:t>
            </a:r>
            <a:r>
              <a:rPr lang="en-US" b="1" dirty="0" smtClean="0"/>
              <a:t>80</a:t>
            </a:r>
            <a:r>
              <a:rPr lang="zh-CN" altLang="en-US" b="1" dirty="0" smtClean="0"/>
              <a:t>的学生姓名、所在系和成绩。</a:t>
            </a:r>
            <a:endParaRPr lang="en-US" altLang="zh-CN" b="1" dirty="0" smtClean="0"/>
          </a:p>
          <a:p>
            <a:pPr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  ∏</a:t>
            </a:r>
            <a:r>
              <a:rPr lang="en-US" b="1" baseline="-25000" dirty="0" err="1">
                <a:solidFill>
                  <a:srgbClr val="FF0000"/>
                </a:solidFill>
              </a:rPr>
              <a:t>Sname</a:t>
            </a:r>
            <a:r>
              <a:rPr lang="en-US" b="1" baseline="-25000" dirty="0">
                <a:solidFill>
                  <a:srgbClr val="FF0000"/>
                </a:solidFill>
              </a:rPr>
              <a:t>, </a:t>
            </a:r>
            <a:r>
              <a:rPr lang="en-US" b="1" baseline="-25000" dirty="0" err="1">
                <a:solidFill>
                  <a:srgbClr val="FF0000"/>
                </a:solidFill>
              </a:rPr>
              <a:t>Sdept</a:t>
            </a:r>
            <a:r>
              <a:rPr lang="en-US" b="1" baseline="-25000" dirty="0">
                <a:solidFill>
                  <a:srgbClr val="FF0000"/>
                </a:solidFill>
              </a:rPr>
              <a:t>, Grade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σ</a:t>
            </a:r>
            <a:r>
              <a:rPr lang="en-US" b="1" baseline="-25000" dirty="0" err="1">
                <a:solidFill>
                  <a:srgbClr val="FF0000"/>
                </a:solidFill>
              </a:rPr>
              <a:t>Cname</a:t>
            </a:r>
            <a:r>
              <a:rPr lang="en-US" b="1" baseline="-25000" dirty="0">
                <a:solidFill>
                  <a:srgbClr val="FF0000"/>
                </a:solidFill>
              </a:rPr>
              <a:t>=‘VB’∧ Grade&gt;=80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Course   </a:t>
            </a:r>
            <a:r>
              <a:rPr lang="en-US" b="1" dirty="0" smtClean="0">
                <a:solidFill>
                  <a:srgbClr val="FF0000"/>
                </a:solidFill>
              </a:rPr>
              <a:t>  SC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                    Student</a:t>
            </a:r>
            <a:r>
              <a:rPr lang="en-US" altLang="zh-CN" b="1" dirty="0">
                <a:solidFill>
                  <a:srgbClr val="FF0000"/>
                </a:solidFill>
              </a:rPr>
              <a:t>))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zh-CN" altLang="en-US" b="1" dirty="0">
                <a:solidFill>
                  <a:schemeClr val="accent6"/>
                </a:solidFill>
              </a:rPr>
              <a:t>或：</a:t>
            </a:r>
            <a:endParaRPr lang="en-US" altLang="zh-CN" b="1" dirty="0">
              <a:solidFill>
                <a:schemeClr val="accent6"/>
              </a:solidFill>
            </a:endParaRPr>
          </a:p>
          <a:p>
            <a:pPr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  ∏</a:t>
            </a:r>
            <a:r>
              <a:rPr lang="en-US" b="1" baseline="-25000" dirty="0" err="1">
                <a:solidFill>
                  <a:srgbClr val="FF0000"/>
                </a:solidFill>
              </a:rPr>
              <a:t>Sname</a:t>
            </a:r>
            <a:r>
              <a:rPr lang="en-US" b="1" baseline="-25000" dirty="0">
                <a:solidFill>
                  <a:srgbClr val="FF0000"/>
                </a:solidFill>
              </a:rPr>
              <a:t>, </a:t>
            </a:r>
            <a:r>
              <a:rPr lang="en-US" b="1" baseline="-25000" dirty="0" err="1">
                <a:solidFill>
                  <a:srgbClr val="FF0000"/>
                </a:solidFill>
              </a:rPr>
              <a:t>Sdept</a:t>
            </a:r>
            <a:r>
              <a:rPr lang="en-US" b="1" baseline="-25000" dirty="0">
                <a:solidFill>
                  <a:srgbClr val="FF0000"/>
                </a:solidFill>
              </a:rPr>
              <a:t>, Grade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σ</a:t>
            </a:r>
            <a:r>
              <a:rPr lang="en-US" b="1" baseline="-25000" dirty="0" err="1">
                <a:solidFill>
                  <a:srgbClr val="FF0000"/>
                </a:solidFill>
              </a:rPr>
              <a:t>Cname</a:t>
            </a:r>
            <a:r>
              <a:rPr lang="en-US" b="1" baseline="-25000" dirty="0">
                <a:solidFill>
                  <a:srgbClr val="FF0000"/>
                </a:solidFill>
              </a:rPr>
              <a:t>=‘VB’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Course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                </a:t>
            </a:r>
            <a:r>
              <a:rPr lang="en-US" b="1" dirty="0" err="1">
                <a:solidFill>
                  <a:srgbClr val="FF0000"/>
                </a:solidFill>
              </a:rPr>
              <a:t>σ</a:t>
            </a:r>
            <a:r>
              <a:rPr lang="en-US" b="1" baseline="-25000" dirty="0" err="1">
                <a:solidFill>
                  <a:srgbClr val="FF0000"/>
                </a:solidFill>
              </a:rPr>
              <a:t>Grade</a:t>
            </a:r>
            <a:r>
              <a:rPr lang="en-US" b="1" baseline="-25000" dirty="0">
                <a:solidFill>
                  <a:srgbClr val="FF0000"/>
                </a:solidFill>
              </a:rPr>
              <a:t>&gt;=80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SC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  Student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45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345143"/>
              </p:ext>
            </p:extLst>
          </p:nvPr>
        </p:nvGraphicFramePr>
        <p:xfrm>
          <a:off x="7681058" y="2036402"/>
          <a:ext cx="377044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r:id="rId3" imgW="130454" imgH="101803" progId="Visio.Drawing.6">
                  <p:embed/>
                </p:oleObj>
              </mc:Choice>
              <mc:Fallback>
                <p:oleObj r:id="rId3" imgW="130454" imgH="1018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058" y="2036402"/>
                        <a:ext cx="377044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17386"/>
              </p:ext>
            </p:extLst>
          </p:nvPr>
        </p:nvGraphicFramePr>
        <p:xfrm>
          <a:off x="1746650" y="2501260"/>
          <a:ext cx="377044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r:id="rId5" imgW="130454" imgH="101803" progId="Visio.Drawing.6">
                  <p:embed/>
                </p:oleObj>
              </mc:Choice>
              <mc:Fallback>
                <p:oleObj r:id="rId5" imgW="130454" imgH="1018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650" y="2501260"/>
                        <a:ext cx="377044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48272"/>
              </p:ext>
            </p:extLst>
          </p:nvPr>
        </p:nvGraphicFramePr>
        <p:xfrm>
          <a:off x="6585326" y="3494065"/>
          <a:ext cx="377044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r:id="rId6" imgW="130454" imgH="101803" progId="Visio.Drawing.6">
                  <p:embed/>
                </p:oleObj>
              </mc:Choice>
              <mc:Fallback>
                <p:oleObj r:id="rId6" imgW="130454" imgH="1018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326" y="3494065"/>
                        <a:ext cx="377044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301928"/>
              </p:ext>
            </p:extLst>
          </p:nvPr>
        </p:nvGraphicFramePr>
        <p:xfrm>
          <a:off x="4032777" y="3887514"/>
          <a:ext cx="377044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r:id="rId7" imgW="130454" imgH="101803" progId="Visio.Drawing.6">
                  <p:embed/>
                </p:oleObj>
              </mc:Choice>
              <mc:Fallback>
                <p:oleObj r:id="rId7" imgW="130454" imgH="1018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777" y="3887514"/>
                        <a:ext cx="377044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62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66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）除（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Division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）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）除法的简单形式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/>
              <a:t>设关系</a:t>
            </a:r>
            <a:r>
              <a:rPr lang="en-US" altLang="zh-CN" b="1" dirty="0"/>
              <a:t>S</a:t>
            </a:r>
            <a:r>
              <a:rPr lang="zh-CN" altLang="en-US" b="1" dirty="0"/>
              <a:t>的属性是关系</a:t>
            </a:r>
            <a:r>
              <a:rPr lang="en-US" altLang="zh-CN" b="1" dirty="0"/>
              <a:t>R</a:t>
            </a:r>
            <a:r>
              <a:rPr lang="zh-CN" altLang="en-US" b="1" dirty="0"/>
              <a:t>的属性的一部分，则</a:t>
            </a:r>
            <a:r>
              <a:rPr lang="en-US" altLang="zh-CN" b="1" dirty="0"/>
              <a:t>R÷S</a:t>
            </a:r>
            <a:r>
              <a:rPr lang="zh-CN" altLang="en-US" b="1" dirty="0"/>
              <a:t>为这样一个关系：</a:t>
            </a:r>
            <a:r>
              <a:rPr lang="zh-CN" altLang="en-US" b="1" dirty="0">
                <a:solidFill>
                  <a:srgbClr val="FF0000"/>
                </a:solidFill>
              </a:rPr>
              <a:t>此关系的属性是由属于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zh-CN" altLang="en-US" b="1" dirty="0">
                <a:solidFill>
                  <a:srgbClr val="FF0000"/>
                </a:solidFill>
              </a:rPr>
              <a:t>但不属于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的所有属性组成；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/>
              <a:t>R÷S</a:t>
            </a:r>
            <a:r>
              <a:rPr lang="zh-CN" altLang="en-US" b="1" dirty="0"/>
              <a:t>的任一元组都是</a:t>
            </a:r>
            <a:r>
              <a:rPr lang="en-US" altLang="zh-CN" b="1" dirty="0"/>
              <a:t>R</a:t>
            </a:r>
            <a:r>
              <a:rPr lang="zh-CN" altLang="en-US" b="1" dirty="0"/>
              <a:t>中某元组的一部分。但必须符合下列要求，即任取属于</a:t>
            </a:r>
            <a:r>
              <a:rPr lang="en-US" altLang="zh-CN" b="1" dirty="0"/>
              <a:t>R÷S</a:t>
            </a:r>
            <a:r>
              <a:rPr lang="zh-CN" altLang="en-US" b="1" dirty="0"/>
              <a:t>的一个元组</a:t>
            </a:r>
            <a:r>
              <a:rPr lang="en-US" altLang="zh-CN" b="1" dirty="0"/>
              <a:t>t</a:t>
            </a:r>
            <a:r>
              <a:rPr lang="zh-CN" altLang="en-US" b="1" dirty="0"/>
              <a:t>，则</a:t>
            </a:r>
            <a:r>
              <a:rPr lang="en-US" altLang="zh-CN" b="1" dirty="0"/>
              <a:t>t</a:t>
            </a:r>
            <a:r>
              <a:rPr lang="zh-CN" altLang="en-US" b="1" dirty="0"/>
              <a:t>与</a:t>
            </a:r>
            <a:r>
              <a:rPr lang="en-US" altLang="zh-CN" b="1" dirty="0"/>
              <a:t>S</a:t>
            </a:r>
            <a:r>
              <a:rPr lang="zh-CN" altLang="en-US" b="1" dirty="0"/>
              <a:t>的任一元组连接后，都为</a:t>
            </a:r>
            <a:r>
              <a:rPr lang="en-US" altLang="zh-CN" b="1" dirty="0"/>
              <a:t>R</a:t>
            </a:r>
            <a:r>
              <a:rPr lang="zh-CN" altLang="en-US" b="1" dirty="0"/>
              <a:t>中原有的一个元组。 </a:t>
            </a:r>
          </a:p>
        </p:txBody>
      </p:sp>
    </p:spTree>
    <p:extLst>
      <p:ext uri="{BB962C8B-B14F-4D97-AF65-F5344CB8AC3E}">
        <p14:creationId xmlns:p14="http://schemas.microsoft.com/office/powerpoint/2010/main" val="31028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b="1" dirty="0" smtClean="0"/>
              <a:t>除运算示意图</a:t>
            </a: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1444" name="Object 2"/>
          <p:cNvGraphicFramePr>
            <a:graphicFrameLocks noChangeAspect="1"/>
          </p:cNvGraphicFramePr>
          <p:nvPr/>
        </p:nvGraphicFramePr>
        <p:xfrm>
          <a:off x="1871663" y="1700215"/>
          <a:ext cx="5544741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Visio" r:id="rId3" imgW="2455631" imgH="934720" progId="Visio.Drawing.11">
                  <p:embed/>
                </p:oleObj>
              </mc:Choice>
              <mc:Fallback>
                <p:oleObj name="Visio" r:id="rId3" imgW="2455631" imgH="934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700215"/>
                        <a:ext cx="5544741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2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078" y="376382"/>
            <a:ext cx="8424080" cy="253059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）除法的一般形式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/>
              <a:t>设有关系</a:t>
            </a:r>
            <a:r>
              <a:rPr lang="en-US" altLang="zh-CN" b="1" dirty="0"/>
              <a:t>R</a:t>
            </a:r>
            <a:r>
              <a:rPr lang="zh-CN" altLang="en-US" b="1" dirty="0"/>
              <a:t>（</a:t>
            </a:r>
            <a:r>
              <a:rPr lang="en-US" altLang="zh-CN" b="1" dirty="0"/>
              <a:t>X</a:t>
            </a:r>
            <a:r>
              <a:rPr lang="zh-CN" altLang="en-US" b="1" dirty="0"/>
              <a:t>，</a:t>
            </a:r>
            <a:r>
              <a:rPr lang="en-US" altLang="zh-CN" b="1" dirty="0"/>
              <a:t>Y</a:t>
            </a:r>
            <a:r>
              <a:rPr lang="zh-CN" altLang="en-US" b="1" dirty="0"/>
              <a:t>）和</a:t>
            </a:r>
            <a:r>
              <a:rPr lang="en-US" altLang="zh-CN" b="1" dirty="0"/>
              <a:t>S</a:t>
            </a:r>
            <a:r>
              <a:rPr lang="zh-CN" altLang="en-US" b="1" dirty="0"/>
              <a:t>（</a:t>
            </a:r>
            <a:r>
              <a:rPr lang="en-US" altLang="zh-CN" b="1" dirty="0"/>
              <a:t>Y</a:t>
            </a:r>
            <a:r>
              <a:rPr lang="zh-CN" altLang="en-US" b="1" dirty="0"/>
              <a:t>，</a:t>
            </a:r>
            <a:r>
              <a:rPr lang="en-US" altLang="zh-CN" b="1" dirty="0"/>
              <a:t>Z</a:t>
            </a:r>
            <a:r>
              <a:rPr lang="zh-CN" altLang="en-US" b="1" dirty="0"/>
              <a:t>），其中</a:t>
            </a:r>
            <a:r>
              <a:rPr lang="en-US" altLang="zh-CN" b="1" dirty="0"/>
              <a:t>X</a:t>
            </a:r>
            <a:r>
              <a:rPr lang="zh-CN" altLang="en-US" b="1" dirty="0"/>
              <a:t>、</a:t>
            </a:r>
            <a:r>
              <a:rPr lang="en-US" altLang="zh-CN" b="1" dirty="0"/>
              <a:t>Y</a:t>
            </a:r>
            <a:r>
              <a:rPr lang="zh-CN" altLang="en-US" b="1" dirty="0"/>
              <a:t>、</a:t>
            </a:r>
            <a:r>
              <a:rPr lang="en-US" altLang="zh-CN" b="1" dirty="0"/>
              <a:t>Z</a:t>
            </a:r>
            <a:r>
              <a:rPr lang="zh-CN" altLang="en-US" b="1" dirty="0"/>
              <a:t>为关系的属性组，则：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FF0066"/>
                </a:solidFill>
              </a:rPr>
              <a:t>R</a:t>
            </a:r>
            <a:r>
              <a:rPr lang="zh-CN" altLang="en-US" b="1" dirty="0" smtClean="0">
                <a:solidFill>
                  <a:srgbClr val="FF0066"/>
                </a:solidFill>
              </a:rPr>
              <a:t>（</a:t>
            </a:r>
            <a:r>
              <a:rPr lang="en-US" altLang="zh-CN" b="1" dirty="0" smtClean="0">
                <a:solidFill>
                  <a:srgbClr val="FF0066"/>
                </a:solidFill>
              </a:rPr>
              <a:t>X,Y</a:t>
            </a:r>
            <a:r>
              <a:rPr lang="zh-CN" altLang="en-US" b="1" dirty="0" smtClean="0">
                <a:solidFill>
                  <a:srgbClr val="FF0066"/>
                </a:solidFill>
              </a:rPr>
              <a:t>）</a:t>
            </a:r>
            <a:r>
              <a:rPr lang="en-US" altLang="zh-CN" b="1" dirty="0" smtClean="0">
                <a:solidFill>
                  <a:srgbClr val="FF0066"/>
                </a:solidFill>
              </a:rPr>
              <a:t>÷ S</a:t>
            </a:r>
            <a:r>
              <a:rPr lang="zh-CN" altLang="en-US" b="1" dirty="0" smtClean="0">
                <a:solidFill>
                  <a:srgbClr val="FF0066"/>
                </a:solidFill>
              </a:rPr>
              <a:t>（</a:t>
            </a:r>
            <a:r>
              <a:rPr lang="en-US" altLang="zh-CN" b="1" dirty="0" smtClean="0">
                <a:solidFill>
                  <a:srgbClr val="FF0066"/>
                </a:solidFill>
              </a:rPr>
              <a:t>Y,Z</a:t>
            </a:r>
            <a:r>
              <a:rPr lang="zh-CN" altLang="en-US" b="1" dirty="0" smtClean="0">
                <a:solidFill>
                  <a:srgbClr val="FF0066"/>
                </a:solidFill>
              </a:rPr>
              <a:t>）＝</a:t>
            </a:r>
            <a:r>
              <a:rPr lang="en-US" altLang="zh-CN" b="1" dirty="0" smtClean="0">
                <a:solidFill>
                  <a:srgbClr val="FF0066"/>
                </a:solidFill>
              </a:rPr>
              <a:t>R</a:t>
            </a:r>
            <a:r>
              <a:rPr lang="zh-CN" altLang="en-US" b="1" dirty="0" smtClean="0">
                <a:solidFill>
                  <a:srgbClr val="FF0066"/>
                </a:solidFill>
              </a:rPr>
              <a:t>（</a:t>
            </a:r>
            <a:r>
              <a:rPr lang="en-US" altLang="zh-CN" b="1" dirty="0" smtClean="0">
                <a:solidFill>
                  <a:srgbClr val="FF0066"/>
                </a:solidFill>
              </a:rPr>
              <a:t>X,Y</a:t>
            </a:r>
            <a:r>
              <a:rPr lang="zh-CN" altLang="en-US" b="1" dirty="0" smtClean="0">
                <a:solidFill>
                  <a:srgbClr val="FF0066"/>
                </a:solidFill>
              </a:rPr>
              <a:t>）</a:t>
            </a:r>
            <a:r>
              <a:rPr lang="en-US" altLang="zh-CN" b="1" dirty="0" smtClean="0">
                <a:solidFill>
                  <a:srgbClr val="FF0066"/>
                </a:solidFill>
              </a:rPr>
              <a:t>÷ ∏</a:t>
            </a:r>
            <a:r>
              <a:rPr lang="en-US" altLang="zh-CN" b="1" dirty="0">
                <a:solidFill>
                  <a:srgbClr val="FF0066"/>
                </a:solidFill>
              </a:rPr>
              <a:t>Y</a:t>
            </a:r>
            <a:r>
              <a:rPr lang="zh-CN" altLang="en-US" b="1" dirty="0" smtClean="0">
                <a:solidFill>
                  <a:srgbClr val="FF0066"/>
                </a:solidFill>
              </a:rPr>
              <a:t>（</a:t>
            </a:r>
            <a:r>
              <a:rPr lang="en-US" altLang="zh-CN" b="1" dirty="0" smtClean="0">
                <a:solidFill>
                  <a:srgbClr val="FF0066"/>
                </a:solidFill>
              </a:rPr>
              <a:t>S</a:t>
            </a:r>
            <a:r>
              <a:rPr lang="zh-CN" altLang="en-US" b="1" dirty="0" smtClean="0">
                <a:solidFill>
                  <a:srgbClr val="FF0066"/>
                </a:solidFill>
              </a:rPr>
              <a:t>）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16" y="2979905"/>
            <a:ext cx="8225726" cy="258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象集</a:t>
            </a:r>
            <a:r>
              <a:rPr lang="zh-CN" altLang="en-US" b="1" dirty="0" smtClean="0"/>
              <a:t>：给定一个关系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Y</a:t>
            </a:r>
            <a:r>
              <a:rPr lang="zh-CN" altLang="en-US" b="1" dirty="0" smtClean="0"/>
              <a:t>），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Y</a:t>
            </a:r>
            <a:r>
              <a:rPr lang="zh-CN" altLang="en-US" b="1" dirty="0" smtClean="0"/>
              <a:t>为属性组。定义，当</a:t>
            </a:r>
            <a:r>
              <a:rPr lang="en-US" altLang="zh-CN" b="1" dirty="0" smtClean="0"/>
              <a:t>t</a:t>
            </a:r>
            <a:r>
              <a:rPr lang="zh-CN" altLang="en-US" b="1" dirty="0" smtClean="0"/>
              <a:t>［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］＝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时，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中的象集为：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b="1" dirty="0" err="1" smtClean="0">
                <a:latin typeface="微软雅黑" pitchFamily="34" charset="-122"/>
                <a:ea typeface="微软雅黑" panose="020B0503020204020204" pitchFamily="34" charset="-122"/>
              </a:rPr>
              <a:t>Yx</a:t>
            </a:r>
            <a:r>
              <a:rPr lang="en-US" altLang="zh-CN" b="1" dirty="0" smtClean="0">
                <a:latin typeface="微软雅黑" pitchFamily="34" charset="-122"/>
                <a:ea typeface="微软雅黑" panose="020B0503020204020204" pitchFamily="34" charset="-122"/>
              </a:rPr>
              <a:t> ={ t[Y] | </a:t>
            </a:r>
            <a:r>
              <a:rPr lang="en-US" altLang="zh-CN" b="1" dirty="0" err="1" smtClean="0">
                <a:latin typeface="微软雅黑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∈</a:t>
            </a:r>
            <a:r>
              <a:rPr lang="en-US" altLang="zh-CN" b="1" dirty="0" err="1" smtClean="0">
                <a:latin typeface="微软雅黑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="1" dirty="0" smtClean="0">
                <a:latin typeface="微软雅黑" pitchFamily="34" charset="-122"/>
                <a:ea typeface="微软雅黑" panose="020B0503020204020204" pitchFamily="34" charset="-122"/>
              </a:rPr>
              <a:t> ∧ t[X]=x }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b="1" dirty="0" smtClean="0">
                <a:latin typeface="微软雅黑" pitchFamily="34" charset="-122"/>
                <a:ea typeface="微软雅黑" panose="020B0503020204020204" pitchFamily="34" charset="-122"/>
              </a:rPr>
              <a:t>上式中：</a:t>
            </a:r>
            <a:r>
              <a:rPr lang="en-US" altLang="zh-CN" b="1" dirty="0" smtClean="0">
                <a:latin typeface="微软雅黑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 smtClean="0">
                <a:latin typeface="微软雅黑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b="1" dirty="0" smtClean="0">
                <a:latin typeface="微软雅黑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 smtClean="0">
                <a:latin typeface="微软雅黑" pitchFamily="34" charset="-122"/>
                <a:ea typeface="微软雅黑" panose="020B0503020204020204" pitchFamily="34" charset="-122"/>
              </a:rPr>
              <a:t>］和</a:t>
            </a:r>
            <a:r>
              <a:rPr lang="en-US" altLang="zh-CN" b="1" dirty="0" smtClean="0">
                <a:latin typeface="微软雅黑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 smtClean="0">
                <a:latin typeface="微软雅黑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b="1" dirty="0" smtClean="0">
                <a:latin typeface="微软雅黑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latin typeface="微软雅黑" pitchFamily="34" charset="-122"/>
                <a:ea typeface="微软雅黑" panose="020B0503020204020204" pitchFamily="34" charset="-122"/>
              </a:rPr>
              <a:t>］分别表示</a:t>
            </a:r>
            <a:r>
              <a:rPr lang="en-US" altLang="zh-CN" b="1" dirty="0" smtClean="0">
                <a:latin typeface="微软雅黑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b="1" dirty="0" smtClean="0">
                <a:latin typeface="微软雅黑" pitchFamily="34" charset="-122"/>
                <a:ea typeface="微软雅黑" panose="020B0503020204020204" pitchFamily="34" charset="-122"/>
              </a:rPr>
              <a:t>中的元组</a:t>
            </a:r>
            <a:r>
              <a:rPr lang="en-US" altLang="zh-CN" b="1" dirty="0" smtClean="0">
                <a:latin typeface="微软雅黑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 smtClean="0">
                <a:latin typeface="微软雅黑" pitchFamily="34" charset="-122"/>
                <a:ea typeface="微软雅黑" panose="020B0503020204020204" pitchFamily="34" charset="-122"/>
              </a:rPr>
              <a:t>在属性组</a:t>
            </a:r>
            <a:r>
              <a:rPr lang="en-US" altLang="zh-CN" b="1" dirty="0" smtClean="0">
                <a:latin typeface="微软雅黑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 smtClean="0">
                <a:latin typeface="微软雅黑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atin typeface="微软雅黑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latin typeface="微软雅黑" pitchFamily="34" charset="-122"/>
                <a:ea typeface="微软雅黑" panose="020B0503020204020204" pitchFamily="34" charset="-122"/>
              </a:rPr>
              <a:t>上的分量的集合。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3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255FA48-7FDF-4F8F-828D-440CB0F08D95}" type="slidenum">
              <a:rPr lang="en-US" altLang="zh-CN" b="1">
                <a:latin typeface="微软雅黑" panose="020B0503020204020204" pitchFamily="34" charset="-122"/>
              </a:rPr>
              <a:pPr/>
              <a:t>27</a:t>
            </a:fld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除</a:t>
            </a:r>
            <a:endParaRPr lang="en-US" altLang="zh-CN" b="1" dirty="0"/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684213" y="1412875"/>
            <a:ext cx="777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0"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kumimoji="0" lang="en-US" altLang="zh-CN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的理解：</a:t>
            </a:r>
          </a:p>
        </p:txBody>
      </p:sp>
      <p:graphicFrame>
        <p:nvGraphicFramePr>
          <p:cNvPr id="69222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415318"/>
              </p:ext>
            </p:extLst>
          </p:nvPr>
        </p:nvGraphicFramePr>
        <p:xfrm>
          <a:off x="4140200" y="1916113"/>
          <a:ext cx="295275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Image" r:id="rId4" imgW="7619048" imgH="5269841" progId="Photoshop.Image.7">
                  <p:embed/>
                </p:oleObj>
              </mc:Choice>
              <mc:Fallback>
                <p:oleObj name="Image" r:id="rId4" imgW="7619048" imgH="5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8103"/>
                      <a:stretch>
                        <a:fillRect/>
                      </a:stretch>
                    </p:blipFill>
                    <p:spPr bwMode="auto">
                      <a:xfrm>
                        <a:off x="4140200" y="1916113"/>
                        <a:ext cx="295275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22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5" t="29517" r="41895" b="12642"/>
          <a:stretch>
            <a:fillRect/>
          </a:stretch>
        </p:blipFill>
        <p:spPr bwMode="auto">
          <a:xfrm>
            <a:off x="971550" y="2133600"/>
            <a:ext cx="2879725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2240" name="Rectangle 16"/>
          <p:cNvSpPr>
            <a:spLocks noChangeArrowheads="1"/>
          </p:cNvSpPr>
          <p:nvPr/>
        </p:nvSpPr>
        <p:spPr bwMode="auto">
          <a:xfrm>
            <a:off x="2268538" y="2349500"/>
            <a:ext cx="1150937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kumimoji="0" lang="zh-CN" altLang="zh-CN" sz="1800" b="1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242" name="Rectangle 18"/>
          <p:cNvSpPr>
            <a:spLocks noChangeArrowheads="1"/>
          </p:cNvSpPr>
          <p:nvPr/>
        </p:nvSpPr>
        <p:spPr bwMode="auto">
          <a:xfrm>
            <a:off x="5076825" y="2276475"/>
            <a:ext cx="1150938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kumimoji="0" lang="zh-CN" altLang="zh-CN" sz="1800" b="1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243" name="Rectangle 19"/>
          <p:cNvSpPr>
            <a:spLocks noChangeArrowheads="1"/>
          </p:cNvSpPr>
          <p:nvPr/>
        </p:nvSpPr>
        <p:spPr bwMode="auto">
          <a:xfrm>
            <a:off x="5003800" y="2708275"/>
            <a:ext cx="1223963" cy="12255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kumimoji="0" lang="zh-CN" altLang="zh-CN" sz="1800" b="1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244" name="Rectangle 20"/>
          <p:cNvSpPr>
            <a:spLocks noChangeArrowheads="1"/>
          </p:cNvSpPr>
          <p:nvPr/>
        </p:nvSpPr>
        <p:spPr bwMode="auto">
          <a:xfrm>
            <a:off x="2268538" y="2852738"/>
            <a:ext cx="1223962" cy="12255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kumimoji="0" lang="zh-CN" altLang="zh-CN" sz="1800" b="1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245" name="Rectangle 21"/>
          <p:cNvSpPr>
            <a:spLocks noChangeArrowheads="1"/>
          </p:cNvSpPr>
          <p:nvPr/>
        </p:nvSpPr>
        <p:spPr bwMode="auto">
          <a:xfrm>
            <a:off x="971550" y="1773238"/>
            <a:ext cx="9366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18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</p:txBody>
      </p:sp>
      <p:sp>
        <p:nvSpPr>
          <p:cNvPr id="692246" name="AutoShape 22"/>
          <p:cNvSpPr>
            <a:spLocks noChangeArrowheads="1"/>
          </p:cNvSpPr>
          <p:nvPr/>
        </p:nvSpPr>
        <p:spPr bwMode="auto">
          <a:xfrm>
            <a:off x="3779838" y="1052513"/>
            <a:ext cx="1944687" cy="719137"/>
          </a:xfrm>
          <a:prstGeom prst="wedgeRoundRectCallout">
            <a:avLst>
              <a:gd name="adj1" fmla="val -66407"/>
              <a:gd name="adj2" fmla="val 198343"/>
              <a:gd name="adj3" fmla="val 16667"/>
            </a:avLst>
          </a:prstGeom>
          <a:solidFill>
            <a:srgbClr val="FFFF66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20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的象集</a:t>
            </a:r>
          </a:p>
        </p:txBody>
      </p:sp>
      <p:sp>
        <p:nvSpPr>
          <p:cNvPr id="692247" name="Rectangle 23"/>
          <p:cNvSpPr>
            <a:spLocks noChangeArrowheads="1"/>
          </p:cNvSpPr>
          <p:nvPr/>
        </p:nvSpPr>
        <p:spPr bwMode="auto">
          <a:xfrm>
            <a:off x="6877050" y="4581525"/>
            <a:ext cx="158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kumimoji="0" lang="zh-CN" altLang="zh-CN" sz="1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248" name="AutoShape 24"/>
          <p:cNvSpPr>
            <a:spLocks noChangeArrowheads="1"/>
          </p:cNvSpPr>
          <p:nvPr/>
        </p:nvSpPr>
        <p:spPr bwMode="auto">
          <a:xfrm>
            <a:off x="6156325" y="4292600"/>
            <a:ext cx="2447925" cy="865188"/>
          </a:xfrm>
          <a:prstGeom prst="wedgeRoundRectCallout">
            <a:avLst>
              <a:gd name="adj1" fmla="val -51880"/>
              <a:gd name="adj2" fmla="val -133852"/>
              <a:gd name="adj3" fmla="val 16667"/>
            </a:avLst>
          </a:prstGeom>
          <a:solidFill>
            <a:srgbClr val="FFFF66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0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kumimoji="0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列上的投影</a:t>
            </a:r>
          </a:p>
        </p:txBody>
      </p:sp>
    </p:spTree>
    <p:extLst>
      <p:ext uri="{BB962C8B-B14F-4D97-AF65-F5344CB8AC3E}">
        <p14:creationId xmlns:p14="http://schemas.microsoft.com/office/powerpoint/2010/main" val="19060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587707" y="392422"/>
            <a:ext cx="7886700" cy="7910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 smtClean="0"/>
              <a:t>象集示例</a:t>
            </a:r>
          </a:p>
        </p:txBody>
      </p:sp>
      <p:sp>
        <p:nvSpPr>
          <p:cNvPr id="65539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3486150" y="6245225"/>
            <a:ext cx="21717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5575B23-AA82-4945-A498-860A2941A3B1}" type="datetime8">
              <a:rPr kumimoji="1" lang="zh-CN" altLang="en-US" sz="1000">
                <a:solidFill>
                  <a:schemeClr val="tx1"/>
                </a:solidFill>
                <a:latin typeface="-윤고딕140"/>
                <a:ea typeface="-윤고딕140"/>
                <a:cs typeface="-윤고딕140"/>
              </a:rPr>
              <a:pPr algn="ctr" eaLnBrk="1" hangingPunct="1"/>
              <a:t>2019年9月10日8时52分</a:t>
            </a:fld>
            <a:endParaRPr kumimoji="1" lang="zh-CN" altLang="en-US" sz="1000">
              <a:solidFill>
                <a:schemeClr val="tx1"/>
              </a:solidFill>
              <a:latin typeface="-윤고딕140"/>
              <a:ea typeface="-윤고딕140"/>
              <a:cs typeface="-윤고딕140"/>
            </a:endParaRPr>
          </a:p>
        </p:txBody>
      </p:sp>
      <p:sp>
        <p:nvSpPr>
          <p:cNvPr id="65540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343650" y="6248400"/>
            <a:ext cx="1428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17976A-CFB5-4610-8BAF-AC6E0F7C5059}" type="slidenum">
              <a:rPr kumimoji="1" lang="zh-CN" altLang="en-US" sz="1000">
                <a:solidFill>
                  <a:schemeClr val="tx1"/>
                </a:solidFill>
                <a:latin typeface="-윤고딕140"/>
                <a:ea typeface="-윤고딕140"/>
                <a:cs typeface="Times New Roman" panose="02020603050405020304" pitchFamily="18" charset="0"/>
              </a:rPr>
              <a:pPr eaLnBrk="1" hangingPunct="1"/>
              <a:t>28</a:t>
            </a:fld>
            <a:endParaRPr kumimoji="1" lang="zh-CN" altLang="en-US" sz="1000">
              <a:solidFill>
                <a:schemeClr val="tx1"/>
              </a:solidFill>
              <a:latin typeface="-윤고딕140"/>
              <a:ea typeface="-윤고딕14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50531" y="1785939"/>
            <a:ext cx="4361205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Sno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Cno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Grade}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，则当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取“</a:t>
            </a:r>
            <a:r>
              <a:rPr kumimoji="1"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9512102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”时</a:t>
            </a:r>
            <a:r>
              <a:rPr kumimoji="1" lang="zh-CN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的象集为：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zh-CN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C02</a:t>
            </a:r>
            <a:r>
              <a:rPr kumimoji="1" lang="zh-CN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78</a:t>
            </a:r>
            <a:r>
              <a:rPr kumimoji="1" lang="zh-CN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endParaRPr kumimoji="1"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C04</a:t>
            </a:r>
            <a:r>
              <a:rPr kumimoji="1" lang="zh-CN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66</a:t>
            </a:r>
            <a:r>
              <a:rPr kumimoji="1" lang="zh-CN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kumimoji="1" lang="zh-CN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06421"/>
              </p:ext>
            </p:extLst>
          </p:nvPr>
        </p:nvGraphicFramePr>
        <p:xfrm>
          <a:off x="272954" y="1574825"/>
          <a:ext cx="3821907" cy="3643313"/>
        </p:xfrm>
        <a:graphic>
          <a:graphicData uri="http://schemas.openxmlformats.org/drawingml/2006/table">
            <a:tbl>
              <a:tblPr/>
              <a:tblGrid>
                <a:gridCol w="1405721"/>
                <a:gridCol w="1142217"/>
                <a:gridCol w="1273969"/>
              </a:tblGrid>
              <a:tr h="3980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Sno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Cno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Grade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9512101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C01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90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9512101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</a:t>
                      </a:r>
                      <a:r>
                        <a:rPr lang="en-US" sz="2000" b="1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0</a:t>
                      </a: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2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86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9512102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C02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78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9512102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C04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66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C01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82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C02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75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C04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92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9521102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Times New Roman"/>
                          <a:ea typeface="微软雅黑" panose="020B0503020204020204" pitchFamily="34" charset="-122"/>
                          <a:cs typeface="Times New Roman"/>
                        </a:rPr>
                        <a:t>C05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50</a:t>
                      </a:r>
                      <a:endParaRPr lang="zh-CN" sz="2000" b="1" kern="100" dirty="0">
                        <a:latin typeface="Times New Roman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4" marR="514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7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b="1" dirty="0" smtClean="0"/>
              <a:t>除示例：</a:t>
            </a:r>
            <a:endParaRPr lang="en-US" altLang="zh-CN" sz="2400" b="1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64" y="1357315"/>
            <a:ext cx="2556984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73" y="2324100"/>
            <a:ext cx="1660341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528" y="2212181"/>
            <a:ext cx="1393866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62374" y="2725738"/>
            <a:ext cx="39824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굴림" panose="020B0600000101010101" pitchFamily="34" charset="-127"/>
                <a:ea typeface="굴림" panose="020B0600000101010101" pitchFamily="34" charset="-127"/>
                <a:cs typeface="Times New Roman" panose="02020603050405020304" pitchFamily="18" charset="0"/>
              </a:rPr>
              <a:t>÷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854914" y="2748758"/>
            <a:ext cx="39824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굴림" panose="020B0600000101010101" pitchFamily="34" charset="-127"/>
                <a:ea typeface="굴림" panose="020B0600000101010101" pitchFamily="34" charset="-127"/>
                <a:cs typeface="Times New Roman" panose="02020603050405020304" pitchFamily="18" charset="0"/>
              </a:rPr>
              <a:t>＝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4518423" y="4071938"/>
            <a:ext cx="3547404" cy="849312"/>
          </a:xfrm>
          <a:prstGeom prst="wedgeRoundRectCallout">
            <a:avLst>
              <a:gd name="adj1" fmla="val 27806"/>
              <a:gd name="adj2" fmla="val -11099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2400" b="1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至少选了</a:t>
            </a:r>
            <a:r>
              <a:rPr lang="zh-CN" altLang="zh-CN" sz="24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C01</a:t>
            </a:r>
            <a:r>
              <a:rPr lang="zh-CN" altLang="zh-CN" sz="24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”和“</a:t>
            </a:r>
            <a:r>
              <a:rPr lang="en-US" altLang="zh-CN" sz="24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C02</a:t>
            </a:r>
            <a:r>
              <a:rPr lang="zh-CN" altLang="zh-CN" sz="24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”课程的学生</a:t>
            </a:r>
            <a:endParaRPr lang="zh-CN" altLang="en-US" sz="2400" b="1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 eaLnBrk="1" hangingPunct="1">
              <a:defRPr/>
            </a:pPr>
            <a:endParaRPr lang="zh-CN" altLang="en-US" sz="2800" b="1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7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8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5AE0F71-3A26-46A7-9AB2-B88FB24FD22F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463874" name="Group 2"/>
          <p:cNvGraphicFramePr>
            <a:graphicFrameLocks noGrp="1"/>
          </p:cNvGraphicFramePr>
          <p:nvPr/>
        </p:nvGraphicFramePr>
        <p:xfrm>
          <a:off x="1258888" y="2543175"/>
          <a:ext cx="6985000" cy="2118360"/>
        </p:xfrm>
        <a:graphic>
          <a:graphicData uri="http://schemas.openxmlformats.org/drawingml/2006/table">
            <a:tbl>
              <a:tblPr/>
              <a:tblGrid>
                <a:gridCol w="720725"/>
                <a:gridCol w="1008062"/>
                <a:gridCol w="1655763"/>
                <a:gridCol w="720725"/>
                <a:gridCol w="1079500"/>
                <a:gridCol w="1800225"/>
              </a:tblGrid>
              <a:tr h="2109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&lt;&gt;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3925" name="Group 53"/>
          <p:cNvGraphicFramePr>
            <a:graphicFrameLocks noGrp="1"/>
          </p:cNvGraphicFramePr>
          <p:nvPr/>
        </p:nvGraphicFramePr>
        <p:xfrm>
          <a:off x="1258888" y="2060575"/>
          <a:ext cx="6985000" cy="465138"/>
        </p:xfrm>
        <a:graphic>
          <a:graphicData uri="http://schemas.openxmlformats.org/drawingml/2006/table">
            <a:tbl>
              <a:tblPr/>
              <a:tblGrid>
                <a:gridCol w="1728787"/>
                <a:gridCol w="1655763"/>
                <a:gridCol w="1800225"/>
                <a:gridCol w="1800225"/>
              </a:tblGrid>
              <a:tr h="465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3908" name="Group 36"/>
          <p:cNvGraphicFramePr>
            <a:graphicFrameLocks noGrp="1"/>
          </p:cNvGraphicFramePr>
          <p:nvPr>
            <p:ph idx="1"/>
          </p:nvPr>
        </p:nvGraphicFramePr>
        <p:xfrm>
          <a:off x="1258888" y="4652963"/>
          <a:ext cx="6985000" cy="1859280"/>
        </p:xfrm>
        <a:graphic>
          <a:graphicData uri="http://schemas.openxmlformats.org/drawingml/2006/table">
            <a:tbl>
              <a:tblPr/>
              <a:tblGrid>
                <a:gridCol w="720725"/>
                <a:gridCol w="1008062"/>
                <a:gridCol w="1655763"/>
                <a:gridCol w="720725"/>
                <a:gridCol w="1079500"/>
                <a:gridCol w="1800225"/>
              </a:tblGrid>
              <a:tr h="1582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专门的关系运算符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3924" name="AutoShape 52"/>
          <p:cNvSpPr>
            <a:spLocks noChangeAspect="1" noChangeArrowheads="1"/>
          </p:cNvSpPr>
          <p:nvPr/>
        </p:nvSpPr>
        <p:spPr bwMode="auto">
          <a:xfrm rot="5400000" flipV="1">
            <a:off x="2407444" y="5449094"/>
            <a:ext cx="152400" cy="287338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7581" y="898462"/>
            <a:ext cx="8005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关系代数中使用的运算符包括 </a:t>
            </a:r>
            <a:r>
              <a:rPr lang="en-US" altLang="zh-CN" sz="2400" b="1" dirty="0"/>
              <a:t>4 </a:t>
            </a:r>
            <a:r>
              <a:rPr lang="zh-CN" altLang="en-US" sz="2400" b="1" dirty="0"/>
              <a:t>类：集合运算符、专门的关系运算符、比较运算符和逻辑运算符。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5363" y="187941"/>
            <a:ext cx="7391400" cy="5635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关系代数运算符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5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98" y="337831"/>
            <a:ext cx="7886700" cy="791013"/>
          </a:xfrm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rgbClr val="00B050"/>
                </a:solidFill>
                <a:cs typeface="+mn-cs"/>
              </a:rPr>
              <a:t>3.2.3 </a:t>
            </a:r>
            <a:r>
              <a:rPr lang="zh-CN" altLang="en-US" b="1" dirty="0" smtClean="0">
                <a:solidFill>
                  <a:srgbClr val="00B050"/>
                </a:solidFill>
                <a:cs typeface="+mn-cs"/>
              </a:rPr>
              <a:t>传统</a:t>
            </a:r>
            <a:r>
              <a:rPr lang="zh-CN" altLang="en-US" b="1" dirty="0">
                <a:solidFill>
                  <a:srgbClr val="00B050"/>
                </a:solidFill>
                <a:cs typeface="+mn-cs"/>
              </a:rPr>
              <a:t>的集合运算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979" y="1412877"/>
            <a:ext cx="7601803" cy="49117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传统的集合运算是二目运算，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设关系</a:t>
            </a:r>
            <a:r>
              <a:rPr lang="en-US" altLang="zh-CN" b="1" i="1" dirty="0" smtClean="0"/>
              <a:t>R </a:t>
            </a:r>
            <a:r>
              <a:rPr lang="zh-CN" altLang="en-US" b="1" dirty="0" smtClean="0"/>
              <a:t>和</a:t>
            </a:r>
            <a:r>
              <a:rPr lang="en-US" altLang="zh-CN" b="1" i="1" dirty="0" smtClean="0"/>
              <a:t>S </a:t>
            </a:r>
            <a:r>
              <a:rPr lang="zh-CN" altLang="en-US" b="1" dirty="0" smtClean="0"/>
              <a:t>均是</a:t>
            </a:r>
            <a:r>
              <a:rPr lang="en-US" altLang="zh-CN" b="1" i="1" dirty="0" smtClean="0"/>
              <a:t>n </a:t>
            </a:r>
            <a:r>
              <a:rPr lang="zh-CN" altLang="en-US" b="1" dirty="0" smtClean="0"/>
              <a:t>元关系，且相应的属性值取自同一个域，则可以定义四种运算：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并运算（∪）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交运算（∩）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差运算（</a:t>
            </a:r>
            <a:r>
              <a:rPr lang="en-US" altLang="zh-CN" b="1" dirty="0">
                <a:solidFill>
                  <a:srgbClr val="FF0000"/>
                </a:solidFill>
              </a:rPr>
              <a:t>―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广义笛卡尔积</a:t>
            </a:r>
          </a:p>
        </p:txBody>
      </p:sp>
    </p:spTree>
    <p:extLst>
      <p:ext uri="{BB962C8B-B14F-4D97-AF65-F5344CB8AC3E}">
        <p14:creationId xmlns:p14="http://schemas.microsoft.com/office/powerpoint/2010/main" val="8823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b="1" dirty="0" smtClean="0"/>
              <a:t>并、交、差运算示意图</a:t>
            </a: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51183"/>
              </p:ext>
            </p:extLst>
          </p:nvPr>
        </p:nvGraphicFramePr>
        <p:xfrm>
          <a:off x="495834" y="1811719"/>
          <a:ext cx="7921723" cy="318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4444065" imgH="1336893" progId="Visio.Drawing.11">
                  <p:embed/>
                </p:oleObj>
              </mc:Choice>
              <mc:Fallback>
                <p:oleObj name="Visio" r:id="rId3" imgW="4444065" imgH="13368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34" y="1811719"/>
                        <a:ext cx="7921723" cy="318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7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0066"/>
                </a:solidFill>
              </a:rPr>
              <a:t>(1) 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并运算 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0501" y="1052515"/>
            <a:ext cx="8134066" cy="15843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/>
              <a:t>关系</a:t>
            </a:r>
            <a:r>
              <a:rPr lang="en-US" altLang="zh-CN" b="1" dirty="0"/>
              <a:t>R</a:t>
            </a:r>
            <a:r>
              <a:rPr lang="zh-CN" altLang="en-US" b="1" dirty="0"/>
              <a:t>与关系</a:t>
            </a:r>
            <a:r>
              <a:rPr lang="en-US" altLang="zh-CN" b="1" dirty="0"/>
              <a:t>S</a:t>
            </a:r>
            <a:r>
              <a:rPr lang="zh-CN" altLang="en-US" b="1" dirty="0"/>
              <a:t>的并记为：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R∪S</a:t>
            </a:r>
            <a:r>
              <a:rPr lang="zh-CN" altLang="en-US" b="1" dirty="0">
                <a:solidFill>
                  <a:srgbClr val="FF0000"/>
                </a:solidFill>
              </a:rPr>
              <a:t>＝</a:t>
            </a:r>
            <a:r>
              <a:rPr lang="en-US" altLang="zh-CN" b="1" dirty="0">
                <a:solidFill>
                  <a:srgbClr val="FF0000"/>
                </a:solidFill>
              </a:rPr>
              <a:t>{t | </a:t>
            </a:r>
            <a:r>
              <a:rPr lang="en-US" altLang="zh-CN" b="1" dirty="0" err="1">
                <a:solidFill>
                  <a:srgbClr val="FF0000"/>
                </a:solidFill>
              </a:rPr>
              <a:t>t∈R</a:t>
            </a:r>
            <a:r>
              <a:rPr lang="en-US" altLang="zh-CN" b="1" dirty="0">
                <a:solidFill>
                  <a:srgbClr val="FF0000"/>
                </a:solidFill>
              </a:rPr>
              <a:t> ∨</a:t>
            </a:r>
            <a:r>
              <a:rPr lang="en-US" altLang="zh-CN" b="1" dirty="0" err="1">
                <a:solidFill>
                  <a:srgbClr val="FF0000"/>
                </a:solidFill>
              </a:rPr>
              <a:t>t∈S</a:t>
            </a:r>
            <a:r>
              <a:rPr lang="en-US" altLang="zh-CN" b="1" dirty="0">
                <a:solidFill>
                  <a:srgbClr val="FF0000"/>
                </a:solidFill>
              </a:rPr>
              <a:t> }</a:t>
            </a:r>
          </a:p>
          <a:p>
            <a:pPr eaLnBrk="1" hangingPunct="1"/>
            <a:r>
              <a:rPr lang="zh-CN" altLang="en-US" b="1" dirty="0"/>
              <a:t>其结果仍是</a:t>
            </a:r>
            <a:r>
              <a:rPr lang="en-US" altLang="zh-CN" b="1" dirty="0"/>
              <a:t>n</a:t>
            </a:r>
            <a:r>
              <a:rPr lang="zh-CN" altLang="en-US" b="1" dirty="0"/>
              <a:t>目关系，由属于</a:t>
            </a:r>
            <a:r>
              <a:rPr lang="en-US" altLang="zh-CN" b="1" dirty="0"/>
              <a:t>R</a:t>
            </a:r>
            <a:r>
              <a:rPr lang="zh-CN" altLang="en-US" b="1" dirty="0"/>
              <a:t>或属于</a:t>
            </a:r>
            <a:r>
              <a:rPr lang="en-US" altLang="zh-CN" b="1" dirty="0"/>
              <a:t>S</a:t>
            </a:r>
            <a:r>
              <a:rPr lang="zh-CN" altLang="en-US" b="1" dirty="0"/>
              <a:t>的元组组成。 </a:t>
            </a:r>
          </a:p>
        </p:txBody>
      </p:sp>
      <p:graphicFrame>
        <p:nvGraphicFramePr>
          <p:cNvPr id="420980" name="Group 11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74748816"/>
              </p:ext>
            </p:extLst>
          </p:nvPr>
        </p:nvGraphicFramePr>
        <p:xfrm>
          <a:off x="887104" y="2924177"/>
          <a:ext cx="3199121" cy="1441451"/>
        </p:xfrm>
        <a:graphic>
          <a:graphicData uri="http://schemas.openxmlformats.org/drawingml/2006/table">
            <a:tbl>
              <a:tblPr/>
              <a:tblGrid>
                <a:gridCol w="835419"/>
                <a:gridCol w="821624"/>
                <a:gridCol w="771040"/>
                <a:gridCol w="771038"/>
              </a:tblGrid>
              <a:tr h="409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顾客号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姓名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性别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年龄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S01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张宏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45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S02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李丽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S03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王敏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28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1245" name="Group 38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23970051"/>
              </p:ext>
            </p:extLst>
          </p:nvPr>
        </p:nvGraphicFramePr>
        <p:xfrm>
          <a:off x="887104" y="4797425"/>
          <a:ext cx="3199121" cy="1366838"/>
        </p:xfrm>
        <a:graphic>
          <a:graphicData uri="http://schemas.openxmlformats.org/drawingml/2006/table">
            <a:tbl>
              <a:tblPr/>
              <a:tblGrid>
                <a:gridCol w="835419"/>
                <a:gridCol w="821624"/>
                <a:gridCol w="771040"/>
                <a:gridCol w="771038"/>
              </a:tblGrid>
              <a:tr h="3605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顾客号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姓名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性别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年龄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S02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李丽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钱景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50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S06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王平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1242" name="Group 3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78613"/>
              </p:ext>
            </p:extLst>
          </p:nvPr>
        </p:nvGraphicFramePr>
        <p:xfrm>
          <a:off x="5112545" y="3248026"/>
          <a:ext cx="3337081" cy="2235202"/>
        </p:xfrm>
        <a:graphic>
          <a:graphicData uri="http://schemas.openxmlformats.org/drawingml/2006/table">
            <a:tbl>
              <a:tblPr/>
              <a:tblGrid>
                <a:gridCol w="870676"/>
                <a:gridCol w="858413"/>
                <a:gridCol w="803230"/>
                <a:gridCol w="8047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顾客号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姓名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性别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年龄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S01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张宏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45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S02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李丽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S03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王敏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28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钱景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50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S06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王平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1243" name="AutoShape 379"/>
          <p:cNvSpPr>
            <a:spLocks/>
          </p:cNvSpPr>
          <p:nvPr/>
        </p:nvSpPr>
        <p:spPr bwMode="auto">
          <a:xfrm>
            <a:off x="4170459" y="3716338"/>
            <a:ext cx="347964" cy="1657350"/>
          </a:xfrm>
          <a:prstGeom prst="rightBrace">
            <a:avLst>
              <a:gd name="adj1" fmla="val 38326"/>
              <a:gd name="adj2" fmla="val 50000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 b="1"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21244" name="AutoShape 380"/>
          <p:cNvSpPr>
            <a:spLocks noChangeArrowheads="1"/>
          </p:cNvSpPr>
          <p:nvPr/>
        </p:nvSpPr>
        <p:spPr bwMode="auto">
          <a:xfrm>
            <a:off x="4416617" y="4365627"/>
            <a:ext cx="695928" cy="3603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 b="1"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1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42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1243" grpId="0" animBg="1"/>
      <p:bldP spid="4212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954" y="188915"/>
            <a:ext cx="9196712" cy="7064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66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）交运算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6602" y="918944"/>
            <a:ext cx="8488907" cy="141763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b="1" dirty="0" smtClean="0"/>
              <a:t>关系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与关系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的交记为：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0066"/>
                </a:solidFill>
              </a:rPr>
              <a:t>    </a:t>
            </a:r>
            <a:r>
              <a:rPr lang="en-US" altLang="zh-CN" b="1" dirty="0" smtClean="0">
                <a:solidFill>
                  <a:srgbClr val="FF0066"/>
                </a:solidFill>
              </a:rPr>
              <a:t>R∩S</a:t>
            </a:r>
            <a:r>
              <a:rPr lang="zh-CN" altLang="en-US" b="1" dirty="0" smtClean="0">
                <a:solidFill>
                  <a:srgbClr val="FF0066"/>
                </a:solidFill>
              </a:rPr>
              <a:t>＝</a:t>
            </a:r>
            <a:r>
              <a:rPr lang="en-US" altLang="zh-CN" b="1" dirty="0" smtClean="0">
                <a:solidFill>
                  <a:srgbClr val="FF0066"/>
                </a:solidFill>
              </a:rPr>
              <a:t>{t | </a:t>
            </a:r>
            <a:r>
              <a:rPr lang="en-US" altLang="zh-CN" b="1" dirty="0" err="1" smtClean="0">
                <a:solidFill>
                  <a:srgbClr val="FF0066"/>
                </a:solidFill>
              </a:rPr>
              <a:t>t∈R</a:t>
            </a:r>
            <a:r>
              <a:rPr lang="en-US" altLang="zh-CN" b="1" dirty="0" smtClean="0">
                <a:solidFill>
                  <a:srgbClr val="FF0066"/>
                </a:solidFill>
              </a:rPr>
              <a:t> ∧</a:t>
            </a:r>
            <a:r>
              <a:rPr lang="en-US" altLang="zh-CN" b="1" dirty="0" err="1" smtClean="0">
                <a:solidFill>
                  <a:srgbClr val="FF0066"/>
                </a:solidFill>
              </a:rPr>
              <a:t>t∈S</a:t>
            </a:r>
            <a:r>
              <a:rPr lang="en-US" altLang="zh-CN" b="1" dirty="0" smtClean="0">
                <a:solidFill>
                  <a:srgbClr val="FF0066"/>
                </a:solidFill>
              </a:rPr>
              <a:t> }</a:t>
            </a:r>
          </a:p>
          <a:p>
            <a:pPr eaLnBrk="1" hangingPunct="1"/>
            <a:r>
              <a:rPr lang="zh-CN" altLang="en-US" b="1" dirty="0" smtClean="0"/>
              <a:t>其结果仍是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目关系，由属于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并且也属于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的元组组成。</a:t>
            </a:r>
            <a:r>
              <a:rPr lang="zh-CN" altLang="en-US" b="1" dirty="0"/>
              <a:t> </a:t>
            </a:r>
          </a:p>
        </p:txBody>
      </p:sp>
      <p:graphicFrame>
        <p:nvGraphicFramePr>
          <p:cNvPr id="4239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11173"/>
              </p:ext>
            </p:extLst>
          </p:nvPr>
        </p:nvGraphicFramePr>
        <p:xfrm>
          <a:off x="504968" y="2852740"/>
          <a:ext cx="3527682" cy="1441451"/>
        </p:xfrm>
        <a:graphic>
          <a:graphicData uri="http://schemas.openxmlformats.org/drawingml/2006/table">
            <a:tbl>
              <a:tblPr/>
              <a:tblGrid>
                <a:gridCol w="921221"/>
                <a:gridCol w="906007"/>
                <a:gridCol w="850226"/>
                <a:gridCol w="850228"/>
              </a:tblGrid>
              <a:tr h="409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顾客号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姓名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性别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年龄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S01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张宏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45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S02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李丽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S03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王敏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28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6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871016"/>
              </p:ext>
            </p:extLst>
          </p:nvPr>
        </p:nvGraphicFramePr>
        <p:xfrm>
          <a:off x="504968" y="4725988"/>
          <a:ext cx="3527682" cy="1366838"/>
        </p:xfrm>
        <a:graphic>
          <a:graphicData uri="http://schemas.openxmlformats.org/drawingml/2006/table">
            <a:tbl>
              <a:tblPr/>
              <a:tblGrid>
                <a:gridCol w="921221"/>
                <a:gridCol w="906007"/>
                <a:gridCol w="850226"/>
                <a:gridCol w="850228"/>
              </a:tblGrid>
              <a:tr h="3605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顾客号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姓名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性别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年龄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S02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李丽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钱景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50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S06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王平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3994" name="AutoShape 58"/>
          <p:cNvSpPr>
            <a:spLocks/>
          </p:cNvSpPr>
          <p:nvPr/>
        </p:nvSpPr>
        <p:spPr bwMode="auto">
          <a:xfrm>
            <a:off x="4194572" y="3644900"/>
            <a:ext cx="270272" cy="1657350"/>
          </a:xfrm>
          <a:prstGeom prst="rightBrace">
            <a:avLst>
              <a:gd name="adj1" fmla="val 38326"/>
              <a:gd name="adj2" fmla="val 50000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23995" name="AutoShape 59"/>
          <p:cNvSpPr>
            <a:spLocks noChangeArrowheads="1"/>
          </p:cNvSpPr>
          <p:nvPr/>
        </p:nvSpPr>
        <p:spPr bwMode="auto">
          <a:xfrm>
            <a:off x="4518423" y="4294188"/>
            <a:ext cx="540544" cy="3603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24049" name="Group 1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8406736"/>
              </p:ext>
            </p:extLst>
          </p:nvPr>
        </p:nvGraphicFramePr>
        <p:xfrm>
          <a:off x="5219701" y="4076700"/>
          <a:ext cx="3405684" cy="796926"/>
        </p:xfrm>
        <a:graphic>
          <a:graphicData uri="http://schemas.openxmlformats.org/drawingml/2006/table">
            <a:tbl>
              <a:tblPr/>
              <a:tblGrid>
                <a:gridCol w="875057"/>
                <a:gridCol w="859758"/>
                <a:gridCol w="809275"/>
                <a:gridCol w="861594"/>
              </a:tblGrid>
              <a:tr h="43127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顾客号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65" marB="456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姓名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65" marB="456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性别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65" marB="456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年龄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65" marB="456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S02</a:t>
                      </a:r>
                      <a:endParaRPr kumimoji="1" lang="en-US" altLang="zh-CN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65" marB="456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李丽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65" marB="456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65" marB="456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34</a:t>
                      </a:r>
                      <a:endParaRPr kumimoji="1" lang="en-US" altLang="zh-CN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665" marB="456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9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2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3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3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2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94" grpId="0" animBg="1"/>
      <p:bldP spid="4239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87" y="229858"/>
            <a:ext cx="8694262" cy="7064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66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）差运算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2705" y="1014483"/>
            <a:ext cx="7911436" cy="134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/>
              <a:t>关系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与关系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的差记为：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</a:rPr>
              <a:t>R</a:t>
            </a:r>
            <a:r>
              <a:rPr lang="zh-CN" altLang="en-US" sz="2400" b="1" dirty="0">
                <a:solidFill>
                  <a:srgbClr val="FF0066"/>
                </a:solidFill>
              </a:rPr>
              <a:t>－</a:t>
            </a:r>
            <a:r>
              <a:rPr lang="en-US" altLang="zh-CN" sz="2400" b="1" dirty="0">
                <a:solidFill>
                  <a:srgbClr val="FF0066"/>
                </a:solidFill>
              </a:rPr>
              <a:t>S</a:t>
            </a:r>
            <a:r>
              <a:rPr lang="zh-CN" altLang="en-US" sz="2400" b="1" dirty="0">
                <a:solidFill>
                  <a:srgbClr val="FF0066"/>
                </a:solidFill>
              </a:rPr>
              <a:t>＝</a:t>
            </a:r>
            <a:r>
              <a:rPr lang="en-US" altLang="zh-CN" sz="2400" b="1" dirty="0">
                <a:solidFill>
                  <a:srgbClr val="FF0066"/>
                </a:solidFill>
              </a:rPr>
              <a:t>{t | </a:t>
            </a:r>
            <a:r>
              <a:rPr lang="en-US" altLang="zh-CN" sz="2400" b="1" dirty="0" err="1">
                <a:solidFill>
                  <a:srgbClr val="FF0066"/>
                </a:solidFill>
              </a:rPr>
              <a:t>t∈R</a:t>
            </a:r>
            <a:r>
              <a:rPr lang="en-US" altLang="zh-CN" sz="2400" b="1" dirty="0">
                <a:solidFill>
                  <a:srgbClr val="FF0066"/>
                </a:solidFill>
              </a:rPr>
              <a:t> ∧</a:t>
            </a:r>
            <a:r>
              <a:rPr lang="en-US" altLang="zh-CN" sz="2400" b="1" dirty="0" err="1">
                <a:solidFill>
                  <a:srgbClr val="FF0066"/>
                </a:solidFill>
              </a:rPr>
              <a:t>tS</a:t>
            </a:r>
            <a:r>
              <a:rPr lang="en-US" altLang="zh-CN" sz="2400" b="1" dirty="0">
                <a:solidFill>
                  <a:srgbClr val="FF0066"/>
                </a:solidFill>
              </a:rPr>
              <a:t> }</a:t>
            </a:r>
            <a:r>
              <a:rPr lang="en-US" altLang="zh-CN" sz="2400" b="1" dirty="0"/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/>
              <a:t>其结果仍是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目关系，由属于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且</a:t>
            </a:r>
            <a:r>
              <a:rPr lang="zh-CN" altLang="en-US" b="1" dirty="0" smtClean="0">
                <a:solidFill>
                  <a:srgbClr val="FF0000"/>
                </a:solidFill>
              </a:rPr>
              <a:t>不属于</a:t>
            </a:r>
            <a:r>
              <a:rPr lang="en-US" altLang="zh-CN" b="1" dirty="0" smtClean="0">
                <a:solidFill>
                  <a:srgbClr val="FF0000"/>
                </a:solidFill>
              </a:rPr>
              <a:t>S</a:t>
            </a:r>
            <a:r>
              <a:rPr lang="zh-CN" altLang="en-US" b="1" dirty="0" smtClean="0">
                <a:solidFill>
                  <a:srgbClr val="FF0000"/>
                </a:solidFill>
              </a:rPr>
              <a:t>的元组</a:t>
            </a:r>
            <a:r>
              <a:rPr lang="zh-CN" altLang="en-US" b="1" dirty="0" smtClean="0"/>
              <a:t>组成。</a:t>
            </a:r>
            <a:r>
              <a:rPr lang="zh-CN" altLang="en-US" b="1" dirty="0"/>
              <a:t> </a:t>
            </a:r>
          </a:p>
        </p:txBody>
      </p:sp>
      <p:graphicFrame>
        <p:nvGraphicFramePr>
          <p:cNvPr id="4259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02854"/>
              </p:ext>
            </p:extLst>
          </p:nvPr>
        </p:nvGraphicFramePr>
        <p:xfrm>
          <a:off x="668739" y="2708277"/>
          <a:ext cx="3363910" cy="1441451"/>
        </p:xfrm>
        <a:graphic>
          <a:graphicData uri="http://schemas.openxmlformats.org/drawingml/2006/table">
            <a:tbl>
              <a:tblPr/>
              <a:tblGrid>
                <a:gridCol w="878453"/>
                <a:gridCol w="863946"/>
                <a:gridCol w="810755"/>
                <a:gridCol w="810756"/>
              </a:tblGrid>
              <a:tr h="409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顾客号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姓名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性别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年龄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S01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张宏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45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S02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李丽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S03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王敏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28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60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82683"/>
              </p:ext>
            </p:extLst>
          </p:nvPr>
        </p:nvGraphicFramePr>
        <p:xfrm>
          <a:off x="696036" y="4581525"/>
          <a:ext cx="3336614" cy="1366838"/>
        </p:xfrm>
        <a:graphic>
          <a:graphicData uri="http://schemas.openxmlformats.org/drawingml/2006/table">
            <a:tbl>
              <a:tblPr/>
              <a:tblGrid>
                <a:gridCol w="871325"/>
                <a:gridCol w="856936"/>
                <a:gridCol w="804176"/>
                <a:gridCol w="804177"/>
              </a:tblGrid>
              <a:tr h="3605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顾客号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姓名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性别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年龄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S02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李丽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钱景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男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50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S06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王平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24</a:t>
                      </a:r>
                      <a:endParaRPr kumimoji="1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微软雅黑" panose="020B0503020204020204" pitchFamily="34" charset="-122"/>
                      </a:endParaRPr>
                    </a:p>
                  </a:txBody>
                  <a:tcPr marL="68580" marR="68580"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6042" name="AutoShape 58"/>
          <p:cNvSpPr>
            <a:spLocks/>
          </p:cNvSpPr>
          <p:nvPr/>
        </p:nvSpPr>
        <p:spPr bwMode="auto">
          <a:xfrm>
            <a:off x="4194572" y="3500438"/>
            <a:ext cx="270272" cy="1657350"/>
          </a:xfrm>
          <a:prstGeom prst="rightBrace">
            <a:avLst>
              <a:gd name="adj1" fmla="val 38326"/>
              <a:gd name="adj2" fmla="val 50000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26043" name="AutoShape 59"/>
          <p:cNvSpPr>
            <a:spLocks noChangeArrowheads="1"/>
          </p:cNvSpPr>
          <p:nvPr/>
        </p:nvSpPr>
        <p:spPr bwMode="auto">
          <a:xfrm>
            <a:off x="4518423" y="4149727"/>
            <a:ext cx="540544" cy="3603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26128" name="Group 1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7003714"/>
              </p:ext>
            </p:extLst>
          </p:nvPr>
        </p:nvGraphicFramePr>
        <p:xfrm>
          <a:off x="5219701" y="3717925"/>
          <a:ext cx="3296501" cy="1163638"/>
        </p:xfrm>
        <a:graphic>
          <a:graphicData uri="http://schemas.openxmlformats.org/drawingml/2006/table">
            <a:tbl>
              <a:tblPr/>
              <a:tblGrid>
                <a:gridCol w="860278"/>
                <a:gridCol w="846997"/>
                <a:gridCol w="795351"/>
                <a:gridCol w="793875"/>
              </a:tblGrid>
              <a:tr h="4319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顾客号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姓名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性别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年龄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S01</a:t>
                      </a:r>
                      <a:endParaRPr kumimoji="1" lang="en-US" altLang="zh-CN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张宏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男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45</a:t>
                      </a:r>
                      <a:endParaRPr kumimoji="1" lang="en-US" altLang="zh-CN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S03</a:t>
                      </a:r>
                      <a:endParaRPr kumimoji="1" lang="en-US" altLang="zh-CN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王敏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女</a:t>
                      </a:r>
                      <a:endParaRPr kumimoji="1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34" charset="-127"/>
                          <a:ea typeface="微软雅黑" panose="020B0503020204020204" pitchFamily="34" charset="-122"/>
                        </a:rPr>
                        <a:t>28</a:t>
                      </a:r>
                      <a:endParaRPr kumimoji="1" lang="en-US" altLang="zh-CN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34" charset="-127"/>
                        <a:ea typeface="굴림" pitchFamily="34" charset="-127"/>
                      </a:endParaRPr>
                    </a:p>
                  </a:txBody>
                  <a:tcPr marL="68580" marR="68580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79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2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6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6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2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42" grpId="0" animBg="1"/>
      <p:bldP spid="4260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707" y="365126"/>
            <a:ext cx="7886700" cy="7910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66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）广义笛卡尔积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36728" y="1064525"/>
            <a:ext cx="8420669" cy="5112439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两个分别为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目和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目的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关系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和关系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的广义笛卡尔积</a:t>
            </a:r>
            <a:r>
              <a:rPr lang="zh-CN" altLang="en-US" b="1" dirty="0" smtClean="0"/>
              <a:t>是一个（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＋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）列的元组的集合。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元组的前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个列是关系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的一个元组，后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个列是关系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的一个元组。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若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K1</a:t>
            </a:r>
            <a:r>
              <a:rPr lang="zh-CN" altLang="en-US" b="1" dirty="0" smtClean="0"/>
              <a:t>个元组，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K2</a:t>
            </a:r>
            <a:r>
              <a:rPr lang="zh-CN" altLang="en-US" b="1" dirty="0" smtClean="0"/>
              <a:t>个元组，则关系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和关系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的广义笛卡尔积有</a:t>
            </a:r>
            <a:r>
              <a:rPr lang="en-US" altLang="zh-CN" b="1" dirty="0" smtClean="0"/>
              <a:t>K1×K2</a:t>
            </a:r>
            <a:r>
              <a:rPr lang="zh-CN" altLang="en-US" b="1" dirty="0" smtClean="0"/>
              <a:t>个元组，记做：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R×S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＝｛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tr^ts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en-US" altLang="zh-CN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altLang="zh-CN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∈</a:t>
            </a:r>
            <a:r>
              <a:rPr lang="en-US" altLang="zh-CN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∧ </a:t>
            </a:r>
            <a:r>
              <a:rPr lang="en-US" altLang="zh-CN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∈ 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err="1" smtClean="0"/>
              <a:t>tr^ts</a:t>
            </a:r>
            <a:r>
              <a:rPr lang="zh-CN" altLang="en-US" b="1" dirty="0" smtClean="0"/>
              <a:t>表示由两个元组</a:t>
            </a:r>
            <a:r>
              <a:rPr lang="en-US" altLang="zh-CN" b="1" dirty="0" err="1" smtClean="0"/>
              <a:t>tr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ts</a:t>
            </a:r>
            <a:r>
              <a:rPr lang="zh-CN" altLang="en-US" b="1" dirty="0" smtClean="0"/>
              <a:t>前后有序连接而成的一个元组。</a:t>
            </a:r>
          </a:p>
        </p:txBody>
      </p:sp>
    </p:spTree>
    <p:extLst>
      <p:ext uri="{BB962C8B-B14F-4D97-AF65-F5344CB8AC3E}">
        <p14:creationId xmlns:p14="http://schemas.microsoft.com/office/powerpoint/2010/main" val="8352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1975</Words>
  <Application>Microsoft Office PowerPoint</Application>
  <PresentationFormat>全屏显示(4:3)</PresentationFormat>
  <Paragraphs>625</Paragraphs>
  <Slides>29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Office 主题</vt:lpstr>
      <vt:lpstr>Visio</vt:lpstr>
      <vt:lpstr>Microsoft Visio 2000/2002 Drawing</vt:lpstr>
      <vt:lpstr>Image</vt:lpstr>
      <vt:lpstr>PowerPoint 演示文稿</vt:lpstr>
      <vt:lpstr>PowerPoint 演示文稿</vt:lpstr>
      <vt:lpstr>关系代数运算符</vt:lpstr>
      <vt:lpstr>3.2.3 传统的集合运算 </vt:lpstr>
      <vt:lpstr>并、交、差运算示意图</vt:lpstr>
      <vt:lpstr>(1) 并运算 </vt:lpstr>
      <vt:lpstr>（2）交运算</vt:lpstr>
      <vt:lpstr>（3）差运算</vt:lpstr>
      <vt:lpstr>（4）广义笛卡尔积</vt:lpstr>
      <vt:lpstr>广义笛卡尔积示例</vt:lpstr>
      <vt:lpstr>（1）选择（Selection） </vt:lpstr>
      <vt:lpstr>PowerPoint 演示文稿</vt:lpstr>
      <vt:lpstr>（2）投影（Projection） </vt:lpstr>
      <vt:lpstr>PowerPoint 演示文稿</vt:lpstr>
      <vt:lpstr>（3）连接 </vt:lpstr>
      <vt:lpstr>连接(续)</vt:lpstr>
      <vt:lpstr>连接(续)</vt:lpstr>
      <vt:lpstr>等值连接 </vt:lpstr>
      <vt:lpstr>等值连接示例</vt:lpstr>
      <vt:lpstr>自然连接</vt:lpstr>
      <vt:lpstr>自然连接示例</vt:lpstr>
      <vt:lpstr>示例</vt:lpstr>
      <vt:lpstr>PowerPoint 演示文稿</vt:lpstr>
      <vt:lpstr>（4）除（Division） </vt:lpstr>
      <vt:lpstr>除运算示意图</vt:lpstr>
      <vt:lpstr>PowerPoint 演示文稿</vt:lpstr>
      <vt:lpstr>除</vt:lpstr>
      <vt:lpstr>象集示例</vt:lpstr>
      <vt:lpstr>除示例：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239</cp:revision>
  <dcterms:created xsi:type="dcterms:W3CDTF">2014-08-02T13:12:31Z</dcterms:created>
  <dcterms:modified xsi:type="dcterms:W3CDTF">2019-09-10T12:52:58Z</dcterms:modified>
</cp:coreProperties>
</file>