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288" r:id="rId11"/>
    <p:sldId id="388" r:id="rId12"/>
    <p:sldId id="390" r:id="rId13"/>
    <p:sldId id="389" r:id="rId14"/>
    <p:sldId id="395" r:id="rId15"/>
    <p:sldId id="396" r:id="rId16"/>
    <p:sldId id="340" r:id="rId17"/>
    <p:sldId id="342" r:id="rId18"/>
    <p:sldId id="419" r:id="rId19"/>
    <p:sldId id="404" r:id="rId20"/>
    <p:sldId id="343" r:id="rId21"/>
    <p:sldId id="345" r:id="rId22"/>
    <p:sldId id="341" r:id="rId23"/>
    <p:sldId id="406" r:id="rId24"/>
    <p:sldId id="346" r:id="rId25"/>
    <p:sldId id="420" r:id="rId26"/>
    <p:sldId id="407" r:id="rId27"/>
    <p:sldId id="347" r:id="rId28"/>
    <p:sldId id="408" r:id="rId29"/>
    <p:sldId id="397" r:id="rId30"/>
    <p:sldId id="348" r:id="rId31"/>
    <p:sldId id="398" r:id="rId32"/>
    <p:sldId id="399" r:id="rId33"/>
    <p:sldId id="349" r:id="rId34"/>
    <p:sldId id="400" r:id="rId35"/>
    <p:sldId id="401" r:id="rId36"/>
    <p:sldId id="410" r:id="rId37"/>
    <p:sldId id="391" r:id="rId38"/>
    <p:sldId id="393" r:id="rId39"/>
    <p:sldId id="392" r:id="rId40"/>
    <p:sldId id="394" r:id="rId41"/>
    <p:sldId id="339" r:id="rId42"/>
    <p:sldId id="355" r:id="rId43"/>
    <p:sldId id="356" r:id="rId44"/>
    <p:sldId id="409" r:id="rId45"/>
    <p:sldId id="411" r:id="rId46"/>
    <p:sldId id="412" r:id="rId47"/>
    <p:sldId id="413" r:id="rId48"/>
    <p:sldId id="357" r:id="rId49"/>
    <p:sldId id="358" r:id="rId50"/>
    <p:sldId id="359" r:id="rId51"/>
    <p:sldId id="386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8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402" r:id="rId71"/>
    <p:sldId id="377" r:id="rId72"/>
    <p:sldId id="403" r:id="rId73"/>
    <p:sldId id="414" r:id="rId74"/>
    <p:sldId id="415" r:id="rId75"/>
    <p:sldId id="416" r:id="rId76"/>
    <p:sldId id="417" r:id="rId77"/>
    <p:sldId id="418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33CC"/>
    <a:srgbClr val="0000FF"/>
    <a:srgbClr val="008000"/>
    <a:srgbClr val="FF0066"/>
    <a:srgbClr val="333300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5993" autoAdjust="0"/>
  </p:normalViewPr>
  <p:slideViewPr>
    <p:cSldViewPr snapToGrid="0">
      <p:cViewPr>
        <p:scale>
          <a:sx n="70" d="100"/>
          <a:sy n="70" d="100"/>
        </p:scale>
        <p:origin x="-1308" y="-12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D9B32-AADE-4970-88F8-6A0C4E21D1B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BDFF2-EF0B-41A5-940A-DECF8E3E5ED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7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3B2A0-9542-4B15-9C35-8ED476617E6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9A421-DE67-42F5-A9B6-874AB760CB6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B4667-05EB-4C52-83D1-5F2CFBE94B0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6B5DC-B091-4C81-A237-97898F0328E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9004C-31CC-4865-B634-FF42C4AC24E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9C03E-BFDF-4923-B833-78FD9194F2A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FF446-53EF-4B42-BF6D-A5DFCBED056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BDFF2-EF0B-41A5-940A-DECF8E3E5ED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4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813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386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fld id="{ED400B34-05A6-45BA-8F1A-3F881E59E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7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699" y="1286566"/>
            <a:ext cx="7562659" cy="19010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第七章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6229" y="3578888"/>
            <a:ext cx="7572737" cy="165576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表定义与完整性约束机制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538" y="53013"/>
            <a:ext cx="84726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表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的基本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与表之间的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关系：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组成的，数据表是数据库中最重要的对象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，是用来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存储和操作数据的逻辑结构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表由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列和行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组成。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操作：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新表、修改表和删除表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36197"/>
              </p:ext>
            </p:extLst>
          </p:nvPr>
        </p:nvGraphicFramePr>
        <p:xfrm>
          <a:off x="1045027" y="3900711"/>
          <a:ext cx="6982691" cy="175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798"/>
                <a:gridCol w="1198138"/>
                <a:gridCol w="1369436"/>
                <a:gridCol w="1194319"/>
              </a:tblGrid>
              <a:tr h="599164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关系与表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关系数据库理论中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元组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具体数据库系统中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7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538" y="325973"/>
            <a:ext cx="847266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创建表之前，需已建立数据库：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84" y="1446670"/>
            <a:ext cx="8185721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test CHARSET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COLLATE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gbk_bin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700"/>
              </a:lnSpc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test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538" y="53013"/>
            <a:ext cx="847266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创建表：界面操作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6" y="1119115"/>
            <a:ext cx="8785420" cy="395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5940" y="189491"/>
            <a:ext cx="84726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表语句：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778" y="976343"/>
            <a:ext cx="8266831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student(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VARCHAR(10) NOT NULL COMMENT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VARCHAR(20) COMMENT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ENUM('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 DEFAULT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 COMMENT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sbirth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DATE,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zno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VARCHAR(4),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sclass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VARCHAR(10),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538" y="53013"/>
            <a:ext cx="84726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174" y="976343"/>
            <a:ext cx="863903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 AUTO_INCREMENT,</a:t>
            </a:r>
          </a:p>
          <a:p>
            <a:pPr>
              <a:lnSpc>
                <a:spcPts val="35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decimal(4,1) DEFAULT NULL,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 NOT NULL DEFAULT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CURRENT_TIMESTAMP ON UPDATE CURRENT_TIMESTAMP,</a:t>
            </a:r>
          </a:p>
          <a:p>
            <a:pPr>
              <a:lnSpc>
                <a:spcPts val="35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binary(2)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col_blob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blob,</a:t>
            </a:r>
          </a:p>
          <a:p>
            <a:pPr>
              <a:lnSpc>
                <a:spcPts val="35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长文本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tinytext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年份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year ,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(id)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2" name="矩形 1"/>
          <p:cNvSpPr/>
          <p:nvPr/>
        </p:nvSpPr>
        <p:spPr>
          <a:xfrm>
            <a:off x="3643952" y="4013728"/>
            <a:ext cx="3712192" cy="136460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应用时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，表名、列名命名不要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用汉字</a:t>
            </a:r>
          </a:p>
        </p:txBody>
      </p:sp>
    </p:spTree>
    <p:extLst>
      <p:ext uri="{BB962C8B-B14F-4D97-AF65-F5344CB8AC3E}">
        <p14:creationId xmlns:p14="http://schemas.microsoft.com/office/powerpoint/2010/main" val="42659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537" y="449877"/>
            <a:ext cx="847266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插入数据语句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375" y="1030934"/>
            <a:ext cx="8266831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 into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(id,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col_blob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长文本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年份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(1,'95.5',1.23e18,'2018-09-15 23:51:45','AF','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你好你好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',0000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682" y="3590648"/>
            <a:ext cx="7670043" cy="5283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不同类型的列中，值的表示也不同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5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539" y="122462"/>
            <a:ext cx="8576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7.2 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每张表的每个字段选择合适的数据类型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是数据库设计过程中一个重要的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步骤。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77" y="2344448"/>
            <a:ext cx="6058672" cy="379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9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8844" y="604278"/>
            <a:ext cx="86701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7.2.1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数值类型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类型又分为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整数用整数类型表示，小数用浮点数类型和定点数类型表示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u="sng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整数类型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1"/>
          <a:stretch/>
        </p:blipFill>
        <p:spPr bwMode="auto">
          <a:xfrm>
            <a:off x="101332" y="3004934"/>
            <a:ext cx="8845172" cy="348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379" y="4161344"/>
            <a:ext cx="1027845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tinyint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2257" y="3466531"/>
            <a:ext cx="968991" cy="694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06538" y="3508526"/>
            <a:ext cx="968991" cy="694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8844" y="367795"/>
            <a:ext cx="8670148" cy="588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补充：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(11)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的区别：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TABLE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 INT(1)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ZEROFILL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Y INT(11) ZEROFILL,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z INT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INTO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(12345678901,12345678901,12345678901);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 INTO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(1234567890,1234567890,1234567890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 INTO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(123456789,123456789,123456789);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t;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87" y="2122597"/>
            <a:ext cx="5151843" cy="133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爆炸形 1 1"/>
          <p:cNvSpPr/>
          <p:nvPr/>
        </p:nvSpPr>
        <p:spPr>
          <a:xfrm>
            <a:off x="5090615" y="900752"/>
            <a:ext cx="3234519" cy="94169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66"/>
                </a:solidFill>
              </a:rPr>
              <a:t>总结见下页</a:t>
            </a:r>
            <a:endParaRPr lang="zh-CN" altLang="en-US" sz="2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8844" y="604278"/>
            <a:ext cx="86701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(11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的区别：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的数据原样显示。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INT(1)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INT(11)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后的括号中的字符表示显示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宽度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需要用多少个字符来显示该列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数值。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(11)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zerofill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后，两者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才会有所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没有加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zerofill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时候，两者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是没有任何区别的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7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AE3CEC0-7FF6-45A8-A34F-9B4930E326DD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sz="3200" b="1" dirty="0" smtClean="0"/>
              <a:t>补充：关于</a:t>
            </a:r>
            <a:r>
              <a:rPr lang="en-US" altLang="zh-CN" sz="3200" b="1" dirty="0" smtClean="0"/>
              <a:t>SQL</a:t>
            </a:r>
            <a:endParaRPr lang="zh-CN" altLang="en-US" sz="3200" b="1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111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SQL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Structured Query Language</a:t>
            </a:r>
            <a:r>
              <a:rPr lang="zh-CN" altLang="en-US" sz="2400" b="1" dirty="0">
                <a:solidFill>
                  <a:srgbClr val="FF0000"/>
                </a:solidFill>
              </a:rPr>
              <a:t>）结构化查询语言，是关系数据库的标准语言。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SQL</a:t>
            </a:r>
            <a:r>
              <a:rPr lang="en-US" altLang="en-US" sz="2400" b="1" dirty="0">
                <a:solidFill>
                  <a:schemeClr val="tx1"/>
                </a:solidFill>
                <a:effectLst/>
              </a:rPr>
              <a:t> 最早是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70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年代、</a:t>
            </a:r>
            <a:r>
              <a:rPr lang="en-US" altLang="zh-CN" sz="2400" b="1" dirty="0" err="1">
                <a:solidFill>
                  <a:schemeClr val="tx1"/>
                </a:solidFill>
                <a:effectLst/>
              </a:rPr>
              <a:t>IBM</a:t>
            </a:r>
            <a:r>
              <a:rPr lang="en-US" altLang="en-US" sz="2400" b="1" dirty="0" err="1">
                <a:solidFill>
                  <a:schemeClr val="tx1"/>
                </a:solidFill>
                <a:effectLst/>
              </a:rPr>
              <a:t>为其关系数据库管理系统SYSTEM</a:t>
            </a:r>
            <a:r>
              <a:rPr lang="en-US" altLang="en-US" sz="2400" b="1" dirty="0">
                <a:solidFill>
                  <a:schemeClr val="tx1"/>
                </a:solidFill>
                <a:effectLst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effectLst/>
              </a:rPr>
              <a:t>R开发的一种查询语言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effectLst/>
              </a:rPr>
              <a:t>1986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10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月，</a:t>
            </a:r>
            <a:r>
              <a:rPr lang="zh-CN" altLang="zh-CN" sz="2400" b="1" dirty="0">
                <a:solidFill>
                  <a:schemeClr val="tx1"/>
                </a:solidFill>
                <a:effectLst/>
              </a:rPr>
              <a:t>美国国家标准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学会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ANSI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对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 SQL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进行规范后，以此作为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RDBMS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的标准语言。公布了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SQL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标准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—SQL-86 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。第二年，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ISO/IEI: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接受并公布它为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(ISO/IEC9 075:19 86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信息处理系统一数据库语言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/>
              </a:rPr>
              <a:t>后来，又相继推出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SQL-89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标准（也称为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SQL1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）、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SQL-92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标准（也称为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SQL2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）、在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1999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年发布了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SQL-99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标准（也称为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SQL3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）。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2003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年，发布</a:t>
            </a:r>
            <a:r>
              <a:rPr lang="en-US" altLang="zh-CN" sz="2400" b="1" dirty="0">
                <a:solidFill>
                  <a:schemeClr val="tx1"/>
                </a:solidFill>
              </a:rPr>
              <a:t>SQL2003 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zh-CN" altLang="en-US" sz="24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endParaRPr lang="en-US" altLang="zh-CN" sz="2400" b="1" dirty="0"/>
          </a:p>
        </p:txBody>
      </p:sp>
      <p:sp>
        <p:nvSpPr>
          <p:cNvPr id="5" name="五角星 4"/>
          <p:cNvSpPr/>
          <p:nvPr/>
        </p:nvSpPr>
        <p:spPr>
          <a:xfrm>
            <a:off x="4543980" y="1693036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935" y="411560"/>
            <a:ext cx="8615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u="sng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浮点数类型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单精度浮点数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类型和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双精度浮点数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2" y="1862333"/>
            <a:ext cx="8697207" cy="2620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46829" y="4701541"/>
            <a:ext cx="8434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还有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，不过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就是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只保证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有效数字，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保证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有效数字。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248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759595"/>
            <a:ext cx="8123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u="sng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定点数类型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DECIMAL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DEC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DECIMAL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这两个定点数类型是同名词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0" y="2296370"/>
            <a:ext cx="8938022" cy="25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60190" y="4908720"/>
            <a:ext cx="826849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decimal(numeric )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，用于精确存储数值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数据类型最多可存储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个数字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所有数字都能够放到小数点的右边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724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2013" y="154669"/>
            <a:ext cx="8598090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TABLE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t1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序号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BIGINT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UNSIGNED NOT NULL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分数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DECIMAL(4,1),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实验数据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DOUBLE ,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PRIMARY KEY 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序号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);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t1(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实验数据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VALUES(1234.1,2e17),(123.4,6e-9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indent="457200">
              <a:lnSpc>
                <a:spcPts val="33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FROM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t1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=123.4;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INTO t1(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实验数据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 VALUES(99.5,2.3e10);</a:t>
            </a:r>
          </a:p>
          <a:p>
            <a:pPr indent="457200">
              <a:lnSpc>
                <a:spcPts val="33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SELECT * FROM t1;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50" y="1910255"/>
            <a:ext cx="4193752" cy="113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4792717" y="1655379"/>
            <a:ext cx="772511" cy="16396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20750" y="1055214"/>
            <a:ext cx="417148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自增列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1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0251" y="366916"/>
            <a:ext cx="85980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数值类型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的选择应遵循如下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原则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选择最小的可用类型，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如果该字段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的值不会超过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127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，则使用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TINYINT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效果好。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对于完全都是数字的，即无小数点时，可以选择整数类型，比如年龄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9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454" y="53012"/>
            <a:ext cx="86396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7.2.2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日期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时间类型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主要支持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种日期类型：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TIME, YEAR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DATATIME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0" y="2029745"/>
            <a:ext cx="8542456" cy="38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2071" y="5945135"/>
            <a:ext cx="6114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：反映行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数据的创建时间和最后更新时间</a:t>
            </a:r>
          </a:p>
        </p:txBody>
      </p:sp>
    </p:spTree>
    <p:extLst>
      <p:ext uri="{BB962C8B-B14F-4D97-AF65-F5344CB8AC3E}">
        <p14:creationId xmlns:p14="http://schemas.microsoft.com/office/powerpoint/2010/main" val="256673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1284" y="448798"/>
            <a:ext cx="8492465" cy="255454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ts val="32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关于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中，当字段类型为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时，如果默认值取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CURRENT_TIMESTAMP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，则在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一条记录时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，该记录该字段的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值自动设置为系统当前时间，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如果选了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ON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UPDATE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CURRENT_TIMESTAMP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，则字段值会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命令进行实时更新，即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该记录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字段发生变化时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，该字段值自动更新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为最新的时间。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284" y="3027762"/>
            <a:ext cx="8270543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日期时间类型应用举例：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1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t2 (  </a:t>
            </a:r>
          </a:p>
          <a:p>
            <a:pPr indent="457200">
              <a:lnSpc>
                <a:spcPts val="31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年份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YEAR,</a:t>
            </a:r>
          </a:p>
          <a:p>
            <a:pPr indent="457200">
              <a:lnSpc>
                <a:spcPts val="31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日期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DATE,</a:t>
            </a:r>
          </a:p>
          <a:p>
            <a:pPr indent="457200">
              <a:lnSpc>
                <a:spcPts val="31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时间戳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TIMESTAMP NOT NULL </a:t>
            </a:r>
            <a:r>
              <a:rPr lang="en-US" altLang="zh-CN" sz="2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DEFAULT CURRENT_TIMESTAMP ON UPDATE CURRENT_TIMESTAMP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indent="457200">
              <a:lnSpc>
                <a:spcPts val="31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011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0251" y="209260"/>
            <a:ext cx="8598090" cy="4291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日期时间类型应用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举例（续）：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t2(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年份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VALUES(1995,1999-2-20);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t2(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年份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VALUES('1997','1999-2-20');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t2(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年份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VALUES(2005,'1999-2-20');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* FROM T2;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UPDATE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t2 SET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年份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=1990 WHERE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年份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=1995;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* FROM T2;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185" y="4680552"/>
            <a:ext cx="4281174" cy="109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4428703" y="4787703"/>
            <a:ext cx="2443656" cy="9887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/>
        </p:blipFill>
        <p:spPr bwMode="auto">
          <a:xfrm>
            <a:off x="722034" y="2275166"/>
            <a:ext cx="7749627" cy="434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9270" y="53013"/>
            <a:ext cx="8955156" cy="2269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7.2.3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数据分为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普通的文本字符串类型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可变类型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BLOB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特殊类型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BLOB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：二进制字符串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171" y="5799104"/>
            <a:ext cx="148951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LONGBLOB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749" y="3481260"/>
            <a:ext cx="595035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8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0251" y="186943"/>
            <a:ext cx="8598090" cy="667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6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TABLE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t3 (  </a:t>
            </a:r>
          </a:p>
          <a:p>
            <a:pPr indent="457200">
              <a:lnSpc>
                <a:spcPts val="26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定长串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CHAR(2),</a:t>
            </a:r>
          </a:p>
          <a:p>
            <a:pPr indent="457200">
              <a:lnSpc>
                <a:spcPts val="26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变长串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VARCHAR(2),</a:t>
            </a:r>
          </a:p>
          <a:p>
            <a:pPr indent="457200">
              <a:lnSpc>
                <a:spcPts val="26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长文本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TEXT,</a:t>
            </a:r>
          </a:p>
          <a:p>
            <a:pPr indent="457200">
              <a:lnSpc>
                <a:spcPts val="26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二进制长文本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BLOB</a:t>
            </a: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indent="457200">
              <a:lnSpc>
                <a:spcPts val="2600"/>
              </a:lnSpc>
            </a:pP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t3</a:t>
            </a: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VALUES('ab','AB','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qqqqqqqqqqqqqq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qqqqqqqqqqqqqq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 INTO t3</a:t>
            </a: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VALUES('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','ABC','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qqqqqqqqqqqqqq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qqqqqqqqqqqqqq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 INTO t3</a:t>
            </a: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',NULL,NULL);</a:t>
            </a: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 INTO t3</a:t>
            </a: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张三丰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李四海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',NULL,NULL);</a:t>
            </a:r>
          </a:p>
          <a:p>
            <a:pPr indent="457200">
              <a:lnSpc>
                <a:spcPts val="2600"/>
              </a:lnSpc>
            </a:pP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26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* FROM T3;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33" y="1467834"/>
            <a:ext cx="5385431" cy="105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7292" y="194907"/>
            <a:ext cx="8504468" cy="5965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差别：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存储的实现： 可以考虑用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替代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tinytext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如果需要非空的默认值，就必须使用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varchar</a:t>
            </a:r>
          </a:p>
          <a:p>
            <a:pPr indent="457200">
              <a:lnSpc>
                <a:spcPts val="35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如果存储的数据大于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64K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，就必须使用到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mediumtext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longtext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varchar(255+)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的存储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机制是一样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varchar(n)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个字符，无论汉字和英文，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都能存入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个字符，仅是实际字节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与编码集有关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500"/>
              </a:lnSpc>
            </a:pP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0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32895CB-8C4E-47A0-B16C-489A59F2C23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/>
              <a:t>SQL </a:t>
            </a:r>
            <a:r>
              <a:rPr lang="zh-CN" altLang="en-US" sz="3200" b="1" dirty="0"/>
              <a:t>的产生与发展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513" y="1271753"/>
            <a:ext cx="8526482" cy="49052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 SQL</a:t>
            </a:r>
            <a:r>
              <a:rPr lang="zh-CN" altLang="en-US" b="1" dirty="0"/>
              <a:t>标准的进展过程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     标准                                大致页数                发布日期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</a:rPr>
              <a:t>SQL/86                                                           1986.10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</a:rPr>
              <a:t>SQL/89(FIPS 127-1)          120</a:t>
            </a:r>
            <a:r>
              <a:rPr lang="zh-CN" altLang="en-US" sz="2400" b="1" dirty="0">
                <a:solidFill>
                  <a:schemeClr val="tx1"/>
                </a:solidFill>
              </a:rPr>
              <a:t>页                    </a:t>
            </a:r>
            <a:r>
              <a:rPr lang="en-US" altLang="zh-CN" sz="2400" b="1" dirty="0">
                <a:solidFill>
                  <a:schemeClr val="tx1"/>
                </a:solidFill>
              </a:rPr>
              <a:t>1989</a:t>
            </a:r>
            <a:r>
              <a:rPr lang="zh-CN" altLang="en-US" sz="2400" b="1" dirty="0">
                <a:solidFill>
                  <a:schemeClr val="tx1"/>
                </a:solidFill>
              </a:rPr>
              <a:t>年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</a:rPr>
              <a:t>SQL/92                               622</a:t>
            </a:r>
            <a:r>
              <a:rPr lang="zh-CN" altLang="en-US" sz="2400" b="1" dirty="0">
                <a:solidFill>
                  <a:schemeClr val="tx1"/>
                </a:solidFill>
              </a:rPr>
              <a:t>页                    </a:t>
            </a:r>
            <a:r>
              <a:rPr lang="en-US" altLang="zh-CN" sz="2400" b="1" dirty="0">
                <a:solidFill>
                  <a:schemeClr val="tx1"/>
                </a:solidFill>
              </a:rPr>
              <a:t>1992</a:t>
            </a:r>
            <a:r>
              <a:rPr lang="zh-CN" altLang="en-US" sz="2400" b="1" dirty="0">
                <a:solidFill>
                  <a:schemeClr val="tx1"/>
                </a:solidFill>
              </a:rPr>
              <a:t>年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</a:rPr>
              <a:t>SQL99                              1700</a:t>
            </a:r>
            <a:r>
              <a:rPr lang="zh-CN" altLang="en-US" sz="2400" b="1" dirty="0">
                <a:solidFill>
                  <a:schemeClr val="tx1"/>
                </a:solidFill>
              </a:rPr>
              <a:t>页                    </a:t>
            </a:r>
            <a:r>
              <a:rPr lang="en-US" altLang="zh-CN" sz="2400" b="1" dirty="0">
                <a:solidFill>
                  <a:schemeClr val="tx1"/>
                </a:solidFill>
              </a:rPr>
              <a:t>1999</a:t>
            </a:r>
            <a:r>
              <a:rPr lang="zh-CN" altLang="en-US" sz="2400" b="1" dirty="0">
                <a:solidFill>
                  <a:schemeClr val="tx1"/>
                </a:solidFill>
              </a:rPr>
              <a:t>年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</a:rPr>
              <a:t>SQL2003                                                          2003</a:t>
            </a:r>
            <a:r>
              <a:rPr lang="zh-CN" altLang="en-US" sz="2400" b="1" dirty="0">
                <a:solidFill>
                  <a:schemeClr val="tx1"/>
                </a:solidFill>
              </a:rPr>
              <a:t>年</a:t>
            </a:r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935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2136" y="134901"/>
            <a:ext cx="8488909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7.2.4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复合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9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数据库还支持两种复合数据类型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，它们扩展了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规范。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9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的字段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只允许从一个集合中取得某一个值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，有点儿类似于单选按钮的功能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9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，一个人的性别从集合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{‘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男’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，‘女’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中取值，且只能取其中一个值。</a:t>
            </a:r>
          </a:p>
          <a:p>
            <a:pPr indent="457200">
              <a:lnSpc>
                <a:spcPts val="39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的字段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允许从一个集合中取得多个值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，有点儿类似于复选框的功能。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例如，一个人的兴趣爱好可以从集合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{‘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看电影’，‘购物’，‘听音乐’， ‘旅游’，‘游泳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中取值，且可以取多个值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8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2135" y="276791"/>
            <a:ext cx="8488909" cy="447814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TABLE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setenum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(11) NOT NULL AUTO_INCREMENT,</a:t>
            </a: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settype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set('we','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孙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钱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') DEFAULT NULL,</a:t>
            </a: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enumtype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('ZZZ','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南海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长江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黄河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'),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PRIMARY KEY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(id)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ENGINE=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4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2136" y="134901"/>
            <a:ext cx="84889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INSERT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setenum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 ('1', 'we,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钱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南海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setenum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 ('2',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钱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黄河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setenum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 ('3', 'we,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南海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setenum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 ('4',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孙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钱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长江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');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39" y="3497239"/>
            <a:ext cx="4526507" cy="27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3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2"/>
            <a:ext cx="8955156" cy="19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7.2.5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二进制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主要支持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种二进制类型：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binary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varbinary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tinyblob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blob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mediumblob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longblob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313" y="3911588"/>
            <a:ext cx="87790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真正的项目中，更多的时候需要将图片、音频、视频等二进制数据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以文件的形式存储在操作系统的文件系统中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，而不会存储在数据库表中，毕竟，处理这些二进制数据并不是数据库管理系统的强项。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116" y="1959496"/>
            <a:ext cx="87790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blob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都可以用来存储长字符串，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主要用来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存储文本字符串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，例如新闻內容、博客日志等数据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blob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主要用来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存储二进制数据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，例如图片、音频、视频等二进制数据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7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2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7.2.5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二进制类型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27492"/>
              </p:ext>
            </p:extLst>
          </p:nvPr>
        </p:nvGraphicFramePr>
        <p:xfrm>
          <a:off x="253448" y="1109062"/>
          <a:ext cx="8686800" cy="4958153"/>
        </p:xfrm>
        <a:graphic>
          <a:graphicData uri="http://schemas.openxmlformats.org/drawingml/2006/table">
            <a:tbl>
              <a:tblPr/>
              <a:tblGrid>
                <a:gridCol w="1930194"/>
                <a:gridCol w="6756606"/>
              </a:tblGrid>
              <a:tr h="413280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整数类型</a:t>
                      </a:r>
                    </a:p>
                  </a:txBody>
                  <a:tcPr marL="60867" marR="60867" marT="60867" marB="608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8ED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取值范围</a:t>
                      </a:r>
                    </a:p>
                  </a:txBody>
                  <a:tcPr marL="60867" marR="60867" marT="60867" marB="608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8ED0"/>
                    </a:solidFill>
                  </a:tcPr>
                </a:tc>
              </a:tr>
              <a:tr h="733724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BINARY(M)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字节数为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字节，允许长度为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的固定长度二进制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字符串，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最大值为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</a:rPr>
                        <a:t>255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3724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VARBINARY(M)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允许长度为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字节的可变长度二进制字符串，字节数为值的长度加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最大值为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</a:rPr>
                        <a:t>255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111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BIT(M)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位二进制数据，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最大值为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364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TINYBLOB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可变长度二进制数据，最多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255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个字节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364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BLOB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可变长度二进制数据，最多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65535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CN" sz="2000" b="1" baseline="300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）个字节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608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MEDIUMBLOB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可变长度二进制数据，最多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16777215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CN" sz="2000" b="1" baseline="300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）个字节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3724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LONGBLOB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可变长度二进制数据，最多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4294967295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4GB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CN" sz="2000" b="1" baseline="300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）个字节</a:t>
                      </a:r>
                    </a:p>
                  </a:txBody>
                  <a:tcPr marL="60867" marR="60867" marT="60867" marB="608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840" y="194902"/>
            <a:ext cx="8727585" cy="5829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1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1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类型也是在创建表时指定了最大长度，其基本形式如下：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bit(M)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，其中，‘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M’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指定了该二进制数的最大字节长度为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的最大值为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1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举个例子，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bit(4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就是数据类型为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类型，长度为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1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字段的类型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bit(4)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，存储的数据是从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0~~15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。因为，变成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以后，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1111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，长度为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。如果插入的值为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，其二进制数为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，长度为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，超过了最大长度，因此，大于等于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的数是不能插入到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bit(4)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类型的字段中的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1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类型的数据时，要用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bin(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字段名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+0)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来将值转换为二进制显示。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2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840" y="194902"/>
            <a:ext cx="8576443" cy="598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DROP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t4 ;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TABLE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t4 (  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BIT(4),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二进制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BINARY(2) DEFAULT NULL, --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字节数为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字节</a:t>
            </a:r>
          </a:p>
          <a:p>
            <a:pPr indent="457200">
              <a:lnSpc>
                <a:spcPts val="33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长二进制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BLOB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indent="457200">
              <a:lnSpc>
                <a:spcPts val="33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T4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VALUES(6,'AF','FFFFFFFFFFFFF'); --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 INTO T4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VALUES(11,'AB1',NULL);</a:t>
            </a:r>
          </a:p>
          <a:p>
            <a:pPr indent="457200">
              <a:lnSpc>
                <a:spcPts val="33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* FROM T4;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92" y="2427101"/>
            <a:ext cx="5689491" cy="112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2"/>
            <a:ext cx="8955156" cy="194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补充 布尔类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提供布尔类型，此数据类型的关键字可以写成：布尔类型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或布尔类型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116" y="1959496"/>
            <a:ext cx="87790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测试语句：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boolean_test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 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INT(11) NOT NULL AUTO_INCREMENT,   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Online_Flag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TINYINT(1) DEFAULT NULL,   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Lock_Flag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TINYINT(1) DEFAULT NULL,   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PRIMARY KEY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(ID)   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85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4930" y="881323"/>
            <a:ext cx="8424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测试语句：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INSERT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boolean_test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Online_Flag,Lock_Flag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VALUES(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,FALSE);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boolean_test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Online_Flag,Lock_Flag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VALUES(2,-1);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boolean_test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Online_Flag,Lock_Flag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VALUES(-256,256);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  * FROM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boolean_test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7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9945" y="592837"/>
            <a:ext cx="83163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719" y="1331501"/>
            <a:ext cx="84665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数据库将字段的数据类型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BOOL/BOOLEAN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默认地转换成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TINYINT(1)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数据库自动完成的数据类型转换过程，没有给出任何错误或警告信息提示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写入布尔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类型值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TRUE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成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FALSE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成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超过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TINYINT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数据类型存储的上下限制的值，被自动截断；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布尔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BOOL/BOOLEAN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的功能等同于微整型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TINYTINT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59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DD3F450-9812-4413-9CA0-DF0BA1460D0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/>
              <a:t>关于</a:t>
            </a:r>
            <a:r>
              <a:rPr lang="en-US" altLang="zh-CN" sz="3200" b="1" dirty="0" smtClean="0"/>
              <a:t>SQL</a:t>
            </a:r>
            <a:endParaRPr lang="zh-CN" altLang="en-US" sz="3200" b="1" dirty="0"/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1341438"/>
            <a:ext cx="8071818" cy="365807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altLang="zh-CN" sz="2800" b="1" dirty="0"/>
              <a:t>SQL</a:t>
            </a:r>
            <a:r>
              <a:rPr lang="zh-CN" altLang="en-US" sz="2800" b="1" dirty="0"/>
              <a:t>是一个通用的、功能极强的关系数据库语言。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sz="2800" b="1" dirty="0"/>
              <a:t>但不同数据库管理系统之间的</a:t>
            </a:r>
            <a:r>
              <a:rPr lang="en-US" altLang="zh-CN" sz="2800" b="1" dirty="0"/>
              <a:t>SQL</a:t>
            </a:r>
            <a:r>
              <a:rPr lang="zh-CN" altLang="en-US" sz="2800" b="1" dirty="0"/>
              <a:t>语言不完全相同。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zh-CN" altLang="en-US" sz="2800" b="1" dirty="0"/>
              <a:t>甲骨文公司的</a:t>
            </a:r>
            <a:r>
              <a:rPr lang="en-US" altLang="zh-CN" sz="2800" b="1" dirty="0"/>
              <a:t>Oracle </a:t>
            </a:r>
            <a:r>
              <a:rPr lang="zh-CN" altLang="en-US" sz="2800" b="1" dirty="0"/>
              <a:t>数据库所的</a:t>
            </a:r>
            <a:r>
              <a:rPr lang="en-US" altLang="zh-CN" sz="2800" b="1" dirty="0"/>
              <a:t>SQL</a:t>
            </a:r>
            <a:r>
              <a:rPr lang="zh-CN" altLang="en-US" sz="2800" b="1" dirty="0"/>
              <a:t>语言则是</a:t>
            </a:r>
            <a:r>
              <a:rPr lang="en-US" altLang="zh-CN" sz="2800" b="1" dirty="0"/>
              <a:t>PL-SQL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altLang="zh-CN" sz="2800" b="1" dirty="0"/>
              <a:t>MS SQL-Server</a:t>
            </a:r>
            <a:r>
              <a:rPr lang="zh-CN" altLang="en-US" sz="2800" b="1" dirty="0"/>
              <a:t>中使用</a:t>
            </a:r>
            <a:r>
              <a:rPr lang="en-US" altLang="en-US" sz="2800" b="1" dirty="0"/>
              <a:t>T-SQL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MySQL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支持标准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SQL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，符合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SQL 92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规范。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</a:pPr>
            <a:endParaRPr lang="zh-CN" altLang="en-US" sz="2800" b="1" dirty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1519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116" y="226398"/>
            <a:ext cx="831638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中使用自增长：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116" y="890800"/>
            <a:ext cx="877907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 unsigned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primary key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not null,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title varchar(32),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content text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);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就是自增长的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自增长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=100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自增长字段号从不连续变成连续的 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ALTER 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DROP id;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ALTER 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ADD id INT NOT NULL PRIMARY KEY AUTO_INCREMENT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FIRST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或者利用“清空数据表”，这样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自动增长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也将会从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清空表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truncate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表名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5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注意选择合适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的数据类型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991" y="961975"/>
            <a:ext cx="86971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通常来说，数据类型的选择遵循以下原则。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在符合应用要求（取值范围、精度）的前提下，尽量使用“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短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”数据类型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数据类型越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越好。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尽量采用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精确小数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类型（例如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decimal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），而不采用浮点数类型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中，应该用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的日期和时间数据类型，而不是用字符串来存储日期和时间。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(5)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尽量避免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字段，建议将字段指定为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NOT NULL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48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0183" y="316944"/>
            <a:ext cx="4873450" cy="5332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7.4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表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的操作</a:t>
            </a:r>
            <a:endParaRPr lang="en-US" altLang="zh-CN" sz="4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复制表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表管理中的注意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endParaRPr lang="zh-CN" altLang="en-US" sz="3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2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创建表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数据表可使用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语法格式：                                                                 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 [TEMPORARY] TABLE [IF NOT EXISTS]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table_name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 (  [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column_definition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], … |  [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index_definition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]  ) ]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table_option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 [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select_statement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]; </a:t>
            </a:r>
          </a:p>
        </p:txBody>
      </p:sp>
      <p:sp>
        <p:nvSpPr>
          <p:cNvPr id="2" name="矩形 1"/>
          <p:cNvSpPr/>
          <p:nvPr/>
        </p:nvSpPr>
        <p:spPr>
          <a:xfrm>
            <a:off x="624654" y="4424202"/>
            <a:ext cx="736772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在同一个数据库中，表名不能有重名</a:t>
            </a:r>
            <a:r>
              <a:rPr lang="zh-CN" altLang="en-US" sz="2800" b="1" dirty="0"/>
              <a:t>。</a:t>
            </a:r>
          </a:p>
        </p:txBody>
      </p:sp>
      <p:sp>
        <p:nvSpPr>
          <p:cNvPr id="4" name="五角星 3"/>
          <p:cNvSpPr/>
          <p:nvPr/>
        </p:nvSpPr>
        <p:spPr>
          <a:xfrm>
            <a:off x="7569297" y="4424202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6013452" y="834841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4653" y="5270363"/>
            <a:ext cx="601318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字段名不能重名、且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个字符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151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548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语句创建表举例：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2" y="1960590"/>
            <a:ext cx="8709151" cy="189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9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语句创建表举例：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86"/>
          <a:stretch/>
        </p:blipFill>
        <p:spPr bwMode="auto">
          <a:xfrm>
            <a:off x="299381" y="1759168"/>
            <a:ext cx="8387419" cy="302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语句创建表举例：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6" y="1530341"/>
            <a:ext cx="8611543" cy="268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0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语句创建表举例：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3" y="1380912"/>
            <a:ext cx="8325610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29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查看表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显示表的名称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TABLES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271" y="2333968"/>
            <a:ext cx="746473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例２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显示数据库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studentinfo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中所有的表。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图片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42" y="3164964"/>
            <a:ext cx="6174271" cy="182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0424" y="293180"/>
            <a:ext cx="796331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显示表的结构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查看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表结构有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简单查询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详细查询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，可使用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DESCRIBE/DESC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CREATE 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语法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DESCRIBE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 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或者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DESC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 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或者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CREATE TABLE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91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36262A-16B8-4CBE-BD39-F90213F5B76F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SQL</a:t>
            </a:r>
            <a:r>
              <a:rPr lang="zh-CN" altLang="en-US" sz="3200" b="1" dirty="0">
                <a:solidFill>
                  <a:srgbClr val="FF0000"/>
                </a:solidFill>
              </a:rPr>
              <a:t>的特点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351838" cy="5256213"/>
          </a:xfrm>
        </p:spPr>
        <p:txBody>
          <a:bodyPr/>
          <a:lstStyle/>
          <a:p>
            <a:pPr lvl="1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综合统一</a:t>
            </a:r>
          </a:p>
          <a:p>
            <a:pPr lvl="1">
              <a:lnSpc>
                <a:spcPts val="4000"/>
              </a:lnSpc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</a:rPr>
              <a:t>集数据定义语言（</a:t>
            </a:r>
            <a:r>
              <a:rPr lang="en-US" altLang="zh-CN" b="1" dirty="0">
                <a:solidFill>
                  <a:srgbClr val="0000FF"/>
                </a:solidFill>
              </a:rPr>
              <a:t>DDL</a:t>
            </a:r>
            <a:r>
              <a:rPr lang="zh-CN" altLang="en-US" b="1" dirty="0">
                <a:solidFill>
                  <a:srgbClr val="0000FF"/>
                </a:solidFill>
              </a:rPr>
              <a:t>），数据操纵语言（</a:t>
            </a:r>
            <a:r>
              <a:rPr lang="en-US" altLang="zh-CN" b="1" dirty="0">
                <a:solidFill>
                  <a:srgbClr val="0000FF"/>
                </a:solidFill>
              </a:rPr>
              <a:t>DML</a:t>
            </a:r>
            <a:r>
              <a:rPr lang="zh-CN" altLang="en-US" b="1" dirty="0">
                <a:solidFill>
                  <a:srgbClr val="0000FF"/>
                </a:solidFill>
              </a:rPr>
              <a:t>），数据控制语言（</a:t>
            </a:r>
            <a:r>
              <a:rPr lang="en-US" altLang="zh-CN" b="1" dirty="0">
                <a:solidFill>
                  <a:srgbClr val="0000FF"/>
                </a:solidFill>
              </a:rPr>
              <a:t>DCL</a:t>
            </a:r>
            <a:r>
              <a:rPr lang="zh-CN" altLang="en-US" b="1" dirty="0">
                <a:solidFill>
                  <a:srgbClr val="0000FF"/>
                </a:solidFill>
              </a:rPr>
              <a:t>）功能于一体</a:t>
            </a:r>
            <a:r>
              <a:rPr lang="zh-CN" altLang="en-US" b="1" dirty="0"/>
              <a:t>。</a:t>
            </a:r>
          </a:p>
          <a:p>
            <a:pPr lvl="1">
              <a:lnSpc>
                <a:spcPts val="4000"/>
              </a:lnSpc>
              <a:buFont typeface="Wingdings" pitchFamily="2" charset="2"/>
              <a:buChar char="n"/>
            </a:pPr>
            <a:r>
              <a:rPr lang="zh-CN" altLang="en-US" b="1" dirty="0"/>
              <a:t>可以独立完成数据库生命周期中的全部活动：</a:t>
            </a:r>
          </a:p>
          <a:p>
            <a:pPr lvl="2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/>
              <a:t> 定义关系模式，插入数据，建立数据库；</a:t>
            </a:r>
          </a:p>
          <a:p>
            <a:pPr lvl="2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/>
              <a:t> 对数据库中的数据进行查询和更新；</a:t>
            </a:r>
          </a:p>
          <a:p>
            <a:pPr lvl="2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/>
              <a:t> 数据库重构和维护（转储、重新索引等）</a:t>
            </a:r>
          </a:p>
          <a:p>
            <a:pPr lvl="2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/>
              <a:t> 数据库安全性、完整性控制等</a:t>
            </a:r>
          </a:p>
        </p:txBody>
      </p:sp>
      <p:sp>
        <p:nvSpPr>
          <p:cNvPr id="5" name="五角星 4"/>
          <p:cNvSpPr/>
          <p:nvPr/>
        </p:nvSpPr>
        <p:spPr>
          <a:xfrm>
            <a:off x="3196033" y="505519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修改表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991" y="897408"/>
            <a:ext cx="8683535" cy="589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alter [ ignore] table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alter_specification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[,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alter_specification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add [column]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column_definition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 first | after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添加字段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alter [column]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{set default literal | drop default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    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修改字段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change [column]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old_col_name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column_definition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[first| after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		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重命名字段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modify [column]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column_definition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[first | after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修改字段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	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1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4734" y="1224362"/>
            <a:ext cx="8424227" cy="345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drop [column]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删除列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rename [to]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new_table_name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对表重命名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order by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按字段排序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convert to character set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character_name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[collate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collation_name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将字段集转化为二进制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[default] character set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charset_name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[collate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collation_name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修改字符集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1" y="162197"/>
            <a:ext cx="86867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复制表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[temporary] table [if not exists]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 () like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old_table_name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[] ]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[AS 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select_statement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)];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967" y="3367636"/>
            <a:ext cx="8301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例７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表中的学号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，姓名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到新的表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SnoNameTable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3"/>
          <a:stretch/>
        </p:blipFill>
        <p:spPr bwMode="auto">
          <a:xfrm>
            <a:off x="644109" y="4503434"/>
            <a:ext cx="8161962" cy="17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4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1" y="316729"/>
            <a:ext cx="7892877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9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删除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表可以用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DROP TABLE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</a:t>
            </a:r>
          </a:p>
          <a:p>
            <a:pPr indent="457200">
              <a:lnSpc>
                <a:spcPts val="39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语法格式：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drop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table [if exists]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[,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…</a:t>
            </a:r>
          </a:p>
          <a:p>
            <a:pPr indent="457200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351" y="2276880"/>
            <a:ext cx="797937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例８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SnoNameTable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3"/>
          <a:stretch/>
        </p:blipFill>
        <p:spPr bwMode="auto">
          <a:xfrm>
            <a:off x="544421" y="2814458"/>
            <a:ext cx="7958134" cy="77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0703" y="3497456"/>
            <a:ext cx="7979376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show tables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命令查看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studentInfo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中先在剩余的表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42" y="4515757"/>
            <a:ext cx="7082259" cy="20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1" y="53013"/>
            <a:ext cx="868679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表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管理中的注意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事项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71" y="4448902"/>
            <a:ext cx="8671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）关于列类型的隐含改变</a:t>
            </a:r>
          </a:p>
          <a:p>
            <a:pPr indent="45720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，系统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会隐含地改变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TABEL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语句或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ALTER TBALE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语句中所指定的列类型。</a:t>
            </a:r>
          </a:p>
          <a:p>
            <a:pPr indent="457200"/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长度小于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类型会被改变为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788" y="1203418"/>
            <a:ext cx="8708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）关于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空值（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的说明</a:t>
            </a:r>
          </a:p>
          <a:p>
            <a:pPr indent="457200"/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空值通常用于表示未知、不可用或将在以后添加的数据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，切不可将它与数字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或字符类型的空字符混为一谈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330" y="2803856"/>
            <a:ext cx="85786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）关于列的标志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(IDENTITY)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  <a:p>
            <a:pPr indent="45720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任何表都可以创建一个包含系统所生成序号值的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标志列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。该序号值唯一标志表中的一列，且可以作为键值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2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7481" y="1632391"/>
            <a:ext cx="651015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7.5 </a:t>
            </a: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数据完整性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zh-CN" altLang="en-US" sz="3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4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数据完整性约束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的完整性总体来说可分为以下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类，即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实体完整性、参照完整性、域完整性和用户自定义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190" y="2193002"/>
            <a:ext cx="8469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实体完整性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实体的完整性强制表的标识符列或主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键的完整性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（唯一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约束，主键约束或标识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列）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651" y="3226696"/>
            <a:ext cx="859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参照完整性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删除和输入记录时，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参照完整性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保持表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之间参照关系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（外键约束）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651" y="4186084"/>
            <a:ext cx="8591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域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限制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（数据类型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），可能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值范围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约束，默认值定义，非空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check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746" y="5604450"/>
            <a:ext cx="6865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自己定义的业务规则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2 .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481" y="861146"/>
            <a:ext cx="868150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支持的常用约束条件有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键（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primary key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键（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foreign key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(not NULL)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唯一性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 unique )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 default)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增约束（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(delete)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6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398" y="314906"/>
            <a:ext cx="86653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）主键（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primary key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398" y="1192690"/>
            <a:ext cx="8511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张表中只允许设置一个主键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字段组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655" y="2111799"/>
            <a:ext cx="8530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设置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主键通常有两种方式：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表级完整性约束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列级完整性约束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430" y="2968878"/>
            <a:ext cx="85115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一个表的主键是单个字段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用表级完整性约束，就是用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PRIMARY KEY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命令单独设置主键为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368" y="4992453"/>
            <a:ext cx="8211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PRIMARY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KEY(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字段名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4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9270" y="652202"/>
            <a:ext cx="8113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例９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创建学生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，用表级约束设置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字段为主键。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6"/>
          <a:stretch/>
        </p:blipFill>
        <p:spPr bwMode="auto">
          <a:xfrm>
            <a:off x="423082" y="1551438"/>
            <a:ext cx="8420668" cy="17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4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923092A-2B5E-49A8-9B3C-FE792FC116E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 </a:t>
            </a:r>
            <a:r>
              <a:rPr lang="en-US" altLang="en-US" b="1" dirty="0" err="1" smtClean="0"/>
              <a:t>SQL</a:t>
            </a:r>
            <a:r>
              <a:rPr lang="en-US" altLang="en-US" b="1" dirty="0" err="1"/>
              <a:t>的特点</a:t>
            </a:r>
            <a:endParaRPr lang="zh-CN" altLang="en-US" b="1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2.</a:t>
            </a:r>
            <a:r>
              <a:rPr lang="zh-CN" altLang="en-US" b="1" dirty="0">
                <a:solidFill>
                  <a:srgbClr val="0000FF"/>
                </a:solidFill>
              </a:rPr>
              <a:t>高度非过程化</a:t>
            </a:r>
          </a:p>
          <a:p>
            <a:pPr lvl="1">
              <a:lnSpc>
                <a:spcPct val="160000"/>
              </a:lnSpc>
            </a:pPr>
            <a:r>
              <a:rPr lang="zh-CN" altLang="en-US" b="1" dirty="0"/>
              <a:t>非关系数据模型的数据操纵语言“</a:t>
            </a:r>
            <a:r>
              <a:rPr lang="zh-CN" altLang="en-US" b="1" dirty="0">
                <a:solidFill>
                  <a:srgbClr val="FF00FF"/>
                </a:solidFill>
              </a:rPr>
              <a:t>面向过程</a:t>
            </a:r>
            <a:r>
              <a:rPr lang="zh-CN" altLang="en-US" b="1" dirty="0"/>
              <a:t>”，必须制定存取路径</a:t>
            </a:r>
          </a:p>
          <a:p>
            <a:pPr lvl="1">
              <a:lnSpc>
                <a:spcPct val="160000"/>
              </a:lnSpc>
            </a:pPr>
            <a:r>
              <a:rPr lang="en-US" altLang="zh-CN" b="1" dirty="0"/>
              <a:t>SQL</a:t>
            </a:r>
            <a:r>
              <a:rPr lang="zh-CN" altLang="en-US" b="1" dirty="0"/>
              <a:t>只要提出“做什么”，无须了解存取路径。</a:t>
            </a:r>
          </a:p>
          <a:p>
            <a:pPr lvl="1">
              <a:lnSpc>
                <a:spcPct val="160000"/>
              </a:lnSpc>
            </a:pPr>
            <a:r>
              <a:rPr lang="zh-CN" altLang="en-US" b="1" dirty="0"/>
              <a:t>存取路径的选择以及</a:t>
            </a:r>
            <a:r>
              <a:rPr lang="en-US" altLang="zh-CN" b="1" dirty="0"/>
              <a:t>SQL</a:t>
            </a:r>
            <a:r>
              <a:rPr lang="zh-CN" altLang="en-US" b="1" dirty="0"/>
              <a:t>的操作过程由系统自动完成。</a:t>
            </a:r>
          </a:p>
        </p:txBody>
      </p:sp>
    </p:spTree>
    <p:extLst>
      <p:ext uri="{BB962C8B-B14F-4D97-AF65-F5344CB8AC3E}">
        <p14:creationId xmlns:p14="http://schemas.microsoft.com/office/powerpoint/2010/main" val="4876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49618" y="687537"/>
            <a:ext cx="8796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用列级完整性约束，就是直接在该字段的数据类型或者其他约束条件后加上“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primary key”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，即可将该字段设置为主键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约束。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308" y="2279877"/>
            <a:ext cx="8486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字段名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其他约束条件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  primary key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58" y="3025281"/>
            <a:ext cx="8113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创建学生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stu2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表，用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列级完整性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设置学号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字段为主键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79"/>
          <a:stretch/>
        </p:blipFill>
        <p:spPr bwMode="auto">
          <a:xfrm>
            <a:off x="248458" y="3957300"/>
            <a:ext cx="8561248" cy="162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86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-78577"/>
            <a:ext cx="8955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458" y="1073776"/>
            <a:ext cx="8796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一个表的主键是多个字段的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组合，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定义完所有的字段后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，设置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复合主键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3767" y="2045081"/>
            <a:ext cx="8486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primary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（字段名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，字段名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518" y="2754080"/>
            <a:ext cx="872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使用下面的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studentInfo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数据库中创建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表，并将（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sno,cno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）的字段组合设置为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表的主键。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7" y="3585077"/>
            <a:ext cx="8534432" cy="278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0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358159"/>
            <a:ext cx="8955156" cy="352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）外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键（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foreign key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</a:p>
          <a:p>
            <a:pPr indent="457200">
              <a:lnSpc>
                <a:spcPct val="150000"/>
              </a:lnSpc>
            </a:pPr>
            <a:endParaRPr lang="zh-CN" altLang="en-US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3280" y="1243491"/>
            <a:ext cx="8045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键约束主要用于定义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表（父表）与表（子表）之间的关联关系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097" y="2093377"/>
            <a:ext cx="84861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）如果子表的记录“参照”了父表的某条记录，那么父表这一条记录的删除（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）或修改（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）操作可能以失败告终。</a:t>
            </a:r>
          </a:p>
          <a:p>
            <a:pPr indent="45720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）如果试图在子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表中插入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）或者修改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(update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“外键值”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，子表中的“外键值”必须是父表中的“主键值”，要么是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，否则插入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insert)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或者修改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update)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操作失败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280" y="4860216"/>
            <a:ext cx="8084039" cy="830997"/>
          </a:xfrm>
          <a:prstGeom prst="rect">
            <a:avLst/>
          </a:prstGeom>
          <a:ln>
            <a:solidFill>
              <a:srgbClr val="3333CC"/>
            </a:solidFill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键的也有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两种定义方式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，一种是在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表级完整性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下定义外键约束，一种是在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列级完整性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下定义外键约束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9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921" y="302403"/>
            <a:ext cx="9143999" cy="341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级完整性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中亦可定义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alter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table_name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add [ constraint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外键名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foregin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key [id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](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index_col_name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……)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references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index_col_name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……)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on delete {cascade| restrict |set null | no action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} ]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[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on update {cascade| restrict |set null | no action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5349" y="3670761"/>
            <a:ext cx="8641145" cy="995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表的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字段设置为外键，该字段的值参照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(reference )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班级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表的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字段的取值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8" y="4828786"/>
            <a:ext cx="8426744" cy="159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9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9560" y="1319626"/>
            <a:ext cx="81886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、列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级完整性上定义外键约束，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就是直接在列的后面添加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references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60" y="2489756"/>
            <a:ext cx="8301154" cy="305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0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8515" y="2255836"/>
            <a:ext cx="868601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完整性约束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命名字句格式：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constraint 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完整性约束条件名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 [PRIMARY KEY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短语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| FOREIGN KEY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短语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| CHECK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短语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20" y="3583288"/>
            <a:ext cx="8641145" cy="48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15】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表，将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字段设置为外键。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8515" y="457878"/>
            <a:ext cx="878265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级完整性约束和列级完整性约束都是在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语句中定义。还有另外一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种方式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，就是使用完整性约束命名字句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CONSTRAINT,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用来对完整性约束条件命名，从而可以灵活的增加、删除一个完整性约束条件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（略）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44" y="4066242"/>
            <a:ext cx="6744458" cy="26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097" y="228353"/>
            <a:ext cx="867694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）非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(not NULL)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402" y="790879"/>
            <a:ext cx="8329201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空约束限制该字段的内容不能为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440" y="1335495"/>
            <a:ext cx="8486163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字段名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数据类型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not null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097" y="1885774"/>
            <a:ext cx="841764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将学生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表的姓名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字段设置为非空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34" y="2540437"/>
            <a:ext cx="6828902" cy="405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6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603" y="40944"/>
            <a:ext cx="895515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）唯一性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 unique )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zh-CN" altLang="en-US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977" y="865829"/>
            <a:ext cx="84728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某个字段满足唯一性约束要求，则可以向该字段添加唯一性约束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主键约束不同，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一张表中可以存在多个唯一性约束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，并且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满足唯一性约束的字段可以取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234" y="2510250"/>
            <a:ext cx="8486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字段名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数据类型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unique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815" y="3026204"/>
            <a:ext cx="8418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17】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创建班级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classes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表，班级名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class_name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字段设置为非空约束以及唯一性约束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23"/>
          <a:stretch/>
        </p:blipFill>
        <p:spPr bwMode="auto">
          <a:xfrm>
            <a:off x="569212" y="4000737"/>
            <a:ext cx="8069820" cy="169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7119"/>
            <a:ext cx="895515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）默认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 default)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endParaRPr lang="zh-CN" altLang="en-US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8296" y="1072183"/>
            <a:ext cx="879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给某个字段定义默认值，则可以给该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字段添加默认值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约束。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83" y="1695838"/>
            <a:ext cx="879613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字段名 数据类型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其他约束条件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默认值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默认值可以是公式、函数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400"/>
              </a:lnSpc>
            </a:pP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400"/>
              </a:lnSpc>
            </a:pP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400"/>
              </a:lnSpc>
            </a:pP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4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828" y="2861149"/>
            <a:ext cx="8228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18】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创建课程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course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表，其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up_limit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字段设置默认值约束，且默认值为整数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48"/>
          <a:stretch/>
        </p:blipFill>
        <p:spPr bwMode="auto">
          <a:xfrm>
            <a:off x="587827" y="4033577"/>
            <a:ext cx="8038683" cy="163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51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125544"/>
            <a:ext cx="895515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）自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增约束（</a:t>
            </a:r>
            <a:r>
              <a:rPr lang="en-US" altLang="zh-CN" sz="2800" b="1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6193" y="900157"/>
            <a:ext cx="855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应用于整型字段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当为数据库表中插入新记录时，字段上的值会自动生成唯一的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785" y="1854263"/>
            <a:ext cx="83050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                                                               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属性名 数据类型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AUTO_INCREMENT,                                                                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……                                                                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；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193" y="3852879"/>
            <a:ext cx="8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19】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t_dept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时，设置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deptno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PK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约束；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6"/>
          <a:stretch/>
        </p:blipFill>
        <p:spPr bwMode="auto">
          <a:xfrm>
            <a:off x="346193" y="4831307"/>
            <a:ext cx="8235525" cy="16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4FE964B-DD45-4F54-9F4A-5633E1DF2E3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8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 smtClean="0"/>
              <a:t>SQL</a:t>
            </a:r>
            <a:r>
              <a:rPr lang="en-US" altLang="en-US" sz="3200" b="1" dirty="0" err="1"/>
              <a:t>的特点</a:t>
            </a:r>
            <a:endParaRPr lang="zh-CN" altLang="en-US" sz="3200" b="1" dirty="0"/>
          </a:p>
        </p:txBody>
      </p:sp>
      <p:sp>
        <p:nvSpPr>
          <p:cNvPr id="4382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2778" y="1412875"/>
            <a:ext cx="8362950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3.</a:t>
            </a:r>
            <a:r>
              <a:rPr lang="zh-CN" altLang="en-US" sz="2800" b="1" dirty="0">
                <a:solidFill>
                  <a:srgbClr val="0000FF"/>
                </a:solidFill>
              </a:rPr>
              <a:t>面向集合的操作方式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/>
              <a:t>非关系数据模型采用面向记录的操作方式，操作对象是一条记录</a:t>
            </a:r>
          </a:p>
          <a:p>
            <a:pPr lvl="1"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SQL</a:t>
            </a:r>
            <a:r>
              <a:rPr lang="zh-CN" altLang="en-US" sz="2800" b="1" dirty="0">
                <a:solidFill>
                  <a:srgbClr val="FF0000"/>
                </a:solidFill>
              </a:rPr>
              <a:t>采用集合操作方式（操作对象、结果都是表）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 操作对象、查找结果可以是元组的集合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 一次插入、删除、更新操作的对象可以是元组的集合</a:t>
            </a:r>
          </a:p>
        </p:txBody>
      </p:sp>
    </p:spTree>
    <p:extLst>
      <p:ext uri="{BB962C8B-B14F-4D97-AF65-F5344CB8AC3E}">
        <p14:creationId xmlns:p14="http://schemas.microsoft.com/office/powerpoint/2010/main" val="2806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151130"/>
            <a:ext cx="89551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删除已定义的约束：</a:t>
            </a:r>
            <a:endParaRPr lang="zh-CN" altLang="en-US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270" y="1025085"/>
            <a:ext cx="879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个字段的所有约束都可以用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alter table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命令删除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2136" y="1741328"/>
            <a:ext cx="8413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中名称为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sc_studen_fk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2"/>
          <a:stretch/>
        </p:blipFill>
        <p:spPr bwMode="auto">
          <a:xfrm>
            <a:off x="608085" y="2724088"/>
            <a:ext cx="8058243" cy="160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662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其他说明：</a:t>
            </a:r>
            <a:endParaRPr lang="zh-CN" altLang="en-US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138" y="915901"/>
            <a:ext cx="85212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数据输入直接输入空值：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在允许空值的列输入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，或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(NULL)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右键“设置为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 5.0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以上的版本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、一个汉字占多少长度与编码有关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UTF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：一个汉字＝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GBK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：一个汉字＝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varchar(n)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个字符，无论汉字和英文，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都能存入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个字符，仅是实际字节长度有所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区别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检查长度，可用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语言来查看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 LENGTH(fieldname) from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tablename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例子如下：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da-DK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SET @str2</a:t>
            </a:r>
            <a:r>
              <a:rPr lang="da-DK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王四海</a:t>
            </a:r>
            <a:r>
              <a:rPr lang="da-DK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';</a:t>
            </a:r>
            <a:endParaRPr lang="da-DK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da-DK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 @str2;</a:t>
            </a:r>
          </a:p>
          <a:p>
            <a:pPr indent="457200"/>
            <a:r>
              <a:rPr lang="da-DK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 LENGTH(@str2);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78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其他操作：</a:t>
            </a:r>
            <a:endParaRPr lang="zh-CN" altLang="en-US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138" y="915901"/>
            <a:ext cx="85212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 * FROM  course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cdept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IS NULL;</a:t>
            </a:r>
          </a:p>
          <a:p>
            <a:pPr indent="457200"/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1-8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个字节来保存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编码的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UTF-16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只能是选两字节或四字节来保存字符 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UTF-32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就是把所有的字符都用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也就是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个字节来表示。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5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9650" y="501134"/>
            <a:ext cx="410225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7.3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zh-CN" sz="36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3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七角星 3"/>
          <p:cNvSpPr/>
          <p:nvPr/>
        </p:nvSpPr>
        <p:spPr>
          <a:xfrm>
            <a:off x="5486401" y="668738"/>
            <a:ext cx="3275462" cy="1883391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后面</a:t>
            </a:r>
            <a:r>
              <a:rPr lang="zh-CN" altLang="en-US" sz="2400" b="1" dirty="0">
                <a:solidFill>
                  <a:srgbClr val="FF0000"/>
                </a:solidFill>
              </a:rPr>
              <a:t>章节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再讲这一节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5873" y="216786"/>
            <a:ext cx="835599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算术运算符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算术运算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符包括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加、减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、乘、除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取余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运算。他们是最常用的、最简单的一类运算符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11" b="12111"/>
          <a:stretch/>
        </p:blipFill>
        <p:spPr bwMode="auto">
          <a:xfrm>
            <a:off x="1585372" y="2017560"/>
            <a:ext cx="5766677" cy="250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57" y="4744709"/>
            <a:ext cx="6850309" cy="17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1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73812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比较运算符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数据库允许用户对表达式的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左边操作数和右边操作数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进行比较，比较结果为真返回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，为假返回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，不确定返回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2"/>
          <a:stretch/>
        </p:blipFill>
        <p:spPr bwMode="auto">
          <a:xfrm>
            <a:off x="1117064" y="1899672"/>
            <a:ext cx="6728553" cy="482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2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3013"/>
            <a:ext cx="89551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逻辑运算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符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逻辑运算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符，也称为布尔运算符，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判断表达式的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真假。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32" y="1607285"/>
            <a:ext cx="7255616" cy="219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32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861" y="248335"/>
            <a:ext cx="87790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位运算符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运算符是将给定的操作数转化为二进制后，对各个操作数的每一位都进行指定的逻辑运算，得到的二进制结果转化为十进制数后就是位运算的结果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53" y="2556659"/>
            <a:ext cx="8315286" cy="342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3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7BCEA9-966F-49F6-9792-FBDFCA1D1B4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39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 smtClean="0"/>
              <a:t>SQL</a:t>
            </a:r>
            <a:r>
              <a:rPr lang="en-US" altLang="en-US" sz="3200" b="1" dirty="0" err="1"/>
              <a:t>的特点</a:t>
            </a:r>
            <a:endParaRPr lang="zh-CN" altLang="en-US" sz="3200" b="1" dirty="0"/>
          </a:p>
        </p:txBody>
      </p:sp>
      <p:sp>
        <p:nvSpPr>
          <p:cNvPr id="439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4.</a:t>
            </a:r>
            <a:r>
              <a:rPr lang="zh-CN" altLang="en-US" sz="2800" b="1" dirty="0">
                <a:solidFill>
                  <a:srgbClr val="0000FF"/>
                </a:solidFill>
              </a:rPr>
              <a:t>以同一种语法结构提供多种使用方式</a:t>
            </a:r>
          </a:p>
          <a:p>
            <a:pPr lvl="1">
              <a:lnSpc>
                <a:spcPct val="160000"/>
              </a:lnSpc>
            </a:pPr>
            <a:r>
              <a:rPr lang="en-US" altLang="zh-CN" b="1" dirty="0"/>
              <a:t>SQL</a:t>
            </a:r>
            <a:r>
              <a:rPr lang="zh-CN" altLang="en-US" b="1" dirty="0"/>
              <a:t>是独立的语言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zh-CN" altLang="en-US" b="1" dirty="0"/>
              <a:t>    能够独立地用于联机交互的使用方式</a:t>
            </a:r>
          </a:p>
          <a:p>
            <a:pPr lvl="1">
              <a:lnSpc>
                <a:spcPct val="160000"/>
              </a:lnSpc>
            </a:pPr>
            <a:r>
              <a:rPr lang="en-US" altLang="zh-CN" b="1" dirty="0"/>
              <a:t>SQL</a:t>
            </a:r>
            <a:r>
              <a:rPr lang="zh-CN" altLang="en-US" b="1" dirty="0"/>
              <a:t>又是嵌入式语言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SQL</a:t>
            </a:r>
            <a:r>
              <a:rPr lang="zh-CN" altLang="en-US" b="1" dirty="0"/>
              <a:t>能够嵌入到高级语言（例如</a:t>
            </a:r>
            <a:r>
              <a:rPr lang="en-US" altLang="zh-CN" b="1" dirty="0"/>
              <a:t>C</a:t>
            </a:r>
            <a:r>
              <a:rPr lang="zh-CN" altLang="en-US" b="1" dirty="0"/>
              <a:t>，</a:t>
            </a:r>
            <a:r>
              <a:rPr lang="en-US" altLang="zh-CN" b="1" dirty="0"/>
              <a:t>C++</a:t>
            </a:r>
            <a:r>
              <a:rPr lang="zh-CN" altLang="en-US" b="1" dirty="0"/>
              <a:t>，</a:t>
            </a:r>
            <a:r>
              <a:rPr lang="en-US" altLang="zh-CN" b="1" dirty="0"/>
              <a:t>Java</a:t>
            </a:r>
            <a:r>
              <a:rPr lang="zh-CN" altLang="en-US" b="1" dirty="0"/>
              <a:t>）程序中，供程序员设计程序时使用</a:t>
            </a:r>
          </a:p>
          <a:p>
            <a:pPr>
              <a:buFont typeface="Wingdings" pitchFamily="2" charset="2"/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292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FBBD40B-48F1-498B-B050-DD9E6BDBF3DB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 smtClean="0"/>
              <a:t>SQL</a:t>
            </a:r>
            <a:r>
              <a:rPr lang="en-US" altLang="en-US" sz="3200" b="1" dirty="0" err="1"/>
              <a:t>的特点</a:t>
            </a:r>
            <a:endParaRPr lang="zh-CN" altLang="en-US" sz="3200" b="1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7920037" cy="4824412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5.</a:t>
            </a:r>
            <a:r>
              <a:rPr lang="zh-CN" altLang="en-US" sz="2800" b="1" dirty="0">
                <a:solidFill>
                  <a:srgbClr val="0000FF"/>
                </a:solidFill>
              </a:rPr>
              <a:t>语言简洁，易学易用</a:t>
            </a:r>
          </a:p>
          <a:p>
            <a:pPr lvl="1"/>
            <a:r>
              <a:rPr lang="en-US" altLang="zh-CN" b="1" dirty="0"/>
              <a:t>SQL</a:t>
            </a:r>
            <a:r>
              <a:rPr lang="zh-CN" altLang="en-US" b="1" dirty="0"/>
              <a:t>功能极强，完成核心功能只用了</a:t>
            </a:r>
            <a:r>
              <a:rPr lang="en-US" altLang="zh-CN" b="1" dirty="0"/>
              <a:t>9</a:t>
            </a:r>
            <a:r>
              <a:rPr lang="zh-CN" altLang="en-US" b="1" dirty="0"/>
              <a:t>个动词。</a:t>
            </a:r>
          </a:p>
        </p:txBody>
      </p:sp>
      <p:graphicFrame>
        <p:nvGraphicFramePr>
          <p:cNvPr id="44032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9175984"/>
              </p:ext>
            </p:extLst>
          </p:nvPr>
        </p:nvGraphicFramePr>
        <p:xfrm>
          <a:off x="827088" y="2492375"/>
          <a:ext cx="7478712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文档" r:id="rId4" imgW="3785697" imgH="1407538" progId="Word.Document.8">
                  <p:embed/>
                </p:oleObj>
              </mc:Choice>
              <mc:Fallback>
                <p:oleObj name="文档" r:id="rId4" imgW="3785697" imgH="14075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92375"/>
                        <a:ext cx="7478712" cy="32321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9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4457</Words>
  <Application>Microsoft Office PowerPoint</Application>
  <PresentationFormat>全屏显示(4:3)</PresentationFormat>
  <Paragraphs>485</Paragraphs>
  <Slides>77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9" baseType="lpstr">
      <vt:lpstr>Office 主题</vt:lpstr>
      <vt:lpstr>文档</vt:lpstr>
      <vt:lpstr>第七章</vt:lpstr>
      <vt:lpstr>补充：关于SQL</vt:lpstr>
      <vt:lpstr>SQL 的产生与发展</vt:lpstr>
      <vt:lpstr>关于SQL</vt:lpstr>
      <vt:lpstr>SQL的特点</vt:lpstr>
      <vt:lpstr> SQL的特点</vt:lpstr>
      <vt:lpstr>SQL的特点</vt:lpstr>
      <vt:lpstr>SQL的特点</vt:lpstr>
      <vt:lpstr>SQL的特点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314</cp:revision>
  <dcterms:created xsi:type="dcterms:W3CDTF">2014-08-02T13:12:31Z</dcterms:created>
  <dcterms:modified xsi:type="dcterms:W3CDTF">2019-09-22T14:48:01Z</dcterms:modified>
</cp:coreProperties>
</file>