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260" r:id="rId3"/>
    <p:sldId id="258" r:id="rId4"/>
    <p:sldId id="259" r:id="rId5"/>
    <p:sldId id="261" r:id="rId6"/>
    <p:sldId id="266" r:id="rId7"/>
    <p:sldId id="327" r:id="rId8"/>
    <p:sldId id="328" r:id="rId9"/>
    <p:sldId id="329" r:id="rId10"/>
    <p:sldId id="330" r:id="rId11"/>
    <p:sldId id="331" r:id="rId12"/>
    <p:sldId id="332" r:id="rId13"/>
    <p:sldId id="334" r:id="rId14"/>
    <p:sldId id="333" r:id="rId15"/>
    <p:sldId id="335" r:id="rId16"/>
    <p:sldId id="336" r:id="rId17"/>
    <p:sldId id="337" r:id="rId18"/>
    <p:sldId id="338" r:id="rId19"/>
    <p:sldId id="262" r:id="rId20"/>
    <p:sldId id="339" r:id="rId21"/>
    <p:sldId id="341" r:id="rId22"/>
    <p:sldId id="340" r:id="rId23"/>
    <p:sldId id="342" r:id="rId24"/>
  </p:sldIdLst>
  <p:sldSz cx="9144000" cy="5143500" type="screen16x9"/>
  <p:notesSz cx="6858000" cy="9144000"/>
  <p:embeddedFontLst>
    <p:embeddedFont>
      <p:font typeface="DM Sans" charset="0"/>
      <p:regular r:id="rId26"/>
      <p:bold r:id="rId27"/>
      <p:italic r:id="rId28"/>
      <p:boldItalic r:id="rId29"/>
    </p:embeddedFont>
    <p:embeddedFont>
      <p:font typeface="Cambay"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04EBF88-F265-4F2D-89F4-27212E3609AF}">
  <a:tblStyle styleId="{104EBF88-F265-4F2D-89F4-27212E3609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125" d="100"/>
          <a:sy n="125" d="100"/>
        </p:scale>
        <p:origin x="-82" y="1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371744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1b6fc200b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1b6fc200b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1b6fc200b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1b6fc200b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b6fc200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2700006" scaled="0"/>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19475" y="819600"/>
            <a:ext cx="1560600" cy="1193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a:spLocks noGrp="1"/>
          </p:cNvSpPr>
          <p:nvPr>
            <p:ph type="pic" idx="3"/>
          </p:nvPr>
        </p:nvSpPr>
        <p:spPr>
          <a:xfrm>
            <a:off x="4019625" y="572825"/>
            <a:ext cx="6443400" cy="4674900"/>
          </a:xfrm>
          <a:prstGeom prst="parallelogram">
            <a:avLst>
              <a:gd name="adj" fmla="val 25000"/>
            </a:avLst>
          </a:prstGeom>
          <a:noFill/>
          <a:ln>
            <a:noFill/>
          </a:ln>
        </p:spPr>
      </p:sp>
      <p:sp>
        <p:nvSpPr>
          <p:cNvPr id="25" name="Google Shape;25;p3"/>
          <p:cNvSpPr/>
          <p:nvPr/>
        </p:nvSpPr>
        <p:spPr>
          <a:xfrm rot="10800000" flipH="1">
            <a:off x="-26301" y="208824"/>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80725" y="-64175"/>
            <a:ext cx="3967175" cy="673025"/>
          </a:xfrm>
          <a:custGeom>
            <a:avLst/>
            <a:gdLst/>
            <a:ahLst/>
            <a:cxnLst/>
            <a:rect l="l" t="t" r="r" b="b"/>
            <a:pathLst>
              <a:path w="158687" h="26921" extrusionOk="0">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avLst/>
            <a:gdLst/>
            <a:ahLst/>
            <a:cxnLst/>
            <a:rect l="l" t="t" r="r" b="b"/>
            <a:pathLst>
              <a:path w="45274" h="26697" extrusionOk="0">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avLst/>
            <a:gdLst/>
            <a:ahLst/>
            <a:cxnLst/>
            <a:rect l="l" t="t" r="r" b="b"/>
            <a:pathLst>
              <a:path w="81214" h="26643" extrusionOk="0">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2">
    <p:bg>
      <p:bgPr>
        <a:gradFill>
          <a:gsLst>
            <a:gs pos="0">
              <a:schemeClr val="lt1"/>
            </a:gs>
            <a:gs pos="100000">
              <a:schemeClr val="dk2"/>
            </a:gs>
          </a:gsLst>
          <a:lin ang="13500032" scaled="0"/>
        </a:gradFill>
        <a:effectLst/>
      </p:bgPr>
    </p:bg>
    <p:spTree>
      <p:nvGrpSpPr>
        <p:cNvPr id="1" name="Shape 325"/>
        <p:cNvGrpSpPr/>
        <p:nvPr/>
      </p:nvGrpSpPr>
      <p:grpSpPr>
        <a:xfrm>
          <a:off x="0" y="0"/>
          <a:ext cx="0" cy="0"/>
          <a:chOff x="0" y="0"/>
          <a:chExt cx="0" cy="0"/>
        </a:xfrm>
      </p:grpSpPr>
      <p:grpSp>
        <p:nvGrpSpPr>
          <p:cNvPr id="326" name="Google Shape;326;p29"/>
          <p:cNvGrpSpPr/>
          <p:nvPr/>
        </p:nvGrpSpPr>
        <p:grpSpPr>
          <a:xfrm>
            <a:off x="-561900" y="-1500"/>
            <a:ext cx="9789322" cy="5146500"/>
            <a:chOff x="-561900" y="-1500"/>
            <a:chExt cx="9789322" cy="5146500"/>
          </a:xfrm>
        </p:grpSpPr>
        <p:sp>
          <p:nvSpPr>
            <p:cNvPr id="327" name="Google Shape;327;p29"/>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159976" y="4451050"/>
              <a:ext cx="9387398" cy="42725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10800000" flipH="1">
              <a:off x="-561900" y="230053"/>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0" name="Google Shape;330;p2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2_1_1">
    <p:bg>
      <p:bgPr>
        <a:gradFill>
          <a:gsLst>
            <a:gs pos="0">
              <a:schemeClr val="lt1"/>
            </a:gs>
            <a:gs pos="100000">
              <a:schemeClr val="dk2"/>
            </a:gs>
          </a:gsLst>
          <a:lin ang="18900732" scaled="0"/>
        </a:gradFill>
        <a:effectLst/>
      </p:bgPr>
    </p:bg>
    <p:spTree>
      <p:nvGrpSpPr>
        <p:cNvPr id="1" name="Shape 331"/>
        <p:cNvGrpSpPr/>
        <p:nvPr/>
      </p:nvGrpSpPr>
      <p:grpSpPr>
        <a:xfrm>
          <a:off x="0" y="0"/>
          <a:ext cx="0" cy="0"/>
          <a:chOff x="0" y="0"/>
          <a:chExt cx="0" cy="0"/>
        </a:xfrm>
      </p:grpSpPr>
      <p:grpSp>
        <p:nvGrpSpPr>
          <p:cNvPr id="332" name="Google Shape;332;p30"/>
          <p:cNvGrpSpPr/>
          <p:nvPr/>
        </p:nvGrpSpPr>
        <p:grpSpPr>
          <a:xfrm>
            <a:off x="-232900" y="-58626"/>
            <a:ext cx="10141432" cy="5348633"/>
            <a:chOff x="-232900" y="-58626"/>
            <a:chExt cx="10141432" cy="5348633"/>
          </a:xfrm>
        </p:grpSpPr>
        <p:sp>
          <p:nvSpPr>
            <p:cNvPr id="333" name="Google Shape;333;p30"/>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34" name="Google Shape;334;p30"/>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35" name="Google Shape;335;p30"/>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8" name="Google Shape;338;p3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8" r:id="rId6"/>
    <p:sldLayoutId id="2147483675" r:id="rId7"/>
    <p:sldLayoutId id="2147483676"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grpSp>
      </p:grpSp>
      <p:sp>
        <p:nvSpPr>
          <p:cNvPr id="383" name="Google Shape;383;p38"/>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p>
            <a:r>
              <a:rPr lang="en-IN" dirty="0"/>
              <a:t>DSBA MRA </a:t>
            </a:r>
            <a:r>
              <a:rPr lang="en-IN" dirty="0" smtClean="0"/>
              <a:t>Project - 1</a:t>
            </a:r>
            <a:endParaRPr lang="en-IN" dirty="0"/>
          </a:p>
        </p:txBody>
      </p:sp>
      <p:sp>
        <p:nvSpPr>
          <p:cNvPr id="384" name="Google Shape;384;p38"/>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 Ayush Agarwal</a:t>
            </a:r>
            <a:endParaRPr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45200" y="1187487"/>
            <a:ext cx="5293500" cy="3299100"/>
          </a:xfrm>
          <a:prstGeom prst="parallelogram">
            <a:avLst>
              <a:gd name="adj" fmla="val 2500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Unvariate Analysis (Object type)</a:t>
            </a:r>
            <a:endParaRPr sz="3300" dirty="0"/>
          </a:p>
        </p:txBody>
      </p:sp>
      <p:sp>
        <p:nvSpPr>
          <p:cNvPr id="535" name="Google Shape;535;p48"/>
          <p:cNvSpPr txBox="1"/>
          <p:nvPr/>
        </p:nvSpPr>
        <p:spPr>
          <a:xfrm>
            <a:off x="1063625" y="3623806"/>
            <a:ext cx="3724399" cy="77011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Highest demand is from the country USA and the least is from Ireland.</a:t>
            </a:r>
            <a:endParaRPr dirty="0">
              <a:solidFill>
                <a:schemeClr val="dk1"/>
              </a:solidFill>
              <a:latin typeface="DM Sans"/>
              <a:ea typeface="DM Sans"/>
              <a:cs typeface="DM Sans"/>
              <a:sym typeface="DM Sans"/>
            </a:endParaRPr>
          </a:p>
        </p:txBody>
      </p:sp>
      <p:sp>
        <p:nvSpPr>
          <p:cNvPr id="9" name="Google Shape;535;p48"/>
          <p:cNvSpPr txBox="1"/>
          <p:nvPr/>
        </p:nvSpPr>
        <p:spPr>
          <a:xfrm>
            <a:off x="5148064" y="3632129"/>
            <a:ext cx="3724399" cy="77011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Highest is the medium size deal and the lowest is the large size deal.</a:t>
            </a:r>
            <a:endParaRPr dirty="0">
              <a:solidFill>
                <a:schemeClr val="dk1"/>
              </a:solidFill>
              <a:latin typeface="DM Sans"/>
              <a:ea typeface="DM Sans"/>
              <a:cs typeface="DM Sans"/>
              <a:sym typeface="DM San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1095375"/>
            <a:ext cx="3714874" cy="234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202" y="1095375"/>
            <a:ext cx="4016122" cy="234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9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Bivariate Analysis</a:t>
            </a:r>
            <a:endParaRPr sz="3300" dirty="0"/>
          </a:p>
        </p:txBody>
      </p:sp>
      <p:sp>
        <p:nvSpPr>
          <p:cNvPr id="9" name="Google Shape;535;p48"/>
          <p:cNvSpPr txBox="1"/>
          <p:nvPr/>
        </p:nvSpPr>
        <p:spPr>
          <a:xfrm>
            <a:off x="5292080" y="1059581"/>
            <a:ext cx="3724399" cy="3342663"/>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Positive correlation can be seen between:</a:t>
            </a:r>
          </a:p>
          <a:p>
            <a:pPr lvl="0"/>
            <a:endParaRPr lang="en-IN" dirty="0" smtClean="0">
              <a:solidFill>
                <a:schemeClr val="dk1"/>
              </a:solidFill>
              <a:latin typeface="DM Sans"/>
              <a:ea typeface="DM Sans"/>
              <a:cs typeface="DM Sans"/>
              <a:sym typeface="DM Sans"/>
            </a:endParaRPr>
          </a:p>
          <a:p>
            <a:pPr lvl="0"/>
            <a:r>
              <a:rPr lang="en-IN" dirty="0" smtClean="0">
                <a:solidFill>
                  <a:schemeClr val="dk1"/>
                </a:solidFill>
                <a:latin typeface="DM Sans"/>
                <a:ea typeface="DM Sans"/>
                <a:cs typeface="DM Sans"/>
                <a:sym typeface="DM Sans"/>
              </a:rPr>
              <a:t>SALES and QUANTITYORDERED</a:t>
            </a:r>
          </a:p>
          <a:p>
            <a:pPr lvl="0"/>
            <a:r>
              <a:rPr lang="en-IN" dirty="0">
                <a:solidFill>
                  <a:schemeClr val="dk1"/>
                </a:solidFill>
                <a:latin typeface="DM Sans"/>
                <a:ea typeface="DM Sans"/>
                <a:cs typeface="DM Sans"/>
                <a:sym typeface="DM Sans"/>
              </a:rPr>
              <a:t>SALES and </a:t>
            </a:r>
            <a:r>
              <a:rPr lang="en-IN" dirty="0" smtClean="0">
                <a:solidFill>
                  <a:schemeClr val="dk1"/>
                </a:solidFill>
                <a:latin typeface="DM Sans"/>
                <a:ea typeface="DM Sans"/>
                <a:cs typeface="DM Sans"/>
                <a:sym typeface="DM Sans"/>
              </a:rPr>
              <a:t>PRICEEACH</a:t>
            </a:r>
          </a:p>
          <a:p>
            <a:pPr lvl="0"/>
            <a:r>
              <a:rPr lang="en-IN" dirty="0" smtClean="0">
                <a:solidFill>
                  <a:schemeClr val="dk1"/>
                </a:solidFill>
                <a:latin typeface="DM Sans"/>
                <a:ea typeface="DM Sans"/>
                <a:cs typeface="DM Sans"/>
                <a:sym typeface="DM Sans"/>
              </a:rPr>
              <a:t>PRICEEACH and MSRP</a:t>
            </a:r>
            <a:endParaRPr lang="en-IN" dirty="0">
              <a:solidFill>
                <a:schemeClr val="dk1"/>
              </a:solidFill>
              <a:latin typeface="DM Sans"/>
              <a:ea typeface="DM Sans"/>
              <a:cs typeface="DM Sans"/>
              <a:sym typeface="DM Sans"/>
            </a:endParaRPr>
          </a:p>
          <a:p>
            <a:pPr lvl="0"/>
            <a:r>
              <a:rPr lang="en-IN" dirty="0">
                <a:solidFill>
                  <a:schemeClr val="dk1"/>
                </a:solidFill>
                <a:latin typeface="DM Sans"/>
                <a:ea typeface="DM Sans"/>
                <a:cs typeface="DM Sans"/>
                <a:sym typeface="DM Sans"/>
              </a:rPr>
              <a:t>SALES </a:t>
            </a:r>
            <a:r>
              <a:rPr lang="en-IN" dirty="0" smtClean="0">
                <a:solidFill>
                  <a:schemeClr val="dk1"/>
                </a:solidFill>
                <a:latin typeface="DM Sans"/>
                <a:ea typeface="DM Sans"/>
                <a:cs typeface="DM Sans"/>
                <a:sym typeface="DM Sans"/>
              </a:rPr>
              <a:t>and </a:t>
            </a:r>
            <a:r>
              <a:rPr lang="en-IN" dirty="0">
                <a:solidFill>
                  <a:schemeClr val="dk1"/>
                </a:solidFill>
                <a:latin typeface="DM Sans"/>
                <a:ea typeface="DM Sans"/>
                <a:cs typeface="DM Sans"/>
                <a:sym typeface="DM Sans"/>
              </a:rPr>
              <a:t>MSRP</a:t>
            </a:r>
          </a:p>
          <a:p>
            <a:endParaRPr lang="en-GB" dirty="0" smtClean="0">
              <a:solidFill>
                <a:schemeClr val="dk1"/>
              </a:solidFill>
              <a:latin typeface="DM Sans"/>
              <a:ea typeface="DM Sans"/>
              <a:cs typeface="DM Sans"/>
              <a:sym typeface="DM Sans"/>
            </a:endParaRPr>
          </a:p>
          <a:p>
            <a:endParaRPr lang="en-GB" dirty="0" smtClean="0">
              <a:solidFill>
                <a:schemeClr val="dk1"/>
              </a:solidFill>
              <a:latin typeface="DM Sans"/>
              <a:ea typeface="DM Sans"/>
              <a:cs typeface="DM Sans"/>
              <a:sym typeface="DM Sans"/>
            </a:endParaRPr>
          </a:p>
          <a:p>
            <a:endParaRPr lang="en-GB" dirty="0">
              <a:solidFill>
                <a:schemeClr val="dk1"/>
              </a:solidFill>
              <a:latin typeface="DM Sans"/>
              <a:ea typeface="DM Sans"/>
              <a:cs typeface="DM Sans"/>
              <a:sym typeface="DM Sans"/>
            </a:endParaRPr>
          </a:p>
          <a:p>
            <a:endParaRPr lang="en-GB" dirty="0" smtClean="0">
              <a:solidFill>
                <a:schemeClr val="dk1"/>
              </a:solidFill>
              <a:latin typeface="DM Sans"/>
              <a:ea typeface="DM Sans"/>
              <a:cs typeface="DM Sans"/>
              <a:sym typeface="DM Sans"/>
            </a:endParaRPr>
          </a:p>
          <a:p>
            <a:r>
              <a:rPr lang="en-GB" dirty="0" smtClean="0">
                <a:solidFill>
                  <a:schemeClr val="dk1"/>
                </a:solidFill>
                <a:latin typeface="DM Sans"/>
                <a:ea typeface="DM Sans"/>
                <a:cs typeface="DM Sans"/>
                <a:sym typeface="DM Sans"/>
              </a:rPr>
              <a:t>Negative </a:t>
            </a:r>
            <a:r>
              <a:rPr lang="en-GB" dirty="0">
                <a:solidFill>
                  <a:schemeClr val="dk1"/>
                </a:solidFill>
                <a:latin typeface="DM Sans"/>
                <a:ea typeface="DM Sans"/>
                <a:cs typeface="DM Sans"/>
                <a:sym typeface="DM Sans"/>
              </a:rPr>
              <a:t>correlation can be seen </a:t>
            </a:r>
            <a:r>
              <a:rPr lang="en-GB" dirty="0" smtClean="0">
                <a:solidFill>
                  <a:schemeClr val="dk1"/>
                </a:solidFill>
                <a:latin typeface="DM Sans"/>
                <a:ea typeface="DM Sans"/>
                <a:cs typeface="DM Sans"/>
                <a:sym typeface="DM Sans"/>
              </a:rPr>
              <a:t>between:</a:t>
            </a:r>
            <a:br>
              <a:rPr lang="en-GB" dirty="0" smtClean="0">
                <a:solidFill>
                  <a:schemeClr val="dk1"/>
                </a:solidFill>
                <a:latin typeface="DM Sans"/>
                <a:ea typeface="DM Sans"/>
                <a:cs typeface="DM Sans"/>
                <a:sym typeface="DM Sans"/>
              </a:rPr>
            </a:br>
            <a:endParaRPr lang="en-GB" dirty="0" smtClean="0">
              <a:solidFill>
                <a:schemeClr val="dk1"/>
              </a:solidFill>
              <a:latin typeface="DM Sans"/>
              <a:ea typeface="DM Sans"/>
              <a:cs typeface="DM Sans"/>
              <a:sym typeface="DM Sans"/>
            </a:endParaRPr>
          </a:p>
          <a:p>
            <a:pPr lvl="0"/>
            <a:r>
              <a:rPr lang="en-IN" dirty="0" smtClean="0">
                <a:solidFill>
                  <a:schemeClr val="dk1"/>
                </a:solidFill>
                <a:latin typeface="DM Sans"/>
                <a:ea typeface="DM Sans"/>
                <a:cs typeface="DM Sans"/>
                <a:sym typeface="DM Sans"/>
              </a:rPr>
              <a:t>DAYS_SINCE_LASTORDER and </a:t>
            </a:r>
            <a:r>
              <a:rPr lang="en-IN" dirty="0">
                <a:solidFill>
                  <a:schemeClr val="dk1"/>
                </a:solidFill>
                <a:latin typeface="DM Sans"/>
                <a:ea typeface="DM Sans"/>
                <a:cs typeface="DM Sans"/>
                <a:sym typeface="DM Sans"/>
              </a:rPr>
              <a:t>MSRP</a:t>
            </a:r>
          </a:p>
          <a:p>
            <a:pPr lvl="0"/>
            <a:r>
              <a:rPr lang="en-IN" dirty="0">
                <a:solidFill>
                  <a:schemeClr val="dk1"/>
                </a:solidFill>
                <a:latin typeface="DM Sans"/>
                <a:ea typeface="DM Sans"/>
                <a:cs typeface="DM Sans"/>
                <a:sym typeface="DM Sans"/>
              </a:rPr>
              <a:t>DAYS_SINCE_LASTORDER and </a:t>
            </a:r>
            <a:r>
              <a:rPr lang="en-IN" dirty="0" smtClean="0">
                <a:solidFill>
                  <a:schemeClr val="dk1"/>
                </a:solidFill>
                <a:latin typeface="DM Sans"/>
                <a:ea typeface="DM Sans"/>
                <a:cs typeface="DM Sans"/>
                <a:sym typeface="DM Sans"/>
              </a:rPr>
              <a:t>SALES</a:t>
            </a:r>
            <a:endParaRPr lang="en-IN" dirty="0">
              <a:solidFill>
                <a:schemeClr val="dk1"/>
              </a:solidFill>
              <a:latin typeface="DM Sans"/>
              <a:ea typeface="DM Sans"/>
              <a:cs typeface="DM Sans"/>
              <a:sym typeface="DM Sans"/>
            </a:endParaRPr>
          </a:p>
          <a:p>
            <a:pPr lvl="0"/>
            <a:r>
              <a:rPr lang="en-IN" dirty="0">
                <a:solidFill>
                  <a:schemeClr val="dk1"/>
                </a:solidFill>
                <a:latin typeface="DM Sans"/>
                <a:ea typeface="DM Sans"/>
                <a:cs typeface="DM Sans"/>
                <a:sym typeface="DM Sans"/>
              </a:rPr>
              <a:t>DAYS_SINCE_LASTORDER </a:t>
            </a:r>
            <a:r>
              <a:rPr lang="en-IN" dirty="0" smtClean="0">
                <a:solidFill>
                  <a:schemeClr val="dk1"/>
                </a:solidFill>
                <a:latin typeface="DM Sans"/>
                <a:ea typeface="DM Sans"/>
                <a:cs typeface="DM Sans"/>
                <a:sym typeface="DM Sans"/>
              </a:rPr>
              <a:t>and </a:t>
            </a:r>
            <a:r>
              <a:rPr lang="en-IN" dirty="0">
                <a:solidFill>
                  <a:schemeClr val="dk1"/>
                </a:solidFill>
                <a:latin typeface="DM Sans"/>
                <a:ea typeface="DM Sans"/>
                <a:cs typeface="DM Sans"/>
                <a:sym typeface="DM Sans"/>
              </a:rPr>
              <a:t>PRICEEACH</a:t>
            </a:r>
            <a:r>
              <a:rPr lang="en-GB" dirty="0" smtClean="0">
                <a:solidFill>
                  <a:schemeClr val="dk1"/>
                </a:solidFill>
                <a:latin typeface="DM Sans"/>
                <a:ea typeface="DM Sans"/>
                <a:cs typeface="DM Sans"/>
                <a:sym typeface="DM Sans"/>
              </a:rPr>
              <a:t/>
            </a:r>
            <a:br>
              <a:rPr lang="en-GB" dirty="0" smtClean="0">
                <a:solidFill>
                  <a:schemeClr val="dk1"/>
                </a:solidFill>
                <a:latin typeface="DM Sans"/>
                <a:ea typeface="DM Sans"/>
                <a:cs typeface="DM Sans"/>
                <a:sym typeface="DM Sans"/>
              </a:rPr>
            </a:br>
            <a:endParaRPr lang="en-IN" dirty="0">
              <a:solidFill>
                <a:schemeClr val="dk1"/>
              </a:solidFill>
              <a:latin typeface="DM Sans"/>
              <a:ea typeface="DM Sans"/>
              <a:cs typeface="DM Sans"/>
              <a:sym typeface="DM Sans"/>
            </a:endParaRPr>
          </a:p>
          <a:p>
            <a:pPr lvl="0"/>
            <a:endParaRPr lang="en-IN" dirty="0" smtClean="0">
              <a:solidFill>
                <a:schemeClr val="dk1"/>
              </a:solidFill>
              <a:latin typeface="DM Sans"/>
              <a:ea typeface="DM Sans"/>
              <a:cs typeface="DM Sans"/>
              <a:sym typeface="DM San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1059582"/>
            <a:ext cx="4321371" cy="334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71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 dirty="0"/>
              <a:t>Bivariate Analysis</a:t>
            </a:r>
            <a:endParaRPr sz="3300" dirty="0"/>
          </a:p>
        </p:txBody>
      </p:sp>
      <p:sp>
        <p:nvSpPr>
          <p:cNvPr id="535" name="Google Shape;535;p48"/>
          <p:cNvSpPr txBox="1"/>
          <p:nvPr/>
        </p:nvSpPr>
        <p:spPr>
          <a:xfrm>
            <a:off x="1063625" y="3795886"/>
            <a:ext cx="3724399" cy="77011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Sales is generated highest from USA</a:t>
            </a:r>
            <a:endParaRPr dirty="0">
              <a:solidFill>
                <a:schemeClr val="dk1"/>
              </a:solidFill>
              <a:latin typeface="DM Sans"/>
              <a:ea typeface="DM Sans"/>
              <a:cs typeface="DM Sans"/>
              <a:sym typeface="DM Sans"/>
            </a:endParaRPr>
          </a:p>
        </p:txBody>
      </p:sp>
      <p:sp>
        <p:nvSpPr>
          <p:cNvPr id="9" name="Google Shape;535;p48"/>
          <p:cNvSpPr txBox="1"/>
          <p:nvPr/>
        </p:nvSpPr>
        <p:spPr>
          <a:xfrm>
            <a:off x="5148064" y="3795886"/>
            <a:ext cx="3724399" cy="77011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Sales is highest for Classic cars</a:t>
            </a:r>
            <a:endParaRPr dirty="0">
              <a:solidFill>
                <a:schemeClr val="dk1"/>
              </a:solidFill>
              <a:latin typeface="DM Sans"/>
              <a:ea typeface="DM Sans"/>
              <a:cs typeface="DM Sans"/>
              <a:sym typeface="DM Sans"/>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15" y="1078832"/>
            <a:ext cx="4101618" cy="255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634" y="1078830"/>
            <a:ext cx="3987854" cy="255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22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Yearly-Sales</a:t>
            </a:r>
            <a:endParaRPr sz="3300" dirty="0"/>
          </a:p>
        </p:txBody>
      </p:sp>
      <p:sp>
        <p:nvSpPr>
          <p:cNvPr id="535" name="Google Shape;535;p48"/>
          <p:cNvSpPr txBox="1"/>
          <p:nvPr/>
        </p:nvSpPr>
        <p:spPr>
          <a:xfrm>
            <a:off x="971600" y="3939902"/>
            <a:ext cx="7776864" cy="266429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Sales are increasing year on year.</a:t>
            </a:r>
            <a:endParaRPr dirty="0">
              <a:solidFill>
                <a:schemeClr val="dk1"/>
              </a:solidFill>
              <a:latin typeface="DM Sans"/>
              <a:ea typeface="DM Sans"/>
              <a:cs typeface="DM Sans"/>
              <a:sym typeface="DM Sans"/>
            </a:endParaRPr>
          </a:p>
        </p:txBody>
      </p:sp>
      <p:sp>
        <p:nvSpPr>
          <p:cNvPr id="547" name="Google Shape;547;p48"/>
          <p:cNvSpPr txBox="1"/>
          <p:nvPr/>
        </p:nvSpPr>
        <p:spPr>
          <a:xfrm>
            <a:off x="1139938" y="1059582"/>
            <a:ext cx="2667600" cy="333434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059582"/>
            <a:ext cx="7920880" cy="2866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14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Monthly-Sales</a:t>
            </a:r>
            <a:endParaRPr sz="3300" dirty="0"/>
          </a:p>
        </p:txBody>
      </p:sp>
      <p:sp>
        <p:nvSpPr>
          <p:cNvPr id="535" name="Google Shape;535;p48"/>
          <p:cNvSpPr txBox="1"/>
          <p:nvPr/>
        </p:nvSpPr>
        <p:spPr>
          <a:xfrm>
            <a:off x="971600" y="3939902"/>
            <a:ext cx="7776864" cy="266429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Monthly sales peaks from </a:t>
            </a:r>
            <a:r>
              <a:rPr lang="en-GB" dirty="0">
                <a:solidFill>
                  <a:schemeClr val="dk1"/>
                </a:solidFill>
                <a:latin typeface="DM Sans"/>
                <a:ea typeface="DM Sans"/>
                <a:cs typeface="DM Sans"/>
                <a:sym typeface="DM Sans"/>
              </a:rPr>
              <a:t>S</a:t>
            </a:r>
            <a:r>
              <a:rPr lang="en-GB" dirty="0" smtClean="0">
                <a:solidFill>
                  <a:schemeClr val="dk1"/>
                </a:solidFill>
                <a:latin typeface="DM Sans"/>
                <a:ea typeface="DM Sans"/>
                <a:cs typeface="DM Sans"/>
                <a:sym typeface="DM Sans"/>
              </a:rPr>
              <a:t>eptem</a:t>
            </a:r>
            <a:r>
              <a:rPr lang="en-GB" dirty="0" smtClean="0">
                <a:solidFill>
                  <a:schemeClr val="dk1"/>
                </a:solidFill>
                <a:latin typeface="DM Sans"/>
                <a:ea typeface="DM Sans"/>
                <a:cs typeface="DM Sans"/>
                <a:sym typeface="DM Sans"/>
              </a:rPr>
              <a:t>ber to </a:t>
            </a:r>
            <a:r>
              <a:rPr lang="en-GB" dirty="0">
                <a:solidFill>
                  <a:schemeClr val="dk1"/>
                </a:solidFill>
                <a:latin typeface="DM Sans"/>
                <a:ea typeface="DM Sans"/>
                <a:cs typeface="DM Sans"/>
                <a:sym typeface="DM Sans"/>
              </a:rPr>
              <a:t>D</a:t>
            </a:r>
            <a:r>
              <a:rPr lang="en-GB" dirty="0" smtClean="0">
                <a:solidFill>
                  <a:schemeClr val="dk1"/>
                </a:solidFill>
                <a:latin typeface="DM Sans"/>
                <a:ea typeface="DM Sans"/>
                <a:cs typeface="DM Sans"/>
                <a:sym typeface="DM Sans"/>
              </a:rPr>
              <a:t>ecember, and the sales are increasing year on year.</a:t>
            </a:r>
            <a:endParaRPr dirty="0">
              <a:solidFill>
                <a:schemeClr val="dk1"/>
              </a:solidFill>
              <a:latin typeface="DM Sans"/>
              <a:ea typeface="DM Sans"/>
              <a:cs typeface="DM Sans"/>
              <a:sym typeface="DM Sans"/>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9582"/>
            <a:ext cx="777686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56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Daily</a:t>
            </a:r>
            <a:r>
              <a:rPr lang="en" sz="3300" dirty="0" smtClean="0"/>
              <a:t>-Sales</a:t>
            </a:r>
            <a:endParaRPr sz="3300" dirty="0"/>
          </a:p>
        </p:txBody>
      </p:sp>
      <p:sp>
        <p:nvSpPr>
          <p:cNvPr id="535" name="Google Shape;535;p48"/>
          <p:cNvSpPr txBox="1"/>
          <p:nvPr/>
        </p:nvSpPr>
        <p:spPr>
          <a:xfrm>
            <a:off x="971600" y="3939902"/>
            <a:ext cx="7776864" cy="266429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Highest sales is recorded at Tuesday and the least is recorded for Saturday.</a:t>
            </a:r>
            <a:endParaRPr dirty="0">
              <a:solidFill>
                <a:schemeClr val="dk1"/>
              </a:solidFill>
              <a:latin typeface="DM Sans"/>
              <a:ea typeface="DM Sans"/>
              <a:cs typeface="DM Sans"/>
              <a:sym typeface="DM Sans"/>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059582"/>
            <a:ext cx="799288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442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Summary</a:t>
            </a:r>
            <a:endParaRPr sz="3300" dirty="0"/>
          </a:p>
        </p:txBody>
      </p:sp>
      <p:sp>
        <p:nvSpPr>
          <p:cNvPr id="535" name="Google Shape;535;p48"/>
          <p:cNvSpPr txBox="1"/>
          <p:nvPr/>
        </p:nvSpPr>
        <p:spPr>
          <a:xfrm>
            <a:off x="779172" y="1203598"/>
            <a:ext cx="7969292" cy="5544616"/>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GB" dirty="0">
                <a:solidFill>
                  <a:schemeClr val="dk1"/>
                </a:solidFill>
                <a:latin typeface="DM Sans"/>
                <a:ea typeface="DM Sans"/>
                <a:cs typeface="DM Sans"/>
                <a:sym typeface="DM Sans"/>
              </a:rPr>
              <a:t>Status is the highest count for shipped orders and least is for Disputed orders</a:t>
            </a:r>
          </a:p>
          <a:p>
            <a:pPr marL="285750" lvl="0" indent="-285750">
              <a:buFont typeface="Arial" pitchFamily="34" charset="0"/>
              <a:buChar char="•"/>
            </a:pPr>
            <a:r>
              <a:rPr lang="en-GB" dirty="0">
                <a:solidFill>
                  <a:schemeClr val="dk1"/>
                </a:solidFill>
                <a:latin typeface="DM Sans"/>
                <a:ea typeface="DM Sans"/>
                <a:cs typeface="DM Sans"/>
                <a:sym typeface="DM Sans"/>
              </a:rPr>
              <a:t>Demand is highest for Classic Cars and least for </a:t>
            </a:r>
            <a:r>
              <a:rPr lang="en-GB" dirty="0" smtClean="0">
                <a:solidFill>
                  <a:schemeClr val="dk1"/>
                </a:solidFill>
                <a:latin typeface="DM Sans"/>
                <a:ea typeface="DM Sans"/>
                <a:cs typeface="DM Sans"/>
                <a:sym typeface="DM Sans"/>
              </a:rPr>
              <a:t>Trains.</a:t>
            </a:r>
          </a:p>
          <a:p>
            <a:pPr marL="285750" lvl="0" indent="-285750">
              <a:buFont typeface="Arial" pitchFamily="34" charset="0"/>
              <a:buChar char="•"/>
            </a:pPr>
            <a:r>
              <a:rPr lang="en-GB" dirty="0" smtClean="0">
                <a:solidFill>
                  <a:schemeClr val="dk1"/>
                </a:solidFill>
                <a:latin typeface="DM Sans"/>
                <a:ea typeface="DM Sans"/>
                <a:cs typeface="DM Sans"/>
                <a:sym typeface="DM Sans"/>
              </a:rPr>
              <a:t>Highest </a:t>
            </a:r>
            <a:r>
              <a:rPr lang="en-GB" dirty="0">
                <a:solidFill>
                  <a:schemeClr val="dk1"/>
                </a:solidFill>
                <a:latin typeface="DM Sans"/>
                <a:ea typeface="DM Sans"/>
                <a:cs typeface="DM Sans"/>
                <a:sym typeface="DM Sans"/>
              </a:rPr>
              <a:t>demand is from the country USA and the least is from Ireland</a:t>
            </a:r>
            <a:r>
              <a:rPr lang="en-GB" dirty="0" smtClean="0">
                <a:solidFill>
                  <a:schemeClr val="dk1"/>
                </a:solidFill>
                <a:latin typeface="DM Sans"/>
                <a:ea typeface="DM Sans"/>
                <a:cs typeface="DM Sans"/>
                <a:sym typeface="DM Sans"/>
              </a:rPr>
              <a:t>.</a:t>
            </a:r>
          </a:p>
          <a:p>
            <a:pPr marL="285750" lvl="0" indent="-285750">
              <a:buFont typeface="Arial" pitchFamily="34" charset="0"/>
              <a:buChar char="•"/>
            </a:pPr>
            <a:r>
              <a:rPr lang="en-GB" dirty="0">
                <a:solidFill>
                  <a:schemeClr val="dk1"/>
                </a:solidFill>
                <a:latin typeface="DM Sans"/>
                <a:ea typeface="DM Sans"/>
                <a:cs typeface="DM Sans"/>
                <a:sym typeface="DM Sans"/>
              </a:rPr>
              <a:t>Highest is the medium size deal and the lowest is the large size </a:t>
            </a:r>
            <a:r>
              <a:rPr lang="en-GB" dirty="0" smtClean="0">
                <a:solidFill>
                  <a:schemeClr val="dk1"/>
                </a:solidFill>
                <a:latin typeface="DM Sans"/>
                <a:ea typeface="DM Sans"/>
                <a:cs typeface="DM Sans"/>
                <a:sym typeface="DM Sans"/>
              </a:rPr>
              <a:t>deal.</a:t>
            </a:r>
          </a:p>
          <a:p>
            <a:pPr marL="285750" lvl="0" indent="-285750">
              <a:buFont typeface="Arial" pitchFamily="34" charset="0"/>
              <a:buChar char="•"/>
            </a:pPr>
            <a:r>
              <a:rPr lang="en-GB" dirty="0" smtClean="0">
                <a:solidFill>
                  <a:schemeClr val="dk1"/>
                </a:solidFill>
                <a:latin typeface="DM Sans"/>
                <a:ea typeface="DM Sans"/>
                <a:cs typeface="DM Sans"/>
                <a:sym typeface="DM Sans"/>
              </a:rPr>
              <a:t>Sales </a:t>
            </a:r>
            <a:r>
              <a:rPr lang="en-GB" dirty="0">
                <a:solidFill>
                  <a:schemeClr val="dk1"/>
                </a:solidFill>
                <a:latin typeface="DM Sans"/>
                <a:ea typeface="DM Sans"/>
                <a:cs typeface="DM Sans"/>
                <a:sym typeface="DM Sans"/>
              </a:rPr>
              <a:t>is generated highest from </a:t>
            </a:r>
            <a:r>
              <a:rPr lang="en-GB" dirty="0" smtClean="0">
                <a:solidFill>
                  <a:schemeClr val="dk1"/>
                </a:solidFill>
                <a:latin typeface="DM Sans"/>
                <a:ea typeface="DM Sans"/>
                <a:cs typeface="DM Sans"/>
                <a:sym typeface="DM Sans"/>
              </a:rPr>
              <a:t>USA.</a:t>
            </a:r>
          </a:p>
          <a:p>
            <a:pPr marL="285750" indent="-285750">
              <a:buFont typeface="Arial" pitchFamily="34" charset="0"/>
              <a:buChar char="•"/>
            </a:pPr>
            <a:r>
              <a:rPr lang="en-GB" dirty="0">
                <a:solidFill>
                  <a:schemeClr val="dk1"/>
                </a:solidFill>
                <a:latin typeface="DM Sans"/>
                <a:ea typeface="DM Sans"/>
                <a:cs typeface="DM Sans"/>
                <a:sym typeface="DM Sans"/>
              </a:rPr>
              <a:t>Sales </a:t>
            </a:r>
            <a:r>
              <a:rPr lang="en-GB" dirty="0" smtClean="0">
                <a:solidFill>
                  <a:schemeClr val="dk1"/>
                </a:solidFill>
                <a:latin typeface="DM Sans"/>
                <a:ea typeface="DM Sans"/>
                <a:cs typeface="DM Sans"/>
                <a:sym typeface="DM Sans"/>
              </a:rPr>
              <a:t>is </a:t>
            </a:r>
            <a:r>
              <a:rPr lang="en-GB" dirty="0">
                <a:solidFill>
                  <a:schemeClr val="dk1"/>
                </a:solidFill>
                <a:latin typeface="DM Sans"/>
                <a:ea typeface="DM Sans"/>
                <a:cs typeface="DM Sans"/>
                <a:sym typeface="DM Sans"/>
              </a:rPr>
              <a:t>highest for Classic </a:t>
            </a:r>
            <a:r>
              <a:rPr lang="en-GB" dirty="0" smtClean="0">
                <a:solidFill>
                  <a:schemeClr val="dk1"/>
                </a:solidFill>
                <a:latin typeface="DM Sans"/>
                <a:ea typeface="DM Sans"/>
                <a:cs typeface="DM Sans"/>
                <a:sym typeface="DM Sans"/>
              </a:rPr>
              <a:t>cars.</a:t>
            </a:r>
          </a:p>
          <a:p>
            <a:pPr marL="285750" lvl="0" indent="-285750">
              <a:buFont typeface="Arial" pitchFamily="34" charset="0"/>
              <a:buChar char="•"/>
            </a:pPr>
            <a:r>
              <a:rPr lang="en-GB" dirty="0">
                <a:solidFill>
                  <a:schemeClr val="dk1"/>
                </a:solidFill>
                <a:latin typeface="DM Sans"/>
                <a:ea typeface="DM Sans"/>
                <a:cs typeface="DM Sans"/>
                <a:sym typeface="DM Sans"/>
              </a:rPr>
              <a:t>Sales are increasing year on year</a:t>
            </a:r>
            <a:r>
              <a:rPr lang="en-GB" dirty="0" smtClean="0">
                <a:solidFill>
                  <a:schemeClr val="dk1"/>
                </a:solidFill>
                <a:latin typeface="DM Sans"/>
                <a:ea typeface="DM Sans"/>
                <a:cs typeface="DM Sans"/>
                <a:sym typeface="DM Sans"/>
              </a:rPr>
              <a:t>.</a:t>
            </a:r>
          </a:p>
          <a:p>
            <a:pPr marL="285750" indent="-285750">
              <a:buFont typeface="Arial" pitchFamily="34" charset="0"/>
              <a:buChar char="•"/>
            </a:pPr>
            <a:r>
              <a:rPr lang="en-GB" dirty="0">
                <a:solidFill>
                  <a:schemeClr val="dk1"/>
                </a:solidFill>
                <a:latin typeface="DM Sans"/>
                <a:ea typeface="DM Sans"/>
                <a:cs typeface="DM Sans"/>
                <a:sym typeface="DM Sans"/>
              </a:rPr>
              <a:t>Monthly sales peaks from September to December, and the sales are increasing year on year</a:t>
            </a:r>
            <a:r>
              <a:rPr lang="en-GB" dirty="0" smtClean="0">
                <a:solidFill>
                  <a:schemeClr val="dk1"/>
                </a:solidFill>
                <a:latin typeface="DM Sans"/>
                <a:ea typeface="DM Sans"/>
                <a:cs typeface="DM Sans"/>
                <a:sym typeface="DM Sans"/>
              </a:rPr>
              <a:t>.</a:t>
            </a:r>
          </a:p>
          <a:p>
            <a:pPr marL="285750" lvl="0" indent="-285750">
              <a:buFont typeface="Arial" pitchFamily="34" charset="0"/>
              <a:buChar char="•"/>
            </a:pPr>
            <a:r>
              <a:rPr lang="en-GB" dirty="0">
                <a:solidFill>
                  <a:schemeClr val="dk1"/>
                </a:solidFill>
                <a:latin typeface="DM Sans"/>
                <a:ea typeface="DM Sans"/>
                <a:cs typeface="DM Sans"/>
                <a:sym typeface="DM Sans"/>
              </a:rPr>
              <a:t>Highest sales is recorded at Tuesday and the least is recorded for Saturday.</a:t>
            </a:r>
          </a:p>
          <a:p>
            <a:pPr marL="285750" indent="-285750">
              <a:buFont typeface="Arial" pitchFamily="34" charset="0"/>
              <a:buChar char="•"/>
            </a:pPr>
            <a:endParaRPr lang="en-GB" dirty="0">
              <a:solidFill>
                <a:schemeClr val="dk1"/>
              </a:solidFill>
              <a:latin typeface="DM Sans"/>
              <a:ea typeface="DM Sans"/>
              <a:cs typeface="DM Sans"/>
              <a:sym typeface="DM Sans"/>
            </a:endParaRPr>
          </a:p>
          <a:p>
            <a:pPr marL="285750" lvl="0" indent="-285750">
              <a:buFont typeface="Arial" pitchFamily="34" charset="0"/>
              <a:buChar char="•"/>
            </a:pPr>
            <a:endParaRPr lang="en-GB" dirty="0">
              <a:solidFill>
                <a:schemeClr val="dk1"/>
              </a:solidFill>
              <a:latin typeface="DM Sans"/>
              <a:ea typeface="DM Sans"/>
              <a:cs typeface="DM Sans"/>
              <a:sym typeface="DM Sans"/>
            </a:endParaRPr>
          </a:p>
          <a:p>
            <a:pPr marL="285750" indent="-285750">
              <a:buFont typeface="Arial" pitchFamily="34" charset="0"/>
              <a:buChar char="•"/>
            </a:pPr>
            <a:endParaRPr lang="en-GB" dirty="0" smtClean="0">
              <a:solidFill>
                <a:schemeClr val="dk1"/>
              </a:solidFill>
              <a:latin typeface="DM Sans"/>
              <a:ea typeface="DM Sans"/>
              <a:cs typeface="DM Sans"/>
              <a:sym typeface="DM Sans"/>
            </a:endParaRPr>
          </a:p>
          <a:p>
            <a:pPr marL="285750" indent="-285750">
              <a:buFont typeface="Arial" pitchFamily="34" charset="0"/>
              <a:buChar char="•"/>
            </a:pPr>
            <a:endParaRPr lang="en-GB" dirty="0">
              <a:solidFill>
                <a:schemeClr val="dk1"/>
              </a:solidFill>
              <a:latin typeface="DM Sans"/>
              <a:ea typeface="DM Sans"/>
              <a:cs typeface="DM Sans"/>
              <a:sym typeface="DM Sans"/>
            </a:endParaRPr>
          </a:p>
          <a:p>
            <a:pPr marL="285750" lvl="0" indent="-285750">
              <a:buFont typeface="Arial" pitchFamily="34" charset="0"/>
              <a:buChar char="•"/>
            </a:pPr>
            <a:endParaRPr lang="en-GB" dirty="0" smtClean="0">
              <a:solidFill>
                <a:schemeClr val="dk1"/>
              </a:solidFill>
              <a:latin typeface="DM Sans"/>
              <a:ea typeface="DM Sans"/>
              <a:cs typeface="DM Sans"/>
              <a:sym typeface="DM Sans"/>
            </a:endParaRPr>
          </a:p>
          <a:p>
            <a:pPr marL="285750" lvl="0" indent="-285750">
              <a:buFont typeface="Arial" pitchFamily="34" charset="0"/>
              <a:buChar char="•"/>
            </a:pPr>
            <a:endParaRPr lang="en-GB" dirty="0">
              <a:solidFill>
                <a:schemeClr val="dk1"/>
              </a:solidFill>
              <a:latin typeface="DM Sans"/>
              <a:ea typeface="DM Sans"/>
              <a:cs typeface="DM Sans"/>
              <a:sym typeface="DM Sans"/>
            </a:endParaRPr>
          </a:p>
          <a:p>
            <a:pPr marL="285750" lvl="0" indent="-285750">
              <a:buFont typeface="Arial" pitchFamily="34" charset="0"/>
              <a:buChar char="•"/>
            </a:pPr>
            <a:endParaRPr lang="en-GB" dirty="0" smtClean="0">
              <a:solidFill>
                <a:schemeClr val="dk1"/>
              </a:solidFill>
              <a:latin typeface="DM Sans"/>
              <a:ea typeface="DM Sans"/>
              <a:cs typeface="DM Sans"/>
              <a:sym typeface="DM Sans"/>
            </a:endParaRPr>
          </a:p>
          <a:p>
            <a:pPr marL="285750" lvl="0" indent="-285750">
              <a:buFont typeface="Arial" pitchFamily="34" charset="0"/>
              <a:buChar char="•"/>
            </a:pPr>
            <a:endParaRPr lang="en-GB" dirty="0">
              <a:solidFill>
                <a:schemeClr val="dk1"/>
              </a:solidFill>
              <a:latin typeface="DM Sans"/>
              <a:ea typeface="DM Sans"/>
              <a:cs typeface="DM Sans"/>
              <a:sym typeface="DM Sans"/>
            </a:endParaRPr>
          </a:p>
          <a:p>
            <a:pPr marL="285750" indent="-285750">
              <a:buFont typeface="Arial" pitchFamily="34" charset="0"/>
              <a:buChar char="•"/>
            </a:pPr>
            <a:endParaRPr lang="en-GB" dirty="0">
              <a:solidFill>
                <a:schemeClr val="dk1"/>
              </a:solidFill>
              <a:latin typeface="DM Sans"/>
              <a:ea typeface="DM Sans"/>
              <a:cs typeface="DM Sans"/>
              <a:sym typeface="DM Sans"/>
            </a:endParaRPr>
          </a:p>
          <a:p>
            <a:pPr marL="285750" lvl="0" indent="-285750">
              <a:buFont typeface="Arial" pitchFamily="34" charset="0"/>
              <a:buChar char="•"/>
            </a:pPr>
            <a:endParaRPr lang="en-GB"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95295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1691680" y="1203598"/>
            <a:ext cx="7488832" cy="578100"/>
          </a:xfrm>
          <a:prstGeom prst="rect">
            <a:avLst/>
          </a:prstGeom>
        </p:spPr>
        <p:txBody>
          <a:bodyPr spcFirstLastPara="1" wrap="square" lIns="91425" tIns="91425" rIns="91425" bIns="91425" anchor="t" anchorCtr="0">
            <a:noAutofit/>
          </a:bodyPr>
          <a:lstStyle/>
          <a:p>
            <a:pPr lvl="0" algn="l">
              <a:buSzPts val="1100"/>
            </a:pPr>
            <a:r>
              <a:rPr lang="en-GB" b="0" dirty="0"/>
              <a:t>RFM (</a:t>
            </a:r>
            <a:r>
              <a:rPr lang="en-GB" b="0" dirty="0" err="1"/>
              <a:t>recency</a:t>
            </a:r>
            <a:r>
              <a:rPr lang="en-GB" b="0" dirty="0"/>
              <a:t>, frequency, monetary) analysis</a:t>
            </a:r>
            <a:endParaRPr dirty="0"/>
          </a:p>
        </p:txBody>
      </p:sp>
      <p:sp>
        <p:nvSpPr>
          <p:cNvPr id="417" name="Google Shape;417;p41"/>
          <p:cNvSpPr txBox="1">
            <a:spLocks noGrp="1"/>
          </p:cNvSpPr>
          <p:nvPr>
            <p:ph type="subTitle" idx="1"/>
          </p:nvPr>
        </p:nvSpPr>
        <p:spPr>
          <a:xfrm>
            <a:off x="1835696" y="1779662"/>
            <a:ext cx="6562800" cy="1422300"/>
          </a:xfrm>
          <a:prstGeom prst="rect">
            <a:avLst/>
          </a:prstGeom>
        </p:spPr>
        <p:txBody>
          <a:bodyPr spcFirstLastPara="1" wrap="square" lIns="91425" tIns="91425" rIns="91425" bIns="91425" anchor="t" anchorCtr="0">
            <a:noAutofit/>
          </a:bodyPr>
          <a:lstStyle/>
          <a:p>
            <a:pPr marL="0" lvl="0" indent="0" algn="l">
              <a:buSzPts val="1100"/>
            </a:pPr>
            <a:r>
              <a:rPr lang="en-GB" sz="1600" dirty="0"/>
              <a:t>RFM analysis is a marketing method employed to categorize and prioritize customers quantitatively, utilizing criteria like the </a:t>
            </a:r>
            <a:r>
              <a:rPr lang="en-GB" sz="1600" dirty="0" err="1"/>
              <a:t>recency</a:t>
            </a:r>
            <a:r>
              <a:rPr lang="en-GB" sz="1600" dirty="0"/>
              <a:t>, frequency, and monetary value of their recent transactions. This approach helps in identifying top-performing customers and enables businesses to design precise marketing campaigns aimed at this select group. </a:t>
            </a:r>
            <a:endParaRPr sz="1600"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89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p>
            <a:pPr lvl="0">
              <a:buSzPts val="1100"/>
            </a:pPr>
            <a:r>
              <a:rPr lang="en-IN" dirty="0"/>
              <a:t>P</a:t>
            </a:r>
            <a:r>
              <a:rPr lang="en-IN" dirty="0" smtClean="0"/>
              <a:t>arameters </a:t>
            </a:r>
            <a:r>
              <a:rPr lang="en-IN" dirty="0"/>
              <a:t>used</a:t>
            </a:r>
            <a:endParaRPr dirty="0"/>
          </a:p>
        </p:txBody>
      </p:sp>
      <p:sp>
        <p:nvSpPr>
          <p:cNvPr id="436" name="Google Shape;436;p43"/>
          <p:cNvSpPr txBox="1">
            <a:spLocks noGrp="1"/>
          </p:cNvSpPr>
          <p:nvPr>
            <p:ph type="subTitle" idx="1"/>
          </p:nvPr>
        </p:nvSpPr>
        <p:spPr>
          <a:xfrm>
            <a:off x="5004048" y="2571750"/>
            <a:ext cx="3328800" cy="1658100"/>
          </a:xfrm>
          <a:prstGeom prst="rect">
            <a:avLst/>
          </a:prstGeom>
        </p:spPr>
        <p:txBody>
          <a:bodyPr spcFirstLastPara="1" wrap="square" lIns="91425" tIns="91425" rIns="91425" bIns="91425" anchor="t" anchorCtr="0">
            <a:noAutofit/>
          </a:bodyPr>
          <a:lstStyle/>
          <a:p>
            <a:pPr marL="742950" lvl="2" algn="l">
              <a:buFont typeface="Arial"/>
              <a:buChar char="•"/>
            </a:pPr>
            <a:r>
              <a:rPr lang="en-US" sz="1400" dirty="0" smtClean="0">
                <a:solidFill>
                  <a:schemeClr val="tx1"/>
                </a:solidFill>
              </a:rPr>
              <a:t>Revenue- Sales</a:t>
            </a:r>
          </a:p>
          <a:p>
            <a:pPr marL="742950" lvl="2" algn="l">
              <a:buFont typeface="Arial"/>
              <a:buChar char="•"/>
            </a:pPr>
            <a:r>
              <a:rPr lang="en-US" sz="1400" dirty="0" smtClean="0">
                <a:solidFill>
                  <a:schemeClr val="tx1"/>
                </a:solidFill>
              </a:rPr>
              <a:t>Frequency- Customer Name and </a:t>
            </a:r>
            <a:r>
              <a:rPr lang="en-US" sz="1400" dirty="0" err="1" smtClean="0">
                <a:solidFill>
                  <a:schemeClr val="tx1"/>
                </a:solidFill>
              </a:rPr>
              <a:t>Orderid</a:t>
            </a:r>
            <a:endParaRPr lang="en-US" sz="1400" dirty="0" smtClean="0">
              <a:solidFill>
                <a:schemeClr val="tx1"/>
              </a:solidFill>
            </a:endParaRPr>
          </a:p>
          <a:p>
            <a:pPr marL="742950" lvl="2" algn="l">
              <a:buFont typeface="Arial"/>
              <a:buChar char="•"/>
            </a:pPr>
            <a:r>
              <a:rPr lang="en-US" sz="1400" dirty="0" err="1" smtClean="0">
                <a:solidFill>
                  <a:schemeClr val="tx1"/>
                </a:solidFill>
              </a:rPr>
              <a:t>Recency</a:t>
            </a:r>
            <a:r>
              <a:rPr lang="en-US" sz="1400" dirty="0" smtClean="0">
                <a:solidFill>
                  <a:schemeClr val="tx1"/>
                </a:solidFill>
              </a:rPr>
              <a:t>- Days Since </a:t>
            </a:r>
            <a:r>
              <a:rPr lang="en-US" sz="1400" dirty="0" err="1" smtClean="0">
                <a:solidFill>
                  <a:schemeClr val="tx1"/>
                </a:solidFill>
              </a:rPr>
              <a:t>Lastorder</a:t>
            </a:r>
            <a:endParaRPr lang="en-US" sz="1400" dirty="0" smtClean="0">
              <a:solidFill>
                <a:schemeClr val="tx1"/>
              </a:solidFill>
            </a:endParaRPr>
          </a:p>
          <a:p>
            <a:pPr marL="742950" lvl="2" algn="l">
              <a:buFont typeface="Arial"/>
              <a:buChar char="•"/>
            </a:pPr>
            <a:r>
              <a:rPr lang="en-US" sz="1400" dirty="0" smtClean="0">
                <a:solidFill>
                  <a:schemeClr val="tx1"/>
                </a:solidFill>
              </a:rPr>
              <a:t>Column </a:t>
            </a:r>
            <a:r>
              <a:rPr lang="en-US" sz="1400" dirty="0">
                <a:solidFill>
                  <a:schemeClr val="tx1"/>
                </a:solidFill>
              </a:rPr>
              <a:t>3- </a:t>
            </a:r>
            <a:r>
              <a:rPr lang="en-US" sz="1400" dirty="0" err="1" smtClean="0">
                <a:solidFill>
                  <a:schemeClr val="tx1"/>
                </a:solidFill>
              </a:rPr>
              <a:t>Recency</a:t>
            </a:r>
            <a:endParaRPr lang="en-US" sz="1400" dirty="0" smtClean="0">
              <a:solidFill>
                <a:schemeClr val="tx1"/>
              </a:solidFill>
            </a:endParaRPr>
          </a:p>
          <a:p>
            <a:pPr marL="742950" lvl="2" algn="l">
              <a:buFont typeface="Arial"/>
              <a:buChar char="•"/>
            </a:pPr>
            <a:r>
              <a:rPr lang="en-US" sz="1400" dirty="0" smtClean="0">
                <a:solidFill>
                  <a:schemeClr val="tx1"/>
                </a:solidFill>
              </a:rPr>
              <a:t>Column 2- Revenue</a:t>
            </a:r>
          </a:p>
          <a:p>
            <a:pPr marL="742950" lvl="2" algn="l">
              <a:buFont typeface="Arial"/>
              <a:buChar char="•"/>
            </a:pPr>
            <a:r>
              <a:rPr lang="en-US" sz="1400" dirty="0" err="1" smtClean="0">
                <a:solidFill>
                  <a:schemeClr val="tx1"/>
                </a:solidFill>
              </a:rPr>
              <a:t>Coumn</a:t>
            </a:r>
            <a:r>
              <a:rPr lang="en-US" sz="1400" dirty="0" smtClean="0">
                <a:solidFill>
                  <a:schemeClr val="tx1"/>
                </a:solidFill>
              </a:rPr>
              <a:t> 2(right)- Frequency</a:t>
            </a:r>
            <a:endParaRPr sz="1400" dirty="0">
              <a:solidFill>
                <a:schemeClr val="tx1"/>
              </a:solidFill>
            </a:endParaRPr>
          </a:p>
        </p:txBody>
      </p:sp>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777;p62"/>
          <p:cNvPicPr preferRelativeResize="0">
            <a:picLocks/>
          </p:cNvPicPr>
          <p:nvPr/>
        </p:nvPicPr>
        <p:blipFill rotWithShape="1">
          <a:blip r:embed="rId3">
            <a:alphaModFix/>
          </a:blip>
          <a:srcRect l="15969" t="5449" r="-20070" b="30444"/>
          <a:stretch/>
        </p:blipFill>
        <p:spPr>
          <a:xfrm>
            <a:off x="-42984" y="0"/>
            <a:ext cx="6296754" cy="4573134"/>
          </a:xfrm>
          <a:prstGeom prst="parallelogram">
            <a:avLst>
              <a:gd name="adj" fmla="val 25000"/>
            </a:avLst>
          </a:prstGeom>
          <a:noFill/>
          <a:ln>
            <a:noFill/>
          </a:ln>
        </p:spPr>
      </p:pic>
    </p:spTree>
    <p:extLst>
      <p:ext uri="{BB962C8B-B14F-4D97-AF65-F5344CB8AC3E}">
        <p14:creationId xmlns:p14="http://schemas.microsoft.com/office/powerpoint/2010/main" val="70956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4"/>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300" dirty="0" smtClean="0"/>
              <a:t>RFM KNIME Workflow</a:t>
            </a:r>
            <a:endParaRPr sz="33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55700"/>
            <a:ext cx="7855024" cy="3144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42"/>
          <p:cNvPicPr preferRelativeResize="0">
            <a:picLocks noGrp="1"/>
          </p:cNvPicPr>
          <p:nvPr>
            <p:ph type="pic" idx="3"/>
          </p:nvPr>
        </p:nvPicPr>
        <p:blipFill rotWithShape="1">
          <a:blip r:embed="rId3">
            <a:alphaModFix/>
          </a:blip>
          <a:srcRect l="3078" t="4753" r="-31894" b="32953"/>
          <a:stretch/>
        </p:blipFill>
        <p:spPr>
          <a:xfrm>
            <a:off x="4019625" y="572825"/>
            <a:ext cx="6443400" cy="4674900"/>
          </a:xfrm>
          <a:prstGeom prst="parallelogram">
            <a:avLst>
              <a:gd name="adj" fmla="val 25000"/>
            </a:avLst>
          </a:prstGeom>
        </p:spPr>
      </p:pic>
      <p:sp>
        <p:nvSpPr>
          <p:cNvPr id="425" name="Google Shape;425;p42"/>
          <p:cNvSpPr txBox="1">
            <a:spLocks noGrp="1"/>
          </p:cNvSpPr>
          <p:nvPr>
            <p:ph type="title"/>
          </p:nvPr>
        </p:nvSpPr>
        <p:spPr>
          <a:xfrm>
            <a:off x="899592" y="699542"/>
            <a:ext cx="3405000" cy="14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smtClean="0"/>
              <a:t>Agenda</a:t>
            </a:r>
            <a:endParaRPr dirty="0"/>
          </a:p>
        </p:txBody>
      </p:sp>
      <p:sp>
        <p:nvSpPr>
          <p:cNvPr id="427" name="Google Shape;427;p42"/>
          <p:cNvSpPr txBox="1">
            <a:spLocks noGrp="1"/>
          </p:cNvSpPr>
          <p:nvPr>
            <p:ph type="subTitle" idx="1"/>
          </p:nvPr>
        </p:nvSpPr>
        <p:spPr>
          <a:xfrm>
            <a:off x="899591" y="1707654"/>
            <a:ext cx="3600401" cy="2592288"/>
          </a:xfrm>
          <a:prstGeom prst="rect">
            <a:avLst/>
          </a:prstGeom>
        </p:spPr>
        <p:txBody>
          <a:bodyPr spcFirstLastPara="1" wrap="square" lIns="91425" tIns="91425" rIns="91425" bIns="91425" anchor="t" anchorCtr="0">
            <a:noAutofit/>
          </a:bodyPr>
          <a:lstStyle/>
          <a:p>
            <a:pPr>
              <a:buFont typeface="Arial" pitchFamily="34" charset="0"/>
              <a:buChar char="•"/>
            </a:pPr>
            <a:r>
              <a:rPr lang="en-US" dirty="0" smtClean="0">
                <a:ea typeface="+mn-lt"/>
                <a:cs typeface="+mn-lt"/>
              </a:rPr>
              <a:t>Executive </a:t>
            </a:r>
            <a:r>
              <a:rPr lang="en-US" dirty="0">
                <a:ea typeface="+mn-lt"/>
                <a:cs typeface="+mn-lt"/>
              </a:rPr>
              <a:t>Summary </a:t>
            </a:r>
            <a:r>
              <a:rPr lang="en-US" dirty="0" smtClean="0">
                <a:ea typeface="+mn-lt"/>
                <a:cs typeface="+mn-lt"/>
              </a:rPr>
              <a:t>of the</a:t>
            </a:r>
            <a:r>
              <a:rPr lang="en-US" dirty="0">
                <a:ea typeface="+mn-lt"/>
                <a:cs typeface="+mn-lt"/>
              </a:rPr>
              <a:t> </a:t>
            </a:r>
            <a:r>
              <a:rPr lang="en-US" dirty="0" smtClean="0">
                <a:ea typeface="+mn-lt"/>
                <a:cs typeface="+mn-lt"/>
              </a:rPr>
              <a:t>data</a:t>
            </a:r>
          </a:p>
          <a:p>
            <a:pPr marL="139700" indent="0"/>
            <a:endParaRPr lang="en-US" dirty="0"/>
          </a:p>
          <a:p>
            <a:pPr>
              <a:buFont typeface="Arial" pitchFamily="34" charset="0"/>
              <a:buChar char="•"/>
            </a:pPr>
            <a:r>
              <a:rPr lang="en-US" dirty="0">
                <a:ea typeface="+mn-lt"/>
                <a:cs typeface="+mn-lt"/>
              </a:rPr>
              <a:t>Exploratory Data </a:t>
            </a:r>
            <a:r>
              <a:rPr lang="en-US" dirty="0" smtClean="0">
                <a:ea typeface="+mn-lt"/>
                <a:cs typeface="+mn-lt"/>
              </a:rPr>
              <a:t>Analysis</a:t>
            </a:r>
          </a:p>
          <a:p>
            <a:pPr marL="139700" indent="0"/>
            <a:endParaRPr lang="en-US" dirty="0"/>
          </a:p>
          <a:p>
            <a:pPr>
              <a:buFont typeface="Arial" pitchFamily="34" charset="0"/>
              <a:buChar char="•"/>
            </a:pPr>
            <a:r>
              <a:rPr lang="en-US" dirty="0"/>
              <a:t>Market Basket </a:t>
            </a:r>
            <a:r>
              <a:rPr lang="en-US" dirty="0" smtClean="0"/>
              <a:t>Analysis</a:t>
            </a:r>
          </a:p>
          <a:p>
            <a:pPr marL="139700" indent="0"/>
            <a:endParaRPr lang="en-US" dirty="0"/>
          </a:p>
          <a:p>
            <a:pPr>
              <a:buFont typeface="Arial" pitchFamily="34" charset="0"/>
              <a:buChar char="•"/>
            </a:pPr>
            <a:r>
              <a:rPr lang="en-US" dirty="0"/>
              <a:t>Associations </a:t>
            </a:r>
            <a:r>
              <a:rPr lang="en-US" dirty="0" smtClean="0"/>
              <a:t>Identified</a:t>
            </a:r>
          </a:p>
          <a:p>
            <a:pPr marL="139700" indent="0"/>
            <a:endParaRPr lang="en-US" dirty="0"/>
          </a:p>
          <a:p>
            <a:pPr>
              <a:buFont typeface="Arial" pitchFamily="34" charset="0"/>
              <a:buChar char="•"/>
            </a:pPr>
            <a:r>
              <a:rPr lang="en-US" dirty="0"/>
              <a:t>Recommendation</a:t>
            </a:r>
            <a:endParaRPr lang="en-US" dirty="0"/>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4"/>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300" dirty="0" smtClean="0"/>
              <a:t>RFM KNIME Output</a:t>
            </a:r>
            <a:endParaRPr sz="33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00" y="987574"/>
            <a:ext cx="863067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62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Top 5 Customers</a:t>
            </a:r>
            <a:endParaRPr sz="3300" dirty="0"/>
          </a:p>
        </p:txBody>
      </p:sp>
      <p:sp>
        <p:nvSpPr>
          <p:cNvPr id="535" name="Google Shape;535;p48"/>
          <p:cNvSpPr txBox="1"/>
          <p:nvPr/>
        </p:nvSpPr>
        <p:spPr>
          <a:xfrm>
            <a:off x="899593" y="3354058"/>
            <a:ext cx="1944216" cy="1326258"/>
          </a:xfrm>
          <a:prstGeom prst="rect">
            <a:avLst/>
          </a:prstGeom>
          <a:noFill/>
          <a:ln>
            <a:noFill/>
          </a:ln>
        </p:spPr>
        <p:txBody>
          <a:bodyPr spcFirstLastPara="1" wrap="square" lIns="91425" tIns="91425" rIns="91425" bIns="91425" anchor="t" anchorCtr="0">
            <a:noAutofit/>
          </a:bodyPr>
          <a:lstStyle/>
          <a:p>
            <a:pPr lvl="0"/>
            <a:r>
              <a:rPr lang="en-GB" b="1" dirty="0" smtClean="0">
                <a:solidFill>
                  <a:schemeClr val="dk1"/>
                </a:solidFill>
                <a:latin typeface="DM Sans"/>
                <a:ea typeface="DM Sans"/>
                <a:cs typeface="DM Sans"/>
                <a:sym typeface="DM Sans"/>
              </a:rPr>
              <a:t>Best Customers:                 </a:t>
            </a:r>
            <a:r>
              <a:rPr lang="en-GB" dirty="0" smtClean="0">
                <a:solidFill>
                  <a:schemeClr val="dk1"/>
                </a:solidFill>
                <a:latin typeface="DM Sans"/>
                <a:ea typeface="DM Sans"/>
                <a:cs typeface="DM Sans"/>
                <a:sym typeface="DM Sans"/>
              </a:rPr>
              <a:t/>
            </a:r>
            <a:br>
              <a:rPr lang="en-GB"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Euro Shopping Channel</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Mini Gifts Distributor ltd</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Dragon </a:t>
            </a:r>
            <a:r>
              <a:rPr lang="en-GB" sz="1100" dirty="0" err="1" smtClean="0">
                <a:solidFill>
                  <a:schemeClr val="dk1"/>
                </a:solidFill>
                <a:latin typeface="DM Sans"/>
                <a:ea typeface="DM Sans"/>
                <a:cs typeface="DM Sans"/>
                <a:sym typeface="DM Sans"/>
              </a:rPr>
              <a:t>Souveniers</a:t>
            </a:r>
            <a:r>
              <a:rPr lang="en-GB" sz="1100" dirty="0" smtClean="0">
                <a:solidFill>
                  <a:schemeClr val="dk1"/>
                </a:solidFill>
                <a:latin typeface="DM Sans"/>
                <a:ea typeface="DM Sans"/>
                <a:cs typeface="DM Sans"/>
                <a:sym typeface="DM Sans"/>
              </a:rPr>
              <a:t>, Ltd</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UK Collectables</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Muscle Machine </a:t>
            </a:r>
            <a:r>
              <a:rPr lang="en-GB" sz="1100" dirty="0" err="1" smtClean="0">
                <a:solidFill>
                  <a:schemeClr val="dk1"/>
                </a:solidFill>
                <a:latin typeface="DM Sans"/>
                <a:ea typeface="DM Sans"/>
                <a:cs typeface="DM Sans"/>
                <a:sym typeface="DM Sans"/>
              </a:rPr>
              <a:t>Inc</a:t>
            </a:r>
            <a:endParaRPr sz="1100" dirty="0">
              <a:solidFill>
                <a:schemeClr val="dk1"/>
              </a:solidFill>
              <a:latin typeface="DM Sans"/>
              <a:ea typeface="DM Sans"/>
              <a:cs typeface="DM Sans"/>
              <a:sym typeface="DM Sans"/>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059582"/>
            <a:ext cx="741682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Google Shape;535;p48"/>
          <p:cNvSpPr txBox="1"/>
          <p:nvPr/>
        </p:nvSpPr>
        <p:spPr>
          <a:xfrm>
            <a:off x="6516216" y="3375376"/>
            <a:ext cx="1944216" cy="1326258"/>
          </a:xfrm>
          <a:prstGeom prst="rect">
            <a:avLst/>
          </a:prstGeom>
          <a:noFill/>
          <a:ln>
            <a:noFill/>
          </a:ln>
        </p:spPr>
        <p:txBody>
          <a:bodyPr spcFirstLastPara="1" wrap="square" lIns="91425" tIns="91425" rIns="91425" bIns="91425" anchor="t" anchorCtr="0">
            <a:noAutofit/>
          </a:bodyPr>
          <a:lstStyle/>
          <a:p>
            <a:pPr lvl="0"/>
            <a:r>
              <a:rPr lang="en-GB" b="1" dirty="0" smtClean="0">
                <a:solidFill>
                  <a:schemeClr val="dk1"/>
                </a:solidFill>
                <a:latin typeface="DM Sans"/>
                <a:ea typeface="DM Sans"/>
                <a:cs typeface="DM Sans"/>
                <a:sym typeface="DM Sans"/>
              </a:rPr>
              <a:t>Loyal Customers:                 </a:t>
            </a:r>
            <a:r>
              <a:rPr lang="en-GB" dirty="0" smtClean="0">
                <a:solidFill>
                  <a:schemeClr val="dk1"/>
                </a:solidFill>
                <a:latin typeface="DM Sans"/>
                <a:ea typeface="DM Sans"/>
                <a:cs typeface="DM Sans"/>
                <a:sym typeface="DM Sans"/>
              </a:rPr>
              <a:t/>
            </a:r>
            <a:br>
              <a:rPr lang="en-GB"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Euro Shopping Channel</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Mini Gifts Distributor ltd</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Land of Toys</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Reims Collectables</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Lyon </a:t>
            </a:r>
            <a:r>
              <a:rPr lang="en-GB" sz="1100" dirty="0" err="1" smtClean="0">
                <a:solidFill>
                  <a:schemeClr val="dk1"/>
                </a:solidFill>
                <a:latin typeface="DM Sans"/>
                <a:ea typeface="DM Sans"/>
                <a:cs typeface="DM Sans"/>
                <a:sym typeface="DM Sans"/>
              </a:rPr>
              <a:t>Souveniers</a:t>
            </a:r>
            <a:endParaRPr sz="1100"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38295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Top 5 Customers</a:t>
            </a:r>
            <a:endParaRPr sz="3300" dirty="0"/>
          </a:p>
        </p:txBody>
      </p:sp>
      <p:sp>
        <p:nvSpPr>
          <p:cNvPr id="535" name="Google Shape;535;p48"/>
          <p:cNvSpPr txBox="1"/>
          <p:nvPr/>
        </p:nvSpPr>
        <p:spPr>
          <a:xfrm>
            <a:off x="899593" y="3354058"/>
            <a:ext cx="1944216" cy="1326258"/>
          </a:xfrm>
          <a:prstGeom prst="rect">
            <a:avLst/>
          </a:prstGeom>
          <a:noFill/>
          <a:ln>
            <a:noFill/>
          </a:ln>
        </p:spPr>
        <p:txBody>
          <a:bodyPr spcFirstLastPara="1" wrap="square" lIns="91425" tIns="91425" rIns="91425" bIns="91425" anchor="t" anchorCtr="0">
            <a:noAutofit/>
          </a:bodyPr>
          <a:lstStyle/>
          <a:p>
            <a:pPr lvl="0"/>
            <a:r>
              <a:rPr lang="en-GB" b="1" dirty="0" smtClean="0">
                <a:solidFill>
                  <a:schemeClr val="dk1"/>
                </a:solidFill>
                <a:latin typeface="DM Sans"/>
                <a:ea typeface="DM Sans"/>
                <a:cs typeface="DM Sans"/>
                <a:sym typeface="DM Sans"/>
              </a:rPr>
              <a:t>Verge of Churning:                 </a:t>
            </a:r>
            <a:r>
              <a:rPr lang="en-GB" dirty="0" smtClean="0">
                <a:solidFill>
                  <a:schemeClr val="dk1"/>
                </a:solidFill>
                <a:latin typeface="DM Sans"/>
                <a:ea typeface="DM Sans"/>
                <a:cs typeface="DM Sans"/>
                <a:sym typeface="DM Sans"/>
              </a:rPr>
              <a:t/>
            </a:r>
            <a:br>
              <a:rPr lang="en-GB"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Danish Whole Imports</a:t>
            </a:r>
          </a:p>
          <a:p>
            <a:pPr lvl="0"/>
            <a:r>
              <a:rPr lang="en-GB" sz="1100" dirty="0" smtClean="0">
                <a:solidFill>
                  <a:schemeClr val="dk1"/>
                </a:solidFill>
                <a:latin typeface="DM Sans"/>
                <a:ea typeface="DM Sans"/>
                <a:cs typeface="DM Sans"/>
                <a:sym typeface="DM Sans"/>
              </a:rPr>
              <a:t>Cruz &amp; Sons Co.</a:t>
            </a:r>
          </a:p>
          <a:p>
            <a:pPr lvl="0"/>
            <a:r>
              <a:rPr lang="en-GB" sz="1100" dirty="0" smtClean="0">
                <a:solidFill>
                  <a:schemeClr val="dk1"/>
                </a:solidFill>
                <a:latin typeface="DM Sans"/>
                <a:ea typeface="DM Sans"/>
                <a:cs typeface="DM Sans"/>
                <a:sym typeface="DM Sans"/>
              </a:rPr>
              <a:t>Marseille Mini Autos</a:t>
            </a:r>
          </a:p>
          <a:p>
            <a:pPr lvl="0"/>
            <a:r>
              <a:rPr lang="en-GB" sz="1100" dirty="0" err="1" smtClean="0">
                <a:solidFill>
                  <a:schemeClr val="dk1"/>
                </a:solidFill>
                <a:latin typeface="DM Sans"/>
                <a:ea typeface="DM Sans"/>
                <a:cs typeface="DM Sans"/>
                <a:sym typeface="DM Sans"/>
              </a:rPr>
              <a:t>Baane</a:t>
            </a:r>
            <a:r>
              <a:rPr lang="en-GB" sz="1100" dirty="0" smtClean="0">
                <a:solidFill>
                  <a:schemeClr val="dk1"/>
                </a:solidFill>
                <a:latin typeface="DM Sans"/>
                <a:ea typeface="DM Sans"/>
                <a:cs typeface="DM Sans"/>
                <a:sym typeface="DM Sans"/>
              </a:rPr>
              <a:t> Mini Imports</a:t>
            </a:r>
          </a:p>
          <a:p>
            <a:pPr lvl="0"/>
            <a:r>
              <a:rPr lang="en-GB" sz="1100" dirty="0" err="1" smtClean="0">
                <a:solidFill>
                  <a:schemeClr val="dk1"/>
                </a:solidFill>
                <a:latin typeface="DM Sans"/>
                <a:ea typeface="DM Sans"/>
                <a:cs typeface="DM Sans"/>
                <a:sym typeface="DM Sans"/>
              </a:rPr>
              <a:t>Corrida</a:t>
            </a:r>
            <a:r>
              <a:rPr lang="en-GB" sz="1100" dirty="0" smtClean="0">
                <a:solidFill>
                  <a:schemeClr val="dk1"/>
                </a:solidFill>
                <a:latin typeface="DM Sans"/>
                <a:ea typeface="DM Sans"/>
                <a:cs typeface="DM Sans"/>
                <a:sym typeface="DM Sans"/>
              </a:rPr>
              <a:t> Auto Replicas, Ltd</a:t>
            </a:r>
            <a:endParaRPr sz="1100" dirty="0">
              <a:solidFill>
                <a:schemeClr val="dk1"/>
              </a:solidFill>
              <a:latin typeface="DM Sans"/>
              <a:ea typeface="DM Sans"/>
              <a:cs typeface="DM Sans"/>
              <a:sym typeface="DM Sans"/>
            </a:endParaRPr>
          </a:p>
        </p:txBody>
      </p:sp>
      <p:sp>
        <p:nvSpPr>
          <p:cNvPr id="8" name="Google Shape;535;p48"/>
          <p:cNvSpPr txBox="1"/>
          <p:nvPr/>
        </p:nvSpPr>
        <p:spPr>
          <a:xfrm>
            <a:off x="6516216" y="3352250"/>
            <a:ext cx="2088232" cy="1326258"/>
          </a:xfrm>
          <a:prstGeom prst="rect">
            <a:avLst/>
          </a:prstGeom>
          <a:noFill/>
          <a:ln>
            <a:noFill/>
          </a:ln>
        </p:spPr>
        <p:txBody>
          <a:bodyPr spcFirstLastPara="1" wrap="square" lIns="91425" tIns="91425" rIns="91425" bIns="91425" anchor="t" anchorCtr="0">
            <a:noAutofit/>
          </a:bodyPr>
          <a:lstStyle/>
          <a:p>
            <a:pPr lvl="0"/>
            <a:r>
              <a:rPr lang="en-GB" b="1" dirty="0" smtClean="0">
                <a:solidFill>
                  <a:schemeClr val="dk1"/>
                </a:solidFill>
                <a:latin typeface="DM Sans"/>
                <a:ea typeface="DM Sans"/>
                <a:cs typeface="DM Sans"/>
                <a:sym typeface="DM Sans"/>
              </a:rPr>
              <a:t>Lost Customers:                 </a:t>
            </a:r>
            <a:r>
              <a:rPr lang="en-GB" dirty="0" smtClean="0">
                <a:solidFill>
                  <a:schemeClr val="dk1"/>
                </a:solidFill>
                <a:latin typeface="DM Sans"/>
                <a:ea typeface="DM Sans"/>
                <a:cs typeface="DM Sans"/>
                <a:sym typeface="DM Sans"/>
              </a:rPr>
              <a:t/>
            </a:r>
            <a:br>
              <a:rPr lang="en-GB" dirty="0" smtClean="0">
                <a:solidFill>
                  <a:schemeClr val="dk1"/>
                </a:solidFill>
                <a:latin typeface="DM Sans"/>
                <a:ea typeface="DM Sans"/>
                <a:cs typeface="DM Sans"/>
                <a:sym typeface="DM Sans"/>
              </a:rPr>
            </a:br>
            <a:r>
              <a:rPr lang="en-GB" sz="1100" dirty="0">
                <a:solidFill>
                  <a:schemeClr val="dk1"/>
                </a:solidFill>
                <a:latin typeface="DM Sans"/>
                <a:ea typeface="DM Sans"/>
                <a:cs typeface="DM Sans"/>
                <a:sym typeface="DM Sans"/>
              </a:rPr>
              <a:t>Danish Whole Imports</a:t>
            </a:r>
          </a:p>
          <a:p>
            <a:pPr lvl="0"/>
            <a:r>
              <a:rPr lang="en-GB" sz="1100" dirty="0">
                <a:solidFill>
                  <a:schemeClr val="dk1"/>
                </a:solidFill>
                <a:latin typeface="DM Sans"/>
                <a:ea typeface="DM Sans"/>
                <a:cs typeface="DM Sans"/>
                <a:sym typeface="DM Sans"/>
              </a:rPr>
              <a:t>Cruz &amp; Sons Co</a:t>
            </a:r>
            <a:r>
              <a:rPr lang="en-GB" sz="1100" dirty="0" smtClean="0">
                <a:solidFill>
                  <a:schemeClr val="dk1"/>
                </a:solidFill>
                <a:latin typeface="DM Sans"/>
                <a:ea typeface="DM Sans"/>
                <a:cs typeface="DM Sans"/>
                <a:sym typeface="DM Sans"/>
              </a:rPr>
              <a:t>.</a:t>
            </a:r>
            <a:br>
              <a:rPr lang="en-GB" sz="1100" dirty="0" smtClean="0">
                <a:solidFill>
                  <a:schemeClr val="dk1"/>
                </a:solidFill>
                <a:latin typeface="DM Sans"/>
                <a:ea typeface="DM Sans"/>
                <a:cs typeface="DM Sans"/>
                <a:sym typeface="DM Sans"/>
              </a:rPr>
            </a:br>
            <a:r>
              <a:rPr lang="en-GB" sz="1100" dirty="0" err="1" smtClean="0">
                <a:solidFill>
                  <a:schemeClr val="dk1"/>
                </a:solidFill>
                <a:latin typeface="DM Sans"/>
                <a:ea typeface="DM Sans"/>
                <a:cs typeface="DM Sans"/>
                <a:sym typeface="DM Sans"/>
              </a:rPr>
              <a:t>Rovelli</a:t>
            </a:r>
            <a:r>
              <a:rPr lang="en-GB" sz="1100" dirty="0" smtClean="0">
                <a:solidFill>
                  <a:schemeClr val="dk1"/>
                </a:solidFill>
                <a:latin typeface="DM Sans"/>
                <a:ea typeface="DM Sans"/>
                <a:cs typeface="DM Sans"/>
                <a:sym typeface="DM Sans"/>
              </a:rPr>
              <a:t> Gifts</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Salzburg Collectables</a:t>
            </a:r>
            <a:br>
              <a:rPr lang="en-GB" sz="1100" dirty="0" smtClean="0">
                <a:solidFill>
                  <a:schemeClr val="dk1"/>
                </a:solidFill>
                <a:latin typeface="DM Sans"/>
                <a:ea typeface="DM Sans"/>
                <a:cs typeface="DM Sans"/>
                <a:sym typeface="DM Sans"/>
              </a:rPr>
            </a:br>
            <a:r>
              <a:rPr lang="en-GB" sz="1100" dirty="0" smtClean="0">
                <a:solidFill>
                  <a:schemeClr val="dk1"/>
                </a:solidFill>
                <a:latin typeface="DM Sans"/>
                <a:ea typeface="DM Sans"/>
                <a:cs typeface="DM Sans"/>
                <a:sym typeface="DM Sans"/>
              </a:rPr>
              <a:t>Online </a:t>
            </a:r>
            <a:r>
              <a:rPr lang="en-GB" sz="1100" dirty="0" err="1" smtClean="0">
                <a:solidFill>
                  <a:schemeClr val="dk1"/>
                </a:solidFill>
                <a:latin typeface="DM Sans"/>
                <a:ea typeface="DM Sans"/>
                <a:cs typeface="DM Sans"/>
                <a:sym typeface="DM Sans"/>
              </a:rPr>
              <a:t>Diecast</a:t>
            </a:r>
            <a:r>
              <a:rPr lang="en-GB" sz="1100" dirty="0" smtClean="0">
                <a:solidFill>
                  <a:schemeClr val="dk1"/>
                </a:solidFill>
                <a:latin typeface="DM Sans"/>
                <a:ea typeface="DM Sans"/>
                <a:cs typeface="DM Sans"/>
                <a:sym typeface="DM Sans"/>
              </a:rPr>
              <a:t> Creations Co.</a:t>
            </a:r>
            <a:endParaRPr sz="1100" dirty="0">
              <a:solidFill>
                <a:schemeClr val="dk1"/>
              </a:solidFill>
              <a:latin typeface="DM Sans"/>
              <a:ea typeface="DM Sans"/>
              <a:cs typeface="DM Sans"/>
              <a:sym typeface="DM Sans"/>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65508"/>
            <a:ext cx="3957317" cy="1982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165508"/>
            <a:ext cx="3577630" cy="1982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82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grpSp>
      </p:grpSp>
      <p:sp>
        <p:nvSpPr>
          <p:cNvPr id="14" name="Google Shape;400;p40"/>
          <p:cNvSpPr txBox="1">
            <a:spLocks/>
          </p:cNvSpPr>
          <p:nvPr/>
        </p:nvSpPr>
        <p:spPr>
          <a:xfrm>
            <a:off x="1327836" y="843558"/>
            <a:ext cx="6052476" cy="335740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7200" dirty="0" smtClean="0">
                <a:solidFill>
                  <a:schemeClr val="accent2"/>
                </a:solidFill>
              </a:rPr>
              <a:t>ThankYou</a:t>
            </a:r>
            <a:endParaRPr lang="en" sz="7200" dirty="0">
              <a:solidFill>
                <a:schemeClr val="accent2"/>
              </a:solidFill>
            </a:endParaRPr>
          </a:p>
        </p:txBody>
      </p:sp>
    </p:spTree>
    <p:extLst>
      <p:ext uri="{BB962C8B-B14F-4D97-AF65-F5344CB8AC3E}">
        <p14:creationId xmlns:p14="http://schemas.microsoft.com/office/powerpoint/2010/main" val="350796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300"/>
              <a:t>Table of contents</a:t>
            </a:r>
            <a:endParaRPr sz="3300"/>
          </a:p>
        </p:txBody>
      </p:sp>
      <p:sp>
        <p:nvSpPr>
          <p:cNvPr id="400" name="Google Shape;400;p40"/>
          <p:cNvSpPr txBox="1">
            <a:spLocks noGrp="1"/>
          </p:cNvSpPr>
          <p:nvPr>
            <p:ph type="title" idx="2"/>
          </p:nvPr>
        </p:nvSpPr>
        <p:spPr>
          <a:xfrm>
            <a:off x="13278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01" name="Google Shape;401;p40"/>
          <p:cNvSpPr txBox="1">
            <a:spLocks noGrp="1"/>
          </p:cNvSpPr>
          <p:nvPr>
            <p:ph type="subTitle" idx="1"/>
          </p:nvPr>
        </p:nvSpPr>
        <p:spPr>
          <a:xfrm>
            <a:off x="1259632" y="1779236"/>
            <a:ext cx="3384376" cy="720505"/>
          </a:xfrm>
          <a:prstGeom prst="rect">
            <a:avLst/>
          </a:prstGeom>
        </p:spPr>
        <p:txBody>
          <a:bodyPr spcFirstLastPara="1" wrap="square" lIns="91425" tIns="91425" rIns="91425" bIns="91425" anchor="b" anchorCtr="0">
            <a:noAutofit/>
          </a:bodyPr>
          <a:lstStyle/>
          <a:p>
            <a:pPr>
              <a:spcBef>
                <a:spcPct val="0"/>
              </a:spcBef>
            </a:pPr>
            <a:r>
              <a:rPr lang="en-US" sz="2400" dirty="0">
                <a:ea typeface="+mn-lt"/>
                <a:cs typeface="+mn-lt"/>
              </a:rPr>
              <a:t>Executive Summary of the data</a:t>
            </a:r>
          </a:p>
        </p:txBody>
      </p:sp>
      <p:sp>
        <p:nvSpPr>
          <p:cNvPr id="403" name="Google Shape;403;p40"/>
          <p:cNvSpPr txBox="1">
            <a:spLocks noGrp="1"/>
          </p:cNvSpPr>
          <p:nvPr>
            <p:ph type="title" idx="4"/>
          </p:nvPr>
        </p:nvSpPr>
        <p:spPr>
          <a:xfrm>
            <a:off x="49551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4" name="Google Shape;404;p40"/>
          <p:cNvSpPr txBox="1">
            <a:spLocks noGrp="1"/>
          </p:cNvSpPr>
          <p:nvPr>
            <p:ph type="subTitle" idx="5"/>
          </p:nvPr>
        </p:nvSpPr>
        <p:spPr>
          <a:xfrm>
            <a:off x="4932040" y="2067694"/>
            <a:ext cx="3140700" cy="482108"/>
          </a:xfrm>
          <a:prstGeom prst="rect">
            <a:avLst/>
          </a:prstGeom>
        </p:spPr>
        <p:txBody>
          <a:bodyPr spcFirstLastPara="1" wrap="square" lIns="91425" tIns="91425" rIns="91425" bIns="91425" anchor="b" anchorCtr="0">
            <a:noAutofit/>
          </a:bodyPr>
          <a:lstStyle/>
          <a:p>
            <a:pPr marL="285750" indent="-285750">
              <a:spcBef>
                <a:spcPct val="0"/>
              </a:spcBef>
            </a:pPr>
            <a:r>
              <a:rPr lang="en-US" sz="2400" dirty="0">
                <a:ea typeface="+mn-lt"/>
                <a:cs typeface="+mn-lt"/>
              </a:rPr>
              <a:t>Exploratory Analysis &amp; Insights</a:t>
            </a:r>
          </a:p>
        </p:txBody>
      </p:sp>
      <p:sp>
        <p:nvSpPr>
          <p:cNvPr id="406" name="Google Shape;406;p40"/>
          <p:cNvSpPr txBox="1">
            <a:spLocks noGrp="1"/>
          </p:cNvSpPr>
          <p:nvPr>
            <p:ph type="title" idx="7"/>
          </p:nvPr>
        </p:nvSpPr>
        <p:spPr>
          <a:xfrm>
            <a:off x="1327836" y="2724162"/>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7" name="Google Shape;407;p40"/>
          <p:cNvSpPr txBox="1">
            <a:spLocks noGrp="1"/>
          </p:cNvSpPr>
          <p:nvPr>
            <p:ph type="subTitle" idx="8"/>
          </p:nvPr>
        </p:nvSpPr>
        <p:spPr>
          <a:xfrm>
            <a:off x="1331640" y="4083918"/>
            <a:ext cx="3140700" cy="410100"/>
          </a:xfrm>
          <a:prstGeom prst="rect">
            <a:avLst/>
          </a:prstGeom>
        </p:spPr>
        <p:txBody>
          <a:bodyPr spcFirstLastPara="1" wrap="square" lIns="91425" tIns="91425" rIns="91425" bIns="91425" anchor="b" anchorCtr="0">
            <a:noAutofit/>
          </a:bodyPr>
          <a:lstStyle/>
          <a:p>
            <a:pPr marL="0" lvl="0" indent="0">
              <a:buSzPts val="1100"/>
            </a:pPr>
            <a:r>
              <a:rPr lang="en-GB" dirty="0"/>
              <a:t>Customer Segmentation using RFM analysis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1691680" y="1203598"/>
            <a:ext cx="6562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Problem Statement</a:t>
            </a:r>
            <a:endParaRPr dirty="0"/>
          </a:p>
        </p:txBody>
      </p:sp>
      <p:sp>
        <p:nvSpPr>
          <p:cNvPr id="417" name="Google Shape;417;p41"/>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p>
            <a:pPr marL="0" lvl="0" indent="0" algn="l">
              <a:buSzPts val="1100"/>
            </a:pPr>
            <a:r>
              <a:rPr lang="en-GB" sz="1600" dirty="0"/>
              <a:t>An automobile parts manufacturing company has collected data on transactions for 3 years. They do not have any in-house data science team, thus they have hired you as their consultant. Your job is to use your data science skills to find the underlying buying patterns of the customers, provide the company with suitable insights about their customers, and recommend customized marketing strategies for different segments of customers. </a:t>
            </a:r>
            <a:endParaRPr sz="1600"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GB" dirty="0" smtClean="0"/>
              <a:t>Executive Summary</a:t>
            </a:r>
            <a:endParaRPr dirty="0"/>
          </a:p>
        </p:txBody>
      </p:sp>
      <p:sp>
        <p:nvSpPr>
          <p:cNvPr id="436" name="Google Shape;436;p43"/>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p>
            <a:pPr marL="742950" lvl="2" algn="l">
              <a:buFont typeface="Arial"/>
              <a:buChar char="•"/>
            </a:pPr>
            <a:r>
              <a:rPr lang="en-US" sz="1400" dirty="0">
                <a:solidFill>
                  <a:schemeClr val="tx1"/>
                </a:solidFill>
              </a:rPr>
              <a:t>Problem statement</a:t>
            </a:r>
          </a:p>
          <a:p>
            <a:pPr marL="742950" lvl="2" algn="l">
              <a:buFont typeface="Arial"/>
              <a:buChar char="•"/>
            </a:pPr>
            <a:r>
              <a:rPr lang="en-US" sz="1400" dirty="0">
                <a:solidFill>
                  <a:schemeClr val="tx1"/>
                </a:solidFill>
              </a:rPr>
              <a:t>Executive Summary &amp; Data  Dictionary</a:t>
            </a:r>
          </a:p>
          <a:p>
            <a:pPr marL="742950" lvl="2" algn="l">
              <a:buFont typeface="Arial"/>
              <a:buChar char="•"/>
            </a:pPr>
            <a:r>
              <a:rPr lang="en-US" sz="1400" dirty="0">
                <a:solidFill>
                  <a:schemeClr val="tx1"/>
                </a:solidFill>
              </a:rPr>
              <a:t>Assumptions about data</a:t>
            </a:r>
            <a:endParaRPr sz="1400" dirty="0">
              <a:solidFill>
                <a:schemeClr val="tx1"/>
              </a:solidFill>
            </a:endParaRPr>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Information About the Data</a:t>
            </a:r>
            <a:endParaRPr sz="3300" dirty="0"/>
          </a:p>
        </p:txBody>
      </p:sp>
      <p:sp>
        <p:nvSpPr>
          <p:cNvPr id="535" name="Google Shape;535;p48"/>
          <p:cNvSpPr txBox="1"/>
          <p:nvPr/>
        </p:nvSpPr>
        <p:spPr>
          <a:xfrm>
            <a:off x="5220072" y="1779662"/>
            <a:ext cx="3816424" cy="266429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itchFamily="34" charset="0"/>
              <a:buChar char="•"/>
            </a:pPr>
            <a:r>
              <a:rPr lang="en" dirty="0" smtClean="0">
                <a:solidFill>
                  <a:schemeClr val="dk1"/>
                </a:solidFill>
                <a:latin typeface="DM Sans"/>
                <a:ea typeface="DM Sans"/>
                <a:cs typeface="DM Sans"/>
                <a:sym typeface="DM Sans"/>
              </a:rPr>
              <a:t>2747 rows and 20 columns.</a:t>
            </a:r>
          </a:p>
          <a:p>
            <a:pPr marL="285750" lvl="0" indent="-285750" algn="l" rtl="0">
              <a:spcBef>
                <a:spcPts val="0"/>
              </a:spcBef>
              <a:spcAft>
                <a:spcPts val="0"/>
              </a:spcAft>
              <a:buFont typeface="Arial" pitchFamily="34" charset="0"/>
              <a:buChar char="•"/>
            </a:pPr>
            <a:endParaRPr lang="en" dirty="0">
              <a:solidFill>
                <a:schemeClr val="dk1"/>
              </a:solidFill>
              <a:latin typeface="DM Sans"/>
              <a:ea typeface="DM Sans"/>
              <a:cs typeface="DM Sans"/>
              <a:sym typeface="DM Sans"/>
            </a:endParaRPr>
          </a:p>
          <a:p>
            <a:pPr marL="285750" lvl="0" indent="-285750" algn="l" rtl="0">
              <a:spcBef>
                <a:spcPts val="0"/>
              </a:spcBef>
              <a:spcAft>
                <a:spcPts val="0"/>
              </a:spcAft>
              <a:buFont typeface="Arial" pitchFamily="34" charset="0"/>
              <a:buChar char="•"/>
            </a:pPr>
            <a:r>
              <a:rPr lang="en" dirty="0" smtClean="0">
                <a:solidFill>
                  <a:schemeClr val="dk1"/>
                </a:solidFill>
                <a:latin typeface="DM Sans"/>
                <a:ea typeface="DM Sans"/>
                <a:cs typeface="DM Sans"/>
                <a:sym typeface="DM Sans"/>
              </a:rPr>
              <a:t>No missing values.</a:t>
            </a:r>
          </a:p>
          <a:p>
            <a:pPr marL="285750" lvl="0" indent="-285750" algn="l" rtl="0">
              <a:spcBef>
                <a:spcPts val="0"/>
              </a:spcBef>
              <a:spcAft>
                <a:spcPts val="0"/>
              </a:spcAft>
              <a:buFont typeface="Arial" pitchFamily="34" charset="0"/>
              <a:buChar char="•"/>
            </a:pPr>
            <a:endParaRPr lang="en" dirty="0">
              <a:solidFill>
                <a:schemeClr val="dk1"/>
              </a:solidFill>
              <a:latin typeface="DM Sans"/>
              <a:ea typeface="DM Sans"/>
              <a:cs typeface="DM Sans"/>
              <a:sym typeface="DM Sans"/>
            </a:endParaRPr>
          </a:p>
          <a:p>
            <a:pPr marL="285750" lvl="0" indent="-285750" algn="l" rtl="0">
              <a:spcBef>
                <a:spcPts val="0"/>
              </a:spcBef>
              <a:spcAft>
                <a:spcPts val="0"/>
              </a:spcAft>
              <a:buFont typeface="Arial" pitchFamily="34" charset="0"/>
              <a:buChar char="•"/>
            </a:pPr>
            <a:r>
              <a:rPr lang="en" dirty="0" smtClean="0">
                <a:solidFill>
                  <a:schemeClr val="dk1"/>
                </a:solidFill>
                <a:latin typeface="DM Sans"/>
                <a:ea typeface="DM Sans"/>
                <a:cs typeface="DM Sans"/>
                <a:sym typeface="DM Sans"/>
              </a:rPr>
              <a:t>Datatype: </a:t>
            </a:r>
            <a:br>
              <a:rPr lang="en" dirty="0" smtClean="0">
                <a:solidFill>
                  <a:schemeClr val="dk1"/>
                </a:solidFill>
                <a:latin typeface="DM Sans"/>
                <a:ea typeface="DM Sans"/>
                <a:cs typeface="DM Sans"/>
                <a:sym typeface="DM Sans"/>
              </a:rPr>
            </a:br>
            <a:r>
              <a:rPr lang="en" dirty="0" smtClean="0">
                <a:solidFill>
                  <a:schemeClr val="dk1"/>
                </a:solidFill>
                <a:latin typeface="DM Sans"/>
                <a:ea typeface="DM Sans"/>
                <a:cs typeface="DM Sans"/>
                <a:sym typeface="DM Sans"/>
              </a:rPr>
              <a:t>2 Float datatype</a:t>
            </a:r>
            <a:br>
              <a:rPr lang="en" dirty="0" smtClean="0">
                <a:solidFill>
                  <a:schemeClr val="dk1"/>
                </a:solidFill>
                <a:latin typeface="DM Sans"/>
                <a:ea typeface="DM Sans"/>
                <a:cs typeface="DM Sans"/>
                <a:sym typeface="DM Sans"/>
              </a:rPr>
            </a:br>
            <a:r>
              <a:rPr lang="en" dirty="0" smtClean="0">
                <a:solidFill>
                  <a:schemeClr val="dk1"/>
                </a:solidFill>
                <a:latin typeface="DM Sans"/>
                <a:ea typeface="DM Sans"/>
                <a:cs typeface="DM Sans"/>
                <a:sym typeface="DM Sans"/>
              </a:rPr>
              <a:t>6 Int datatype</a:t>
            </a:r>
            <a:br>
              <a:rPr lang="en" dirty="0" smtClean="0">
                <a:solidFill>
                  <a:schemeClr val="dk1"/>
                </a:solidFill>
                <a:latin typeface="DM Sans"/>
                <a:ea typeface="DM Sans"/>
                <a:cs typeface="DM Sans"/>
                <a:sym typeface="DM Sans"/>
              </a:rPr>
            </a:br>
            <a:r>
              <a:rPr lang="en" dirty="0" smtClean="0">
                <a:solidFill>
                  <a:schemeClr val="dk1"/>
                </a:solidFill>
                <a:latin typeface="DM Sans"/>
                <a:ea typeface="DM Sans"/>
                <a:cs typeface="DM Sans"/>
                <a:sym typeface="DM Sans"/>
              </a:rPr>
              <a:t>12 Object datatype</a:t>
            </a:r>
            <a:endParaRPr dirty="0">
              <a:solidFill>
                <a:schemeClr val="dk1"/>
              </a:solidFill>
              <a:latin typeface="DM Sans"/>
              <a:ea typeface="DM Sans"/>
              <a:cs typeface="DM Sans"/>
              <a:sym typeface="DM Sans"/>
            </a:endParaRPr>
          </a:p>
        </p:txBody>
      </p:sp>
      <p:sp>
        <p:nvSpPr>
          <p:cNvPr id="542" name="Google Shape;542;p48"/>
          <p:cNvSpPr/>
          <p:nvPr/>
        </p:nvSpPr>
        <p:spPr>
          <a:xfrm>
            <a:off x="5220072" y="1203598"/>
            <a:ext cx="2417173" cy="4047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0" tIns="91425" rIns="0" bIns="137150" anchor="ctr" anchorCtr="0">
            <a:noAutofit/>
          </a:bodyPr>
          <a:lstStyle/>
          <a:p>
            <a:pPr lvl="0" algn="ctr"/>
            <a:r>
              <a:rPr lang="en-IN" sz="2400" dirty="0" smtClean="0"/>
              <a:t>Shape (2747</a:t>
            </a:r>
            <a:r>
              <a:rPr lang="en-IN" sz="2400" dirty="0"/>
              <a:t>, 20)</a:t>
            </a:r>
            <a:endParaRPr sz="2200" b="1" dirty="0">
              <a:solidFill>
                <a:schemeClr val="lt1"/>
              </a:solidFill>
              <a:latin typeface="Cambay"/>
              <a:ea typeface="Cambay"/>
              <a:cs typeface="Cambay"/>
              <a:sym typeface="Cambay"/>
            </a:endParaRPr>
          </a:p>
        </p:txBody>
      </p:sp>
      <p:sp>
        <p:nvSpPr>
          <p:cNvPr id="547" name="Google Shape;547;p48"/>
          <p:cNvSpPr txBox="1"/>
          <p:nvPr/>
        </p:nvSpPr>
        <p:spPr>
          <a:xfrm>
            <a:off x="1139938" y="1059582"/>
            <a:ext cx="2667600" cy="333434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9583"/>
            <a:ext cx="346727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Description About the Data</a:t>
            </a:r>
            <a:endParaRPr sz="3300" dirty="0"/>
          </a:p>
        </p:txBody>
      </p:sp>
      <p:sp>
        <p:nvSpPr>
          <p:cNvPr id="535" name="Google Shape;535;p48"/>
          <p:cNvSpPr txBox="1"/>
          <p:nvPr/>
        </p:nvSpPr>
        <p:spPr>
          <a:xfrm>
            <a:off x="971600" y="2931790"/>
            <a:ext cx="7776864" cy="266429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itchFamily="34" charset="0"/>
              <a:buChar char="•"/>
            </a:pPr>
            <a:r>
              <a:rPr lang="en" dirty="0" smtClean="0">
                <a:solidFill>
                  <a:schemeClr val="dk1"/>
                </a:solidFill>
                <a:latin typeface="DM Sans"/>
                <a:ea typeface="DM Sans"/>
                <a:cs typeface="DM Sans"/>
                <a:sym typeface="DM Sans"/>
              </a:rPr>
              <a:t>On analysing the mean and median there seems to be outliers in Priceeach and Sales.</a:t>
            </a:r>
          </a:p>
          <a:p>
            <a:pPr marL="285750" lvl="0" indent="-285750" algn="l" rtl="0">
              <a:spcBef>
                <a:spcPts val="0"/>
              </a:spcBef>
              <a:spcAft>
                <a:spcPts val="0"/>
              </a:spcAft>
              <a:buFont typeface="Arial" pitchFamily="34" charset="0"/>
              <a:buChar char="•"/>
            </a:pPr>
            <a:endParaRPr lang="en" dirty="0">
              <a:solidFill>
                <a:schemeClr val="dk1"/>
              </a:solidFill>
              <a:latin typeface="DM Sans"/>
              <a:ea typeface="DM Sans"/>
              <a:cs typeface="DM Sans"/>
              <a:sym typeface="DM Sans"/>
            </a:endParaRPr>
          </a:p>
          <a:p>
            <a:pPr marL="285750" lvl="0" indent="-285750" algn="l" rtl="0">
              <a:spcBef>
                <a:spcPts val="0"/>
              </a:spcBef>
              <a:spcAft>
                <a:spcPts val="0"/>
              </a:spcAft>
              <a:buFont typeface="Arial" pitchFamily="34" charset="0"/>
              <a:buChar char="•"/>
            </a:pPr>
            <a:r>
              <a:rPr lang="en-IN" dirty="0" smtClean="0">
                <a:solidFill>
                  <a:schemeClr val="dk1"/>
                </a:solidFill>
                <a:latin typeface="DM Sans"/>
                <a:ea typeface="DM Sans"/>
                <a:cs typeface="DM Sans"/>
                <a:sym typeface="DM Sans"/>
              </a:rPr>
              <a:t>R</a:t>
            </a:r>
            <a:r>
              <a:rPr lang="en" dirty="0" smtClean="0">
                <a:solidFill>
                  <a:schemeClr val="dk1"/>
                </a:solidFill>
                <a:latin typeface="DM Sans"/>
                <a:ea typeface="DM Sans"/>
                <a:cs typeface="DM Sans"/>
                <a:sym typeface="DM Sans"/>
              </a:rPr>
              <a:t>ange for each factor between max and min is high.</a:t>
            </a:r>
          </a:p>
          <a:p>
            <a:pPr marL="285750" lvl="0" indent="-285750" algn="l" rtl="0">
              <a:spcBef>
                <a:spcPts val="0"/>
              </a:spcBef>
              <a:spcAft>
                <a:spcPts val="0"/>
              </a:spcAft>
              <a:buFont typeface="Arial" pitchFamily="34" charset="0"/>
              <a:buChar char="•"/>
            </a:pPr>
            <a:endParaRPr lang="en" dirty="0">
              <a:solidFill>
                <a:schemeClr val="dk1"/>
              </a:solidFill>
              <a:latin typeface="DM Sans"/>
              <a:ea typeface="DM Sans"/>
              <a:cs typeface="DM Sans"/>
              <a:sym typeface="DM Sans"/>
            </a:endParaRPr>
          </a:p>
          <a:p>
            <a:pPr marL="285750" lvl="0" indent="-285750" algn="l" rtl="0">
              <a:spcBef>
                <a:spcPts val="0"/>
              </a:spcBef>
              <a:spcAft>
                <a:spcPts val="0"/>
              </a:spcAft>
              <a:buFont typeface="Arial" pitchFamily="34" charset="0"/>
              <a:buChar char="•"/>
            </a:pPr>
            <a:r>
              <a:rPr lang="en" dirty="0" smtClean="0">
                <a:solidFill>
                  <a:schemeClr val="dk1"/>
                </a:solidFill>
                <a:latin typeface="DM Sans"/>
                <a:ea typeface="DM Sans"/>
                <a:cs typeface="DM Sans"/>
                <a:sym typeface="DM Sans"/>
              </a:rPr>
              <a:t>Count is same for all variable which indicates no null values.</a:t>
            </a:r>
            <a:endParaRPr dirty="0">
              <a:solidFill>
                <a:schemeClr val="dk1"/>
              </a:solidFill>
              <a:latin typeface="DM Sans"/>
              <a:ea typeface="DM Sans"/>
              <a:cs typeface="DM Sans"/>
              <a:sym typeface="DM Sans"/>
            </a:endParaRPr>
          </a:p>
        </p:txBody>
      </p:sp>
      <p:sp>
        <p:nvSpPr>
          <p:cNvPr id="547" name="Google Shape;547;p48"/>
          <p:cNvSpPr txBox="1"/>
          <p:nvPr/>
        </p:nvSpPr>
        <p:spPr>
          <a:xfrm>
            <a:off x="1139938" y="1059582"/>
            <a:ext cx="2667600" cy="333434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059582"/>
            <a:ext cx="7776864" cy="1754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66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Unvariate Analysis (Numerical)</a:t>
            </a:r>
            <a:endParaRPr sz="3300" dirty="0"/>
          </a:p>
        </p:txBody>
      </p:sp>
      <p:sp>
        <p:nvSpPr>
          <p:cNvPr id="535" name="Google Shape;535;p48"/>
          <p:cNvSpPr txBox="1"/>
          <p:nvPr/>
        </p:nvSpPr>
        <p:spPr>
          <a:xfrm>
            <a:off x="971600" y="3939902"/>
            <a:ext cx="7776864" cy="266429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Outliers </a:t>
            </a:r>
            <a:r>
              <a:rPr lang="en-GB" dirty="0">
                <a:solidFill>
                  <a:schemeClr val="dk1"/>
                </a:solidFill>
                <a:latin typeface="DM Sans"/>
                <a:ea typeface="DM Sans"/>
                <a:cs typeface="DM Sans"/>
                <a:sym typeface="DM Sans"/>
              </a:rPr>
              <a:t>are present in 'QUANTITYORDERED</a:t>
            </a:r>
            <a:r>
              <a:rPr lang="en-GB" dirty="0" smtClean="0">
                <a:solidFill>
                  <a:schemeClr val="dk1"/>
                </a:solidFill>
                <a:latin typeface="DM Sans"/>
                <a:ea typeface="DM Sans"/>
                <a:cs typeface="DM Sans"/>
                <a:sym typeface="DM Sans"/>
              </a:rPr>
              <a:t>',  'PRICEEACH', 'SALES</a:t>
            </a:r>
            <a:r>
              <a:rPr lang="en-GB" dirty="0">
                <a:solidFill>
                  <a:schemeClr val="dk1"/>
                </a:solidFill>
                <a:latin typeface="DM Sans"/>
                <a:ea typeface="DM Sans"/>
                <a:cs typeface="DM Sans"/>
                <a:sym typeface="DM Sans"/>
              </a:rPr>
              <a:t>', </a:t>
            </a:r>
            <a:r>
              <a:rPr lang="en-GB" dirty="0" smtClean="0">
                <a:solidFill>
                  <a:schemeClr val="dk1"/>
                </a:solidFill>
                <a:latin typeface="DM Sans"/>
                <a:ea typeface="DM Sans"/>
                <a:cs typeface="DM Sans"/>
                <a:sym typeface="DM Sans"/>
              </a:rPr>
              <a:t>'MSRP.</a:t>
            </a:r>
            <a:endParaRPr dirty="0">
              <a:solidFill>
                <a:schemeClr val="dk1"/>
              </a:solidFill>
              <a:latin typeface="DM Sans"/>
              <a:ea typeface="DM Sans"/>
              <a:cs typeface="DM Sans"/>
              <a:sym typeface="DM Sans"/>
            </a:endParaRPr>
          </a:p>
        </p:txBody>
      </p:sp>
      <p:sp>
        <p:nvSpPr>
          <p:cNvPr id="547" name="Google Shape;547;p48"/>
          <p:cNvSpPr txBox="1"/>
          <p:nvPr/>
        </p:nvSpPr>
        <p:spPr>
          <a:xfrm>
            <a:off x="1139938" y="1059582"/>
            <a:ext cx="2667600" cy="333434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1059582"/>
            <a:ext cx="7857430"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80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smtClean="0"/>
              <a:t>Unvariate Analysis (Object type)</a:t>
            </a:r>
            <a:endParaRPr sz="3300" dirty="0"/>
          </a:p>
        </p:txBody>
      </p:sp>
      <p:sp>
        <p:nvSpPr>
          <p:cNvPr id="535" name="Google Shape;535;p48"/>
          <p:cNvSpPr txBox="1"/>
          <p:nvPr/>
        </p:nvSpPr>
        <p:spPr>
          <a:xfrm>
            <a:off x="1063625" y="3623806"/>
            <a:ext cx="3724399" cy="77011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Status is the highest count for shipped orders and least is for Disputed orders</a:t>
            </a:r>
            <a:endParaRPr dirty="0">
              <a:solidFill>
                <a:schemeClr val="dk1"/>
              </a:solidFill>
              <a:latin typeface="DM Sans"/>
              <a:ea typeface="DM Sans"/>
              <a:cs typeface="DM Sans"/>
              <a:sym typeface="DM Sans"/>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5" y="1104900"/>
            <a:ext cx="3724399" cy="2330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095375"/>
            <a:ext cx="3600913" cy="234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535;p48"/>
          <p:cNvSpPr txBox="1"/>
          <p:nvPr/>
        </p:nvSpPr>
        <p:spPr>
          <a:xfrm>
            <a:off x="5148064" y="3632129"/>
            <a:ext cx="3724399" cy="770116"/>
          </a:xfrm>
          <a:prstGeom prst="rect">
            <a:avLst/>
          </a:prstGeom>
          <a:noFill/>
          <a:ln>
            <a:noFill/>
          </a:ln>
        </p:spPr>
        <p:txBody>
          <a:bodyPr spcFirstLastPara="1" wrap="square" lIns="91425" tIns="91425" rIns="91425" bIns="91425" anchor="t" anchorCtr="0">
            <a:noAutofit/>
          </a:bodyPr>
          <a:lstStyle/>
          <a:p>
            <a:pPr lvl="0"/>
            <a:r>
              <a:rPr lang="en-GB" dirty="0" smtClean="0">
                <a:solidFill>
                  <a:schemeClr val="dk1"/>
                </a:solidFill>
                <a:latin typeface="DM Sans"/>
                <a:ea typeface="DM Sans"/>
                <a:cs typeface="DM Sans"/>
                <a:sym typeface="DM Sans"/>
              </a:rPr>
              <a:t>Demand is highest for Classic Cars and least for Trains.</a:t>
            </a: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3508227933"/>
      </p:ext>
    </p:extLst>
  </p:cSld>
  <p:clrMapOvr>
    <a:masterClrMapping/>
  </p:clrMapOvr>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531</Words>
  <Application>Microsoft Office PowerPoint</Application>
  <PresentationFormat>On-screen Show (16:9)</PresentationFormat>
  <Paragraphs>111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DM Sans</vt:lpstr>
      <vt:lpstr>Cambay</vt:lpstr>
      <vt:lpstr>Automotive Industry Consulting by Slidesgo</vt:lpstr>
      <vt:lpstr>DSBA MRA Project - 1</vt:lpstr>
      <vt:lpstr>Agenda</vt:lpstr>
      <vt:lpstr>Table of contents</vt:lpstr>
      <vt:lpstr>Problem Statement</vt:lpstr>
      <vt:lpstr>Executive Summary</vt:lpstr>
      <vt:lpstr>Information About the Data</vt:lpstr>
      <vt:lpstr>Description About the Data</vt:lpstr>
      <vt:lpstr>Unvariate Analysis (Numerical)</vt:lpstr>
      <vt:lpstr>Unvariate Analysis (Object type)</vt:lpstr>
      <vt:lpstr>Unvariate Analysis (Object type)</vt:lpstr>
      <vt:lpstr>Bivariate Analysis</vt:lpstr>
      <vt:lpstr>Bivariate Analysis</vt:lpstr>
      <vt:lpstr>Yearly-Sales</vt:lpstr>
      <vt:lpstr>Monthly-Sales</vt:lpstr>
      <vt:lpstr>Daily-Sales</vt:lpstr>
      <vt:lpstr>Summary</vt:lpstr>
      <vt:lpstr>RFM (recency, frequency, monetary) analysis</vt:lpstr>
      <vt:lpstr>Parameters used</vt:lpstr>
      <vt:lpstr>RFM KNIME Workflow</vt:lpstr>
      <vt:lpstr>RFM KNIME Output</vt:lpstr>
      <vt:lpstr>Top 5 Customers</vt:lpstr>
      <vt:lpstr>Top 5 Customers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DSBA MRA Project - 1</dc:title>
  <dc:creator>Ayush Agarwal</dc:creator>
  <cp:lastModifiedBy>Ayush Agarwal</cp:lastModifiedBy>
  <cp:revision>16</cp:revision>
  <dcterms:modified xsi:type="dcterms:W3CDTF">2023-08-27T12:57:51Z</dcterms:modified>
</cp:coreProperties>
</file>