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71" r:id="rId5"/>
    <p:sldId id="272" r:id="rId6"/>
    <p:sldId id="273" r:id="rId7"/>
    <p:sldId id="303" r:id="rId8"/>
    <p:sldId id="260" r:id="rId9"/>
    <p:sldId id="277" r:id="rId10"/>
    <p:sldId id="299" r:id="rId11"/>
    <p:sldId id="300" r:id="rId12"/>
    <p:sldId id="268" r:id="rId13"/>
    <p:sldId id="269" r:id="rId14"/>
    <p:sldId id="279" r:id="rId15"/>
    <p:sldId id="283" r:id="rId16"/>
    <p:sldId id="301" r:id="rId17"/>
    <p:sldId id="302" r:id="rId18"/>
    <p:sldId id="288" r:id="rId19"/>
    <p:sldId id="291" r:id="rId20"/>
    <p:sldId id="262" r:id="rId21"/>
    <p:sldId id="292" r:id="rId22"/>
    <p:sldId id="293" r:id="rId23"/>
    <p:sldId id="264" r:id="rId24"/>
    <p:sldId id="295" r:id="rId25"/>
    <p:sldId id="294" r:id="rId26"/>
    <p:sldId id="266" r:id="rId27"/>
    <p:sldId id="29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50F98-ED24-4C24-AF54-D759CE1A3E5A}" v="1128" dt="2023-03-29T11:10:48.019"/>
    <p1510:client id="{86FF938E-9930-4CBD-9598-633048D764C0}" v="352" dt="2023-03-27T14:54:53.140"/>
    <p1510:client id="{8C3B78AB-7062-4739-929A-D8CFCD75F701}" v="504" dt="2023-03-29T17:32:42.395"/>
    <p1510:client id="{B9ECB0D1-D517-4175-A470-EDEA258A9FD4}" v="389" dt="2023-03-28T18:26:11.019"/>
    <p1510:client id="{F4989671-994A-491F-B2F5-54B752462ABC}" v="1017" dt="2023-03-29T12:36:50.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2" d="100"/>
          <a:sy n="92" d="100"/>
        </p:scale>
        <p:origin x="-110"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8/27/2023</a:t>
            </a:fld>
            <a:endParaRPr lang="en-US" dirty="0"/>
          </a:p>
        </p:txBody>
      </p:sp>
      <p:sp>
        <p:nvSpPr>
          <p:cNvPr id="5" name="Footer Placeholder 4">
            <a:extLst>
              <a:ext uri="{FF2B5EF4-FFF2-40B4-BE49-F238E27FC236}">
                <a16:creationId xmlns=""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37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8/27/2023</a:t>
            </a:fld>
            <a:endParaRPr lang="en-US"/>
          </a:p>
        </p:txBody>
      </p:sp>
      <p:sp>
        <p:nvSpPr>
          <p:cNvPr id="5" name="Footer Placeholder 4">
            <a:extLst>
              <a:ext uri="{FF2B5EF4-FFF2-40B4-BE49-F238E27FC236}">
                <a16:creationId xmlns=""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54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8/27/2023</a:t>
            </a:fld>
            <a:endParaRPr lang="en-US"/>
          </a:p>
        </p:txBody>
      </p:sp>
      <p:sp>
        <p:nvSpPr>
          <p:cNvPr id="5" name="Footer Placeholder 4">
            <a:extLst>
              <a:ext uri="{FF2B5EF4-FFF2-40B4-BE49-F238E27FC236}">
                <a16:creationId xmlns=""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373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8/27/2023</a:t>
            </a:fld>
            <a:endParaRPr lang="en-US"/>
          </a:p>
        </p:txBody>
      </p:sp>
      <p:sp>
        <p:nvSpPr>
          <p:cNvPr id="5" name="Footer Placeholder 4">
            <a:extLst>
              <a:ext uri="{FF2B5EF4-FFF2-40B4-BE49-F238E27FC236}">
                <a16:creationId xmlns=""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22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8/27/2023</a:t>
            </a:fld>
            <a:endParaRPr lang="en-US"/>
          </a:p>
        </p:txBody>
      </p:sp>
      <p:sp>
        <p:nvSpPr>
          <p:cNvPr id="5" name="Footer Placeholder 4">
            <a:extLst>
              <a:ext uri="{FF2B5EF4-FFF2-40B4-BE49-F238E27FC236}">
                <a16:creationId xmlns=""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844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8/27/2023</a:t>
            </a:fld>
            <a:endParaRPr lang="en-US"/>
          </a:p>
        </p:txBody>
      </p:sp>
      <p:sp>
        <p:nvSpPr>
          <p:cNvPr id="6" name="Footer Placeholder 5">
            <a:extLst>
              <a:ext uri="{FF2B5EF4-FFF2-40B4-BE49-F238E27FC236}">
                <a16:creationId xmlns=""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53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8/27/2023</a:t>
            </a:fld>
            <a:endParaRPr lang="en-US"/>
          </a:p>
        </p:txBody>
      </p:sp>
      <p:sp>
        <p:nvSpPr>
          <p:cNvPr id="8" name="Footer Placeholder 7">
            <a:extLst>
              <a:ext uri="{FF2B5EF4-FFF2-40B4-BE49-F238E27FC236}">
                <a16:creationId xmlns=""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420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8/27/2023</a:t>
            </a:fld>
            <a:endParaRPr lang="en-US"/>
          </a:p>
        </p:txBody>
      </p:sp>
      <p:sp>
        <p:nvSpPr>
          <p:cNvPr id="4" name="Footer Placeholder 3">
            <a:extLst>
              <a:ext uri="{FF2B5EF4-FFF2-40B4-BE49-F238E27FC236}">
                <a16:creationId xmlns=""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955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8/27/2023</a:t>
            </a:fld>
            <a:endParaRPr lang="en-US"/>
          </a:p>
        </p:txBody>
      </p:sp>
      <p:sp>
        <p:nvSpPr>
          <p:cNvPr id="3" name="Footer Placeholder 2">
            <a:extLst>
              <a:ext uri="{FF2B5EF4-FFF2-40B4-BE49-F238E27FC236}">
                <a16:creationId xmlns=""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97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8/27/2023</a:t>
            </a:fld>
            <a:endParaRPr lang="en-US" dirty="0"/>
          </a:p>
        </p:txBody>
      </p:sp>
      <p:sp>
        <p:nvSpPr>
          <p:cNvPr id="6" name="Footer Placeholder 5">
            <a:extLst>
              <a:ext uri="{FF2B5EF4-FFF2-40B4-BE49-F238E27FC236}">
                <a16:creationId xmlns=""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981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8/27/2023</a:t>
            </a:fld>
            <a:endParaRPr lang="en-US"/>
          </a:p>
        </p:txBody>
      </p:sp>
      <p:sp>
        <p:nvSpPr>
          <p:cNvPr id="6" name="Footer Placeholder 5">
            <a:extLst>
              <a:ext uri="{FF2B5EF4-FFF2-40B4-BE49-F238E27FC236}">
                <a16:creationId xmlns=""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256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8/27/2023</a:t>
            </a:fld>
            <a:endParaRPr lang="en-US"/>
          </a:p>
        </p:txBody>
      </p:sp>
      <p:sp>
        <p:nvSpPr>
          <p:cNvPr id="5" name="Footer Placeholder 4">
            <a:extLst>
              <a:ext uri="{FF2B5EF4-FFF2-40B4-BE49-F238E27FC236}">
                <a16:creationId xmlns=""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768143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 xmlns:a16="http://schemas.microsoft.com/office/drawing/2014/main" id="{E98C13AC-4A1B-9CC0-B8C7-243C7E435556}"/>
              </a:ext>
            </a:extLst>
          </p:cNvPr>
          <p:cNvPicPr>
            <a:picLocks noChangeAspect="1"/>
          </p:cNvPicPr>
          <p:nvPr/>
        </p:nvPicPr>
        <p:blipFill rotWithShape="1">
          <a:blip r:embed="rId2"/>
          <a:srcRect t="20885" r="8" b="8"/>
          <a:stretch/>
        </p:blipFill>
        <p:spPr>
          <a:xfrm>
            <a:off x="3523488" y="10"/>
            <a:ext cx="8668512" cy="6857990"/>
          </a:xfrm>
          <a:prstGeom prst="rect">
            <a:avLst/>
          </a:prstGeom>
        </p:spPr>
      </p:pic>
      <p:sp>
        <p:nvSpPr>
          <p:cNvPr id="16" name="Rectangle 10">
            <a:extLst>
              <a:ext uri="{FF2B5EF4-FFF2-40B4-BE49-F238E27FC236}">
                <a16:creationId xmlns=""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dirty="0">
                <a:ea typeface="+mj-lt"/>
                <a:cs typeface="+mj-lt"/>
              </a:rPr>
              <a:t>Grocery Store's Data</a:t>
            </a:r>
            <a:r>
              <a:rPr lang="en-US" sz="4800">
                <a:ea typeface="+mj-lt"/>
                <a:cs typeface="+mj-lt"/>
              </a:rPr>
              <a:t/>
            </a:r>
            <a:br>
              <a:rPr lang="en-US" sz="4800">
                <a:ea typeface="+mj-lt"/>
                <a:cs typeface="+mj-lt"/>
              </a:rPr>
            </a:br>
            <a:r>
              <a:rPr lang="en-US" sz="4800" dirty="0">
                <a:ea typeface="+mj-lt"/>
                <a:cs typeface="+mj-lt"/>
              </a:rPr>
              <a:t>MRA Project-Milestone 2</a:t>
            </a:r>
            <a:endParaRPr lang="en-US" sz="4800" dirty="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r>
              <a:rPr lang="en-US" sz="2000" dirty="0">
                <a:cs typeface="Calibri"/>
              </a:rPr>
              <a:t>BY: </a:t>
            </a:r>
            <a:r>
              <a:rPr lang="en-US" sz="2000" dirty="0" err="1" smtClean="0">
                <a:cs typeface="Calibri"/>
              </a:rPr>
              <a:t>Ayush</a:t>
            </a:r>
            <a:r>
              <a:rPr lang="en-US" sz="2000" dirty="0" smtClean="0">
                <a:cs typeface="Calibri"/>
              </a:rPr>
              <a:t> Agarwal</a:t>
            </a:r>
            <a:endParaRPr lang="en-US" sz="2000" dirty="0"/>
          </a:p>
        </p:txBody>
      </p:sp>
      <p:sp>
        <p:nvSpPr>
          <p:cNvPr id="18" name="Rectangle 12">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email&#10;&#10;Description automatically generated">
            <a:extLst>
              <a:ext uri="{FF2B5EF4-FFF2-40B4-BE49-F238E27FC236}">
                <a16:creationId xmlns="" xmlns:a16="http://schemas.microsoft.com/office/drawing/2014/main" id="{182659A0-D154-FDC4-677D-92CB17BC99C2}"/>
              </a:ext>
            </a:extLst>
          </p:cNvPr>
          <p:cNvPicPr>
            <a:picLocks noChangeAspect="1"/>
          </p:cNvPicPr>
          <p:nvPr/>
        </p:nvPicPr>
        <p:blipFill>
          <a:blip r:embed="rId3"/>
          <a:stretch>
            <a:fillRect/>
          </a:stretch>
        </p:blipFill>
        <p:spPr>
          <a:xfrm>
            <a:off x="10163803" y="-3324"/>
            <a:ext cx="2029185" cy="94117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2B1F7F-AE4F-39B7-00B4-AD09E2CA8BA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Yearly Count of Products Sold</a:t>
            </a:r>
          </a:p>
        </p:txBody>
      </p:sp>
      <p:sp>
        <p:nvSpPr>
          <p:cNvPr id="4" name="Content Placeholder 3">
            <a:extLst>
              <a:ext uri="{FF2B5EF4-FFF2-40B4-BE49-F238E27FC236}">
                <a16:creationId xmlns="" xmlns:a16="http://schemas.microsoft.com/office/drawing/2014/main" id="{EEC17120-2A9F-742C-1B91-D884ADFBA200}"/>
              </a:ext>
            </a:extLst>
          </p:cNvPr>
          <p:cNvSpPr>
            <a:spLocks noGrp="1"/>
          </p:cNvSpPr>
          <p:nvPr>
            <p:ph sz="half" idx="2"/>
          </p:nvPr>
        </p:nvSpPr>
        <p:spPr>
          <a:xfrm>
            <a:off x="477981" y="4872922"/>
            <a:ext cx="3933306" cy="1208141"/>
          </a:xfrm>
        </p:spPr>
        <p:txBody>
          <a:bodyPr vert="horz" lIns="91440" tIns="45720" rIns="91440" bIns="45720" rtlCol="0">
            <a:normAutofit/>
          </a:bodyPr>
          <a:lstStyle/>
          <a:p>
            <a:pPr marL="0" indent="0">
              <a:buNone/>
            </a:pPr>
            <a:r>
              <a:rPr lang="en-US" sz="2000"/>
              <a:t>As we have data till 26 feb 2020 that’s why the count of products sold in 2020 is low.</a:t>
            </a:r>
          </a:p>
        </p:txBody>
      </p:sp>
      <p:sp>
        <p:nvSpPr>
          <p:cNvPr id="16" name="Rectangle 15">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5375102" y="1371745"/>
            <a:ext cx="6238246" cy="4381725"/>
          </a:xfrm>
          <a:prstGeom prst="rect">
            <a:avLst/>
          </a:prstGeom>
        </p:spPr>
      </p:pic>
    </p:spTree>
    <p:extLst>
      <p:ext uri="{BB962C8B-B14F-4D97-AF65-F5344CB8AC3E}">
        <p14:creationId xmlns:p14="http://schemas.microsoft.com/office/powerpoint/2010/main" val="351579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2B1F7F-AE4F-39B7-00B4-AD09E2CA8BA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smtClean="0"/>
              <a:t>Monthly </a:t>
            </a:r>
            <a:r>
              <a:rPr lang="en-US" sz="4800" dirty="0"/>
              <a:t>Count of Products Sold</a:t>
            </a:r>
          </a:p>
        </p:txBody>
      </p:sp>
      <p:sp>
        <p:nvSpPr>
          <p:cNvPr id="4" name="Content Placeholder 3">
            <a:extLst>
              <a:ext uri="{FF2B5EF4-FFF2-40B4-BE49-F238E27FC236}">
                <a16:creationId xmlns="" xmlns:a16="http://schemas.microsoft.com/office/drawing/2014/main" id="{EEC17120-2A9F-742C-1B91-D884ADFBA200}"/>
              </a:ext>
            </a:extLst>
          </p:cNvPr>
          <p:cNvSpPr>
            <a:spLocks noGrp="1"/>
          </p:cNvSpPr>
          <p:nvPr>
            <p:ph sz="half" idx="2"/>
          </p:nvPr>
        </p:nvSpPr>
        <p:spPr>
          <a:xfrm>
            <a:off x="477981" y="4872922"/>
            <a:ext cx="3933306" cy="1208141"/>
          </a:xfrm>
        </p:spPr>
        <p:txBody>
          <a:bodyPr vert="horz" lIns="91440" tIns="45720" rIns="91440" bIns="45720" rtlCol="0">
            <a:normAutofit/>
          </a:bodyPr>
          <a:lstStyle/>
          <a:p>
            <a:pPr marL="0" indent="0">
              <a:buNone/>
            </a:pPr>
            <a:r>
              <a:rPr lang="en-US" sz="2000" dirty="0" smtClean="0"/>
              <a:t>We can see the trend that Products sales increases at the end of the year in December</a:t>
            </a:r>
            <a:endParaRPr lang="en-US" sz="2000" dirty="0"/>
          </a:p>
        </p:txBody>
      </p:sp>
      <p:sp>
        <p:nvSpPr>
          <p:cNvPr id="16" name="Rectangle 15">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5028133" y="1816853"/>
            <a:ext cx="6634026" cy="4388076"/>
          </a:xfrm>
          <a:prstGeom prst="rect">
            <a:avLst/>
          </a:prstGeom>
        </p:spPr>
      </p:pic>
    </p:spTree>
    <p:extLst>
      <p:ext uri="{BB962C8B-B14F-4D97-AF65-F5344CB8AC3E}">
        <p14:creationId xmlns:p14="http://schemas.microsoft.com/office/powerpoint/2010/main" val="292706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2D6FBB9D-1CAA-4D05-AB33-BABDFE17B8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04727B71-B4B6-4823-80A1-68C40B475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 xmlns:a16="http://schemas.microsoft.com/office/drawing/2014/main" id="{79A6DB05-9FB5-4B07-8675-74C23D4FD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 xmlns:a16="http://schemas.microsoft.com/office/drawing/2014/main" id="{84ECDE7A-6944-466D-8FFE-149A29BA6B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 xmlns:a16="http://schemas.microsoft.com/office/drawing/2014/main" id="{B3420082-9415-44EC-802E-C77D71D59C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 xmlns:a16="http://schemas.microsoft.com/office/drawing/2014/main" id="{55A52C45-1FCB-4636-A80F-2849B8226C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99279558-ED1D-FA79-B947-1C491F4AE31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smtClean="0"/>
              <a:t>Weekly </a:t>
            </a:r>
            <a:r>
              <a:rPr lang="en-US" dirty="0"/>
              <a:t>Count of Products Sold</a:t>
            </a:r>
            <a:endParaRPr lang="en-US" b="0" dirty="0"/>
          </a:p>
        </p:txBody>
      </p:sp>
      <p:sp>
        <p:nvSpPr>
          <p:cNvPr id="22" name="Rectangle 21">
            <a:extLst>
              <a:ext uri="{FF2B5EF4-FFF2-40B4-BE49-F238E27FC236}">
                <a16:creationId xmlns="" xmlns:a16="http://schemas.microsoft.com/office/drawing/2014/main" id="{768EB4DD-3704-43AD-92B3-C4E0C6EA92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 xmlns:a16="http://schemas.microsoft.com/office/drawing/2014/main" id="{13870CD3-BFF8-7551-1D64-8CE83D0B0F4A}"/>
              </a:ext>
            </a:extLst>
          </p:cNvPr>
          <p:cNvSpPr>
            <a:spLocks noGrp="1"/>
          </p:cNvSpPr>
          <p:nvPr>
            <p:ph sz="half" idx="2"/>
          </p:nvPr>
        </p:nvSpPr>
        <p:spPr>
          <a:xfrm>
            <a:off x="7411453" y="2478024"/>
            <a:ext cx="3872243" cy="3694176"/>
          </a:xfrm>
        </p:spPr>
        <p:txBody>
          <a:bodyPr vert="horz" lIns="91440" tIns="45720" rIns="91440" bIns="45720" rtlCol="0" anchor="ctr">
            <a:normAutofit/>
          </a:bodyPr>
          <a:lstStyle/>
          <a:p>
            <a:r>
              <a:rPr lang="en-US" sz="1800" dirty="0" smtClean="0"/>
              <a:t>Count of orders are highest on Sunday and lowest on Monday.</a:t>
            </a:r>
          </a:p>
          <a:p>
            <a:r>
              <a:rPr lang="en-US" sz="1800" dirty="0" smtClean="0"/>
              <a:t>For the rest of the days of weeks the count of order is consistent.</a:t>
            </a:r>
            <a:endParaRPr lang="en-US" sz="1800" dirty="0"/>
          </a:p>
          <a:p>
            <a:pPr marL="0" indent="0">
              <a:buNone/>
            </a:pPr>
            <a:endParaRPr lang="en-US" sz="1800" dirty="0" smtClean="0"/>
          </a:p>
        </p:txBody>
      </p:sp>
      <p:pic>
        <p:nvPicPr>
          <p:cNvPr id="7" name="Picture 6"/>
          <p:cNvPicPr>
            <a:picLocks noChangeAspect="1"/>
          </p:cNvPicPr>
          <p:nvPr/>
        </p:nvPicPr>
        <p:blipFill>
          <a:blip r:embed="rId2"/>
          <a:stretch>
            <a:fillRect/>
          </a:stretch>
        </p:blipFill>
        <p:spPr>
          <a:xfrm>
            <a:off x="626850" y="2035359"/>
            <a:ext cx="5771176" cy="4369025"/>
          </a:xfrm>
          <a:prstGeom prst="rect">
            <a:avLst/>
          </a:prstGeom>
        </p:spPr>
      </p:pic>
    </p:spTree>
    <p:extLst>
      <p:ext uri="{BB962C8B-B14F-4D97-AF65-F5344CB8AC3E}">
        <p14:creationId xmlns:p14="http://schemas.microsoft.com/office/powerpoint/2010/main" val="412639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0">
            <a:extLst>
              <a:ext uri="{FF2B5EF4-FFF2-40B4-BE49-F238E27FC236}">
                <a16:creationId xmlns="" xmlns:a16="http://schemas.microsoft.com/office/drawing/2014/main" id="{2D6FBB9D-1CAA-4D05-AB33-BABDFE17B8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32">
            <a:extLst>
              <a:ext uri="{FF2B5EF4-FFF2-40B4-BE49-F238E27FC236}">
                <a16:creationId xmlns="" xmlns:a16="http://schemas.microsoft.com/office/drawing/2014/main" id="{04727B71-B4B6-4823-80A1-68C40B475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34">
            <a:extLst>
              <a:ext uri="{FF2B5EF4-FFF2-40B4-BE49-F238E27FC236}">
                <a16:creationId xmlns="" xmlns:a16="http://schemas.microsoft.com/office/drawing/2014/main" id="{79A6DB05-9FB5-4B07-8675-74C23D4FD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36">
            <a:extLst>
              <a:ext uri="{FF2B5EF4-FFF2-40B4-BE49-F238E27FC236}">
                <a16:creationId xmlns=""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Freeform: Shape 38">
            <a:extLst>
              <a:ext uri="{FF2B5EF4-FFF2-40B4-BE49-F238E27FC236}">
                <a16:creationId xmlns=""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40">
            <a:extLst>
              <a:ext uri="{FF2B5EF4-FFF2-40B4-BE49-F238E27FC236}">
                <a16:creationId xmlns=""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E19D8EC-8E33-8B09-D8EF-D10B3FD33C9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smtClean="0"/>
              <a:t>Count </a:t>
            </a:r>
            <a:r>
              <a:rPr lang="en-US" sz="2800" dirty="0"/>
              <a:t>of </a:t>
            </a:r>
            <a:r>
              <a:rPr lang="en-US" sz="2800" dirty="0" smtClean="0"/>
              <a:t>Edibles Products </a:t>
            </a:r>
            <a:r>
              <a:rPr lang="en-US" sz="2800" dirty="0"/>
              <a:t>Sold</a:t>
            </a:r>
          </a:p>
        </p:txBody>
      </p:sp>
      <p:sp>
        <p:nvSpPr>
          <p:cNvPr id="59" name="Rectangle 42">
            <a:extLst>
              <a:ext uri="{FF2B5EF4-FFF2-40B4-BE49-F238E27FC236}">
                <a16:creationId xmlns=""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44">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 xmlns:a16="http://schemas.microsoft.com/office/drawing/2014/main" id="{0B7FD489-16AC-B074-E772-2D1892307340}"/>
              </a:ext>
            </a:extLst>
          </p:cNvPr>
          <p:cNvSpPr txBox="1"/>
          <p:nvPr/>
        </p:nvSpPr>
        <p:spPr>
          <a:xfrm>
            <a:off x="371094" y="2774236"/>
            <a:ext cx="35524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smtClean="0"/>
              <a:t>There is not much variation in count for different edible items.</a:t>
            </a:r>
          </a:p>
          <a:p>
            <a:pPr marL="285750" indent="-285750">
              <a:buFont typeface="Arial"/>
              <a:buChar char="•"/>
            </a:pPr>
            <a:r>
              <a:rPr lang="en-US" dirty="0" smtClean="0"/>
              <a:t>The most bought edible item is poultry. </a:t>
            </a:r>
          </a:p>
          <a:p>
            <a:endParaRPr lang="en-US" dirty="0"/>
          </a:p>
        </p:txBody>
      </p:sp>
      <p:pic>
        <p:nvPicPr>
          <p:cNvPr id="9" name="Picture 8"/>
          <p:cNvPicPr>
            <a:picLocks noChangeAspect="1"/>
          </p:cNvPicPr>
          <p:nvPr/>
        </p:nvPicPr>
        <p:blipFill>
          <a:blip r:embed="rId2"/>
          <a:stretch>
            <a:fillRect/>
          </a:stretch>
        </p:blipFill>
        <p:spPr>
          <a:xfrm>
            <a:off x="5352884" y="1173030"/>
            <a:ext cx="6559887" cy="4324572"/>
          </a:xfrm>
          <a:prstGeom prst="rect">
            <a:avLst/>
          </a:prstGeom>
        </p:spPr>
      </p:pic>
    </p:spTree>
    <p:extLst>
      <p:ext uri="{BB962C8B-B14F-4D97-AF65-F5344CB8AC3E}">
        <p14:creationId xmlns:p14="http://schemas.microsoft.com/office/powerpoint/2010/main" val="369019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2D6FBB9D-1CAA-4D05-AB33-BABDFE17B8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04727B71-B4B6-4823-80A1-68C40B475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 xmlns:a16="http://schemas.microsoft.com/office/drawing/2014/main" id="{79A6DB05-9FB5-4B07-8675-74C23D4FD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9DB99246-58E3-7AEB-30E7-9626664313D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smtClean="0"/>
              <a:t>Count </a:t>
            </a:r>
            <a:r>
              <a:rPr lang="en-US" sz="2800" dirty="0"/>
              <a:t>of </a:t>
            </a:r>
            <a:r>
              <a:rPr lang="en-US" sz="2800" dirty="0" smtClean="0"/>
              <a:t>Utility Products </a:t>
            </a:r>
            <a:r>
              <a:rPr lang="en-US" sz="2800" dirty="0"/>
              <a:t>Sold</a:t>
            </a:r>
          </a:p>
        </p:txBody>
      </p:sp>
      <p:sp>
        <p:nvSpPr>
          <p:cNvPr id="22" name="Rectangle 21">
            <a:extLst>
              <a:ext uri="{FF2B5EF4-FFF2-40B4-BE49-F238E27FC236}">
                <a16:creationId xmlns=""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 xmlns:a16="http://schemas.microsoft.com/office/drawing/2014/main" id="{50A50C4E-E073-A09F-9439-D655FE33523A}"/>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700" dirty="0" smtClean="0"/>
              <a:t>There is no variation in the sales for the items.</a:t>
            </a:r>
            <a:endParaRPr lang="en-US" sz="1700" dirty="0"/>
          </a:p>
          <a:p>
            <a:endParaRPr lang="en-US" sz="1700" dirty="0"/>
          </a:p>
        </p:txBody>
      </p:sp>
      <p:pic>
        <p:nvPicPr>
          <p:cNvPr id="6" name="Picture 5"/>
          <p:cNvPicPr>
            <a:picLocks noChangeAspect="1"/>
          </p:cNvPicPr>
          <p:nvPr/>
        </p:nvPicPr>
        <p:blipFill>
          <a:blip r:embed="rId2"/>
          <a:stretch>
            <a:fillRect/>
          </a:stretch>
        </p:blipFill>
        <p:spPr>
          <a:xfrm>
            <a:off x="5206093" y="1491440"/>
            <a:ext cx="6578938" cy="4349974"/>
          </a:xfrm>
          <a:prstGeom prst="rect">
            <a:avLst/>
          </a:prstGeom>
        </p:spPr>
      </p:pic>
    </p:spTree>
    <p:extLst>
      <p:ext uri="{BB962C8B-B14F-4D97-AF65-F5344CB8AC3E}">
        <p14:creationId xmlns:p14="http://schemas.microsoft.com/office/powerpoint/2010/main" val="60927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C1A1C5D3-C053-4EE9-BE1A-419B6E27CC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A3473CF9-37EB-43E7-89EF-D2D1C53D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97BC161B-9346-5B55-2C21-686F33A6036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Count of Products Sold Yearly</a:t>
            </a:r>
          </a:p>
        </p:txBody>
      </p:sp>
      <p:pic>
        <p:nvPicPr>
          <p:cNvPr id="11" name="Picture 10"/>
          <p:cNvPicPr>
            <a:picLocks noChangeAspect="1"/>
          </p:cNvPicPr>
          <p:nvPr/>
        </p:nvPicPr>
        <p:blipFill>
          <a:blip r:embed="rId2"/>
          <a:stretch>
            <a:fillRect/>
          </a:stretch>
        </p:blipFill>
        <p:spPr>
          <a:xfrm>
            <a:off x="1903615" y="1642977"/>
            <a:ext cx="8495674" cy="5224259"/>
          </a:xfrm>
          <a:prstGeom prst="rect">
            <a:avLst/>
          </a:prstGeom>
        </p:spPr>
      </p:pic>
    </p:spTree>
    <p:extLst>
      <p:ext uri="{BB962C8B-B14F-4D97-AF65-F5344CB8AC3E}">
        <p14:creationId xmlns:p14="http://schemas.microsoft.com/office/powerpoint/2010/main" val="314443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C1A1C5D3-C053-4EE9-BE1A-419B6E27CC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A3473CF9-37EB-43E7-89EF-D2D1C53D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97BC161B-9346-5B55-2C21-686F33A6036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Count of Products Sold Yearly</a:t>
            </a:r>
          </a:p>
        </p:txBody>
      </p:sp>
      <p:pic>
        <p:nvPicPr>
          <p:cNvPr id="3" name="Picture 2"/>
          <p:cNvPicPr>
            <a:picLocks noChangeAspect="1"/>
          </p:cNvPicPr>
          <p:nvPr/>
        </p:nvPicPr>
        <p:blipFill>
          <a:blip r:embed="rId2"/>
          <a:stretch>
            <a:fillRect/>
          </a:stretch>
        </p:blipFill>
        <p:spPr>
          <a:xfrm>
            <a:off x="1439758" y="1642977"/>
            <a:ext cx="9693029" cy="5215023"/>
          </a:xfrm>
          <a:prstGeom prst="rect">
            <a:avLst/>
          </a:prstGeom>
        </p:spPr>
      </p:pic>
    </p:spTree>
    <p:extLst>
      <p:ext uri="{BB962C8B-B14F-4D97-AF65-F5344CB8AC3E}">
        <p14:creationId xmlns:p14="http://schemas.microsoft.com/office/powerpoint/2010/main" val="274057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C1A1C5D3-C053-4EE9-BE1A-419B6E27CC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A3473CF9-37EB-43E7-89EF-D2D1C53D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97BC161B-9346-5B55-2C21-686F33A6036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Count of Products Sold Yearly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67" y="1775980"/>
            <a:ext cx="8185265" cy="4985038"/>
          </a:xfrm>
          <a:prstGeom prst="rect">
            <a:avLst/>
          </a:prstGeom>
        </p:spPr>
      </p:pic>
    </p:spTree>
    <p:extLst>
      <p:ext uri="{BB962C8B-B14F-4D97-AF65-F5344CB8AC3E}">
        <p14:creationId xmlns:p14="http://schemas.microsoft.com/office/powerpoint/2010/main" val="1386748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2D6FBB9D-1CAA-4D05-AB33-BABDFE17B8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 xmlns:a16="http://schemas.microsoft.com/office/drawing/2014/main" id="{04727B71-B4B6-4823-80A1-68C40B475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 xmlns:a16="http://schemas.microsoft.com/office/drawing/2014/main" id="{79A6DB05-9FB5-4B07-8675-74C23D4FD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 xmlns:a16="http://schemas.microsoft.com/office/drawing/2014/main" id="{8380AD67-C5CA-4918-B4BB-C359BB03EE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59FFE6A-5B17-4C44-2718-8ED6C2BD8805}"/>
              </a:ext>
            </a:extLst>
          </p:cNvPr>
          <p:cNvSpPr>
            <a:spLocks noGrp="1"/>
          </p:cNvSpPr>
          <p:nvPr>
            <p:ph type="title"/>
          </p:nvPr>
        </p:nvSpPr>
        <p:spPr>
          <a:xfrm>
            <a:off x="5063514" y="757312"/>
            <a:ext cx="6272784" cy="935356"/>
          </a:xfrm>
        </p:spPr>
        <p:txBody>
          <a:bodyPr vert="horz" lIns="91440" tIns="45720" rIns="91440" bIns="45720" rtlCol="0" anchor="b">
            <a:normAutofit/>
          </a:bodyPr>
          <a:lstStyle/>
          <a:p>
            <a:r>
              <a:rPr lang="en-US" sz="5200" dirty="0"/>
              <a:t>Summary </a:t>
            </a:r>
          </a:p>
        </p:txBody>
      </p:sp>
      <p:sp>
        <p:nvSpPr>
          <p:cNvPr id="34" name="!!accent">
            <a:extLst>
              <a:ext uri="{FF2B5EF4-FFF2-40B4-BE49-F238E27FC236}">
                <a16:creationId xmlns="" xmlns:a16="http://schemas.microsoft.com/office/drawing/2014/main" id="{EABAD4DA-87BA-4F70-9EF0-45C6BCF17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F322F0A9-4E6F-DB5F-B1D8-47690000A051}"/>
              </a:ext>
            </a:extLst>
          </p:cNvPr>
          <p:cNvSpPr>
            <a:spLocks noGrp="1"/>
          </p:cNvSpPr>
          <p:nvPr>
            <p:ph sz="half" idx="1"/>
          </p:nvPr>
        </p:nvSpPr>
        <p:spPr>
          <a:xfrm>
            <a:off x="4766571" y="1713353"/>
            <a:ext cx="7249937" cy="5075373"/>
          </a:xfrm>
        </p:spPr>
        <p:txBody>
          <a:bodyPr vert="horz" lIns="91440" tIns="45720" rIns="91440" bIns="45720" rtlCol="0" anchor="t">
            <a:noAutofit/>
          </a:bodyPr>
          <a:lstStyle/>
          <a:p>
            <a:pPr>
              <a:lnSpc>
                <a:spcPct val="150000"/>
              </a:lnSpc>
            </a:pPr>
            <a:r>
              <a:rPr lang="en-US" sz="1200" dirty="0"/>
              <a:t>The top three best-selling products in both 2018 and 2019 were Cereals, Poultry, and Soda</a:t>
            </a:r>
            <a:r>
              <a:rPr lang="en-US" sz="1200" dirty="0" smtClean="0"/>
              <a:t>.</a:t>
            </a:r>
            <a:endParaRPr lang="en-US" sz="1200" dirty="0"/>
          </a:p>
          <a:p>
            <a:pPr>
              <a:lnSpc>
                <a:spcPct val="150000"/>
              </a:lnSpc>
            </a:pPr>
            <a:r>
              <a:rPr lang="en-US" sz="1200" dirty="0"/>
              <a:t>The leading products in January and February 2020 were Dinner rolls, Poultry, and Pork</a:t>
            </a:r>
            <a:r>
              <a:rPr lang="en-US" sz="1200" dirty="0" smtClean="0"/>
              <a:t>.</a:t>
            </a:r>
            <a:endParaRPr lang="en-US" sz="1200" dirty="0"/>
          </a:p>
          <a:p>
            <a:pPr>
              <a:lnSpc>
                <a:spcPct val="150000"/>
              </a:lnSpc>
            </a:pPr>
            <a:r>
              <a:rPr lang="en-US" sz="1200" dirty="0"/>
              <a:t>Over the years, Poultry, Cereals, and Soda emerged as the most highly sold products</a:t>
            </a:r>
            <a:r>
              <a:rPr lang="en-US" sz="1200" dirty="0" smtClean="0"/>
              <a:t>.</a:t>
            </a:r>
            <a:endParaRPr lang="en-US" sz="1200" dirty="0"/>
          </a:p>
          <a:p>
            <a:pPr>
              <a:lnSpc>
                <a:spcPct val="150000"/>
              </a:lnSpc>
            </a:pPr>
            <a:r>
              <a:rPr lang="en-US" sz="1200" dirty="0"/>
              <a:t>Among non-edible items, Soap and Toilet Paper recorded the highest sales, while Hand Soap had the lowest sales</a:t>
            </a:r>
            <a:r>
              <a:rPr lang="en-US" sz="1200" dirty="0" smtClean="0"/>
              <a:t>.</a:t>
            </a:r>
            <a:endParaRPr lang="en-US" sz="1200" dirty="0"/>
          </a:p>
          <a:p>
            <a:pPr>
              <a:lnSpc>
                <a:spcPct val="150000"/>
              </a:lnSpc>
            </a:pPr>
            <a:r>
              <a:rPr lang="en-US" sz="1200" dirty="0"/>
              <a:t>Within the edible category, the highest-selling items included Poultry, Soda, and Cereals. In contrast, the least sold items were Pork, Fruits, and Sandwich Loaves</a:t>
            </a:r>
            <a:r>
              <a:rPr lang="en-US" sz="1200" dirty="0" smtClean="0"/>
              <a:t>.</a:t>
            </a:r>
            <a:endParaRPr lang="en-US" sz="1200" dirty="0"/>
          </a:p>
          <a:p>
            <a:pPr>
              <a:lnSpc>
                <a:spcPct val="150000"/>
              </a:lnSpc>
            </a:pPr>
            <a:r>
              <a:rPr lang="en-US" sz="1200" dirty="0"/>
              <a:t>Sundays marked the peak of sales activity, whereas Mondays saw the lowest sales figures</a:t>
            </a:r>
            <a:r>
              <a:rPr lang="en-US" sz="1200" dirty="0" smtClean="0"/>
              <a:t>.</a:t>
            </a:r>
            <a:endParaRPr lang="en-US" sz="1200" dirty="0"/>
          </a:p>
          <a:p>
            <a:pPr>
              <a:lnSpc>
                <a:spcPct val="150000"/>
              </a:lnSpc>
            </a:pPr>
            <a:r>
              <a:rPr lang="en-US" sz="1200" dirty="0"/>
              <a:t>Sales reached their peak in January 2018, but February 2018 had the lowest sales. Similarly, March 2019 marked the highest sales, while January 2019 had the lowest</a:t>
            </a:r>
            <a:r>
              <a:rPr lang="en-US" sz="1200" dirty="0" smtClean="0"/>
              <a:t>.</a:t>
            </a:r>
            <a:endParaRPr lang="en-US" sz="1200" dirty="0"/>
          </a:p>
          <a:p>
            <a:pPr>
              <a:lnSpc>
                <a:spcPct val="150000"/>
              </a:lnSpc>
            </a:pPr>
            <a:r>
              <a:rPr lang="en-US" sz="1200" dirty="0"/>
              <a:t>The highest sales were recorded in the first quarter of 2019 and the third quarter of 2018</a:t>
            </a:r>
            <a:r>
              <a:rPr lang="en-US" sz="1200" dirty="0" smtClean="0"/>
              <a:t>.</a:t>
            </a:r>
            <a:endParaRPr lang="en-US" sz="1200" dirty="0"/>
          </a:p>
          <a:p>
            <a:pPr>
              <a:lnSpc>
                <a:spcPct val="150000"/>
              </a:lnSpc>
            </a:pPr>
            <a:r>
              <a:rPr lang="en-US" sz="1200" dirty="0"/>
              <a:t>The sales volume during the second quarter remained relatively consistent between 2019 and 2018</a:t>
            </a:r>
            <a:r>
              <a:rPr lang="en-US" sz="1200" dirty="0" smtClean="0"/>
              <a:t>.</a:t>
            </a:r>
            <a:endParaRPr lang="en-US" sz="1200" dirty="0"/>
          </a:p>
          <a:p>
            <a:pPr>
              <a:lnSpc>
                <a:spcPct val="150000"/>
              </a:lnSpc>
            </a:pPr>
            <a:r>
              <a:rPr lang="en-US" sz="1200" dirty="0"/>
              <a:t>The lower sales count in 2020 could be attributed to the fact that the data only extends until February 26th.</a:t>
            </a:r>
          </a:p>
          <a:p>
            <a:pPr>
              <a:lnSpc>
                <a:spcPct val="100000"/>
              </a:lnSpc>
            </a:pPr>
            <a:endParaRPr lang="en-US" sz="1200" dirty="0"/>
          </a:p>
          <a:p>
            <a:pPr>
              <a:lnSpc>
                <a:spcPct val="100000"/>
              </a:lnSpc>
            </a:pPr>
            <a:endParaRPr lang="en-US" sz="1200" dirty="0"/>
          </a:p>
          <a:p>
            <a:pPr>
              <a:lnSpc>
                <a:spcPct val="100000"/>
              </a:lnSpc>
            </a:pPr>
            <a:endParaRPr lang="en-US" sz="1200" dirty="0"/>
          </a:p>
          <a:p>
            <a:pPr>
              <a:lnSpc>
                <a:spcPct val="100000"/>
              </a:lnSpc>
            </a:pPr>
            <a:endParaRPr lang="en-US" sz="1200" dirty="0"/>
          </a:p>
          <a:p>
            <a:pPr>
              <a:lnSpc>
                <a:spcPct val="100000"/>
              </a:lnSpc>
            </a:pPr>
            <a:endParaRPr lang="en-US" sz="1200" dirty="0"/>
          </a:p>
          <a:p>
            <a:pPr>
              <a:lnSpc>
                <a:spcPct val="100000"/>
              </a:lnSpc>
            </a:pPr>
            <a:endParaRPr lang="en-US" sz="1200" dirty="0"/>
          </a:p>
          <a:p>
            <a:pPr>
              <a:lnSpc>
                <a:spcPct val="100000"/>
              </a:lnSpc>
            </a:pPr>
            <a:endParaRPr lang="en-US" sz="700" dirty="0"/>
          </a:p>
        </p:txBody>
      </p:sp>
      <p:pic>
        <p:nvPicPr>
          <p:cNvPr id="10" name="Picture 9"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0" y="10"/>
            <a:ext cx="4507993" cy="6857990"/>
          </a:xfrm>
          <a:prstGeom prst="rect">
            <a:avLst/>
          </a:prstGeom>
        </p:spPr>
      </p:pic>
    </p:spTree>
    <p:extLst>
      <p:ext uri="{BB962C8B-B14F-4D97-AF65-F5344CB8AC3E}">
        <p14:creationId xmlns:p14="http://schemas.microsoft.com/office/powerpoint/2010/main" val="169899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 xmlns:a16="http://schemas.microsoft.com/office/drawing/2014/main" id="{2D6FBB9D-1CAA-4D05-AB33-BABDFE17B8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 xmlns:a16="http://schemas.microsoft.com/office/drawing/2014/main" id="{04727B71-B4B6-4823-80A1-68C40B475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 xmlns:a16="http://schemas.microsoft.com/office/drawing/2014/main" id="{79A6DB05-9FB5-4B07-8675-74C23D4FD8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9C5B99F-C758-1CF8-9157-928034D3667C}"/>
              </a:ext>
            </a:extLst>
          </p:cNvPr>
          <p:cNvSpPr>
            <a:spLocks noGrp="1"/>
          </p:cNvSpPr>
          <p:nvPr>
            <p:ph type="title"/>
          </p:nvPr>
        </p:nvSpPr>
        <p:spPr>
          <a:xfrm>
            <a:off x="612648" y="1078992"/>
            <a:ext cx="6268770" cy="795990"/>
          </a:xfrm>
        </p:spPr>
        <p:txBody>
          <a:bodyPr vert="horz" lIns="91440" tIns="45720" rIns="91440" bIns="45720" rtlCol="0" anchor="b">
            <a:normAutofit fontScale="90000"/>
          </a:bodyPr>
          <a:lstStyle/>
          <a:p>
            <a:r>
              <a:rPr lang="en-US" sz="5200" dirty="0"/>
              <a:t>Recommendation:</a:t>
            </a:r>
          </a:p>
        </p:txBody>
      </p:sp>
      <p:sp>
        <p:nvSpPr>
          <p:cNvPr id="40" name="Rectangle 39">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250B00A7-8460-2324-EF07-65D49AC98A9A}"/>
              </a:ext>
            </a:extLst>
          </p:cNvPr>
          <p:cNvSpPr>
            <a:spLocks noGrp="1"/>
          </p:cNvSpPr>
          <p:nvPr>
            <p:ph sz="half" idx="1"/>
          </p:nvPr>
        </p:nvSpPr>
        <p:spPr>
          <a:xfrm>
            <a:off x="168468" y="1938819"/>
            <a:ext cx="7347071" cy="4692890"/>
          </a:xfrm>
        </p:spPr>
        <p:txBody>
          <a:bodyPr vert="horz" lIns="91440" tIns="45720" rIns="91440" bIns="45720" rtlCol="0" anchor="t">
            <a:noAutofit/>
          </a:bodyPr>
          <a:lstStyle/>
          <a:p>
            <a:r>
              <a:rPr lang="en-US" sz="1200" dirty="0"/>
              <a:t>Emphasize the promotion and availability of poultry, soda, and cereals, given their consistent top-selling performance.</a:t>
            </a:r>
          </a:p>
          <a:p>
            <a:r>
              <a:rPr lang="en-US" sz="1200" dirty="0"/>
              <a:t>Consider augmenting the inventory of soap and toilet paper, as these non-edible products have consistently demonstrated the highest sales figures.</a:t>
            </a:r>
          </a:p>
          <a:p>
            <a:r>
              <a:rPr lang="en-US" sz="1200" dirty="0"/>
              <a:t>Investigate the factors contributing to the subdued sales of hand soap and implement strategies to boost its sales.</a:t>
            </a:r>
          </a:p>
          <a:p>
            <a:r>
              <a:rPr lang="en-US" sz="1200" dirty="0"/>
              <a:t>Strategize promotions and special offers specifically for Sundays to capitalize on the day with the highest sales activity.</a:t>
            </a:r>
          </a:p>
          <a:p>
            <a:r>
              <a:rPr lang="en-US" sz="1200" dirty="0"/>
              <a:t>Develop targeted marketing campaigns and offer incentives during February to counter historically lower sales during this month.</a:t>
            </a:r>
          </a:p>
          <a:p>
            <a:r>
              <a:rPr lang="en-US" sz="1200" dirty="0"/>
              <a:t>Develop comprehensive marketing strategies and attractive discounts for both January and March to capitalize on the historically strong sales months.</a:t>
            </a:r>
          </a:p>
          <a:p>
            <a:r>
              <a:rPr lang="en-US" sz="1200" dirty="0"/>
              <a:t>Aim to replicate the sales patterns observed in Q1 2019 and Q3 2018, focusing on their successful strategies.</a:t>
            </a:r>
          </a:p>
          <a:p>
            <a:r>
              <a:rPr lang="en-US" sz="1200" dirty="0"/>
              <a:t>Maintain a consistent inventory of products in Q2 to align with previous years' sales patterns and sustain sales performance.</a:t>
            </a:r>
          </a:p>
          <a:p>
            <a:r>
              <a:rPr lang="en-US" sz="1200" dirty="0"/>
              <a:t>Make informed sales and marketing decisions while keeping in mind the limited data available for 2020.</a:t>
            </a:r>
          </a:p>
          <a:p>
            <a:pPr marL="0" indent="0">
              <a:lnSpc>
                <a:spcPct val="100000"/>
              </a:lnSpc>
              <a:buNone/>
            </a:pPr>
            <a:endParaRPr lang="en-US" sz="900" dirty="0"/>
          </a:p>
        </p:txBody>
      </p:sp>
      <p:pic>
        <p:nvPicPr>
          <p:cNvPr id="10" name="Picture 9"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spTree>
    <p:extLst>
      <p:ext uri="{BB962C8B-B14F-4D97-AF65-F5344CB8AC3E}">
        <p14:creationId xmlns:p14="http://schemas.microsoft.com/office/powerpoint/2010/main" val="18549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F27744B-47AB-4459-8C2F-1D5EE63A3E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structure, floor, building, tile, empty, business ...">
            <a:extLst>
              <a:ext uri="{FF2B5EF4-FFF2-40B4-BE49-F238E27FC236}">
                <a16:creationId xmlns="" xmlns:a16="http://schemas.microsoft.com/office/drawing/2014/main" id="{7623BF45-F197-A47A-34D1-4E4530DC90CD}"/>
              </a:ext>
            </a:extLst>
          </p:cNvPr>
          <p:cNvPicPr>
            <a:picLocks noChangeAspect="1"/>
          </p:cNvPicPr>
          <p:nvPr/>
        </p:nvPicPr>
        <p:blipFill rotWithShape="1">
          <a:blip r:embed="rId2"/>
          <a:srcRect r="2492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 xmlns:a16="http://schemas.microsoft.com/office/drawing/2014/main" id="{7D266DCC-5218-4AE0-B964-6FC2EA3BDF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 xmlns:a16="http://schemas.microsoft.com/office/drawing/2014/main" id="{973DE4F1-1583-4AE3-9696-9659D27C5F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FD40E2D-894E-7D67-5250-33796F378FD1}"/>
              </a:ext>
            </a:extLst>
          </p:cNvPr>
          <p:cNvSpPr>
            <a:spLocks noGrp="1"/>
          </p:cNvSpPr>
          <p:nvPr>
            <p:ph type="title"/>
          </p:nvPr>
        </p:nvSpPr>
        <p:spPr>
          <a:xfrm>
            <a:off x="7255564" y="914400"/>
            <a:ext cx="4485861" cy="1106556"/>
          </a:xfrm>
        </p:spPr>
        <p:txBody>
          <a:bodyPr anchor="b">
            <a:normAutofit/>
          </a:bodyPr>
          <a:lstStyle/>
          <a:p>
            <a:r>
              <a:rPr lang="en-US" sz="3200"/>
              <a:t>Contents:</a:t>
            </a:r>
          </a:p>
        </p:txBody>
      </p:sp>
      <p:sp>
        <p:nvSpPr>
          <p:cNvPr id="15" name="Rectangle 14">
            <a:extLst>
              <a:ext uri="{FF2B5EF4-FFF2-40B4-BE49-F238E27FC236}">
                <a16:creationId xmlns="" xmlns:a16="http://schemas.microsoft.com/office/drawing/2014/main" id="{D6297641-8B9F-4767-9606-8A11313227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 xmlns:a16="http://schemas.microsoft.com/office/drawing/2014/main" id="{FD3C8959-A2A1-469E-8619-82F077E33F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A27F3877-CBCE-12D0-0896-29DBDCE777D1}"/>
              </a:ext>
            </a:extLst>
          </p:cNvPr>
          <p:cNvSpPr>
            <a:spLocks noGrp="1"/>
          </p:cNvSpPr>
          <p:nvPr>
            <p:ph idx="1"/>
          </p:nvPr>
        </p:nvSpPr>
        <p:spPr>
          <a:xfrm>
            <a:off x="6852997" y="2440100"/>
            <a:ext cx="5334125" cy="3834804"/>
          </a:xfrm>
        </p:spPr>
        <p:txBody>
          <a:bodyPr vert="horz" lIns="91440" tIns="45720" rIns="91440" bIns="45720" rtlCol="0" anchor="t">
            <a:noAutofit/>
          </a:bodyPr>
          <a:lstStyle/>
          <a:p>
            <a:pPr>
              <a:lnSpc>
                <a:spcPct val="100000"/>
              </a:lnSpc>
              <a:spcBef>
                <a:spcPct val="0"/>
              </a:spcBef>
            </a:pPr>
            <a:r>
              <a:rPr lang="en-US" sz="1400" dirty="0">
                <a:ea typeface="+mn-lt"/>
                <a:cs typeface="+mn-lt"/>
              </a:rPr>
              <a:t>Executive Summary of the data</a:t>
            </a:r>
          </a:p>
          <a:p>
            <a:pPr marL="285750" indent="-285750">
              <a:lnSpc>
                <a:spcPct val="100000"/>
              </a:lnSpc>
              <a:spcBef>
                <a:spcPct val="0"/>
              </a:spcBef>
            </a:pPr>
            <a:r>
              <a:rPr lang="en-US" sz="1400" dirty="0" smtClean="0">
                <a:ea typeface="+mn-lt"/>
                <a:cs typeface="+mn-lt"/>
              </a:rPr>
              <a:t>Exploratory </a:t>
            </a:r>
            <a:r>
              <a:rPr lang="en-US" sz="1400" dirty="0">
                <a:ea typeface="+mn-lt"/>
                <a:cs typeface="+mn-lt"/>
              </a:rPr>
              <a:t>Analysis &amp; Insights</a:t>
            </a:r>
          </a:p>
          <a:p>
            <a:pPr marL="285750" indent="-285750">
              <a:lnSpc>
                <a:spcPct val="100000"/>
              </a:lnSpc>
              <a:spcBef>
                <a:spcPct val="0"/>
              </a:spcBef>
            </a:pPr>
            <a:r>
              <a:rPr lang="en-US" sz="1400" dirty="0" smtClean="0"/>
              <a:t>Market </a:t>
            </a:r>
            <a:r>
              <a:rPr lang="en-US" sz="1400" dirty="0"/>
              <a:t>Basket Analysis</a:t>
            </a:r>
          </a:p>
          <a:p>
            <a:pPr marL="285750" indent="-285750">
              <a:lnSpc>
                <a:spcPct val="100000"/>
              </a:lnSpc>
              <a:spcBef>
                <a:spcPct val="0"/>
              </a:spcBef>
            </a:pPr>
            <a:r>
              <a:rPr lang="en-US" sz="1400" dirty="0" smtClean="0">
                <a:ea typeface="+mn-lt"/>
                <a:cs typeface="+mn-lt"/>
              </a:rPr>
              <a:t>Associations </a:t>
            </a:r>
            <a:r>
              <a:rPr lang="en-US" sz="1400" dirty="0">
                <a:ea typeface="+mn-lt"/>
                <a:cs typeface="+mn-lt"/>
              </a:rPr>
              <a:t>Identified</a:t>
            </a:r>
            <a:endParaRPr lang="en-US" sz="1400" dirty="0"/>
          </a:p>
          <a:p>
            <a:pPr marL="285750" indent="-285750">
              <a:lnSpc>
                <a:spcPct val="100000"/>
              </a:lnSpc>
              <a:spcBef>
                <a:spcPct val="0"/>
              </a:spcBef>
            </a:pPr>
            <a:r>
              <a:rPr lang="en-US" sz="1400" dirty="0" smtClean="0"/>
              <a:t>Recommendation</a:t>
            </a:r>
            <a:endParaRPr lang="en-US" sz="1100" dirty="0"/>
          </a:p>
          <a:p>
            <a:pPr>
              <a:lnSpc>
                <a:spcPct val="100000"/>
              </a:lnSpc>
            </a:pPr>
            <a:endParaRPr lang="en-US" sz="1100" dirty="0"/>
          </a:p>
        </p:txBody>
      </p:sp>
    </p:spTree>
    <p:extLst>
      <p:ext uri="{BB962C8B-B14F-4D97-AF65-F5344CB8AC3E}">
        <p14:creationId xmlns:p14="http://schemas.microsoft.com/office/powerpoint/2010/main" val="158714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5F15431-98E7-22CC-3276-F1F6B7CE1B97}"/>
              </a:ext>
            </a:extLst>
          </p:cNvPr>
          <p:cNvSpPr>
            <a:spLocks noGrp="1"/>
          </p:cNvSpPr>
          <p:nvPr>
            <p:ph type="title"/>
          </p:nvPr>
        </p:nvSpPr>
        <p:spPr>
          <a:xfrm>
            <a:off x="612648" y="1078992"/>
            <a:ext cx="6268770" cy="1536192"/>
          </a:xfrm>
        </p:spPr>
        <p:txBody>
          <a:bodyPr anchor="b">
            <a:normAutofit/>
          </a:bodyPr>
          <a:lstStyle/>
          <a:p>
            <a:r>
              <a:rPr lang="en-US" sz="5200" dirty="0"/>
              <a:t>Market Basket Analysis</a:t>
            </a:r>
          </a:p>
        </p:txBody>
      </p:sp>
      <p:sp>
        <p:nvSpPr>
          <p:cNvPr id="24" name="Rectangle 23">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 xmlns:a16="http://schemas.microsoft.com/office/drawing/2014/main" id="{42663BD0-064C-40FC-A331-F49FCA9536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17290E6B-5FCB-D2EE-21DE-BDC029651B8B}"/>
              </a:ext>
            </a:extLst>
          </p:cNvPr>
          <p:cNvSpPr>
            <a:spLocks noGrp="1"/>
          </p:cNvSpPr>
          <p:nvPr>
            <p:ph idx="1"/>
          </p:nvPr>
        </p:nvSpPr>
        <p:spPr>
          <a:xfrm>
            <a:off x="313534" y="3168073"/>
            <a:ext cx="7160165" cy="3473346"/>
          </a:xfrm>
        </p:spPr>
        <p:txBody>
          <a:bodyPr vert="horz" lIns="91440" tIns="45720" rIns="91440" bIns="45720" rtlCol="0" anchor="t">
            <a:normAutofit/>
          </a:bodyPr>
          <a:lstStyle/>
          <a:p>
            <a:pPr>
              <a:lnSpc>
                <a:spcPct val="150000"/>
              </a:lnSpc>
            </a:pPr>
            <a:r>
              <a:rPr lang="en-US" sz="1200" b="1" dirty="0"/>
              <a:t>Market Basket Analysis Definition: </a:t>
            </a:r>
            <a:r>
              <a:rPr lang="en-US" sz="1200" dirty="0"/>
              <a:t>A statistical technique uncovering links between products in customer purchases, guiding businesses in understanding buying patterns' impact on sales</a:t>
            </a:r>
            <a:r>
              <a:rPr lang="en-US" sz="1200" dirty="0" smtClean="0"/>
              <a:t>.</a:t>
            </a:r>
            <a:endParaRPr lang="en-US" sz="1200" dirty="0"/>
          </a:p>
          <a:p>
            <a:pPr>
              <a:lnSpc>
                <a:spcPct val="150000"/>
              </a:lnSpc>
            </a:pPr>
            <a:r>
              <a:rPr lang="en-US" sz="1200" b="1" dirty="0"/>
              <a:t>Data: </a:t>
            </a:r>
            <a:r>
              <a:rPr lang="en-US" sz="1200" dirty="0"/>
              <a:t>Transactional data containing customer and product IDs is crucial. It's used to create a matrix showing product relationships</a:t>
            </a:r>
            <a:r>
              <a:rPr lang="en-US" sz="1200" dirty="0" smtClean="0"/>
              <a:t>.</a:t>
            </a:r>
            <a:endParaRPr lang="en-US" sz="1200" dirty="0"/>
          </a:p>
          <a:p>
            <a:pPr>
              <a:lnSpc>
                <a:spcPct val="150000"/>
              </a:lnSpc>
            </a:pPr>
            <a:r>
              <a:rPr lang="en-US" sz="1200" b="1" dirty="0"/>
              <a:t>Association Rules: </a:t>
            </a:r>
            <a:r>
              <a:rPr lang="en-US" sz="1200" dirty="0"/>
              <a:t>These quantify relationships between products using support, confidence, and lift, measuring co-occurrence frequency, purchase likelihood, and correlation</a:t>
            </a:r>
            <a:r>
              <a:rPr lang="en-US" sz="1200" dirty="0" smtClean="0"/>
              <a:t>.</a:t>
            </a:r>
            <a:endParaRPr lang="en-US" sz="1200" dirty="0"/>
          </a:p>
          <a:p>
            <a:pPr>
              <a:lnSpc>
                <a:spcPct val="150000"/>
              </a:lnSpc>
            </a:pPr>
            <a:r>
              <a:rPr lang="en-US" sz="1200" b="1" dirty="0"/>
              <a:t>Applications: </a:t>
            </a:r>
            <a:r>
              <a:rPr lang="en-US" sz="1200" dirty="0"/>
              <a:t>Widely used in retail, e-commerce, and marketing, it optimizes product placement, personalizes recommendations, and refines advertising campaigns</a:t>
            </a:r>
            <a:r>
              <a:rPr lang="en-US" sz="1200" dirty="0" smtClean="0"/>
              <a:t>.</a:t>
            </a:r>
            <a:endParaRPr lang="en-US" sz="1200" dirty="0"/>
          </a:p>
          <a:p>
            <a:pPr>
              <a:lnSpc>
                <a:spcPct val="150000"/>
              </a:lnSpc>
            </a:pPr>
            <a:r>
              <a:rPr lang="en-US" sz="1200" b="1" dirty="0"/>
              <a:t>Benefits: </a:t>
            </a:r>
            <a:r>
              <a:rPr lang="en-US" sz="1200" dirty="0"/>
              <a:t>Boosts revenue by identifying cross-selling opportunities, shapes promotions, and enhances customer satisfaction through personalized experiences.</a:t>
            </a:r>
          </a:p>
          <a:p>
            <a:pPr>
              <a:lnSpc>
                <a:spcPct val="100000"/>
              </a:lnSpc>
            </a:pPr>
            <a:endParaRPr lang="en-US" sz="1100" dirty="0"/>
          </a:p>
          <a:p>
            <a:pPr>
              <a:lnSpc>
                <a:spcPct val="100000"/>
              </a:lnSpc>
            </a:pPr>
            <a:endParaRPr lang="en-US" sz="1100" dirty="0"/>
          </a:p>
          <a:p>
            <a:pPr>
              <a:lnSpc>
                <a:spcPct val="100000"/>
              </a:lnSpc>
            </a:pPr>
            <a:endParaRPr lang="en-US" sz="1100" dirty="0"/>
          </a:p>
          <a:p>
            <a:pPr>
              <a:lnSpc>
                <a:spcPct val="100000"/>
              </a:lnSpc>
            </a:pPr>
            <a:endParaRPr lang="en-US" sz="1100" dirty="0"/>
          </a:p>
          <a:p>
            <a:pPr>
              <a:lnSpc>
                <a:spcPct val="100000"/>
              </a:lnSpc>
            </a:pPr>
            <a:endParaRPr lang="en-US" sz="1100" dirty="0"/>
          </a:p>
          <a:p>
            <a:pPr>
              <a:lnSpc>
                <a:spcPct val="100000"/>
              </a:lnSpc>
            </a:pPr>
            <a:endParaRPr lang="en-US" sz="1100" dirty="0"/>
          </a:p>
        </p:txBody>
      </p:sp>
      <p:pic>
        <p:nvPicPr>
          <p:cNvPr id="8" name="Picture 7"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spTree>
    <p:extLst>
      <p:ext uri="{BB962C8B-B14F-4D97-AF65-F5344CB8AC3E}">
        <p14:creationId xmlns:p14="http://schemas.microsoft.com/office/powerpoint/2010/main" val="55940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C1A1C5D3-C053-4EE9-BE1A-419B6E27CC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 xmlns:a16="http://schemas.microsoft.com/office/drawing/2014/main" id="{A3473CF9-37EB-43E7-89EF-D2D1C53D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DBC2C3FD-1FF6-8283-46DA-34381C931D1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MRA KNIME Workflow</a:t>
            </a:r>
          </a:p>
        </p:txBody>
      </p:sp>
      <p:sp>
        <p:nvSpPr>
          <p:cNvPr id="17" name="Rectangle: Rounded Corners 16">
            <a:extLst>
              <a:ext uri="{FF2B5EF4-FFF2-40B4-BE49-F238E27FC236}">
                <a16:creationId xmlns="" xmlns:a16="http://schemas.microsoft.com/office/drawing/2014/main" id="{586B4EF9-43BA-4655-A6FF-1D8E21574C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4" descr="Diagram&#10;&#10;Description automatically generated">
            <a:extLst>
              <a:ext uri="{FF2B5EF4-FFF2-40B4-BE49-F238E27FC236}">
                <a16:creationId xmlns="" xmlns:a16="http://schemas.microsoft.com/office/drawing/2014/main" id="{1F56C53C-043B-E200-6C8C-EC6A8A3E5A2F}"/>
              </a:ext>
            </a:extLst>
          </p:cNvPr>
          <p:cNvPicPr>
            <a:picLocks noGrp="1" noChangeAspect="1"/>
          </p:cNvPicPr>
          <p:nvPr>
            <p:ph idx="1"/>
          </p:nvPr>
        </p:nvPicPr>
        <p:blipFill>
          <a:blip r:embed="rId2"/>
          <a:stretch>
            <a:fillRect/>
          </a:stretch>
        </p:blipFill>
        <p:spPr>
          <a:xfrm>
            <a:off x="385572" y="2377824"/>
            <a:ext cx="11420856" cy="3619831"/>
          </a:xfrm>
          <a:prstGeom prst="rect">
            <a:avLst/>
          </a:prstGeom>
        </p:spPr>
      </p:pic>
    </p:spTree>
    <p:extLst>
      <p:ext uri="{BB962C8B-B14F-4D97-AF65-F5344CB8AC3E}">
        <p14:creationId xmlns:p14="http://schemas.microsoft.com/office/powerpoint/2010/main" val="134831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 xmlns:a16="http://schemas.microsoft.com/office/drawing/2014/main" id="{C1A1C5D3-C053-4EE9-BE1A-419B6E27CC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 xmlns:a16="http://schemas.microsoft.com/office/drawing/2014/main" id="{A3473CF9-37EB-43E7-89EF-D2D1C53D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6AE64CEC-CE1F-DE4E-CDE6-D148B0ADF2C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Output Table</a:t>
            </a:r>
            <a:endParaRPr lang="en-US"/>
          </a:p>
        </p:txBody>
      </p:sp>
      <p:sp>
        <p:nvSpPr>
          <p:cNvPr id="17" name="Rectangle: Rounded Corners 16">
            <a:extLst>
              <a:ext uri="{FF2B5EF4-FFF2-40B4-BE49-F238E27FC236}">
                <a16:creationId xmlns="" xmlns:a16="http://schemas.microsoft.com/office/drawing/2014/main" id="{586B4EF9-43BA-4655-A6FF-1D8E21574C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4" descr="A picture containing table&#10;&#10;Description automatically generated">
            <a:extLst>
              <a:ext uri="{FF2B5EF4-FFF2-40B4-BE49-F238E27FC236}">
                <a16:creationId xmlns="" xmlns:a16="http://schemas.microsoft.com/office/drawing/2014/main" id="{F11E2641-88DD-39E0-A252-6A925F1C8F3E}"/>
              </a:ext>
            </a:extLst>
          </p:cNvPr>
          <p:cNvPicPr>
            <a:picLocks noGrp="1" noChangeAspect="1"/>
          </p:cNvPicPr>
          <p:nvPr>
            <p:ph idx="1"/>
          </p:nvPr>
        </p:nvPicPr>
        <p:blipFill>
          <a:blip r:embed="rId2"/>
          <a:stretch>
            <a:fillRect/>
          </a:stretch>
        </p:blipFill>
        <p:spPr>
          <a:xfrm>
            <a:off x="1052383" y="2139484"/>
            <a:ext cx="10087233" cy="4096512"/>
          </a:xfrm>
          <a:prstGeom prst="rect">
            <a:avLst/>
          </a:prstGeom>
        </p:spPr>
      </p:pic>
    </p:spTree>
    <p:extLst>
      <p:ext uri="{BB962C8B-B14F-4D97-AF65-F5344CB8AC3E}">
        <p14:creationId xmlns:p14="http://schemas.microsoft.com/office/powerpoint/2010/main" val="194817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D1E5FCB6-C606-5DAC-34E1-1C0BDEF45CE9}"/>
              </a:ext>
            </a:extLst>
          </p:cNvPr>
          <p:cNvSpPr>
            <a:spLocks noGrp="1"/>
          </p:cNvSpPr>
          <p:nvPr>
            <p:ph type="title"/>
          </p:nvPr>
        </p:nvSpPr>
        <p:spPr>
          <a:xfrm>
            <a:off x="371094" y="1161288"/>
            <a:ext cx="3438144" cy="1239012"/>
          </a:xfrm>
        </p:spPr>
        <p:txBody>
          <a:bodyPr anchor="ctr">
            <a:normAutofit/>
          </a:bodyPr>
          <a:lstStyle/>
          <a:p>
            <a:r>
              <a:rPr lang="en-US" sz="2800"/>
              <a:t>Association Rule Parameters</a:t>
            </a:r>
          </a:p>
        </p:txBody>
      </p:sp>
      <p:sp>
        <p:nvSpPr>
          <p:cNvPr id="15" name="Rectangle 14">
            <a:extLst>
              <a:ext uri="{FF2B5EF4-FFF2-40B4-BE49-F238E27FC236}">
                <a16:creationId xmlns=""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1E010DEB-8C2E-4571-30E5-8BCE512ADEA0}"/>
              </a:ext>
            </a:extLst>
          </p:cNvPr>
          <p:cNvSpPr>
            <a:spLocks noGrp="1"/>
          </p:cNvSpPr>
          <p:nvPr>
            <p:ph idx="1"/>
          </p:nvPr>
        </p:nvSpPr>
        <p:spPr>
          <a:xfrm>
            <a:off x="399848" y="2718054"/>
            <a:ext cx="3668944" cy="3207258"/>
          </a:xfrm>
        </p:spPr>
        <p:txBody>
          <a:bodyPr vert="horz" lIns="91440" tIns="45720" rIns="91440" bIns="45720" rtlCol="0" anchor="t">
            <a:normAutofit/>
          </a:bodyPr>
          <a:lstStyle/>
          <a:p>
            <a:r>
              <a:rPr lang="en-US" sz="1700" dirty="0"/>
              <a:t>Support of Minimum: 0.05</a:t>
            </a:r>
          </a:p>
          <a:p>
            <a:r>
              <a:rPr lang="en-US" sz="1700" dirty="0"/>
              <a:t>Maximum Item Set Length : 10</a:t>
            </a:r>
          </a:p>
          <a:p>
            <a:r>
              <a:rPr lang="en-US" sz="1700" dirty="0"/>
              <a:t>Minimum Confidence Level:0.6  </a:t>
            </a:r>
          </a:p>
        </p:txBody>
      </p:sp>
      <p:pic>
        <p:nvPicPr>
          <p:cNvPr id="4" name="Picture 4" descr="Graphical user interface, text, application, email&#10;&#10;Description automatically generated">
            <a:extLst>
              <a:ext uri="{FF2B5EF4-FFF2-40B4-BE49-F238E27FC236}">
                <a16:creationId xmlns="" xmlns:a16="http://schemas.microsoft.com/office/drawing/2014/main" id="{FEDF7386-B6B0-3D0D-E8D4-5C13D640FAFD}"/>
              </a:ext>
            </a:extLst>
          </p:cNvPr>
          <p:cNvPicPr>
            <a:picLocks noChangeAspect="1"/>
          </p:cNvPicPr>
          <p:nvPr/>
        </p:nvPicPr>
        <p:blipFill>
          <a:blip r:embed="rId2"/>
          <a:stretch>
            <a:fillRect/>
          </a:stretch>
        </p:blipFill>
        <p:spPr>
          <a:xfrm>
            <a:off x="4901184" y="1215534"/>
            <a:ext cx="6922008" cy="4527515"/>
          </a:xfrm>
          <a:prstGeom prst="rect">
            <a:avLst/>
          </a:prstGeom>
        </p:spPr>
      </p:pic>
    </p:spTree>
    <p:extLst>
      <p:ext uri="{BB962C8B-B14F-4D97-AF65-F5344CB8AC3E}">
        <p14:creationId xmlns:p14="http://schemas.microsoft.com/office/powerpoint/2010/main" val="198016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2C9A9DA9-7DC8-488B-A882-123947B0F3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 xmlns:a16="http://schemas.microsoft.com/office/drawing/2014/main" id="{57F6BDD4-E066-4008-8011-6CC31AEB45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64674910-E5E7-B714-F5DF-232456667BCF}"/>
              </a:ext>
            </a:extLst>
          </p:cNvPr>
          <p:cNvSpPr>
            <a:spLocks noGrp="1"/>
          </p:cNvSpPr>
          <p:nvPr>
            <p:ph type="title"/>
          </p:nvPr>
        </p:nvSpPr>
        <p:spPr>
          <a:xfrm>
            <a:off x="5359510" y="978619"/>
            <a:ext cx="5991244" cy="1106424"/>
          </a:xfrm>
        </p:spPr>
        <p:txBody>
          <a:bodyPr>
            <a:normAutofit/>
          </a:bodyPr>
          <a:lstStyle/>
          <a:p>
            <a:r>
              <a:rPr lang="en-US" sz="2700">
                <a:ea typeface="+mj-lt"/>
                <a:cs typeface="+mj-lt"/>
              </a:rPr>
              <a:t>Market basket analysis, support, confidence, and lift values </a:t>
            </a:r>
            <a:endParaRPr lang="en-US" sz="2700"/>
          </a:p>
        </p:txBody>
      </p:sp>
      <p:sp>
        <p:nvSpPr>
          <p:cNvPr id="22" name="Rectangle 21">
            <a:extLst>
              <a:ext uri="{FF2B5EF4-FFF2-40B4-BE49-F238E27FC236}">
                <a16:creationId xmlns="" xmlns:a16="http://schemas.microsoft.com/office/drawing/2014/main" id="{2711A8FB-68FC-45FC-B01E-38F809E2D4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 xmlns:a16="http://schemas.microsoft.com/office/drawing/2014/main" id="{2A865FE3-5FC9-4049-87CF-30019C46C0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2172FF2C-56C2-27E0-8C73-F753E99D57D6}"/>
              </a:ext>
            </a:extLst>
          </p:cNvPr>
          <p:cNvSpPr>
            <a:spLocks noGrp="1"/>
          </p:cNvSpPr>
          <p:nvPr>
            <p:ph idx="1"/>
          </p:nvPr>
        </p:nvSpPr>
        <p:spPr>
          <a:xfrm>
            <a:off x="4939917" y="2252870"/>
            <a:ext cx="6842509" cy="4614063"/>
          </a:xfrm>
        </p:spPr>
        <p:txBody>
          <a:bodyPr vert="horz" lIns="91440" tIns="45720" rIns="91440" bIns="45720" rtlCol="0" anchor="t">
            <a:noAutofit/>
          </a:bodyPr>
          <a:lstStyle/>
          <a:p>
            <a:pPr>
              <a:lnSpc>
                <a:spcPct val="100000"/>
              </a:lnSpc>
            </a:pPr>
            <a:r>
              <a:rPr lang="en-US" sz="1200" dirty="0"/>
              <a:t>Within market basket analysis, the metrics of support, confidence, and lift quantify the strength of associations between items within a transaction dataset</a:t>
            </a:r>
            <a:r>
              <a:rPr lang="en-US" sz="1200" dirty="0" smtClean="0"/>
              <a:t>.</a:t>
            </a:r>
            <a:endParaRPr lang="en-US" sz="1200" dirty="0"/>
          </a:p>
          <a:p>
            <a:pPr>
              <a:lnSpc>
                <a:spcPct val="100000"/>
              </a:lnSpc>
            </a:pPr>
            <a:r>
              <a:rPr lang="en-US" sz="1200" b="1" dirty="0"/>
              <a:t>Support: </a:t>
            </a:r>
            <a:r>
              <a:rPr lang="en-US" sz="1200" dirty="0"/>
              <a:t>This denotes the likelihood of items co-occurring in a transaction. It's calculated by dividing the number of transactions containing both items by the total transactions. High support signals frequent </a:t>
            </a:r>
            <a:r>
              <a:rPr lang="en-US" sz="1200" dirty="0" err="1"/>
              <a:t>itemset</a:t>
            </a:r>
            <a:r>
              <a:rPr lang="en-US" sz="1200" dirty="0"/>
              <a:t> occurrence, suggesting items suitable for joint promotion or placement</a:t>
            </a:r>
            <a:r>
              <a:rPr lang="en-US" sz="1200" dirty="0" smtClean="0"/>
              <a:t>.</a:t>
            </a:r>
            <a:endParaRPr lang="en-US" sz="1200" dirty="0"/>
          </a:p>
          <a:p>
            <a:pPr>
              <a:lnSpc>
                <a:spcPct val="100000"/>
              </a:lnSpc>
            </a:pPr>
            <a:r>
              <a:rPr lang="en-US" sz="1200" b="1" dirty="0"/>
              <a:t>Confidence: </a:t>
            </a:r>
            <a:r>
              <a:rPr lang="en-US" sz="1200" dirty="0"/>
              <a:t>This reflects the likelihood that one item appears in a transaction when another is present. Calculated by dividing the number of transactions containing both items by the number with the first item, it gauges the association strength. High confidence suggests items often bought together, useful for suggesting or recommending items</a:t>
            </a:r>
            <a:r>
              <a:rPr lang="en-US" sz="1200" dirty="0" smtClean="0"/>
              <a:t>.</a:t>
            </a:r>
            <a:endParaRPr lang="en-US" sz="1200" dirty="0"/>
          </a:p>
          <a:p>
            <a:pPr>
              <a:lnSpc>
                <a:spcPct val="100000"/>
              </a:lnSpc>
            </a:pPr>
            <a:r>
              <a:rPr lang="en-US" sz="1200" b="1" dirty="0"/>
              <a:t>Lift: </a:t>
            </a:r>
            <a:r>
              <a:rPr lang="en-US" sz="1200" dirty="0"/>
              <a:t>This quantifies how much more often two items appear together compared to what's expected if they were independent. Computed as the </a:t>
            </a:r>
            <a:r>
              <a:rPr lang="en-US" sz="1200" dirty="0" err="1"/>
              <a:t>itemset's</a:t>
            </a:r>
            <a:r>
              <a:rPr lang="en-US" sz="1200" dirty="0"/>
              <a:t> support divided by the product of individual item supports, a lift of 1 implies independence. Lift above 1 indicates a positive association, while below 1 indicates a negative one. Elevated lift indicates robust association, useful for cross-selling or bundling strategies.</a:t>
            </a:r>
          </a:p>
          <a:p>
            <a:pPr>
              <a:lnSpc>
                <a:spcPct val="100000"/>
              </a:lnSpc>
            </a:pPr>
            <a:endParaRPr lang="en-US" sz="1400" dirty="0"/>
          </a:p>
          <a:p>
            <a:pPr>
              <a:lnSpc>
                <a:spcPct val="100000"/>
              </a:lnSpc>
            </a:pPr>
            <a:endParaRPr lang="en-US" sz="1400" dirty="0"/>
          </a:p>
          <a:p>
            <a:pPr>
              <a:lnSpc>
                <a:spcPct val="100000"/>
              </a:lnSpc>
            </a:pPr>
            <a:endParaRPr lang="en-US" sz="1400" dirty="0"/>
          </a:p>
          <a:p>
            <a:pPr>
              <a:lnSpc>
                <a:spcPct val="100000"/>
              </a:lnSpc>
            </a:pPr>
            <a:endParaRPr lang="en-US" sz="1400" dirty="0"/>
          </a:p>
          <a:p>
            <a:pPr>
              <a:lnSpc>
                <a:spcPct val="100000"/>
              </a:lnSpc>
            </a:pPr>
            <a:endParaRPr lang="en-US" sz="1400" dirty="0"/>
          </a:p>
          <a:p>
            <a:pPr>
              <a:lnSpc>
                <a:spcPct val="100000"/>
              </a:lnSpc>
            </a:pPr>
            <a:endParaRPr lang="en-US" sz="1400" dirty="0"/>
          </a:p>
        </p:txBody>
      </p:sp>
      <p:pic>
        <p:nvPicPr>
          <p:cNvPr id="9" name="Picture 8"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0" y="10"/>
            <a:ext cx="4507993" cy="6857990"/>
          </a:xfrm>
          <a:prstGeom prst="rect">
            <a:avLst/>
          </a:prstGeom>
        </p:spPr>
      </p:pic>
    </p:spTree>
    <p:extLst>
      <p:ext uri="{BB962C8B-B14F-4D97-AF65-F5344CB8AC3E}">
        <p14:creationId xmlns:p14="http://schemas.microsoft.com/office/powerpoint/2010/main" val="226661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2550BE34-C2B8-49B8-8519-67A8CAD51A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 xmlns:a16="http://schemas.microsoft.com/office/drawing/2014/main" id="{A7457DD9-5A45-400A-AB4B-4B4EDECA25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542B13E6-3EFE-351C-96EA-07F52A49B4A7}"/>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Association Rules</a:t>
            </a:r>
          </a:p>
        </p:txBody>
      </p:sp>
      <p:sp>
        <p:nvSpPr>
          <p:cNvPr id="26" name="Rectangle 25">
            <a:extLst>
              <a:ext uri="{FF2B5EF4-FFF2-40B4-BE49-F238E27FC236}">
                <a16:creationId xmlns="" xmlns:a16="http://schemas.microsoft.com/office/drawing/2014/main" id="{441CF7D6-A660-431A-B0BB-140A0D5556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 xmlns:a16="http://schemas.microsoft.com/office/drawing/2014/main" id="{0570A85B-3810-4F95-97B0-CBF4CCDB3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 xmlns:a16="http://schemas.microsoft.com/office/drawing/2014/main" id="{8F585140-8854-F95D-B712-C5EADCD094D4}"/>
              </a:ext>
            </a:extLst>
          </p:cNvPr>
          <p:cNvSpPr txBox="1"/>
          <p:nvPr/>
        </p:nvSpPr>
        <p:spPr>
          <a:xfrm>
            <a:off x="5351164" y="673086"/>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7500" lnSpcReduction="20000"/>
          </a:bodyPr>
          <a:lstStyle/>
          <a:p>
            <a:pPr marL="285750" indent="-285750">
              <a:lnSpc>
                <a:spcPct val="110000"/>
              </a:lnSpc>
              <a:spcAft>
                <a:spcPts val="600"/>
              </a:spcAft>
              <a:buFont typeface="Arial"/>
              <a:buChar char="•"/>
            </a:pPr>
            <a:r>
              <a:rPr lang="en-US" dirty="0"/>
              <a:t>Association rules serve as a method to uncover connections among items within extensive datasets. These rules stem from frequent </a:t>
            </a:r>
            <a:r>
              <a:rPr lang="en-US" dirty="0" err="1"/>
              <a:t>itemsets</a:t>
            </a:r>
            <a:r>
              <a:rPr lang="en-US" dirty="0"/>
              <a:t>, which encompass items frequently appearing together in transactional datasets.</a:t>
            </a:r>
          </a:p>
          <a:p>
            <a:pPr marL="285750" indent="-285750">
              <a:lnSpc>
                <a:spcPct val="110000"/>
              </a:lnSpc>
              <a:spcAft>
                <a:spcPts val="600"/>
              </a:spcAft>
              <a:buFont typeface="Arial"/>
              <a:buChar char="•"/>
            </a:pPr>
            <a:endParaRPr lang="en-US" dirty="0"/>
          </a:p>
          <a:p>
            <a:pPr marL="285750" indent="-285750">
              <a:lnSpc>
                <a:spcPct val="110000"/>
              </a:lnSpc>
              <a:spcAft>
                <a:spcPts val="600"/>
              </a:spcAft>
              <a:buFont typeface="Arial"/>
              <a:buChar char="•"/>
            </a:pPr>
            <a:r>
              <a:rPr lang="en-US" dirty="0"/>
              <a:t>A total of 24 rules have been identified within the dataset, established with predefined parameters.</a:t>
            </a:r>
          </a:p>
        </p:txBody>
      </p:sp>
      <p:pic>
        <p:nvPicPr>
          <p:cNvPr id="4" name="Picture 4" descr="Table&#10;&#10;Description automatically generated">
            <a:extLst>
              <a:ext uri="{FF2B5EF4-FFF2-40B4-BE49-F238E27FC236}">
                <a16:creationId xmlns="" xmlns:a16="http://schemas.microsoft.com/office/drawing/2014/main" id="{A0249D5D-935E-251E-E249-DA77D9DD4C5A}"/>
              </a:ext>
            </a:extLst>
          </p:cNvPr>
          <p:cNvPicPr>
            <a:picLocks noGrp="1" noChangeAspect="1"/>
          </p:cNvPicPr>
          <p:nvPr>
            <p:ph idx="1"/>
          </p:nvPr>
        </p:nvPicPr>
        <p:blipFill>
          <a:blip r:embed="rId2"/>
          <a:stretch>
            <a:fillRect/>
          </a:stretch>
        </p:blipFill>
        <p:spPr>
          <a:xfrm>
            <a:off x="1979306" y="2575906"/>
            <a:ext cx="8120498" cy="4159599"/>
          </a:xfrm>
          <a:prstGeom prst="rect">
            <a:avLst/>
          </a:prstGeom>
        </p:spPr>
      </p:pic>
    </p:spTree>
    <p:extLst>
      <p:ext uri="{BB962C8B-B14F-4D97-AF65-F5344CB8AC3E}">
        <p14:creationId xmlns:p14="http://schemas.microsoft.com/office/powerpoint/2010/main" val="154253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380AD67-C5CA-4918-B4BB-C359BB03EE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A430653-4296-B7B0-D24A-4864BACF336D}"/>
              </a:ext>
            </a:extLst>
          </p:cNvPr>
          <p:cNvSpPr>
            <a:spLocks noGrp="1"/>
          </p:cNvSpPr>
          <p:nvPr>
            <p:ph type="title"/>
          </p:nvPr>
        </p:nvSpPr>
        <p:spPr>
          <a:xfrm>
            <a:off x="5080216" y="1076324"/>
            <a:ext cx="6272784" cy="826367"/>
          </a:xfrm>
        </p:spPr>
        <p:txBody>
          <a:bodyPr anchor="b">
            <a:normAutofit/>
          </a:bodyPr>
          <a:lstStyle/>
          <a:p>
            <a:r>
              <a:rPr lang="en-US" sz="4800" dirty="0"/>
              <a:t>Recommendations:</a:t>
            </a:r>
          </a:p>
        </p:txBody>
      </p:sp>
      <p:sp>
        <p:nvSpPr>
          <p:cNvPr id="11" name="!!accent">
            <a:extLst>
              <a:ext uri="{FF2B5EF4-FFF2-40B4-BE49-F238E27FC236}">
                <a16:creationId xmlns="" xmlns:a16="http://schemas.microsoft.com/office/drawing/2014/main" id="{EABAD4DA-87BA-4F70-9EF0-45C6BCF17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58F599C1-F702-B883-F99B-D446F84E5905}"/>
              </a:ext>
            </a:extLst>
          </p:cNvPr>
          <p:cNvSpPr>
            <a:spLocks noGrp="1"/>
          </p:cNvSpPr>
          <p:nvPr>
            <p:ph idx="1"/>
          </p:nvPr>
        </p:nvSpPr>
        <p:spPr>
          <a:xfrm>
            <a:off x="4723440" y="1988126"/>
            <a:ext cx="7250444" cy="4421909"/>
          </a:xfrm>
        </p:spPr>
        <p:txBody>
          <a:bodyPr vert="horz" lIns="91440" tIns="45720" rIns="91440" bIns="45720" rtlCol="0" anchor="t">
            <a:noAutofit/>
          </a:bodyPr>
          <a:lstStyle/>
          <a:p>
            <a:pPr>
              <a:lnSpc>
                <a:spcPct val="150000"/>
              </a:lnSpc>
            </a:pPr>
            <a:r>
              <a:rPr lang="en-US" sz="1200" dirty="0"/>
              <a:t>Introduce a "Buy Two Get One Free" promotion for yogurt, poultry, and aluminum foil to incentivize customers to make larger purchases.</a:t>
            </a:r>
          </a:p>
          <a:p>
            <a:pPr>
              <a:lnSpc>
                <a:spcPct val="150000"/>
              </a:lnSpc>
            </a:pPr>
            <a:r>
              <a:rPr lang="en-US" sz="1200" dirty="0"/>
              <a:t>Develop a bundled deal allowing customers to buy cereals, bagels, and sandwich bags together at a reduced rate.</a:t>
            </a:r>
          </a:p>
          <a:p>
            <a:pPr>
              <a:lnSpc>
                <a:spcPct val="150000"/>
              </a:lnSpc>
            </a:pPr>
            <a:r>
              <a:rPr lang="en-US" sz="1200" dirty="0"/>
              <a:t>Offer discounted rates on mixes when they are purchased alongside yogurt, poultry, or aluminum foil.</a:t>
            </a:r>
          </a:p>
          <a:p>
            <a:pPr>
              <a:lnSpc>
                <a:spcPct val="150000"/>
              </a:lnSpc>
            </a:pPr>
            <a:r>
              <a:rPr lang="en-US" sz="1200" dirty="0"/>
              <a:t>Extend discounts on dinner rolls when bought with spaghetti sauce or poultry.</a:t>
            </a:r>
          </a:p>
          <a:p>
            <a:pPr>
              <a:lnSpc>
                <a:spcPct val="150000"/>
              </a:lnSpc>
            </a:pPr>
            <a:r>
              <a:rPr lang="en-US" sz="1200" dirty="0"/>
              <a:t>Craft a comprehensive "Paper Products Bundle" featuring paper towels, toilet paper, and/or tissues, available at a discounted price</a:t>
            </a:r>
          </a:p>
          <a:p>
            <a:pPr>
              <a:lnSpc>
                <a:spcPct val="150000"/>
              </a:lnSpc>
            </a:pPr>
            <a:r>
              <a:rPr lang="en-US" sz="1200" dirty="0"/>
              <a:t>These strategic discounts and combo deals can effectively elevate sales by enhancing the value customers get for their spending and motivating them to explore additional purchases. Ensuring the visibility of these offers through in-store signage, advertisements, and social media is key to maximizing customer awareness and participation.</a:t>
            </a:r>
          </a:p>
        </p:txBody>
      </p:sp>
      <p:pic>
        <p:nvPicPr>
          <p:cNvPr id="7" name="Picture 6"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0" y="0"/>
            <a:ext cx="4507993" cy="6857990"/>
          </a:xfrm>
          <a:prstGeom prst="rect">
            <a:avLst/>
          </a:prstGeom>
        </p:spPr>
      </p:pic>
    </p:spTree>
    <p:extLst>
      <p:ext uri="{BB962C8B-B14F-4D97-AF65-F5344CB8AC3E}">
        <p14:creationId xmlns:p14="http://schemas.microsoft.com/office/powerpoint/2010/main" val="161326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C34EA5A-DF55-36AE-26CC-E0D5A6682C54}"/>
              </a:ext>
            </a:extLst>
          </p:cNvPr>
          <p:cNvSpPr>
            <a:spLocks noGrp="1"/>
          </p:cNvSpPr>
          <p:nvPr>
            <p:ph type="title"/>
          </p:nvPr>
        </p:nvSpPr>
        <p:spPr>
          <a:xfrm>
            <a:off x="612648" y="1078992"/>
            <a:ext cx="6268770" cy="980717"/>
          </a:xfrm>
        </p:spPr>
        <p:txBody>
          <a:bodyPr anchor="b">
            <a:normAutofit/>
          </a:bodyPr>
          <a:lstStyle/>
          <a:p>
            <a:r>
              <a:rPr lang="en-US" sz="5200" dirty="0"/>
              <a:t>Summary</a:t>
            </a:r>
          </a:p>
        </p:txBody>
      </p:sp>
      <p:sp>
        <p:nvSpPr>
          <p:cNvPr id="20" name="Rectangle 19">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E72B5AB7-B017-A16A-5C6B-C4D5FD78774F}"/>
              </a:ext>
            </a:extLst>
          </p:cNvPr>
          <p:cNvSpPr>
            <a:spLocks noGrp="1"/>
          </p:cNvSpPr>
          <p:nvPr>
            <p:ph idx="1"/>
          </p:nvPr>
        </p:nvSpPr>
        <p:spPr>
          <a:xfrm>
            <a:off x="360219" y="2230884"/>
            <a:ext cx="7010400" cy="4474715"/>
          </a:xfrm>
        </p:spPr>
        <p:txBody>
          <a:bodyPr vert="horz" lIns="91440" tIns="45720" rIns="91440" bIns="45720" rtlCol="0" anchor="t">
            <a:noAutofit/>
          </a:bodyPr>
          <a:lstStyle/>
          <a:p>
            <a:pPr>
              <a:lnSpc>
                <a:spcPct val="150000"/>
              </a:lnSpc>
            </a:pPr>
            <a:r>
              <a:rPr lang="en-US" sz="1200" dirty="0"/>
              <a:t>Through the analysis, the store has identified frequently paired products in customer purchases. This insight can enhance the store's strategies for product arrangement and promotional efforts</a:t>
            </a:r>
            <a:r>
              <a:rPr lang="en-US" sz="1200" dirty="0" smtClean="0"/>
              <a:t>.</a:t>
            </a:r>
            <a:endParaRPr lang="en-US" sz="1200" dirty="0"/>
          </a:p>
          <a:p>
            <a:pPr>
              <a:lnSpc>
                <a:spcPct val="150000"/>
              </a:lnSpc>
            </a:pPr>
            <a:r>
              <a:rPr lang="en-US" sz="1200" dirty="0"/>
              <a:t>Notable products frequently bought together include yogurt, poultry, aluminum foil, cheeses, cereals, and dinner rolls</a:t>
            </a:r>
            <a:r>
              <a:rPr lang="en-US" sz="1200" dirty="0" smtClean="0"/>
              <a:t>.</a:t>
            </a:r>
            <a:endParaRPr lang="en-US" sz="1200" dirty="0"/>
          </a:p>
          <a:p>
            <a:pPr>
              <a:lnSpc>
                <a:spcPct val="150000"/>
              </a:lnSpc>
            </a:pPr>
            <a:r>
              <a:rPr lang="en-US" sz="1200" dirty="0"/>
              <a:t>The analysis uncovers intriguing associations, such as poultry's connection with dishwashing liquid/detergent, laundry detergent, and mixes</a:t>
            </a:r>
            <a:r>
              <a:rPr lang="en-US" sz="1200" dirty="0" smtClean="0"/>
              <a:t>.</a:t>
            </a:r>
            <a:endParaRPr lang="en-US" sz="1200" dirty="0"/>
          </a:p>
          <a:p>
            <a:pPr>
              <a:lnSpc>
                <a:spcPct val="150000"/>
              </a:lnSpc>
            </a:pPr>
            <a:r>
              <a:rPr lang="en-US" sz="1200" dirty="0"/>
              <a:t>The analysis indicates that implementing discounts or combo deals, like "buy two get one free," for specific products could stimulate customers to buy more</a:t>
            </a:r>
            <a:r>
              <a:rPr lang="en-US" sz="1200" dirty="0" smtClean="0"/>
              <a:t>.</a:t>
            </a:r>
            <a:endParaRPr lang="en-US" sz="1200" dirty="0"/>
          </a:p>
          <a:p>
            <a:pPr>
              <a:lnSpc>
                <a:spcPct val="150000"/>
              </a:lnSpc>
            </a:pPr>
            <a:r>
              <a:rPr lang="en-US" sz="1200" dirty="0"/>
              <a:t>Additionally, strategically situating complementary products nearby can augment the likelihood of supplementary purchases</a:t>
            </a:r>
            <a:r>
              <a:rPr lang="en-US" sz="1200" dirty="0" smtClean="0"/>
              <a:t>.</a:t>
            </a:r>
            <a:endParaRPr lang="en-US" sz="1200" dirty="0"/>
          </a:p>
          <a:p>
            <a:pPr>
              <a:lnSpc>
                <a:spcPct val="150000"/>
              </a:lnSpc>
            </a:pPr>
            <a:r>
              <a:rPr lang="en-US" sz="1200" dirty="0"/>
              <a:t>Altogether, the market basket analysis furnishes valuable comprehension of customer preferences and behaviors, facilitating informed decisions regarding both product positioning and promotional strategies for the store.</a:t>
            </a:r>
          </a:p>
          <a:p>
            <a:pPr>
              <a:lnSpc>
                <a:spcPct val="100000"/>
              </a:lnSpc>
            </a:pPr>
            <a:endParaRPr lang="en-US" sz="1200" dirty="0"/>
          </a:p>
          <a:p>
            <a:pPr>
              <a:lnSpc>
                <a:spcPct val="100000"/>
              </a:lnSpc>
            </a:pPr>
            <a:endParaRPr lang="en-US" sz="1200" dirty="0"/>
          </a:p>
          <a:p>
            <a:pPr>
              <a:lnSpc>
                <a:spcPct val="100000"/>
              </a:lnSpc>
            </a:pPr>
            <a:endParaRPr lang="en-US" sz="1200" dirty="0"/>
          </a:p>
        </p:txBody>
      </p:sp>
      <p:pic>
        <p:nvPicPr>
          <p:cNvPr id="7" name="Picture 6"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spTree>
    <p:extLst>
      <p:ext uri="{BB962C8B-B14F-4D97-AF65-F5344CB8AC3E}">
        <p14:creationId xmlns:p14="http://schemas.microsoft.com/office/powerpoint/2010/main" val="49170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7656C50C-0F8A-AB99-1E12-A7DC1E976CFE}"/>
              </a:ext>
            </a:extLst>
          </p:cNvPr>
          <p:cNvPicPr>
            <a:picLocks noChangeAspect="1"/>
          </p:cNvPicPr>
          <p:nvPr/>
        </p:nvPicPr>
        <p:blipFill rotWithShape="1">
          <a:blip r:embed="rId2"/>
          <a:srcRect t="5607" r="-2" b="4391"/>
          <a:stretch/>
        </p:blipFill>
        <p:spPr>
          <a:xfrm>
            <a:off x="20" y="10"/>
            <a:ext cx="12191980" cy="6857990"/>
          </a:xfrm>
          <a:prstGeom prst="rect">
            <a:avLst/>
          </a:prstGeom>
        </p:spPr>
      </p:pic>
      <p:sp>
        <p:nvSpPr>
          <p:cNvPr id="14" name="Rectangle 13">
            <a:extLst>
              <a:ext uri="{FF2B5EF4-FFF2-40B4-BE49-F238E27FC236}">
                <a16:creationId xmlns="" xmlns:a16="http://schemas.microsoft.com/office/drawing/2014/main" id="{A44CD100-6267-4E62-AA64-2182A3A6A1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C92308E-7320-6C85-09CE-C4AFA8A854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16" name="Rectangle 15">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44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p!!Rectangle">
            <a:extLst>
              <a:ext uri="{FF2B5EF4-FFF2-40B4-BE49-F238E27FC236}">
                <a16:creationId xmlns="" xmlns:a16="http://schemas.microsoft.com/office/drawing/2014/main" id="{D0D0518B-D51A-4AC9-8054-5C1EF2EB9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pping cart with boxes">
            <a:extLst>
              <a:ext uri="{FF2B5EF4-FFF2-40B4-BE49-F238E27FC236}">
                <a16:creationId xmlns="" xmlns:a16="http://schemas.microsoft.com/office/drawing/2014/main" id="{84CA0389-4576-F6DD-1604-9B568AB74E0D}"/>
              </a:ext>
            </a:extLst>
          </p:cNvPr>
          <p:cNvPicPr>
            <a:picLocks noChangeAspect="1"/>
          </p:cNvPicPr>
          <p:nvPr/>
        </p:nvPicPr>
        <p:blipFill rotWithShape="1">
          <a:blip r:embed="rId2"/>
          <a:srcRect t="9393" b="6338"/>
          <a:stretch/>
        </p:blipFill>
        <p:spPr>
          <a:xfrm>
            <a:off x="20" y="10"/>
            <a:ext cx="12191980" cy="6857990"/>
          </a:xfrm>
          <a:prstGeom prst="rect">
            <a:avLst/>
          </a:prstGeom>
        </p:spPr>
      </p:pic>
      <p:sp useBgFill="1">
        <p:nvSpPr>
          <p:cNvPr id="33" name="m!!text rectangle">
            <a:extLst>
              <a:ext uri="{FF2B5EF4-FFF2-40B4-BE49-F238E27FC236}">
                <a16:creationId xmlns="" xmlns:a16="http://schemas.microsoft.com/office/drawing/2014/main" id="{494CEDA0-FD8E-491B-8792-69F93BDA39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0275" y="633619"/>
            <a:ext cx="4279383" cy="5495925"/>
          </a:xfrm>
          <a:prstGeom prst="rect">
            <a:avLst/>
          </a:prstGeom>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34A9E65-A332-777A-E7CD-BC051DFEB91E}"/>
              </a:ext>
            </a:extLst>
          </p:cNvPr>
          <p:cNvSpPr>
            <a:spLocks noGrp="1"/>
          </p:cNvSpPr>
          <p:nvPr>
            <p:ph type="title"/>
          </p:nvPr>
        </p:nvSpPr>
        <p:spPr>
          <a:xfrm>
            <a:off x="843645" y="980368"/>
            <a:ext cx="3666744" cy="1106424"/>
          </a:xfrm>
        </p:spPr>
        <p:txBody>
          <a:bodyPr>
            <a:normAutofit/>
          </a:bodyPr>
          <a:lstStyle/>
          <a:p>
            <a:r>
              <a:rPr lang="en-US" sz="2600"/>
              <a:t>Agenda:</a:t>
            </a:r>
          </a:p>
        </p:txBody>
      </p:sp>
      <p:sp>
        <p:nvSpPr>
          <p:cNvPr id="34" name="m!!accent">
            <a:extLst>
              <a:ext uri="{FF2B5EF4-FFF2-40B4-BE49-F238E27FC236}">
                <a16:creationId xmlns="" xmlns:a16="http://schemas.microsoft.com/office/drawing/2014/main" id="{0FD3EBBB-DFE8-4525-B1BF-BE7BBC8DFA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267" y="11568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7">
            <a:extLst>
              <a:ext uri="{FF2B5EF4-FFF2-40B4-BE49-F238E27FC236}">
                <a16:creationId xmlns="" xmlns:a16="http://schemas.microsoft.com/office/drawing/2014/main" id="{A9362A14-6FB8-4FFC-AAA0-2E5AFF8A8D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7824" y="2113280"/>
            <a:ext cx="35204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3A899081-F361-E1CB-4CBA-81E8E23D8C73}"/>
              </a:ext>
            </a:extLst>
          </p:cNvPr>
          <p:cNvSpPr>
            <a:spLocks noGrp="1"/>
          </p:cNvSpPr>
          <p:nvPr>
            <p:ph idx="1"/>
          </p:nvPr>
        </p:nvSpPr>
        <p:spPr>
          <a:xfrm>
            <a:off x="872399" y="2354199"/>
            <a:ext cx="3796140" cy="3461331"/>
          </a:xfrm>
        </p:spPr>
        <p:txBody>
          <a:bodyPr vert="horz" lIns="91440" tIns="45720" rIns="91440" bIns="45720" rtlCol="0" anchor="t">
            <a:normAutofit/>
          </a:bodyPr>
          <a:lstStyle/>
          <a:p>
            <a:r>
              <a:rPr lang="en-US" sz="1800" dirty="0" smtClean="0">
                <a:ea typeface="+mn-lt"/>
                <a:cs typeface="+mn-lt"/>
              </a:rPr>
              <a:t>Executive </a:t>
            </a:r>
            <a:r>
              <a:rPr lang="en-US" sz="1800" dirty="0">
                <a:ea typeface="+mn-lt"/>
                <a:cs typeface="+mn-lt"/>
              </a:rPr>
              <a:t>Summary of the data</a:t>
            </a:r>
            <a:endParaRPr lang="en-US" dirty="0"/>
          </a:p>
          <a:p>
            <a:r>
              <a:rPr lang="en-US" sz="1800" dirty="0">
                <a:ea typeface="+mn-lt"/>
                <a:cs typeface="+mn-lt"/>
              </a:rPr>
              <a:t>Exploratory Data Analysis</a:t>
            </a:r>
            <a:endParaRPr lang="en-US" sz="1800" dirty="0"/>
          </a:p>
          <a:p>
            <a:r>
              <a:rPr lang="en-US" sz="1800" dirty="0"/>
              <a:t>Market Basket Analysis</a:t>
            </a:r>
          </a:p>
          <a:p>
            <a:r>
              <a:rPr lang="en-US" sz="1800" dirty="0"/>
              <a:t>Associations Identified</a:t>
            </a:r>
          </a:p>
          <a:p>
            <a:r>
              <a:rPr lang="en-US" sz="1800" dirty="0"/>
              <a:t>Recommendation</a:t>
            </a:r>
          </a:p>
          <a:p>
            <a:pPr marL="0" indent="0">
              <a:buNone/>
            </a:pPr>
            <a:endParaRPr lang="en-US" sz="1800" dirty="0"/>
          </a:p>
        </p:txBody>
      </p:sp>
    </p:spTree>
    <p:extLst>
      <p:ext uri="{BB962C8B-B14F-4D97-AF65-F5344CB8AC3E}">
        <p14:creationId xmlns:p14="http://schemas.microsoft.com/office/powerpoint/2010/main" val="342119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esk with productivity items">
            <a:extLst>
              <a:ext uri="{FF2B5EF4-FFF2-40B4-BE49-F238E27FC236}">
                <a16:creationId xmlns="" xmlns:a16="http://schemas.microsoft.com/office/drawing/2014/main" id="{FB91B0AF-1754-F278-BA29-FBC68F3725F4}"/>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14" name="Rectangle 13">
            <a:extLst>
              <a:ext uri="{FF2B5EF4-FFF2-40B4-BE49-F238E27FC236}">
                <a16:creationId xmlns="" xmlns:a16="http://schemas.microsoft.com/office/drawing/2014/main" id="{A44CD100-6267-4E62-AA64-2182A3A6A1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E2DAF15-4BDA-A8A1-7CC5-962037CB1726}"/>
              </a:ext>
            </a:extLst>
          </p:cNvPr>
          <p:cNvSpPr>
            <a:spLocks noGrp="1"/>
          </p:cNvSpPr>
          <p:nvPr>
            <p:ph type="title"/>
          </p:nvPr>
        </p:nvSpPr>
        <p:spPr>
          <a:xfrm>
            <a:off x="204811" y="1122363"/>
            <a:ext cx="6122454" cy="3204134"/>
          </a:xfrm>
        </p:spPr>
        <p:txBody>
          <a:bodyPr vert="horz" lIns="91440" tIns="45720" rIns="91440" bIns="45720" rtlCol="0" anchor="b">
            <a:normAutofit/>
          </a:bodyPr>
          <a:lstStyle/>
          <a:p>
            <a:r>
              <a:rPr lang="en-US" sz="4800" b="0" dirty="0">
                <a:solidFill>
                  <a:schemeClr val="bg1"/>
                </a:solidFill>
              </a:rPr>
              <a:t>01</a:t>
            </a:r>
            <a:r>
              <a:rPr lang="en-US" sz="4000" b="0" dirty="0">
                <a:solidFill>
                  <a:schemeClr val="bg1"/>
                </a:solidFill>
              </a:rPr>
              <a:t> </a:t>
            </a:r>
            <a:br>
              <a:rPr lang="en-US" sz="4000" b="0" dirty="0">
                <a:solidFill>
                  <a:schemeClr val="bg1"/>
                </a:solidFill>
              </a:rPr>
            </a:br>
            <a:r>
              <a:rPr lang="en-US" sz="4800" b="0" dirty="0">
                <a:solidFill>
                  <a:schemeClr val="bg1"/>
                </a:solidFill>
              </a:rPr>
              <a:t>Executive Summary </a:t>
            </a:r>
          </a:p>
          <a:p>
            <a:pPr marL="742950" lvl="2" algn="l">
              <a:buFont typeface="Arial"/>
              <a:buChar char="•"/>
            </a:pPr>
            <a:r>
              <a:rPr lang="en-US" sz="2400" dirty="0">
                <a:solidFill>
                  <a:schemeClr val="bg1"/>
                </a:solidFill>
              </a:rPr>
              <a:t>Problem statement</a:t>
            </a:r>
          </a:p>
          <a:p>
            <a:pPr marL="742950" lvl="2" algn="l">
              <a:buFont typeface="Arial"/>
              <a:buChar char="•"/>
            </a:pPr>
            <a:r>
              <a:rPr lang="en-US" sz="2400" dirty="0">
                <a:solidFill>
                  <a:schemeClr val="bg1"/>
                </a:solidFill>
              </a:rPr>
              <a:t>Executive Summary &amp; Data  Dictionary</a:t>
            </a:r>
          </a:p>
          <a:p>
            <a:pPr marL="742950" lvl="2" algn="l">
              <a:buFont typeface="Arial"/>
              <a:buChar char="•"/>
            </a:pPr>
            <a:r>
              <a:rPr lang="en-US" sz="2400" dirty="0">
                <a:solidFill>
                  <a:schemeClr val="bg1"/>
                </a:solidFill>
              </a:rPr>
              <a:t>Assumptions about data</a:t>
            </a:r>
            <a:endParaRPr lang="en-US" dirty="0">
              <a:solidFill>
                <a:schemeClr val="bg1"/>
              </a:solidFill>
            </a:endParaRPr>
          </a:p>
        </p:txBody>
      </p:sp>
      <p:sp>
        <p:nvSpPr>
          <p:cNvPr id="16" name="Rectangle 15">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61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F94AA2BD-2E3F-4B1D-8127-5744B81153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10F0ACE-A4C9-55A4-B11C-F1058C3ED6BA}"/>
              </a:ext>
            </a:extLst>
          </p:cNvPr>
          <p:cNvSpPr>
            <a:spLocks noGrp="1"/>
          </p:cNvSpPr>
          <p:nvPr>
            <p:ph type="title"/>
          </p:nvPr>
        </p:nvSpPr>
        <p:spPr>
          <a:xfrm>
            <a:off x="411480" y="987552"/>
            <a:ext cx="4485861" cy="1088136"/>
          </a:xfrm>
        </p:spPr>
        <p:txBody>
          <a:bodyPr anchor="b">
            <a:normAutofit/>
          </a:bodyPr>
          <a:lstStyle/>
          <a:p>
            <a:r>
              <a:rPr lang="en-US" sz="3400"/>
              <a:t>Problem Statement</a:t>
            </a:r>
          </a:p>
        </p:txBody>
      </p:sp>
      <p:sp>
        <p:nvSpPr>
          <p:cNvPr id="20" name="Rectangle 19">
            <a:extLst>
              <a:ext uri="{FF2B5EF4-FFF2-40B4-BE49-F238E27FC236}">
                <a16:creationId xmlns="" xmlns:a16="http://schemas.microsoft.com/office/drawing/2014/main" id="{4BD02261-2DC8-4AA8-9E16-7751AE892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 xmlns:a16="http://schemas.microsoft.com/office/drawing/2014/main" id="{3D752CF2-2291-40B5-B462-C17B174C10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2DC128DA-82BA-1CE6-9AA3-A4CE4F04FA93}"/>
              </a:ext>
            </a:extLst>
          </p:cNvPr>
          <p:cNvSpPr>
            <a:spLocks noGrp="1"/>
          </p:cNvSpPr>
          <p:nvPr>
            <p:ph idx="1"/>
          </p:nvPr>
        </p:nvSpPr>
        <p:spPr>
          <a:xfrm>
            <a:off x="411479" y="2688336"/>
            <a:ext cx="4498848" cy="3584448"/>
          </a:xfrm>
        </p:spPr>
        <p:txBody>
          <a:bodyPr vert="horz" lIns="91440" tIns="45720" rIns="91440" bIns="45720" rtlCol="0" anchor="t">
            <a:normAutofit/>
          </a:bodyPr>
          <a:lstStyle/>
          <a:p>
            <a:pPr marL="0" indent="0">
              <a:buNone/>
            </a:pPr>
            <a:r>
              <a:rPr lang="en-US" sz="1800" dirty="0"/>
              <a:t>A grocery store shared the transactional data with you. Your job is to conduct a thorough analysis of Point of Sale (POS) data, identify the most commonly occurring sets of items in the customer orders, and provide recommendations through which a grocery store can increase its revenue by popular combo offers &amp; discounts for customers.</a:t>
            </a:r>
            <a:endParaRPr lang="en-US" sz="1700" dirty="0"/>
          </a:p>
        </p:txBody>
      </p:sp>
      <p:pic>
        <p:nvPicPr>
          <p:cNvPr id="5" name="Picture 4" descr="Fruits and vegetables in bags">
            <a:extLst>
              <a:ext uri="{FF2B5EF4-FFF2-40B4-BE49-F238E27FC236}">
                <a16:creationId xmlns="" xmlns:a16="http://schemas.microsoft.com/office/drawing/2014/main" id="{39DE3405-3C9D-F4A9-A683-1493137636CD}"/>
              </a:ext>
            </a:extLst>
          </p:cNvPr>
          <p:cNvPicPr>
            <a:picLocks noChangeAspect="1"/>
          </p:cNvPicPr>
          <p:nvPr/>
        </p:nvPicPr>
        <p:blipFill rotWithShape="1">
          <a:blip r:embed="rId2"/>
          <a:srcRect l="29450" r="3546"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96369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2CC5BCB-5340-51C0-2938-E45D034D8084}"/>
              </a:ext>
            </a:extLst>
          </p:cNvPr>
          <p:cNvSpPr>
            <a:spLocks noGrp="1"/>
          </p:cNvSpPr>
          <p:nvPr>
            <p:ph type="title"/>
          </p:nvPr>
        </p:nvSpPr>
        <p:spPr>
          <a:xfrm>
            <a:off x="612648" y="1078992"/>
            <a:ext cx="6268770" cy="1536192"/>
          </a:xfrm>
        </p:spPr>
        <p:txBody>
          <a:bodyPr anchor="b">
            <a:normAutofit/>
          </a:bodyPr>
          <a:lstStyle/>
          <a:p>
            <a:r>
              <a:rPr lang="en-US" sz="5200" dirty="0" smtClean="0"/>
              <a:t>Data Head:</a:t>
            </a:r>
            <a:endParaRPr lang="en-US" sz="5200" dirty="0"/>
          </a:p>
        </p:txBody>
      </p:sp>
      <p:sp>
        <p:nvSpPr>
          <p:cNvPr id="23" name="Rectangle 22">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 xmlns:a16="http://schemas.microsoft.com/office/drawing/2014/main" id="{42663BD0-064C-40FC-A331-F49FCA9536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pic>
        <p:nvPicPr>
          <p:cNvPr id="4" name="Picture 3"/>
          <p:cNvPicPr>
            <a:picLocks noChangeAspect="1"/>
          </p:cNvPicPr>
          <p:nvPr/>
        </p:nvPicPr>
        <p:blipFill>
          <a:blip r:embed="rId3"/>
          <a:stretch>
            <a:fillRect/>
          </a:stretch>
        </p:blipFill>
        <p:spPr>
          <a:xfrm>
            <a:off x="613856" y="3091856"/>
            <a:ext cx="5445199" cy="3525767"/>
          </a:xfrm>
          <a:prstGeom prst="rect">
            <a:avLst/>
          </a:prstGeom>
        </p:spPr>
      </p:pic>
    </p:spTree>
    <p:extLst>
      <p:ext uri="{BB962C8B-B14F-4D97-AF65-F5344CB8AC3E}">
        <p14:creationId xmlns:p14="http://schemas.microsoft.com/office/powerpoint/2010/main" val="560484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2CC5BCB-5340-51C0-2938-E45D034D8084}"/>
              </a:ext>
            </a:extLst>
          </p:cNvPr>
          <p:cNvSpPr>
            <a:spLocks noGrp="1"/>
          </p:cNvSpPr>
          <p:nvPr>
            <p:ph type="title"/>
          </p:nvPr>
        </p:nvSpPr>
        <p:spPr>
          <a:xfrm>
            <a:off x="612648" y="1078992"/>
            <a:ext cx="6268770" cy="1536192"/>
          </a:xfrm>
        </p:spPr>
        <p:txBody>
          <a:bodyPr anchor="b">
            <a:normAutofit/>
          </a:bodyPr>
          <a:lstStyle/>
          <a:p>
            <a:r>
              <a:rPr lang="en-US" sz="5200" dirty="0" smtClean="0"/>
              <a:t>Data Info:</a:t>
            </a:r>
            <a:endParaRPr lang="en-US" sz="5200" dirty="0"/>
          </a:p>
        </p:txBody>
      </p:sp>
      <p:sp>
        <p:nvSpPr>
          <p:cNvPr id="23" name="Rectangle 22">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 xmlns:a16="http://schemas.microsoft.com/office/drawing/2014/main" id="{42663BD0-064C-40FC-A331-F49FCA9536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pic>
        <p:nvPicPr>
          <p:cNvPr id="3" name="Picture 2"/>
          <p:cNvPicPr>
            <a:picLocks noChangeAspect="1"/>
          </p:cNvPicPr>
          <p:nvPr/>
        </p:nvPicPr>
        <p:blipFill>
          <a:blip r:embed="rId3"/>
          <a:stretch>
            <a:fillRect/>
          </a:stretch>
        </p:blipFill>
        <p:spPr>
          <a:xfrm>
            <a:off x="797718" y="3181598"/>
            <a:ext cx="5245771" cy="3154551"/>
          </a:xfrm>
          <a:prstGeom prst="rect">
            <a:avLst/>
          </a:prstGeom>
        </p:spPr>
      </p:pic>
    </p:spTree>
    <p:extLst>
      <p:ext uri="{BB962C8B-B14F-4D97-AF65-F5344CB8AC3E}">
        <p14:creationId xmlns:p14="http://schemas.microsoft.com/office/powerpoint/2010/main" val="168968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D06CE56-3881-4ADA-8CEF-D18B02C24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79F3C543-62EC-4433-9C93-A2CD8764E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2B1F7F-AE4F-39B7-00B4-AD09E2CA8BA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smtClean="0"/>
              <a:t>Outliers</a:t>
            </a:r>
            <a:endParaRPr lang="en-US" sz="4800" dirty="0"/>
          </a:p>
        </p:txBody>
      </p:sp>
      <p:sp>
        <p:nvSpPr>
          <p:cNvPr id="4" name="Content Placeholder 3">
            <a:extLst>
              <a:ext uri="{FF2B5EF4-FFF2-40B4-BE49-F238E27FC236}">
                <a16:creationId xmlns="" xmlns:a16="http://schemas.microsoft.com/office/drawing/2014/main" id="{EEC17120-2A9F-742C-1B91-D884ADFBA200}"/>
              </a:ext>
            </a:extLst>
          </p:cNvPr>
          <p:cNvSpPr>
            <a:spLocks noGrp="1"/>
          </p:cNvSpPr>
          <p:nvPr>
            <p:ph sz="half" idx="2"/>
          </p:nvPr>
        </p:nvSpPr>
        <p:spPr>
          <a:xfrm>
            <a:off x="477981" y="4872922"/>
            <a:ext cx="3933306" cy="1208141"/>
          </a:xfrm>
        </p:spPr>
        <p:txBody>
          <a:bodyPr vert="horz" lIns="91440" tIns="45720" rIns="91440" bIns="45720" rtlCol="0">
            <a:normAutofit/>
          </a:bodyPr>
          <a:lstStyle/>
          <a:p>
            <a:pPr marL="0" indent="0">
              <a:buNone/>
            </a:pPr>
            <a:r>
              <a:rPr lang="en-US" sz="2000" dirty="0" smtClean="0"/>
              <a:t>As </a:t>
            </a:r>
            <a:r>
              <a:rPr lang="en-US" sz="2000" dirty="0" err="1" smtClean="0"/>
              <a:t>order_id</a:t>
            </a:r>
            <a:r>
              <a:rPr lang="en-US" sz="2000" dirty="0" smtClean="0"/>
              <a:t> and date don’t have any extreme value so we don’t have any outliers</a:t>
            </a:r>
            <a:endParaRPr lang="en-US" sz="2000" dirty="0"/>
          </a:p>
        </p:txBody>
      </p:sp>
      <p:sp>
        <p:nvSpPr>
          <p:cNvPr id="16" name="Rectangle 15">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5828144" y="2219263"/>
            <a:ext cx="5785203" cy="2722192"/>
          </a:xfrm>
          <a:prstGeom prst="rect">
            <a:avLst/>
          </a:prstGeom>
        </p:spPr>
      </p:pic>
    </p:spTree>
    <p:extLst>
      <p:ext uri="{BB962C8B-B14F-4D97-AF65-F5344CB8AC3E}">
        <p14:creationId xmlns:p14="http://schemas.microsoft.com/office/powerpoint/2010/main" val="267404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9477870-C64A-4E35-8F2F-05B7114F3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52ECD6A-A01D-503E-B7DC-991CB42FE007}"/>
              </a:ext>
            </a:extLst>
          </p:cNvPr>
          <p:cNvSpPr>
            <a:spLocks noGrp="1"/>
          </p:cNvSpPr>
          <p:nvPr>
            <p:ph type="title"/>
          </p:nvPr>
        </p:nvSpPr>
        <p:spPr>
          <a:xfrm>
            <a:off x="612648" y="1078992"/>
            <a:ext cx="6268770" cy="1536192"/>
          </a:xfrm>
        </p:spPr>
        <p:txBody>
          <a:bodyPr anchor="b">
            <a:normAutofit/>
          </a:bodyPr>
          <a:lstStyle/>
          <a:p>
            <a:r>
              <a:rPr lang="en-US" sz="5200" dirty="0">
                <a:ea typeface="+mj-lt"/>
                <a:cs typeface="+mj-lt"/>
              </a:rPr>
              <a:t>Assumptions:</a:t>
            </a:r>
            <a:endParaRPr lang="en-US" sz="5200" dirty="0"/>
          </a:p>
        </p:txBody>
      </p:sp>
      <p:sp>
        <p:nvSpPr>
          <p:cNvPr id="11" name="Rectangle 10">
            <a:extLst>
              <a:ext uri="{FF2B5EF4-FFF2-40B4-BE49-F238E27FC236}">
                <a16:creationId xmlns="" xmlns:a16="http://schemas.microsoft.com/office/drawing/2014/main" id="{8AEA628B-C8FF-4D0B-B111-F101F580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 xmlns:a16="http://schemas.microsoft.com/office/drawing/2014/main" id="{42663BD0-064C-40FC-A331-F49FCA9536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3FAE6E6E-BBC6-FB70-92D9-F58EA8B8290C}"/>
              </a:ext>
            </a:extLst>
          </p:cNvPr>
          <p:cNvSpPr>
            <a:spLocks noGrp="1"/>
          </p:cNvSpPr>
          <p:nvPr>
            <p:ph idx="1"/>
          </p:nvPr>
        </p:nvSpPr>
        <p:spPr>
          <a:xfrm>
            <a:off x="615458" y="3205018"/>
            <a:ext cx="6268770" cy="3408218"/>
          </a:xfrm>
        </p:spPr>
        <p:txBody>
          <a:bodyPr vert="horz" lIns="91440" tIns="45720" rIns="91440" bIns="45720" rtlCol="0" anchor="t">
            <a:noAutofit/>
          </a:bodyPr>
          <a:lstStyle/>
          <a:p>
            <a:pPr>
              <a:lnSpc>
                <a:spcPct val="100000"/>
              </a:lnSpc>
            </a:pPr>
            <a:r>
              <a:rPr lang="en-US" sz="1200" dirty="0"/>
              <a:t>The dataset comprises a record of items bought at a grocery store across different dates</a:t>
            </a:r>
            <a:r>
              <a:rPr lang="en-US" sz="1200" dirty="0" smtClean="0"/>
              <a:t>.</a:t>
            </a:r>
            <a:endParaRPr lang="en-US" sz="1200" dirty="0"/>
          </a:p>
          <a:p>
            <a:pPr>
              <a:lnSpc>
                <a:spcPct val="100000"/>
              </a:lnSpc>
            </a:pPr>
            <a:r>
              <a:rPr lang="en-US" sz="1200" dirty="0"/>
              <a:t>Each record corresponds to a singular purchased item</a:t>
            </a:r>
            <a:r>
              <a:rPr lang="en-US" sz="1200" dirty="0" smtClean="0"/>
              <a:t>.</a:t>
            </a:r>
            <a:endParaRPr lang="en-US" sz="1200" dirty="0"/>
          </a:p>
          <a:p>
            <a:pPr>
              <a:lnSpc>
                <a:spcPct val="100000"/>
              </a:lnSpc>
            </a:pPr>
            <a:r>
              <a:rPr lang="en-US" sz="1200" dirty="0"/>
              <a:t>The initial column denotes the purchase date for each item</a:t>
            </a:r>
            <a:r>
              <a:rPr lang="en-US" sz="1200" dirty="0" smtClean="0"/>
              <a:t>.</a:t>
            </a:r>
            <a:endParaRPr lang="en-US" sz="1200" dirty="0"/>
          </a:p>
          <a:p>
            <a:pPr>
              <a:lnSpc>
                <a:spcPct val="100000"/>
              </a:lnSpc>
            </a:pPr>
            <a:r>
              <a:rPr lang="en-US" sz="1200" dirty="0"/>
              <a:t>The second column identifies the purchasing customer</a:t>
            </a:r>
            <a:r>
              <a:rPr lang="en-US" sz="1200" dirty="0" smtClean="0"/>
              <a:t>.</a:t>
            </a:r>
            <a:endParaRPr lang="en-US" sz="1200" dirty="0"/>
          </a:p>
          <a:p>
            <a:pPr>
              <a:lnSpc>
                <a:spcPct val="100000"/>
              </a:lnSpc>
            </a:pPr>
            <a:r>
              <a:rPr lang="en-US" sz="1200" dirty="0"/>
              <a:t>The third column denotes the specific item bought</a:t>
            </a:r>
            <a:r>
              <a:rPr lang="en-US" sz="1200" dirty="0" smtClean="0"/>
              <a:t>.</a:t>
            </a:r>
            <a:endParaRPr lang="en-US" sz="1200" dirty="0"/>
          </a:p>
          <a:p>
            <a:pPr>
              <a:lnSpc>
                <a:spcPct val="100000"/>
              </a:lnSpc>
            </a:pPr>
            <a:r>
              <a:rPr lang="en-US" sz="1200" dirty="0"/>
              <a:t>An item can be bought by multiple customers on separate dates</a:t>
            </a:r>
            <a:r>
              <a:rPr lang="en-US" sz="1200" dirty="0" smtClean="0"/>
              <a:t>.</a:t>
            </a:r>
            <a:endParaRPr lang="en-US" sz="1200" dirty="0"/>
          </a:p>
          <a:p>
            <a:pPr>
              <a:lnSpc>
                <a:spcPct val="100000"/>
              </a:lnSpc>
            </a:pPr>
            <a:r>
              <a:rPr lang="en-US" sz="1200" dirty="0"/>
              <a:t>The dataset lacks details regarding item quantity or price</a:t>
            </a:r>
            <a:r>
              <a:rPr lang="en-US" sz="1200" dirty="0" smtClean="0"/>
              <a:t>.</a:t>
            </a:r>
            <a:endParaRPr lang="en-US" sz="1200" dirty="0"/>
          </a:p>
          <a:p>
            <a:pPr>
              <a:lnSpc>
                <a:spcPct val="100000"/>
              </a:lnSpc>
            </a:pPr>
            <a:r>
              <a:rPr lang="en-US" sz="1200" dirty="0"/>
              <a:t>Duplicated values within the dataset have not been removed</a:t>
            </a:r>
          </a:p>
        </p:txBody>
      </p:sp>
      <p:pic>
        <p:nvPicPr>
          <p:cNvPr id="8" name="Picture 7" descr="Digital financial graph">
            <a:extLst>
              <a:ext uri="{FF2B5EF4-FFF2-40B4-BE49-F238E27FC236}">
                <a16:creationId xmlns="" xmlns:a16="http://schemas.microsoft.com/office/drawing/2014/main" id="{0183DC50-C07F-C904-074E-232ECCF9D27C}"/>
              </a:ext>
            </a:extLst>
          </p:cNvPr>
          <p:cNvPicPr>
            <a:picLocks noChangeAspect="1"/>
          </p:cNvPicPr>
          <p:nvPr/>
        </p:nvPicPr>
        <p:blipFill rotWithShape="1">
          <a:blip r:embed="rId2"/>
          <a:srcRect l="36265" r="26760"/>
          <a:stretch/>
        </p:blipFill>
        <p:spPr>
          <a:xfrm>
            <a:off x="7684006" y="10"/>
            <a:ext cx="4507993" cy="6857990"/>
          </a:xfrm>
          <a:prstGeom prst="rect">
            <a:avLst/>
          </a:prstGeom>
        </p:spPr>
      </p:pic>
    </p:spTree>
    <p:extLst>
      <p:ext uri="{BB962C8B-B14F-4D97-AF65-F5344CB8AC3E}">
        <p14:creationId xmlns:p14="http://schemas.microsoft.com/office/powerpoint/2010/main" val="410675677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02441"/>
      </a:dk2>
      <a:lt2>
        <a:srgbClr val="E8E6E2"/>
      </a:lt2>
      <a:accent1>
        <a:srgbClr val="92A1C4"/>
      </a:accent1>
      <a:accent2>
        <a:srgbClr val="867FBA"/>
      </a:accent2>
      <a:accent3>
        <a:srgbClr val="B096C6"/>
      </a:accent3>
      <a:accent4>
        <a:srgbClr val="B77FBA"/>
      </a:accent4>
      <a:accent5>
        <a:srgbClr val="C593B2"/>
      </a:accent5>
      <a:accent6>
        <a:srgbClr val="BA7F8B"/>
      </a:accent6>
      <a:hlink>
        <a:srgbClr val="928158"/>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1368</Words>
  <Application>Microsoft Office PowerPoint</Application>
  <PresentationFormat>Custom</PresentationFormat>
  <Paragraphs>119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AccentBoxVTI</vt:lpstr>
      <vt:lpstr>Grocery Store's Data MRA Project-Milestone 2</vt:lpstr>
      <vt:lpstr>Contents:</vt:lpstr>
      <vt:lpstr>Agenda:</vt:lpstr>
      <vt:lpstr>01  Executive Summary  Problem statement Executive Summary &amp; Data  Dictionary Assumptions about data</vt:lpstr>
      <vt:lpstr>Problem Statement</vt:lpstr>
      <vt:lpstr>Data Head:</vt:lpstr>
      <vt:lpstr>Data Info:</vt:lpstr>
      <vt:lpstr>Outliers</vt:lpstr>
      <vt:lpstr>Assumptions:</vt:lpstr>
      <vt:lpstr>Yearly Count of Products Sold</vt:lpstr>
      <vt:lpstr>Monthly Count of Products Sold</vt:lpstr>
      <vt:lpstr>Weekly Count of Products Sold</vt:lpstr>
      <vt:lpstr>Count of Edibles Products Sold</vt:lpstr>
      <vt:lpstr>Count of Utility Products Sold</vt:lpstr>
      <vt:lpstr>Count of Products Sold Yearly</vt:lpstr>
      <vt:lpstr>Count of Products Sold Yearly</vt:lpstr>
      <vt:lpstr>Count of Products Sold Yearly</vt:lpstr>
      <vt:lpstr>Summary </vt:lpstr>
      <vt:lpstr>Recommendation:</vt:lpstr>
      <vt:lpstr>Market Basket Analysis</vt:lpstr>
      <vt:lpstr>MRA KNIME Workflow</vt:lpstr>
      <vt:lpstr>Output Table</vt:lpstr>
      <vt:lpstr>Association Rule Parameters</vt:lpstr>
      <vt:lpstr>Market basket analysis, support, confidence, and lift values </vt:lpstr>
      <vt:lpstr>Association Rules</vt:lpstr>
      <vt:lpstr>Recommendations:</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Gulshan</dc:creator>
  <cp:lastModifiedBy>Ayush Agarwal</cp:lastModifiedBy>
  <cp:revision>902</cp:revision>
  <dcterms:created xsi:type="dcterms:W3CDTF">2023-03-27T12:06:30Z</dcterms:created>
  <dcterms:modified xsi:type="dcterms:W3CDTF">2023-08-27T13:16:25Z</dcterms:modified>
</cp:coreProperties>
</file>