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 Mon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6" roundtripDataSignature="AMtx7mjhu3F1qwtu2FyTxJYyT1Wp0/Xh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Mon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Mono-italic.fntdata"/><Relationship Id="rId23" Type="http://schemas.openxmlformats.org/officeDocument/2006/relationships/font" Target="fonts/RobotoMon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idx="1" type="subTitle"/>
          </p:nvPr>
        </p:nvSpPr>
        <p:spPr>
          <a:xfrm>
            <a:off x="355350" y="515000"/>
            <a:ext cx="8599800" cy="4449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1098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cs">
                <a:solidFill>
                  <a:srgbClr val="1C4587"/>
                </a:solidFill>
              </a:rPr>
              <a:t>Лекция</a:t>
            </a:r>
            <a:r>
              <a:rPr b="1" lang="cs" sz="2800">
                <a:solidFill>
                  <a:srgbClr val="1C4587"/>
                </a:solidFill>
              </a:rPr>
              <a:t> 4</a:t>
            </a:r>
            <a:endParaRPr b="1">
              <a:solidFill>
                <a:srgbClr val="1C4587"/>
              </a:solidFill>
            </a:endParaRPr>
          </a:p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800">
              <a:solidFill>
                <a:srgbClr val="1C4587"/>
              </a:solidFill>
            </a:endParaRPr>
          </a:p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cs" sz="3000">
                <a:solidFill>
                  <a:srgbClr val="1C4587"/>
                </a:solidFill>
              </a:rPr>
              <a:t>Блочная модель (Flexbox),</a:t>
            </a:r>
            <a:endParaRPr b="1" sz="3000">
              <a:solidFill>
                <a:srgbClr val="1C4587"/>
              </a:solidFill>
            </a:endParaRPr>
          </a:p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cs" sz="3000">
                <a:solidFill>
                  <a:srgbClr val="1C4587"/>
                </a:solidFill>
              </a:rPr>
              <a:t>структурные псевдоклассы</a:t>
            </a:r>
            <a:endParaRPr b="1" sz="3500">
              <a:solidFill>
                <a:srgbClr val="1C4587"/>
              </a:solidFill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300">
              <a:solidFill>
                <a:srgbClr val="1C4587"/>
              </a:solidFill>
            </a:endParaRPr>
          </a:p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300">
              <a:solidFill>
                <a:srgbClr val="1C4587"/>
              </a:solidFill>
            </a:endParaRPr>
          </a:p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800">
              <a:solidFill>
                <a:srgbClr val="1C4587"/>
              </a:solidFill>
            </a:endParaRPr>
          </a:p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800">
              <a:solidFill>
                <a:srgbClr val="1C4587"/>
              </a:solidFill>
            </a:endParaRPr>
          </a:p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800">
              <a:solidFill>
                <a:srgbClr val="1C4587"/>
              </a:solidFill>
            </a:endParaRPr>
          </a:p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cs" sz="2800">
                <a:solidFill>
                  <a:srgbClr val="1C4587"/>
                </a:solidFill>
              </a:rPr>
              <a:t>лектор </a:t>
            </a:r>
            <a:r>
              <a:rPr b="1" lang="cs">
                <a:solidFill>
                  <a:srgbClr val="1C4587"/>
                </a:solidFill>
              </a:rPr>
              <a:t>Олексий Шевченко</a:t>
            </a:r>
            <a:endParaRPr b="1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"/>
          <p:cNvSpPr txBox="1"/>
          <p:nvPr>
            <p:ph idx="1" type="body"/>
          </p:nvPr>
        </p:nvSpPr>
        <p:spPr>
          <a:xfrm>
            <a:off x="165950" y="310350"/>
            <a:ext cx="8520600" cy="4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1500">
                <a:solidFill>
                  <a:srgbClr val="1C4587"/>
                </a:solidFill>
              </a:rPr>
              <a:t>Структурные псевдоклассы</a:t>
            </a:r>
            <a:br>
              <a:rPr b="1" lang="cs" sz="1500">
                <a:solidFill>
                  <a:srgbClr val="1C4587"/>
                </a:solidFill>
              </a:rPr>
            </a:br>
            <a:r>
              <a:rPr lang="cs" sz="1500">
                <a:solidFill>
                  <a:srgbClr val="1C4587"/>
                </a:solidFill>
              </a:rPr>
              <a:t> Структурные псевдоклассы — это способ выбрать определённые элементы из группы дочерних элементов (соседей) без назначения дополнительных классов.</a:t>
            </a:r>
            <a:endParaRPr sz="1500"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 sz="1500">
                <a:solidFill>
                  <a:srgbClr val="1C4587"/>
                </a:solidFill>
              </a:rPr>
              <a:t>Дочерние элементы (соседи) — это элементы, которые имеют общего родителя.</a:t>
            </a:r>
            <a:endParaRPr sz="1500">
              <a:solidFill>
                <a:srgbClr val="1C4587"/>
              </a:solidFill>
            </a:endParaRPr>
          </a:p>
        </p:txBody>
      </p:sp>
      <p:pic>
        <p:nvPicPr>
          <p:cNvPr id="102" name="Google Shape;10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1225" y="1722998"/>
            <a:ext cx="5895401" cy="199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0388" y="3874325"/>
            <a:ext cx="6737074" cy="725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322" y="1257800"/>
            <a:ext cx="6737074" cy="2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1"/>
          <p:cNvSpPr txBox="1"/>
          <p:nvPr>
            <p:ph type="title"/>
          </p:nvPr>
        </p:nvSpPr>
        <p:spPr>
          <a:xfrm>
            <a:off x="206725" y="261400"/>
            <a:ext cx="85206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cs" sz="1600">
                <a:solidFill>
                  <a:srgbClr val="188038"/>
                </a:solidFill>
              </a:rPr>
              <a:t>:first-child</a:t>
            </a:r>
            <a:endParaRPr b="1" sz="1600">
              <a:solidFill>
                <a:srgbClr val="188038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2"/>
          <p:cNvSpPr txBox="1"/>
          <p:nvPr/>
        </p:nvSpPr>
        <p:spPr>
          <a:xfrm>
            <a:off x="146625" y="288750"/>
            <a:ext cx="8622300" cy="3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1600">
                <a:solidFill>
                  <a:srgbClr val="1C4587"/>
                </a:solidFill>
              </a:rPr>
              <a:t>Псевдокласс</a:t>
            </a:r>
            <a:r>
              <a:rPr b="1" lang="cs" sz="1600">
                <a:solidFill>
                  <a:schemeClr val="dk1"/>
                </a:solidFill>
              </a:rPr>
              <a:t> </a:t>
            </a:r>
            <a:r>
              <a:rPr b="1" lang="cs" sz="1600">
                <a:solidFill>
                  <a:srgbClr val="188038"/>
                </a:solidFill>
              </a:rPr>
              <a:t>:nth-child(an+b)</a:t>
            </a:r>
            <a:br>
              <a:rPr b="1" lang="cs" sz="1600">
                <a:solidFill>
                  <a:srgbClr val="188038"/>
                </a:solidFill>
              </a:rPr>
            </a:br>
            <a:r>
              <a:rPr lang="cs" sz="1600">
                <a:solidFill>
                  <a:schemeClr val="dk1"/>
                </a:solidFill>
              </a:rPr>
              <a:t> </a:t>
            </a:r>
            <a:r>
              <a:rPr lang="cs" sz="1600">
                <a:solidFill>
                  <a:srgbClr val="1C4587"/>
                </a:solidFill>
              </a:rPr>
              <a:t>Выбирает элементы из группы соседей по числу в скобках, используя формулу </a:t>
            </a:r>
            <a:r>
              <a:rPr b="1" lang="cs" sz="1600">
                <a:solidFill>
                  <a:srgbClr val="188038"/>
                </a:solidFill>
              </a:rPr>
              <a:t>an+b</a:t>
            </a:r>
            <a:r>
              <a:rPr lang="cs" sz="1600">
                <a:solidFill>
                  <a:srgbClr val="1C4587"/>
                </a:solidFill>
              </a:rPr>
              <a:t>, которая задаёт правило для последовательности элементов.</a:t>
            </a:r>
            <a:endParaRPr sz="1600">
              <a:solidFill>
                <a:srgbClr val="1C4587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cs" sz="1600">
                <a:solidFill>
                  <a:srgbClr val="188038"/>
                </a:solidFill>
              </a:rPr>
              <a:t>a</a:t>
            </a:r>
            <a:r>
              <a:rPr lang="cs" sz="1600">
                <a:solidFill>
                  <a:schemeClr val="dk1"/>
                </a:solidFill>
              </a:rPr>
              <a:t> </a:t>
            </a:r>
            <a:r>
              <a:rPr lang="cs" sz="1600">
                <a:solidFill>
                  <a:srgbClr val="1C4587"/>
                </a:solidFill>
              </a:rPr>
              <a:t>— шаг цикла. Любое число.</a:t>
            </a:r>
            <a:br>
              <a:rPr lang="cs" sz="1600">
                <a:solidFill>
                  <a:srgbClr val="1C4587"/>
                </a:solidFill>
              </a:rPr>
            </a:br>
            <a:endParaRPr sz="1600">
              <a:solidFill>
                <a:srgbClr val="1C4587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cs" sz="1600">
                <a:solidFill>
                  <a:srgbClr val="188038"/>
                </a:solidFill>
              </a:rPr>
              <a:t>n</a:t>
            </a:r>
            <a:r>
              <a:rPr lang="cs" sz="1600">
                <a:solidFill>
                  <a:schemeClr val="dk1"/>
                </a:solidFill>
              </a:rPr>
              <a:t> </a:t>
            </a:r>
            <a:r>
              <a:rPr lang="cs" sz="1600">
                <a:solidFill>
                  <a:srgbClr val="1C4587"/>
                </a:solidFill>
              </a:rPr>
              <a:t>— счётчик цикла. Начинается с нуля и увеличивается на единицу при каждой итерации.</a:t>
            </a:r>
            <a:br>
              <a:rPr lang="cs" sz="1600">
                <a:solidFill>
                  <a:srgbClr val="1C4587"/>
                </a:solidFill>
              </a:rPr>
            </a:br>
            <a:endParaRPr sz="1600">
              <a:solidFill>
                <a:srgbClr val="1C4587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cs" sz="1600">
                <a:solidFill>
                  <a:srgbClr val="188038"/>
                </a:solidFill>
              </a:rPr>
              <a:t>b</a:t>
            </a:r>
            <a:r>
              <a:rPr lang="cs" sz="1600">
                <a:solidFill>
                  <a:schemeClr val="dk1"/>
                </a:solidFill>
              </a:rPr>
              <a:t> </a:t>
            </a:r>
            <a:r>
              <a:rPr lang="cs" sz="1600">
                <a:solidFill>
                  <a:srgbClr val="1C4587"/>
                </a:solidFill>
              </a:rPr>
              <a:t>— смещение. Любое число.</a:t>
            </a:r>
            <a:br>
              <a:rPr lang="cs" sz="1600">
                <a:solidFill>
                  <a:srgbClr val="1C4587"/>
                </a:solidFill>
              </a:rPr>
            </a:br>
            <a:endParaRPr sz="1600">
              <a:solidFill>
                <a:srgbClr val="1C458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lang="cs" sz="1600">
                <a:solidFill>
                  <a:srgbClr val="1C4587"/>
                </a:solidFill>
              </a:rPr>
              <a:t>Например, если</a:t>
            </a:r>
            <a:r>
              <a:rPr lang="cs" sz="1600">
                <a:solidFill>
                  <a:schemeClr val="dk1"/>
                </a:solidFill>
              </a:rPr>
              <a:t> </a:t>
            </a:r>
            <a:r>
              <a:rPr b="1" lang="cs" sz="1600">
                <a:solidFill>
                  <a:srgbClr val="188038"/>
                </a:solidFill>
              </a:rPr>
              <a:t>a = 2</a:t>
            </a:r>
            <a:r>
              <a:rPr lang="cs" sz="1600">
                <a:solidFill>
                  <a:schemeClr val="dk1"/>
                </a:solidFill>
              </a:rPr>
              <a:t> </a:t>
            </a:r>
            <a:r>
              <a:rPr lang="cs" sz="1600">
                <a:solidFill>
                  <a:srgbClr val="1C4587"/>
                </a:solidFill>
              </a:rPr>
              <a:t>и</a:t>
            </a:r>
            <a:r>
              <a:rPr lang="cs" sz="1600">
                <a:solidFill>
                  <a:schemeClr val="dk1"/>
                </a:solidFill>
              </a:rPr>
              <a:t> </a:t>
            </a:r>
            <a:r>
              <a:rPr b="1" lang="cs" sz="1600">
                <a:solidFill>
                  <a:srgbClr val="188038"/>
                </a:solidFill>
              </a:rPr>
              <a:t>b = 1</a:t>
            </a:r>
            <a:r>
              <a:rPr lang="cs" sz="1600">
                <a:solidFill>
                  <a:srgbClr val="1C4587"/>
                </a:solidFill>
              </a:rPr>
              <a:t>, то </a:t>
            </a:r>
            <a:r>
              <a:rPr b="1" lang="cs" sz="1600">
                <a:solidFill>
                  <a:srgbClr val="188038"/>
                </a:solidFill>
              </a:rPr>
              <a:t>an+b = 2n+1</a:t>
            </a:r>
            <a:r>
              <a:rPr lang="cs" sz="1600">
                <a:solidFill>
                  <a:schemeClr val="dk1"/>
                </a:solidFill>
              </a:rPr>
              <a:t>.</a:t>
            </a:r>
            <a:r>
              <a:rPr lang="cs" sz="1600">
                <a:solidFill>
                  <a:srgbClr val="1C4587"/>
                </a:solidFill>
              </a:rPr>
              <a:t> Эта формула выберет все нечётные элементы.</a:t>
            </a:r>
            <a:endParaRPr sz="1900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"/>
          <p:cNvSpPr txBox="1"/>
          <p:nvPr/>
        </p:nvSpPr>
        <p:spPr>
          <a:xfrm>
            <a:off x="151625" y="1283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cs" sz="1400" u="none" cap="none" strike="noStrike">
                <a:solidFill>
                  <a:srgbClr val="188038"/>
                </a:solidFill>
              </a:rPr>
              <a:t>N</a:t>
            </a:r>
            <a:r>
              <a:rPr b="1" lang="cs">
                <a:solidFill>
                  <a:srgbClr val="188038"/>
                </a:solidFill>
              </a:rPr>
              <a:t> </a:t>
            </a:r>
            <a:r>
              <a:rPr b="1" lang="cs">
                <a:solidFill>
                  <a:srgbClr val="188038"/>
                </a:solidFill>
              </a:rPr>
              <a:t>- </a:t>
            </a:r>
            <a:r>
              <a:rPr b="1" lang="cs">
                <a:solidFill>
                  <a:srgbClr val="1C4587"/>
                </a:solidFill>
              </a:rPr>
              <a:t>элемент</a:t>
            </a:r>
            <a:endParaRPr b="1">
              <a:solidFill>
                <a:srgbClr val="1C4587"/>
              </a:solidFill>
            </a:endParaRPr>
          </a:p>
        </p:txBody>
      </p:sp>
      <p:pic>
        <p:nvPicPr>
          <p:cNvPr id="120" name="Google Shape;12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625" y="478550"/>
            <a:ext cx="6874324" cy="156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3"/>
          <p:cNvSpPr txBox="1"/>
          <p:nvPr/>
        </p:nvSpPr>
        <p:spPr>
          <a:xfrm>
            <a:off x="81650" y="22393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>
                <a:solidFill>
                  <a:srgbClr val="1C4587"/>
                </a:solidFill>
              </a:rPr>
              <a:t>чётные элементы</a:t>
            </a:r>
            <a:endParaRPr b="1">
              <a:solidFill>
                <a:srgbClr val="1C4587"/>
              </a:solidFill>
            </a:endParaRPr>
          </a:p>
        </p:txBody>
      </p:sp>
      <p:pic>
        <p:nvPicPr>
          <p:cNvPr id="122" name="Google Shape;12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1625" y="2670450"/>
            <a:ext cx="6874326" cy="237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cs">
                <a:solidFill>
                  <a:srgbClr val="1C4587"/>
                </a:solidFill>
              </a:rPr>
              <a:t>не</a:t>
            </a:r>
            <a:r>
              <a:rPr b="1" lang="cs">
                <a:solidFill>
                  <a:srgbClr val="1C4587"/>
                </a:solidFill>
              </a:rPr>
              <a:t>чётные элементы</a:t>
            </a:r>
            <a:endParaRPr/>
          </a:p>
        </p:txBody>
      </p:sp>
      <p:pic>
        <p:nvPicPr>
          <p:cNvPr id="128" name="Google Shape;12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750" y="373550"/>
            <a:ext cx="6417549" cy="257647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4"/>
          <p:cNvSpPr txBox="1"/>
          <p:nvPr/>
        </p:nvSpPr>
        <p:spPr>
          <a:xfrm>
            <a:off x="70750" y="30907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cs">
                <a:solidFill>
                  <a:srgbClr val="1C4587"/>
                </a:solidFill>
              </a:rPr>
              <a:t>Од</a:t>
            </a:r>
            <a:r>
              <a:rPr b="1" lang="cs">
                <a:solidFill>
                  <a:srgbClr val="188038"/>
                </a:solidFill>
              </a:rPr>
              <a:t> </a:t>
            </a:r>
            <a:r>
              <a:rPr b="1" lang="cs">
                <a:solidFill>
                  <a:srgbClr val="188038"/>
                </a:solidFill>
              </a:rPr>
              <a:t>N-го - </a:t>
            </a:r>
            <a:r>
              <a:rPr b="1" lang="cs">
                <a:solidFill>
                  <a:srgbClr val="1C4587"/>
                </a:solidFill>
              </a:rPr>
              <a:t>элемент и до конца</a:t>
            </a:r>
            <a:endParaRPr/>
          </a:p>
        </p:txBody>
      </p:sp>
      <p:pic>
        <p:nvPicPr>
          <p:cNvPr id="130" name="Google Shape;13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750" y="3521871"/>
            <a:ext cx="6417551" cy="1521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cs">
                <a:solidFill>
                  <a:srgbClr val="1C4587"/>
                </a:solidFill>
              </a:rPr>
              <a:t>До</a:t>
            </a:r>
            <a:r>
              <a:rPr b="1" lang="cs">
                <a:solidFill>
                  <a:srgbClr val="188038"/>
                </a:solidFill>
              </a:rPr>
              <a:t> N-го - </a:t>
            </a:r>
            <a:r>
              <a:rPr b="1" lang="cs">
                <a:solidFill>
                  <a:srgbClr val="1C4587"/>
                </a:solidFill>
              </a:rPr>
              <a:t>элемент</a:t>
            </a:r>
            <a:endParaRPr/>
          </a:p>
        </p:txBody>
      </p:sp>
      <p:pic>
        <p:nvPicPr>
          <p:cNvPr id="136" name="Google Shape;13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700" y="349450"/>
            <a:ext cx="6175299" cy="141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5"/>
          <p:cNvSpPr txBox="1"/>
          <p:nvPr/>
        </p:nvSpPr>
        <p:spPr>
          <a:xfrm>
            <a:off x="93700" y="18203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cs">
                <a:solidFill>
                  <a:srgbClr val="1C4587"/>
                </a:solidFill>
              </a:rPr>
              <a:t>Каждый</a:t>
            </a:r>
            <a:r>
              <a:rPr b="1" lang="cs">
                <a:solidFill>
                  <a:srgbClr val="188038"/>
                </a:solidFill>
              </a:rPr>
              <a:t> N - </a:t>
            </a:r>
            <a:r>
              <a:rPr b="1" lang="cs">
                <a:solidFill>
                  <a:srgbClr val="1C4587"/>
                </a:solidFill>
              </a:rPr>
              <a:t>элемент</a:t>
            </a:r>
            <a:endParaRPr/>
          </a:p>
        </p:txBody>
      </p:sp>
      <p:pic>
        <p:nvPicPr>
          <p:cNvPr id="138" name="Google Shape;13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700" y="2311075"/>
            <a:ext cx="6244500" cy="146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5"/>
          <p:cNvSpPr txBox="1"/>
          <p:nvPr/>
        </p:nvSpPr>
        <p:spPr>
          <a:xfrm>
            <a:off x="99150" y="3780025"/>
            <a:ext cx="8945700" cy="12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>
                <a:solidFill>
                  <a:srgbClr val="1C4587"/>
                </a:solidFill>
              </a:rPr>
              <a:t>Несколько примеров:</a:t>
            </a:r>
            <a:endParaRPr b="1">
              <a:solidFill>
                <a:srgbClr val="1C4587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c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3n + 2</a:t>
            </a:r>
            <a:r>
              <a:rPr b="1" lang="cs">
                <a:solidFill>
                  <a:schemeClr val="dk1"/>
                </a:solidFill>
              </a:rPr>
              <a:t> </a:t>
            </a:r>
            <a:r>
              <a:rPr lang="cs">
                <a:solidFill>
                  <a:srgbClr val="1C4587"/>
                </a:solidFill>
              </a:rPr>
              <a:t>означает каждый третий элемент, начиная с 2, то есть 2, 5, 8 и т.д.</a:t>
            </a:r>
            <a:endParaRPr>
              <a:solidFill>
                <a:srgbClr val="1C4587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c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2n + 4</a:t>
            </a:r>
            <a:r>
              <a:rPr lang="cs">
                <a:solidFill>
                  <a:srgbClr val="1C4587"/>
                </a:solidFill>
              </a:rPr>
              <a:t> означает каждый второй элемент, начиная с 4, то есть 4, 6, 8 и т.д.</a:t>
            </a:r>
            <a:endParaRPr>
              <a:solidFill>
                <a:srgbClr val="1C4587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c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4n + 5</a:t>
            </a:r>
            <a:r>
              <a:rPr b="1" lang="cs">
                <a:solidFill>
                  <a:schemeClr val="dk1"/>
                </a:solidFill>
              </a:rPr>
              <a:t> </a:t>
            </a:r>
            <a:r>
              <a:rPr lang="cs">
                <a:solidFill>
                  <a:srgbClr val="1C4587"/>
                </a:solidFill>
              </a:rPr>
              <a:t>означает каждый четвертый элемент, начиная с 5, то есть 5, 9, 13 и т.д.</a:t>
            </a:r>
            <a:endParaRPr sz="1700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/>
          <p:nvPr>
            <p:ph idx="1" type="body"/>
          </p:nvPr>
        </p:nvSpPr>
        <p:spPr>
          <a:xfrm>
            <a:off x="311700" y="378075"/>
            <a:ext cx="85206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3000">
                <a:solidFill>
                  <a:srgbClr val="2B3990"/>
                </a:solidFill>
                <a:latin typeface="Calibri"/>
                <a:ea typeface="Calibri"/>
                <a:cs typeface="Calibri"/>
                <a:sym typeface="Calibri"/>
              </a:rPr>
              <a:t>Спасибо за внимание,</a:t>
            </a:r>
            <a:endParaRPr b="1" sz="3000">
              <a:solidFill>
                <a:srgbClr val="2B399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3000">
                <a:solidFill>
                  <a:srgbClr val="2B3990"/>
                </a:solidFill>
                <a:latin typeface="Calibri"/>
                <a:ea typeface="Calibri"/>
                <a:cs typeface="Calibri"/>
                <a:sym typeface="Calibri"/>
              </a:rPr>
              <a:t>надеюсь, это было интересно!</a:t>
            </a:r>
            <a:endParaRPr b="1" sz="3000">
              <a:solidFill>
                <a:srgbClr val="2B399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cs" sz="3000">
                <a:solidFill>
                  <a:srgbClr val="2B3990"/>
                </a:solidFill>
                <a:latin typeface="Calibri"/>
                <a:ea typeface="Calibri"/>
                <a:cs typeface="Calibri"/>
                <a:sym typeface="Calibri"/>
              </a:rPr>
              <a:t>Я готов ответить на ваши вопросы.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>
            <p:ph type="title"/>
          </p:nvPr>
        </p:nvSpPr>
        <p:spPr>
          <a:xfrm>
            <a:off x="353350" y="45133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cs">
                <a:solidFill>
                  <a:srgbClr val="1C4587"/>
                </a:solidFill>
              </a:rPr>
              <a:t>Типы элементов:</a:t>
            </a:r>
            <a:endParaRPr b="1">
              <a:solidFill>
                <a:srgbClr val="1C4587"/>
              </a:solidFill>
            </a:endParaRPr>
          </a:p>
        </p:txBody>
      </p:sp>
      <p:pic>
        <p:nvPicPr>
          <p:cNvPr id="60" name="Google Shape;6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1725" y="1260288"/>
            <a:ext cx="6593450" cy="343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>
            <p:ph type="title"/>
          </p:nvPr>
        </p:nvSpPr>
        <p:spPr>
          <a:xfrm>
            <a:off x="157075" y="427350"/>
            <a:ext cx="8986800" cy="44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1600">
                <a:solidFill>
                  <a:srgbClr val="1C4587"/>
                </a:solidFill>
              </a:rPr>
              <a:t>Блочные элементы (block-level elements)</a:t>
            </a:r>
            <a:br>
              <a:rPr b="1" lang="cs" sz="1600">
                <a:solidFill>
                  <a:srgbClr val="1C4587"/>
                </a:solidFill>
              </a:rPr>
            </a:br>
            <a:r>
              <a:rPr lang="cs" sz="1600">
                <a:solidFill>
                  <a:srgbClr val="1C4587"/>
                </a:solidFill>
              </a:rPr>
              <a:t> Блочные элементы — это элементы, которые занимают всю доступную ширину и всегда начинаются с новой строки. Они могут содержать внутри себя другие блочные и строчные элементы.</a:t>
            </a:r>
            <a:endParaRPr sz="1600">
              <a:solidFill>
                <a:srgbClr val="1C458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lang="cs" sz="1600">
                <a:solidFill>
                  <a:srgbClr val="1C4587"/>
                </a:solidFill>
              </a:rPr>
              <a:t>Почти все базовые элементы являются блочными:</a:t>
            </a:r>
            <a:br>
              <a:rPr lang="cs" sz="1600">
                <a:solidFill>
                  <a:srgbClr val="1C4587"/>
                </a:solidFill>
              </a:rPr>
            </a:br>
            <a:r>
              <a:rPr lang="cs" sz="1600"/>
              <a:t> </a:t>
            </a:r>
            <a:r>
              <a:rPr b="1" lang="cs" sz="1600">
                <a:solidFill>
                  <a:srgbClr val="188038"/>
                </a:solidFill>
              </a:rPr>
              <a:t>&lt;h1…h6&gt;, &lt;section&gt;, &lt;article&gt;, &lt;header&gt;, &lt;footer&gt;, &lt;div&gt;, &lt;p&gt;, &lt;ul&gt;, &lt;ol&gt;, &lt;li&gt;, &lt;nav&gt;</a:t>
            </a:r>
            <a:br>
              <a:rPr lang="cs" sz="1600">
                <a:solidFill>
                  <a:srgbClr val="188038"/>
                </a:solidFill>
              </a:rPr>
            </a:br>
            <a:r>
              <a:rPr lang="cs" sz="1600">
                <a:solidFill>
                  <a:srgbClr val="1C4587"/>
                </a:solidFill>
              </a:rPr>
              <a:t> или</a:t>
            </a:r>
            <a:r>
              <a:rPr lang="cs" sz="1600"/>
              <a:t> </a:t>
            </a:r>
            <a:r>
              <a:rPr b="1" lang="cs" sz="1600">
                <a:solidFill>
                  <a:srgbClr val="188038"/>
                </a:solidFill>
              </a:rPr>
              <a:t>display: block</a:t>
            </a:r>
            <a:r>
              <a:rPr lang="cs" sz="1600">
                <a:solidFill>
                  <a:srgbClr val="188038"/>
                </a:solidFill>
              </a:rPr>
              <a:t>;</a:t>
            </a:r>
            <a:r>
              <a:rPr lang="cs" sz="1600"/>
              <a:t> </a:t>
            </a:r>
            <a:r>
              <a:rPr lang="cs" sz="1600">
                <a:solidFill>
                  <a:srgbClr val="1C4587"/>
                </a:solidFill>
              </a:rPr>
              <a:t>— для любого элемента.</a:t>
            </a:r>
            <a:endParaRPr sz="2700"/>
          </a:p>
        </p:txBody>
      </p:sp>
    </p:spTree>
  </p:cSld>
  <p:clrMapOvr>
    <a:masterClrMapping/>
  </p:clrMapOvr>
  <mc:AlternateContent>
    <mc:Choice Requires="p14">
      <p:transition p14:dur="10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"/>
          <p:cNvSpPr txBox="1"/>
          <p:nvPr>
            <p:ph idx="1" type="body"/>
          </p:nvPr>
        </p:nvSpPr>
        <p:spPr>
          <a:xfrm>
            <a:off x="311700" y="279150"/>
            <a:ext cx="8709600" cy="32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1600">
                <a:solidFill>
                  <a:srgbClr val="1C4587"/>
                </a:solidFill>
              </a:rPr>
              <a:t>Строчные элементы (inline elements)</a:t>
            </a:r>
            <a:endParaRPr b="1" sz="1600">
              <a:solidFill>
                <a:srgbClr val="1C4587"/>
              </a:solidFill>
            </a:endParaRPr>
          </a:p>
          <a:p>
            <a:pPr indent="0" lvl="0" marL="17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cs" sz="1600">
                <a:solidFill>
                  <a:srgbClr val="1C4587"/>
                </a:solidFill>
              </a:rPr>
              <a:t>Визуально располагаются в одну строку друг за другом, пока в ней хватает места. Если место заканчивается, они переходят на следующую строку и продолжают её заполнять.</a:t>
            </a:r>
            <a:endParaRPr sz="1600">
              <a:solidFill>
                <a:srgbClr val="1C4587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>
                <a:solidFill>
                  <a:srgbClr val="FF00FF"/>
                </a:solidFill>
              </a:rPr>
              <a:t>&lt;span&gt;</a:t>
            </a:r>
            <a:endParaRPr b="1">
              <a:solidFill>
                <a:srgbClr val="FF00FF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>
                <a:solidFill>
                  <a:srgbClr val="188038"/>
                </a:solidFill>
              </a:rPr>
              <a:t>.box {</a:t>
            </a:r>
            <a:endParaRPr b="1">
              <a:solidFill>
                <a:srgbClr val="188038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>
                <a:solidFill>
                  <a:srgbClr val="188038"/>
                </a:solidFill>
              </a:rPr>
              <a:t>    display: inline;</a:t>
            </a:r>
            <a:endParaRPr b="1">
              <a:solidFill>
                <a:srgbClr val="188038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>
                <a:solidFill>
                  <a:srgbClr val="188038"/>
                </a:solidFill>
              </a:rPr>
              <a:t>}</a:t>
            </a:r>
            <a:endParaRPr b="1">
              <a:solidFill>
                <a:srgbClr val="188038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"/>
          <p:cNvSpPr txBox="1"/>
          <p:nvPr>
            <p:ph idx="1" type="body"/>
          </p:nvPr>
        </p:nvSpPr>
        <p:spPr>
          <a:xfrm>
            <a:off x="311700" y="485125"/>
            <a:ext cx="8520600" cy="44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C4587"/>
                </a:solidFill>
              </a:rPr>
              <a:t>ВНИМАНИЕ!!!</a:t>
            </a:r>
            <a:br>
              <a:rPr b="1" lang="cs" sz="1600">
                <a:solidFill>
                  <a:srgbClr val="1C4587"/>
                </a:solidFill>
              </a:rPr>
            </a:br>
            <a:r>
              <a:rPr lang="cs" sz="1600">
                <a:solidFill>
                  <a:srgbClr val="1C4587"/>
                </a:solidFill>
              </a:rPr>
              <a:t> Элементы с</a:t>
            </a:r>
            <a:r>
              <a:rPr lang="cs" sz="1600">
                <a:solidFill>
                  <a:schemeClr val="dk1"/>
                </a:solidFill>
              </a:rPr>
              <a:t> </a:t>
            </a:r>
            <a:r>
              <a:rPr lang="cs" sz="1600">
                <a:solidFill>
                  <a:srgbClr val="188038"/>
                </a:solidFill>
              </a:rPr>
              <a:t>display: inline</a:t>
            </a:r>
            <a:r>
              <a:rPr lang="cs" sz="1600">
                <a:solidFill>
                  <a:schemeClr val="dk1"/>
                </a:solidFill>
              </a:rPr>
              <a:t> </a:t>
            </a:r>
            <a:r>
              <a:rPr lang="cs" sz="1600">
                <a:solidFill>
                  <a:srgbClr val="1C4587"/>
                </a:solidFill>
              </a:rPr>
              <a:t>не позволяют задавать ширину, высоту и некоторые отступы.</a:t>
            </a:r>
            <a:endParaRPr sz="1600"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C4587"/>
                </a:solidFill>
              </a:rPr>
              <a:t>Ограничения строчных элементов:</a:t>
            </a:r>
            <a:br>
              <a:rPr b="1" lang="cs" sz="1600">
                <a:solidFill>
                  <a:srgbClr val="1C4587"/>
                </a:solidFill>
              </a:rPr>
            </a:br>
            <a:r>
              <a:rPr lang="cs" sz="1600">
                <a:solidFill>
                  <a:srgbClr val="1C4587"/>
                </a:solidFill>
              </a:rPr>
              <a:t> ❌ Нельзя задать </a:t>
            </a:r>
            <a:r>
              <a:rPr lang="cs" sz="1600">
                <a:solidFill>
                  <a:srgbClr val="188038"/>
                </a:solidFill>
              </a:rPr>
              <a:t>width</a:t>
            </a:r>
            <a:r>
              <a:rPr lang="cs" sz="1600">
                <a:solidFill>
                  <a:schemeClr val="dk1"/>
                </a:solidFill>
              </a:rPr>
              <a:t> </a:t>
            </a:r>
            <a:r>
              <a:rPr lang="cs" sz="1600">
                <a:solidFill>
                  <a:srgbClr val="1C4587"/>
                </a:solidFill>
              </a:rPr>
              <a:t>и</a:t>
            </a:r>
            <a:r>
              <a:rPr lang="cs" sz="1600">
                <a:solidFill>
                  <a:schemeClr val="dk1"/>
                </a:solidFill>
              </a:rPr>
              <a:t> </a:t>
            </a:r>
            <a:r>
              <a:rPr lang="cs" sz="1600">
                <a:solidFill>
                  <a:srgbClr val="188038"/>
                </a:solidFill>
              </a:rPr>
              <a:t>height</a:t>
            </a:r>
            <a:r>
              <a:rPr lang="cs" sz="1600">
                <a:solidFill>
                  <a:schemeClr val="dk1"/>
                </a:solidFill>
              </a:rPr>
              <a:t> </a:t>
            </a:r>
            <a:r>
              <a:rPr lang="cs" sz="1600">
                <a:solidFill>
                  <a:srgbClr val="1C4587"/>
                </a:solidFill>
              </a:rPr>
              <a:t>— они подстраиваются под содержимое.</a:t>
            </a:r>
            <a:br>
              <a:rPr lang="cs" sz="1600">
                <a:solidFill>
                  <a:srgbClr val="1C4587"/>
                </a:solidFill>
              </a:rPr>
            </a:br>
            <a:r>
              <a:rPr lang="cs" sz="1600">
                <a:solidFill>
                  <a:schemeClr val="dk1"/>
                </a:solidFill>
              </a:rPr>
              <a:t> ❌ </a:t>
            </a:r>
            <a:r>
              <a:rPr lang="cs" sz="1600">
                <a:solidFill>
                  <a:srgbClr val="188038"/>
                </a:solidFill>
              </a:rPr>
              <a:t>margin</a:t>
            </a:r>
            <a:r>
              <a:rPr lang="cs" sz="1600">
                <a:solidFill>
                  <a:schemeClr val="dk1"/>
                </a:solidFill>
              </a:rPr>
              <a:t> </a:t>
            </a:r>
            <a:r>
              <a:rPr lang="cs" sz="1600">
                <a:solidFill>
                  <a:srgbClr val="1C4587"/>
                </a:solidFill>
              </a:rPr>
              <a:t>и</a:t>
            </a:r>
            <a:r>
              <a:rPr lang="cs" sz="1600">
                <a:solidFill>
                  <a:schemeClr val="dk1"/>
                </a:solidFill>
              </a:rPr>
              <a:t> </a:t>
            </a:r>
            <a:r>
              <a:rPr lang="cs" sz="1600">
                <a:solidFill>
                  <a:srgbClr val="188038"/>
                </a:solidFill>
              </a:rPr>
              <a:t>padding</a:t>
            </a:r>
            <a:r>
              <a:rPr lang="cs" sz="1600">
                <a:solidFill>
                  <a:schemeClr val="dk1"/>
                </a:solidFill>
              </a:rPr>
              <a:t> </a:t>
            </a:r>
            <a:r>
              <a:rPr lang="cs" sz="1600">
                <a:solidFill>
                  <a:srgbClr val="1C4587"/>
                </a:solidFill>
              </a:rPr>
              <a:t>работают не совсем корректно — вертикальные отступы</a:t>
            </a:r>
            <a:r>
              <a:rPr lang="cs" sz="1600">
                <a:solidFill>
                  <a:schemeClr val="dk1"/>
                </a:solidFill>
              </a:rPr>
              <a:t> </a:t>
            </a:r>
            <a:r>
              <a:rPr lang="cs" sz="1600">
                <a:solidFill>
                  <a:srgbClr val="1C4587"/>
                </a:solidFill>
              </a:rPr>
              <a:t>(</a:t>
            </a:r>
            <a:r>
              <a:rPr lang="cs" sz="1600">
                <a:solidFill>
                  <a:srgbClr val="188038"/>
                </a:solidFill>
              </a:rPr>
              <a:t>margin-top</a:t>
            </a:r>
            <a:r>
              <a:rPr lang="cs" sz="1600">
                <a:solidFill>
                  <a:srgbClr val="1C4587"/>
                </a:solidFill>
              </a:rPr>
              <a:t>,</a:t>
            </a:r>
            <a:r>
              <a:rPr lang="cs" sz="1600">
                <a:solidFill>
                  <a:schemeClr val="dk1"/>
                </a:solidFill>
              </a:rPr>
              <a:t> </a:t>
            </a:r>
            <a:r>
              <a:rPr lang="cs" sz="1600">
                <a:solidFill>
                  <a:srgbClr val="188038"/>
                </a:solidFill>
              </a:rPr>
              <a:t>margin-bottom</a:t>
            </a:r>
            <a:r>
              <a:rPr lang="cs" sz="1600">
                <a:solidFill>
                  <a:srgbClr val="1C4587"/>
                </a:solidFill>
              </a:rPr>
              <a:t>,</a:t>
            </a:r>
            <a:r>
              <a:rPr lang="cs" sz="1600">
                <a:solidFill>
                  <a:schemeClr val="dk1"/>
                </a:solidFill>
              </a:rPr>
              <a:t> </a:t>
            </a:r>
            <a:r>
              <a:rPr lang="cs" sz="1600">
                <a:solidFill>
                  <a:srgbClr val="188038"/>
                </a:solidFill>
              </a:rPr>
              <a:t>padding-top</a:t>
            </a:r>
            <a:r>
              <a:rPr lang="cs" sz="1600">
                <a:solidFill>
                  <a:srgbClr val="1C4587"/>
                </a:solidFill>
              </a:rPr>
              <a:t>,</a:t>
            </a:r>
            <a:r>
              <a:rPr lang="cs" sz="1600">
                <a:solidFill>
                  <a:schemeClr val="dk1"/>
                </a:solidFill>
              </a:rPr>
              <a:t> </a:t>
            </a:r>
            <a:r>
              <a:rPr lang="cs" sz="1600">
                <a:solidFill>
                  <a:srgbClr val="188038"/>
                </a:solidFill>
              </a:rPr>
              <a:t>padding-bottom</a:t>
            </a:r>
            <a:r>
              <a:rPr lang="cs" sz="1600">
                <a:solidFill>
                  <a:srgbClr val="1C4587"/>
                </a:solidFill>
              </a:rPr>
              <a:t>) игнорируются.</a:t>
            </a:r>
            <a:endParaRPr sz="1600">
              <a:solidFill>
                <a:srgbClr val="1C4587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76" name="Google Shape;7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0150" y="2876925"/>
            <a:ext cx="3048000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"/>
          <p:cNvSpPr txBox="1"/>
          <p:nvPr>
            <p:ph idx="1" type="body"/>
          </p:nvPr>
        </p:nvSpPr>
        <p:spPr>
          <a:xfrm>
            <a:off x="311700" y="225225"/>
            <a:ext cx="8699400" cy="46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1600">
                <a:solidFill>
                  <a:srgbClr val="1C4587"/>
                </a:solidFill>
              </a:rPr>
              <a:t>Строчно-блочные элементы (inline-block)</a:t>
            </a:r>
            <a:br>
              <a:rPr b="1" lang="cs" sz="1600">
                <a:solidFill>
                  <a:srgbClr val="1C4587"/>
                </a:solidFill>
              </a:rPr>
            </a:br>
            <a:r>
              <a:rPr lang="cs" sz="1600">
                <a:solidFill>
                  <a:srgbClr val="1C4587"/>
                </a:solidFill>
              </a:rPr>
              <a:t> Строчно-блочные элементы ведут себя как строчные (inline), но при этом сохраняют некоторые свойства блочных элементов (block).</a:t>
            </a:r>
            <a:endParaRPr sz="1600"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cs" sz="1600">
                <a:solidFill>
                  <a:srgbClr val="1C4587"/>
                </a:solidFill>
              </a:rPr>
              <a:t>📌 </a:t>
            </a:r>
            <a:r>
              <a:rPr b="1" lang="cs" sz="1600">
                <a:solidFill>
                  <a:srgbClr val="1C4587"/>
                </a:solidFill>
              </a:rPr>
              <a:t>Основные свойства:</a:t>
            </a:r>
            <a:br>
              <a:rPr b="1" lang="cs" sz="1600">
                <a:solidFill>
                  <a:srgbClr val="1C4587"/>
                </a:solidFill>
              </a:rPr>
            </a:br>
            <a:r>
              <a:rPr lang="cs" sz="1600">
                <a:solidFill>
                  <a:srgbClr val="1C4587"/>
                </a:solidFill>
              </a:rPr>
              <a:t> ✅ Располагаются в одной строке с другими элементами (как inline).</a:t>
            </a:r>
            <a:br>
              <a:rPr lang="cs" sz="1600">
                <a:solidFill>
                  <a:srgbClr val="1C4587"/>
                </a:solidFill>
              </a:rPr>
            </a:br>
            <a:r>
              <a:rPr lang="cs" sz="1600">
                <a:solidFill>
                  <a:srgbClr val="1C4587"/>
                </a:solidFill>
              </a:rPr>
              <a:t> ✅ Можно задавать ширину и высоту (в отличие от inline).</a:t>
            </a:r>
            <a:br>
              <a:rPr lang="cs" sz="1600">
                <a:solidFill>
                  <a:srgbClr val="1C4587"/>
                </a:solidFill>
              </a:rPr>
            </a:br>
            <a:r>
              <a:rPr lang="cs" sz="1600">
                <a:solidFill>
                  <a:srgbClr val="1C4587"/>
                </a:solidFill>
              </a:rPr>
              <a:t> ✅ Учитывают внешние и внутренние отступы (</a:t>
            </a:r>
            <a:r>
              <a:rPr b="1" lang="cs" sz="1600">
                <a:solidFill>
                  <a:srgbClr val="188038"/>
                </a:solidFill>
              </a:rPr>
              <a:t>margin</a:t>
            </a:r>
            <a:r>
              <a:rPr lang="cs" sz="1600">
                <a:solidFill>
                  <a:srgbClr val="1C4587"/>
                </a:solidFill>
              </a:rPr>
              <a:t>,</a:t>
            </a:r>
            <a:r>
              <a:rPr b="1" lang="cs" sz="1600">
                <a:solidFill>
                  <a:schemeClr val="dk1"/>
                </a:solidFill>
              </a:rPr>
              <a:t> </a:t>
            </a:r>
            <a:r>
              <a:rPr b="1" lang="cs" sz="1600">
                <a:solidFill>
                  <a:srgbClr val="188038"/>
                </a:solidFill>
              </a:rPr>
              <a:t>padding</a:t>
            </a:r>
            <a:r>
              <a:rPr lang="cs" sz="1600">
                <a:solidFill>
                  <a:srgbClr val="1C4587"/>
                </a:solidFill>
              </a:rPr>
              <a:t>).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"/>
          <p:cNvSpPr txBox="1"/>
          <p:nvPr>
            <p:ph idx="1" type="body"/>
          </p:nvPr>
        </p:nvSpPr>
        <p:spPr>
          <a:xfrm>
            <a:off x="222075" y="340975"/>
            <a:ext cx="8520600" cy="3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1600">
                <a:solidFill>
                  <a:srgbClr val="1C4587"/>
                </a:solidFill>
              </a:rPr>
              <a:t>Flexbox (или гибкая раскладка)</a:t>
            </a:r>
            <a:br>
              <a:rPr b="1" lang="cs" sz="1600">
                <a:solidFill>
                  <a:srgbClr val="1C4587"/>
                </a:solidFill>
              </a:rPr>
            </a:br>
            <a:r>
              <a:rPr lang="cs" sz="1600">
                <a:solidFill>
                  <a:srgbClr val="1C4587"/>
                </a:solidFill>
              </a:rPr>
              <a:t> — это мощный инструмент для создания адаптивных и отзывчивых макетов. Он позволяет распределять пространство и выравнивать элементы внутри контейнера с помощью простых и гибких правил.</a:t>
            </a:r>
            <a:endParaRPr sz="1600"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cs" sz="1600">
                <a:solidFill>
                  <a:srgbClr val="1C4587"/>
                </a:solidFill>
              </a:rPr>
              <a:t>Контейнер со свойством </a:t>
            </a:r>
            <a:r>
              <a:rPr b="1" lang="cs" sz="1600">
                <a:solidFill>
                  <a:srgbClr val="188038"/>
                </a:solidFill>
              </a:rPr>
              <a:t>display: flex;</a:t>
            </a:r>
            <a:r>
              <a:rPr lang="cs" sz="1600">
                <a:solidFill>
                  <a:schemeClr val="dk1"/>
                </a:solidFill>
              </a:rPr>
              <a:t> </a:t>
            </a:r>
            <a:r>
              <a:rPr lang="cs" sz="1600">
                <a:solidFill>
                  <a:srgbClr val="1C4587"/>
                </a:solidFill>
              </a:rPr>
              <a:t>делает все свои прямые дочерние элементы отзывчивыми.</a:t>
            </a:r>
            <a:endParaRPr sz="1900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"/>
          <p:cNvSpPr txBox="1"/>
          <p:nvPr>
            <p:ph idx="1" type="body"/>
          </p:nvPr>
        </p:nvSpPr>
        <p:spPr>
          <a:xfrm>
            <a:off x="311700" y="278700"/>
            <a:ext cx="8520600" cy="45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 sz="1500">
                <a:solidFill>
                  <a:srgbClr val="1C4587"/>
                </a:solidFill>
              </a:rPr>
              <a:t>Основные свойства для контейнера:</a:t>
            </a:r>
            <a:endParaRPr b="1" sz="1500"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 sz="1500">
                <a:solidFill>
                  <a:srgbClr val="188038"/>
                </a:solidFill>
              </a:rPr>
              <a:t>flex-direction</a:t>
            </a:r>
            <a:r>
              <a:rPr lang="cs" sz="1500">
                <a:solidFill>
                  <a:schemeClr val="dk1"/>
                </a:solidFill>
              </a:rPr>
              <a:t> </a:t>
            </a:r>
            <a:r>
              <a:rPr lang="cs" sz="1500">
                <a:solidFill>
                  <a:srgbClr val="1C4587"/>
                </a:solidFill>
              </a:rPr>
              <a:t>— определяет направление flex-элементов. Может быть:</a:t>
            </a:r>
            <a:endParaRPr sz="1500">
              <a:solidFill>
                <a:srgbClr val="1C4587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cs" sz="1500">
                <a:solidFill>
                  <a:srgbClr val="188038"/>
                </a:solidFill>
              </a:rPr>
              <a:t>row</a:t>
            </a:r>
            <a:r>
              <a:rPr lang="cs" sz="1500">
                <a:solidFill>
                  <a:schemeClr val="dk1"/>
                </a:solidFill>
              </a:rPr>
              <a:t> </a:t>
            </a:r>
            <a:r>
              <a:rPr lang="cs" sz="1500">
                <a:solidFill>
                  <a:srgbClr val="1C4587"/>
                </a:solidFill>
              </a:rPr>
              <a:t>(по умолчанию) — элементы располагаются горизонтально.</a:t>
            </a:r>
            <a:endParaRPr sz="1500">
              <a:solidFill>
                <a:srgbClr val="1C4587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cs" sz="1500">
                <a:solidFill>
                  <a:srgbClr val="188038"/>
                </a:solidFill>
              </a:rPr>
              <a:t>column</a:t>
            </a:r>
            <a:r>
              <a:rPr lang="cs" sz="1500">
                <a:solidFill>
                  <a:schemeClr val="dk1"/>
                </a:solidFill>
              </a:rPr>
              <a:t> </a:t>
            </a:r>
            <a:r>
              <a:rPr lang="cs" sz="1500">
                <a:solidFill>
                  <a:srgbClr val="1C4587"/>
                </a:solidFill>
              </a:rPr>
              <a:t>— элементы располагаются вертикально.</a:t>
            </a:r>
            <a:endParaRPr sz="1500">
              <a:solidFill>
                <a:srgbClr val="1C4587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cs" sz="1500">
                <a:solidFill>
                  <a:srgbClr val="188038"/>
                </a:solidFill>
              </a:rPr>
              <a:t>row-reverse</a:t>
            </a:r>
            <a:r>
              <a:rPr lang="cs" sz="1500">
                <a:solidFill>
                  <a:schemeClr val="dk1"/>
                </a:solidFill>
              </a:rPr>
              <a:t> </a:t>
            </a:r>
            <a:r>
              <a:rPr lang="cs" sz="1500">
                <a:solidFill>
                  <a:srgbClr val="1C4587"/>
                </a:solidFill>
              </a:rPr>
              <a:t>— элементы располагаются горизонтально, но в обратном порядке.</a:t>
            </a:r>
            <a:endParaRPr sz="1500">
              <a:solidFill>
                <a:srgbClr val="1C4587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cs" sz="1500">
                <a:solidFill>
                  <a:srgbClr val="188038"/>
                </a:solidFill>
              </a:rPr>
              <a:t>column-reverse</a:t>
            </a:r>
            <a:r>
              <a:rPr lang="cs" sz="1500">
                <a:solidFill>
                  <a:schemeClr val="dk1"/>
                </a:solidFill>
              </a:rPr>
              <a:t> </a:t>
            </a:r>
            <a:r>
              <a:rPr lang="cs" sz="1500">
                <a:solidFill>
                  <a:srgbClr val="1C4587"/>
                </a:solidFill>
              </a:rPr>
              <a:t>— элементы располагаются вертикально, но в обратном порядке.</a:t>
            </a:r>
            <a:endParaRPr sz="1500"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 sz="1500">
                <a:solidFill>
                  <a:srgbClr val="188038"/>
                </a:solidFill>
              </a:rPr>
              <a:t>justify-content</a:t>
            </a:r>
            <a:r>
              <a:rPr lang="cs" sz="1500">
                <a:solidFill>
                  <a:srgbClr val="1C4587"/>
                </a:solidFill>
              </a:rPr>
              <a:t> — выравнивает flex-элементы вдоль главной оси (горизонтальной или вертикальной в зависимости от</a:t>
            </a:r>
            <a:r>
              <a:rPr lang="cs" sz="1500">
                <a:solidFill>
                  <a:schemeClr val="dk1"/>
                </a:solidFill>
              </a:rPr>
              <a:t> </a:t>
            </a:r>
            <a:r>
              <a:rPr lang="cs" sz="1500">
                <a:solidFill>
                  <a:srgbClr val="188038"/>
                </a:solidFill>
              </a:rPr>
              <a:t>flex-direction</a:t>
            </a:r>
            <a:r>
              <a:rPr lang="cs" sz="1500">
                <a:solidFill>
                  <a:schemeClr val="dk1"/>
                </a:solidFill>
              </a:rPr>
              <a:t>):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cs" sz="1500">
                <a:solidFill>
                  <a:srgbClr val="188038"/>
                </a:solidFill>
              </a:rPr>
              <a:t>flex-start</a:t>
            </a:r>
            <a:r>
              <a:rPr lang="cs" sz="1500">
                <a:solidFill>
                  <a:schemeClr val="dk1"/>
                </a:solidFill>
              </a:rPr>
              <a:t> </a:t>
            </a:r>
            <a:r>
              <a:rPr lang="cs" sz="1500">
                <a:solidFill>
                  <a:srgbClr val="1C4587"/>
                </a:solidFill>
              </a:rPr>
              <a:t>(по умолчанию) — выравнивание по началу.</a:t>
            </a:r>
            <a:endParaRPr sz="1500">
              <a:solidFill>
                <a:srgbClr val="1C4587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cs" sz="1500">
                <a:solidFill>
                  <a:srgbClr val="188038"/>
                </a:solidFill>
              </a:rPr>
              <a:t>flex-end</a:t>
            </a:r>
            <a:r>
              <a:rPr lang="cs" sz="1500">
                <a:solidFill>
                  <a:schemeClr val="dk1"/>
                </a:solidFill>
              </a:rPr>
              <a:t> </a:t>
            </a:r>
            <a:r>
              <a:rPr lang="cs" sz="1500">
                <a:solidFill>
                  <a:srgbClr val="1C4587"/>
                </a:solidFill>
              </a:rPr>
              <a:t>— выравнивание по концу.</a:t>
            </a:r>
            <a:endParaRPr sz="1500">
              <a:solidFill>
                <a:srgbClr val="1C4587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cs" sz="1500">
                <a:solidFill>
                  <a:srgbClr val="188038"/>
                </a:solidFill>
              </a:rPr>
              <a:t>center</a:t>
            </a:r>
            <a:r>
              <a:rPr lang="cs" sz="1500">
                <a:solidFill>
                  <a:schemeClr val="dk1"/>
                </a:solidFill>
              </a:rPr>
              <a:t> </a:t>
            </a:r>
            <a:r>
              <a:rPr lang="cs" sz="1500">
                <a:solidFill>
                  <a:srgbClr val="1C4587"/>
                </a:solidFill>
              </a:rPr>
              <a:t>— выравнивание по центру.</a:t>
            </a:r>
            <a:endParaRPr sz="1500">
              <a:solidFill>
                <a:srgbClr val="1C4587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cs" sz="1500">
                <a:solidFill>
                  <a:srgbClr val="188038"/>
                </a:solidFill>
              </a:rPr>
              <a:t>space-between</a:t>
            </a:r>
            <a:r>
              <a:rPr lang="cs" sz="1500">
                <a:solidFill>
                  <a:schemeClr val="dk1"/>
                </a:solidFill>
              </a:rPr>
              <a:t> </a:t>
            </a:r>
            <a:r>
              <a:rPr lang="cs" sz="1500">
                <a:solidFill>
                  <a:srgbClr val="1C4587"/>
                </a:solidFill>
              </a:rPr>
              <a:t>— элементы распределяются с равными промежутками между ними.</a:t>
            </a:r>
            <a:endParaRPr sz="1500">
              <a:solidFill>
                <a:srgbClr val="1C4587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cs" sz="1500">
                <a:solidFill>
                  <a:srgbClr val="188038"/>
                </a:solidFill>
              </a:rPr>
              <a:t>space-around</a:t>
            </a:r>
            <a:r>
              <a:rPr lang="cs" sz="1500">
                <a:solidFill>
                  <a:schemeClr val="dk1"/>
                </a:solidFill>
              </a:rPr>
              <a:t> </a:t>
            </a:r>
            <a:r>
              <a:rPr lang="cs" sz="1500">
                <a:solidFill>
                  <a:srgbClr val="1C4587"/>
                </a:solidFill>
              </a:rPr>
              <a:t>— элементы распределяются с равными промежутками, включая пространство до первого и после последнего элемента.</a:t>
            </a:r>
            <a:endParaRPr sz="1500">
              <a:solidFill>
                <a:srgbClr val="1C4587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273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 txBox="1"/>
          <p:nvPr>
            <p:ph idx="1" type="body"/>
          </p:nvPr>
        </p:nvSpPr>
        <p:spPr>
          <a:xfrm>
            <a:off x="270050" y="334600"/>
            <a:ext cx="8520600" cy="4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1600">
                <a:solidFill>
                  <a:srgbClr val="188038"/>
                </a:solidFill>
              </a:rPr>
              <a:t>align-items</a:t>
            </a:r>
            <a:r>
              <a:rPr lang="cs" sz="1600">
                <a:solidFill>
                  <a:schemeClr val="dk1"/>
                </a:solidFill>
              </a:rPr>
              <a:t> </a:t>
            </a:r>
            <a:r>
              <a:rPr lang="cs" sz="1600">
                <a:solidFill>
                  <a:srgbClr val="1C4587"/>
                </a:solidFill>
              </a:rPr>
              <a:t>— выравнивает flex-элементы вдоль поперечной оси (перпендикулярной к главной):</a:t>
            </a:r>
            <a:endParaRPr sz="1600">
              <a:solidFill>
                <a:srgbClr val="1C4587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cs" sz="1600">
                <a:solidFill>
                  <a:srgbClr val="188038"/>
                </a:solidFill>
              </a:rPr>
              <a:t>stretch</a:t>
            </a:r>
            <a:r>
              <a:rPr lang="cs" sz="1600">
                <a:solidFill>
                  <a:schemeClr val="dk1"/>
                </a:solidFill>
              </a:rPr>
              <a:t> </a:t>
            </a:r>
            <a:r>
              <a:rPr lang="cs" sz="1600">
                <a:solidFill>
                  <a:srgbClr val="1C4587"/>
                </a:solidFill>
              </a:rPr>
              <a:t>(по умолчанию) — элементы растягиваются, чтобы заполнить контейнер.</a:t>
            </a:r>
            <a:br>
              <a:rPr lang="cs" sz="1600">
                <a:solidFill>
                  <a:srgbClr val="1C4587"/>
                </a:solidFill>
              </a:rPr>
            </a:br>
            <a:endParaRPr sz="1600">
              <a:solidFill>
                <a:srgbClr val="1C4587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cs" sz="1600">
                <a:solidFill>
                  <a:srgbClr val="188038"/>
                </a:solidFill>
              </a:rPr>
              <a:t>flex-start</a:t>
            </a:r>
            <a:r>
              <a:rPr lang="cs" sz="1600">
                <a:solidFill>
                  <a:schemeClr val="dk1"/>
                </a:solidFill>
              </a:rPr>
              <a:t> </a:t>
            </a:r>
            <a:r>
              <a:rPr lang="cs" sz="1600">
                <a:solidFill>
                  <a:srgbClr val="1C4587"/>
                </a:solidFill>
              </a:rPr>
              <a:t>— выравнивание по началу поперечной оси.</a:t>
            </a:r>
            <a:br>
              <a:rPr lang="cs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cs" sz="1600">
                <a:solidFill>
                  <a:srgbClr val="188038"/>
                </a:solidFill>
              </a:rPr>
              <a:t>flex-end</a:t>
            </a:r>
            <a:r>
              <a:rPr lang="cs" sz="1600">
                <a:solidFill>
                  <a:schemeClr val="dk1"/>
                </a:solidFill>
              </a:rPr>
              <a:t> </a:t>
            </a:r>
            <a:r>
              <a:rPr lang="cs" sz="1600">
                <a:solidFill>
                  <a:srgbClr val="1C4587"/>
                </a:solidFill>
              </a:rPr>
              <a:t>— выравнивание по концу поперечной оси.</a:t>
            </a:r>
            <a:br>
              <a:rPr lang="cs" sz="1600">
                <a:solidFill>
                  <a:srgbClr val="1C4587"/>
                </a:solidFill>
              </a:rPr>
            </a:br>
            <a:endParaRPr sz="1600">
              <a:solidFill>
                <a:srgbClr val="1C4587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cs" sz="1600">
                <a:solidFill>
                  <a:srgbClr val="188038"/>
                </a:solidFill>
              </a:rPr>
              <a:t>center</a:t>
            </a:r>
            <a:r>
              <a:rPr lang="cs" sz="1600">
                <a:solidFill>
                  <a:schemeClr val="dk1"/>
                </a:solidFill>
              </a:rPr>
              <a:t> </a:t>
            </a:r>
            <a:r>
              <a:rPr lang="cs" sz="1600">
                <a:solidFill>
                  <a:srgbClr val="1C4587"/>
                </a:solidFill>
              </a:rPr>
              <a:t>— выравнивание по центру.</a:t>
            </a:r>
            <a:br>
              <a:rPr lang="cs" sz="1600">
                <a:solidFill>
                  <a:srgbClr val="1C4587"/>
                </a:solidFill>
              </a:rPr>
            </a:br>
            <a:endParaRPr sz="1600">
              <a:solidFill>
                <a:srgbClr val="1C4587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cs" sz="1600">
                <a:solidFill>
                  <a:srgbClr val="188038"/>
                </a:solidFill>
              </a:rPr>
              <a:t>baseline</a:t>
            </a:r>
            <a:r>
              <a:rPr lang="cs" sz="1600">
                <a:solidFill>
                  <a:schemeClr val="dk1"/>
                </a:solidFill>
              </a:rPr>
              <a:t> </a:t>
            </a:r>
            <a:r>
              <a:rPr lang="cs" sz="1600">
                <a:solidFill>
                  <a:srgbClr val="1C4587"/>
                </a:solidFill>
              </a:rPr>
              <a:t>— выравнивание по базовой линии текста.</a:t>
            </a:r>
            <a:endParaRPr sz="1600">
              <a:solidFill>
                <a:srgbClr val="1C458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1600">
                <a:solidFill>
                  <a:srgbClr val="1C4587"/>
                </a:solidFill>
              </a:rPr>
              <a:t>https://flexboxfroggy.com/#cs  </a:t>
            </a:r>
            <a:endParaRPr sz="1600">
              <a:solidFill>
                <a:srgbClr val="1C458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1600">
                <a:solidFill>
                  <a:srgbClr val="1C4587"/>
                </a:solidFill>
              </a:rPr>
              <a:t>https://mastery.games/flexboxzombies/</a:t>
            </a:r>
            <a:endParaRPr sz="1600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