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hXtIW468CiF7ngwjQ9MEstAzwp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7551d2d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87551d2d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7551d2d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87551d2d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7551d2d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87551d2d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7551d2d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87551d2d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7551d2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87551d2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7551d2d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87551d2d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98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5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1C4587"/>
                </a:solidFill>
              </a:rPr>
              <a:t>Позиционирование</a:t>
            </a:r>
            <a:r>
              <a:rPr b="1" lang="cs" sz="3000">
                <a:solidFill>
                  <a:srgbClr val="1C4587"/>
                </a:solidFill>
              </a:rPr>
              <a:t> элементов</a:t>
            </a:r>
            <a:endParaRPr b="1" sz="3500">
              <a:solidFill>
                <a:srgbClr val="1C4587"/>
              </a:solidFill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387551d2d2a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7450"/>
            <a:ext cx="8839200" cy="2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387551d2d2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00" y="1085475"/>
            <a:ext cx="7925050" cy="27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0" y="0"/>
            <a:ext cx="9000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В CSS </a:t>
            </a:r>
            <a:r>
              <a:rPr b="1" lang="cs" sz="1500">
                <a:solidFill>
                  <a:srgbClr val="2B3990"/>
                </a:solidFill>
              </a:rPr>
              <a:t>существует</a:t>
            </a:r>
            <a:r>
              <a:rPr b="1" lang="cs" sz="1500">
                <a:solidFill>
                  <a:srgbClr val="2B3990"/>
                </a:solidFill>
              </a:rPr>
              <a:t> 5 видов позиционирования:</a:t>
            </a:r>
            <a:endParaRPr b="1"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static – статическое</a:t>
            </a:r>
            <a:r>
              <a:rPr lang="cs" sz="1500">
                <a:solidFill>
                  <a:srgbClr val="2B3990"/>
                </a:solidFill>
              </a:rPr>
              <a:t> (значение по умолчанию, элемент остаётся в обычном потоке).</a:t>
            </a:r>
            <a:br>
              <a:rPr lang="cs" sz="1500">
                <a:solidFill>
                  <a:srgbClr val="2B3990"/>
                </a:solidFill>
              </a:rPr>
            </a:b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relative – относительное</a:t>
            </a:r>
            <a:r>
              <a:rPr lang="cs" sz="1500">
                <a:solidFill>
                  <a:srgbClr val="2B3990"/>
                </a:solidFill>
              </a:rPr>
              <a:t> (смещение относительно исходной позиции).</a:t>
            </a:r>
            <a:br>
              <a:rPr lang="cs" sz="1500">
                <a:solidFill>
                  <a:srgbClr val="2B3990"/>
                </a:solidFill>
              </a:rPr>
            </a:b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absolute – абсолютное</a:t>
            </a:r>
            <a:r>
              <a:rPr lang="cs" sz="1500">
                <a:solidFill>
                  <a:srgbClr val="2B3990"/>
                </a:solidFill>
              </a:rPr>
              <a:t> (элемент размещается относительно ближайшего родителя с position: </a:t>
            </a:r>
            <a:r>
              <a:rPr lang="cs" sz="1500">
                <a:solidFill>
                  <a:srgbClr val="188038"/>
                </a:solidFill>
              </a:rPr>
              <a:t>relative, absolute, fixed</a:t>
            </a:r>
            <a:r>
              <a:rPr lang="cs" sz="1500">
                <a:solidFill>
                  <a:srgbClr val="2B3990"/>
                </a:solidFill>
              </a:rPr>
              <a:t> или</a:t>
            </a:r>
            <a:r>
              <a:rPr lang="cs" sz="1500">
                <a:solidFill>
                  <a:srgbClr val="188038"/>
                </a:solidFill>
              </a:rPr>
              <a:t> sticky</a:t>
            </a:r>
            <a:r>
              <a:rPr lang="cs" sz="1500">
                <a:solidFill>
                  <a:srgbClr val="2B3990"/>
                </a:solidFill>
              </a:rPr>
              <a:t>).</a:t>
            </a:r>
            <a:br>
              <a:rPr lang="cs" sz="1500">
                <a:solidFill>
                  <a:srgbClr val="2B3990"/>
                </a:solidFill>
              </a:rPr>
            </a:b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fixed – фиксированное</a:t>
            </a:r>
            <a:r>
              <a:rPr lang="cs" sz="1500">
                <a:solidFill>
                  <a:srgbClr val="2B3990"/>
                </a:solidFill>
              </a:rPr>
              <a:t> (элемент размещается относительно окна браузера и не меняет положение при прокрутке страницы).</a:t>
            </a:r>
            <a:br>
              <a:rPr lang="cs" sz="1500">
                <a:solidFill>
                  <a:srgbClr val="2B3990"/>
                </a:solidFill>
              </a:rPr>
            </a:b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sticky – "липкое"</a:t>
            </a:r>
            <a:r>
              <a:rPr lang="cs" sz="1500">
                <a:solidFill>
                  <a:srgbClr val="2B3990"/>
                </a:solidFill>
              </a:rPr>
              <a:t> (ведёт себя как </a:t>
            </a:r>
            <a:r>
              <a:rPr lang="cs" sz="1500">
                <a:solidFill>
                  <a:srgbClr val="188038"/>
                </a:solidFill>
              </a:rPr>
              <a:t>relative</a:t>
            </a:r>
            <a:r>
              <a:rPr lang="cs" sz="1500">
                <a:solidFill>
                  <a:srgbClr val="2B3990"/>
                </a:solidFill>
              </a:rPr>
              <a:t>, но может оставаться "приклеенным" к краю экрана при прокрутке).</a:t>
            </a:r>
            <a:endParaRPr sz="15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7551d2d2a_0_7"/>
          <p:cNvSpPr txBox="1"/>
          <p:nvPr/>
        </p:nvSpPr>
        <p:spPr>
          <a:xfrm>
            <a:off x="0" y="0"/>
            <a:ext cx="88128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position: static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По умолчанию все элементы имеют </a:t>
            </a:r>
            <a:r>
              <a:rPr lang="cs" sz="1600">
                <a:solidFill>
                  <a:srgbClr val="188038"/>
                </a:solidFill>
              </a:rPr>
              <a:t>position: static</a:t>
            </a:r>
            <a:r>
              <a:rPr lang="cs" sz="1600">
                <a:solidFill>
                  <a:srgbClr val="2B3990"/>
                </a:solidFill>
              </a:rPr>
              <a:t>, что означает, что они отображаются в документе в соответствии с обычным потоком HTML.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position: relative (относительное позиционирование)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Элемент остаётся в обычном потоке, но может быть смещён с помощью свойств </a:t>
            </a:r>
            <a:r>
              <a:rPr lang="cs" sz="1600">
                <a:solidFill>
                  <a:srgbClr val="188038"/>
                </a:solidFill>
              </a:rPr>
              <a:t>top, right, bottom, left</a:t>
            </a:r>
            <a:r>
              <a:rPr lang="cs" sz="1600">
                <a:solidFill>
                  <a:srgbClr val="2B3990"/>
                </a:solidFill>
              </a:rPr>
              <a:t>. Остальные элементы при этом остаются на своих местах.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position: absolute (абсолютное позиционирование)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Элемент исключается из обычного потока и размещается относительно ближайшего родителя с </a:t>
            </a:r>
            <a:r>
              <a:rPr lang="cs" sz="1600">
                <a:solidFill>
                  <a:srgbClr val="188038"/>
                </a:solidFill>
              </a:rPr>
              <a:t>position: relative </a:t>
            </a:r>
            <a:r>
              <a:rPr lang="cs" sz="1600">
                <a:solidFill>
                  <a:srgbClr val="2B3990"/>
                </a:solidFill>
              </a:rPr>
              <a:t>(или </a:t>
            </a:r>
            <a:r>
              <a:rPr lang="cs" sz="1600">
                <a:solidFill>
                  <a:srgbClr val="188038"/>
                </a:solidFill>
              </a:rPr>
              <a:t>absolute, fixed, sticky</a:t>
            </a:r>
            <a:r>
              <a:rPr lang="cs" sz="1600">
                <a:solidFill>
                  <a:srgbClr val="2B3990"/>
                </a:solidFill>
              </a:rPr>
              <a:t>). Если такого родителя нет, то позиционирование идёт относительно </a:t>
            </a:r>
            <a:r>
              <a:rPr lang="cs" sz="1600">
                <a:solidFill>
                  <a:srgbClr val="188038"/>
                </a:solidFill>
              </a:rPr>
              <a:t>&lt;html&gt;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7551d2d2a_0_4"/>
          <p:cNvSpPr txBox="1"/>
          <p:nvPr/>
        </p:nvSpPr>
        <p:spPr>
          <a:xfrm>
            <a:off x="0" y="0"/>
            <a:ext cx="9021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position: fixed (фиксированное позиционирование)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Элемент размещается относительно окна браузера и остаётся на месте при прокрутке страницы.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position: sticky ("липкое" позиционирование)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Элемент ведёт себя как </a:t>
            </a:r>
            <a:r>
              <a:rPr lang="cs" sz="1600">
                <a:solidFill>
                  <a:srgbClr val="188038"/>
                </a:solidFill>
              </a:rPr>
              <a:t>relative</a:t>
            </a:r>
            <a:r>
              <a:rPr lang="cs" sz="1600">
                <a:solidFill>
                  <a:srgbClr val="2B3990"/>
                </a:solidFill>
              </a:rPr>
              <a:t>, но при прокрутке "прилипает" к заданному краю (</a:t>
            </a:r>
            <a:r>
              <a:rPr lang="cs" sz="1600">
                <a:solidFill>
                  <a:srgbClr val="188038"/>
                </a:solidFill>
              </a:rPr>
              <a:t>top, bottom, left, right</a:t>
            </a:r>
            <a:r>
              <a:rPr lang="cs" sz="1600">
                <a:solidFill>
                  <a:srgbClr val="2B3990"/>
                </a:solidFill>
              </a:rPr>
              <a:t>).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z-index для управления слоями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Если элементы имеют разное позиционирование (</a:t>
            </a:r>
            <a:r>
              <a:rPr lang="cs" sz="1600">
                <a:solidFill>
                  <a:srgbClr val="188038"/>
                </a:solidFill>
              </a:rPr>
              <a:t>relative, absolute, fixed, sticky</a:t>
            </a:r>
            <a:r>
              <a:rPr lang="cs" sz="1600">
                <a:solidFill>
                  <a:srgbClr val="2B3990"/>
                </a:solidFill>
              </a:rPr>
              <a:t>), они могут перекрываться.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❗ Важно! </a:t>
            </a:r>
            <a:r>
              <a:rPr lang="cs" sz="1600">
                <a:solidFill>
                  <a:srgbClr val="188038"/>
                </a:solidFill>
              </a:rPr>
              <a:t>z-index</a:t>
            </a:r>
            <a:r>
              <a:rPr lang="cs" sz="1600">
                <a:solidFill>
                  <a:srgbClr val="2B3990"/>
                </a:solidFill>
              </a:rPr>
              <a:t> работает ТОЛЬКО с элементами, у которых задано </a:t>
            </a:r>
            <a:r>
              <a:rPr lang="cs" sz="1600">
                <a:solidFill>
                  <a:srgbClr val="188038"/>
                </a:solidFill>
              </a:rPr>
              <a:t>position: relative/absolute/fixed/sticky</a:t>
            </a:r>
            <a:r>
              <a:rPr lang="cs" sz="1600">
                <a:solidFill>
                  <a:srgbClr val="2B3990"/>
                </a:solidFill>
              </a:rPr>
              <a:t>. Для </a:t>
            </a:r>
            <a:r>
              <a:rPr lang="cs" sz="1600">
                <a:solidFill>
                  <a:srgbClr val="188038"/>
                </a:solidFill>
              </a:rPr>
              <a:t>static </a:t>
            </a:r>
            <a:r>
              <a:rPr lang="cs" sz="1600">
                <a:solidFill>
                  <a:srgbClr val="2B3990"/>
                </a:solidFill>
              </a:rPr>
              <a:t>он игнорируется.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387551d2d2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" y="152400"/>
            <a:ext cx="82859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387551d2d2a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651" y="735250"/>
            <a:ext cx="7558075" cy="40930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387551d2d2a_0_29"/>
          <p:cNvSpPr txBox="1"/>
          <p:nvPr>
            <p:ph type="ctrTitle"/>
          </p:nvPr>
        </p:nvSpPr>
        <p:spPr>
          <a:xfrm>
            <a:off x="134700" y="107350"/>
            <a:ext cx="8520600" cy="6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s" sz="1688">
                <a:solidFill>
                  <a:srgbClr val="2B3990"/>
                </a:solidFill>
              </a:rPr>
              <a:t>Задание 1:</a:t>
            </a:r>
            <a:endParaRPr b="1" sz="1688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