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q6QvxasGKYp6nmKVB5ImHROq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xample.com" TargetMode="External"/><Relationship Id="rId4" Type="http://schemas.openxmlformats.org/officeDocument/2006/relationships/hyperlink" Target="mailto:alex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000080"/>
                </a:solidFill>
              </a:rPr>
              <a:t>Лекция 1</a:t>
            </a:r>
            <a:endParaRPr b="1" sz="3600"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000080"/>
                </a:solidFill>
              </a:rPr>
              <a:t>Введение в</a:t>
            </a:r>
            <a:r>
              <a:rPr b="1" lang="cs" sz="3600">
                <a:solidFill>
                  <a:srgbClr val="000080"/>
                </a:solidFill>
              </a:rPr>
              <a:t> HTML5</a:t>
            </a:r>
            <a:endParaRPr b="1" sz="5200">
              <a:solidFill>
                <a:srgbClr val="00008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Лектор – Олексий Шевченко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cs">
                <a:solidFill>
                  <a:srgbClr val="000080"/>
                </a:solidFill>
              </a:rPr>
              <a:t>Пустые теги (самозакрывающиеся)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311700" y="866725"/>
            <a:ext cx="85206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85"/>
              <a:buNone/>
            </a:pPr>
            <a:r>
              <a:rPr b="1" lang="cs" sz="8393">
                <a:solidFill>
                  <a:srgbClr val="38761D"/>
                </a:solidFill>
              </a:rPr>
              <a:t>&lt;br&gt; </a:t>
            </a:r>
            <a:r>
              <a:rPr lang="cs" sz="8393">
                <a:solidFill>
                  <a:srgbClr val="000080"/>
                </a:solidFill>
              </a:rPr>
              <a:t>– </a:t>
            </a:r>
            <a:r>
              <a:rPr lang="cs" sz="8393">
                <a:solidFill>
                  <a:srgbClr val="000080"/>
                </a:solidFill>
              </a:rPr>
              <a:t>разрыв строки</a:t>
            </a:r>
            <a:r>
              <a:rPr lang="cs" sz="8393">
                <a:solidFill>
                  <a:srgbClr val="000080"/>
                </a:solidFill>
              </a:rPr>
              <a:t> (новая строка).</a:t>
            </a:r>
            <a:br>
              <a:rPr lang="cs" sz="8393">
                <a:solidFill>
                  <a:schemeClr val="dk1"/>
                </a:solidFill>
              </a:rPr>
            </a:br>
            <a:br>
              <a:rPr lang="cs" sz="8393">
                <a:solidFill>
                  <a:schemeClr val="dk1"/>
                </a:solidFill>
              </a:rPr>
            </a:br>
            <a:r>
              <a:rPr lang="cs" sz="8393">
                <a:solidFill>
                  <a:srgbClr val="000080"/>
                </a:solidFill>
              </a:rPr>
              <a:t>Первое предложение</a:t>
            </a:r>
            <a:r>
              <a:rPr b="1" lang="cs" sz="8393">
                <a:solidFill>
                  <a:srgbClr val="38761D"/>
                </a:solidFill>
              </a:rPr>
              <a:t>&lt;br&gt;</a:t>
            </a:r>
            <a:endParaRPr b="1" sz="8393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85"/>
              <a:buNone/>
            </a:pPr>
            <a:r>
              <a:rPr lang="cs" sz="8393">
                <a:solidFill>
                  <a:srgbClr val="000080"/>
                </a:solidFill>
              </a:rPr>
              <a:t>Второе предложение</a:t>
            </a:r>
            <a:endParaRPr sz="8393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8393">
                <a:solidFill>
                  <a:srgbClr val="000080"/>
                </a:solidFill>
              </a:rPr>
              <a:t>Результат:</a:t>
            </a:r>
            <a:br>
              <a:rPr lang="cs" sz="8393">
                <a:solidFill>
                  <a:srgbClr val="000080"/>
                </a:solidFill>
              </a:rPr>
            </a:br>
            <a:r>
              <a:rPr lang="cs" sz="8393">
                <a:solidFill>
                  <a:srgbClr val="000080"/>
                </a:solidFill>
              </a:rPr>
              <a:t> </a:t>
            </a:r>
            <a:r>
              <a:rPr lang="cs" sz="8393">
                <a:solidFill>
                  <a:srgbClr val="38761D"/>
                </a:solidFill>
              </a:rPr>
              <a:t>Первое предложение</a:t>
            </a:r>
            <a:endParaRPr sz="8393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s" sz="8393">
                <a:solidFill>
                  <a:srgbClr val="38761D"/>
                </a:solidFill>
              </a:rPr>
              <a:t> </a:t>
            </a:r>
            <a:r>
              <a:rPr lang="cs" sz="8393">
                <a:solidFill>
                  <a:srgbClr val="38761D"/>
                </a:solidFill>
              </a:rPr>
              <a:t>Второе предложение</a:t>
            </a:r>
            <a:endParaRPr sz="8393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8393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8393">
                <a:solidFill>
                  <a:srgbClr val="38761D"/>
                </a:solidFill>
              </a:rPr>
              <a:t>&lt;img&gt;</a:t>
            </a:r>
            <a:r>
              <a:rPr lang="cs" sz="8393">
                <a:solidFill>
                  <a:srgbClr val="321E50"/>
                </a:solidFill>
              </a:rPr>
              <a:t> </a:t>
            </a:r>
            <a:r>
              <a:rPr lang="cs" sz="8393">
                <a:solidFill>
                  <a:srgbClr val="000080"/>
                </a:solidFill>
              </a:rPr>
              <a:t>– obrázek na stránce.</a:t>
            </a:r>
            <a:br>
              <a:rPr i="1" lang="cs" sz="8393">
                <a:solidFill>
                  <a:srgbClr val="000080"/>
                </a:solidFill>
              </a:rPr>
            </a:br>
            <a:br>
              <a:rPr lang="cs" sz="8393">
                <a:solidFill>
                  <a:schemeClr val="dk1"/>
                </a:solidFill>
              </a:rPr>
            </a:br>
            <a:r>
              <a:rPr b="1" lang="cs" sz="8393">
                <a:solidFill>
                  <a:srgbClr val="38761D"/>
                </a:solidFill>
              </a:rPr>
              <a:t>&lt;img src="obrazek.jpg" alt="Popis obrázku"&gt;</a:t>
            </a:r>
            <a:endParaRPr b="1" sz="8393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Сочетания клавиш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Ctrl + C  </a:t>
            </a:r>
            <a:r>
              <a:rPr lang="cs">
                <a:solidFill>
                  <a:srgbClr val="000080"/>
                </a:solidFill>
              </a:rPr>
              <a:t>		</a:t>
            </a:r>
            <a:r>
              <a:rPr lang="cs">
                <a:solidFill>
                  <a:srgbClr val="000080"/>
                </a:solidFill>
              </a:rPr>
              <a:t>К</a:t>
            </a:r>
            <a:r>
              <a:rPr lang="cs">
                <a:solidFill>
                  <a:srgbClr val="000080"/>
                </a:solidFill>
              </a:rPr>
              <a:t>опировать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Ctrl + V </a:t>
            </a:r>
            <a:r>
              <a:rPr lang="cs">
                <a:solidFill>
                  <a:srgbClr val="000080"/>
                </a:solidFill>
              </a:rPr>
              <a:t>			</a:t>
            </a:r>
            <a:r>
              <a:rPr lang="cs">
                <a:solidFill>
                  <a:srgbClr val="000080"/>
                </a:solidFill>
              </a:rPr>
              <a:t>Вставить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Ctrl + X</a:t>
            </a:r>
            <a:r>
              <a:rPr lang="cs">
                <a:solidFill>
                  <a:srgbClr val="000080"/>
                </a:solidFill>
              </a:rPr>
              <a:t> 			</a:t>
            </a:r>
            <a:r>
              <a:rPr lang="cs">
                <a:solidFill>
                  <a:srgbClr val="000080"/>
                </a:solidFill>
              </a:rPr>
              <a:t>Вырезать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Ctrl + Z </a:t>
            </a:r>
            <a:r>
              <a:rPr b="1" lang="cs">
                <a:solidFill>
                  <a:srgbClr val="000080"/>
                </a:solidFill>
              </a:rPr>
              <a:t>               </a:t>
            </a:r>
            <a:r>
              <a:rPr lang="cs">
                <a:solidFill>
                  <a:srgbClr val="000080"/>
                </a:solidFill>
              </a:rPr>
              <a:t>Вернуть назад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Alt + ↑ </a:t>
            </a:r>
            <a:r>
              <a:rPr lang="cs">
                <a:solidFill>
                  <a:srgbClr val="000080"/>
                </a:solidFill>
              </a:rPr>
              <a:t> 		       </a:t>
            </a:r>
            <a:r>
              <a:rPr lang="cs">
                <a:solidFill>
                  <a:srgbClr val="000080"/>
                </a:solidFill>
              </a:rPr>
              <a:t>Сдвинуть</a:t>
            </a:r>
            <a:r>
              <a:rPr lang="cs">
                <a:solidFill>
                  <a:srgbClr val="000080"/>
                </a:solidFill>
              </a:rPr>
              <a:t> ряд вверх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Alt + ↓ </a:t>
            </a:r>
            <a:r>
              <a:rPr lang="cs">
                <a:solidFill>
                  <a:srgbClr val="000080"/>
                </a:solidFill>
              </a:rPr>
              <a:t> 		       </a:t>
            </a:r>
            <a:r>
              <a:rPr lang="cs">
                <a:solidFill>
                  <a:srgbClr val="000080"/>
                </a:solidFill>
              </a:rPr>
              <a:t>Сдвинуть ряд вниз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Shift + Alt + ↑  </a:t>
            </a:r>
            <a:r>
              <a:rPr lang="cs">
                <a:solidFill>
                  <a:srgbClr val="000080"/>
                </a:solidFill>
              </a:rPr>
              <a:t>  	</a:t>
            </a:r>
            <a:r>
              <a:rPr lang="cs">
                <a:solidFill>
                  <a:srgbClr val="000080"/>
                </a:solidFill>
              </a:rPr>
              <a:t>Дублировать</a:t>
            </a:r>
            <a:r>
              <a:rPr lang="cs">
                <a:solidFill>
                  <a:srgbClr val="000080"/>
                </a:solidFill>
              </a:rPr>
              <a:t> </a:t>
            </a:r>
            <a:r>
              <a:rPr lang="cs">
                <a:solidFill>
                  <a:srgbClr val="000080"/>
                </a:solidFill>
              </a:rPr>
              <a:t>нижний</a:t>
            </a:r>
            <a:r>
              <a:rPr lang="cs">
                <a:solidFill>
                  <a:srgbClr val="000080"/>
                </a:solidFill>
              </a:rPr>
              <a:t> ряд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Shift + Alt + ↓ </a:t>
            </a:r>
            <a:r>
              <a:rPr lang="cs">
                <a:solidFill>
                  <a:srgbClr val="000080"/>
                </a:solidFill>
              </a:rPr>
              <a:t> 	Дублировать верхний  </a:t>
            </a:r>
            <a:r>
              <a:rPr lang="cs">
                <a:solidFill>
                  <a:srgbClr val="000080"/>
                </a:solidFill>
              </a:rPr>
              <a:t>ряд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Tab 	</a:t>
            </a:r>
            <a:r>
              <a:rPr lang="cs">
                <a:solidFill>
                  <a:srgbClr val="000080"/>
                </a:solidFill>
              </a:rPr>
              <a:t>			</a:t>
            </a:r>
            <a:r>
              <a:rPr lang="cs">
                <a:solidFill>
                  <a:srgbClr val="000080"/>
                </a:solidFill>
              </a:rPr>
              <a:t>Добавить абзац</a:t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>
                <a:solidFill>
                  <a:srgbClr val="38761D"/>
                </a:solidFill>
              </a:rPr>
              <a:t>Shift+Tab </a:t>
            </a:r>
            <a:r>
              <a:rPr lang="cs">
                <a:solidFill>
                  <a:srgbClr val="000080"/>
                </a:solidFill>
              </a:rPr>
              <a:t>	       </a:t>
            </a:r>
            <a:r>
              <a:rPr lang="cs">
                <a:solidFill>
                  <a:srgbClr val="000080"/>
                </a:solidFill>
              </a:rPr>
              <a:t>Убрать абзац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Теги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3500">
                <a:solidFill>
                  <a:srgbClr val="38761D"/>
                </a:solidFill>
              </a:rPr>
              <a:t>&lt;h1&gt;</a:t>
            </a:r>
            <a:r>
              <a:rPr b="1" lang="cs" sz="3500">
                <a:solidFill>
                  <a:srgbClr val="000080"/>
                </a:solidFill>
              </a:rPr>
              <a:t>Заглавная надпись</a:t>
            </a:r>
            <a:r>
              <a:rPr b="1" lang="cs" sz="3500">
                <a:solidFill>
                  <a:srgbClr val="38761D"/>
                </a:solidFill>
              </a:rPr>
              <a:t>&lt;/h1&gt;</a:t>
            </a:r>
            <a:endParaRPr b="1" sz="3500">
              <a:solidFill>
                <a:srgbClr val="38761D"/>
              </a:solidFill>
            </a:endParaRPr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3500">
                <a:solidFill>
                  <a:srgbClr val="38761D"/>
                </a:solidFill>
              </a:rPr>
              <a:t>&lt;p&gt;</a:t>
            </a:r>
            <a:r>
              <a:rPr b="1" lang="cs" sz="3500">
                <a:solidFill>
                  <a:srgbClr val="000080"/>
                </a:solidFill>
              </a:rPr>
              <a:t>абзац</a:t>
            </a:r>
            <a:r>
              <a:rPr b="1" lang="cs" sz="3500">
                <a:solidFill>
                  <a:srgbClr val="38761D"/>
                </a:solidFill>
              </a:rPr>
              <a:t>&lt;/p&gt;</a:t>
            </a:r>
            <a:endParaRPr b="1" sz="3500">
              <a:solidFill>
                <a:srgbClr val="38761D"/>
              </a:solidFill>
            </a:endParaRPr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3500">
                <a:solidFill>
                  <a:srgbClr val="38761D"/>
                </a:solidFill>
              </a:rPr>
              <a:t>&lt;strong&gt;</a:t>
            </a:r>
            <a:r>
              <a:rPr b="1" lang="cs" sz="3500">
                <a:solidFill>
                  <a:srgbClr val="000080"/>
                </a:solidFill>
              </a:rPr>
              <a:t>выделить</a:t>
            </a:r>
            <a:r>
              <a:rPr b="1" lang="cs" sz="3500">
                <a:solidFill>
                  <a:srgbClr val="000080"/>
                </a:solidFill>
              </a:rPr>
              <a:t> текст</a:t>
            </a:r>
            <a:r>
              <a:rPr b="1" lang="cs" sz="3500">
                <a:solidFill>
                  <a:srgbClr val="38761D"/>
                </a:solidFill>
              </a:rPr>
              <a:t>&lt;/strong&gt;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cs">
                <a:solidFill>
                  <a:srgbClr val="000080"/>
                </a:solidFill>
              </a:rPr>
              <a:t>Абзац	</a:t>
            </a:r>
            <a:endParaRPr b="1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311700" y="1152475"/>
            <a:ext cx="879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2000">
                <a:solidFill>
                  <a:srgbClr val="38761D"/>
                </a:solidFill>
              </a:rPr>
              <a:t>&lt;p&gt;</a:t>
            </a:r>
            <a:r>
              <a:rPr b="1" lang="cs" sz="2000">
                <a:solidFill>
                  <a:srgbClr val="000080"/>
                </a:solidFill>
              </a:rPr>
              <a:t>Меня зовут Адела, я люблю горы и </a:t>
            </a:r>
            <a:r>
              <a:rPr b="1" lang="cs" sz="2000">
                <a:solidFill>
                  <a:srgbClr val="000080"/>
                </a:solidFill>
              </a:rPr>
              <a:t>п</a:t>
            </a:r>
            <a:r>
              <a:rPr b="1" lang="cs" sz="2000">
                <a:solidFill>
                  <a:srgbClr val="000080"/>
                </a:solidFill>
              </a:rPr>
              <a:t>утешествия. Работаю туристическим гидом.</a:t>
            </a:r>
            <a:r>
              <a:rPr b="1" lang="cs" sz="2000">
                <a:solidFill>
                  <a:srgbClr val="38761D"/>
                </a:solidFill>
              </a:rPr>
              <a:t>&lt;/p&gt;</a:t>
            </a:r>
            <a:endParaRPr b="1" sz="2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76675" y="426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cs" sz="2000">
                <a:solidFill>
                  <a:srgbClr val="000080"/>
                </a:solidFill>
              </a:rPr>
              <a:t>Задание 1 — кодирование содержимого страницы</a:t>
            </a:r>
            <a:endParaRPr b="1" sz="2000">
              <a:solidFill>
                <a:srgbClr val="000080"/>
              </a:solidFill>
            </a:endParaRP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11700" y="1152475"/>
            <a:ext cx="897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000080"/>
                </a:solidFill>
              </a:rPr>
              <a:t>Создайте простой сайт.</a:t>
            </a:r>
            <a:endParaRPr b="1"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>
                <a:solidFill>
                  <a:srgbClr val="000080"/>
                </a:solidFill>
              </a:rPr>
              <a:t>Добавьте:</a:t>
            </a:r>
            <a:endParaRPr sz="2400">
              <a:solidFill>
                <a:srgbClr val="00008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700"/>
              <a:buChar char="●"/>
            </a:pPr>
            <a:r>
              <a:rPr lang="cs" sz="2400">
                <a:solidFill>
                  <a:srgbClr val="000080"/>
                </a:solidFill>
              </a:rPr>
              <a:t>Титул страницы (название страницы во вкладке браузера).</a:t>
            </a:r>
            <a:endParaRPr sz="2400">
              <a:solidFill>
                <a:srgbClr val="00008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700"/>
              <a:buChar char="●"/>
            </a:pPr>
            <a:r>
              <a:rPr lang="cs" sz="2400">
                <a:solidFill>
                  <a:srgbClr val="000080"/>
                </a:solidFill>
              </a:rPr>
              <a:t>Заголовок 1-го уровня с названием страницы </a:t>
            </a:r>
            <a:r>
              <a:rPr b="1" lang="cs" sz="2400">
                <a:solidFill>
                  <a:srgbClr val="000080"/>
                </a:solidFill>
              </a:rPr>
              <a:t>«Добро пожаловать на мою страницу»</a:t>
            </a:r>
            <a:endParaRPr b="1" sz="2400">
              <a:solidFill>
                <a:srgbClr val="00008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700"/>
              <a:buChar char="●"/>
            </a:pPr>
            <a:r>
              <a:rPr lang="cs" sz="2400">
                <a:solidFill>
                  <a:srgbClr val="000080"/>
                </a:solidFill>
              </a:rPr>
              <a:t>Заголовок 2-го уровня с подзаголовком </a:t>
            </a:r>
            <a:r>
              <a:rPr b="1" lang="cs" sz="2400">
                <a:solidFill>
                  <a:srgbClr val="000080"/>
                </a:solidFill>
              </a:rPr>
              <a:t>«Обо мне»</a:t>
            </a:r>
            <a:endParaRPr b="1" sz="2400">
              <a:solidFill>
                <a:srgbClr val="00008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700"/>
              <a:buChar char="●"/>
            </a:pPr>
            <a:r>
              <a:rPr lang="cs" sz="2400">
                <a:solidFill>
                  <a:srgbClr val="000080"/>
                </a:solidFill>
              </a:rPr>
              <a:t>Два абзаца с любым текстом.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2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Теги, используемые для редактирования текста, и как изменить цвет без использования стилей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311700" y="1387150"/>
            <a:ext cx="89784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&lt;strong&gt;</a:t>
            </a:r>
            <a:r>
              <a:rPr b="1" lang="cs" sz="2400">
                <a:solidFill>
                  <a:srgbClr val="000080"/>
                </a:solidFill>
              </a:rPr>
              <a:t>Жирный текст</a:t>
            </a:r>
            <a:r>
              <a:rPr b="1" lang="cs" sz="2400">
                <a:solidFill>
                  <a:srgbClr val="38761D"/>
                </a:solidFill>
              </a:rPr>
              <a:t>&lt;/strong&gt;</a:t>
            </a:r>
            <a:endParaRPr b="1"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</a:t>
            </a:r>
            <a:r>
              <a:rPr b="1" lang="cs" sz="2400">
                <a:solidFill>
                  <a:srgbClr val="38761D"/>
                </a:solidFill>
              </a:rPr>
              <a:t>em&gt;</a:t>
            </a:r>
            <a:r>
              <a:rPr i="1" lang="cs" sz="2400">
                <a:solidFill>
                  <a:srgbClr val="000080"/>
                </a:solidFill>
              </a:rPr>
              <a:t>Курсив</a:t>
            </a:r>
            <a:r>
              <a:rPr b="1" lang="cs" sz="2400">
                <a:solidFill>
                  <a:srgbClr val="38761D"/>
                </a:solidFill>
              </a:rPr>
              <a:t>&lt;/em&gt;</a:t>
            </a:r>
            <a:endParaRPr b="1"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&lt;u&gt;</a:t>
            </a:r>
            <a:r>
              <a:rPr lang="cs" sz="2400" u="sng">
                <a:solidFill>
                  <a:srgbClr val="000080"/>
                </a:solidFill>
              </a:rPr>
              <a:t>Подчеркивание</a:t>
            </a:r>
            <a:r>
              <a:rPr b="1" lang="cs" sz="2400">
                <a:solidFill>
                  <a:srgbClr val="38761D"/>
                </a:solidFill>
              </a:rPr>
              <a:t>&lt;/u&gt;</a:t>
            </a:r>
            <a:endParaRPr b="1"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&lt;mark&gt;</a:t>
            </a:r>
            <a:r>
              <a:rPr lang="cs" sz="2400">
                <a:solidFill>
                  <a:srgbClr val="000080"/>
                </a:solidFill>
                <a:highlight>
                  <a:srgbClr val="FFFF00"/>
                </a:highlight>
              </a:rPr>
              <a:t>Выделенный текст</a:t>
            </a:r>
            <a:r>
              <a:rPr b="1" lang="cs" sz="2400">
                <a:solidFill>
                  <a:srgbClr val="38761D"/>
                </a:solidFill>
              </a:rPr>
              <a:t>&lt;/mark&gt;</a:t>
            </a:r>
            <a:endParaRPr b="1"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&lt;del&gt;</a:t>
            </a:r>
            <a:r>
              <a:rPr lang="cs" sz="2400">
                <a:solidFill>
                  <a:srgbClr val="000080"/>
                </a:solidFill>
              </a:rPr>
              <a:t>Зачеркнутый</a:t>
            </a:r>
            <a:r>
              <a:rPr lang="cs" sz="2400">
                <a:solidFill>
                  <a:srgbClr val="000080"/>
                </a:solidFill>
              </a:rPr>
              <a:t> текст</a:t>
            </a:r>
            <a:r>
              <a:rPr b="1" lang="cs" sz="2400">
                <a:solidFill>
                  <a:srgbClr val="38761D"/>
                </a:solidFill>
              </a:rPr>
              <a:t>&lt;/del&gt;</a:t>
            </a:r>
            <a:endParaRPr b="1" sz="2400">
              <a:solidFill>
                <a:srgbClr val="38761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cs" sz="2400">
                <a:solidFill>
                  <a:srgbClr val="38761D"/>
                </a:solidFill>
              </a:rPr>
              <a:t>&lt;p style="color: green;"&gt;</a:t>
            </a:r>
            <a:r>
              <a:rPr lang="cs" sz="2400">
                <a:solidFill>
                  <a:srgbClr val="38761D"/>
                </a:solidFill>
              </a:rPr>
              <a:t>Зелёный текст</a:t>
            </a:r>
            <a:r>
              <a:rPr b="1" lang="cs" sz="2400">
                <a:solidFill>
                  <a:srgbClr val="38761D"/>
                </a:solidFill>
              </a:rPr>
              <a:t>&lt;/p&gt;</a:t>
            </a:r>
            <a:endParaRPr b="1" sz="2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1666300" y="3332581"/>
            <a:ext cx="2657700" cy="81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Задание 2 — Редактирование текста на созданной странице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311700" y="1152475"/>
            <a:ext cx="897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cs" sz="2000">
                <a:solidFill>
                  <a:srgbClr val="000080"/>
                </a:solidFill>
              </a:rPr>
              <a:t>Добавьте следующие текстовые правки:</a:t>
            </a:r>
            <a:endParaRPr b="1" sz="2000">
              <a:solidFill>
                <a:srgbClr val="00008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b="1" lang="cs" sz="2000">
                <a:solidFill>
                  <a:srgbClr val="000080"/>
                </a:solidFill>
              </a:rPr>
              <a:t>Полужирный:</a:t>
            </a:r>
            <a:r>
              <a:rPr lang="cs" sz="2000">
                <a:solidFill>
                  <a:srgbClr val="000080"/>
                </a:solidFill>
              </a:rPr>
              <a:t> Измените один из абзацев, добавив жирный текст, с помощью тега </a:t>
            </a:r>
            <a:r>
              <a:rPr b="1" lang="cs" sz="2000">
                <a:solidFill>
                  <a:srgbClr val="38761D"/>
                </a:solidFill>
              </a:rPr>
              <a:t>&lt;strong&gt;.</a:t>
            </a:r>
            <a:endParaRPr b="1" sz="2000">
              <a:solidFill>
                <a:srgbClr val="38761D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b="1" lang="cs" sz="2000">
                <a:solidFill>
                  <a:srgbClr val="000080"/>
                </a:solidFill>
              </a:rPr>
              <a:t>Курсив:</a:t>
            </a:r>
            <a:r>
              <a:rPr lang="cs" sz="2000">
                <a:solidFill>
                  <a:srgbClr val="000080"/>
                </a:solidFill>
              </a:rPr>
              <a:t> Вставьте курсив в один из абзацев, используя тег </a:t>
            </a:r>
            <a:r>
              <a:rPr b="1" lang="cs" sz="2000">
                <a:solidFill>
                  <a:srgbClr val="38761D"/>
                </a:solidFill>
              </a:rPr>
              <a:t>&lt;em&gt;</a:t>
            </a:r>
            <a:r>
              <a:rPr lang="cs" sz="2000">
                <a:solidFill>
                  <a:srgbClr val="000080"/>
                </a:solidFill>
              </a:rPr>
              <a:t>.</a:t>
            </a:r>
            <a:endParaRPr sz="2000">
              <a:solidFill>
                <a:srgbClr val="00008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b="1" lang="cs" sz="2000">
                <a:solidFill>
                  <a:srgbClr val="000080"/>
                </a:solidFill>
              </a:rPr>
              <a:t>Подчёркнутый текст:</a:t>
            </a:r>
            <a:r>
              <a:rPr lang="cs" sz="2000">
                <a:solidFill>
                  <a:srgbClr val="000080"/>
                </a:solidFill>
              </a:rPr>
              <a:t> Добавьте подчёркнутый текст в один из абзацев, используя тег </a:t>
            </a:r>
            <a:r>
              <a:rPr b="1" lang="cs" sz="2000">
                <a:solidFill>
                  <a:srgbClr val="38761D"/>
                </a:solidFill>
              </a:rPr>
              <a:t>&lt;u&gt;.</a:t>
            </a:r>
            <a:endParaRPr b="1" sz="2000">
              <a:solidFill>
                <a:srgbClr val="38761D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b="1" lang="cs" sz="2000">
                <a:solidFill>
                  <a:srgbClr val="000080"/>
                </a:solidFill>
              </a:rPr>
              <a:t>Зачеркивающий текст:</a:t>
            </a:r>
            <a:r>
              <a:rPr lang="cs" sz="2000">
                <a:solidFill>
                  <a:srgbClr val="000080"/>
                </a:solidFill>
              </a:rPr>
              <a:t> Используйте тег </a:t>
            </a:r>
            <a:r>
              <a:rPr b="1" lang="cs" sz="2000">
                <a:solidFill>
                  <a:srgbClr val="38761D"/>
                </a:solidFill>
              </a:rPr>
              <a:t>&lt;del&gt;</a:t>
            </a:r>
            <a:r>
              <a:rPr lang="cs" sz="2000">
                <a:solidFill>
                  <a:srgbClr val="000080"/>
                </a:solidFill>
              </a:rPr>
              <a:t>, чтобы часть текста была зачёркнута.</a:t>
            </a:r>
            <a:endParaRPr sz="2000">
              <a:solidFill>
                <a:srgbClr val="00008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b="1" lang="cs" sz="2000">
                <a:solidFill>
                  <a:srgbClr val="000080"/>
                </a:solidFill>
              </a:rPr>
              <a:t>Проверьте результат:</a:t>
            </a:r>
            <a:r>
              <a:rPr lang="cs" sz="2000">
                <a:solidFill>
                  <a:srgbClr val="000080"/>
                </a:solidFill>
              </a:rPr>
              <a:t> После внесения изменений сохраните файл и откройте его в браузере, чтобы увидеть изменения на странице.</a:t>
            </a:r>
            <a:endParaRPr sz="20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>
              <a:solidFill>
                <a:srgbClr val="32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2500">
                <a:solidFill>
                  <a:srgbClr val="38761D"/>
                </a:solidFill>
              </a:rPr>
              <a:t>&lt;a href="</a:t>
            </a:r>
            <a:r>
              <a:rPr b="1" lang="cs" sz="2500" u="sng">
                <a:solidFill>
                  <a:schemeClr val="hlink"/>
                </a:solidFill>
                <a:hlinkClick r:id="rId3"/>
              </a:rPr>
              <a:t>https://www.example.com</a:t>
            </a:r>
            <a:r>
              <a:rPr b="1" lang="cs" sz="2500">
                <a:solidFill>
                  <a:srgbClr val="38761D"/>
                </a:solidFill>
              </a:rPr>
              <a:t>"&gt;</a:t>
            </a:r>
            <a:r>
              <a:rPr lang="cs" sz="2500">
                <a:solidFill>
                  <a:srgbClr val="000080"/>
                </a:solidFill>
              </a:rPr>
              <a:t>Поситите наш веб</a:t>
            </a:r>
            <a:r>
              <a:rPr b="1" lang="cs" sz="2500">
                <a:solidFill>
                  <a:srgbClr val="38761D"/>
                </a:solidFill>
              </a:rPr>
              <a:t>&lt;/a&gt;</a:t>
            </a:r>
            <a:endParaRPr b="1" sz="2500">
              <a:solidFill>
                <a:srgbClr val="38761D"/>
              </a:solidFill>
            </a:endParaRPr>
          </a:p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2500">
                <a:solidFill>
                  <a:srgbClr val="38761D"/>
                </a:solidFill>
              </a:rPr>
              <a:t>&lt;a href="</a:t>
            </a:r>
            <a:r>
              <a:rPr b="1" lang="cs" sz="2500" u="sng">
                <a:solidFill>
                  <a:schemeClr val="hlink"/>
                </a:solidFill>
                <a:hlinkClick r:id="rId4"/>
              </a:rPr>
              <a:t>mailto:alex@gmail.com</a:t>
            </a:r>
            <a:r>
              <a:rPr b="1" lang="cs" sz="2500">
                <a:solidFill>
                  <a:srgbClr val="38761D"/>
                </a:solidFill>
              </a:rPr>
              <a:t>"&gt;</a:t>
            </a:r>
            <a:r>
              <a:rPr lang="cs" sz="2500">
                <a:solidFill>
                  <a:srgbClr val="000080"/>
                </a:solidFill>
              </a:rPr>
              <a:t>напишите нам</a:t>
            </a:r>
            <a:r>
              <a:rPr b="1" lang="cs" sz="2500">
                <a:solidFill>
                  <a:srgbClr val="38761D"/>
                </a:solidFill>
              </a:rPr>
              <a:t>&lt;/a&gt;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2"/>
              <a:buFont typeface="Arial"/>
              <a:buNone/>
            </a:pPr>
            <a:r>
              <a:rPr b="1" lang="cs" sz="2400">
                <a:solidFill>
                  <a:srgbClr val="000080"/>
                </a:solidFill>
                <a:latin typeface="Open Sans"/>
                <a:ea typeface="Open Sans"/>
                <a:cs typeface="Open Sans"/>
                <a:sym typeface="Open Sans"/>
              </a:rPr>
              <a:t>Ссылка</a:t>
            </a:r>
            <a:endParaRPr b="1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263"/>
              <a:buNone/>
            </a:pPr>
            <a:r>
              <a:rPr b="1" lang="cs" sz="2955">
                <a:solidFill>
                  <a:srgbClr val="000080"/>
                </a:solidFill>
              </a:rPr>
              <a:t>Изображения</a:t>
            </a:r>
            <a:endParaRPr b="1" sz="3355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3000">
                <a:solidFill>
                  <a:srgbClr val="38761D"/>
                </a:solidFill>
              </a:rPr>
              <a:t>&lt;img src="pu.jpg" alt="medvěd"&gt;</a:t>
            </a:r>
            <a:endParaRPr b="1" sz="3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cs" sz="2400">
                <a:solidFill>
                  <a:srgbClr val="000080"/>
                </a:solidFill>
              </a:rPr>
              <a:t>Картинка кроме ресурса</a:t>
            </a:r>
            <a:r>
              <a:rPr lang="cs" sz="2400">
                <a:solidFill>
                  <a:srgbClr val="000080"/>
                </a:solidFill>
              </a:rPr>
              <a:t> </a:t>
            </a:r>
            <a:r>
              <a:rPr b="1" lang="cs" sz="2400">
                <a:solidFill>
                  <a:srgbClr val="000080"/>
                </a:solidFill>
              </a:rPr>
              <a:t>src</a:t>
            </a:r>
            <a:r>
              <a:rPr lang="cs" sz="2400">
                <a:solidFill>
                  <a:srgbClr val="000080"/>
                </a:solidFill>
              </a:rPr>
              <a:t> имеет </a:t>
            </a:r>
            <a:r>
              <a:rPr lang="cs" sz="2400">
                <a:solidFill>
                  <a:srgbClr val="000080"/>
                </a:solidFill>
              </a:rPr>
              <a:t>обязательный</a:t>
            </a:r>
            <a:r>
              <a:rPr lang="cs" sz="2400">
                <a:solidFill>
                  <a:srgbClr val="000080"/>
                </a:solidFill>
              </a:rPr>
              <a:t> атрибут </a:t>
            </a:r>
            <a:r>
              <a:rPr b="1" lang="cs" sz="2400">
                <a:solidFill>
                  <a:srgbClr val="000080"/>
                </a:solidFill>
              </a:rPr>
              <a:t>alt</a:t>
            </a:r>
            <a:r>
              <a:rPr lang="cs" sz="2400">
                <a:solidFill>
                  <a:srgbClr val="000080"/>
                </a:solidFill>
              </a:rPr>
              <a:t>, это </a:t>
            </a:r>
            <a:r>
              <a:rPr lang="cs" sz="2400">
                <a:solidFill>
                  <a:srgbClr val="000080"/>
                </a:solidFill>
              </a:rPr>
              <a:t>важно если картинка не загрузилась или </a:t>
            </a:r>
            <a:r>
              <a:rPr lang="cs" sz="2400">
                <a:solidFill>
                  <a:srgbClr val="000080"/>
                </a:solidFill>
              </a:rPr>
              <a:t>пользователь</a:t>
            </a:r>
            <a:r>
              <a:rPr lang="cs" sz="2400">
                <a:solidFill>
                  <a:srgbClr val="000080"/>
                </a:solidFill>
              </a:rPr>
              <a:t> не видит картинку и для поисковых систем </a:t>
            </a:r>
            <a:r>
              <a:rPr b="1" lang="cs" sz="2400">
                <a:solidFill>
                  <a:srgbClr val="000080"/>
                </a:solidFill>
              </a:rPr>
              <a:t>SEO</a:t>
            </a:r>
            <a:r>
              <a:rPr lang="cs" sz="2400">
                <a:solidFill>
                  <a:srgbClr val="000080"/>
                </a:solidFill>
              </a:rPr>
              <a:t>.</a:t>
            </a:r>
            <a:endParaRPr sz="35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Задание 3 — Добавление фотографии и контактной информации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0" y="1170550"/>
            <a:ext cx="89784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7400">
                <a:solidFill>
                  <a:srgbClr val="000080"/>
                </a:solidFill>
              </a:rPr>
              <a:t>Добавьте изображение:</a:t>
            </a:r>
            <a:endParaRPr b="1"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Найдите подходящее изображение</a:t>
            </a:r>
            <a:endParaRPr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Добавьте изображение на свою страницу с помощью тега &lt;img&gt;. Обязательно укажите атрибут src, чтобы браузер знал, где искать файл.</a:t>
            </a:r>
            <a:endParaRPr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Добавьте атрибут alt, чтобы предоставить описание изображения для пользователей с ограниченными возможностями.</a:t>
            </a:r>
            <a:endParaRPr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Добавьте абзац с контактной информацией:</a:t>
            </a:r>
            <a:endParaRPr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Создайте новый абзац (&lt;p&gt;) и добавьте свою контактную информацию, например, адрес электронной почты, номер телефона или другие способы связи.</a:t>
            </a:r>
            <a:endParaRPr sz="7400">
              <a:solidFill>
                <a:srgbClr val="000080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Char char="-"/>
            </a:pPr>
            <a:r>
              <a:rPr lang="cs" sz="7400">
                <a:solidFill>
                  <a:srgbClr val="000080"/>
                </a:solidFill>
              </a:rPr>
              <a:t>Проверьте результат: После внесения изменений сохраните файл и откройте его в браузере, чтобы увидеть изменения на странице.</a:t>
            </a:r>
            <a:endParaRPr sz="74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b="1" sz="7400">
              <a:solidFill>
                <a:srgbClr val="321E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65950" y="463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400">
                <a:solidFill>
                  <a:srgbClr val="000080"/>
                </a:solidFill>
                <a:latin typeface="Open Sans"/>
                <a:ea typeface="Open Sans"/>
                <a:cs typeface="Open Sans"/>
                <a:sym typeface="Open Sans"/>
              </a:rPr>
              <a:t>Несколько простых правил: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AutoNum type="arabicPeriod"/>
            </a:pPr>
            <a:r>
              <a:rPr lang="cs" sz="2400">
                <a:solidFill>
                  <a:srgbClr val="2B3990"/>
                </a:solidFill>
              </a:rPr>
              <a:t>на протяжении нашей коммуникации, я предлагаю перейти на “</a:t>
            </a:r>
            <a:r>
              <a:rPr b="1" lang="cs" sz="2400">
                <a:solidFill>
                  <a:srgbClr val="2B3990"/>
                </a:solidFill>
              </a:rPr>
              <a:t>Ты</a:t>
            </a:r>
            <a:r>
              <a:rPr lang="cs" sz="2400">
                <a:solidFill>
                  <a:srgbClr val="2B3990"/>
                </a:solidFill>
              </a:rPr>
              <a:t>”;</a:t>
            </a:r>
            <a:endParaRPr sz="2400">
              <a:solidFill>
                <a:srgbClr val="2B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AutoNum type="arabicPeriod"/>
            </a:pPr>
            <a:r>
              <a:rPr lang="cs" sz="2400">
                <a:solidFill>
                  <a:srgbClr val="2B3990"/>
                </a:solidFill>
              </a:rPr>
              <a:t>глупых вопросов </a:t>
            </a:r>
            <a:r>
              <a:rPr b="1" lang="cs" sz="2400">
                <a:solidFill>
                  <a:srgbClr val="2B3990"/>
                </a:solidFill>
              </a:rPr>
              <a:t>НЕТ</a:t>
            </a:r>
            <a:r>
              <a:rPr lang="cs" sz="2400">
                <a:solidFill>
                  <a:srgbClr val="2B3990"/>
                </a:solidFill>
              </a:rPr>
              <a:t>.</a:t>
            </a:r>
            <a:endParaRPr sz="2400">
              <a:solidFill>
                <a:srgbClr val="321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433800"/>
            <a:ext cx="85206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cs" sz="3000">
                <a:solidFill>
                  <a:srgbClr val="000080"/>
                </a:solidFill>
              </a:rPr>
              <a:t>Спасибо всем за внимание!</a:t>
            </a:r>
            <a:endParaRPr b="1" sz="3000"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>
              <a:solidFill>
                <a:srgbClr val="00008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000080"/>
                </a:solidFill>
              </a:rPr>
              <a:t>Я готов ответить на ваши вопросы.</a:t>
            </a:r>
            <a:endParaRPr b="1" sz="3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cs">
                <a:solidFill>
                  <a:srgbClr val="000080"/>
                </a:solidFill>
              </a:rPr>
              <a:t>План сегодняшнего урока: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84525" y="1269700"/>
            <a:ext cx="901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Введение в HTML</a:t>
            </a:r>
            <a:endParaRPr b="1"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Что такое HTML?</a:t>
            </a:r>
            <a:endParaRPr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Как работает веб-страница?</a:t>
            </a:r>
            <a:endParaRPr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Структура HTML документа</a:t>
            </a:r>
            <a:endParaRPr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b="1"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Что такое теги и их типы</a:t>
            </a:r>
            <a:endParaRPr b="1"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Что такое тег?</a:t>
            </a:r>
            <a:endParaRPr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Открытые и закрытые теги</a:t>
            </a:r>
            <a:endParaRPr sz="8000">
              <a:solidFill>
                <a:srgbClr val="0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Calibri"/>
              <a:buChar char="●"/>
            </a:pP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Пустые теги</a:t>
            </a:r>
            <a:r>
              <a:rPr b="1"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&lt;br&gt;</a:t>
            </a:r>
            <a:r>
              <a:rPr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cs" sz="80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 sz="771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" type="body"/>
          </p:nvPr>
        </p:nvSpPr>
        <p:spPr>
          <a:xfrm>
            <a:off x="311700" y="284975"/>
            <a:ext cx="85206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000080"/>
                </a:solidFill>
              </a:rPr>
              <a:t>Наша первая страница</a:t>
            </a:r>
            <a:endParaRPr b="1">
              <a:solidFill>
                <a:srgbClr val="00008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1800"/>
              <a:buChar char="●"/>
            </a:pPr>
            <a:r>
              <a:rPr lang="cs">
                <a:solidFill>
                  <a:srgbClr val="000080"/>
                </a:solidFill>
              </a:rPr>
              <a:t>Знакомство с редактором VS Code (Visual Studio Code)</a:t>
            </a:r>
            <a:endParaRPr>
              <a:solidFill>
                <a:srgbClr val="00008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●"/>
            </a:pPr>
            <a:r>
              <a:rPr lang="cs">
                <a:solidFill>
                  <a:srgbClr val="000080"/>
                </a:solidFill>
              </a:rPr>
              <a:t>Создание в стандартный </a:t>
            </a:r>
            <a:r>
              <a:rPr b="1" lang="cs">
                <a:solidFill>
                  <a:srgbClr val="000080"/>
                </a:solidFill>
              </a:rPr>
              <a:t>HTML5-шаблон</a:t>
            </a:r>
            <a:r>
              <a:rPr lang="cs">
                <a:solidFill>
                  <a:srgbClr val="000080"/>
                </a:solidFill>
              </a:rPr>
              <a:t>:</a:t>
            </a:r>
            <a:endParaRPr>
              <a:solidFill>
                <a:srgbClr val="00008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●"/>
            </a:pPr>
            <a:r>
              <a:rPr lang="cs">
                <a:solidFill>
                  <a:srgbClr val="000080"/>
                </a:solidFill>
              </a:rPr>
              <a:t>Открытие веб-страницы в браузере</a:t>
            </a:r>
            <a:endParaRPr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000080"/>
                </a:solidFill>
              </a:rPr>
              <a:t>HTML - (HyperText Markup Language)</a:t>
            </a:r>
            <a:r>
              <a:rPr lang="cs">
                <a:solidFill>
                  <a:srgbClr val="000080"/>
                </a:solidFill>
              </a:rPr>
              <a:t> — это </a:t>
            </a:r>
            <a:r>
              <a:rPr b="1" lang="cs">
                <a:solidFill>
                  <a:srgbClr val="000080"/>
                </a:solidFill>
              </a:rPr>
              <a:t>язык разметки</a:t>
            </a:r>
            <a:r>
              <a:rPr lang="cs">
                <a:solidFill>
                  <a:srgbClr val="000080"/>
                </a:solidFill>
              </a:rPr>
              <a:t>, который используется для </a:t>
            </a:r>
            <a:r>
              <a:rPr b="1" lang="cs">
                <a:solidFill>
                  <a:srgbClr val="000080"/>
                </a:solidFill>
              </a:rPr>
              <a:t>создания структуры веб-страниц</a:t>
            </a:r>
            <a:r>
              <a:rPr lang="cs">
                <a:solidFill>
                  <a:srgbClr val="000080"/>
                </a:solidFill>
              </a:rPr>
              <a:t>: заголовков, абзацев, списков, ссылок, изображений и других элементов.</a:t>
            </a:r>
            <a:endParaRPr>
              <a:solidFill>
                <a:srgbClr val="00008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000080"/>
                </a:solidFill>
              </a:rPr>
              <a:t>Проще говоря — </a:t>
            </a:r>
            <a:r>
              <a:rPr b="1" lang="cs">
                <a:solidFill>
                  <a:srgbClr val="000080"/>
                </a:solidFill>
              </a:rPr>
              <a:t>«каркас» сайта</a:t>
            </a:r>
            <a:r>
              <a:rPr lang="cs">
                <a:solidFill>
                  <a:srgbClr val="000080"/>
                </a:solidFill>
              </a:rPr>
              <a:t>, который браузер отображает  пользователю.</a:t>
            </a:r>
            <a:endParaRPr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6" title="html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450" y="404950"/>
            <a:ext cx="7009652" cy="43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idx="1" type="body"/>
          </p:nvPr>
        </p:nvSpPr>
        <p:spPr>
          <a:xfrm>
            <a:off x="311700" y="233675"/>
            <a:ext cx="8520600" cy="4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&lt;!DOCTYPE html&gt;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&lt;html&gt;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&lt;head&gt;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  &lt;title&gt;</a:t>
            </a:r>
            <a:r>
              <a:rPr b="1" lang="cs" sz="1929">
                <a:solidFill>
                  <a:srgbClr val="000080"/>
                </a:solidFill>
              </a:rPr>
              <a:t>Moje první stránka</a:t>
            </a:r>
            <a:r>
              <a:rPr b="1" lang="cs" sz="1929">
                <a:solidFill>
                  <a:srgbClr val="38761D"/>
                </a:solidFill>
              </a:rPr>
              <a:t>&lt;/title&gt;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&lt;/head&gt;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&lt;body&gt;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  &lt;h1&gt;</a:t>
            </a:r>
            <a:r>
              <a:rPr b="1" lang="cs" sz="1929">
                <a:solidFill>
                  <a:srgbClr val="000080"/>
                </a:solidFill>
              </a:rPr>
              <a:t>Vítejte na mé stránce!</a:t>
            </a:r>
            <a:r>
              <a:rPr b="1" lang="cs" sz="1929">
                <a:solidFill>
                  <a:srgbClr val="38761D"/>
                </a:solidFill>
              </a:rPr>
              <a:t>&lt;/h1&gt;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  &lt;p&gt;</a:t>
            </a:r>
            <a:r>
              <a:rPr b="1" lang="cs" sz="1929">
                <a:solidFill>
                  <a:srgbClr val="000080"/>
                </a:solidFill>
              </a:rPr>
              <a:t>Toto je můj první odstavec textu na webové stránce.</a:t>
            </a:r>
            <a:r>
              <a:rPr b="1" lang="cs" sz="1929">
                <a:solidFill>
                  <a:srgbClr val="38761D"/>
                </a:solidFill>
              </a:rPr>
              <a:t>&lt;/p&gt;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  &lt;/body&gt;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cs" sz="1929">
                <a:solidFill>
                  <a:srgbClr val="38761D"/>
                </a:solidFill>
              </a:rPr>
              <a:t>&lt;/html&gt;</a:t>
            </a:r>
            <a:endParaRPr b="1" sz="1929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cs" sz="2400">
                <a:solidFill>
                  <a:srgbClr val="000080"/>
                </a:solidFill>
              </a:rPr>
              <a:t>Основная структура HTML файла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cs" sz="2400">
                <a:solidFill>
                  <a:srgbClr val="38761D"/>
                </a:solidFill>
              </a:rPr>
              <a:t>&lt;!DOCTYPE HTML&gt;</a:t>
            </a:r>
            <a:br>
              <a:rPr b="1" lang="cs" sz="2400">
                <a:solidFill>
                  <a:srgbClr val="38761D"/>
                </a:solidFill>
                <a:highlight>
                  <a:schemeClr val="lt1"/>
                </a:highlight>
              </a:rPr>
            </a:br>
            <a:r>
              <a:rPr b="1" lang="cs" sz="2400">
                <a:solidFill>
                  <a:srgbClr val="38761D"/>
                </a:solidFill>
              </a:rPr>
              <a:t>&lt;html&gt;</a:t>
            </a:r>
            <a:br>
              <a:rPr b="1" lang="cs" sz="2400">
                <a:solidFill>
                  <a:srgbClr val="38761D"/>
                </a:solidFill>
                <a:highlight>
                  <a:schemeClr val="lt1"/>
                </a:highlight>
              </a:rPr>
            </a:br>
            <a:r>
              <a:rPr b="1" lang="cs" sz="2400">
                <a:solidFill>
                  <a:srgbClr val="38761D"/>
                </a:solidFill>
              </a:rPr>
              <a:t>    &lt;head&gt;</a:t>
            </a:r>
            <a:br>
              <a:rPr b="1" lang="cs" sz="2400">
                <a:solidFill>
                  <a:srgbClr val="38761D"/>
                </a:solidFill>
              </a:rPr>
            </a:br>
            <a:r>
              <a:rPr lang="cs" sz="2400">
                <a:solidFill>
                  <a:srgbClr val="321E5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cs" sz="2400">
                <a:solidFill>
                  <a:srgbClr val="000080"/>
                </a:solidFill>
              </a:rPr>
              <a:t>&lt;!-- свойства страницы --&gt;</a:t>
            </a:r>
            <a:br>
              <a:rPr b="1" lang="cs" sz="2400">
                <a:solidFill>
                  <a:srgbClr val="000080"/>
                </a:solidFill>
              </a:rPr>
            </a:br>
            <a:r>
              <a:rPr lang="cs" sz="2400">
                <a:solidFill>
                  <a:srgbClr val="321E5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cs" sz="2400">
                <a:solidFill>
                  <a:srgbClr val="38761D"/>
                </a:solidFill>
              </a:rPr>
              <a:t>&lt;/head&gt;</a:t>
            </a:r>
            <a:br>
              <a:rPr b="1" lang="cs" sz="2400">
                <a:solidFill>
                  <a:srgbClr val="38761D"/>
                </a:solidFill>
              </a:rPr>
            </a:br>
            <a:r>
              <a:rPr b="1" lang="cs" sz="2400">
                <a:solidFill>
                  <a:srgbClr val="38761D"/>
                </a:solidFill>
              </a:rPr>
              <a:t>    &lt;body&gt;</a:t>
            </a:r>
            <a:br>
              <a:rPr b="1" lang="cs" sz="2400">
                <a:solidFill>
                  <a:srgbClr val="38761D"/>
                </a:solidFill>
              </a:rPr>
            </a:br>
            <a:r>
              <a:rPr b="1" lang="cs" sz="2400">
                <a:solidFill>
                  <a:srgbClr val="38761D"/>
                </a:solidFill>
              </a:rPr>
              <a:t>        </a:t>
            </a:r>
            <a:r>
              <a:rPr b="1" lang="cs" sz="2400">
                <a:solidFill>
                  <a:srgbClr val="000080"/>
                </a:solidFill>
              </a:rPr>
              <a:t>&lt;!-- </a:t>
            </a:r>
            <a:r>
              <a:rPr b="1" lang="cs" sz="2400">
                <a:solidFill>
                  <a:srgbClr val="000080"/>
                </a:solidFill>
              </a:rPr>
              <a:t>содержание самой страницы</a:t>
            </a:r>
            <a:r>
              <a:rPr b="1" lang="cs" sz="2400">
                <a:solidFill>
                  <a:srgbClr val="000080"/>
                </a:solidFill>
              </a:rPr>
              <a:t> --&gt;</a:t>
            </a:r>
            <a:br>
              <a:rPr b="1" lang="cs" sz="2400">
                <a:solidFill>
                  <a:srgbClr val="000080"/>
                </a:solidFill>
              </a:rPr>
            </a:br>
            <a:r>
              <a:rPr b="1" lang="cs" sz="2400">
                <a:solidFill>
                  <a:srgbClr val="38761D"/>
                </a:solidFill>
              </a:rPr>
              <a:t>    &lt;/body&gt;</a:t>
            </a:r>
            <a:br>
              <a:rPr b="1" lang="cs" sz="2400">
                <a:solidFill>
                  <a:srgbClr val="38761D"/>
                </a:solidFill>
                <a:highlight>
                  <a:schemeClr val="lt1"/>
                </a:highlight>
              </a:rPr>
            </a:br>
            <a:r>
              <a:rPr b="1" lang="cs" sz="2400">
                <a:solidFill>
                  <a:srgbClr val="38761D"/>
                </a:solidFill>
              </a:rPr>
              <a:t>&lt;/html&gt;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cs" sz="2600">
                <a:solidFill>
                  <a:srgbClr val="000080"/>
                </a:solidFill>
              </a:rPr>
              <a:t>ТЕГ</a:t>
            </a:r>
            <a:endParaRPr b="1" sz="2600">
              <a:solidFill>
                <a:srgbClr val="000080"/>
              </a:solidFill>
            </a:endParaRPr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311700" y="1315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cs" sz="4800">
                <a:solidFill>
                  <a:srgbClr val="38761D"/>
                </a:solidFill>
              </a:rPr>
              <a:t>&lt;имя тега&gt;</a:t>
            </a:r>
            <a:endParaRPr b="1" sz="4800">
              <a:solidFill>
                <a:srgbClr val="38761D"/>
              </a:solidFill>
              <a:highlight>
                <a:schemeClr val="lt1"/>
              </a:highlight>
            </a:endParaRPr>
          </a:p>
          <a:p>
            <a:pPr indent="-38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cs" sz="4800">
                <a:solidFill>
                  <a:srgbClr val="321E50"/>
                </a:solidFill>
              </a:rPr>
              <a:t>     </a:t>
            </a:r>
            <a:r>
              <a:rPr b="1" lang="cs" sz="4800">
                <a:solidFill>
                  <a:srgbClr val="000080"/>
                </a:solidFill>
              </a:rPr>
              <a:t>содержание тега</a:t>
            </a:r>
            <a:br>
              <a:rPr lang="cs" sz="4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cs" sz="4800">
                <a:solidFill>
                  <a:srgbClr val="38761D"/>
                </a:solidFill>
              </a:rPr>
              <a:t>&lt;/имя тега&gt;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311700" y="445025"/>
            <a:ext cx="8520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cs" sz="2000">
                <a:solidFill>
                  <a:srgbClr val="000080"/>
                </a:solidFill>
              </a:rPr>
              <a:t>В HTML есть два основных типа тегов: </a:t>
            </a:r>
            <a:r>
              <a:rPr b="1" lang="cs" sz="2000">
                <a:solidFill>
                  <a:srgbClr val="000080"/>
                </a:solidFill>
              </a:rPr>
              <a:t>парные (с открывающим и закрывающим тегом)</a:t>
            </a:r>
            <a:r>
              <a:rPr lang="cs" sz="2000">
                <a:solidFill>
                  <a:srgbClr val="000080"/>
                </a:solidFill>
              </a:rPr>
              <a:t> и </a:t>
            </a:r>
            <a:r>
              <a:rPr b="1" lang="cs" sz="2000">
                <a:solidFill>
                  <a:srgbClr val="000080"/>
                </a:solidFill>
              </a:rPr>
              <a:t>пустые (самозакрывающиеся)</a:t>
            </a:r>
            <a:r>
              <a:rPr lang="cs" sz="2000">
                <a:solidFill>
                  <a:srgbClr val="000080"/>
                </a:solidFill>
              </a:rPr>
              <a:t>.</a:t>
            </a:r>
            <a:endParaRPr sz="2000">
              <a:solidFill>
                <a:srgbClr val="000080"/>
              </a:solidFill>
            </a:endParaRPr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353625" y="1347800"/>
            <a:ext cx="85206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b="1" lang="cs" sz="3100">
                <a:solidFill>
                  <a:srgbClr val="000080"/>
                </a:solidFill>
              </a:rPr>
              <a:t>Парные</a:t>
            </a:r>
            <a:r>
              <a:rPr b="1" lang="cs" sz="3100">
                <a:solidFill>
                  <a:srgbClr val="000080"/>
                </a:solidFill>
              </a:rPr>
              <a:t> теги</a:t>
            </a:r>
            <a:r>
              <a:rPr lang="cs" sz="3100">
                <a:solidFill>
                  <a:srgbClr val="000080"/>
                </a:solidFill>
              </a:rPr>
              <a:t> имеют начало и конец.</a:t>
            </a:r>
            <a:endParaRPr sz="31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100">
                <a:solidFill>
                  <a:srgbClr val="38761D"/>
                </a:solidFill>
              </a:rPr>
              <a:t>&lt;p&gt;</a:t>
            </a:r>
            <a:r>
              <a:rPr lang="cs" sz="3100">
                <a:solidFill>
                  <a:srgbClr val="000080"/>
                </a:solidFill>
              </a:rPr>
              <a:t>Это абзац</a:t>
            </a:r>
            <a:r>
              <a:rPr b="1" lang="cs" sz="3100">
                <a:solidFill>
                  <a:srgbClr val="38761D"/>
                </a:solidFill>
              </a:rPr>
              <a:t>&lt;/p&gt;</a:t>
            </a:r>
            <a:endParaRPr b="1" sz="3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100">
                <a:solidFill>
                  <a:srgbClr val="38761D"/>
                </a:solidFill>
              </a:rPr>
              <a:t>&lt;p&gt;</a:t>
            </a:r>
            <a:r>
              <a:rPr lang="cs" sz="3100">
                <a:solidFill>
                  <a:srgbClr val="321E50"/>
                </a:solidFill>
              </a:rPr>
              <a:t> </a:t>
            </a:r>
            <a:r>
              <a:rPr lang="cs" sz="3100">
                <a:solidFill>
                  <a:srgbClr val="000080"/>
                </a:solidFill>
              </a:rPr>
              <a:t>– открывающий тег (начало абзаца).</a:t>
            </a:r>
            <a:endParaRPr sz="31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100">
                <a:solidFill>
                  <a:srgbClr val="38761D"/>
                </a:solidFill>
              </a:rPr>
              <a:t>&lt;/p&gt;</a:t>
            </a:r>
            <a:r>
              <a:rPr lang="cs" sz="3100">
                <a:solidFill>
                  <a:srgbClr val="321E50"/>
                </a:solidFill>
              </a:rPr>
              <a:t> </a:t>
            </a:r>
            <a:r>
              <a:rPr lang="cs" sz="3100">
                <a:solidFill>
                  <a:srgbClr val="000080"/>
                </a:solidFill>
              </a:rPr>
              <a:t>– закрывающий тег (конец абзаца).</a:t>
            </a:r>
            <a:endParaRPr sz="31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sz="228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