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9e0aa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79e0aa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9fccb61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79fccb61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9fccb61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79fccb61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9fccb61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79fccb61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9fccb614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79fccb61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9fccb614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79fccb61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a7c45f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77a7c45f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-scm.com/?utm_source=chatgpt.com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mailto:email@examp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5350" y="515001"/>
            <a:ext cx="8222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b="1" lang="cs" sz="3600">
                <a:solidFill>
                  <a:srgbClr val="2B3990"/>
                </a:solidFill>
              </a:rPr>
              <a:t>Что такое</a:t>
            </a:r>
            <a:endParaRPr b="1" sz="36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b="1" lang="cs" sz="3600">
                <a:solidFill>
                  <a:srgbClr val="2B3990"/>
                </a:solidFill>
              </a:rPr>
              <a:t>git и GitHub?</a:t>
            </a:r>
            <a:endParaRPr b="1" sz="3600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</a:t>
            </a:r>
            <a:r>
              <a:rPr lang="c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cs">
                <a:solidFill>
                  <a:srgbClr val="0000FF"/>
                </a:solidFill>
              </a:rPr>
              <a:t>Олекси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00" y="3262000"/>
            <a:ext cx="3809925" cy="15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0" y="0"/>
            <a:ext cx="90153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2600">
                <a:solidFill>
                  <a:srgbClr val="2B3990"/>
                </a:solidFill>
              </a:rPr>
              <a:t>Git</a:t>
            </a:r>
            <a:endParaRPr b="1" sz="2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Это </a:t>
            </a:r>
            <a:r>
              <a:rPr b="1" lang="cs" sz="1600">
                <a:solidFill>
                  <a:srgbClr val="2B3990"/>
                </a:solidFill>
              </a:rPr>
              <a:t>система контроля версий</a:t>
            </a:r>
            <a:r>
              <a:rPr lang="cs" sz="1600">
                <a:solidFill>
                  <a:srgbClr val="2B3990"/>
                </a:solidFill>
              </a:rPr>
              <a:t>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Позволяет </a:t>
            </a:r>
            <a:r>
              <a:rPr b="1" lang="cs" sz="1600">
                <a:solidFill>
                  <a:srgbClr val="2B3990"/>
                </a:solidFill>
              </a:rPr>
              <a:t>отслеживать изменения</a:t>
            </a:r>
            <a:r>
              <a:rPr lang="cs" sz="1600">
                <a:solidFill>
                  <a:srgbClr val="2B3990"/>
                </a:solidFill>
              </a:rPr>
              <a:t> в коде или файлах, возвращаться к старым версиям, работать с разными версиями параллельно (ветками);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Работает локально на твоём компьютере.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3" y="3298175"/>
            <a:ext cx="28479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0" y="0"/>
            <a:ext cx="8997300" cy="2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2600">
                <a:solidFill>
                  <a:srgbClr val="2B3990"/>
                </a:solidFill>
              </a:rPr>
              <a:t>GitHub</a:t>
            </a:r>
            <a:endParaRPr b="1" sz="2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Это </a:t>
            </a:r>
            <a:r>
              <a:rPr b="1" lang="cs" sz="1600">
                <a:solidFill>
                  <a:srgbClr val="2B3990"/>
                </a:solidFill>
              </a:rPr>
              <a:t>онлайн-сервис</a:t>
            </a:r>
            <a:r>
              <a:rPr lang="cs" sz="1600">
                <a:solidFill>
                  <a:srgbClr val="2B3990"/>
                </a:solidFill>
              </a:rPr>
              <a:t>, где можно хранить репозитории Git в интернете;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Позволяет </a:t>
            </a:r>
            <a:r>
              <a:rPr b="1" lang="cs" sz="1600">
                <a:solidFill>
                  <a:srgbClr val="2B3990"/>
                </a:solidFill>
              </a:rPr>
              <a:t>делиться кодом</a:t>
            </a:r>
            <a:r>
              <a:rPr lang="cs" sz="1600">
                <a:solidFill>
                  <a:srgbClr val="2B3990"/>
                </a:solidFill>
              </a:rPr>
              <a:t>, работать </a:t>
            </a:r>
            <a:r>
              <a:rPr b="1" lang="cs" sz="1600">
                <a:solidFill>
                  <a:srgbClr val="2B3990"/>
                </a:solidFill>
              </a:rPr>
              <a:t>в команде</a:t>
            </a:r>
            <a:r>
              <a:rPr lang="cs" sz="1600">
                <a:solidFill>
                  <a:srgbClr val="2B3990"/>
                </a:solidFill>
              </a:rPr>
              <a:t>, отслеживать ошибки, обсуждать изменения;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GitHub использует Git, но добавляет веб-интерфейс, облачное хранение и инструменты для совместной работы.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Агалоги GitHub: </a:t>
            </a:r>
            <a:r>
              <a:rPr b="1" lang="cs" sz="1900">
                <a:solidFill>
                  <a:srgbClr val="2B3990"/>
                </a:solidFill>
              </a:rPr>
              <a:t>GitLab, Bitbucket, SourceForge, AWS CodeCommit и другие</a:t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56300" y="105475"/>
            <a:ext cx="88314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Порядок работы с git: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Скачиваем с официального сайта:</a:t>
            </a:r>
            <a:r>
              <a:rPr lang="cs" sz="1600">
                <a:solidFill>
                  <a:srgbClr val="0000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s" sz="16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r>
              <a:rPr lang="cs" sz="1600">
                <a:solidFill>
                  <a:srgbClr val="2B3990"/>
                </a:solidFill>
              </a:rPr>
              <a:t> и устанавливаем, следуя инструкциям для Windows, Mac или Linux.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Проверяем в терминале: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                 </a:t>
            </a:r>
            <a:r>
              <a:rPr b="1" lang="cs" sz="1600">
                <a:solidFill>
                  <a:srgbClr val="38761D"/>
                </a:solidFill>
              </a:rPr>
              <a:t>git --version </a:t>
            </a:r>
            <a:r>
              <a:rPr b="1" lang="cs" sz="1600">
                <a:solidFill>
                  <a:srgbClr val="2B3990"/>
                </a:solidFill>
              </a:rPr>
              <a:t>или </a:t>
            </a:r>
            <a:r>
              <a:rPr b="1" lang="cs" sz="1600">
                <a:solidFill>
                  <a:srgbClr val="38761D"/>
                </a:solidFill>
              </a:rPr>
              <a:t>git -v</a:t>
            </a:r>
            <a:endParaRPr b="1"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Настройка имени и почты (очень важно для коммитов)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git config --global user.name "Твоё Имя"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git config --global user.email "</a:t>
            </a:r>
            <a:r>
              <a:rPr b="1" lang="cs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email@example.com</a:t>
            </a: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  <a:latin typeface="Roboto Mono"/>
                <a:ea typeface="Roboto Mono"/>
                <a:cs typeface="Roboto Mono"/>
                <a:sym typeface="Roboto Mono"/>
              </a:rPr>
              <a:t>Показывает имя и адрес пользователя:</a:t>
            </a:r>
            <a:endParaRPr sz="1600">
              <a:solidFill>
                <a:srgbClr val="2B399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 git config --global user.name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 git config --global user.email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cs" sz="1600">
                <a:solidFill>
                  <a:srgbClr val="2B3990"/>
                </a:solidFill>
                <a:latin typeface="Roboto Mono"/>
                <a:ea typeface="Roboto Mono"/>
                <a:cs typeface="Roboto Mono"/>
                <a:sym typeface="Roboto Mono"/>
              </a:rPr>
              <a:t>или список пользователей:</a:t>
            </a:r>
            <a:endParaRPr sz="1600">
              <a:solidFill>
                <a:srgbClr val="2B399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git config --list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Важно:</a:t>
            </a:r>
            <a:r>
              <a:rPr lang="cs" sz="1600">
                <a:solidFill>
                  <a:srgbClr val="2B3990"/>
                </a:solidFill>
              </a:rPr>
              <a:t> </a:t>
            </a:r>
            <a:r>
              <a:rPr b="1" lang="cs" sz="1600">
                <a:solidFill>
                  <a:srgbClr val="38761D"/>
                </a:solidFill>
              </a:rPr>
              <a:t>--global</a:t>
            </a:r>
            <a:r>
              <a:rPr lang="cs" sz="1600">
                <a:solidFill>
                  <a:srgbClr val="2B3990"/>
                </a:solidFill>
              </a:rPr>
              <a:t> означает настройки для </a:t>
            </a:r>
            <a:r>
              <a:rPr b="1" lang="cs" sz="1600">
                <a:solidFill>
                  <a:srgbClr val="2B3990"/>
                </a:solidFill>
              </a:rPr>
              <a:t>всех репозиториев пользователя</a:t>
            </a:r>
            <a:r>
              <a:rPr lang="cs" sz="1600">
                <a:solidFill>
                  <a:srgbClr val="2B3990"/>
                </a:solidFill>
              </a:rPr>
              <a:t> на этом компьютере. Если без </a:t>
            </a: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git config user.name, </a:t>
            </a:r>
            <a:r>
              <a:rPr lang="cs" sz="1600">
                <a:solidFill>
                  <a:srgbClr val="2B3990"/>
                </a:solidFill>
              </a:rPr>
              <a:t>проверить настройки </a:t>
            </a:r>
            <a:r>
              <a:rPr b="1" lang="cs" sz="1600">
                <a:solidFill>
                  <a:srgbClr val="2B3990"/>
                </a:solidFill>
              </a:rPr>
              <a:t>только для текущего репозитория</a:t>
            </a:r>
            <a:r>
              <a:rPr lang="cs" sz="1600">
                <a:solidFill>
                  <a:srgbClr val="2B3990"/>
                </a:solidFill>
              </a:rPr>
              <a:t>:</a:t>
            </a:r>
            <a:endParaRPr b="1" sz="21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0" y="0"/>
            <a:ext cx="90246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Как «выходить» из Git на чужом компьютере: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Очистить глобальные настройки Git (если нужно)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  </a:t>
            </a:r>
            <a:r>
              <a:rPr b="1" lang="cs" sz="1600">
                <a:solidFill>
                  <a:srgbClr val="188038"/>
                </a:solidFill>
              </a:rPr>
              <a:t>git config --global --unset user.name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   git config --global --unset user.email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Или удалить все глобальные настройки: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c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--remove-section user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Проверка пользователей: </a:t>
            </a:r>
            <a:r>
              <a:rPr b="1" lang="c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--list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или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user.name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0" y="0"/>
            <a:ext cx="90426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Основные команды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clone &lt;путь к репозиторию&gt;</a:t>
            </a:r>
            <a:r>
              <a:rPr lang="cs" sz="1600">
                <a:solidFill>
                  <a:srgbClr val="188038"/>
                </a:solidFill>
              </a:rPr>
              <a:t> - </a:t>
            </a:r>
            <a:r>
              <a:rPr lang="cs" sz="1600">
                <a:solidFill>
                  <a:srgbClr val="2B3990"/>
                </a:solidFill>
              </a:rPr>
              <a:t>клонирование репозитория на локальный компьютер;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status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- проверка состояния репозитория;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add &lt;файл&gt;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88038"/>
                </a:solidFill>
              </a:rPr>
              <a:t> (</a:t>
            </a:r>
            <a:r>
              <a:rPr b="1" lang="cs" sz="1600">
                <a:solidFill>
                  <a:srgbClr val="188038"/>
                </a:solidFill>
              </a:rPr>
              <a:t>git add .</a:t>
            </a:r>
            <a:r>
              <a:rPr lang="cs" sz="1600">
                <a:solidFill>
                  <a:srgbClr val="188038"/>
                </a:solidFill>
              </a:rPr>
              <a:t>) </a:t>
            </a:r>
            <a:r>
              <a:rPr lang="cs" sz="1600">
                <a:solidFill>
                  <a:schemeClr val="dk1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добавить файл в индекс (готов к коммиту);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commit -m "Комментарий"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- создать коммит (снимок состояния);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push</a:t>
            </a:r>
            <a:r>
              <a:rPr b="1"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chemeClr val="dk1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отправить изменения на сервер (GitHub, GitLab...);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pull</a:t>
            </a:r>
            <a:r>
              <a:rPr lang="cs" sz="1600">
                <a:solidFill>
                  <a:schemeClr val="dk1"/>
                </a:solidFill>
              </a:rPr>
              <a:t> - </a:t>
            </a:r>
            <a:r>
              <a:rPr lang="cs" sz="1600">
                <a:solidFill>
                  <a:srgbClr val="2B3990"/>
                </a:solidFill>
              </a:rPr>
              <a:t>забрать изменения с сервера.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11782" l="9220" r="5323" t="20540"/>
          <a:stretch/>
        </p:blipFill>
        <p:spPr>
          <a:xfrm>
            <a:off x="771400" y="3204600"/>
            <a:ext cx="7358176" cy="15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304800" y="304800"/>
            <a:ext cx="80508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Создаём проект локально и записываем на GitHub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git init -</a:t>
            </a:r>
            <a:r>
              <a:rPr b="1" lang="cs" sz="1600">
                <a:solidFill>
                  <a:srgbClr val="EB008B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vytvoří nový </a:t>
            </a:r>
            <a:r>
              <a:rPr b="1" lang="cs" sz="1600">
                <a:solidFill>
                  <a:srgbClr val="2B3990"/>
                </a:solidFill>
              </a:rPr>
              <a:t>Git repozitář</a:t>
            </a:r>
            <a:r>
              <a:rPr lang="cs" sz="1600">
                <a:solidFill>
                  <a:srgbClr val="2B3990"/>
                </a:solidFill>
              </a:rPr>
              <a:t> v aktuální složce;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git add &lt;файл&gt;</a:t>
            </a:r>
            <a:r>
              <a:rPr lang="cs" sz="1600">
                <a:solidFill>
                  <a:srgbClr val="188038"/>
                </a:solidFill>
              </a:rPr>
              <a:t> (</a:t>
            </a:r>
            <a:r>
              <a:rPr b="1" lang="cs" sz="1600">
                <a:solidFill>
                  <a:srgbClr val="188038"/>
                </a:solidFill>
              </a:rPr>
              <a:t>git add .</a:t>
            </a:r>
            <a:r>
              <a:rPr lang="cs" sz="1600">
                <a:solidFill>
                  <a:srgbClr val="188038"/>
                </a:solidFill>
              </a:rPr>
              <a:t>) </a:t>
            </a:r>
            <a:r>
              <a:rPr lang="cs" sz="1600">
                <a:solidFill>
                  <a:schemeClr val="dk1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добавить файл в индекс (готов к коммиту);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git commit -m "Комментарий"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- создать коммит (снимок состояния);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Потом открываем GitHub, создаем новый репозиторий и ниже перечисленые команды вводим в командную строку </a:t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Спасибо за внимание!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Готов ответить на </a:t>
            </a:r>
            <a:r>
              <a:rPr b="1" lang="cs">
                <a:solidFill>
                  <a:srgbClr val="2B3990"/>
                </a:solidFill>
              </a:rPr>
              <a:t>ваши</a:t>
            </a:r>
            <a:r>
              <a:rPr b="1" lang="cs">
                <a:solidFill>
                  <a:srgbClr val="2B3990"/>
                </a:solidFill>
              </a:rPr>
              <a:t> вопросы.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