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  <p:sldMasterId id="2147483648" r:id="rId2"/>
  </p:sldMasterIdLst>
  <p:sldIdLst>
    <p:sldId id="256" r:id="rId3"/>
    <p:sldId id="288" r:id="rId4"/>
    <p:sldId id="289" r:id="rId5"/>
    <p:sldId id="297" r:id="rId6"/>
    <p:sldId id="290" r:id="rId7"/>
    <p:sldId id="259" r:id="rId8"/>
    <p:sldId id="294" r:id="rId9"/>
    <p:sldId id="295" r:id="rId10"/>
    <p:sldId id="260" r:id="rId11"/>
    <p:sldId id="276" r:id="rId12"/>
    <p:sldId id="284" r:id="rId13"/>
    <p:sldId id="28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715D"/>
    <a:srgbClr val="44444C"/>
    <a:srgbClr val="2E2E2E"/>
    <a:srgbClr val="F8A808"/>
    <a:srgbClr val="FFD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9CD000-4EE2-409D-8D8E-935EC58BE2A3}" v="312" dt="2022-02-03T08:21:28.387"/>
    <p1510:client id="{6A1249B8-21AC-4AC5-A8C0-45F60BCDEC8A}" v="9" dt="2022-02-03T09:26:06.510"/>
    <p1510:client id="{7610F3E5-7836-4A5A-B409-3A5CDDFE43B8}" v="1546" dt="2022-02-03T09:22:37.968"/>
    <p1510:client id="{85D85FAD-6AFC-43CA-B5CB-A5C75C012E04}" v="1215" dt="2023-10-18T06:09:58.921"/>
    <p1510:client id="{A135ACEE-1D74-4073-93B9-ECA40EC2E3C8}" v="145" dt="2023-10-18T08:43:15.771"/>
    <p1510:client id="{CBAE21C5-DFFD-4FFA-8A8D-76BB85D32D31}" v="39" dt="2023-10-19T00:33:58.319"/>
    <p1510:client id="{D1449074-6299-4FFC-B071-2A95CD5629AC}" v="710" dt="2022-02-03T07:53:05.549"/>
    <p1510:client id="{E3834E6B-C185-4C1B-A8D5-DFB9FD62F82C}" v="586" dt="2022-02-06T06:14:18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76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0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60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2967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2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6737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36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66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74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616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4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1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3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2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44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5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2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82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�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�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상징, 그래픽, 폰트, 원이(가) 표시된 사진&#10;&#10;자동 생성된 설명">
            <a:extLst>
              <a:ext uri="{FF2B5EF4-FFF2-40B4-BE49-F238E27FC236}">
                <a16:creationId xmlns:a16="http://schemas.microsoft.com/office/drawing/2014/main" id="{3A079AE0-5A28-374B-2D3D-2876261BA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447" y="1066800"/>
            <a:ext cx="2976283" cy="297628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29463" y="1382957"/>
            <a:ext cx="10742721" cy="36317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11500" b="1" dirty="0" err="1">
                <a:ln w="6600">
                  <a:solidFill>
                    <a:srgbClr val="FAB900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rgbClr val="FAB900"/>
                  </a:outerShdw>
                </a:effectLst>
                <a:latin typeface="Angsana New"/>
                <a:ea typeface="HY중고딕"/>
                <a:cs typeface="Angsana New"/>
              </a:rPr>
              <a:t>병원</a:t>
            </a:r>
            <a:r>
              <a:rPr lang="en-US" altLang="ko-KR" sz="11500" b="1" dirty="0">
                <a:ln w="6600">
                  <a:solidFill>
                    <a:srgbClr val="FAB900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rgbClr val="FAB900"/>
                  </a:outerShdw>
                </a:effectLst>
                <a:latin typeface="Angsana New"/>
                <a:ea typeface="HY중고딕"/>
                <a:cs typeface="Angsana New"/>
              </a:rPr>
              <a:t> </a:t>
            </a:r>
            <a:r>
              <a:rPr lang="en-US" altLang="ko-KR" sz="11500" b="1" dirty="0" err="1">
                <a:ln w="6600">
                  <a:solidFill>
                    <a:srgbClr val="FAB900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rgbClr val="FAB900"/>
                  </a:outerShdw>
                </a:effectLst>
                <a:latin typeface="Angsana New"/>
                <a:ea typeface="HY중고딕"/>
                <a:cs typeface="Angsana New"/>
              </a:rPr>
              <a:t>관리</a:t>
            </a:r>
            <a:endParaRPr lang="ko-KR" altLang="en-US" dirty="0" err="1">
              <a:solidFill>
                <a:srgbClr val="00B050"/>
              </a:solidFill>
              <a:latin typeface="Angsana New"/>
              <a:ea typeface="HY중고딕"/>
              <a:cs typeface="Angsana New"/>
            </a:endParaRPr>
          </a:p>
          <a:p>
            <a:pPr algn="ctr"/>
            <a:r>
              <a:rPr lang="en-US" altLang="ko-KR" sz="11500" b="1" err="1">
                <a:ln w="6600">
                  <a:solidFill>
                    <a:srgbClr val="FAB900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rgbClr val="FAB900"/>
                  </a:outerShdw>
                </a:effectLst>
                <a:latin typeface="Angsana New"/>
                <a:ea typeface="HY중고딕"/>
                <a:cs typeface="Angsana New"/>
              </a:rPr>
              <a:t>프로그램</a:t>
            </a:r>
            <a:endParaRPr lang="en-US" altLang="ko-KR" sz="11500" b="1">
              <a:ln w="6600">
                <a:solidFill>
                  <a:srgbClr val="FAB900"/>
                </a:solidFill>
                <a:prstDash val="solid"/>
              </a:ln>
              <a:solidFill>
                <a:srgbClr val="00B050"/>
              </a:solidFill>
              <a:effectLst>
                <a:outerShdw dist="38100" dir="2700000" algn="tl" rotWithShape="0">
                  <a:srgbClr val="FAB900"/>
                </a:outerShdw>
              </a:effectLst>
              <a:latin typeface="Angsana New"/>
              <a:ea typeface="HY중고딕"/>
              <a:cs typeface="Angsana New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5749290" y="5451475"/>
            <a:ext cx="693420" cy="0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21735" y="5572760"/>
            <a:ext cx="4749165" cy="104647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/>
              </a:rPr>
              <a:t>JAVA MINI PROJECT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/>
            </a:endParaRPr>
          </a:p>
          <a:p>
            <a:pPr marL="0" indent="0" algn="ctr" latinLnBrk="0">
              <a:buFontTx/>
              <a:buNone/>
            </a:pP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charset="0"/>
            </a:endParaRPr>
          </a:p>
          <a:p>
            <a:pPr algn="ctr" latinLnBrk="0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/>
              </a:rPr>
              <a:t>&lt;HOSPITAL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bel"/>
                <a:ea typeface="맑은 고딕"/>
              </a:rPr>
              <a:t>MANAGEMENT PROGRAM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&gt;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algn="ctr" latinLnBrk="0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/>
              </a:rPr>
              <a:t>MEMBER :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rbel"/>
                <a:ea typeface="맑은 고딕"/>
              </a:rPr>
              <a:t>김정규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bel"/>
                <a:ea typeface="맑은 고딕"/>
              </a:rPr>
              <a:t>,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rbel"/>
                <a:ea typeface="맑은 고딕"/>
              </a:rPr>
              <a:t>백준우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bel"/>
                <a:ea typeface="맑은 고딕"/>
              </a:rPr>
              <a:t>,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rbel"/>
                <a:ea typeface="맑은 고딕"/>
              </a:rPr>
              <a:t>위성훈</a:t>
            </a:r>
            <a:endParaRPr lang="en-US" altLang="ko-KR" sz="1600" b="1" dirty="0" err="1">
              <a:solidFill>
                <a:schemeClr val="tx1">
                  <a:lumMod val="75000"/>
                  <a:lumOff val="25000"/>
                </a:schemeClr>
              </a:solidFill>
              <a:latin typeface="Corbel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71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순서도: 지연 36"/>
          <p:cNvSpPr/>
          <p:nvPr/>
        </p:nvSpPr>
        <p:spPr>
          <a:xfrm>
            <a:off x="0" y="123190"/>
            <a:ext cx="1332865" cy="877570"/>
          </a:xfrm>
          <a:prstGeom prst="flowChartDelay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24696" y="1121950"/>
            <a:ext cx="476626" cy="45642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ea typeface="HY중고딕"/>
              </a:rPr>
              <a:t>1</a:t>
            </a:r>
            <a:endParaRPr lang="ko-KR" altLang="en-US" sz="1600" b="1" dirty="0">
              <a:solidFill>
                <a:schemeClr val="tx1"/>
              </a:solidFill>
              <a:ea typeface="HY중고딕"/>
            </a:endParaRPr>
          </a:p>
        </p:txBody>
      </p:sp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C44AF864-EB52-D497-F065-CB8AE72E2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781" y="998400"/>
            <a:ext cx="1817672" cy="3140598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563326BD-6E05-0CCF-C1C3-B48C07A9A474}"/>
              </a:ext>
            </a:extLst>
          </p:cNvPr>
          <p:cNvSpPr/>
          <p:nvPr/>
        </p:nvSpPr>
        <p:spPr>
          <a:xfrm>
            <a:off x="3045012" y="814124"/>
            <a:ext cx="476626" cy="45642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ea typeface="HY중고딕"/>
              </a:rPr>
              <a:t>2</a:t>
            </a:r>
          </a:p>
        </p:txBody>
      </p:sp>
      <p:pic>
        <p:nvPicPr>
          <p:cNvPr id="6" name="그림 5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2568A1CF-A0AE-C989-2037-353E6DF90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635" y="996619"/>
            <a:ext cx="4195920" cy="3061171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DD984173-791B-9C2F-EE9B-7315D6A4AFC5}"/>
              </a:ext>
            </a:extLst>
          </p:cNvPr>
          <p:cNvSpPr/>
          <p:nvPr/>
        </p:nvSpPr>
        <p:spPr>
          <a:xfrm>
            <a:off x="5770971" y="770086"/>
            <a:ext cx="476626" cy="45642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ea typeface="HY중고딕"/>
              </a:rPr>
              <a:t>3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CD74E8-0949-0693-5D20-913B2279D8A9}"/>
              </a:ext>
            </a:extLst>
          </p:cNvPr>
          <p:cNvSpPr/>
          <p:nvPr/>
        </p:nvSpPr>
        <p:spPr>
          <a:xfrm>
            <a:off x="2170224" y="-76910"/>
            <a:ext cx="8303297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altLang="en-US" sz="6000" b="1" dirty="0">
                <a:ln/>
                <a:solidFill>
                  <a:srgbClr val="F8A808"/>
                </a:solid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ea typeface="맑은 고딕"/>
              </a:rPr>
              <a:t>스토리보드</a:t>
            </a:r>
            <a:endParaRPr lang="ko-KR" altLang="en-US" sz="6000" b="1" cap="none" spc="0" dirty="0">
              <a:ln/>
              <a:solidFill>
                <a:srgbClr val="F8A808"/>
              </a:solid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ea typeface="맑은 고딕"/>
            </a:endParaRPr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E2F6D706-452F-2119-484C-F16FB5060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069" y="4570715"/>
            <a:ext cx="3346219" cy="196969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86F6F47A-1CA6-F51B-226A-72F587B96FE5}"/>
              </a:ext>
            </a:extLst>
          </p:cNvPr>
          <p:cNvSpPr/>
          <p:nvPr/>
        </p:nvSpPr>
        <p:spPr>
          <a:xfrm>
            <a:off x="3928666" y="4343258"/>
            <a:ext cx="476626" cy="45642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ea typeface="HY중고딕"/>
              </a:rPr>
              <a:t>4</a:t>
            </a:r>
          </a:p>
        </p:txBody>
      </p:sp>
      <p:pic>
        <p:nvPicPr>
          <p:cNvPr id="2" name="그림 1" descr="텍스트, 스크린샷, 폰트, 로고이(가) 표시된 사진&#10;&#10;자동 생성된 설명">
            <a:extLst>
              <a:ext uri="{FF2B5EF4-FFF2-40B4-BE49-F238E27FC236}">
                <a16:creationId xmlns:a16="http://schemas.microsoft.com/office/drawing/2014/main" id="{4C0CA984-50DF-50FA-4F2D-6B796BE2C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118" y="1475081"/>
            <a:ext cx="2130468" cy="325634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F8AE1E8-D445-BDD2-4268-272F6B03F7E0}"/>
              </a:ext>
            </a:extLst>
          </p:cNvPr>
          <p:cNvCxnSpPr>
            <a:cxnSpLocks/>
          </p:cNvCxnSpPr>
          <p:nvPr/>
        </p:nvCxnSpPr>
        <p:spPr>
          <a:xfrm flipV="1">
            <a:off x="1252885" y="2744792"/>
            <a:ext cx="5057471" cy="1849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4EA380C-A1F6-8655-9585-08F838A7C47F}"/>
              </a:ext>
            </a:extLst>
          </p:cNvPr>
          <p:cNvCxnSpPr/>
          <p:nvPr/>
        </p:nvCxnSpPr>
        <p:spPr>
          <a:xfrm flipV="1">
            <a:off x="2440443" y="2171899"/>
            <a:ext cx="950258" cy="245632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5" name="그림 1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0966ADD-02EA-1237-7CD4-B36BC99F46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2278" y="4345466"/>
            <a:ext cx="3684608" cy="2227852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2433BD84-F75B-61A9-7AF4-DFC54AF5A634}"/>
              </a:ext>
            </a:extLst>
          </p:cNvPr>
          <p:cNvSpPr/>
          <p:nvPr/>
        </p:nvSpPr>
        <p:spPr>
          <a:xfrm>
            <a:off x="7960515" y="4174972"/>
            <a:ext cx="476626" cy="45642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ea typeface="HY중고딕"/>
              </a:rPr>
              <a:t>5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5A4DDE0-3ADE-729F-7C87-38C422526010}"/>
              </a:ext>
            </a:extLst>
          </p:cNvPr>
          <p:cNvCxnSpPr>
            <a:cxnSpLocks/>
          </p:cNvCxnSpPr>
          <p:nvPr/>
        </p:nvCxnSpPr>
        <p:spPr>
          <a:xfrm>
            <a:off x="1253565" y="4615836"/>
            <a:ext cx="3038936" cy="1148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AD457CF-A081-6ADC-BFAD-490786565818}"/>
              </a:ext>
            </a:extLst>
          </p:cNvPr>
          <p:cNvCxnSpPr>
            <a:cxnSpLocks/>
          </p:cNvCxnSpPr>
          <p:nvPr/>
        </p:nvCxnSpPr>
        <p:spPr>
          <a:xfrm>
            <a:off x="1243921" y="4615837"/>
            <a:ext cx="7196175" cy="926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14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567"/>
          <p:cNvSpPr>
            <a:spLocks/>
          </p:cNvSpPr>
          <p:nvPr/>
        </p:nvSpPr>
        <p:spPr>
          <a:xfrm flipH="1">
            <a:off x="5755929" y="3105150"/>
            <a:ext cx="779780" cy="732155"/>
          </a:xfrm>
          <a:prstGeom prst="ellipse">
            <a:avLst/>
          </a:prstGeom>
          <a:solidFill>
            <a:schemeClr val="tx2">
              <a:lumMod val="40000"/>
              <a:lumOff val="60000"/>
              <a:alpha val="68059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600" b="1">
              <a:ea typeface="맑은 고딕" charset="0"/>
            </a:endParaRPr>
          </a:p>
        </p:txBody>
      </p:sp>
      <p:sp>
        <p:nvSpPr>
          <p:cNvPr id="13" name="도형 568"/>
          <p:cNvSpPr>
            <a:spLocks/>
          </p:cNvSpPr>
          <p:nvPr/>
        </p:nvSpPr>
        <p:spPr>
          <a:xfrm flipH="1">
            <a:off x="5231419" y="3103880"/>
            <a:ext cx="779780" cy="732155"/>
          </a:xfrm>
          <a:prstGeom prst="ellipse">
            <a:avLst/>
          </a:prstGeom>
          <a:solidFill>
            <a:schemeClr val="accent4">
              <a:alpha val="750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600" b="1">
              <a:ea typeface="맑은 고딕" charset="0"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5237480" y="2971800"/>
            <a:ext cx="1720215" cy="9226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 latinLnBrk="0"/>
            <a:r>
              <a:rPr lang="ko-KR" altLang="en-US" sz="54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맑은 고딕"/>
              </a:rPr>
              <a:t>시연 </a:t>
            </a:r>
            <a:endParaRPr lang="ko-KR" altLang="en-US" sz="5400" b="1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33767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511425" y="2722880"/>
            <a:ext cx="7169150" cy="92329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altLang="en-US" sz="5400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맑은 고딕"/>
              </a:rPr>
              <a:t>감사합니다</a:t>
            </a:r>
            <a:r>
              <a:rPr lang="en-US" altLang="ko-KR" sz="5400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맑은 고딕"/>
              </a:rPr>
              <a:t>.</a:t>
            </a:r>
            <a:r>
              <a:rPr lang="ko-KR" altLang="en-US" sz="5400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맑은 고딕"/>
              </a:rPr>
              <a:t> </a:t>
            </a:r>
            <a:endParaRPr lang="en-US" altLang="ko-KR" sz="6600" b="1" cap="none" spc="0" dirty="0">
              <a:ln/>
              <a:pattFill prst="dkUpDiag">
                <a:fgClr>
                  <a:schemeClr val="tx1">
                    <a:lumMod val="95000"/>
                    <a:lumOff val="5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ea typeface="맑은 고딕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619625" y="2628900"/>
            <a:ext cx="85725" cy="939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295900" y="2637790"/>
            <a:ext cx="85725" cy="939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21735" y="5572760"/>
            <a:ext cx="4748530" cy="10464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MINI PROJECT</a:t>
            </a:r>
          </a:p>
          <a:p>
            <a:pPr algn="ctr"/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/>
              </a:rPr>
              <a:t>2023.10.19</a:t>
            </a:r>
          </a:p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MEMBER : 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rbel"/>
                <a:ea typeface="+mn-lt"/>
              </a:rPr>
              <a:t>김정규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bel"/>
                <a:ea typeface="+mn-lt"/>
              </a:rPr>
              <a:t>, 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rbel"/>
                <a:ea typeface="+mn-lt"/>
              </a:rPr>
              <a:t>백준우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bel"/>
                <a:ea typeface="+mn-lt"/>
              </a:rPr>
              <a:t>, 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rbel"/>
                <a:ea typeface="+mn-lt"/>
              </a:rPr>
              <a:t>위성훈</a:t>
            </a:r>
            <a:endParaRPr lang="ko-KR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749290" y="5451475"/>
            <a:ext cx="693420" cy="0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14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>
            <a:spLocks/>
          </p:cNvSpPr>
          <p:nvPr/>
        </p:nvSpPr>
        <p:spPr>
          <a:xfrm>
            <a:off x="2690495" y="110490"/>
            <a:ext cx="6816090" cy="8305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4800" b="1" dirty="0">
                <a:solidFill>
                  <a:srgbClr val="F8A808"/>
                </a:solid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ea typeface="맑은 고딕"/>
              </a:rPr>
              <a:t>목차</a:t>
            </a:r>
          </a:p>
        </p:txBody>
      </p:sp>
      <p:sp>
        <p:nvSpPr>
          <p:cNvPr id="15" name="도형 103"/>
          <p:cNvSpPr>
            <a:spLocks/>
          </p:cNvSpPr>
          <p:nvPr/>
        </p:nvSpPr>
        <p:spPr>
          <a:xfrm>
            <a:off x="915035" y="1106170"/>
            <a:ext cx="10538460" cy="4889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6" name="도형 105"/>
          <p:cNvSpPr>
            <a:spLocks/>
          </p:cNvSpPr>
          <p:nvPr/>
        </p:nvSpPr>
        <p:spPr>
          <a:xfrm>
            <a:off x="909955" y="6490335"/>
            <a:ext cx="10538460" cy="4889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B4A1577-959D-4664-B809-4269718DE2E0}"/>
              </a:ext>
            </a:extLst>
          </p:cNvPr>
          <p:cNvGrpSpPr/>
          <p:nvPr/>
        </p:nvGrpSpPr>
        <p:grpSpPr>
          <a:xfrm>
            <a:off x="924442" y="1764665"/>
            <a:ext cx="4871085" cy="645795"/>
            <a:chOff x="915035" y="1764665"/>
            <a:chExt cx="4871085" cy="645795"/>
          </a:xfrm>
        </p:grpSpPr>
        <p:sp>
          <p:nvSpPr>
            <p:cNvPr id="18" name="도형 131"/>
            <p:cNvSpPr>
              <a:spLocks/>
            </p:cNvSpPr>
            <p:nvPr/>
          </p:nvSpPr>
          <p:spPr>
            <a:xfrm>
              <a:off x="1261110" y="1816100"/>
              <a:ext cx="687705" cy="58674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72063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sz="1600" b="1" dirty="0">
                <a:solidFill>
                  <a:srgbClr val="F8A808"/>
                </a:solidFill>
                <a:ea typeface="맑은 고딕" charset="0"/>
              </a:endParaRPr>
            </a:p>
          </p:txBody>
        </p:sp>
        <p:sp>
          <p:nvSpPr>
            <p:cNvPr id="17" name="도형 130"/>
            <p:cNvSpPr>
              <a:spLocks/>
            </p:cNvSpPr>
            <p:nvPr/>
          </p:nvSpPr>
          <p:spPr>
            <a:xfrm>
              <a:off x="915035" y="1814830"/>
              <a:ext cx="687705" cy="586740"/>
            </a:xfrm>
            <a:prstGeom prst="ellipse">
              <a:avLst/>
            </a:prstGeom>
            <a:solidFill>
              <a:schemeClr val="accent4">
                <a:alpha val="750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sz="1600" b="1" dirty="0">
                <a:solidFill>
                  <a:srgbClr val="F8A808"/>
                </a:solidFill>
                <a:ea typeface="맑은 고딕" charset="0"/>
              </a:endParaRPr>
            </a:p>
          </p:txBody>
        </p:sp>
        <p:sp>
          <p:nvSpPr>
            <p:cNvPr id="14" name="도형 91"/>
            <p:cNvSpPr>
              <a:spLocks/>
            </p:cNvSpPr>
            <p:nvPr/>
          </p:nvSpPr>
          <p:spPr>
            <a:xfrm>
              <a:off x="1138555" y="1764665"/>
              <a:ext cx="4647565" cy="64579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latinLnBrk="0">
                <a:buFontTx/>
                <a:buNone/>
              </a:pPr>
              <a:r>
                <a:rPr lang="ko-KR" altLang="en-US" sz="3600" b="1" dirty="0">
                  <a:solidFill>
                    <a:srgbClr val="F8A808"/>
                  </a:solid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ea typeface="맑은 고딕"/>
                </a:rPr>
                <a:t>1. 프로젝트 소개</a:t>
              </a:r>
              <a:endParaRPr lang="ko-KR" altLang="en-US" sz="3600" b="1">
                <a:solidFill>
                  <a:srgbClr val="F8A808"/>
                </a:solidFill>
                <a:ea typeface="맑은 고딕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7A7E48C-8609-43DA-B7D7-D53B9DADA8BB}"/>
              </a:ext>
            </a:extLst>
          </p:cNvPr>
          <p:cNvGrpSpPr/>
          <p:nvPr/>
        </p:nvGrpSpPr>
        <p:grpSpPr>
          <a:xfrm>
            <a:off x="924442" y="3433763"/>
            <a:ext cx="5998845" cy="645795"/>
            <a:chOff x="916305" y="2832735"/>
            <a:chExt cx="5998845" cy="645795"/>
          </a:xfrm>
        </p:grpSpPr>
        <p:sp>
          <p:nvSpPr>
            <p:cNvPr id="19" name="도형 157"/>
            <p:cNvSpPr>
              <a:spLocks/>
            </p:cNvSpPr>
            <p:nvPr/>
          </p:nvSpPr>
          <p:spPr>
            <a:xfrm>
              <a:off x="1262380" y="2865120"/>
              <a:ext cx="687705" cy="58674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72063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sz="1600" b="1" dirty="0">
                <a:solidFill>
                  <a:srgbClr val="F8A808"/>
                </a:solidFill>
                <a:ea typeface="맑은 고딕" charset="0"/>
              </a:endParaRPr>
            </a:p>
          </p:txBody>
        </p:sp>
        <p:sp>
          <p:nvSpPr>
            <p:cNvPr id="20" name="도형 158"/>
            <p:cNvSpPr>
              <a:spLocks/>
            </p:cNvSpPr>
            <p:nvPr/>
          </p:nvSpPr>
          <p:spPr>
            <a:xfrm>
              <a:off x="916305" y="2863850"/>
              <a:ext cx="687705" cy="586740"/>
            </a:xfrm>
            <a:prstGeom prst="ellipse">
              <a:avLst/>
            </a:prstGeom>
            <a:solidFill>
              <a:schemeClr val="accent4">
                <a:alpha val="750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sz="1600" b="1" dirty="0">
                <a:solidFill>
                  <a:srgbClr val="F8A808"/>
                </a:solidFill>
                <a:ea typeface="맑은 고딕" charset="0"/>
              </a:endParaRPr>
            </a:p>
          </p:txBody>
        </p:sp>
        <p:sp>
          <p:nvSpPr>
            <p:cNvPr id="28" name="도형 166"/>
            <p:cNvSpPr>
              <a:spLocks/>
            </p:cNvSpPr>
            <p:nvPr/>
          </p:nvSpPr>
          <p:spPr>
            <a:xfrm>
              <a:off x="1139825" y="2832735"/>
              <a:ext cx="5775325" cy="64579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latinLnBrk="0">
                <a:buFontTx/>
                <a:buNone/>
              </a:pPr>
              <a:r>
                <a:rPr lang="ko-KR" altLang="en-US" sz="3600" b="1" dirty="0">
                  <a:solidFill>
                    <a:srgbClr val="F8A808"/>
                  </a:solid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ea typeface="맑은 고딕"/>
                </a:rPr>
                <a:t>2. 프로그램 스토리보드</a:t>
              </a:r>
              <a:endParaRPr lang="ko-KR" altLang="en-US" sz="3600" b="1">
                <a:solidFill>
                  <a:srgbClr val="F8A808"/>
                </a:solidFill>
                <a:ea typeface="맑은 고딕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C06F6D9-154C-4FCC-B3AF-88D9020C0929}"/>
              </a:ext>
            </a:extLst>
          </p:cNvPr>
          <p:cNvGrpSpPr/>
          <p:nvPr/>
        </p:nvGrpSpPr>
        <p:grpSpPr>
          <a:xfrm>
            <a:off x="924442" y="5102860"/>
            <a:ext cx="5988685" cy="645795"/>
            <a:chOff x="916305" y="5102860"/>
            <a:chExt cx="5988685" cy="645795"/>
          </a:xfrm>
        </p:grpSpPr>
        <p:sp>
          <p:nvSpPr>
            <p:cNvPr id="23" name="도형 161"/>
            <p:cNvSpPr>
              <a:spLocks/>
            </p:cNvSpPr>
            <p:nvPr/>
          </p:nvSpPr>
          <p:spPr>
            <a:xfrm>
              <a:off x="1262380" y="5151120"/>
              <a:ext cx="687705" cy="58674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72063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sz="1600" b="1" dirty="0">
                <a:solidFill>
                  <a:srgbClr val="F8A808"/>
                </a:solidFill>
                <a:ea typeface="맑은 고딕" charset="0"/>
              </a:endParaRPr>
            </a:p>
          </p:txBody>
        </p:sp>
        <p:sp>
          <p:nvSpPr>
            <p:cNvPr id="24" name="도형 162"/>
            <p:cNvSpPr>
              <a:spLocks/>
            </p:cNvSpPr>
            <p:nvPr/>
          </p:nvSpPr>
          <p:spPr>
            <a:xfrm>
              <a:off x="916305" y="5149850"/>
              <a:ext cx="687705" cy="586740"/>
            </a:xfrm>
            <a:prstGeom prst="ellipse">
              <a:avLst/>
            </a:prstGeom>
            <a:solidFill>
              <a:schemeClr val="accent4">
                <a:alpha val="750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sz="1600" b="1" dirty="0">
                <a:solidFill>
                  <a:srgbClr val="F8A808"/>
                </a:solidFill>
                <a:ea typeface="맑은 고딕" charset="0"/>
              </a:endParaRPr>
            </a:p>
          </p:txBody>
        </p:sp>
        <p:sp>
          <p:nvSpPr>
            <p:cNvPr id="30" name="도형 168"/>
            <p:cNvSpPr>
              <a:spLocks/>
            </p:cNvSpPr>
            <p:nvPr/>
          </p:nvSpPr>
          <p:spPr>
            <a:xfrm>
              <a:off x="1129665" y="5102860"/>
              <a:ext cx="5775325" cy="64579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latinLnBrk="0">
                <a:buFontTx/>
                <a:buNone/>
              </a:pPr>
              <a:r>
                <a:rPr lang="en-US" altLang="ko-KR" sz="3600" b="1" dirty="0">
                  <a:solidFill>
                    <a:srgbClr val="F8A808"/>
                  </a:solid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ea typeface="맑은 고딕"/>
                </a:rPr>
                <a:t>3</a:t>
              </a:r>
              <a:r>
                <a:rPr lang="ko-KR" altLang="en-US" sz="3600" b="1" dirty="0">
                  <a:solidFill>
                    <a:srgbClr val="F8A808"/>
                  </a:solid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ea typeface="맑은 고딕"/>
                </a:rPr>
                <a:t>. 시연</a:t>
              </a:r>
              <a:endParaRPr lang="ko-KR" altLang="en-US" sz="3600" b="1">
                <a:solidFill>
                  <a:srgbClr val="F8A808"/>
                </a:solidFill>
                <a:ea typeface="맑은 고딕"/>
              </a:endParaRPr>
            </a:p>
          </p:txBody>
        </p:sp>
      </p:grpSp>
      <p:pic>
        <p:nvPicPr>
          <p:cNvPr id="6" name="그림 5" descr="상징, 그래픽, 폰트, 원이(가) 표시된 사진&#10;&#10;자동 생성된 설명">
            <a:extLst>
              <a:ext uri="{FF2B5EF4-FFF2-40B4-BE49-F238E27FC236}">
                <a16:creationId xmlns:a16="http://schemas.microsoft.com/office/drawing/2014/main" id="{F7374B9F-1756-5F76-59DB-A5F1CF1D6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706" y="2270948"/>
            <a:ext cx="2976283" cy="29762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상징, 그래픽, 폰트, 원이(가) 표시된 사진&#10;&#10;자동 생성된 설명">
            <a:extLst>
              <a:ext uri="{FF2B5EF4-FFF2-40B4-BE49-F238E27FC236}">
                <a16:creationId xmlns:a16="http://schemas.microsoft.com/office/drawing/2014/main" id="{7E5F81F1-58AD-B523-1DD3-6C14D91B0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034" y="672353"/>
            <a:ext cx="2976283" cy="2976283"/>
          </a:xfrm>
          <a:prstGeom prst="rect">
            <a:avLst/>
          </a:prstGeom>
        </p:spPr>
      </p:pic>
      <p:sp>
        <p:nvSpPr>
          <p:cNvPr id="12" name="도형 180"/>
          <p:cNvSpPr>
            <a:spLocks/>
          </p:cNvSpPr>
          <p:nvPr/>
        </p:nvSpPr>
        <p:spPr>
          <a:xfrm flipH="1">
            <a:off x="4194810" y="2817495"/>
            <a:ext cx="779780" cy="732155"/>
          </a:xfrm>
          <a:prstGeom prst="ellipse">
            <a:avLst/>
          </a:prstGeom>
          <a:solidFill>
            <a:schemeClr val="tx2">
              <a:lumMod val="40000"/>
              <a:lumOff val="60000"/>
              <a:alpha val="68059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600" b="1">
              <a:ea typeface="맑은 고딕" charset="0"/>
            </a:endParaRPr>
          </a:p>
        </p:txBody>
      </p:sp>
      <p:sp>
        <p:nvSpPr>
          <p:cNvPr id="13" name="도형 181"/>
          <p:cNvSpPr>
            <a:spLocks/>
          </p:cNvSpPr>
          <p:nvPr/>
        </p:nvSpPr>
        <p:spPr>
          <a:xfrm flipH="1">
            <a:off x="3670300" y="2816225"/>
            <a:ext cx="779780" cy="732155"/>
          </a:xfrm>
          <a:prstGeom prst="ellipse">
            <a:avLst/>
          </a:prstGeom>
          <a:solidFill>
            <a:schemeClr val="accent4">
              <a:alpha val="750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600" b="1">
              <a:ea typeface="맑은 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2462530" y="2722880"/>
            <a:ext cx="7169785" cy="9226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5400" b="1" dirty="0">
                <a:solidFill>
                  <a:srgbClr val="F8A808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맑은 고딕"/>
              </a:rPr>
              <a:t>프로젝트 소개</a:t>
            </a:r>
            <a:endParaRPr lang="ko-KR" altLang="en-US" sz="5400" b="1">
              <a:solidFill>
                <a:srgbClr val="F8A808"/>
              </a:solidFill>
              <a:ea typeface="맑은 고딕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만화 영화, 사람이(가) 표시된 사진&#10;&#10;자동 생성된 설명">
            <a:extLst>
              <a:ext uri="{FF2B5EF4-FFF2-40B4-BE49-F238E27FC236}">
                <a16:creationId xmlns:a16="http://schemas.microsoft.com/office/drawing/2014/main" id="{76ED284D-47E7-C639-49B3-0D56E0AAF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90" y="852835"/>
            <a:ext cx="10832242" cy="5897064"/>
          </a:xfrm>
          <a:prstGeom prst="rect">
            <a:avLst/>
          </a:prstGeom>
        </p:spPr>
      </p:pic>
      <p:sp>
        <p:nvSpPr>
          <p:cNvPr id="6" name="Rect 0">
            <a:extLst>
              <a:ext uri="{FF2B5EF4-FFF2-40B4-BE49-F238E27FC236}">
                <a16:creationId xmlns:a16="http://schemas.microsoft.com/office/drawing/2014/main" id="{30E47CEA-C333-2DAC-0A76-DF50E349D5E5}"/>
              </a:ext>
            </a:extLst>
          </p:cNvPr>
          <p:cNvSpPr>
            <a:spLocks/>
          </p:cNvSpPr>
          <p:nvPr/>
        </p:nvSpPr>
        <p:spPr>
          <a:xfrm>
            <a:off x="-567319" y="321336"/>
            <a:ext cx="7169785" cy="9233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r>
              <a:rPr lang="ko-KR" altLang="en-US" sz="5400" b="1" dirty="0">
                <a:solidFill>
                  <a:srgbClr val="F8A808"/>
                </a:solid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ea typeface="맑은 고딕"/>
                <a:cs typeface="Calibri"/>
              </a:rPr>
              <a:t>클래스 구성</a:t>
            </a:r>
          </a:p>
        </p:txBody>
      </p:sp>
    </p:spTree>
    <p:extLst>
      <p:ext uri="{BB962C8B-B14F-4D97-AF65-F5344CB8AC3E}">
        <p14:creationId xmlns:p14="http://schemas.microsoft.com/office/powerpoint/2010/main" val="283161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상징, 그래픽, 폰트, 원이(가) 표시된 사진&#10;&#10;자동 생성된 설명">
            <a:extLst>
              <a:ext uri="{FF2B5EF4-FFF2-40B4-BE49-F238E27FC236}">
                <a16:creationId xmlns:a16="http://schemas.microsoft.com/office/drawing/2014/main" id="{5E2084DD-820D-71E4-5F04-292C78D61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374" y="107244"/>
            <a:ext cx="1508729" cy="1508729"/>
          </a:xfrm>
          <a:prstGeom prst="rect">
            <a:avLst/>
          </a:prstGeom>
        </p:spPr>
      </p:pic>
      <p:sp>
        <p:nvSpPr>
          <p:cNvPr id="23" name="Rect 0"/>
          <p:cNvSpPr>
            <a:spLocks/>
          </p:cNvSpPr>
          <p:nvPr/>
        </p:nvSpPr>
        <p:spPr>
          <a:xfrm>
            <a:off x="708025" y="2253615"/>
            <a:ext cx="3258820" cy="3818890"/>
          </a:xfrm>
          <a:prstGeom prst="roundRect">
            <a:avLst/>
          </a:prstGeom>
          <a:solidFill>
            <a:schemeClr val="tx1"/>
          </a:solidFill>
          <a:ln w="38100" cap="flat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8496B0"/>
              </a:solidFill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2767330" y="110490"/>
            <a:ext cx="6816090" cy="831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4800" b="1" dirty="0">
                <a:solidFill>
                  <a:srgbClr val="F8A808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맑은 고딕"/>
              </a:rPr>
              <a:t>프로그램 개발 환경</a:t>
            </a:r>
            <a:endParaRPr lang="ko-KR" altLang="en-US" sz="4800" b="1">
              <a:solidFill>
                <a:srgbClr val="F8A808"/>
              </a:solidFill>
              <a:ea typeface="맑은 고딕"/>
            </a:endParaRPr>
          </a:p>
        </p:txBody>
      </p:sp>
      <p:sp>
        <p:nvSpPr>
          <p:cNvPr id="33" name="Rect 0"/>
          <p:cNvSpPr>
            <a:spLocks/>
          </p:cNvSpPr>
          <p:nvPr/>
        </p:nvSpPr>
        <p:spPr>
          <a:xfrm>
            <a:off x="4561840" y="2253615"/>
            <a:ext cx="3258820" cy="3818890"/>
          </a:xfrm>
          <a:prstGeom prst="roundRect">
            <a:avLst/>
          </a:prstGeom>
          <a:solidFill>
            <a:schemeClr val="tx1"/>
          </a:solidFill>
          <a:ln w="381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8496B0"/>
              </a:solidFill>
            </a:endParaRPr>
          </a:p>
        </p:txBody>
      </p:sp>
      <p:sp>
        <p:nvSpPr>
          <p:cNvPr id="38" name="Rect 0"/>
          <p:cNvSpPr>
            <a:spLocks/>
          </p:cNvSpPr>
          <p:nvPr/>
        </p:nvSpPr>
        <p:spPr>
          <a:xfrm>
            <a:off x="8399780" y="2235200"/>
            <a:ext cx="3258820" cy="3818890"/>
          </a:xfrm>
          <a:prstGeom prst="roundRect">
            <a:avLst/>
          </a:prstGeom>
          <a:solidFill>
            <a:schemeClr val="tx1"/>
          </a:solidFill>
          <a:ln w="381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8496B0"/>
              </a:solidFill>
            </a:endParaRPr>
          </a:p>
        </p:txBody>
      </p:sp>
      <p:pic>
        <p:nvPicPr>
          <p:cNvPr id="7" name="Picture " descr="/Users/seung-gyeong/Library/Group Containers/L48J367XN4.com.infraware.PolarisOffice/EngineTemp/3702/image6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3450590"/>
            <a:ext cx="2418715" cy="1370330"/>
          </a:xfrm>
          <a:prstGeom prst="rect">
            <a:avLst/>
          </a:prstGeom>
          <a:noFill/>
        </p:spPr>
      </p:pic>
      <p:pic>
        <p:nvPicPr>
          <p:cNvPr id="8" name="Picture " descr="/Users/seung-gyeong/Library/Group Containers/L48J367XN4.com.infraware.PolarisOffice/EngineTemp/3702/image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345" y="3836670"/>
            <a:ext cx="2520950" cy="774700"/>
          </a:xfrm>
          <a:prstGeom prst="rect">
            <a:avLst/>
          </a:prstGeom>
          <a:noFill/>
        </p:spPr>
      </p:pic>
      <p:pic>
        <p:nvPicPr>
          <p:cNvPr id="12" name="Picture " descr="/Users/seung-gyeong/Library/Group Containers/L48J367XN4.com.infraware.PolarisOffice/EngineTemp/3702/image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" t="23618" r="1509" b="27496"/>
          <a:stretch>
            <a:fillRect/>
          </a:stretch>
        </p:blipFill>
        <p:spPr>
          <a:xfrm>
            <a:off x="4843780" y="3648075"/>
            <a:ext cx="2662555" cy="1015365"/>
          </a:xfrm>
          <a:prstGeom prst="rect">
            <a:avLst/>
          </a:prstGeom>
          <a:noFill/>
        </p:spPr>
      </p:pic>
      <p:sp>
        <p:nvSpPr>
          <p:cNvPr id="71" name="Rect 0"/>
          <p:cNvSpPr>
            <a:spLocks/>
          </p:cNvSpPr>
          <p:nvPr/>
        </p:nvSpPr>
        <p:spPr>
          <a:xfrm>
            <a:off x="9211795" y="1573978"/>
            <a:ext cx="1642047" cy="1364615"/>
          </a:xfrm>
          <a:prstGeom prst="ellipse">
            <a:avLst/>
          </a:prstGeom>
          <a:solidFill>
            <a:srgbClr val="FFDA65"/>
          </a:solidFill>
          <a:ln w="12700" cap="flat" cmpd="sng">
            <a:solidFill>
              <a:schemeClr val="accent4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600" b="1" dirty="0">
                <a:solidFill>
                  <a:schemeClr val="bg1"/>
                </a:solidFill>
                <a:ea typeface="+mn-lt"/>
                <a:cs typeface="+mn-lt"/>
              </a:rPr>
              <a:t>tool</a:t>
            </a:r>
            <a:endParaRPr lang="ko-KR" altLang="en-US" sz="1600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73" name="Rect 0"/>
          <p:cNvSpPr>
            <a:spLocks/>
          </p:cNvSpPr>
          <p:nvPr/>
        </p:nvSpPr>
        <p:spPr>
          <a:xfrm>
            <a:off x="1503867" y="1573978"/>
            <a:ext cx="1668942" cy="1364615"/>
          </a:xfrm>
          <a:prstGeom prst="ellipse">
            <a:avLst/>
          </a:prstGeom>
          <a:solidFill>
            <a:srgbClr val="FFDA65"/>
          </a:solidFill>
          <a:ln w="12700" cap="flat" cmpd="sng">
            <a:solidFill>
              <a:schemeClr val="accent4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600" b="1" dirty="0">
                <a:solidFill>
                  <a:schemeClr val="bg1"/>
                </a:solidFill>
                <a:ea typeface="맑은 고딕"/>
              </a:rPr>
              <a:t>language</a:t>
            </a:r>
            <a:endParaRPr lang="ko-KR" altLang="en-US" sz="16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77" name="Rect 0"/>
          <p:cNvSpPr>
            <a:spLocks/>
          </p:cNvSpPr>
          <p:nvPr/>
        </p:nvSpPr>
        <p:spPr>
          <a:xfrm>
            <a:off x="5371277" y="1556049"/>
            <a:ext cx="1642047" cy="1364615"/>
          </a:xfrm>
          <a:prstGeom prst="ellipse">
            <a:avLst/>
          </a:prstGeom>
          <a:solidFill>
            <a:srgbClr val="FFDA65"/>
          </a:solidFill>
          <a:ln w="12700" cap="flat" cmpd="sng">
            <a:solidFill>
              <a:schemeClr val="accent4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600" b="1" dirty="0">
                <a:solidFill>
                  <a:schemeClr val="bg1"/>
                </a:solidFill>
                <a:ea typeface="+mn-lt"/>
                <a:cs typeface="+mn-lt"/>
              </a:rPr>
              <a:t>database</a:t>
            </a:r>
            <a:endParaRPr lang="ko-KR" altLang="en-US" sz="1600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상징, 그래픽, 폰트, 원이(가) 표시된 사진&#10;&#10;자동 생성된 설명">
            <a:extLst>
              <a:ext uri="{FF2B5EF4-FFF2-40B4-BE49-F238E27FC236}">
                <a16:creationId xmlns:a16="http://schemas.microsoft.com/office/drawing/2014/main" id="{861E60AF-9F58-BF9D-DFA1-E7A10C765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225" y="1132652"/>
            <a:ext cx="4744877" cy="4763691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8189F48-7285-4B9D-AC81-2A3D88204517}"/>
              </a:ext>
            </a:extLst>
          </p:cNvPr>
          <p:cNvSpPr/>
          <p:nvPr/>
        </p:nvSpPr>
        <p:spPr>
          <a:xfrm>
            <a:off x="568026" y="3016923"/>
            <a:ext cx="3240555" cy="38432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53435" y="87630"/>
            <a:ext cx="5648960" cy="8312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altLang="en-US" sz="4800" b="1" dirty="0">
                <a:ln/>
                <a:solidFill>
                  <a:srgbClr val="F8A808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맑은 고딕"/>
              </a:rPr>
              <a:t>프로젝트 설계</a:t>
            </a:r>
            <a:endParaRPr lang="en-US" altLang="ko-KR" sz="4800" b="1" cap="none" spc="0">
              <a:ln/>
              <a:solidFill>
                <a:srgbClr val="F8A808"/>
              </a:solid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ea typeface="HY중고딕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0A1851F-7182-4E41-BDD6-EB0F6C23D176}"/>
              </a:ext>
            </a:extLst>
          </p:cNvPr>
          <p:cNvSpPr/>
          <p:nvPr/>
        </p:nvSpPr>
        <p:spPr>
          <a:xfrm>
            <a:off x="266140" y="2524536"/>
            <a:ext cx="1462468" cy="14419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600" b="1">
                <a:ea typeface="맑은 고딕" charset="0"/>
              </a:rPr>
              <a:t>Login</a:t>
            </a:r>
            <a:endParaRPr lang="ko-KR" altLang="en-US" sz="1600" b="1">
              <a:ea typeface="맑은 고딕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19FF0-452E-45BE-B8A9-89410459DD53}"/>
              </a:ext>
            </a:extLst>
          </p:cNvPr>
          <p:cNvSpPr txBox="1"/>
          <p:nvPr/>
        </p:nvSpPr>
        <p:spPr>
          <a:xfrm>
            <a:off x="234988" y="4241538"/>
            <a:ext cx="203708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ko-KR" altLang="en-US" b="1" dirty="0">
                <a:ea typeface="맑은 고딕"/>
              </a:rPr>
              <a:t>로그인 화면</a:t>
            </a:r>
            <a:endParaRPr lang="ko-KR" dirty="0"/>
          </a:p>
          <a:p>
            <a:pPr marL="285750" indent="-285750">
              <a:buFont typeface="Wingdings"/>
              <a:buChar char="Ø"/>
            </a:pPr>
            <a:endParaRPr lang="ko-KR" altLang="en-US" b="1" dirty="0">
              <a:ea typeface="맑은 고딕"/>
            </a:endParaRPr>
          </a:p>
          <a:p>
            <a:pPr marL="285750" indent="-285750">
              <a:buFont typeface="Wingdings"/>
              <a:buChar char="Ø"/>
            </a:pPr>
            <a:r>
              <a:rPr lang="ko-KR" altLang="en-US" b="1" dirty="0">
                <a:ea typeface="맑은 고딕"/>
              </a:rPr>
              <a:t>회원가입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216911-AD74-44E3-B752-09A4535EC18F}"/>
              </a:ext>
            </a:extLst>
          </p:cNvPr>
          <p:cNvSpPr txBox="1"/>
          <p:nvPr/>
        </p:nvSpPr>
        <p:spPr>
          <a:xfrm>
            <a:off x="3865993" y="5128409"/>
            <a:ext cx="267843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ko-KR" altLang="en-US" b="1" dirty="0" err="1">
                <a:ea typeface="맑은 고딕"/>
              </a:rPr>
              <a:t>전산팀</a:t>
            </a:r>
            <a:r>
              <a:rPr lang="ko-KR" altLang="en-US" b="1" dirty="0">
                <a:ea typeface="맑은 고딕"/>
              </a:rPr>
              <a:t>(관리) </a:t>
            </a:r>
            <a:endParaRPr lang="ko-KR" altLang="en-US" b="1" dirty="0">
              <a:ea typeface="맑은 고딕" panose="020B0503020000020004" pitchFamily="34" charset="-127"/>
            </a:endParaRPr>
          </a:p>
          <a:p>
            <a:r>
              <a:rPr lang="ko-KR" altLang="en-US" b="1" dirty="0">
                <a:ea typeface="맑은 고딕"/>
              </a:rPr>
              <a:t>    프로그램</a:t>
            </a:r>
            <a:endParaRPr lang="ko-KR" altLang="en-US" b="1" dirty="0">
              <a:ea typeface="맑은 고딕" panose="020B0503020000020004" pitchFamily="34" charset="-127"/>
            </a:endParaRPr>
          </a:p>
          <a:p>
            <a:endParaRPr lang="ko-KR" altLang="en-US" b="1" dirty="0">
              <a:ea typeface="맑은 고딕"/>
            </a:endParaRPr>
          </a:p>
          <a:p>
            <a:pPr marL="285750" indent="-285750">
              <a:buFont typeface="Wingdings"/>
              <a:buChar char="Ø"/>
            </a:pPr>
            <a:r>
              <a:rPr lang="ko-KR" altLang="en-US" b="1" dirty="0">
                <a:ea typeface="맑은 고딕"/>
              </a:rPr>
              <a:t>일반사원 전용 </a:t>
            </a:r>
          </a:p>
          <a:p>
            <a:r>
              <a:rPr lang="ko-KR" altLang="en-US" b="1" dirty="0">
                <a:ea typeface="맑은 고딕"/>
              </a:rPr>
              <a:t>    프로그램</a:t>
            </a:r>
            <a:endParaRPr lang="ko-KR" dirty="0"/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9915321" y="864540"/>
            <a:ext cx="2279750" cy="1754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latinLnBrk="0">
              <a:buFont typeface="Wingdings"/>
              <a:buChar char="Ø"/>
            </a:pPr>
            <a:r>
              <a:rPr lang="ko-KR" altLang="en-US" b="1" dirty="0">
                <a:ea typeface="맑은 고딕"/>
              </a:rPr>
              <a:t>환자 데이터 등록</a:t>
            </a:r>
            <a:endParaRPr lang="ko-KR" altLang="en-US" b="1" dirty="0">
              <a:ea typeface="맑은 고딕" charset="0"/>
            </a:endParaRPr>
          </a:p>
          <a:p>
            <a:pPr marL="285750" indent="-285750">
              <a:buFont typeface="Wingdings"/>
              <a:buChar char="Ø"/>
            </a:pPr>
            <a:r>
              <a:rPr lang="ko-KR" altLang="en-US" b="1" dirty="0">
                <a:ea typeface="맑은 고딕"/>
              </a:rPr>
              <a:t>환자 데이터 열람</a:t>
            </a:r>
            <a:endParaRPr lang="ko-KR" altLang="en-US" b="1" dirty="0">
              <a:ea typeface="맑은 고딕" charset="0"/>
            </a:endParaRPr>
          </a:p>
          <a:p>
            <a:pPr marL="285750" indent="-285750" latinLnBrk="0">
              <a:buFont typeface="Wingdings"/>
              <a:buChar char="Ø"/>
            </a:pPr>
            <a:r>
              <a:rPr lang="ko-KR" altLang="en-US" b="1" dirty="0">
                <a:ea typeface="맑은 고딕"/>
              </a:rPr>
              <a:t>환자 데이터 수정</a:t>
            </a:r>
          </a:p>
          <a:p>
            <a:pPr marL="285750" indent="-285750">
              <a:buFont typeface="Wingdings"/>
              <a:buChar char="Ø"/>
            </a:pPr>
            <a:r>
              <a:rPr lang="ko-KR" altLang="en-US" b="1" dirty="0">
                <a:ea typeface="맑은 고딕"/>
              </a:rPr>
              <a:t>진료 데이터 등록</a:t>
            </a:r>
            <a:endParaRPr lang="ko-KR" altLang="en-US" b="1" dirty="0">
              <a:ea typeface="맑은 고딕" charset="0"/>
            </a:endParaRPr>
          </a:p>
          <a:p>
            <a:pPr marL="285750" indent="-285750">
              <a:buFont typeface="Wingdings"/>
              <a:buChar char="Ø"/>
            </a:pPr>
            <a:r>
              <a:rPr lang="ko-KR" altLang="en-US" b="1" dirty="0">
                <a:ea typeface="맑은 고딕"/>
              </a:rPr>
              <a:t>진료데이터 열람</a:t>
            </a:r>
          </a:p>
          <a:p>
            <a:pPr marL="285750" indent="-285750">
              <a:buFont typeface="Wingdings"/>
              <a:buChar char="Ø"/>
            </a:pPr>
            <a:r>
              <a:rPr lang="ko-KR" altLang="en-US" b="1">
                <a:ea typeface="맑은 고딕"/>
              </a:rPr>
              <a:t>진료데이터 수정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E51096E-B321-4536-035E-B1B05F8B4F92}"/>
              </a:ext>
            </a:extLst>
          </p:cNvPr>
          <p:cNvSpPr/>
          <p:nvPr/>
        </p:nvSpPr>
        <p:spPr>
          <a:xfrm>
            <a:off x="6187679" y="1573605"/>
            <a:ext cx="434602" cy="14152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C4A68AF-CC83-87B4-0076-AD16A94FCD73}"/>
              </a:ext>
            </a:extLst>
          </p:cNvPr>
          <p:cNvSpPr/>
          <p:nvPr/>
        </p:nvSpPr>
        <p:spPr>
          <a:xfrm>
            <a:off x="6187679" y="1546710"/>
            <a:ext cx="2774390" cy="38432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5A22264-4F7C-4648-ACCE-91757BFCBAC9}"/>
              </a:ext>
            </a:extLst>
          </p:cNvPr>
          <p:cNvSpPr/>
          <p:nvPr/>
        </p:nvSpPr>
        <p:spPr>
          <a:xfrm>
            <a:off x="8480855" y="957372"/>
            <a:ext cx="1454168" cy="14470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/>
            <a:r>
              <a:rPr lang="en-US" altLang="ko-KR" sz="1600" b="1" dirty="0">
                <a:ea typeface="HY중고딕"/>
              </a:rPr>
              <a:t>User Program</a:t>
            </a:r>
            <a:endParaRPr lang="en-US" altLang="ko-KR" sz="16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77A9DBF-E9E8-A3CC-ED53-97D061B399F5}"/>
              </a:ext>
            </a:extLst>
          </p:cNvPr>
          <p:cNvSpPr/>
          <p:nvPr/>
        </p:nvSpPr>
        <p:spPr>
          <a:xfrm>
            <a:off x="6187679" y="2873487"/>
            <a:ext cx="434602" cy="237448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1DE5D56-C009-4A11-DEF4-264BAFB349AB}"/>
              </a:ext>
            </a:extLst>
          </p:cNvPr>
          <p:cNvSpPr/>
          <p:nvPr/>
        </p:nvSpPr>
        <p:spPr>
          <a:xfrm>
            <a:off x="6250432" y="4863651"/>
            <a:ext cx="2774390" cy="38432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8795297" y="4333194"/>
            <a:ext cx="1448856" cy="145371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 dirty="0">
                <a:ea typeface="+mn-lt"/>
                <a:cs typeface="+mn-lt"/>
              </a:rPr>
              <a:t>Admin</a:t>
            </a:r>
          </a:p>
          <a:p>
            <a:pPr marL="0" indent="0" algn="ctr" latinLnBrk="0">
              <a:buFontTx/>
              <a:buNone/>
            </a:pPr>
            <a:r>
              <a:rPr lang="en-US" altLang="ko-KR" sz="1600" b="1" dirty="0">
                <a:ea typeface="+mn-lt"/>
                <a:cs typeface="+mn-lt"/>
              </a:rPr>
              <a:t>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483F6-183D-D9AA-FB3C-1546A143175E}"/>
              </a:ext>
            </a:extLst>
          </p:cNvPr>
          <p:cNvSpPr txBox="1">
            <a:spLocks/>
          </p:cNvSpPr>
          <p:nvPr/>
        </p:nvSpPr>
        <p:spPr>
          <a:xfrm>
            <a:off x="10150726" y="5541240"/>
            <a:ext cx="3022936" cy="64633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latinLnBrk="0">
              <a:buFont typeface="Wingdings"/>
              <a:buChar char="Ø"/>
            </a:pPr>
            <a:r>
              <a:rPr lang="ko-KR" altLang="en-US" b="1" dirty="0">
                <a:ea typeface="맑은 고딕"/>
              </a:rPr>
              <a:t>위 기능 포함</a:t>
            </a:r>
          </a:p>
          <a:p>
            <a:pPr marL="285750" indent="-285750">
              <a:buFont typeface="Wingdings"/>
              <a:buChar char="Ø"/>
            </a:pPr>
            <a:r>
              <a:rPr lang="ko-KR" altLang="en-US" b="1" dirty="0">
                <a:ea typeface="맑은 고딕"/>
              </a:rPr>
              <a:t>삭제 가능</a:t>
            </a:r>
            <a:endParaRPr lang="ko-KR" altLang="en-US" b="1" dirty="0">
              <a:ea typeface="맑은 고딕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B892A5-BF6A-4659-79E2-7A8052787BB9}"/>
              </a:ext>
            </a:extLst>
          </p:cNvPr>
          <p:cNvSpPr/>
          <p:nvPr/>
        </p:nvSpPr>
        <p:spPr>
          <a:xfrm>
            <a:off x="3356049" y="1968051"/>
            <a:ext cx="452532" cy="213244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EAFE8A5-636F-4A50-B176-A1E7DF229A4C}"/>
              </a:ext>
            </a:extLst>
          </p:cNvPr>
          <p:cNvSpPr/>
          <p:nvPr/>
        </p:nvSpPr>
        <p:spPr>
          <a:xfrm>
            <a:off x="2782758" y="892960"/>
            <a:ext cx="1446422" cy="14486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en-US" altLang="ko-KR" sz="1600" b="1" dirty="0">
                <a:ea typeface="맑은 고딕"/>
              </a:rPr>
              <a:t>Member</a:t>
            </a:r>
            <a:endParaRPr lang="en-US" altLang="ko-KR" sz="1600" b="1" dirty="0">
              <a:ea typeface="맑은 고딕" charset="0"/>
            </a:endParaRPr>
          </a:p>
          <a:p>
            <a:pPr algn="ctr"/>
            <a:r>
              <a:rPr lang="en-US" altLang="ko-KR" sz="1600" b="1" dirty="0">
                <a:ea typeface="맑은 고딕"/>
              </a:rPr>
              <a:t>Join</a:t>
            </a:r>
            <a:endParaRPr lang="en-US" altLang="ko-KR" sz="1600" b="1" dirty="0">
              <a:ea typeface="맑은 고딕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363B75-2FD9-FDDE-9518-0FED3705E249}"/>
              </a:ext>
            </a:extLst>
          </p:cNvPr>
          <p:cNvSpPr/>
          <p:nvPr/>
        </p:nvSpPr>
        <p:spPr>
          <a:xfrm>
            <a:off x="4065699" y="4348567"/>
            <a:ext cx="2546952" cy="42505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D5CB2D1-05CE-424F-A39B-57F76C095E85}"/>
              </a:ext>
            </a:extLst>
          </p:cNvPr>
          <p:cNvSpPr/>
          <p:nvPr/>
        </p:nvSpPr>
        <p:spPr>
          <a:xfrm>
            <a:off x="2810981" y="3837478"/>
            <a:ext cx="1452286" cy="14530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en-US" altLang="ko-KR" sz="1600" b="1" dirty="0">
                <a:ea typeface="맑은 고딕"/>
              </a:rPr>
              <a:t>Program</a:t>
            </a:r>
            <a:br>
              <a:rPr lang="en-US" altLang="ko-KR" sz="1600" b="1" dirty="0">
                <a:ea typeface="맑은 고딕"/>
              </a:rPr>
            </a:br>
            <a:r>
              <a:rPr lang="en-US" altLang="ko-KR" sz="1600" b="1" dirty="0">
                <a:ea typeface="맑은 고딕"/>
              </a:rPr>
              <a:t>Select</a:t>
            </a:r>
            <a:endParaRPr lang="en-US" altLang="ko-KR" sz="1600" b="1" dirty="0">
              <a:ea typeface="맑은 고딕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D0E1A4-54AF-D12E-00BD-E302A9A025DF}"/>
              </a:ext>
            </a:extLst>
          </p:cNvPr>
          <p:cNvSpPr txBox="1"/>
          <p:nvPr/>
        </p:nvSpPr>
        <p:spPr>
          <a:xfrm>
            <a:off x="4125969" y="1910079"/>
            <a:ext cx="26784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ko-KR" altLang="en-US" b="1" dirty="0">
                <a:ea typeface="맑은 고딕"/>
              </a:rPr>
              <a:t>회원가입</a:t>
            </a:r>
            <a:endParaRPr lang="ko-KR" altLang="en-US" b="1" dirty="0"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09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170224" y="-76910"/>
            <a:ext cx="8303297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altLang="en-US" sz="6000" b="1" dirty="0">
                <a:ln/>
                <a:solidFill>
                  <a:srgbClr val="F8A808"/>
                </a:solid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ea typeface="맑은 고딕"/>
              </a:rPr>
              <a:t>UML(활동 다이어그램)</a:t>
            </a:r>
            <a:endParaRPr lang="ko-KR" altLang="en-US" sz="6000" b="1" cap="none" spc="0" dirty="0">
              <a:ln/>
              <a:solidFill>
                <a:srgbClr val="F8A808"/>
              </a:solid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ea typeface="맑은 고딕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91490" y="1070046"/>
            <a:ext cx="11252835" cy="5494584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F8A80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2CD58722-56A5-78B9-31F1-0D6572F27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60" y="1112636"/>
            <a:ext cx="10018888" cy="541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36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505950" y="-2093"/>
            <a:ext cx="9226219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altLang="en-US" sz="6000" b="1" dirty="0">
                <a:ln/>
                <a:solidFill>
                  <a:srgbClr val="F8A808"/>
                </a:solid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ea typeface="맑은 고딕"/>
              </a:rPr>
              <a:t>UML(사용자 다이어그램)</a:t>
            </a:r>
            <a:endParaRPr lang="ko-KR" altLang="en-US" sz="6000" b="1" cap="none" spc="0" dirty="0">
              <a:ln/>
              <a:solidFill>
                <a:srgbClr val="F8A808"/>
              </a:solid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ea typeface="맑은 고딕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91490" y="1126490"/>
            <a:ext cx="11252835" cy="5438140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F8A80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 descr="텍스트, 도표, 라인, 폰트이(가) 표시된 사진&#10;&#10;자동 생성된 설명">
            <a:extLst>
              <a:ext uri="{FF2B5EF4-FFF2-40B4-BE49-F238E27FC236}">
                <a16:creationId xmlns:a16="http://schemas.microsoft.com/office/drawing/2014/main" id="{9590C9A0-AE48-B123-D359-05C207863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45" y="1202418"/>
            <a:ext cx="10009480" cy="52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4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048765" y="-67945"/>
            <a:ext cx="5829039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altLang="en-US" sz="4800" b="1" dirty="0">
                <a:ln/>
                <a:solidFill>
                  <a:srgbClr val="F8A808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맑은 고딕"/>
              </a:rPr>
              <a:t>데이터베이스 </a:t>
            </a:r>
            <a:r>
              <a:rPr lang="ko-KR" altLang="en-US" sz="6000" b="1" dirty="0">
                <a:ln/>
                <a:solidFill>
                  <a:srgbClr val="F8A808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맑은 고딕"/>
              </a:rPr>
              <a:t>ERD</a:t>
            </a:r>
            <a:endParaRPr lang="en-US" altLang="ko-KR" sz="6000" b="1" cap="none" spc="0">
              <a:ln/>
              <a:solidFill>
                <a:srgbClr val="F8A808"/>
              </a:solid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  <a:ea typeface="맑은 고딕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91490" y="1126490"/>
            <a:ext cx="11252835" cy="5438140"/>
          </a:xfrm>
          <a:prstGeom prst="roundRect">
            <a:avLst/>
          </a:prstGeom>
          <a:solidFill>
            <a:srgbClr val="44444C"/>
          </a:solidFill>
          <a:ln w="38100">
            <a:solidFill>
              <a:srgbClr val="F8A80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2CAD049D-8F29-F0F9-567C-BC4FA4E9D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519" y="1127007"/>
            <a:ext cx="9269702" cy="544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710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Pages>21</Pages>
  <Words>442</Words>
  <Characters>0</Characters>
  <Application>Microsoft Office PowerPoint</Application>
  <DocSecurity>0</DocSecurity>
  <PresentationFormat>와이드스크린</PresentationFormat>
  <Lines>0</Lines>
  <Paragraphs>164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Slice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장동혁</dc:creator>
  <cp:lastModifiedBy>오 창환</cp:lastModifiedBy>
  <cp:revision>447</cp:revision>
  <dcterms:modified xsi:type="dcterms:W3CDTF">2023-10-19T00:34:08Z</dcterms:modified>
</cp:coreProperties>
</file>