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media/image28.png" ContentType="image/png"/>
  <Override PartName="/ppt/media/image100.png" ContentType="image/png"/>
  <Override PartName="/ppt/media/image1.jpeg" ContentType="image/jpeg"/>
  <Override PartName="/ppt/media/image38.png" ContentType="image/png"/>
  <Override PartName="/ppt/media/image110.png" ContentType="image/png"/>
  <Override PartName="/ppt/media/image2.jpeg" ContentType="image/jpeg"/>
  <Override PartName="/ppt/media/image8.png" ContentType="image/png"/>
  <Override PartName="/ppt/media/image74.png" ContentType="image/png"/>
  <Override PartName="/ppt/media/image71.png" ContentType="image/png"/>
  <Override PartName="/ppt/media/image5.png" ContentType="image/png"/>
  <Override PartName="/ppt/media/image3.jpeg" ContentType="image/jpeg"/>
  <Override PartName="/ppt/media/image120.png" ContentType="image/png"/>
  <Override PartName="/ppt/media/image48.png" ContentType="image/png"/>
  <Override PartName="/ppt/media/image70.png" ContentType="image/png"/>
  <Override PartName="/ppt/media/image4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1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7.png" ContentType="image/png"/>
  <Override PartName="/ppt/media/image58.png" ContentType="image/png"/>
  <Override PartName="/ppt/media/image130.png" ContentType="image/png"/>
  <Override PartName="/ppt/media/image59.png" ContentType="image/png"/>
  <Override PartName="/ppt/media/image131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slide" Target="slides/slide9.xml"/><Relationship Id="rId41" Type="http://schemas.openxmlformats.org/officeDocument/2006/relationships/slide" Target="slides/slide10.xml"/><Relationship Id="rId42" Type="http://schemas.openxmlformats.org/officeDocument/2006/relationships/slide" Target="slides/slide11.xml"/><Relationship Id="rId43" Type="http://schemas.openxmlformats.org/officeDocument/2006/relationships/slide" Target="slides/slide12.xml"/><Relationship Id="rId44" Type="http://schemas.openxmlformats.org/officeDocument/2006/relationships/slide" Target="slides/slide13.xml"/><Relationship Id="rId45" Type="http://schemas.openxmlformats.org/officeDocument/2006/relationships/slide" Target="slides/slide14.xml"/><Relationship Id="rId46" Type="http://schemas.openxmlformats.org/officeDocument/2006/relationships/slide" Target="slides/slide15.xml"/><Relationship Id="rId47" Type="http://schemas.openxmlformats.org/officeDocument/2006/relationships/slide" Target="slides/slide16.xml"/><Relationship Id="rId48" Type="http://schemas.openxmlformats.org/officeDocument/2006/relationships/slide" Target="slides/slide17.xml"/><Relationship Id="rId49" Type="http://schemas.openxmlformats.org/officeDocument/2006/relationships/slide" Target="slides/slide18.xml"/><Relationship Id="rId50" Type="http://schemas.openxmlformats.org/officeDocument/2006/relationships/slide" Target="slides/slide19.xml"/><Relationship Id="rId51" Type="http://schemas.openxmlformats.org/officeDocument/2006/relationships/slide" Target="slides/slide20.xml"/><Relationship Id="rId52" Type="http://schemas.openxmlformats.org/officeDocument/2006/relationships/slide" Target="slides/slide21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809A9F-3EEA-4CFC-9DA8-0A471B611B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03AC0-09F1-4B47-B19D-EE8C7A78423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E746A3-7A32-4E82-A8C1-77272C793AD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D85291-F4C7-40C6-9894-C591524819F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165846-781A-429F-9CAE-21001B1DCA8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55F8F57-80A1-4512-B785-BFD311D68CB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D2414-3E7A-4B7E-9CB6-3BA22D3E49F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C77A65-919A-4818-A39C-985B2E84353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E007F5C-CFF6-48AB-AC20-EF8829B0F95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24FB6C-BD75-40E4-A60A-6BCAE9E8019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1036D2-B7EE-4C94-99C7-8B06DFD258E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6FF2CFC-B90A-421F-970E-7ED2D45EDD7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1A5054-BFD3-4D51-9772-755442FEF87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31875-24D4-43A5-9765-7495235F33B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1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DEECCF-196C-42A6-8BA2-240B6BE5A19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0CFF88-2843-49E7-B99B-963D227EACD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F4D82E-AE66-4379-8024-8D62585C991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19B439-090B-4529-80A7-26E54FD4550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40;p9"/>
          <p:cNvSpPr/>
          <p:nvPr/>
        </p:nvSpPr>
        <p:spPr>
          <a:xfrm>
            <a:off x="4572000" y="0"/>
            <a:ext cx="4570560" cy="685656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BB0BA2-5A00-46E4-B074-E0A6637D0C9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09;p26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3;p27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18;p28"/>
          <p:cNvSpPr/>
          <p:nvPr/>
        </p:nvSpPr>
        <p:spPr>
          <a:xfrm>
            <a:off x="606240" y="2859120"/>
            <a:ext cx="7937280" cy="3284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22;p29"/>
          <p:cNvSpPr/>
          <p:nvPr/>
        </p:nvSpPr>
        <p:spPr>
          <a:xfrm>
            <a:off x="362160" y="1616760"/>
            <a:ext cx="474732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2;p17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560" cy="68835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167314-AE7E-41F1-8DDC-106AE994811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9CB52F-1000-441A-A8C3-B027ACA8005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790F21-F159-472A-BCF0-A64F96092A5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91;p21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907C15-E202-47F1-A2AF-A77EE68C394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6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8;p23"/>
          <p:cNvSpPr/>
          <p:nvPr/>
        </p:nvSpPr>
        <p:spPr>
          <a:xfrm>
            <a:off x="4572000" y="0"/>
            <a:ext cx="4570560" cy="685656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2A8A4F-AC96-44C5-AAA7-7F41F065F64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13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172E5-F157-4015-87E9-BF876FE3C1D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;p12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  <p:sldLayoutId id="2147483654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14"/>
          </p:nvPr>
        </p:nvSpPr>
        <p:spPr>
          <a:xfrm>
            <a:off x="8472600" y="6217560"/>
            <a:ext cx="547560" cy="5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DA9648-03F7-4CE5-8250-BCBF8795ACD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;p13"/>
          <p:cNvSpPr/>
          <p:nvPr/>
        </p:nvSpPr>
        <p:spPr>
          <a:xfrm>
            <a:off x="606240" y="1616760"/>
            <a:ext cx="7937280" cy="4751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;p14"/>
          <p:cNvSpPr/>
          <p:nvPr/>
        </p:nvSpPr>
        <p:spPr>
          <a:xfrm>
            <a:off x="606240" y="2859120"/>
            <a:ext cx="7937280" cy="3284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4;p15"/>
          <p:cNvSpPr/>
          <p:nvPr/>
        </p:nvSpPr>
        <p:spPr>
          <a:xfrm>
            <a:off x="362160" y="1616760"/>
            <a:ext cx="4747320" cy="4751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560" cy="68835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DE0327-7DD4-45CD-B400-5B1C52BEB18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20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A4745C-7921-4930-829B-8F22F45DE6CD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5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4.png"/><Relationship Id="rId29" Type="http://schemas.openxmlformats.org/officeDocument/2006/relationships/image" Target="../media/image115.png"/><Relationship Id="rId30" Type="http://schemas.openxmlformats.org/officeDocument/2006/relationships/image" Target="../media/image97.png"/><Relationship Id="rId31" Type="http://schemas.openxmlformats.org/officeDocument/2006/relationships/image" Target="../media/image101.png"/><Relationship Id="rId3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50080" cy="10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7360" cy="336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Сетевой инженер.</a:t>
            </a:r>
            <a:br>
              <a:rPr sz="5600"/>
            </a:b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Базовый</a:t>
            </a: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1"/>
          <p:cNvSpPr txBox="1"/>
          <p:nvPr/>
        </p:nvSpPr>
        <p:spPr>
          <a:xfrm>
            <a:off x="500400" y="441000"/>
            <a:ext cx="851904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68080" y="1260000"/>
            <a:ext cx="537192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3"/>
          <p:cNvSpPr txBox="1"/>
          <p:nvPr/>
        </p:nvSpPr>
        <p:spPr>
          <a:xfrm>
            <a:off x="500400" y="441000"/>
            <a:ext cx="851904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900000" y="1126800"/>
            <a:ext cx="5533560" cy="553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 txBox="1"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73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ходе работы реализована технология Router-on-a-stick на маршрутизаторе R0. Все неиспользуемые порты на коммутаторах были переведены в 999 VLAN ParkingLot и отключены.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9"/>
          <p:cNvSpPr txBox="1"/>
          <p:nvPr/>
        </p:nvSpPr>
        <p:spPr>
          <a:xfrm>
            <a:off x="500400" y="441000"/>
            <a:ext cx="8519040" cy="63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57200" y="1080000"/>
            <a:ext cx="5638320" cy="570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Google Shape;203;p39"/>
          <p:cNvGraphicFramePr/>
          <p:nvPr/>
        </p:nvGraphicFramePr>
        <p:xfrm>
          <a:off x="540000" y="2058840"/>
          <a:ext cx="7650720" cy="2104560"/>
        </p:xfrm>
        <a:graphic>
          <a:graphicData uri="http://schemas.openxmlformats.org/drawingml/2006/table">
            <a:tbl>
              <a:tblPr/>
              <a:tblGrid>
                <a:gridCol w="516960"/>
                <a:gridCol w="713376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VPN (IPsec)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HSRP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7840" cy="54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4280" cy="545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224;p42"/>
          <p:cNvSpPr/>
          <p:nvPr/>
        </p:nvSpPr>
        <p:spPr>
          <a:xfrm>
            <a:off x="544320" y="1502280"/>
            <a:ext cx="25866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231;p42"/>
          <p:cNvSpPr/>
          <p:nvPr/>
        </p:nvSpPr>
        <p:spPr>
          <a:xfrm>
            <a:off x="44071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250;p42"/>
          <p:cNvSpPr/>
          <p:nvPr/>
        </p:nvSpPr>
        <p:spPr>
          <a:xfrm>
            <a:off x="6202440" y="378000"/>
            <a:ext cx="2586600" cy="944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66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82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66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6560" cy="82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35;p31"/>
          <p:cNvSpPr/>
          <p:nvPr/>
        </p:nvSpPr>
        <p:spPr>
          <a:xfrm>
            <a:off x="766800" y="2728080"/>
            <a:ext cx="7934040" cy="11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920" cy="7009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920" cy="70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6560" cy="82656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268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6200" cy="8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12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2800" cy="5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68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76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5440" cy="685440"/>
          </a:xfrm>
          <a:prstGeom prst="rect">
            <a:avLst/>
          </a:prstGeom>
          <a:ln w="0">
            <a:noFill/>
          </a:ln>
        </p:spPr>
      </p:pic>
      <p:pic>
        <p:nvPicPr>
          <p:cNvPr id="277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544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42;p 1"/>
          <p:cNvSpPr/>
          <p:nvPr/>
        </p:nvSpPr>
        <p:spPr>
          <a:xfrm>
            <a:off x="630000" y="3689640"/>
            <a:ext cx="1513800" cy="242424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" name="Google Shape;143;p 2"/>
          <p:cNvSpPr/>
          <p:nvPr/>
        </p:nvSpPr>
        <p:spPr>
          <a:xfrm>
            <a:off x="1020600" y="3928320"/>
            <a:ext cx="1816200" cy="20588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80240" y="540000"/>
            <a:ext cx="8519400" cy="264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«Проектирование сети для офисов компании средних размеров»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5400" cy="78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02418b"/>
                </a:solidFill>
                <a:latin typeface="Roboto"/>
                <a:ea typeface="Roboto"/>
              </a:rPr>
              <a:t>Гришаева Ольга</a:t>
            </a: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540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5400" cy="13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boto"/>
                <a:ea typeface="Roboto"/>
              </a:rPr>
              <a:t>Сетевой инженер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Roboto"/>
                <a:ea typeface="Roboto"/>
              </a:rPr>
              <a:t>ООО “ЭГГЕР ДРЕВПРОДУКТ ГАГАРИН”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7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53;p33"/>
          <p:cNvSpPr/>
          <p:nvPr/>
        </p:nvSpPr>
        <p:spPr>
          <a:xfrm>
            <a:off x="680760" y="14306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Google Shape;154;p33"/>
          <p:cNvSpPr/>
          <p:nvPr/>
        </p:nvSpPr>
        <p:spPr>
          <a:xfrm>
            <a:off x="680760" y="225432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Google Shape;155;p33"/>
          <p:cNvSpPr/>
          <p:nvPr/>
        </p:nvSpPr>
        <p:spPr>
          <a:xfrm>
            <a:off x="680760" y="3090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Google Shape;156;p33"/>
          <p:cNvSpPr/>
          <p:nvPr/>
        </p:nvSpPr>
        <p:spPr>
          <a:xfrm>
            <a:off x="680760" y="39279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Google Shape;157;p33"/>
          <p:cNvSpPr/>
          <p:nvPr/>
        </p:nvSpPr>
        <p:spPr>
          <a:xfrm>
            <a:off x="680760" y="471024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158;p33"/>
          <p:cNvSpPr/>
          <p:nvPr/>
        </p:nvSpPr>
        <p:spPr>
          <a:xfrm>
            <a:off x="680760" y="5492160"/>
            <a:ext cx="3383640" cy="500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0" name="Google Shape;159;p33"/>
          <p:cNvCxnSpPr>
            <a:stCxn id="94" idx="1"/>
            <a:endCxn id="95" idx="1"/>
          </p:cNvCxnSpPr>
          <p:nvPr/>
        </p:nvCxnSpPr>
        <p:spPr>
          <a:xfrm rot="10800000">
            <a:off x="680760" y="1680480"/>
            <a:ext cx="360" cy="8240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101" name="Google Shape;160;p33"/>
          <p:cNvCxnSpPr>
            <a:stCxn id="95" idx="1"/>
            <a:endCxn id="96" idx="1"/>
          </p:cNvCxnSpPr>
          <p:nvPr/>
        </p:nvCxnSpPr>
        <p:spPr>
          <a:xfrm rot="10800000">
            <a:off x="680760" y="2504160"/>
            <a:ext cx="360" cy="837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102" name="Google Shape;161;p33"/>
          <p:cNvCxnSpPr>
            <a:stCxn id="96" idx="1"/>
            <a:endCxn id="97" idx="1"/>
          </p:cNvCxnSpPr>
          <p:nvPr/>
        </p:nvCxnSpPr>
        <p:spPr>
          <a:xfrm rot="10800000">
            <a:off x="680760" y="3340440"/>
            <a:ext cx="360" cy="83736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103" name="Google Shape;162;p33"/>
          <p:cNvCxnSpPr/>
          <p:nvPr/>
        </p:nvCxnSpPr>
        <p:spPr>
          <a:xfrm flipH="1" rot="16200000">
            <a:off x="261720" y="4636080"/>
            <a:ext cx="838440" cy="2160"/>
          </a:xfrm>
          <a:prstGeom prst="curvedConnector3">
            <a:avLst>
              <a:gd name="adj1" fmla="val 25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104" name="Google Shape;163;p33"/>
          <p:cNvCxnSpPr/>
          <p:nvPr/>
        </p:nvCxnSpPr>
        <p:spPr>
          <a:xfrm flipH="1" rot="16200000">
            <a:off x="261720" y="5513400"/>
            <a:ext cx="838440" cy="2160"/>
          </a:xfrm>
          <a:prstGeom prst="curvedConnector3">
            <a:avLst>
              <a:gd name="adj1" fmla="val 25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Google Shape;169;p 2"/>
          <p:cNvGraphicFramePr/>
          <p:nvPr/>
        </p:nvGraphicFramePr>
        <p:xfrm>
          <a:off x="540000" y="2058840"/>
          <a:ext cx="7650360" cy="1949760"/>
        </p:xfrm>
        <a:graphic>
          <a:graphicData uri="http://schemas.openxmlformats.org/drawingml/2006/table">
            <a:tbl>
              <a:tblPr/>
              <a:tblGrid>
                <a:gridCol w="516960"/>
                <a:gridCol w="7133760"/>
              </a:tblGrid>
              <a:tr h="487440"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материал, создав локальную сеть для офиса среднего размера.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Google Shape;176;p 2"/>
          <p:cNvGraphicFramePr/>
          <p:nvPr/>
        </p:nvGraphicFramePr>
        <p:xfrm>
          <a:off x="360000" y="2058840"/>
          <a:ext cx="8160840" cy="2228040"/>
        </p:xfrm>
        <a:graphic>
          <a:graphicData uri="http://schemas.openxmlformats.org/drawingml/2006/table">
            <a:tbl>
              <a:tblPr/>
              <a:tblGrid>
                <a:gridCol w="527400"/>
                <a:gridCol w="7633800"/>
              </a:tblGrid>
              <a:tr h="487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Создать локальную сеть для небольшой фирмы в эмуляторе CPT. Офис состоит из нескольких корпусов. В каждом кабинете основного корпуса помимо ПК также размещены принтеры. Во вспомогательном корпусе располагается серверная и кабинет сотрудника службы ИТ.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Google Shape;183;p36"/>
          <p:cNvGraphicFramePr/>
          <p:nvPr/>
        </p:nvGraphicFramePr>
        <p:xfrm>
          <a:off x="528480" y="2005920"/>
          <a:ext cx="8010000" cy="1189800"/>
        </p:xfrm>
        <a:graphic>
          <a:graphicData uri="http://schemas.openxmlformats.org/drawingml/2006/table">
            <a:tbl>
              <a:tblPr/>
              <a:tblGrid>
                <a:gridCol w="541440"/>
                <a:gridCol w="746892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VLAN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DHCP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NTP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519040" cy="9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00400" y="1260000"/>
            <a:ext cx="7726680" cy="52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 txBox="1"/>
          <p:nvPr/>
        </p:nvSpPr>
        <p:spPr>
          <a:xfrm>
            <a:off x="500400" y="441000"/>
            <a:ext cx="8519040" cy="1304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73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ходе работы были выделены нижеуказанные VLAN: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756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2024-08-30T19:50:26Z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