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6" roundtripDataSignature="AMtx7mgmsxR8zaMyUwj06n2gcjtfltSK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ADC661A-8568-4F7B-90A2-DD9D11F0949A}">
  <a:tblStyle styleId="{1ADC661A-8568-4F7B-90A2-DD9D11F0949A}" styleName="Table_0">
    <a:wholeTbl>
      <a:tcTxStyle>
        <a:font>
          <a:latin typeface="Arial"/>
          <a:ea typeface="Arial"/>
          <a:cs typeface="Arial"/>
        </a:font>
        <a:srgbClr val="000000"/>
      </a:tcTxStyle>
      <a:tcStyle>
        <a:tcBdr>
          <a:left>
            <a:ln cap="flat" cmpd="sng" w="6350">
              <a:solidFill>
                <a:srgbClr val="000000"/>
              </a:solidFill>
              <a:prstDash val="solid"/>
              <a:round/>
              <a:headEnd len="sm" w="sm" type="none"/>
              <a:tailEnd len="sm" w="sm" type="none"/>
            </a:ln>
          </a:left>
          <a:right>
            <a:ln cap="flat" cmpd="sng" w="6350">
              <a:solidFill>
                <a:srgbClr val="000000"/>
              </a:solidFill>
              <a:prstDash val="solid"/>
              <a:round/>
              <a:headEnd len="sm" w="sm" type="none"/>
              <a:tailEnd len="sm" w="sm" type="none"/>
            </a:ln>
          </a:right>
          <a:top>
            <a:ln cap="flat" cmpd="sng" w="6350">
              <a:solidFill>
                <a:srgbClr val="000000"/>
              </a:solidFill>
              <a:prstDash val="solid"/>
              <a:round/>
              <a:headEnd len="sm" w="sm" type="none"/>
              <a:tailEnd len="sm" w="sm" type="none"/>
            </a:ln>
          </a:top>
          <a:bottom>
            <a:ln cap="flat" cmpd="sng" w="6350">
              <a:solidFill>
                <a:srgbClr val="000000"/>
              </a:solidFill>
              <a:prstDash val="solid"/>
              <a:round/>
              <a:headEnd len="sm" w="sm" type="none"/>
              <a:tailEnd len="sm" w="sm" type="none"/>
            </a:ln>
          </a:bottom>
          <a:insideH>
            <a:ln cap="flat" cmpd="sng" w="6350">
              <a:solidFill>
                <a:srgbClr val="000000"/>
              </a:solidFill>
              <a:prstDash val="solid"/>
              <a:round/>
              <a:headEnd len="sm" w="sm" type="none"/>
              <a:tailEnd len="sm" w="sm" type="none"/>
            </a:ln>
          </a:insideH>
          <a:insideV>
            <a:ln cap="flat" cmpd="sng" w="635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89E1EC7-319A-4011-B6E3-F131CBCE99E4}"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1b0863b97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31b0863b979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1b0863b97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31b0863b979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1b0863b97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31b0863b979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1b0863b97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31b0863b979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1b0863b97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31b0863b979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1b0863b9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31b0863b97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4"/>
          <p:cNvSpPr/>
          <p:nvPr>
            <p:ph idx="2" type="pic"/>
          </p:nvPr>
        </p:nvSpPr>
        <p:spPr>
          <a:xfrm>
            <a:off x="5183188" y="987425"/>
            <a:ext cx="6172200" cy="4873625"/>
          </a:xfrm>
          <a:prstGeom prst="rect">
            <a:avLst/>
          </a:prstGeom>
          <a:noFill/>
          <a:ln>
            <a:noFill/>
          </a:ln>
        </p:spPr>
      </p:sp>
      <p:sp>
        <p:nvSpPr>
          <p:cNvPr id="64" name="Google Shape;64;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dir="l"/>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jp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5.jpg"/><Relationship Id="rId6" Type="http://schemas.openxmlformats.org/officeDocument/2006/relationships/image" Target="../media/image9.png"/><Relationship Id="rId7"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jp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10.jpg"/><Relationship Id="rId5" Type="http://schemas.openxmlformats.org/officeDocument/2006/relationships/image" Target="../media/image11.jpg"/><Relationship Id="rId6"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EscuelaIT Duoc UC - Escuela de Informática y Telecomunicaciones Duoc UC - Duoc  UC | LinkedIn" id="84" name="Google Shape;84;p1"/>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85" name="Google Shape;85;p1"/>
          <p:cNvSpPr txBox="1"/>
          <p:nvPr/>
        </p:nvSpPr>
        <p:spPr>
          <a:xfrm>
            <a:off x="1" y="2707792"/>
            <a:ext cx="12192000" cy="1139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CL" sz="4400" u="none" cap="none" strike="noStrike">
                <a:solidFill>
                  <a:schemeClr val="dk1"/>
                </a:solidFill>
                <a:latin typeface="Calibri"/>
                <a:ea typeface="Calibri"/>
                <a:cs typeface="Calibri"/>
                <a:sym typeface="Calibri"/>
              </a:rPr>
              <a:t>PROYECTO “</a:t>
            </a:r>
            <a:r>
              <a:rPr lang="es-CL" sz="4400">
                <a:solidFill>
                  <a:schemeClr val="dk1"/>
                </a:solidFill>
                <a:latin typeface="Calibri"/>
                <a:ea typeface="Calibri"/>
                <a:cs typeface="Calibri"/>
                <a:sym typeface="Calibri"/>
              </a:rPr>
              <a:t>APLICACIÓN</a:t>
            </a:r>
            <a:r>
              <a:rPr lang="es-CL" sz="4400">
                <a:solidFill>
                  <a:schemeClr val="dk1"/>
                </a:solidFill>
                <a:latin typeface="Calibri"/>
                <a:ea typeface="Calibri"/>
                <a:cs typeface="Calibri"/>
                <a:sym typeface="Calibri"/>
              </a:rPr>
              <a:t> DE AJEDREZ ACCESIBLE</a:t>
            </a:r>
            <a:r>
              <a:rPr b="0" i="0" lang="es-CL" sz="4400" u="none" cap="none" strike="noStrike">
                <a:solidFill>
                  <a:schemeClr val="dk1"/>
                </a:solidFill>
                <a:latin typeface="Calibri"/>
                <a:ea typeface="Calibri"/>
                <a:cs typeface="Calibri"/>
                <a:sym typeface="Calibri"/>
              </a:rPr>
              <a:t>”</a:t>
            </a:r>
            <a:endParaRPr/>
          </a:p>
          <a:p>
            <a:pPr indent="0" lvl="0" marL="0" marR="0" rtl="0" algn="ctr">
              <a:spcBef>
                <a:spcPts val="0"/>
              </a:spcBef>
              <a:spcAft>
                <a:spcPts val="0"/>
              </a:spcAft>
              <a:buNone/>
            </a:pPr>
            <a:r>
              <a:rPr b="0" i="0" lang="es-CL" sz="2400" u="none" cap="none" strike="noStrike">
                <a:solidFill>
                  <a:schemeClr val="dk1"/>
                </a:solidFill>
                <a:latin typeface="Calibri"/>
                <a:ea typeface="Calibri"/>
                <a:cs typeface="Calibri"/>
                <a:sym typeface="Calibri"/>
              </a:rPr>
              <a:t>PRESENTACIÓN FINAL CAPSTONE</a:t>
            </a:r>
            <a:endParaRPr b="0" i="0" sz="2400" u="none" cap="none" strike="noStrike">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descr="EscuelaIT Duoc UC - Escuela de Informática y Telecomunicaciones Duoc UC - Duoc  UC | LinkedIn" id="182" name="Google Shape;182;g31b0863b979_0_12"/>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83" name="Google Shape;183;g31b0863b979_0_12"/>
          <p:cNvSpPr txBox="1"/>
          <p:nvPr/>
        </p:nvSpPr>
        <p:spPr>
          <a:xfrm>
            <a:off x="136188" y="368928"/>
            <a:ext cx="121920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s-CL" sz="1800">
                <a:solidFill>
                  <a:srgbClr val="757070"/>
                </a:solidFill>
                <a:latin typeface="Calibri"/>
                <a:ea typeface="Calibri"/>
                <a:cs typeface="Calibri"/>
                <a:sym typeface="Calibri"/>
              </a:rPr>
              <a:t>PROYECTO “APLICACIÓN DE AJEDREZ ACCESIBLE”</a:t>
            </a:r>
            <a:endParaRPr>
              <a:solidFill>
                <a:schemeClr val="dk1"/>
              </a:solidFill>
            </a:endParaRPr>
          </a:p>
          <a:p>
            <a:pPr indent="0" lvl="0" marL="0" marR="0" rtl="0" algn="l">
              <a:spcBef>
                <a:spcPts val="0"/>
              </a:spcBef>
              <a:spcAft>
                <a:spcPts val="0"/>
              </a:spcAft>
              <a:buNone/>
            </a:pPr>
            <a:r>
              <a:t/>
            </a:r>
            <a:endParaRPr sz="1800">
              <a:solidFill>
                <a:srgbClr val="757070"/>
              </a:solidFill>
              <a:latin typeface="Calibri"/>
              <a:ea typeface="Calibri"/>
              <a:cs typeface="Calibri"/>
              <a:sym typeface="Calibri"/>
            </a:endParaRPr>
          </a:p>
        </p:txBody>
      </p:sp>
      <p:sp>
        <p:nvSpPr>
          <p:cNvPr id="184" name="Google Shape;184;g31b0863b979_0_12"/>
          <p:cNvSpPr txBox="1"/>
          <p:nvPr/>
        </p:nvSpPr>
        <p:spPr>
          <a:xfrm>
            <a:off x="1" y="1155656"/>
            <a:ext cx="12192000" cy="800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Cronograma para el desarrollo del proyecto</a:t>
            </a:r>
            <a:endParaRPr/>
          </a:p>
          <a:p>
            <a:pPr indent="0" lvl="0" marL="0" marR="0" rtl="0" algn="ctr">
              <a:spcBef>
                <a:spcPts val="0"/>
              </a:spcBef>
              <a:spcAft>
                <a:spcPts val="0"/>
              </a:spcAft>
              <a:buNone/>
            </a:pPr>
            <a:r>
              <a:t/>
            </a:r>
            <a:endParaRPr sz="1000">
              <a:solidFill>
                <a:srgbClr val="757070"/>
              </a:solidFill>
              <a:latin typeface="Calibri"/>
              <a:ea typeface="Calibri"/>
              <a:cs typeface="Calibri"/>
              <a:sym typeface="Calibri"/>
            </a:endParaRPr>
          </a:p>
        </p:txBody>
      </p:sp>
      <p:cxnSp>
        <p:nvCxnSpPr>
          <p:cNvPr id="185" name="Google Shape;185;g31b0863b979_0_12"/>
          <p:cNvCxnSpPr/>
          <p:nvPr/>
        </p:nvCxnSpPr>
        <p:spPr>
          <a:xfrm>
            <a:off x="0" y="758027"/>
            <a:ext cx="4085700" cy="0"/>
          </a:xfrm>
          <a:prstGeom prst="straightConnector1">
            <a:avLst/>
          </a:prstGeom>
          <a:noFill/>
          <a:ln cap="flat" cmpd="sng" w="15875">
            <a:solidFill>
              <a:srgbClr val="F5F7FC"/>
            </a:solidFill>
            <a:prstDash val="solid"/>
            <a:miter lim="800000"/>
            <a:headEnd len="sm" w="sm" type="none"/>
            <a:tailEnd len="sm" w="sm" type="none"/>
          </a:ln>
        </p:spPr>
      </p:cxnSp>
      <p:graphicFrame>
        <p:nvGraphicFramePr>
          <p:cNvPr id="186" name="Google Shape;186;g31b0863b979_0_12"/>
          <p:cNvGraphicFramePr/>
          <p:nvPr/>
        </p:nvGraphicFramePr>
        <p:xfrm>
          <a:off x="1114484" y="2197967"/>
          <a:ext cx="3000000" cy="3000000"/>
        </p:xfrm>
        <a:graphic>
          <a:graphicData uri="http://schemas.openxmlformats.org/drawingml/2006/table">
            <a:tbl>
              <a:tblPr>
                <a:noFill/>
                <a:tableStyleId>{689E1EC7-319A-4011-B6E3-F131CBCE99E4}</a:tableStyleId>
              </a:tblPr>
              <a:tblGrid>
                <a:gridCol w="1245550"/>
                <a:gridCol w="494150"/>
                <a:gridCol w="482175"/>
                <a:gridCol w="484950"/>
                <a:gridCol w="484950"/>
                <a:gridCol w="482175"/>
                <a:gridCol w="482175"/>
                <a:gridCol w="482175"/>
                <a:gridCol w="482175"/>
                <a:gridCol w="482175"/>
                <a:gridCol w="482175"/>
                <a:gridCol w="482175"/>
                <a:gridCol w="484025"/>
                <a:gridCol w="484025"/>
                <a:gridCol w="484025"/>
                <a:gridCol w="484025"/>
                <a:gridCol w="484025"/>
                <a:gridCol w="140125"/>
                <a:gridCol w="484025"/>
                <a:gridCol w="484025"/>
                <a:gridCol w="140125"/>
              </a:tblGrid>
              <a:tr h="524475">
                <a:tc rowSpan="2">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Actividad</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9525">
                      <a:solidFill>
                        <a:srgbClr val="000000"/>
                      </a:solidFill>
                      <a:prstDash val="solid"/>
                      <a:round/>
                      <a:headEnd len="sm" w="sm" type="none"/>
                      <a:tailEnd len="sm" w="sm" type="none"/>
                    </a:lnB>
                  </a:tcPr>
                </a:tc>
                <a:tc gridSpan="4">
                  <a:txBody>
                    <a:bodyPr/>
                    <a:lstStyle/>
                    <a:p>
                      <a:pPr indent="0" lvl="0" marL="0" marR="0" rtl="0" algn="ctr">
                        <a:lnSpc>
                          <a:spcPct val="150000"/>
                        </a:lnSpc>
                        <a:spcBef>
                          <a:spcPts val="0"/>
                        </a:spcBef>
                        <a:spcAft>
                          <a:spcPts val="0"/>
                        </a:spcAft>
                        <a:buNone/>
                      </a:pPr>
                      <a:r>
                        <a:rPr b="1" lang="es-CL" sz="800" u="none" cap="none" strike="noStrike">
                          <a:solidFill>
                            <a:srgbClr val="000000"/>
                          </a:solidFill>
                          <a:latin typeface="Calibri"/>
                          <a:ea typeface="Calibri"/>
                          <a:cs typeface="Calibri"/>
                          <a:sym typeface="Calibri"/>
                        </a:rPr>
                        <a:t>Fase 1</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E2EFD9"/>
                    </a:solidFill>
                  </a:tcPr>
                </a:tc>
                <a:tc hMerge="1"/>
                <a:tc hMerge="1"/>
                <a:tc hMerge="1"/>
                <a:tc gridSpan="12">
                  <a:txBody>
                    <a:bodyPr/>
                    <a:lstStyle/>
                    <a:p>
                      <a:pPr indent="0" lvl="0" marL="0" marR="0" rtl="0" algn="ctr">
                        <a:lnSpc>
                          <a:spcPct val="150000"/>
                        </a:lnSpc>
                        <a:spcBef>
                          <a:spcPts val="0"/>
                        </a:spcBef>
                        <a:spcAft>
                          <a:spcPts val="0"/>
                        </a:spcAft>
                        <a:buNone/>
                      </a:pPr>
                      <a:r>
                        <a:rPr b="1" lang="es-CL" sz="800" u="none" cap="none" strike="noStrike">
                          <a:solidFill>
                            <a:srgbClr val="000000"/>
                          </a:solidFill>
                          <a:latin typeface="Calibri"/>
                          <a:ea typeface="Calibri"/>
                          <a:cs typeface="Calibri"/>
                          <a:sym typeface="Calibri"/>
                        </a:rPr>
                        <a:t>Fase 2</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FF2CC"/>
                    </a:solidFill>
                  </a:tcPr>
                </a:tc>
                <a:tc hMerge="1"/>
                <a:tc hMerge="1"/>
                <a:tc hMerge="1"/>
                <a:tc hMerge="1"/>
                <a:tc hMerge="1"/>
                <a:tc hMerge="1"/>
                <a:tc hMerge="1"/>
                <a:tc hMerge="1"/>
                <a:tc hMerge="1"/>
                <a:tc hMerge="1"/>
                <a:tc hMerge="1"/>
                <a:tc gridSpan="4">
                  <a:txBody>
                    <a:bodyPr/>
                    <a:lstStyle/>
                    <a:p>
                      <a:pPr indent="0" lvl="0" marL="0" marR="0" rtl="0" algn="ctr">
                        <a:lnSpc>
                          <a:spcPct val="150000"/>
                        </a:lnSpc>
                        <a:spcBef>
                          <a:spcPts val="0"/>
                        </a:spcBef>
                        <a:spcAft>
                          <a:spcPts val="0"/>
                        </a:spcAft>
                        <a:buNone/>
                      </a:pPr>
                      <a:r>
                        <a:rPr b="1" lang="es-CL" sz="800" u="none" cap="none" strike="noStrike">
                          <a:solidFill>
                            <a:srgbClr val="000000"/>
                          </a:solidFill>
                          <a:latin typeface="Calibri"/>
                          <a:ea typeface="Calibri"/>
                          <a:cs typeface="Calibri"/>
                          <a:sym typeface="Calibri"/>
                        </a:rPr>
                        <a:t>Fase 3</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BE4D5"/>
                    </a:solidFill>
                  </a:tcPr>
                </a:tc>
                <a:tc hMerge="1"/>
                <a:tc hMerge="1"/>
                <a:tc hMerge="1"/>
              </a:tr>
              <a:tr h="540525">
                <a:tc vMerge="1"/>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2</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3</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4</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5</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6</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7</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8</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9</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10</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11</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12</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13</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14</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15</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16</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17</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18</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s-CL" sz="1100" u="none" cap="none" strike="noStrike">
                          <a:latin typeface="Calibri"/>
                          <a:ea typeface="Calibri"/>
                          <a:cs typeface="Calibri"/>
                          <a:sym typeface="Calibri"/>
                        </a:rPr>
                        <a:t> </a:t>
                      </a:r>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5150">
                <a:tc>
                  <a:txBody>
                    <a:bodyPr/>
                    <a:lstStyle/>
                    <a:p>
                      <a:pPr indent="0" lvl="0" marL="0" rtl="0" algn="l">
                        <a:lnSpc>
                          <a:spcPct val="115000"/>
                        </a:lnSpc>
                        <a:spcBef>
                          <a:spcPts val="0"/>
                        </a:spcBef>
                        <a:spcAft>
                          <a:spcPts val="0"/>
                        </a:spcAft>
                        <a:buNone/>
                      </a:pPr>
                      <a:r>
                        <a:rPr lang="es-CL" sz="900">
                          <a:latin typeface="Calibri"/>
                          <a:ea typeface="Calibri"/>
                          <a:cs typeface="Calibri"/>
                          <a:sym typeface="Calibri"/>
                        </a:rPr>
                        <a:t>1.3 Elección de metodología y justificación</a:t>
                      </a:r>
                      <a:endParaRPr sz="9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0" marB="0" marR="68575" marL="68575">
                    <a:lnL cap="flat" cmpd="sng" w="9525">
                      <a:solidFill>
                        <a:srgbClr val="000000"/>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a:p>
                  </a:txBody>
                  <a:tcPr marT="0" marB="0" marR="68575" marL="68575">
                    <a:lnL cap="flat" cmpd="sng" w="12700">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rtl="0" algn="ctr">
                        <a:lnSpc>
                          <a:spcPct val="115000"/>
                        </a:lnSpc>
                        <a:spcBef>
                          <a:spcPts val="0"/>
                        </a:spcBef>
                        <a:spcAft>
                          <a:spcPts val="0"/>
                        </a:spcAft>
                        <a:buNone/>
                      </a:pPr>
                      <a:r>
                        <a:rPr b="1" lang="es-CL" sz="1000"/>
                        <a:t>x</a:t>
                      </a:r>
                      <a:endParaRPr b="1" sz="1000"/>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b="1"/>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a:p>
                  </a:txBody>
                  <a:tcPr marT="0" marB="0" marR="68575" marL="68575">
                    <a:lnL cap="flat" cmpd="sng" w="9525">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s-CL" sz="1100" u="none" cap="none" strike="noStrike">
                          <a:latin typeface="Calibri"/>
                          <a:ea typeface="Calibri"/>
                          <a:cs typeface="Calibri"/>
                          <a:sym typeface="Calibri"/>
                        </a:rPr>
                        <a:t> </a:t>
                      </a:r>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24475">
                <a:tc>
                  <a:txBody>
                    <a:bodyPr/>
                    <a:lstStyle/>
                    <a:p>
                      <a:pPr indent="0" lvl="0" marL="0" rtl="0" algn="l">
                        <a:lnSpc>
                          <a:spcPct val="115000"/>
                        </a:lnSpc>
                        <a:spcBef>
                          <a:spcPts val="0"/>
                        </a:spcBef>
                        <a:spcAft>
                          <a:spcPts val="0"/>
                        </a:spcAft>
                        <a:buNone/>
                      </a:pPr>
                      <a:r>
                        <a:rPr lang="es-CL" sz="900">
                          <a:latin typeface="Calibri"/>
                          <a:ea typeface="Calibri"/>
                          <a:cs typeface="Calibri"/>
                          <a:sym typeface="Calibri"/>
                        </a:rPr>
                        <a:t>1.3.2 Elegir metodología ágil</a:t>
                      </a:r>
                      <a:endParaRPr sz="9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0" marB="0" marR="68575" marL="68575">
                    <a:lnL cap="flat" cmpd="sng" w="9525">
                      <a:solidFill>
                        <a:srgbClr val="000000"/>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a:p>
                  </a:txBody>
                  <a:tcPr marT="0" marB="0" marR="68575" marL="68575">
                    <a:lnL cap="flat" cmpd="sng" w="12700">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rtl="0" algn="ctr">
                        <a:lnSpc>
                          <a:spcPct val="115000"/>
                        </a:lnSpc>
                        <a:spcBef>
                          <a:spcPts val="0"/>
                        </a:spcBef>
                        <a:spcAft>
                          <a:spcPts val="0"/>
                        </a:spcAft>
                        <a:buNone/>
                      </a:pPr>
                      <a:r>
                        <a:rPr b="1" lang="es-CL" sz="1000"/>
                        <a:t>x</a:t>
                      </a:r>
                      <a:endParaRPr b="1" sz="1000"/>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b="1"/>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a:p>
                  </a:txBody>
                  <a:tcPr marT="0" marB="0" marR="68575" marL="68575">
                    <a:lnL cap="flat" cmpd="sng" w="9525">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s-CL" sz="1100" u="none" cap="none" strike="noStrike">
                          <a:latin typeface="Calibri"/>
                          <a:ea typeface="Calibri"/>
                          <a:cs typeface="Calibri"/>
                          <a:sym typeface="Calibri"/>
                        </a:rPr>
                        <a:t> </a:t>
                      </a:r>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24475">
                <a:tc>
                  <a:txBody>
                    <a:bodyPr/>
                    <a:lstStyle/>
                    <a:p>
                      <a:pPr indent="0" lvl="0" marL="0" rtl="0" algn="l">
                        <a:lnSpc>
                          <a:spcPct val="115000"/>
                        </a:lnSpc>
                        <a:spcBef>
                          <a:spcPts val="0"/>
                        </a:spcBef>
                        <a:spcAft>
                          <a:spcPts val="0"/>
                        </a:spcAft>
                        <a:buNone/>
                      </a:pPr>
                      <a:r>
                        <a:rPr lang="es-CL" sz="900">
                          <a:latin typeface="Calibri"/>
                          <a:ea typeface="Calibri"/>
                          <a:cs typeface="Calibri"/>
                          <a:sym typeface="Calibri"/>
                        </a:rPr>
                        <a:t>1.3.3 Establecer sprints y ciclos iterativos</a:t>
                      </a:r>
                      <a:endParaRPr sz="9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9525">
                      <a:solidFill>
                        <a:srgbClr val="000000"/>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ctr">
                        <a:lnSpc>
                          <a:spcPct val="115000"/>
                        </a:lnSpc>
                        <a:spcBef>
                          <a:spcPts val="0"/>
                        </a:spcBef>
                        <a:spcAft>
                          <a:spcPts val="0"/>
                        </a:spcAft>
                        <a:buNone/>
                      </a:pPr>
                      <a:r>
                        <a:rPr b="1" lang="es-CL" sz="1000"/>
                        <a:t>x</a:t>
                      </a:r>
                      <a:endParaRPr b="1" sz="1000" u="none" cap="none" strike="noStrike">
                        <a:latin typeface="Calibri"/>
                        <a:ea typeface="Calibri"/>
                        <a:cs typeface="Calibri"/>
                        <a:sym typeface="Calibri"/>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b="1"/>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9525">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t/>
                      </a:r>
                      <a:endParaRPr sz="1100" u="none" cap="none" strike="noStrike">
                        <a:latin typeface="Calibri"/>
                        <a:ea typeface="Calibri"/>
                        <a:cs typeface="Calibri"/>
                        <a:sym typeface="Calibri"/>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24475">
                <a:tc>
                  <a:txBody>
                    <a:bodyPr/>
                    <a:lstStyle/>
                    <a:p>
                      <a:pPr indent="0" lvl="0" marL="0" rtl="0" algn="l">
                        <a:lnSpc>
                          <a:spcPct val="115000"/>
                        </a:lnSpc>
                        <a:spcBef>
                          <a:spcPts val="0"/>
                        </a:spcBef>
                        <a:spcAft>
                          <a:spcPts val="0"/>
                        </a:spcAft>
                        <a:buNone/>
                      </a:pPr>
                      <a:r>
                        <a:rPr lang="es-CL" sz="900">
                          <a:latin typeface="Calibri"/>
                          <a:ea typeface="Calibri"/>
                          <a:cs typeface="Calibri"/>
                          <a:sym typeface="Calibri"/>
                        </a:rPr>
                        <a:t>1.4 Definir los roles</a:t>
                      </a:r>
                      <a:endParaRPr sz="9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9525">
                      <a:solidFill>
                        <a:srgbClr val="000000"/>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marR="0" rtl="0" algn="ctr">
                        <a:lnSpc>
                          <a:spcPct val="115000"/>
                        </a:lnSpc>
                        <a:spcBef>
                          <a:spcPts val="0"/>
                        </a:spcBef>
                        <a:spcAft>
                          <a:spcPts val="0"/>
                        </a:spcAft>
                        <a:buNone/>
                      </a:pPr>
                      <a:r>
                        <a:rPr b="1" lang="es-CL" sz="1000"/>
                        <a:t>x</a:t>
                      </a:r>
                      <a:endParaRPr b="1" sz="1000" u="none" cap="none" strike="noStrike">
                        <a:latin typeface="Calibri"/>
                        <a:ea typeface="Calibri"/>
                        <a:cs typeface="Calibri"/>
                        <a:sym typeface="Calibri"/>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a:p>
                  </a:txBody>
                  <a:tcPr marT="0" marB="0" marR="68575" marL="68575">
                    <a:lnL cap="flat" cmpd="sng" w="9525">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t/>
                      </a:r>
                      <a:endParaRPr sz="1100" u="none" cap="none" strike="noStrike">
                        <a:latin typeface="Calibri"/>
                        <a:ea typeface="Calibri"/>
                        <a:cs typeface="Calibri"/>
                        <a:sym typeface="Calibri"/>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24475">
                <a:tc>
                  <a:txBody>
                    <a:bodyPr/>
                    <a:lstStyle/>
                    <a:p>
                      <a:pPr indent="0" lvl="0" marL="0" rtl="0" algn="l">
                        <a:lnSpc>
                          <a:spcPct val="115000"/>
                        </a:lnSpc>
                        <a:spcBef>
                          <a:spcPts val="0"/>
                        </a:spcBef>
                        <a:spcAft>
                          <a:spcPts val="0"/>
                        </a:spcAft>
                        <a:buNone/>
                      </a:pPr>
                      <a:r>
                        <a:rPr lang="es-CL" sz="900">
                          <a:latin typeface="Calibri"/>
                          <a:ea typeface="Calibri"/>
                          <a:cs typeface="Calibri"/>
                          <a:sym typeface="Calibri"/>
                        </a:rPr>
                        <a:t>1.4.1 Definir el rol del Product Owner</a:t>
                      </a:r>
                      <a:endParaRPr sz="9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9525">
                      <a:solidFill>
                        <a:srgbClr val="000000"/>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marR="0" rtl="0" algn="ctr">
                        <a:lnSpc>
                          <a:spcPct val="115000"/>
                        </a:lnSpc>
                        <a:spcBef>
                          <a:spcPts val="0"/>
                        </a:spcBef>
                        <a:spcAft>
                          <a:spcPts val="0"/>
                        </a:spcAft>
                        <a:buNone/>
                      </a:pPr>
                      <a:r>
                        <a:rPr b="1" lang="es-CL" sz="1000"/>
                        <a:t>x</a:t>
                      </a:r>
                      <a:endParaRPr b="1" sz="1000" u="none" cap="none" strike="noStrike">
                        <a:latin typeface="Calibri"/>
                        <a:ea typeface="Calibri"/>
                        <a:cs typeface="Calibri"/>
                        <a:sym typeface="Calibri"/>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9525">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t/>
                      </a:r>
                      <a:endParaRPr sz="1100" u="none" cap="none" strike="noStrike">
                        <a:latin typeface="Calibri"/>
                        <a:ea typeface="Calibri"/>
                        <a:cs typeface="Calibri"/>
                        <a:sym typeface="Calibri"/>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descr="EscuelaIT Duoc UC - Escuela de Informática y Telecomunicaciones Duoc UC - Duoc  UC | LinkedIn" id="191" name="Google Shape;191;g31b0863b979_0_26"/>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92" name="Google Shape;192;g31b0863b979_0_26"/>
          <p:cNvSpPr txBox="1"/>
          <p:nvPr/>
        </p:nvSpPr>
        <p:spPr>
          <a:xfrm>
            <a:off x="136188" y="368928"/>
            <a:ext cx="121920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s-CL" sz="1800">
                <a:solidFill>
                  <a:srgbClr val="757070"/>
                </a:solidFill>
                <a:latin typeface="Calibri"/>
                <a:ea typeface="Calibri"/>
                <a:cs typeface="Calibri"/>
                <a:sym typeface="Calibri"/>
              </a:rPr>
              <a:t>PROYECTO “APLICACIÓN DE AJEDREZ ACCESIBLE”</a:t>
            </a:r>
            <a:endParaRPr>
              <a:solidFill>
                <a:schemeClr val="dk1"/>
              </a:solidFill>
            </a:endParaRPr>
          </a:p>
          <a:p>
            <a:pPr indent="0" lvl="0" marL="0" marR="0" rtl="0" algn="l">
              <a:spcBef>
                <a:spcPts val="0"/>
              </a:spcBef>
              <a:spcAft>
                <a:spcPts val="0"/>
              </a:spcAft>
              <a:buNone/>
            </a:pPr>
            <a:r>
              <a:t/>
            </a:r>
            <a:endParaRPr sz="1800">
              <a:solidFill>
                <a:srgbClr val="757070"/>
              </a:solidFill>
              <a:latin typeface="Calibri"/>
              <a:ea typeface="Calibri"/>
              <a:cs typeface="Calibri"/>
              <a:sym typeface="Calibri"/>
            </a:endParaRPr>
          </a:p>
        </p:txBody>
      </p:sp>
      <p:sp>
        <p:nvSpPr>
          <p:cNvPr id="193" name="Google Shape;193;g31b0863b979_0_26"/>
          <p:cNvSpPr txBox="1"/>
          <p:nvPr/>
        </p:nvSpPr>
        <p:spPr>
          <a:xfrm>
            <a:off x="1" y="1155656"/>
            <a:ext cx="12192000" cy="800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Cronograma para el desarrollo del proyecto</a:t>
            </a:r>
            <a:endParaRPr/>
          </a:p>
          <a:p>
            <a:pPr indent="0" lvl="0" marL="0" marR="0" rtl="0" algn="ctr">
              <a:spcBef>
                <a:spcPts val="0"/>
              </a:spcBef>
              <a:spcAft>
                <a:spcPts val="0"/>
              </a:spcAft>
              <a:buNone/>
            </a:pPr>
            <a:r>
              <a:t/>
            </a:r>
            <a:endParaRPr sz="1000">
              <a:solidFill>
                <a:srgbClr val="757070"/>
              </a:solidFill>
              <a:latin typeface="Calibri"/>
              <a:ea typeface="Calibri"/>
              <a:cs typeface="Calibri"/>
              <a:sym typeface="Calibri"/>
            </a:endParaRPr>
          </a:p>
        </p:txBody>
      </p:sp>
      <p:cxnSp>
        <p:nvCxnSpPr>
          <p:cNvPr id="194" name="Google Shape;194;g31b0863b979_0_26"/>
          <p:cNvCxnSpPr/>
          <p:nvPr/>
        </p:nvCxnSpPr>
        <p:spPr>
          <a:xfrm>
            <a:off x="0" y="758027"/>
            <a:ext cx="4085700" cy="0"/>
          </a:xfrm>
          <a:prstGeom prst="straightConnector1">
            <a:avLst/>
          </a:prstGeom>
          <a:noFill/>
          <a:ln cap="flat" cmpd="sng" w="15875">
            <a:solidFill>
              <a:srgbClr val="F5F7FC"/>
            </a:solidFill>
            <a:prstDash val="solid"/>
            <a:miter lim="800000"/>
            <a:headEnd len="sm" w="sm" type="none"/>
            <a:tailEnd len="sm" w="sm" type="none"/>
          </a:ln>
        </p:spPr>
      </p:cxnSp>
      <p:graphicFrame>
        <p:nvGraphicFramePr>
          <p:cNvPr id="195" name="Google Shape;195;g31b0863b979_0_26"/>
          <p:cNvGraphicFramePr/>
          <p:nvPr/>
        </p:nvGraphicFramePr>
        <p:xfrm>
          <a:off x="978284" y="2096267"/>
          <a:ext cx="3000000" cy="3000000"/>
        </p:xfrm>
        <a:graphic>
          <a:graphicData uri="http://schemas.openxmlformats.org/drawingml/2006/table">
            <a:tbl>
              <a:tblPr>
                <a:noFill/>
                <a:tableStyleId>{689E1EC7-319A-4011-B6E3-F131CBCE99E4}</a:tableStyleId>
              </a:tblPr>
              <a:tblGrid>
                <a:gridCol w="1245550"/>
                <a:gridCol w="494150"/>
                <a:gridCol w="482175"/>
                <a:gridCol w="484950"/>
                <a:gridCol w="484950"/>
                <a:gridCol w="482175"/>
                <a:gridCol w="482175"/>
                <a:gridCol w="482175"/>
                <a:gridCol w="482175"/>
                <a:gridCol w="482175"/>
                <a:gridCol w="482175"/>
                <a:gridCol w="482175"/>
                <a:gridCol w="484025"/>
                <a:gridCol w="484025"/>
                <a:gridCol w="484025"/>
                <a:gridCol w="484025"/>
                <a:gridCol w="484025"/>
                <a:gridCol w="140125"/>
                <a:gridCol w="484025"/>
                <a:gridCol w="484025"/>
                <a:gridCol w="140125"/>
              </a:tblGrid>
              <a:tr h="524475">
                <a:tc rowSpan="2">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Actividad</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9525">
                      <a:solidFill>
                        <a:srgbClr val="000000"/>
                      </a:solidFill>
                      <a:prstDash val="solid"/>
                      <a:round/>
                      <a:headEnd len="sm" w="sm" type="none"/>
                      <a:tailEnd len="sm" w="sm" type="none"/>
                    </a:lnB>
                  </a:tcPr>
                </a:tc>
                <a:tc gridSpan="4">
                  <a:txBody>
                    <a:bodyPr/>
                    <a:lstStyle/>
                    <a:p>
                      <a:pPr indent="0" lvl="0" marL="0" marR="0" rtl="0" algn="ctr">
                        <a:lnSpc>
                          <a:spcPct val="150000"/>
                        </a:lnSpc>
                        <a:spcBef>
                          <a:spcPts val="0"/>
                        </a:spcBef>
                        <a:spcAft>
                          <a:spcPts val="0"/>
                        </a:spcAft>
                        <a:buNone/>
                      </a:pPr>
                      <a:r>
                        <a:rPr b="1" lang="es-CL" sz="800" u="none" cap="none" strike="noStrike">
                          <a:solidFill>
                            <a:srgbClr val="000000"/>
                          </a:solidFill>
                          <a:latin typeface="Calibri"/>
                          <a:ea typeface="Calibri"/>
                          <a:cs typeface="Calibri"/>
                          <a:sym typeface="Calibri"/>
                        </a:rPr>
                        <a:t>Fase 1</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E2EFD9"/>
                    </a:solidFill>
                  </a:tcPr>
                </a:tc>
                <a:tc hMerge="1"/>
                <a:tc hMerge="1"/>
                <a:tc hMerge="1"/>
                <a:tc gridSpan="12">
                  <a:txBody>
                    <a:bodyPr/>
                    <a:lstStyle/>
                    <a:p>
                      <a:pPr indent="0" lvl="0" marL="0" marR="0" rtl="0" algn="ctr">
                        <a:lnSpc>
                          <a:spcPct val="150000"/>
                        </a:lnSpc>
                        <a:spcBef>
                          <a:spcPts val="0"/>
                        </a:spcBef>
                        <a:spcAft>
                          <a:spcPts val="0"/>
                        </a:spcAft>
                        <a:buNone/>
                      </a:pPr>
                      <a:r>
                        <a:rPr b="1" lang="es-CL" sz="800" u="none" cap="none" strike="noStrike">
                          <a:solidFill>
                            <a:srgbClr val="000000"/>
                          </a:solidFill>
                          <a:latin typeface="Calibri"/>
                          <a:ea typeface="Calibri"/>
                          <a:cs typeface="Calibri"/>
                          <a:sym typeface="Calibri"/>
                        </a:rPr>
                        <a:t>Fase 2</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FF2CC"/>
                    </a:solidFill>
                  </a:tcPr>
                </a:tc>
                <a:tc hMerge="1"/>
                <a:tc hMerge="1"/>
                <a:tc hMerge="1"/>
                <a:tc hMerge="1"/>
                <a:tc hMerge="1"/>
                <a:tc hMerge="1"/>
                <a:tc hMerge="1"/>
                <a:tc hMerge="1"/>
                <a:tc hMerge="1"/>
                <a:tc hMerge="1"/>
                <a:tc hMerge="1"/>
                <a:tc gridSpan="4">
                  <a:txBody>
                    <a:bodyPr/>
                    <a:lstStyle/>
                    <a:p>
                      <a:pPr indent="0" lvl="0" marL="0" marR="0" rtl="0" algn="ctr">
                        <a:lnSpc>
                          <a:spcPct val="150000"/>
                        </a:lnSpc>
                        <a:spcBef>
                          <a:spcPts val="0"/>
                        </a:spcBef>
                        <a:spcAft>
                          <a:spcPts val="0"/>
                        </a:spcAft>
                        <a:buNone/>
                      </a:pPr>
                      <a:r>
                        <a:rPr b="1" lang="es-CL" sz="800" u="none" cap="none" strike="noStrike">
                          <a:solidFill>
                            <a:srgbClr val="000000"/>
                          </a:solidFill>
                          <a:latin typeface="Calibri"/>
                          <a:ea typeface="Calibri"/>
                          <a:cs typeface="Calibri"/>
                          <a:sym typeface="Calibri"/>
                        </a:rPr>
                        <a:t>Fase 3</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BE4D5"/>
                    </a:solidFill>
                  </a:tcPr>
                </a:tc>
                <a:tc hMerge="1"/>
                <a:tc hMerge="1"/>
                <a:tc hMerge="1"/>
              </a:tr>
              <a:tr h="540525">
                <a:tc vMerge="1"/>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2</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3</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4</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5</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6</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7</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8</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9</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10</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11</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12</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13</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14</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15</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16</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17</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18</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s-CL" sz="1100" u="none" cap="none" strike="noStrike">
                          <a:latin typeface="Calibri"/>
                          <a:ea typeface="Calibri"/>
                          <a:cs typeface="Calibri"/>
                          <a:sym typeface="Calibri"/>
                        </a:rPr>
                        <a:t> </a:t>
                      </a:r>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5150">
                <a:tc>
                  <a:txBody>
                    <a:bodyPr/>
                    <a:lstStyle/>
                    <a:p>
                      <a:pPr indent="0" lvl="0" marL="0" rtl="0" algn="l">
                        <a:lnSpc>
                          <a:spcPct val="115000"/>
                        </a:lnSpc>
                        <a:spcBef>
                          <a:spcPts val="0"/>
                        </a:spcBef>
                        <a:spcAft>
                          <a:spcPts val="0"/>
                        </a:spcAft>
                        <a:buNone/>
                      </a:pPr>
                      <a:r>
                        <a:rPr lang="es-CL" sz="900">
                          <a:latin typeface="Calibri"/>
                          <a:ea typeface="Calibri"/>
                          <a:cs typeface="Calibri"/>
                          <a:sym typeface="Calibri"/>
                        </a:rPr>
                        <a:t>1.4.2 Definir el rol del Scrum Master</a:t>
                      </a:r>
                      <a:endParaRPr sz="9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0" marB="0" marR="68575" marL="68575">
                    <a:lnL cap="flat" cmpd="sng" w="9525">
                      <a:solidFill>
                        <a:srgbClr val="000000"/>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a:p>
                  </a:txBody>
                  <a:tcPr marT="0" marB="0" marR="68575" marL="68575">
                    <a:lnL cap="flat" cmpd="sng" w="12700">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b="1" lang="es-CL" sz="1200">
                          <a:latin typeface="Calibri"/>
                          <a:ea typeface="Calibri"/>
                          <a:cs typeface="Calibri"/>
                          <a:sym typeface="Calibri"/>
                        </a:rPr>
                        <a:t>x</a:t>
                      </a:r>
                      <a:endParaRPr b="1" sz="1200">
                        <a:latin typeface="Calibri"/>
                        <a:ea typeface="Calibri"/>
                        <a:cs typeface="Calibri"/>
                        <a:sym typeface="Calibri"/>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b="1" sz="1200">
                        <a:latin typeface="Calibri"/>
                        <a:ea typeface="Calibri"/>
                        <a:cs typeface="Calibri"/>
                        <a:sym typeface="Calibri"/>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1200" u="none" cap="none" strike="noStrike">
                          <a:latin typeface="Calibri"/>
                          <a:ea typeface="Calibri"/>
                          <a:cs typeface="Calibri"/>
                          <a:sym typeface="Calibri"/>
                        </a:rPr>
                        <a:t> </a:t>
                      </a:r>
                      <a:endParaRPr b="1" sz="1200" u="none" cap="none" strike="noStrike">
                        <a:latin typeface="Calibri"/>
                        <a:ea typeface="Calibri"/>
                        <a:cs typeface="Calibri"/>
                        <a:sym typeface="Calibri"/>
                      </a:endParaRPr>
                    </a:p>
                  </a:txBody>
                  <a:tcPr marT="0" marB="0" marR="68575" marL="68575">
                    <a:lnL cap="flat" cmpd="sng" w="9525">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1200" u="none" cap="none" strike="noStrike">
                          <a:latin typeface="Calibri"/>
                          <a:ea typeface="Calibri"/>
                          <a:cs typeface="Calibri"/>
                          <a:sym typeface="Calibri"/>
                        </a:rPr>
                        <a:t>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1200" u="none" cap="none" strike="noStrike">
                          <a:latin typeface="Calibri"/>
                          <a:ea typeface="Calibri"/>
                          <a:cs typeface="Calibri"/>
                          <a:sym typeface="Calibri"/>
                        </a:rPr>
                        <a:t> </a:t>
                      </a:r>
                      <a:endParaRPr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1200" u="none" cap="none" strike="noStrike">
                          <a:latin typeface="Calibri"/>
                          <a:ea typeface="Calibri"/>
                          <a:cs typeface="Calibri"/>
                          <a:sym typeface="Calibri"/>
                        </a:rPr>
                        <a:t> </a:t>
                      </a:r>
                      <a:endParaRPr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1200" u="none" cap="none" strike="noStrike">
                          <a:latin typeface="Calibri"/>
                          <a:ea typeface="Calibri"/>
                          <a:cs typeface="Calibri"/>
                          <a:sym typeface="Calibri"/>
                        </a:rPr>
                        <a:t> </a:t>
                      </a:r>
                      <a:endParaRPr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s-CL" sz="1100" u="none" cap="none" strike="noStrike">
                          <a:latin typeface="Calibri"/>
                          <a:ea typeface="Calibri"/>
                          <a:cs typeface="Calibri"/>
                          <a:sym typeface="Calibri"/>
                        </a:rPr>
                        <a:t> </a:t>
                      </a:r>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40525">
                <a:tc>
                  <a:txBody>
                    <a:bodyPr/>
                    <a:lstStyle/>
                    <a:p>
                      <a:pPr indent="0" lvl="0" marL="0" rtl="0" algn="l">
                        <a:lnSpc>
                          <a:spcPct val="115000"/>
                        </a:lnSpc>
                        <a:spcBef>
                          <a:spcPts val="0"/>
                        </a:spcBef>
                        <a:spcAft>
                          <a:spcPts val="0"/>
                        </a:spcAft>
                        <a:buNone/>
                      </a:pPr>
                      <a:r>
                        <a:rPr lang="es-CL" sz="900">
                          <a:latin typeface="Calibri"/>
                          <a:ea typeface="Calibri"/>
                          <a:cs typeface="Calibri"/>
                          <a:sym typeface="Calibri"/>
                        </a:rPr>
                        <a:t>1.4.3 Asignar desarrolladores backend, frontend</a:t>
                      </a:r>
                      <a:endParaRPr sz="9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0" marB="0" marR="68575" marL="68575">
                    <a:lnL cap="flat" cmpd="sng" w="9525">
                      <a:solidFill>
                        <a:srgbClr val="000000"/>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a:p>
                  </a:txBody>
                  <a:tcPr marT="0" marB="0" marR="68575" marL="68575">
                    <a:lnL cap="flat" cmpd="sng" w="12700">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b="1" lang="es-CL" sz="1200">
                          <a:latin typeface="Calibri"/>
                          <a:ea typeface="Calibri"/>
                          <a:cs typeface="Calibri"/>
                          <a:sym typeface="Calibri"/>
                        </a:rPr>
                        <a:t>x</a:t>
                      </a:r>
                      <a:endParaRPr b="1" sz="1200">
                        <a:latin typeface="Calibri"/>
                        <a:ea typeface="Calibri"/>
                        <a:cs typeface="Calibri"/>
                        <a:sym typeface="Calibri"/>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b="1" sz="1200">
                        <a:latin typeface="Calibri"/>
                        <a:ea typeface="Calibri"/>
                        <a:cs typeface="Calibri"/>
                        <a:sym typeface="Calibri"/>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1200" u="none" cap="none" strike="noStrike">
                          <a:latin typeface="Calibri"/>
                          <a:ea typeface="Calibri"/>
                          <a:cs typeface="Calibri"/>
                          <a:sym typeface="Calibri"/>
                        </a:rPr>
                        <a:t> </a:t>
                      </a:r>
                      <a:endParaRPr b="1" sz="1200" u="none" cap="none" strike="noStrike">
                        <a:latin typeface="Calibri"/>
                        <a:ea typeface="Calibri"/>
                        <a:cs typeface="Calibri"/>
                        <a:sym typeface="Calibri"/>
                      </a:endParaRPr>
                    </a:p>
                  </a:txBody>
                  <a:tcPr marT="0" marB="0" marR="68575" marL="68575">
                    <a:lnL cap="flat" cmpd="sng" w="9525">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1200" u="none" cap="none" strike="noStrike">
                          <a:latin typeface="Calibri"/>
                          <a:ea typeface="Calibri"/>
                          <a:cs typeface="Calibri"/>
                          <a:sym typeface="Calibri"/>
                        </a:rPr>
                        <a:t>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1200" u="none" cap="none" strike="noStrike">
                          <a:latin typeface="Calibri"/>
                          <a:ea typeface="Calibri"/>
                          <a:cs typeface="Calibri"/>
                          <a:sym typeface="Calibri"/>
                        </a:rPr>
                        <a:t> </a:t>
                      </a:r>
                      <a:endParaRPr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1200" u="none" cap="none" strike="noStrike">
                          <a:latin typeface="Calibri"/>
                          <a:ea typeface="Calibri"/>
                          <a:cs typeface="Calibri"/>
                          <a:sym typeface="Calibri"/>
                        </a:rPr>
                        <a:t> </a:t>
                      </a:r>
                      <a:endParaRPr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1200" u="none" cap="none" strike="noStrike">
                          <a:latin typeface="Calibri"/>
                          <a:ea typeface="Calibri"/>
                          <a:cs typeface="Calibri"/>
                          <a:sym typeface="Calibri"/>
                        </a:rPr>
                        <a:t> </a:t>
                      </a:r>
                      <a:endParaRPr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s-CL" sz="1100" u="none" cap="none" strike="noStrike">
                          <a:latin typeface="Calibri"/>
                          <a:ea typeface="Calibri"/>
                          <a:cs typeface="Calibri"/>
                          <a:sym typeface="Calibri"/>
                        </a:rPr>
                        <a:t> </a:t>
                      </a:r>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24475">
                <a:tc>
                  <a:txBody>
                    <a:bodyPr/>
                    <a:lstStyle/>
                    <a:p>
                      <a:pPr indent="0" lvl="0" marL="0" rtl="0" algn="l">
                        <a:lnSpc>
                          <a:spcPct val="115000"/>
                        </a:lnSpc>
                        <a:spcBef>
                          <a:spcPts val="0"/>
                        </a:spcBef>
                        <a:spcAft>
                          <a:spcPts val="0"/>
                        </a:spcAft>
                        <a:buNone/>
                      </a:pPr>
                      <a:r>
                        <a:rPr lang="es-CL" sz="900">
                          <a:solidFill>
                            <a:srgbClr val="548DD4"/>
                          </a:solidFill>
                          <a:latin typeface="Calibri"/>
                          <a:ea typeface="Calibri"/>
                          <a:cs typeface="Calibri"/>
                          <a:sym typeface="Calibri"/>
                        </a:rPr>
                        <a:t>2. Desarrollo backend</a:t>
                      </a:r>
                      <a:endParaRPr sz="900">
                        <a:solidFill>
                          <a:srgbClr val="548DD4"/>
                        </a:solidFill>
                        <a:latin typeface="Calibri"/>
                        <a:ea typeface="Calibri"/>
                        <a:cs typeface="Calibri"/>
                        <a:sym typeface="Calibri"/>
                      </a:endParaRPr>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0" marB="0" marR="68575" marL="68575">
                    <a:lnL cap="flat" cmpd="sng" w="9525">
                      <a:solidFill>
                        <a:schemeClr val="dk1"/>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a:p>
                  </a:txBody>
                  <a:tcPr marT="0" marB="0" marR="68575" marL="68575">
                    <a:lnL cap="flat" cmpd="sng" w="12700">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b="1" sz="1200">
                        <a:latin typeface="Calibri"/>
                        <a:ea typeface="Calibri"/>
                        <a:cs typeface="Calibri"/>
                        <a:sym typeface="Calibri"/>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b="1" lang="es-CL" sz="1200">
                          <a:latin typeface="Calibri"/>
                          <a:ea typeface="Calibri"/>
                          <a:cs typeface="Calibri"/>
                          <a:sym typeface="Calibri"/>
                        </a:rPr>
                        <a:t>x</a:t>
                      </a:r>
                      <a:endParaRPr b="1" sz="1200">
                        <a:latin typeface="Calibri"/>
                        <a:ea typeface="Calibri"/>
                        <a:cs typeface="Calibri"/>
                        <a:sym typeface="Calibri"/>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1200" u="none" cap="none" strike="noStrike">
                          <a:latin typeface="Calibri"/>
                          <a:ea typeface="Calibri"/>
                          <a:cs typeface="Calibri"/>
                          <a:sym typeface="Calibri"/>
                        </a:rPr>
                        <a:t> </a:t>
                      </a:r>
                      <a:endParaRPr b="1" sz="1200" u="none" cap="none" strike="noStrike">
                        <a:latin typeface="Calibri"/>
                        <a:ea typeface="Calibri"/>
                        <a:cs typeface="Calibri"/>
                        <a:sym typeface="Calibri"/>
                      </a:endParaRPr>
                    </a:p>
                  </a:txBody>
                  <a:tcPr marT="0" marB="0" marR="68575" marL="68575">
                    <a:lnL cap="flat" cmpd="sng" w="9525">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1200" u="none" cap="none" strike="noStrike">
                          <a:latin typeface="Calibri"/>
                          <a:ea typeface="Calibri"/>
                          <a:cs typeface="Calibri"/>
                          <a:sym typeface="Calibri"/>
                        </a:rPr>
                        <a:t>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1200" u="none" cap="none" strike="noStrike">
                          <a:latin typeface="Calibri"/>
                          <a:ea typeface="Calibri"/>
                          <a:cs typeface="Calibri"/>
                          <a:sym typeface="Calibri"/>
                        </a:rPr>
                        <a:t> </a:t>
                      </a:r>
                      <a:endParaRPr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1200" u="none" cap="none" strike="noStrike">
                          <a:latin typeface="Calibri"/>
                          <a:ea typeface="Calibri"/>
                          <a:cs typeface="Calibri"/>
                          <a:sym typeface="Calibri"/>
                        </a:rPr>
                        <a:t> </a:t>
                      </a:r>
                      <a:endParaRPr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1200" u="none" cap="none" strike="noStrike">
                          <a:latin typeface="Calibri"/>
                          <a:ea typeface="Calibri"/>
                          <a:cs typeface="Calibri"/>
                          <a:sym typeface="Calibri"/>
                        </a:rPr>
                        <a:t> </a:t>
                      </a:r>
                      <a:endParaRPr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s-CL" sz="1100" u="none" cap="none" strike="noStrike">
                          <a:latin typeface="Calibri"/>
                          <a:ea typeface="Calibri"/>
                          <a:cs typeface="Calibri"/>
                          <a:sym typeface="Calibri"/>
                        </a:rPr>
                        <a:t> </a:t>
                      </a:r>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24475">
                <a:tc>
                  <a:txBody>
                    <a:bodyPr/>
                    <a:lstStyle/>
                    <a:p>
                      <a:pPr indent="0" lvl="0" marL="0" rtl="0" algn="l">
                        <a:lnSpc>
                          <a:spcPct val="115000"/>
                        </a:lnSpc>
                        <a:spcBef>
                          <a:spcPts val="0"/>
                        </a:spcBef>
                        <a:spcAft>
                          <a:spcPts val="0"/>
                        </a:spcAft>
                        <a:buNone/>
                      </a:pPr>
                      <a:r>
                        <a:rPr lang="es-CL" sz="900">
                          <a:latin typeface="Calibri"/>
                          <a:ea typeface="Calibri"/>
                          <a:cs typeface="Calibri"/>
                          <a:sym typeface="Calibri"/>
                        </a:rPr>
                        <a:t>Crear proyecto en Ionic</a:t>
                      </a:r>
                      <a:endParaRPr sz="9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9525">
                      <a:solidFill>
                        <a:srgbClr val="000000"/>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b="1" sz="1200">
                        <a:latin typeface="Calibri"/>
                        <a:ea typeface="Calibri"/>
                        <a:cs typeface="Calibri"/>
                        <a:sym typeface="Calibri"/>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rtl="0" algn="l">
                        <a:spcBef>
                          <a:spcPts val="0"/>
                        </a:spcBef>
                        <a:spcAft>
                          <a:spcPts val="0"/>
                        </a:spcAft>
                        <a:buNone/>
                      </a:pPr>
                      <a:r>
                        <a:rPr b="1" lang="es-CL" sz="1200"/>
                        <a:t>x</a:t>
                      </a:r>
                      <a:endParaRPr b="1" sz="1200"/>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9525">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t/>
                      </a:r>
                      <a:endParaRPr sz="1100" u="none" cap="none" strike="noStrike">
                        <a:latin typeface="Calibri"/>
                        <a:ea typeface="Calibri"/>
                        <a:cs typeface="Calibri"/>
                        <a:sym typeface="Calibri"/>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24475">
                <a:tc>
                  <a:txBody>
                    <a:bodyPr/>
                    <a:lstStyle/>
                    <a:p>
                      <a:pPr indent="0" lvl="0" marL="0" rtl="0" algn="l">
                        <a:lnSpc>
                          <a:spcPct val="115000"/>
                        </a:lnSpc>
                        <a:spcBef>
                          <a:spcPts val="0"/>
                        </a:spcBef>
                        <a:spcAft>
                          <a:spcPts val="0"/>
                        </a:spcAft>
                        <a:buNone/>
                      </a:pPr>
                      <a:r>
                        <a:rPr lang="es-CL" sz="900">
                          <a:latin typeface="Calibri"/>
                          <a:ea typeface="Calibri"/>
                          <a:cs typeface="Calibri"/>
                          <a:sym typeface="Calibri"/>
                        </a:rPr>
                        <a:t>Crear y configurar vistas</a:t>
                      </a:r>
                      <a:endParaRPr sz="9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9525">
                      <a:solidFill>
                        <a:srgbClr val="000000"/>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b="1" sz="1200"/>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b="1" sz="1200"/>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t/>
                      </a:r>
                      <a:endParaRPr b="1" sz="1200" u="none" cap="none" strike="noStrike">
                        <a:latin typeface="Calibri"/>
                        <a:ea typeface="Calibri"/>
                        <a:cs typeface="Calibri"/>
                        <a:sym typeface="Calibri"/>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1200">
                          <a:latin typeface="Calibri"/>
                          <a:ea typeface="Calibri"/>
                          <a:cs typeface="Calibri"/>
                          <a:sym typeface="Calibri"/>
                        </a:rPr>
                        <a:t>x</a:t>
                      </a:r>
                      <a:endParaRPr b="1" sz="1200" u="none" cap="none" strike="noStrike">
                        <a:latin typeface="Calibri"/>
                        <a:ea typeface="Calibri"/>
                        <a:cs typeface="Calibri"/>
                        <a:sym typeface="Calibri"/>
                      </a:endParaRPr>
                    </a:p>
                  </a:txBody>
                  <a:tcPr marT="0" marB="0" marR="68575" marL="68575">
                    <a:lnL cap="flat" cmpd="sng" w="9525">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t/>
                      </a:r>
                      <a:endParaRPr sz="1100" u="none" cap="none" strike="noStrike">
                        <a:latin typeface="Calibri"/>
                        <a:ea typeface="Calibri"/>
                        <a:cs typeface="Calibri"/>
                        <a:sym typeface="Calibri"/>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24475">
                <a:tc>
                  <a:txBody>
                    <a:bodyPr/>
                    <a:lstStyle/>
                    <a:p>
                      <a:pPr indent="0" lvl="0" marL="0" rtl="0" algn="l">
                        <a:lnSpc>
                          <a:spcPct val="115000"/>
                        </a:lnSpc>
                        <a:spcBef>
                          <a:spcPts val="0"/>
                        </a:spcBef>
                        <a:spcAft>
                          <a:spcPts val="0"/>
                        </a:spcAft>
                        <a:buNone/>
                      </a:pPr>
                      <a:r>
                        <a:rPr lang="es-CL" sz="900">
                          <a:latin typeface="Calibri"/>
                          <a:ea typeface="Calibri"/>
                          <a:cs typeface="Calibri"/>
                          <a:sym typeface="Calibri"/>
                        </a:rPr>
                        <a:t>2.1 Definir y modelar BD</a:t>
                      </a:r>
                      <a:endParaRPr sz="9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9525">
                      <a:solidFill>
                        <a:srgbClr val="000000"/>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b="1" sz="1200"/>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1200">
                          <a:latin typeface="Calibri"/>
                          <a:ea typeface="Calibri"/>
                          <a:cs typeface="Calibri"/>
                          <a:sym typeface="Calibri"/>
                        </a:rPr>
                        <a:t>x</a:t>
                      </a:r>
                      <a:endParaRPr b="1" sz="1200" u="none" cap="none" strike="noStrike">
                        <a:latin typeface="Calibri"/>
                        <a:ea typeface="Calibri"/>
                        <a:cs typeface="Calibri"/>
                        <a:sym typeface="Calibri"/>
                      </a:endParaRPr>
                    </a:p>
                  </a:txBody>
                  <a:tcPr marT="0" marB="0" marR="68575" marL="68575">
                    <a:lnL cap="flat" cmpd="sng" w="9525">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t/>
                      </a:r>
                      <a:endParaRPr sz="1100" u="none" cap="none" strike="noStrike">
                        <a:latin typeface="Calibri"/>
                        <a:ea typeface="Calibri"/>
                        <a:cs typeface="Calibri"/>
                        <a:sym typeface="Calibri"/>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descr="EscuelaIT Duoc UC - Escuela de Informática y Telecomunicaciones Duoc UC - Duoc  UC | LinkedIn" id="200" name="Google Shape;200;g31b0863b979_0_37"/>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01" name="Google Shape;201;g31b0863b979_0_37"/>
          <p:cNvSpPr txBox="1"/>
          <p:nvPr/>
        </p:nvSpPr>
        <p:spPr>
          <a:xfrm>
            <a:off x="136188" y="368928"/>
            <a:ext cx="121920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s-CL" sz="1800">
                <a:solidFill>
                  <a:srgbClr val="757070"/>
                </a:solidFill>
                <a:latin typeface="Calibri"/>
                <a:ea typeface="Calibri"/>
                <a:cs typeface="Calibri"/>
                <a:sym typeface="Calibri"/>
              </a:rPr>
              <a:t>PROYECTO “APLICACIÓN DE AJEDREZ ACCESIBLE”</a:t>
            </a:r>
            <a:endParaRPr>
              <a:solidFill>
                <a:schemeClr val="dk1"/>
              </a:solidFill>
            </a:endParaRPr>
          </a:p>
          <a:p>
            <a:pPr indent="0" lvl="0" marL="0" marR="0" rtl="0" algn="l">
              <a:spcBef>
                <a:spcPts val="0"/>
              </a:spcBef>
              <a:spcAft>
                <a:spcPts val="0"/>
              </a:spcAft>
              <a:buNone/>
            </a:pPr>
            <a:r>
              <a:t/>
            </a:r>
            <a:endParaRPr sz="1800">
              <a:solidFill>
                <a:srgbClr val="757070"/>
              </a:solidFill>
              <a:latin typeface="Calibri"/>
              <a:ea typeface="Calibri"/>
              <a:cs typeface="Calibri"/>
              <a:sym typeface="Calibri"/>
            </a:endParaRPr>
          </a:p>
        </p:txBody>
      </p:sp>
      <p:sp>
        <p:nvSpPr>
          <p:cNvPr id="202" name="Google Shape;202;g31b0863b979_0_37"/>
          <p:cNvSpPr txBox="1"/>
          <p:nvPr/>
        </p:nvSpPr>
        <p:spPr>
          <a:xfrm>
            <a:off x="1" y="1155656"/>
            <a:ext cx="12192000" cy="800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Cronograma para el desarrollo del proyecto</a:t>
            </a:r>
            <a:endParaRPr/>
          </a:p>
          <a:p>
            <a:pPr indent="0" lvl="0" marL="0" marR="0" rtl="0" algn="ctr">
              <a:spcBef>
                <a:spcPts val="0"/>
              </a:spcBef>
              <a:spcAft>
                <a:spcPts val="0"/>
              </a:spcAft>
              <a:buNone/>
            </a:pPr>
            <a:r>
              <a:t/>
            </a:r>
            <a:endParaRPr sz="1000">
              <a:solidFill>
                <a:srgbClr val="757070"/>
              </a:solidFill>
              <a:latin typeface="Calibri"/>
              <a:ea typeface="Calibri"/>
              <a:cs typeface="Calibri"/>
              <a:sym typeface="Calibri"/>
            </a:endParaRPr>
          </a:p>
        </p:txBody>
      </p:sp>
      <p:cxnSp>
        <p:nvCxnSpPr>
          <p:cNvPr id="203" name="Google Shape;203;g31b0863b979_0_37"/>
          <p:cNvCxnSpPr/>
          <p:nvPr/>
        </p:nvCxnSpPr>
        <p:spPr>
          <a:xfrm>
            <a:off x="0" y="758027"/>
            <a:ext cx="4085700" cy="0"/>
          </a:xfrm>
          <a:prstGeom prst="straightConnector1">
            <a:avLst/>
          </a:prstGeom>
          <a:noFill/>
          <a:ln cap="flat" cmpd="sng" w="15875">
            <a:solidFill>
              <a:srgbClr val="F5F7FC"/>
            </a:solidFill>
            <a:prstDash val="solid"/>
            <a:miter lim="800000"/>
            <a:headEnd len="sm" w="sm" type="none"/>
            <a:tailEnd len="sm" w="sm" type="none"/>
          </a:ln>
        </p:spPr>
      </p:cxnSp>
      <p:graphicFrame>
        <p:nvGraphicFramePr>
          <p:cNvPr id="204" name="Google Shape;204;g31b0863b979_0_37"/>
          <p:cNvGraphicFramePr/>
          <p:nvPr/>
        </p:nvGraphicFramePr>
        <p:xfrm>
          <a:off x="973509" y="1956042"/>
          <a:ext cx="3000000" cy="3000000"/>
        </p:xfrm>
        <a:graphic>
          <a:graphicData uri="http://schemas.openxmlformats.org/drawingml/2006/table">
            <a:tbl>
              <a:tblPr>
                <a:noFill/>
                <a:tableStyleId>{689E1EC7-319A-4011-B6E3-F131CBCE99E4}</a:tableStyleId>
              </a:tblPr>
              <a:tblGrid>
                <a:gridCol w="1255100"/>
                <a:gridCol w="494150"/>
                <a:gridCol w="482175"/>
                <a:gridCol w="484950"/>
                <a:gridCol w="484950"/>
                <a:gridCol w="482175"/>
                <a:gridCol w="482175"/>
                <a:gridCol w="482175"/>
                <a:gridCol w="482175"/>
                <a:gridCol w="482175"/>
                <a:gridCol w="482175"/>
                <a:gridCol w="482175"/>
                <a:gridCol w="484025"/>
                <a:gridCol w="484025"/>
                <a:gridCol w="484025"/>
                <a:gridCol w="484025"/>
                <a:gridCol w="484025"/>
                <a:gridCol w="140125"/>
                <a:gridCol w="484025"/>
                <a:gridCol w="484025"/>
                <a:gridCol w="140125"/>
              </a:tblGrid>
              <a:tr h="524475">
                <a:tc rowSpan="2">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Actividad</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9525">
                      <a:solidFill>
                        <a:srgbClr val="000000"/>
                      </a:solidFill>
                      <a:prstDash val="solid"/>
                      <a:round/>
                      <a:headEnd len="sm" w="sm" type="none"/>
                      <a:tailEnd len="sm" w="sm" type="none"/>
                    </a:lnB>
                  </a:tcPr>
                </a:tc>
                <a:tc gridSpan="4">
                  <a:txBody>
                    <a:bodyPr/>
                    <a:lstStyle/>
                    <a:p>
                      <a:pPr indent="0" lvl="0" marL="0" marR="0" rtl="0" algn="ctr">
                        <a:lnSpc>
                          <a:spcPct val="150000"/>
                        </a:lnSpc>
                        <a:spcBef>
                          <a:spcPts val="0"/>
                        </a:spcBef>
                        <a:spcAft>
                          <a:spcPts val="0"/>
                        </a:spcAft>
                        <a:buNone/>
                      </a:pPr>
                      <a:r>
                        <a:rPr b="1" lang="es-CL" sz="800" u="none" cap="none" strike="noStrike">
                          <a:solidFill>
                            <a:srgbClr val="000000"/>
                          </a:solidFill>
                          <a:latin typeface="Calibri"/>
                          <a:ea typeface="Calibri"/>
                          <a:cs typeface="Calibri"/>
                          <a:sym typeface="Calibri"/>
                        </a:rPr>
                        <a:t>Fase 1</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E2EFD9"/>
                    </a:solidFill>
                  </a:tcPr>
                </a:tc>
                <a:tc hMerge="1"/>
                <a:tc hMerge="1"/>
                <a:tc hMerge="1"/>
                <a:tc gridSpan="12">
                  <a:txBody>
                    <a:bodyPr/>
                    <a:lstStyle/>
                    <a:p>
                      <a:pPr indent="0" lvl="0" marL="0" marR="0" rtl="0" algn="ctr">
                        <a:lnSpc>
                          <a:spcPct val="150000"/>
                        </a:lnSpc>
                        <a:spcBef>
                          <a:spcPts val="0"/>
                        </a:spcBef>
                        <a:spcAft>
                          <a:spcPts val="0"/>
                        </a:spcAft>
                        <a:buNone/>
                      </a:pPr>
                      <a:r>
                        <a:rPr b="1" lang="es-CL" sz="800" u="none" cap="none" strike="noStrike">
                          <a:solidFill>
                            <a:srgbClr val="000000"/>
                          </a:solidFill>
                          <a:latin typeface="Calibri"/>
                          <a:ea typeface="Calibri"/>
                          <a:cs typeface="Calibri"/>
                          <a:sym typeface="Calibri"/>
                        </a:rPr>
                        <a:t>Fase 2</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FF2CC"/>
                    </a:solidFill>
                  </a:tcPr>
                </a:tc>
                <a:tc hMerge="1"/>
                <a:tc hMerge="1"/>
                <a:tc hMerge="1"/>
                <a:tc hMerge="1"/>
                <a:tc hMerge="1"/>
                <a:tc hMerge="1"/>
                <a:tc hMerge="1"/>
                <a:tc hMerge="1"/>
                <a:tc hMerge="1"/>
                <a:tc hMerge="1"/>
                <a:tc hMerge="1"/>
                <a:tc gridSpan="4">
                  <a:txBody>
                    <a:bodyPr/>
                    <a:lstStyle/>
                    <a:p>
                      <a:pPr indent="0" lvl="0" marL="0" marR="0" rtl="0" algn="ctr">
                        <a:lnSpc>
                          <a:spcPct val="150000"/>
                        </a:lnSpc>
                        <a:spcBef>
                          <a:spcPts val="0"/>
                        </a:spcBef>
                        <a:spcAft>
                          <a:spcPts val="0"/>
                        </a:spcAft>
                        <a:buNone/>
                      </a:pPr>
                      <a:r>
                        <a:rPr b="1" lang="es-CL" sz="800" u="none" cap="none" strike="noStrike">
                          <a:solidFill>
                            <a:srgbClr val="000000"/>
                          </a:solidFill>
                          <a:latin typeface="Calibri"/>
                          <a:ea typeface="Calibri"/>
                          <a:cs typeface="Calibri"/>
                          <a:sym typeface="Calibri"/>
                        </a:rPr>
                        <a:t>Fase 3</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BE4D5"/>
                    </a:solidFill>
                  </a:tcPr>
                </a:tc>
                <a:tc hMerge="1"/>
                <a:tc hMerge="1"/>
                <a:tc hMerge="1"/>
              </a:tr>
              <a:tr h="540525">
                <a:tc vMerge="1"/>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2</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3</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4</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5</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6</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7</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8</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9</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10</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11</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12</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13</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14</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15</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16</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17</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18</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s-CL" sz="1100" u="none" cap="none" strike="noStrike">
                          <a:latin typeface="Calibri"/>
                          <a:ea typeface="Calibri"/>
                          <a:cs typeface="Calibri"/>
                          <a:sym typeface="Calibri"/>
                        </a:rPr>
                        <a:t> </a:t>
                      </a:r>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40525">
                <a:tc>
                  <a:txBody>
                    <a:bodyPr/>
                    <a:lstStyle/>
                    <a:p>
                      <a:pPr indent="0" lvl="0" marL="0" rtl="0" algn="l">
                        <a:lnSpc>
                          <a:spcPct val="115000"/>
                        </a:lnSpc>
                        <a:spcBef>
                          <a:spcPts val="0"/>
                        </a:spcBef>
                        <a:spcAft>
                          <a:spcPts val="0"/>
                        </a:spcAft>
                        <a:buNone/>
                      </a:pPr>
                      <a:r>
                        <a:rPr lang="es-CL" sz="900">
                          <a:latin typeface="Calibri"/>
                          <a:ea typeface="Calibri"/>
                          <a:cs typeface="Calibri"/>
                          <a:sym typeface="Calibri"/>
                        </a:rPr>
                        <a:t>2.1.2 Diseñar el modelo relacional</a:t>
                      </a:r>
                      <a:endParaRPr sz="9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0" marB="0" marR="68575" marL="68575">
                    <a:lnL cap="flat" cmpd="sng" w="9525">
                      <a:solidFill>
                        <a:srgbClr val="000000"/>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a:p>
                  </a:txBody>
                  <a:tcPr marT="0" marB="0" marR="68575" marL="68575">
                    <a:lnL cap="flat" cmpd="sng" w="12700">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0" marB="0" marR="68575" marL="68575">
                    <a:lnL cap="flat" cmpd="sng" w="9525">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rtl="0" algn="l">
                        <a:spcBef>
                          <a:spcPts val="0"/>
                        </a:spcBef>
                        <a:spcAft>
                          <a:spcPts val="0"/>
                        </a:spcAft>
                        <a:buNone/>
                      </a:pPr>
                      <a:r>
                        <a:rPr b="1" lang="es-CL" sz="1200">
                          <a:latin typeface="Calibri"/>
                          <a:ea typeface="Calibri"/>
                          <a:cs typeface="Calibri"/>
                          <a:sym typeface="Calibri"/>
                        </a:rPr>
                        <a:t>x</a:t>
                      </a:r>
                      <a:endParaRPr b="1" sz="12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1200" u="none" cap="none" strike="noStrike">
                          <a:latin typeface="Calibri"/>
                          <a:ea typeface="Calibri"/>
                          <a:cs typeface="Calibri"/>
                          <a:sym typeface="Calibri"/>
                        </a:rPr>
                        <a:t>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1200" u="none" cap="none" strike="noStrike">
                          <a:latin typeface="Calibri"/>
                          <a:ea typeface="Calibri"/>
                          <a:cs typeface="Calibri"/>
                          <a:sym typeface="Calibri"/>
                        </a:rPr>
                        <a:t>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s-CL" sz="1100" u="none" cap="none" strike="noStrike">
                          <a:latin typeface="Calibri"/>
                          <a:ea typeface="Calibri"/>
                          <a:cs typeface="Calibri"/>
                          <a:sym typeface="Calibri"/>
                        </a:rPr>
                        <a:t> </a:t>
                      </a:r>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24475">
                <a:tc>
                  <a:txBody>
                    <a:bodyPr/>
                    <a:lstStyle/>
                    <a:p>
                      <a:pPr indent="0" lvl="0" marL="0" rtl="0" algn="l">
                        <a:lnSpc>
                          <a:spcPct val="115000"/>
                        </a:lnSpc>
                        <a:spcBef>
                          <a:spcPts val="0"/>
                        </a:spcBef>
                        <a:spcAft>
                          <a:spcPts val="0"/>
                        </a:spcAft>
                        <a:buNone/>
                      </a:pPr>
                      <a:r>
                        <a:rPr lang="es-CL" sz="900">
                          <a:latin typeface="Calibri"/>
                          <a:ea typeface="Calibri"/>
                          <a:cs typeface="Calibri"/>
                          <a:sym typeface="Calibri"/>
                        </a:rPr>
                        <a:t>2.1 3 Elegir el sistema de gestión de bases de datos</a:t>
                      </a:r>
                      <a:endParaRPr sz="9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0" marB="0" marR="68575" marL="68575">
                    <a:lnL cap="flat" cmpd="sng" w="9525">
                      <a:solidFill>
                        <a:srgbClr val="000000"/>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a:p>
                  </a:txBody>
                  <a:tcPr marT="0" marB="0" marR="68575" marL="68575">
                    <a:lnL cap="flat" cmpd="sng" w="12700">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0" marB="0" marR="68575" marL="68575">
                    <a:lnL cap="flat" cmpd="sng" w="9525">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rtl="0" algn="l">
                        <a:spcBef>
                          <a:spcPts val="0"/>
                        </a:spcBef>
                        <a:spcAft>
                          <a:spcPts val="0"/>
                        </a:spcAft>
                        <a:buNone/>
                      </a:pPr>
                      <a:r>
                        <a:rPr b="1" lang="es-CL" sz="1200">
                          <a:latin typeface="Calibri"/>
                          <a:ea typeface="Calibri"/>
                          <a:cs typeface="Calibri"/>
                          <a:sym typeface="Calibri"/>
                        </a:rPr>
                        <a:t>x</a:t>
                      </a:r>
                      <a:endParaRPr b="1" sz="12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1200" u="none" cap="none" strike="noStrike">
                          <a:latin typeface="Calibri"/>
                          <a:ea typeface="Calibri"/>
                          <a:cs typeface="Calibri"/>
                          <a:sym typeface="Calibri"/>
                        </a:rPr>
                        <a:t>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1200" u="none" cap="none" strike="noStrike">
                          <a:latin typeface="Calibri"/>
                          <a:ea typeface="Calibri"/>
                          <a:cs typeface="Calibri"/>
                          <a:sym typeface="Calibri"/>
                        </a:rPr>
                        <a:t>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s-CL" sz="1100" u="none" cap="none" strike="noStrike">
                          <a:latin typeface="Calibri"/>
                          <a:ea typeface="Calibri"/>
                          <a:cs typeface="Calibri"/>
                          <a:sym typeface="Calibri"/>
                        </a:rPr>
                        <a:t> </a:t>
                      </a:r>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24475">
                <a:tc>
                  <a:txBody>
                    <a:bodyPr/>
                    <a:lstStyle/>
                    <a:p>
                      <a:pPr indent="0" lvl="0" marL="0" rtl="0" algn="l">
                        <a:lnSpc>
                          <a:spcPct val="115000"/>
                        </a:lnSpc>
                        <a:spcBef>
                          <a:spcPts val="0"/>
                        </a:spcBef>
                        <a:spcAft>
                          <a:spcPts val="0"/>
                        </a:spcAft>
                        <a:buNone/>
                      </a:pPr>
                      <a:r>
                        <a:rPr lang="es-CL" sz="900">
                          <a:latin typeface="Calibri"/>
                          <a:ea typeface="Calibri"/>
                          <a:cs typeface="Calibri"/>
                          <a:sym typeface="Calibri"/>
                        </a:rPr>
                        <a:t>2.1.4 Implementar autenticación de usuarios</a:t>
                      </a:r>
                      <a:endParaRPr sz="9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9525">
                      <a:solidFill>
                        <a:srgbClr val="000000"/>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9525">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rtl="0" algn="l">
                        <a:spcBef>
                          <a:spcPts val="0"/>
                        </a:spcBef>
                        <a:spcAft>
                          <a:spcPts val="0"/>
                        </a:spcAft>
                        <a:buNone/>
                      </a:pPr>
                      <a:r>
                        <a:rPr b="1" lang="es-CL" sz="1200">
                          <a:latin typeface="Calibri"/>
                          <a:ea typeface="Calibri"/>
                          <a:cs typeface="Calibri"/>
                          <a:sym typeface="Calibri"/>
                        </a:rPr>
                        <a:t>x</a:t>
                      </a:r>
                      <a:endParaRPr b="1" sz="12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t/>
                      </a:r>
                      <a:endParaRPr sz="1100" u="none" cap="none" strike="noStrike">
                        <a:latin typeface="Calibri"/>
                        <a:ea typeface="Calibri"/>
                        <a:cs typeface="Calibri"/>
                        <a:sym typeface="Calibri"/>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24475">
                <a:tc>
                  <a:txBody>
                    <a:bodyPr/>
                    <a:lstStyle/>
                    <a:p>
                      <a:pPr indent="0" lvl="0" marL="0" rtl="0" algn="l">
                        <a:lnSpc>
                          <a:spcPct val="115000"/>
                        </a:lnSpc>
                        <a:spcBef>
                          <a:spcPts val="0"/>
                        </a:spcBef>
                        <a:spcAft>
                          <a:spcPts val="0"/>
                        </a:spcAft>
                        <a:buNone/>
                      </a:pPr>
                      <a:r>
                        <a:rPr lang="es-CL" sz="900">
                          <a:latin typeface="Calibri"/>
                          <a:ea typeface="Calibri"/>
                          <a:cs typeface="Calibri"/>
                          <a:sym typeface="Calibri"/>
                        </a:rPr>
                        <a:t>2.1.5 Implementar tablero</a:t>
                      </a:r>
                      <a:endParaRPr sz="9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9525">
                      <a:solidFill>
                        <a:srgbClr val="000000"/>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9525">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1200">
                          <a:latin typeface="Calibri"/>
                          <a:ea typeface="Calibri"/>
                          <a:cs typeface="Calibri"/>
                          <a:sym typeface="Calibri"/>
                        </a:rPr>
                        <a:t>x</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1200">
                          <a:latin typeface="Calibri"/>
                          <a:ea typeface="Calibri"/>
                          <a:cs typeface="Calibri"/>
                          <a:sym typeface="Calibri"/>
                        </a:rPr>
                        <a:t>x</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rtl="0" algn="l">
                        <a:spcBef>
                          <a:spcPts val="0"/>
                        </a:spcBef>
                        <a:spcAft>
                          <a:spcPts val="0"/>
                        </a:spcAft>
                        <a:buNone/>
                      </a:pPr>
                      <a:r>
                        <a:rPr b="1" lang="es-CL" sz="1200">
                          <a:latin typeface="Calibri"/>
                          <a:ea typeface="Calibri"/>
                          <a:cs typeface="Calibri"/>
                          <a:sym typeface="Calibri"/>
                        </a:rPr>
                        <a:t>x</a:t>
                      </a:r>
                      <a:endParaRPr b="1" sz="12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1200">
                          <a:latin typeface="Calibri"/>
                          <a:ea typeface="Calibri"/>
                          <a:cs typeface="Calibri"/>
                          <a:sym typeface="Calibri"/>
                        </a:rPr>
                        <a:t>x</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t/>
                      </a:r>
                      <a:endParaRPr sz="1100" u="none" cap="none" strike="noStrike">
                        <a:latin typeface="Calibri"/>
                        <a:ea typeface="Calibri"/>
                        <a:cs typeface="Calibri"/>
                        <a:sym typeface="Calibri"/>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24475">
                <a:tc>
                  <a:txBody>
                    <a:bodyPr/>
                    <a:lstStyle/>
                    <a:p>
                      <a:pPr indent="0" lvl="0" marL="0" rtl="0" algn="l">
                        <a:lnSpc>
                          <a:spcPct val="115000"/>
                        </a:lnSpc>
                        <a:spcBef>
                          <a:spcPts val="0"/>
                        </a:spcBef>
                        <a:spcAft>
                          <a:spcPts val="0"/>
                        </a:spcAft>
                        <a:buNone/>
                      </a:pPr>
                      <a:r>
                        <a:rPr lang="es-CL" sz="900">
                          <a:solidFill>
                            <a:schemeClr val="dk1"/>
                          </a:solidFill>
                          <a:latin typeface="Calibri"/>
                          <a:ea typeface="Calibri"/>
                          <a:cs typeface="Calibri"/>
                          <a:sym typeface="Calibri"/>
                        </a:rPr>
                        <a:t>3. Desarrollo frontend</a:t>
                      </a:r>
                      <a:endParaRPr sz="900">
                        <a:solidFill>
                          <a:schemeClr val="dk1"/>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9525">
                      <a:solidFill>
                        <a:srgbClr val="000000"/>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9525">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1200">
                          <a:latin typeface="Calibri"/>
                          <a:ea typeface="Calibri"/>
                          <a:cs typeface="Calibri"/>
                          <a:sym typeface="Calibri"/>
                        </a:rPr>
                        <a:t>x</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t/>
                      </a:r>
                      <a:endParaRPr sz="1100" u="none" cap="none" strike="noStrike">
                        <a:latin typeface="Calibri"/>
                        <a:ea typeface="Calibri"/>
                        <a:cs typeface="Calibri"/>
                        <a:sym typeface="Calibri"/>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24475">
                <a:tc>
                  <a:txBody>
                    <a:bodyPr/>
                    <a:lstStyle/>
                    <a:p>
                      <a:pPr indent="0" lvl="0" marL="0" rtl="0" algn="l">
                        <a:lnSpc>
                          <a:spcPct val="115000"/>
                        </a:lnSpc>
                        <a:spcBef>
                          <a:spcPts val="0"/>
                        </a:spcBef>
                        <a:spcAft>
                          <a:spcPts val="0"/>
                        </a:spcAft>
                        <a:buNone/>
                      </a:pPr>
                      <a:r>
                        <a:rPr lang="es-CL" sz="900">
                          <a:latin typeface="Calibri"/>
                          <a:ea typeface="Calibri"/>
                          <a:cs typeface="Calibri"/>
                          <a:sym typeface="Calibri"/>
                        </a:rPr>
                        <a:t>3.2 Diseñar interfaz</a:t>
                      </a:r>
                      <a:endParaRPr sz="9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9525">
                      <a:solidFill>
                        <a:srgbClr val="000000"/>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9525">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1200">
                          <a:latin typeface="Calibri"/>
                          <a:ea typeface="Calibri"/>
                          <a:cs typeface="Calibri"/>
                          <a:sym typeface="Calibri"/>
                        </a:rPr>
                        <a:t>x</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t/>
                      </a:r>
                      <a:endParaRPr sz="1100" u="none" cap="none" strike="noStrike">
                        <a:latin typeface="Calibri"/>
                        <a:ea typeface="Calibri"/>
                        <a:cs typeface="Calibri"/>
                        <a:sym typeface="Calibri"/>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descr="EscuelaIT Duoc UC - Escuela de Informática y Telecomunicaciones Duoc UC - Duoc  UC | LinkedIn" id="209" name="Google Shape;209;g31b0863b979_0_46"/>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10" name="Google Shape;210;g31b0863b979_0_46"/>
          <p:cNvSpPr txBox="1"/>
          <p:nvPr/>
        </p:nvSpPr>
        <p:spPr>
          <a:xfrm>
            <a:off x="136188" y="368928"/>
            <a:ext cx="121920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s-CL" sz="1800">
                <a:solidFill>
                  <a:srgbClr val="757070"/>
                </a:solidFill>
                <a:latin typeface="Calibri"/>
                <a:ea typeface="Calibri"/>
                <a:cs typeface="Calibri"/>
                <a:sym typeface="Calibri"/>
              </a:rPr>
              <a:t>PROYECTO “APLICACIÓN DE AJEDREZ ACCESIBLE”</a:t>
            </a:r>
            <a:endParaRPr>
              <a:solidFill>
                <a:schemeClr val="dk1"/>
              </a:solidFill>
            </a:endParaRPr>
          </a:p>
          <a:p>
            <a:pPr indent="0" lvl="0" marL="0" marR="0" rtl="0" algn="l">
              <a:spcBef>
                <a:spcPts val="0"/>
              </a:spcBef>
              <a:spcAft>
                <a:spcPts val="0"/>
              </a:spcAft>
              <a:buNone/>
            </a:pPr>
            <a:r>
              <a:t/>
            </a:r>
            <a:endParaRPr sz="1800">
              <a:solidFill>
                <a:srgbClr val="757070"/>
              </a:solidFill>
              <a:latin typeface="Calibri"/>
              <a:ea typeface="Calibri"/>
              <a:cs typeface="Calibri"/>
              <a:sym typeface="Calibri"/>
            </a:endParaRPr>
          </a:p>
        </p:txBody>
      </p:sp>
      <p:sp>
        <p:nvSpPr>
          <p:cNvPr id="211" name="Google Shape;211;g31b0863b979_0_46"/>
          <p:cNvSpPr txBox="1"/>
          <p:nvPr/>
        </p:nvSpPr>
        <p:spPr>
          <a:xfrm>
            <a:off x="1" y="1155656"/>
            <a:ext cx="12192000" cy="800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Cronograma para el desarrollo del proyecto</a:t>
            </a:r>
            <a:endParaRPr/>
          </a:p>
          <a:p>
            <a:pPr indent="0" lvl="0" marL="0" marR="0" rtl="0" algn="ctr">
              <a:spcBef>
                <a:spcPts val="0"/>
              </a:spcBef>
              <a:spcAft>
                <a:spcPts val="0"/>
              </a:spcAft>
              <a:buNone/>
            </a:pPr>
            <a:r>
              <a:t/>
            </a:r>
            <a:endParaRPr sz="1000">
              <a:solidFill>
                <a:srgbClr val="757070"/>
              </a:solidFill>
              <a:latin typeface="Calibri"/>
              <a:ea typeface="Calibri"/>
              <a:cs typeface="Calibri"/>
              <a:sym typeface="Calibri"/>
            </a:endParaRPr>
          </a:p>
        </p:txBody>
      </p:sp>
      <p:cxnSp>
        <p:nvCxnSpPr>
          <p:cNvPr id="212" name="Google Shape;212;g31b0863b979_0_46"/>
          <p:cNvCxnSpPr/>
          <p:nvPr/>
        </p:nvCxnSpPr>
        <p:spPr>
          <a:xfrm>
            <a:off x="0" y="758027"/>
            <a:ext cx="4085700" cy="0"/>
          </a:xfrm>
          <a:prstGeom prst="straightConnector1">
            <a:avLst/>
          </a:prstGeom>
          <a:noFill/>
          <a:ln cap="flat" cmpd="sng" w="15875">
            <a:solidFill>
              <a:srgbClr val="F5F7FC"/>
            </a:solidFill>
            <a:prstDash val="solid"/>
            <a:miter lim="800000"/>
            <a:headEnd len="sm" w="sm" type="none"/>
            <a:tailEnd len="sm" w="sm" type="none"/>
          </a:ln>
        </p:spPr>
      </p:cxnSp>
      <p:graphicFrame>
        <p:nvGraphicFramePr>
          <p:cNvPr id="213" name="Google Shape;213;g31b0863b979_0_46"/>
          <p:cNvGraphicFramePr/>
          <p:nvPr/>
        </p:nvGraphicFramePr>
        <p:xfrm>
          <a:off x="730783" y="1956042"/>
          <a:ext cx="3000000" cy="3000000"/>
        </p:xfrm>
        <a:graphic>
          <a:graphicData uri="http://schemas.openxmlformats.org/drawingml/2006/table">
            <a:tbl>
              <a:tblPr>
                <a:noFill/>
                <a:tableStyleId>{689E1EC7-319A-4011-B6E3-F131CBCE99E4}</a:tableStyleId>
              </a:tblPr>
              <a:tblGrid>
                <a:gridCol w="1255100"/>
                <a:gridCol w="522825"/>
                <a:gridCol w="453500"/>
                <a:gridCol w="484950"/>
                <a:gridCol w="484950"/>
                <a:gridCol w="482175"/>
                <a:gridCol w="482175"/>
                <a:gridCol w="482175"/>
                <a:gridCol w="482175"/>
                <a:gridCol w="482175"/>
                <a:gridCol w="482175"/>
                <a:gridCol w="482175"/>
                <a:gridCol w="484025"/>
                <a:gridCol w="484025"/>
                <a:gridCol w="484025"/>
                <a:gridCol w="484025"/>
                <a:gridCol w="484025"/>
                <a:gridCol w="382850"/>
                <a:gridCol w="484025"/>
                <a:gridCol w="484025"/>
                <a:gridCol w="382850"/>
              </a:tblGrid>
              <a:tr h="431400">
                <a:tc rowSpan="2">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Actividad</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9525">
                      <a:solidFill>
                        <a:srgbClr val="000000"/>
                      </a:solidFill>
                      <a:prstDash val="solid"/>
                      <a:round/>
                      <a:headEnd len="sm" w="sm" type="none"/>
                      <a:tailEnd len="sm" w="sm" type="none"/>
                    </a:lnB>
                  </a:tcPr>
                </a:tc>
                <a:tc gridSpan="4">
                  <a:txBody>
                    <a:bodyPr/>
                    <a:lstStyle/>
                    <a:p>
                      <a:pPr indent="0" lvl="0" marL="0" marR="0" rtl="0" algn="ctr">
                        <a:lnSpc>
                          <a:spcPct val="150000"/>
                        </a:lnSpc>
                        <a:spcBef>
                          <a:spcPts val="0"/>
                        </a:spcBef>
                        <a:spcAft>
                          <a:spcPts val="0"/>
                        </a:spcAft>
                        <a:buNone/>
                      </a:pPr>
                      <a:r>
                        <a:rPr b="1" lang="es-CL" sz="800" u="none" cap="none" strike="noStrike">
                          <a:solidFill>
                            <a:srgbClr val="000000"/>
                          </a:solidFill>
                          <a:latin typeface="Calibri"/>
                          <a:ea typeface="Calibri"/>
                          <a:cs typeface="Calibri"/>
                          <a:sym typeface="Calibri"/>
                        </a:rPr>
                        <a:t>Fase 1</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E2EFD9"/>
                    </a:solidFill>
                  </a:tcPr>
                </a:tc>
                <a:tc hMerge="1"/>
                <a:tc hMerge="1"/>
                <a:tc hMerge="1"/>
                <a:tc gridSpan="12">
                  <a:txBody>
                    <a:bodyPr/>
                    <a:lstStyle/>
                    <a:p>
                      <a:pPr indent="0" lvl="0" marL="0" marR="0" rtl="0" algn="ctr">
                        <a:lnSpc>
                          <a:spcPct val="150000"/>
                        </a:lnSpc>
                        <a:spcBef>
                          <a:spcPts val="0"/>
                        </a:spcBef>
                        <a:spcAft>
                          <a:spcPts val="0"/>
                        </a:spcAft>
                        <a:buNone/>
                      </a:pPr>
                      <a:r>
                        <a:rPr b="1" lang="es-CL" sz="800" u="none" cap="none" strike="noStrike">
                          <a:solidFill>
                            <a:srgbClr val="000000"/>
                          </a:solidFill>
                          <a:latin typeface="Calibri"/>
                          <a:ea typeface="Calibri"/>
                          <a:cs typeface="Calibri"/>
                          <a:sym typeface="Calibri"/>
                        </a:rPr>
                        <a:t>Fase 2</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FF2CC"/>
                    </a:solidFill>
                  </a:tcPr>
                </a:tc>
                <a:tc hMerge="1"/>
                <a:tc hMerge="1"/>
                <a:tc hMerge="1"/>
                <a:tc hMerge="1"/>
                <a:tc hMerge="1"/>
                <a:tc hMerge="1"/>
                <a:tc hMerge="1"/>
                <a:tc hMerge="1"/>
                <a:tc hMerge="1"/>
                <a:tc hMerge="1"/>
                <a:tc hMerge="1"/>
                <a:tc gridSpan="4">
                  <a:txBody>
                    <a:bodyPr/>
                    <a:lstStyle/>
                    <a:p>
                      <a:pPr indent="0" lvl="0" marL="0" marR="0" rtl="0" algn="ctr">
                        <a:lnSpc>
                          <a:spcPct val="150000"/>
                        </a:lnSpc>
                        <a:spcBef>
                          <a:spcPts val="0"/>
                        </a:spcBef>
                        <a:spcAft>
                          <a:spcPts val="0"/>
                        </a:spcAft>
                        <a:buNone/>
                      </a:pPr>
                      <a:r>
                        <a:rPr b="1" lang="es-CL" sz="800" u="none" cap="none" strike="noStrike">
                          <a:solidFill>
                            <a:srgbClr val="000000"/>
                          </a:solidFill>
                          <a:latin typeface="Calibri"/>
                          <a:ea typeface="Calibri"/>
                          <a:cs typeface="Calibri"/>
                          <a:sym typeface="Calibri"/>
                        </a:rPr>
                        <a:t>Fase 3</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BE4D5"/>
                    </a:solidFill>
                  </a:tcPr>
                </a:tc>
                <a:tc hMerge="1"/>
                <a:tc hMerge="1"/>
                <a:tc hMerge="1"/>
              </a:tr>
              <a:tr h="444625">
                <a:tc vMerge="1"/>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2</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3</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4</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5</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6</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7</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8</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9</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10</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11</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12</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13</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14</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15</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16</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17</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18</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s-CL" sz="1100" u="none" cap="none" strike="noStrike">
                          <a:latin typeface="Calibri"/>
                          <a:ea typeface="Calibri"/>
                          <a:cs typeface="Calibri"/>
                          <a:sym typeface="Calibri"/>
                        </a:rPr>
                        <a:t> </a:t>
                      </a:r>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8575">
                <a:tc>
                  <a:txBody>
                    <a:bodyPr/>
                    <a:lstStyle/>
                    <a:p>
                      <a:pPr indent="0" lvl="0" marL="0" rtl="0" algn="l">
                        <a:lnSpc>
                          <a:spcPct val="115000"/>
                        </a:lnSpc>
                        <a:spcBef>
                          <a:spcPts val="0"/>
                        </a:spcBef>
                        <a:spcAft>
                          <a:spcPts val="0"/>
                        </a:spcAft>
                        <a:buNone/>
                      </a:pPr>
                      <a:r>
                        <a:rPr lang="es-CL" sz="900">
                          <a:latin typeface="Calibri"/>
                          <a:ea typeface="Calibri"/>
                          <a:cs typeface="Calibri"/>
                          <a:sym typeface="Calibri"/>
                        </a:rPr>
                        <a:t>3.4 diseñar interfaz de aplicación</a:t>
                      </a:r>
                      <a:endParaRPr sz="9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0" marB="0" marR="68575" marL="68575">
                    <a:lnL cap="flat" cmpd="sng" w="9525">
                      <a:solidFill>
                        <a:srgbClr val="000000"/>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a:p>
                  </a:txBody>
                  <a:tcPr marT="0" marB="0" marR="68575" marL="68575">
                    <a:lnL cap="flat" cmpd="sng" w="12700">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9525">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1200" u="none" cap="none" strike="noStrike">
                          <a:latin typeface="Calibri"/>
                          <a:ea typeface="Calibri"/>
                          <a:cs typeface="Calibri"/>
                          <a:sym typeface="Calibri"/>
                        </a:rPr>
                        <a:t> x</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1200" u="none" cap="none" strike="noStrike">
                          <a:latin typeface="Calibri"/>
                          <a:ea typeface="Calibri"/>
                          <a:cs typeface="Calibri"/>
                          <a:sym typeface="Calibri"/>
                        </a:rPr>
                        <a:t>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1200" u="none" cap="none" strike="noStrike">
                          <a:latin typeface="Calibri"/>
                          <a:ea typeface="Calibri"/>
                          <a:cs typeface="Calibri"/>
                          <a:sym typeface="Calibri"/>
                        </a:rPr>
                        <a:t>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1200" u="none" cap="none" strike="noStrike">
                          <a:latin typeface="Calibri"/>
                          <a:ea typeface="Calibri"/>
                          <a:cs typeface="Calibri"/>
                          <a:sym typeface="Calibri"/>
                        </a:rPr>
                        <a:t>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rPr b="1" lang="es-CL" sz="1200" u="none" cap="none" strike="noStrike">
                          <a:latin typeface="Calibri"/>
                          <a:ea typeface="Calibri"/>
                          <a:cs typeface="Calibri"/>
                          <a:sym typeface="Calibri"/>
                        </a:rPr>
                        <a:t>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rPr b="1" lang="es-CL" sz="1200" u="none" cap="none" strike="noStrike">
                          <a:latin typeface="Calibri"/>
                          <a:ea typeface="Calibri"/>
                          <a:cs typeface="Calibri"/>
                          <a:sym typeface="Calibri"/>
                        </a:rPr>
                        <a:t>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1200" u="none" cap="none" strike="noStrike">
                          <a:latin typeface="Calibri"/>
                          <a:ea typeface="Calibri"/>
                          <a:cs typeface="Calibri"/>
                          <a:sym typeface="Calibri"/>
                        </a:rPr>
                        <a:t>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s-CL" sz="1100" u="none" cap="none" strike="noStrike">
                          <a:latin typeface="Calibri"/>
                          <a:ea typeface="Calibri"/>
                          <a:cs typeface="Calibri"/>
                          <a:sym typeface="Calibri"/>
                        </a:rPr>
                        <a:t> </a:t>
                      </a:r>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44625">
                <a:tc>
                  <a:txBody>
                    <a:bodyPr/>
                    <a:lstStyle/>
                    <a:p>
                      <a:pPr indent="0" lvl="0" marL="0" rtl="0" algn="l">
                        <a:lnSpc>
                          <a:spcPct val="115000"/>
                        </a:lnSpc>
                        <a:spcBef>
                          <a:spcPts val="0"/>
                        </a:spcBef>
                        <a:spcAft>
                          <a:spcPts val="0"/>
                        </a:spcAft>
                        <a:buNone/>
                      </a:pPr>
                      <a:r>
                        <a:rPr lang="es-CL" sz="900">
                          <a:latin typeface="Calibri"/>
                          <a:ea typeface="Calibri"/>
                          <a:cs typeface="Calibri"/>
                          <a:sym typeface="Calibri"/>
                        </a:rPr>
                        <a:t>3.5 Diseñar opciones de </a:t>
                      </a:r>
                      <a:r>
                        <a:rPr lang="es-CL" sz="900">
                          <a:latin typeface="Calibri"/>
                          <a:ea typeface="Calibri"/>
                          <a:cs typeface="Calibri"/>
                          <a:sym typeface="Calibri"/>
                        </a:rPr>
                        <a:t>menú</a:t>
                      </a:r>
                      <a:endParaRPr sz="9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0" marB="0" marR="68575" marL="68575">
                    <a:lnL cap="flat" cmpd="sng" w="9525">
                      <a:solidFill>
                        <a:srgbClr val="000000"/>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a:p>
                  </a:txBody>
                  <a:tcPr marT="0" marB="0" marR="68575" marL="68575">
                    <a:lnL cap="flat" cmpd="sng" w="12700">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9525">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1200" u="none" cap="none" strike="noStrike">
                          <a:latin typeface="Calibri"/>
                          <a:ea typeface="Calibri"/>
                          <a:cs typeface="Calibri"/>
                          <a:sym typeface="Calibri"/>
                        </a:rPr>
                        <a:t> x</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1200" u="none" cap="none" strike="noStrike">
                          <a:latin typeface="Calibri"/>
                          <a:ea typeface="Calibri"/>
                          <a:cs typeface="Calibri"/>
                          <a:sym typeface="Calibri"/>
                        </a:rPr>
                        <a:t>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1200" u="none" cap="none" strike="noStrike">
                          <a:latin typeface="Calibri"/>
                          <a:ea typeface="Calibri"/>
                          <a:cs typeface="Calibri"/>
                          <a:sym typeface="Calibri"/>
                        </a:rPr>
                        <a:t>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1200" u="none" cap="none" strike="noStrike">
                          <a:latin typeface="Calibri"/>
                          <a:ea typeface="Calibri"/>
                          <a:cs typeface="Calibri"/>
                          <a:sym typeface="Calibri"/>
                        </a:rPr>
                        <a:t>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rPr b="1" lang="es-CL" sz="1200" u="none" cap="none" strike="noStrike">
                          <a:latin typeface="Calibri"/>
                          <a:ea typeface="Calibri"/>
                          <a:cs typeface="Calibri"/>
                          <a:sym typeface="Calibri"/>
                        </a:rPr>
                        <a:t>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rPr b="1" lang="es-CL" sz="1200" u="none" cap="none" strike="noStrike">
                          <a:latin typeface="Calibri"/>
                          <a:ea typeface="Calibri"/>
                          <a:cs typeface="Calibri"/>
                          <a:sym typeface="Calibri"/>
                        </a:rPr>
                        <a:t>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1200" u="none" cap="none" strike="noStrike">
                          <a:latin typeface="Calibri"/>
                          <a:ea typeface="Calibri"/>
                          <a:cs typeface="Calibri"/>
                          <a:sym typeface="Calibri"/>
                        </a:rPr>
                        <a:t>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s-CL" sz="1100" u="none" cap="none" strike="noStrike">
                          <a:latin typeface="Calibri"/>
                          <a:ea typeface="Calibri"/>
                          <a:cs typeface="Calibri"/>
                          <a:sym typeface="Calibri"/>
                        </a:rPr>
                        <a:t> </a:t>
                      </a:r>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1400">
                <a:tc>
                  <a:txBody>
                    <a:bodyPr/>
                    <a:lstStyle/>
                    <a:p>
                      <a:pPr indent="0" lvl="0" marL="0" rtl="0" algn="l">
                        <a:lnSpc>
                          <a:spcPct val="115000"/>
                        </a:lnSpc>
                        <a:spcBef>
                          <a:spcPts val="0"/>
                        </a:spcBef>
                        <a:spcAft>
                          <a:spcPts val="0"/>
                        </a:spcAft>
                        <a:buNone/>
                      </a:pPr>
                      <a:r>
                        <a:rPr lang="es-CL" sz="900">
                          <a:latin typeface="Calibri"/>
                          <a:ea typeface="Calibri"/>
                          <a:cs typeface="Calibri"/>
                          <a:sym typeface="Calibri"/>
                        </a:rPr>
                        <a:t>3.7 Crear funciones de accesibilidad</a:t>
                      </a:r>
                      <a:endParaRPr sz="9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0" marB="0" marR="68575" marL="68575">
                    <a:lnL cap="flat" cmpd="sng" w="9525">
                      <a:solidFill>
                        <a:srgbClr val="000000"/>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a:p>
                  </a:txBody>
                  <a:tcPr marT="0" marB="0" marR="68575" marL="68575">
                    <a:lnL cap="flat" cmpd="sng" w="12700">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9525">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1200" u="none" cap="none" strike="noStrike">
                          <a:latin typeface="Calibri"/>
                          <a:ea typeface="Calibri"/>
                          <a:cs typeface="Calibri"/>
                          <a:sym typeface="Calibri"/>
                        </a:rPr>
                        <a:t> x</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1200" u="none" cap="none" strike="noStrike">
                          <a:latin typeface="Calibri"/>
                          <a:ea typeface="Calibri"/>
                          <a:cs typeface="Calibri"/>
                          <a:sym typeface="Calibri"/>
                        </a:rPr>
                        <a:t> x</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1200" u="none" cap="none" strike="noStrike">
                          <a:latin typeface="Calibri"/>
                          <a:ea typeface="Calibri"/>
                          <a:cs typeface="Calibri"/>
                          <a:sym typeface="Calibri"/>
                        </a:rPr>
                        <a:t>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1200" u="none" cap="none" strike="noStrike">
                          <a:latin typeface="Calibri"/>
                          <a:ea typeface="Calibri"/>
                          <a:cs typeface="Calibri"/>
                          <a:sym typeface="Calibri"/>
                        </a:rPr>
                        <a:t>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rPr b="1" lang="es-CL" sz="1200" u="none" cap="none" strike="noStrike">
                          <a:latin typeface="Calibri"/>
                          <a:ea typeface="Calibri"/>
                          <a:cs typeface="Calibri"/>
                          <a:sym typeface="Calibri"/>
                        </a:rPr>
                        <a:t>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rPr b="1" lang="es-CL" sz="1200" u="none" cap="none" strike="noStrike">
                          <a:latin typeface="Calibri"/>
                          <a:ea typeface="Calibri"/>
                          <a:cs typeface="Calibri"/>
                          <a:sym typeface="Calibri"/>
                        </a:rPr>
                        <a:t>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1200" u="none" cap="none" strike="noStrike">
                          <a:latin typeface="Calibri"/>
                          <a:ea typeface="Calibri"/>
                          <a:cs typeface="Calibri"/>
                          <a:sym typeface="Calibri"/>
                        </a:rPr>
                        <a:t>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s-CL" sz="1100" u="none" cap="none" strike="noStrike">
                          <a:latin typeface="Calibri"/>
                          <a:ea typeface="Calibri"/>
                          <a:cs typeface="Calibri"/>
                          <a:sym typeface="Calibri"/>
                        </a:rPr>
                        <a:t> </a:t>
                      </a:r>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1400">
                <a:tc>
                  <a:txBody>
                    <a:bodyPr/>
                    <a:lstStyle/>
                    <a:p>
                      <a:pPr indent="0" lvl="0" marL="0" rtl="0" algn="l">
                        <a:lnSpc>
                          <a:spcPct val="115000"/>
                        </a:lnSpc>
                        <a:spcBef>
                          <a:spcPts val="0"/>
                        </a:spcBef>
                        <a:spcAft>
                          <a:spcPts val="0"/>
                        </a:spcAft>
                        <a:buNone/>
                      </a:pPr>
                      <a:r>
                        <a:rPr lang="es-CL" sz="900">
                          <a:latin typeface="Calibri"/>
                          <a:ea typeface="Calibri"/>
                          <a:cs typeface="Calibri"/>
                          <a:sym typeface="Calibri"/>
                        </a:rPr>
                        <a:t>3.8 Guardar preferencias en BD</a:t>
                      </a:r>
                      <a:endParaRPr sz="9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9525">
                      <a:solidFill>
                        <a:srgbClr val="000000"/>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9525">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1200">
                          <a:latin typeface="Calibri"/>
                          <a:ea typeface="Calibri"/>
                          <a:cs typeface="Calibri"/>
                          <a:sym typeface="Calibri"/>
                        </a:rPr>
                        <a:t>x</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t/>
                      </a:r>
                      <a:endParaRPr sz="1100" u="none" cap="none" strike="noStrike">
                        <a:latin typeface="Calibri"/>
                        <a:ea typeface="Calibri"/>
                        <a:cs typeface="Calibri"/>
                        <a:sym typeface="Calibri"/>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1400">
                <a:tc>
                  <a:txBody>
                    <a:bodyPr/>
                    <a:lstStyle/>
                    <a:p>
                      <a:pPr indent="0" lvl="0" marL="0" rtl="0" algn="l">
                        <a:lnSpc>
                          <a:spcPct val="115000"/>
                        </a:lnSpc>
                        <a:spcBef>
                          <a:spcPts val="0"/>
                        </a:spcBef>
                        <a:spcAft>
                          <a:spcPts val="0"/>
                        </a:spcAft>
                        <a:buNone/>
                      </a:pPr>
                      <a:r>
                        <a:rPr lang="es-CL" sz="900">
                          <a:latin typeface="Calibri"/>
                          <a:ea typeface="Calibri"/>
                          <a:cs typeface="Calibri"/>
                          <a:sym typeface="Calibri"/>
                        </a:rPr>
                        <a:t>3.9 Crear funciones de juego</a:t>
                      </a:r>
                      <a:endParaRPr sz="9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9525">
                      <a:solidFill>
                        <a:srgbClr val="000000"/>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9525">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1200">
                          <a:latin typeface="Calibri"/>
                          <a:ea typeface="Calibri"/>
                          <a:cs typeface="Calibri"/>
                          <a:sym typeface="Calibri"/>
                        </a:rPr>
                        <a:t>x</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t/>
                      </a:r>
                      <a:endParaRPr sz="1100" u="none" cap="none" strike="noStrike">
                        <a:latin typeface="Calibri"/>
                        <a:ea typeface="Calibri"/>
                        <a:cs typeface="Calibri"/>
                        <a:sym typeface="Calibri"/>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1400">
                <a:tc>
                  <a:txBody>
                    <a:bodyPr/>
                    <a:lstStyle/>
                    <a:p>
                      <a:pPr indent="0" lvl="0" marL="0" rtl="0" algn="l">
                        <a:lnSpc>
                          <a:spcPct val="115000"/>
                        </a:lnSpc>
                        <a:spcBef>
                          <a:spcPts val="0"/>
                        </a:spcBef>
                        <a:spcAft>
                          <a:spcPts val="0"/>
                        </a:spcAft>
                        <a:buNone/>
                      </a:pPr>
                      <a:r>
                        <a:rPr lang="es-CL" sz="900">
                          <a:latin typeface="Calibri"/>
                          <a:ea typeface="Calibri"/>
                          <a:cs typeface="Calibri"/>
                          <a:sym typeface="Calibri"/>
                        </a:rPr>
                        <a:t>Pruebas</a:t>
                      </a:r>
                      <a:endParaRPr sz="9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9525">
                      <a:solidFill>
                        <a:srgbClr val="000000"/>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9525">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1200">
                          <a:latin typeface="Calibri"/>
                          <a:ea typeface="Calibri"/>
                          <a:cs typeface="Calibri"/>
                          <a:sym typeface="Calibri"/>
                        </a:rPr>
                        <a:t>x</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t/>
                      </a:r>
                      <a:endParaRPr sz="1100" u="none" cap="none" strike="noStrike">
                        <a:latin typeface="Calibri"/>
                        <a:ea typeface="Calibri"/>
                        <a:cs typeface="Calibri"/>
                        <a:sym typeface="Calibri"/>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1400">
                <a:tc>
                  <a:txBody>
                    <a:bodyPr/>
                    <a:lstStyle/>
                    <a:p>
                      <a:pPr indent="0" lvl="0" marL="0" rtl="0" algn="l">
                        <a:lnSpc>
                          <a:spcPct val="115000"/>
                        </a:lnSpc>
                        <a:spcBef>
                          <a:spcPts val="0"/>
                        </a:spcBef>
                        <a:spcAft>
                          <a:spcPts val="0"/>
                        </a:spcAft>
                        <a:buNone/>
                      </a:pPr>
                      <a:r>
                        <a:rPr lang="es-CL" sz="900">
                          <a:latin typeface="Calibri"/>
                          <a:ea typeface="Calibri"/>
                          <a:cs typeface="Calibri"/>
                          <a:sym typeface="Calibri"/>
                        </a:rPr>
                        <a:t>Entrega</a:t>
                      </a:r>
                      <a:endParaRPr sz="9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9525">
                      <a:solidFill>
                        <a:srgbClr val="000000"/>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9525">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1200">
                          <a:latin typeface="Calibri"/>
                          <a:ea typeface="Calibri"/>
                          <a:cs typeface="Calibri"/>
                          <a:sym typeface="Calibri"/>
                        </a:rPr>
                        <a:t>x</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t/>
                      </a:r>
                      <a:endParaRPr sz="1100" u="none" cap="none" strike="noStrike">
                        <a:latin typeface="Calibri"/>
                        <a:ea typeface="Calibri"/>
                        <a:cs typeface="Calibri"/>
                        <a:sym typeface="Calibri"/>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1400">
                <a:tc>
                  <a:txBody>
                    <a:bodyPr/>
                    <a:lstStyle/>
                    <a:p>
                      <a:pPr indent="0" lvl="0" marL="0" rtl="0" algn="l">
                        <a:lnSpc>
                          <a:spcPct val="115000"/>
                        </a:lnSpc>
                        <a:spcBef>
                          <a:spcPts val="0"/>
                        </a:spcBef>
                        <a:spcAft>
                          <a:spcPts val="0"/>
                        </a:spcAft>
                        <a:buNone/>
                      </a:pPr>
                      <a:r>
                        <a:rPr lang="es-CL" sz="900">
                          <a:latin typeface="Calibri"/>
                          <a:ea typeface="Calibri"/>
                          <a:cs typeface="Calibri"/>
                          <a:sym typeface="Calibri"/>
                        </a:rPr>
                        <a:t>Retroalimentación</a:t>
                      </a:r>
                      <a:endParaRPr sz="9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9525">
                      <a:solidFill>
                        <a:srgbClr val="000000"/>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9525">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1200">
                          <a:latin typeface="Calibri"/>
                          <a:ea typeface="Calibri"/>
                          <a:cs typeface="Calibri"/>
                          <a:sym typeface="Calibri"/>
                        </a:rPr>
                        <a:t>x</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t/>
                      </a:r>
                      <a:endParaRPr sz="1100" u="none" cap="none" strike="noStrike">
                        <a:latin typeface="Calibri"/>
                        <a:ea typeface="Calibri"/>
                        <a:cs typeface="Calibri"/>
                        <a:sym typeface="Calibri"/>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1400">
                <a:tc>
                  <a:txBody>
                    <a:bodyPr/>
                    <a:lstStyle/>
                    <a:p>
                      <a:pPr indent="0" lvl="0" marL="0" rtl="0" algn="l">
                        <a:lnSpc>
                          <a:spcPct val="115000"/>
                        </a:lnSpc>
                        <a:spcBef>
                          <a:spcPts val="0"/>
                        </a:spcBef>
                        <a:spcAft>
                          <a:spcPts val="0"/>
                        </a:spcAft>
                        <a:buNone/>
                      </a:pPr>
                      <a:r>
                        <a:rPr lang="es-CL" sz="900">
                          <a:latin typeface="Calibri"/>
                          <a:ea typeface="Calibri"/>
                          <a:cs typeface="Calibri"/>
                          <a:sym typeface="Calibri"/>
                        </a:rPr>
                        <a:t>Cierre</a:t>
                      </a:r>
                      <a:endParaRPr sz="9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9525">
                      <a:solidFill>
                        <a:srgbClr val="000000"/>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9EAD3"/>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9525">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1200">
                          <a:latin typeface="Calibri"/>
                          <a:ea typeface="Calibri"/>
                          <a:cs typeface="Calibri"/>
                          <a:sym typeface="Calibri"/>
                        </a:rPr>
                        <a:t>x</a:t>
                      </a:r>
                      <a:endParaRPr b="1" sz="12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t/>
                      </a:r>
                      <a:endParaRPr sz="1100" u="none" cap="none" strike="noStrike">
                        <a:latin typeface="Calibri"/>
                        <a:ea typeface="Calibri"/>
                        <a:cs typeface="Calibri"/>
                        <a:sym typeface="Calibri"/>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descr="EscuelaIT Duoc UC - Escuela de Informática y Telecomunicaciones Duoc UC - Duoc  UC | LinkedIn" id="218" name="Google Shape;218;p8"/>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19" name="Google Shape;219;p8"/>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a:t>
            </a:r>
            <a:r>
              <a:rPr lang="es-CL" sz="1800">
                <a:solidFill>
                  <a:srgbClr val="757070"/>
                </a:solidFill>
                <a:latin typeface="Calibri"/>
                <a:ea typeface="Calibri"/>
                <a:cs typeface="Calibri"/>
                <a:sym typeface="Calibri"/>
              </a:rPr>
              <a:t>APLICACIÓN DE AJEDREZ ACCESIBLE</a:t>
            </a:r>
            <a:r>
              <a:rPr lang="es-CL" sz="1800">
                <a:solidFill>
                  <a:srgbClr val="757070"/>
                </a:solidFill>
                <a:latin typeface="Calibri"/>
                <a:ea typeface="Calibri"/>
                <a:cs typeface="Calibri"/>
                <a:sym typeface="Calibri"/>
              </a:rPr>
              <a:t>”</a:t>
            </a:r>
            <a:endParaRPr/>
          </a:p>
        </p:txBody>
      </p:sp>
      <p:sp>
        <p:nvSpPr>
          <p:cNvPr id="220" name="Google Shape;220;p8"/>
          <p:cNvSpPr txBox="1"/>
          <p:nvPr/>
        </p:nvSpPr>
        <p:spPr>
          <a:xfrm>
            <a:off x="0" y="1432655"/>
            <a:ext cx="12192000" cy="861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Arquitectura del software</a:t>
            </a:r>
            <a:endParaRPr/>
          </a:p>
          <a:p>
            <a:pPr indent="0" lvl="0" marL="0" marR="0" rtl="0" algn="ctr">
              <a:spcBef>
                <a:spcPts val="0"/>
              </a:spcBef>
              <a:spcAft>
                <a:spcPts val="0"/>
              </a:spcAft>
              <a:buNone/>
            </a:pPr>
            <a:r>
              <a:t/>
            </a:r>
            <a:endParaRPr/>
          </a:p>
        </p:txBody>
      </p:sp>
      <p:cxnSp>
        <p:nvCxnSpPr>
          <p:cNvPr id="221" name="Google Shape;221;p8"/>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222" name="Google Shape;222;p8"/>
          <p:cNvPicPr preferRelativeResize="0"/>
          <p:nvPr/>
        </p:nvPicPr>
        <p:blipFill>
          <a:blip r:embed="rId4">
            <a:alphaModFix/>
          </a:blip>
          <a:stretch>
            <a:fillRect/>
          </a:stretch>
        </p:blipFill>
        <p:spPr>
          <a:xfrm>
            <a:off x="804925" y="2459968"/>
            <a:ext cx="9153887" cy="4104882"/>
          </a:xfrm>
          <a:prstGeom prst="rect">
            <a:avLst/>
          </a:prstGeom>
          <a:noFill/>
          <a:ln>
            <a:noFill/>
          </a:ln>
        </p:spPr>
      </p:pic>
    </p:spTree>
  </p:cSld>
  <p:clrMapOvr>
    <a:masterClrMapping/>
  </p:clrMapOvr>
  <p:transition spd="slow">
    <p:wipe dir="l"/>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descr="EscuelaIT Duoc UC - Escuela de Informática y Telecomunicaciones Duoc UC - Duoc  UC | LinkedIn" id="227" name="Google Shape;227;p9"/>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28" name="Google Shape;228;p9"/>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a:t>
            </a:r>
            <a:r>
              <a:rPr lang="es-CL" sz="1800">
                <a:solidFill>
                  <a:srgbClr val="757070"/>
                </a:solidFill>
                <a:latin typeface="Calibri"/>
                <a:ea typeface="Calibri"/>
                <a:cs typeface="Calibri"/>
                <a:sym typeface="Calibri"/>
              </a:rPr>
              <a:t>APLICACIÓN DE AJEDREZ ACCESIBLE</a:t>
            </a:r>
            <a:r>
              <a:rPr lang="es-CL" sz="1800">
                <a:solidFill>
                  <a:srgbClr val="757070"/>
                </a:solidFill>
                <a:latin typeface="Calibri"/>
                <a:ea typeface="Calibri"/>
                <a:cs typeface="Calibri"/>
                <a:sym typeface="Calibri"/>
              </a:rPr>
              <a:t>”</a:t>
            </a:r>
            <a:endParaRPr/>
          </a:p>
        </p:txBody>
      </p:sp>
      <p:sp>
        <p:nvSpPr>
          <p:cNvPr id="229" name="Google Shape;229;p9"/>
          <p:cNvSpPr txBox="1"/>
          <p:nvPr/>
        </p:nvSpPr>
        <p:spPr>
          <a:xfrm>
            <a:off x="0" y="1432655"/>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Modelo de datos</a:t>
            </a:r>
            <a:endParaRPr/>
          </a:p>
        </p:txBody>
      </p:sp>
      <p:cxnSp>
        <p:nvCxnSpPr>
          <p:cNvPr id="230" name="Google Shape;230;p9"/>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231" name="Google Shape;231;p9"/>
          <p:cNvSpPr txBox="1"/>
          <p:nvPr/>
        </p:nvSpPr>
        <p:spPr>
          <a:xfrm>
            <a:off x="1394625" y="27536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2" name="Google Shape;232;p9"/>
          <p:cNvSpPr/>
          <p:nvPr/>
        </p:nvSpPr>
        <p:spPr>
          <a:xfrm>
            <a:off x="550550" y="5506874"/>
            <a:ext cx="10962900" cy="115410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Font typeface="Arial"/>
              <a:buNone/>
            </a:pPr>
            <a:r>
              <a:rPr lang="es-CL">
                <a:solidFill>
                  <a:schemeClr val="dk1"/>
                </a:solidFill>
              </a:rPr>
              <a:t>Firebase</a:t>
            </a:r>
            <a:endParaRPr sz="1800">
              <a:solidFill>
                <a:schemeClr val="dk1"/>
              </a:solidFill>
              <a:latin typeface="Calibri"/>
              <a:ea typeface="Calibri"/>
              <a:cs typeface="Calibri"/>
              <a:sym typeface="Calibri"/>
            </a:endParaRPr>
          </a:p>
        </p:txBody>
      </p:sp>
      <p:pic>
        <p:nvPicPr>
          <p:cNvPr id="233" name="Google Shape;233;p9"/>
          <p:cNvPicPr preferRelativeResize="0"/>
          <p:nvPr/>
        </p:nvPicPr>
        <p:blipFill>
          <a:blip r:embed="rId4">
            <a:alphaModFix/>
          </a:blip>
          <a:stretch>
            <a:fillRect/>
          </a:stretch>
        </p:blipFill>
        <p:spPr>
          <a:xfrm>
            <a:off x="3210350" y="2166954"/>
            <a:ext cx="5747224" cy="3339925"/>
          </a:xfrm>
          <a:prstGeom prst="rect">
            <a:avLst/>
          </a:prstGeom>
          <a:noFill/>
          <a:ln>
            <a:noFill/>
          </a:ln>
        </p:spPr>
      </p:pic>
    </p:spTree>
  </p:cSld>
  <p:clrMapOvr>
    <a:masterClrMapping/>
  </p:clrMapOvr>
  <p:transition spd="slow">
    <p:wipe dir="l"/>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descr="EscuelaIT Duoc UC - Escuela de Informática y Telecomunicaciones Duoc UC - Duoc  UC | LinkedIn" id="238" name="Google Shape;238;p10"/>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39" name="Google Shape;239;p10"/>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a:t>
            </a:r>
            <a:r>
              <a:rPr lang="es-CL" sz="1800">
                <a:solidFill>
                  <a:srgbClr val="757070"/>
                </a:solidFill>
                <a:latin typeface="Calibri"/>
                <a:ea typeface="Calibri"/>
                <a:cs typeface="Calibri"/>
                <a:sym typeface="Calibri"/>
              </a:rPr>
              <a:t>APLICACIÓN DE AJEDREZ ACCESIBLE</a:t>
            </a:r>
            <a:r>
              <a:rPr lang="es-CL" sz="1800">
                <a:solidFill>
                  <a:srgbClr val="757070"/>
                </a:solidFill>
                <a:latin typeface="Calibri"/>
                <a:ea typeface="Calibri"/>
                <a:cs typeface="Calibri"/>
                <a:sym typeface="Calibri"/>
              </a:rPr>
              <a:t>”</a:t>
            </a:r>
            <a:endParaRPr/>
          </a:p>
        </p:txBody>
      </p:sp>
      <p:sp>
        <p:nvSpPr>
          <p:cNvPr id="240" name="Google Shape;240;p10"/>
          <p:cNvSpPr txBox="1"/>
          <p:nvPr/>
        </p:nvSpPr>
        <p:spPr>
          <a:xfrm>
            <a:off x="0" y="1432655"/>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Tecnologías utilizadas</a:t>
            </a:r>
            <a:endParaRPr/>
          </a:p>
        </p:txBody>
      </p:sp>
      <p:cxnSp>
        <p:nvCxnSpPr>
          <p:cNvPr id="241" name="Google Shape;241;p10"/>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242" name="Google Shape;242;p10"/>
          <p:cNvSpPr txBox="1"/>
          <p:nvPr/>
        </p:nvSpPr>
        <p:spPr>
          <a:xfrm>
            <a:off x="0" y="2229129"/>
            <a:ext cx="121920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43" name="Google Shape;243;p10"/>
          <p:cNvSpPr/>
          <p:nvPr/>
        </p:nvSpPr>
        <p:spPr>
          <a:xfrm>
            <a:off x="678493" y="2641350"/>
            <a:ext cx="2906700" cy="157530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342900" lvl="0" marL="457200" marR="0" rtl="0" algn="l">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Visual </a:t>
            </a:r>
            <a:r>
              <a:rPr lang="es-CL" sz="1800">
                <a:solidFill>
                  <a:schemeClr val="dk1"/>
                </a:solidFill>
                <a:latin typeface="Calibri"/>
                <a:ea typeface="Calibri"/>
                <a:cs typeface="Calibri"/>
                <a:sym typeface="Calibri"/>
              </a:rPr>
              <a:t>Studio</a:t>
            </a:r>
            <a:r>
              <a:rPr lang="es-CL" sz="1800">
                <a:solidFill>
                  <a:schemeClr val="dk1"/>
                </a:solidFill>
                <a:latin typeface="Calibri"/>
                <a:ea typeface="Calibri"/>
                <a:cs typeface="Calibri"/>
                <a:sym typeface="Calibri"/>
              </a:rPr>
              <a:t> Code</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GitHub</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Firebase</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Adobe Color</a:t>
            </a:r>
            <a:endParaRPr sz="1800">
              <a:solidFill>
                <a:schemeClr val="dk1"/>
              </a:solidFill>
              <a:latin typeface="Calibri"/>
              <a:ea typeface="Calibri"/>
              <a:cs typeface="Calibri"/>
              <a:sym typeface="Calibri"/>
            </a:endParaRPr>
          </a:p>
          <a:p>
            <a:pPr indent="0" lvl="0" marL="0" marR="0" rtl="0" algn="ctr">
              <a:spcBef>
                <a:spcPts val="0"/>
              </a:spcBef>
              <a:spcAft>
                <a:spcPts val="0"/>
              </a:spcAft>
              <a:buClr>
                <a:srgbClr val="000000"/>
              </a:buClr>
              <a:buFont typeface="Arial"/>
              <a:buNone/>
            </a:pPr>
            <a:r>
              <a:t/>
            </a:r>
            <a:endParaRPr sz="1800">
              <a:solidFill>
                <a:schemeClr val="dk1"/>
              </a:solidFill>
              <a:latin typeface="Calibri"/>
              <a:ea typeface="Calibri"/>
              <a:cs typeface="Calibri"/>
              <a:sym typeface="Calibri"/>
            </a:endParaRPr>
          </a:p>
        </p:txBody>
      </p:sp>
      <p:pic>
        <p:nvPicPr>
          <p:cNvPr id="244" name="Google Shape;244;p10"/>
          <p:cNvPicPr preferRelativeResize="0"/>
          <p:nvPr/>
        </p:nvPicPr>
        <p:blipFill>
          <a:blip r:embed="rId4">
            <a:alphaModFix/>
          </a:blip>
          <a:stretch>
            <a:fillRect/>
          </a:stretch>
        </p:blipFill>
        <p:spPr>
          <a:xfrm>
            <a:off x="5093849" y="2229126"/>
            <a:ext cx="2511274" cy="1412600"/>
          </a:xfrm>
          <a:prstGeom prst="rect">
            <a:avLst/>
          </a:prstGeom>
          <a:noFill/>
          <a:ln>
            <a:noFill/>
          </a:ln>
        </p:spPr>
      </p:pic>
      <p:pic>
        <p:nvPicPr>
          <p:cNvPr id="245" name="Google Shape;245;p10"/>
          <p:cNvPicPr preferRelativeResize="0"/>
          <p:nvPr/>
        </p:nvPicPr>
        <p:blipFill>
          <a:blip r:embed="rId5">
            <a:alphaModFix/>
          </a:blip>
          <a:stretch>
            <a:fillRect/>
          </a:stretch>
        </p:blipFill>
        <p:spPr>
          <a:xfrm>
            <a:off x="7701325" y="2921825"/>
            <a:ext cx="2242223" cy="1412600"/>
          </a:xfrm>
          <a:prstGeom prst="rect">
            <a:avLst/>
          </a:prstGeom>
          <a:noFill/>
          <a:ln cap="flat" cmpd="sng" w="9525">
            <a:solidFill>
              <a:schemeClr val="dk2"/>
            </a:solidFill>
            <a:prstDash val="solid"/>
            <a:round/>
            <a:headEnd len="sm" w="sm" type="none"/>
            <a:tailEnd len="sm" w="sm" type="none"/>
          </a:ln>
        </p:spPr>
      </p:pic>
      <p:pic>
        <p:nvPicPr>
          <p:cNvPr id="246" name="Google Shape;246;p10"/>
          <p:cNvPicPr preferRelativeResize="0"/>
          <p:nvPr/>
        </p:nvPicPr>
        <p:blipFill>
          <a:blip r:embed="rId6">
            <a:alphaModFix/>
          </a:blip>
          <a:stretch>
            <a:fillRect/>
          </a:stretch>
        </p:blipFill>
        <p:spPr>
          <a:xfrm>
            <a:off x="6700230" y="3499876"/>
            <a:ext cx="2911473" cy="2911473"/>
          </a:xfrm>
          <a:prstGeom prst="rect">
            <a:avLst/>
          </a:prstGeom>
          <a:noFill/>
          <a:ln>
            <a:noFill/>
          </a:ln>
        </p:spPr>
      </p:pic>
      <p:pic>
        <p:nvPicPr>
          <p:cNvPr id="247" name="Google Shape;247;p10"/>
          <p:cNvPicPr preferRelativeResize="0"/>
          <p:nvPr/>
        </p:nvPicPr>
        <p:blipFill>
          <a:blip r:embed="rId7">
            <a:alphaModFix/>
          </a:blip>
          <a:stretch>
            <a:fillRect/>
          </a:stretch>
        </p:blipFill>
        <p:spPr>
          <a:xfrm>
            <a:off x="3517450" y="4433050"/>
            <a:ext cx="3048000" cy="1714500"/>
          </a:xfrm>
          <a:prstGeom prst="rect">
            <a:avLst/>
          </a:prstGeom>
          <a:noFill/>
          <a:ln>
            <a:noFill/>
          </a:ln>
        </p:spPr>
      </p:pic>
    </p:spTree>
  </p:cSld>
  <p:clrMapOvr>
    <a:masterClrMapping/>
  </p:clrMapOvr>
  <p:transition spd="slow">
    <p:wipe dir="l"/>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descr="EscuelaIT Duoc UC - Escuela de Informática y Telecomunicaciones Duoc UC - Duoc  UC | LinkedIn" id="252" name="Google Shape;252;p11"/>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53" name="Google Shape;253;p11"/>
          <p:cNvSpPr txBox="1"/>
          <p:nvPr/>
        </p:nvSpPr>
        <p:spPr>
          <a:xfrm>
            <a:off x="1" y="1441117"/>
            <a:ext cx="12192000" cy="1139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dk1"/>
                </a:solidFill>
                <a:latin typeface="Calibri"/>
                <a:ea typeface="Calibri"/>
                <a:cs typeface="Calibri"/>
                <a:sym typeface="Calibri"/>
              </a:rPr>
              <a:t>DEMOSTRACIÓN DEL RESULTADO DEL PROYECTO</a:t>
            </a:r>
            <a:endParaRPr/>
          </a:p>
          <a:p>
            <a:pPr indent="0" lvl="0" marL="0" marR="0" rtl="0" algn="ctr">
              <a:spcBef>
                <a:spcPts val="0"/>
              </a:spcBef>
              <a:spcAft>
                <a:spcPts val="0"/>
              </a:spcAft>
              <a:buNone/>
            </a:pPr>
            <a:r>
              <a:t/>
            </a:r>
            <a:endParaRPr sz="2400">
              <a:solidFill>
                <a:srgbClr val="757070"/>
              </a:solidFill>
              <a:latin typeface="Calibri"/>
              <a:ea typeface="Calibri"/>
              <a:cs typeface="Calibri"/>
              <a:sym typeface="Calibri"/>
            </a:endParaRPr>
          </a:p>
        </p:txBody>
      </p:sp>
      <p:pic>
        <p:nvPicPr>
          <p:cNvPr id="254" name="Google Shape;254;p11"/>
          <p:cNvPicPr preferRelativeResize="0"/>
          <p:nvPr/>
        </p:nvPicPr>
        <p:blipFill>
          <a:blip r:embed="rId4">
            <a:alphaModFix/>
          </a:blip>
          <a:stretch>
            <a:fillRect/>
          </a:stretch>
        </p:blipFill>
        <p:spPr>
          <a:xfrm>
            <a:off x="3083275" y="2471705"/>
            <a:ext cx="6323426" cy="4386301"/>
          </a:xfrm>
          <a:prstGeom prst="rect">
            <a:avLst/>
          </a:prstGeom>
          <a:noFill/>
          <a:ln>
            <a:noFill/>
          </a:ln>
        </p:spPr>
      </p:pic>
    </p:spTree>
  </p:cSld>
  <p:clrMapOvr>
    <a:masterClrMapping/>
  </p:clrMapOvr>
  <p:transition spd="slow">
    <p:wipe dir="l"/>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descr="EscuelaIT Duoc UC - Escuela de Informática y Telecomunicaciones Duoc UC - Duoc  UC | LinkedIn" id="259" name="Google Shape;259;p12"/>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60" name="Google Shape;260;p12"/>
          <p:cNvSpPr txBox="1"/>
          <p:nvPr/>
        </p:nvSpPr>
        <p:spPr>
          <a:xfrm>
            <a:off x="1" y="992895"/>
            <a:ext cx="12192000" cy="76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dk1"/>
                </a:solidFill>
                <a:latin typeface="Calibri"/>
                <a:ea typeface="Calibri"/>
                <a:cs typeface="Calibri"/>
                <a:sym typeface="Calibri"/>
              </a:rPr>
              <a:t>Resultados obtenidos</a:t>
            </a:r>
            <a:endParaRPr/>
          </a:p>
        </p:txBody>
      </p:sp>
      <p:sp>
        <p:nvSpPr>
          <p:cNvPr id="261" name="Google Shape;261;p12"/>
          <p:cNvSpPr/>
          <p:nvPr/>
        </p:nvSpPr>
        <p:spPr>
          <a:xfrm>
            <a:off x="706275" y="2410525"/>
            <a:ext cx="11007300" cy="427350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just">
              <a:lnSpc>
                <a:spcPct val="150000"/>
              </a:lnSpc>
              <a:spcBef>
                <a:spcPts val="1200"/>
              </a:spcBef>
              <a:spcAft>
                <a:spcPts val="0"/>
              </a:spcAft>
              <a:buNone/>
            </a:pPr>
            <a:r>
              <a:rPr lang="es-CL" sz="1600">
                <a:solidFill>
                  <a:schemeClr val="dk1"/>
                </a:solidFill>
              </a:rPr>
              <a:t>Se desarrolló una aplicación de ajedrez: </a:t>
            </a:r>
            <a:endParaRPr sz="1600">
              <a:solidFill>
                <a:schemeClr val="dk1"/>
              </a:solidFill>
            </a:endParaRPr>
          </a:p>
          <a:p>
            <a:pPr indent="-330200" lvl="0" marL="457200" rtl="0" algn="just">
              <a:lnSpc>
                <a:spcPct val="150000"/>
              </a:lnSpc>
              <a:spcBef>
                <a:spcPts val="1200"/>
              </a:spcBef>
              <a:spcAft>
                <a:spcPts val="0"/>
              </a:spcAft>
              <a:buClr>
                <a:schemeClr val="dk1"/>
              </a:buClr>
              <a:buSzPts val="1600"/>
              <a:buChar char="●"/>
            </a:pPr>
            <a:r>
              <a:rPr lang="es-CL" sz="1600">
                <a:solidFill>
                  <a:schemeClr val="dk1"/>
                </a:solidFill>
              </a:rPr>
              <a:t>Sistema de registro y </a:t>
            </a:r>
            <a:r>
              <a:rPr lang="es-CL" sz="1600">
                <a:solidFill>
                  <a:schemeClr val="dk1"/>
                </a:solidFill>
              </a:rPr>
              <a:t>autenticación</a:t>
            </a:r>
            <a:r>
              <a:rPr lang="es-CL" sz="1600">
                <a:solidFill>
                  <a:schemeClr val="dk1"/>
                </a:solidFill>
              </a:rPr>
              <a:t> de usuarios.</a:t>
            </a:r>
            <a:endParaRPr sz="1600">
              <a:solidFill>
                <a:schemeClr val="dk1"/>
              </a:solidFill>
            </a:endParaRPr>
          </a:p>
          <a:p>
            <a:pPr indent="-330200" lvl="0" marL="457200" rtl="0" algn="just">
              <a:lnSpc>
                <a:spcPct val="150000"/>
              </a:lnSpc>
              <a:spcBef>
                <a:spcPts val="0"/>
              </a:spcBef>
              <a:spcAft>
                <a:spcPts val="0"/>
              </a:spcAft>
              <a:buClr>
                <a:schemeClr val="dk1"/>
              </a:buClr>
              <a:buSzPts val="1600"/>
              <a:buChar char="●"/>
            </a:pPr>
            <a:r>
              <a:rPr lang="es-CL" sz="1600">
                <a:solidFill>
                  <a:schemeClr val="dk1"/>
                </a:solidFill>
              </a:rPr>
              <a:t>Funciones para zoom variable.</a:t>
            </a:r>
            <a:endParaRPr sz="1600">
              <a:solidFill>
                <a:schemeClr val="dk1"/>
              </a:solidFill>
            </a:endParaRPr>
          </a:p>
          <a:p>
            <a:pPr indent="-330200" lvl="0" marL="457200" rtl="0" algn="just">
              <a:lnSpc>
                <a:spcPct val="150000"/>
              </a:lnSpc>
              <a:spcBef>
                <a:spcPts val="0"/>
              </a:spcBef>
              <a:spcAft>
                <a:spcPts val="0"/>
              </a:spcAft>
              <a:buClr>
                <a:schemeClr val="dk1"/>
              </a:buClr>
              <a:buSzPts val="1600"/>
              <a:buChar char="●"/>
            </a:pPr>
            <a:r>
              <a:rPr lang="es-CL" sz="1600">
                <a:solidFill>
                  <a:schemeClr val="dk1"/>
                </a:solidFill>
              </a:rPr>
              <a:t>Función</a:t>
            </a:r>
            <a:r>
              <a:rPr lang="es-CL" sz="1600">
                <a:solidFill>
                  <a:schemeClr val="dk1"/>
                </a:solidFill>
              </a:rPr>
              <a:t> de alto contraste para discapacitados visuales.</a:t>
            </a:r>
            <a:endParaRPr sz="1600">
              <a:solidFill>
                <a:schemeClr val="dk1"/>
              </a:solidFill>
            </a:endParaRPr>
          </a:p>
          <a:p>
            <a:pPr indent="-330200" lvl="0" marL="457200" rtl="0" algn="just">
              <a:lnSpc>
                <a:spcPct val="150000"/>
              </a:lnSpc>
              <a:spcBef>
                <a:spcPts val="0"/>
              </a:spcBef>
              <a:spcAft>
                <a:spcPts val="0"/>
              </a:spcAft>
              <a:buClr>
                <a:schemeClr val="dk1"/>
              </a:buClr>
              <a:buSzPts val="1600"/>
              <a:buChar char="●"/>
            </a:pPr>
            <a:r>
              <a:rPr lang="es-CL" sz="1600">
                <a:solidFill>
                  <a:schemeClr val="dk1"/>
                </a:solidFill>
              </a:rPr>
              <a:t>Perfiles de personalizados para </a:t>
            </a:r>
            <a:r>
              <a:rPr lang="es-CL" sz="1600">
                <a:solidFill>
                  <a:schemeClr val="dk1"/>
                </a:solidFill>
              </a:rPr>
              <a:t>daltónicos.</a:t>
            </a:r>
            <a:endParaRPr sz="1600">
              <a:solidFill>
                <a:schemeClr val="dk1"/>
              </a:solidFill>
            </a:endParaRPr>
          </a:p>
          <a:p>
            <a:pPr indent="-330200" lvl="0" marL="457200" rtl="0" algn="just">
              <a:lnSpc>
                <a:spcPct val="150000"/>
              </a:lnSpc>
              <a:spcBef>
                <a:spcPts val="0"/>
              </a:spcBef>
              <a:spcAft>
                <a:spcPts val="0"/>
              </a:spcAft>
              <a:buClr>
                <a:schemeClr val="dk1"/>
              </a:buClr>
              <a:buSzPts val="1600"/>
              <a:buChar char="●"/>
            </a:pPr>
            <a:r>
              <a:rPr lang="es-CL" sz="1600">
                <a:solidFill>
                  <a:schemeClr val="dk1"/>
                </a:solidFill>
              </a:rPr>
              <a:t>Guardado y carga</a:t>
            </a:r>
            <a:r>
              <a:rPr lang="es-CL" sz="1600">
                <a:solidFill>
                  <a:schemeClr val="dk1"/>
                </a:solidFill>
              </a:rPr>
              <a:t> de preferencias en la nube </a:t>
            </a:r>
            <a:endParaRPr sz="1600">
              <a:solidFill>
                <a:schemeClr val="dk1"/>
              </a:solidFill>
            </a:endParaRPr>
          </a:p>
          <a:p>
            <a:pPr indent="-330200" lvl="0" marL="457200" rtl="0" algn="just">
              <a:lnSpc>
                <a:spcPct val="150000"/>
              </a:lnSpc>
              <a:spcBef>
                <a:spcPts val="0"/>
              </a:spcBef>
              <a:spcAft>
                <a:spcPts val="0"/>
              </a:spcAft>
              <a:buClr>
                <a:schemeClr val="dk1"/>
              </a:buClr>
              <a:buSzPts val="1600"/>
              <a:buChar char="●"/>
            </a:pPr>
            <a:r>
              <a:rPr lang="es-CL" sz="1600">
                <a:solidFill>
                  <a:schemeClr val="dk1"/>
                </a:solidFill>
              </a:rPr>
              <a:t>Funciones de </a:t>
            </a:r>
            <a:r>
              <a:rPr lang="es-CL" sz="1600">
                <a:solidFill>
                  <a:schemeClr val="dk1"/>
                </a:solidFill>
              </a:rPr>
              <a:t>guardado</a:t>
            </a:r>
            <a:r>
              <a:rPr lang="es-CL" sz="1600">
                <a:solidFill>
                  <a:schemeClr val="dk1"/>
                </a:solidFill>
              </a:rPr>
              <a:t> de </a:t>
            </a:r>
            <a:r>
              <a:rPr lang="es-CL" sz="1600">
                <a:solidFill>
                  <a:schemeClr val="dk1"/>
                </a:solidFill>
              </a:rPr>
              <a:t>partidas</a:t>
            </a:r>
            <a:r>
              <a:rPr lang="es-CL" sz="1600">
                <a:solidFill>
                  <a:schemeClr val="dk1"/>
                </a:solidFill>
              </a:rPr>
              <a:t> en la nube.</a:t>
            </a:r>
            <a:endParaRPr sz="1600">
              <a:solidFill>
                <a:schemeClr val="dk1"/>
              </a:solidFill>
            </a:endParaRPr>
          </a:p>
          <a:p>
            <a:pPr indent="-330200" lvl="0" marL="457200" rtl="0" algn="just">
              <a:lnSpc>
                <a:spcPct val="150000"/>
              </a:lnSpc>
              <a:spcBef>
                <a:spcPts val="0"/>
              </a:spcBef>
              <a:spcAft>
                <a:spcPts val="0"/>
              </a:spcAft>
              <a:buClr>
                <a:schemeClr val="dk1"/>
              </a:buClr>
              <a:buSzPts val="1600"/>
              <a:buChar char="●"/>
            </a:pPr>
            <a:r>
              <a:rPr lang="es-CL" sz="1600">
                <a:solidFill>
                  <a:schemeClr val="dk1"/>
                </a:solidFill>
              </a:rPr>
              <a:t>Aprobación</a:t>
            </a:r>
            <a:r>
              <a:rPr lang="es-CL" sz="1600">
                <a:solidFill>
                  <a:schemeClr val="dk1"/>
                </a:solidFill>
              </a:rPr>
              <a:t> del uso de colores y niveles de contraste.</a:t>
            </a:r>
            <a:endParaRPr sz="1600">
              <a:solidFill>
                <a:schemeClr val="dk1"/>
              </a:solidFill>
            </a:endParaRPr>
          </a:p>
        </p:txBody>
      </p:sp>
    </p:spTree>
  </p:cSld>
  <p:clrMapOvr>
    <a:masterClrMapping/>
  </p:clrMapOvr>
  <p:transition spd="slow">
    <p:wipe dir="l"/>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descr="EscuelaIT Duoc UC - Escuela de Informática y Telecomunicaciones Duoc UC - Duoc  UC | LinkedIn" id="266" name="Google Shape;266;p13"/>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67" name="Google Shape;267;p13"/>
          <p:cNvSpPr txBox="1"/>
          <p:nvPr/>
        </p:nvSpPr>
        <p:spPr>
          <a:xfrm>
            <a:off x="1" y="1360773"/>
            <a:ext cx="12191999"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dk1"/>
                </a:solidFill>
                <a:latin typeface="Calibri"/>
                <a:ea typeface="Calibri"/>
                <a:cs typeface="Calibri"/>
                <a:sym typeface="Calibri"/>
              </a:rPr>
              <a:t>Obstáculos presentados durante el desarrollo</a:t>
            </a:r>
            <a:endParaRPr/>
          </a:p>
        </p:txBody>
      </p:sp>
      <p:sp>
        <p:nvSpPr>
          <p:cNvPr id="268" name="Google Shape;268;p13"/>
          <p:cNvSpPr/>
          <p:nvPr/>
        </p:nvSpPr>
        <p:spPr>
          <a:xfrm>
            <a:off x="706275" y="2410525"/>
            <a:ext cx="11007300" cy="427350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just">
              <a:lnSpc>
                <a:spcPct val="150000"/>
              </a:lnSpc>
              <a:spcBef>
                <a:spcPts val="1200"/>
              </a:spcBef>
              <a:spcAft>
                <a:spcPts val="0"/>
              </a:spcAft>
              <a:buClr>
                <a:schemeClr val="dk1"/>
              </a:buClr>
              <a:buSzPts val="1100"/>
              <a:buFont typeface="Arial"/>
              <a:buNone/>
            </a:pPr>
            <a:r>
              <a:t/>
            </a:r>
            <a:endParaRPr sz="1600">
              <a:solidFill>
                <a:schemeClr val="dk1"/>
              </a:solidFill>
            </a:endParaRPr>
          </a:p>
          <a:p>
            <a:pPr indent="-330200" lvl="0" marL="457200" rtl="0" algn="just">
              <a:lnSpc>
                <a:spcPct val="150000"/>
              </a:lnSpc>
              <a:spcBef>
                <a:spcPts val="1200"/>
              </a:spcBef>
              <a:spcAft>
                <a:spcPts val="0"/>
              </a:spcAft>
              <a:buClr>
                <a:schemeClr val="dk1"/>
              </a:buClr>
              <a:buSzPts val="1600"/>
              <a:buChar char="●"/>
            </a:pPr>
            <a:r>
              <a:rPr lang="es-CL" sz="1600">
                <a:solidFill>
                  <a:schemeClr val="dk1"/>
                </a:solidFill>
              </a:rPr>
              <a:t>La decisión de cambiar de Ionic a Django implicó realizar adaptaciones en el proyecto.</a:t>
            </a:r>
            <a:endParaRPr sz="1600">
              <a:solidFill>
                <a:schemeClr val="dk1"/>
              </a:solidFill>
            </a:endParaRPr>
          </a:p>
          <a:p>
            <a:pPr indent="-330200" lvl="0" marL="457200" rtl="0" algn="just">
              <a:lnSpc>
                <a:spcPct val="150000"/>
              </a:lnSpc>
              <a:spcBef>
                <a:spcPts val="0"/>
              </a:spcBef>
              <a:spcAft>
                <a:spcPts val="0"/>
              </a:spcAft>
              <a:buClr>
                <a:schemeClr val="dk1"/>
              </a:buClr>
              <a:buSzPts val="1600"/>
              <a:buChar char="●"/>
            </a:pPr>
            <a:r>
              <a:rPr lang="es-CL" sz="1600">
                <a:solidFill>
                  <a:schemeClr val="dk1"/>
                </a:solidFill>
              </a:rPr>
              <a:t>Durante la integración de la base de datos, surgieron problemas relacionados con la </a:t>
            </a:r>
            <a:r>
              <a:rPr lang="es-CL" sz="1600">
                <a:solidFill>
                  <a:schemeClr val="dk1"/>
                </a:solidFill>
              </a:rPr>
              <a:t>iniciación</a:t>
            </a:r>
            <a:r>
              <a:rPr lang="es-CL" sz="1600">
                <a:solidFill>
                  <a:schemeClr val="dk1"/>
                </a:solidFill>
              </a:rPr>
              <a:t> en la </a:t>
            </a:r>
            <a:r>
              <a:rPr lang="es-CL" sz="1600">
                <a:solidFill>
                  <a:schemeClr val="dk1"/>
                </a:solidFill>
              </a:rPr>
              <a:t>plataforma</a:t>
            </a:r>
            <a:r>
              <a:rPr lang="es-CL" sz="1600">
                <a:solidFill>
                  <a:schemeClr val="dk1"/>
                </a:solidFill>
              </a:rPr>
              <a:t> de firebase.</a:t>
            </a:r>
            <a:endParaRPr sz="1600">
              <a:solidFill>
                <a:schemeClr val="dk1"/>
              </a:solidFill>
            </a:endParaRPr>
          </a:p>
          <a:p>
            <a:pPr indent="-330200" lvl="0" marL="457200" rtl="0" algn="just">
              <a:lnSpc>
                <a:spcPct val="150000"/>
              </a:lnSpc>
              <a:spcBef>
                <a:spcPts val="0"/>
              </a:spcBef>
              <a:spcAft>
                <a:spcPts val="0"/>
              </a:spcAft>
              <a:buClr>
                <a:schemeClr val="dk1"/>
              </a:buClr>
              <a:buSzPts val="1600"/>
              <a:buChar char="●"/>
            </a:pPr>
            <a:r>
              <a:rPr lang="es-CL" sz="1600">
                <a:solidFill>
                  <a:schemeClr val="dk1"/>
                </a:solidFill>
              </a:rPr>
              <a:t>En algunos momentos, la coordinación dentro del equipo no fue la mejor, lo que resultó en actividades no cumplidas a tiempo.</a:t>
            </a:r>
            <a:endParaRPr sz="1600">
              <a:solidFill>
                <a:schemeClr val="dk1"/>
              </a:solidFill>
            </a:endParaRPr>
          </a:p>
          <a:p>
            <a:pPr indent="-330200" lvl="0" marL="457200" rtl="0" algn="just">
              <a:lnSpc>
                <a:spcPct val="150000"/>
              </a:lnSpc>
              <a:spcBef>
                <a:spcPts val="0"/>
              </a:spcBef>
              <a:spcAft>
                <a:spcPts val="0"/>
              </a:spcAft>
              <a:buClr>
                <a:schemeClr val="dk1"/>
              </a:buClr>
              <a:buSzPts val="1600"/>
              <a:buChar char="●"/>
            </a:pPr>
            <a:r>
              <a:rPr lang="es-CL" sz="1600">
                <a:solidFill>
                  <a:schemeClr val="dk1"/>
                </a:solidFill>
              </a:rPr>
              <a:t>Comprender el motor de ajedrez para cumplir con funcionalidades específicas, resultó más dificil de lo esperado debido a la estructura interna del motor.</a:t>
            </a:r>
            <a:endParaRPr sz="1600">
              <a:solidFill>
                <a:schemeClr val="dk1"/>
              </a:solidFill>
            </a:endParaRPr>
          </a:p>
        </p:txBody>
      </p:sp>
    </p:spTree>
  </p:cSld>
  <p:clrMapOvr>
    <a:masterClrMapping/>
  </p:clrMapOvr>
  <p:transition spd="slow">
    <p:wipe dir="l"/>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descr="EscuelaIT Duoc UC - Escuela de Informática y Telecomunicaciones Duoc UC - Duoc  UC | LinkedIn" id="90" name="Google Shape;90;p2"/>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grpSp>
        <p:nvGrpSpPr>
          <p:cNvPr id="91" name="Google Shape;91;p2"/>
          <p:cNvGrpSpPr/>
          <p:nvPr/>
        </p:nvGrpSpPr>
        <p:grpSpPr>
          <a:xfrm>
            <a:off x="4121025" y="992900"/>
            <a:ext cx="7633494" cy="5729243"/>
            <a:chOff x="0" y="0"/>
            <a:chExt cx="7633494" cy="4350553"/>
          </a:xfrm>
        </p:grpSpPr>
        <p:sp>
          <p:nvSpPr>
            <p:cNvPr id="92" name="Google Shape;92;p2"/>
            <p:cNvSpPr/>
            <p:nvPr/>
          </p:nvSpPr>
          <p:spPr>
            <a:xfrm>
              <a:off x="0" y="0"/>
              <a:ext cx="7633494" cy="1359548"/>
            </a:xfrm>
            <a:prstGeom prst="roundRect">
              <a:avLst>
                <a:gd fmla="val 10000" name="adj"/>
              </a:avLst>
            </a:prstGeom>
            <a:gradFill>
              <a:gsLst>
                <a:gs pos="0">
                  <a:srgbClr val="6EA5DA"/>
                </a:gs>
                <a:gs pos="50000">
                  <a:srgbClr val="529BDA"/>
                </a:gs>
                <a:gs pos="100000">
                  <a:srgbClr val="4188C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txBox="1"/>
            <p:nvPr/>
          </p:nvSpPr>
          <p:spPr>
            <a:xfrm>
              <a:off x="1662653" y="0"/>
              <a:ext cx="5970840" cy="1359548"/>
            </a:xfrm>
            <a:prstGeom prst="rect">
              <a:avLst/>
            </a:prstGeom>
            <a:noFill/>
            <a:ln>
              <a:noFill/>
            </a:ln>
          </p:spPr>
          <p:txBody>
            <a:bodyPr anchorCtr="0" anchor="t" bIns="99050" lIns="99050" spcFirstLastPara="1" rIns="99050" wrap="square" tIns="99050">
              <a:noAutofit/>
            </a:bodyPr>
            <a:lstStyle/>
            <a:p>
              <a:pPr indent="0" lvl="0" marL="0" rtl="0" algn="l">
                <a:lnSpc>
                  <a:spcPct val="90000"/>
                </a:lnSpc>
                <a:spcBef>
                  <a:spcPts val="0"/>
                </a:spcBef>
                <a:spcAft>
                  <a:spcPts val="0"/>
                </a:spcAft>
                <a:buNone/>
              </a:pPr>
              <a:r>
                <a:rPr lang="es-CL" sz="2600">
                  <a:solidFill>
                    <a:schemeClr val="lt1"/>
                  </a:solidFill>
                  <a:latin typeface="Calibri"/>
                  <a:ea typeface="Calibri"/>
                  <a:cs typeface="Calibri"/>
                  <a:sym typeface="Calibri"/>
                </a:rPr>
                <a:t>Cristobal Soto</a:t>
              </a:r>
              <a:endParaRPr sz="2600">
                <a:solidFill>
                  <a:schemeClr val="lt1"/>
                </a:solidFill>
                <a:latin typeface="Calibri"/>
                <a:ea typeface="Calibri"/>
                <a:cs typeface="Calibri"/>
                <a:sym typeface="Calibri"/>
              </a:endParaRPr>
            </a:p>
            <a:p>
              <a:pPr indent="-228600" lvl="1" marL="228600" rtl="0" algn="l">
                <a:lnSpc>
                  <a:spcPct val="90000"/>
                </a:lnSpc>
                <a:spcBef>
                  <a:spcPts val="910"/>
                </a:spcBef>
                <a:spcAft>
                  <a:spcPts val="0"/>
                </a:spcAft>
                <a:buClr>
                  <a:schemeClr val="lt1"/>
                </a:buClr>
                <a:buSzPts val="2000"/>
                <a:buFont typeface="Calibri"/>
                <a:buChar char="•"/>
              </a:pPr>
              <a:r>
                <a:rPr lang="es-CL" sz="2000">
                  <a:solidFill>
                    <a:schemeClr val="lt1"/>
                  </a:solidFill>
                  <a:latin typeface="Calibri"/>
                  <a:ea typeface="Calibri"/>
                  <a:cs typeface="Calibri"/>
                  <a:sym typeface="Calibri"/>
                </a:rPr>
                <a:t>Scrum master</a:t>
              </a:r>
              <a:endParaRPr sz="2000">
                <a:solidFill>
                  <a:schemeClr val="lt1"/>
                </a:solidFill>
                <a:latin typeface="Calibri"/>
                <a:ea typeface="Calibri"/>
                <a:cs typeface="Calibri"/>
                <a:sym typeface="Calibri"/>
              </a:endParaRPr>
            </a:p>
            <a:p>
              <a:pPr indent="-228600" lvl="1" marL="228600" rtl="0" algn="l">
                <a:lnSpc>
                  <a:spcPct val="90000"/>
                </a:lnSpc>
                <a:spcBef>
                  <a:spcPts val="300"/>
                </a:spcBef>
                <a:spcAft>
                  <a:spcPts val="0"/>
                </a:spcAft>
                <a:buClr>
                  <a:schemeClr val="lt1"/>
                </a:buClr>
                <a:buSzPts val="2000"/>
                <a:buFont typeface="Calibri"/>
                <a:buChar char="•"/>
              </a:pPr>
              <a:r>
                <a:rPr lang="es-CL" sz="2000">
                  <a:solidFill>
                    <a:schemeClr val="lt1"/>
                  </a:solidFill>
                  <a:latin typeface="Calibri"/>
                  <a:ea typeface="Calibri"/>
                  <a:cs typeface="Calibri"/>
                  <a:sym typeface="Calibri"/>
                </a:rPr>
                <a:t>Funcionalidad de contraste</a:t>
              </a:r>
              <a:endParaRPr sz="2000">
                <a:solidFill>
                  <a:schemeClr val="lt1"/>
                </a:solidFill>
                <a:latin typeface="Calibri"/>
                <a:ea typeface="Calibri"/>
                <a:cs typeface="Calibri"/>
                <a:sym typeface="Calibri"/>
              </a:endParaRPr>
            </a:p>
            <a:p>
              <a:pPr indent="-228600" lvl="1" marL="228600" rtl="0" algn="l">
                <a:lnSpc>
                  <a:spcPct val="90000"/>
                </a:lnSpc>
                <a:spcBef>
                  <a:spcPts val="300"/>
                </a:spcBef>
                <a:spcAft>
                  <a:spcPts val="0"/>
                </a:spcAft>
                <a:buClr>
                  <a:schemeClr val="lt1"/>
                </a:buClr>
                <a:buSzPts val="2000"/>
                <a:buFont typeface="Calibri"/>
                <a:buChar char="•"/>
              </a:pPr>
              <a:r>
                <a:rPr lang="es-CL" sz="2000">
                  <a:solidFill>
                    <a:schemeClr val="lt1"/>
                  </a:solidFill>
                  <a:latin typeface="Calibri"/>
                  <a:ea typeface="Calibri"/>
                  <a:cs typeface="Calibri"/>
                  <a:sym typeface="Calibri"/>
                </a:rPr>
                <a:t>Accesibilidad al tablero y funciones</a:t>
              </a:r>
              <a:endParaRPr sz="2000">
                <a:solidFill>
                  <a:schemeClr val="lt1"/>
                </a:solidFill>
                <a:latin typeface="Calibri"/>
                <a:ea typeface="Calibri"/>
                <a:cs typeface="Calibri"/>
                <a:sym typeface="Calibri"/>
              </a:endParaRPr>
            </a:p>
            <a:p>
              <a:pPr indent="-228600" lvl="1" marL="228600" rtl="0" algn="l">
                <a:lnSpc>
                  <a:spcPct val="90000"/>
                </a:lnSpc>
                <a:spcBef>
                  <a:spcPts val="300"/>
                </a:spcBef>
                <a:spcAft>
                  <a:spcPts val="0"/>
                </a:spcAft>
                <a:buClr>
                  <a:schemeClr val="lt1"/>
                </a:buClr>
                <a:buSzPts val="2000"/>
                <a:buFont typeface="Calibri"/>
                <a:buChar char="•"/>
              </a:pPr>
              <a:r>
                <a:rPr lang="es-CL" sz="2000">
                  <a:solidFill>
                    <a:schemeClr val="lt1"/>
                  </a:solidFill>
                  <a:latin typeface="Calibri"/>
                  <a:ea typeface="Calibri"/>
                  <a:cs typeface="Calibri"/>
                  <a:sym typeface="Calibri"/>
                </a:rPr>
                <a:t>Gestionador de tareas para el equipo</a:t>
              </a:r>
              <a:endParaRPr sz="2000">
                <a:solidFill>
                  <a:schemeClr val="lt1"/>
                </a:solidFill>
                <a:latin typeface="Calibri"/>
                <a:ea typeface="Calibri"/>
                <a:cs typeface="Calibri"/>
                <a:sym typeface="Calibri"/>
              </a:endParaRPr>
            </a:p>
          </p:txBody>
        </p:sp>
        <p:sp>
          <p:nvSpPr>
            <p:cNvPr id="94" name="Google Shape;94;p2"/>
            <p:cNvSpPr/>
            <p:nvPr/>
          </p:nvSpPr>
          <p:spPr>
            <a:xfrm>
              <a:off x="135954" y="135954"/>
              <a:ext cx="1526698" cy="1087638"/>
            </a:xfrm>
            <a:prstGeom prst="roundRect">
              <a:avLst>
                <a:gd fmla="val 10000" name="adj"/>
              </a:avLst>
            </a:prstGeom>
            <a:solidFill>
              <a:srgbClr val="C3D4EB"/>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0" y="1495502"/>
              <a:ext cx="7633494" cy="1359548"/>
            </a:xfrm>
            <a:prstGeom prst="roundRect">
              <a:avLst>
                <a:gd fmla="val 10000" name="adj"/>
              </a:avLst>
            </a:prstGeom>
            <a:gradFill>
              <a:gsLst>
                <a:gs pos="0">
                  <a:srgbClr val="6EA5DA"/>
                </a:gs>
                <a:gs pos="50000">
                  <a:srgbClr val="529BDA"/>
                </a:gs>
                <a:gs pos="100000">
                  <a:srgbClr val="4188C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txBox="1"/>
            <p:nvPr/>
          </p:nvSpPr>
          <p:spPr>
            <a:xfrm>
              <a:off x="1662653" y="1495502"/>
              <a:ext cx="5970840" cy="1359548"/>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lang="es-CL" sz="2600">
                  <a:solidFill>
                    <a:schemeClr val="lt1"/>
                  </a:solidFill>
                  <a:latin typeface="Calibri"/>
                  <a:ea typeface="Calibri"/>
                  <a:cs typeface="Calibri"/>
                  <a:sym typeface="Calibri"/>
                </a:rPr>
                <a:t>Ivan Gallegos</a:t>
              </a:r>
              <a:endParaRPr b="0" i="0" sz="2600" u="none" cap="none" strike="noStrike">
                <a:solidFill>
                  <a:schemeClr val="lt1"/>
                </a:solidFill>
                <a:latin typeface="Calibri"/>
                <a:ea typeface="Calibri"/>
                <a:cs typeface="Calibri"/>
                <a:sym typeface="Calibri"/>
              </a:endParaRPr>
            </a:p>
            <a:p>
              <a:pPr indent="-228600" lvl="1" marL="228600" marR="0" rtl="0" algn="l">
                <a:lnSpc>
                  <a:spcPct val="90000"/>
                </a:lnSpc>
                <a:spcBef>
                  <a:spcPts val="910"/>
                </a:spcBef>
                <a:spcAft>
                  <a:spcPts val="0"/>
                </a:spcAft>
                <a:buClr>
                  <a:schemeClr val="lt1"/>
                </a:buClr>
                <a:buSzPts val="2000"/>
                <a:buFont typeface="Calibri"/>
                <a:buChar char="•"/>
              </a:pPr>
              <a:r>
                <a:rPr lang="es-CL" sz="2000">
                  <a:solidFill>
                    <a:schemeClr val="lt1"/>
                  </a:solidFill>
                  <a:latin typeface="Calibri"/>
                  <a:ea typeface="Calibri"/>
                  <a:cs typeface="Calibri"/>
                  <a:sym typeface="Calibri"/>
                </a:rPr>
                <a:t>Programador</a:t>
              </a:r>
              <a:endParaRPr b="0" i="0" sz="2000" u="none" cap="none" strike="noStrike">
                <a:solidFill>
                  <a:schemeClr val="lt1"/>
                </a:solidFill>
                <a:latin typeface="Calibri"/>
                <a:ea typeface="Calibri"/>
                <a:cs typeface="Calibri"/>
                <a:sym typeface="Calibri"/>
              </a:endParaRPr>
            </a:p>
            <a:p>
              <a:pPr indent="-228600" lvl="1" marL="228600" marR="0" rtl="0" algn="l">
                <a:lnSpc>
                  <a:spcPct val="90000"/>
                </a:lnSpc>
                <a:spcBef>
                  <a:spcPts val="300"/>
                </a:spcBef>
                <a:spcAft>
                  <a:spcPts val="0"/>
                </a:spcAft>
                <a:buClr>
                  <a:schemeClr val="lt1"/>
                </a:buClr>
                <a:buSzPts val="2000"/>
                <a:buFont typeface="Calibri"/>
                <a:buChar char="•"/>
              </a:pPr>
              <a:r>
                <a:rPr lang="es-CL" sz="2000">
                  <a:solidFill>
                    <a:schemeClr val="lt1"/>
                  </a:solidFill>
                  <a:latin typeface="Calibri"/>
                  <a:ea typeface="Calibri"/>
                  <a:cs typeface="Calibri"/>
                  <a:sym typeface="Calibri"/>
                </a:rPr>
                <a:t>Subir archivos a la bbdd</a:t>
              </a:r>
              <a:endParaRPr sz="2000">
                <a:solidFill>
                  <a:schemeClr val="lt1"/>
                </a:solidFill>
                <a:latin typeface="Calibri"/>
                <a:ea typeface="Calibri"/>
                <a:cs typeface="Calibri"/>
                <a:sym typeface="Calibri"/>
              </a:endParaRPr>
            </a:p>
            <a:p>
              <a:pPr indent="-228600" lvl="1" marL="228600" marR="0" rtl="0" algn="l">
                <a:lnSpc>
                  <a:spcPct val="90000"/>
                </a:lnSpc>
                <a:spcBef>
                  <a:spcPts val="300"/>
                </a:spcBef>
                <a:spcAft>
                  <a:spcPts val="0"/>
                </a:spcAft>
                <a:buClr>
                  <a:schemeClr val="lt1"/>
                </a:buClr>
                <a:buSzPts val="2000"/>
                <a:buFont typeface="Calibri"/>
                <a:buChar char="•"/>
              </a:pPr>
              <a:r>
                <a:rPr lang="es-CL" sz="2000">
                  <a:solidFill>
                    <a:schemeClr val="lt1"/>
                  </a:solidFill>
                  <a:latin typeface="Calibri"/>
                  <a:ea typeface="Calibri"/>
                  <a:cs typeface="Calibri"/>
                  <a:sym typeface="Calibri"/>
                </a:rPr>
                <a:t>Obtener los archivos guardados en bd</a:t>
              </a:r>
              <a:endParaRPr sz="2000">
                <a:solidFill>
                  <a:schemeClr val="lt1"/>
                </a:solidFill>
                <a:latin typeface="Calibri"/>
                <a:ea typeface="Calibri"/>
                <a:cs typeface="Calibri"/>
                <a:sym typeface="Calibri"/>
              </a:endParaRPr>
            </a:p>
          </p:txBody>
        </p:sp>
        <p:sp>
          <p:nvSpPr>
            <p:cNvPr id="97" name="Google Shape;97;p2"/>
            <p:cNvSpPr/>
            <p:nvPr/>
          </p:nvSpPr>
          <p:spPr>
            <a:xfrm>
              <a:off x="135954" y="1631457"/>
              <a:ext cx="1526698" cy="1087638"/>
            </a:xfrm>
            <a:prstGeom prst="roundRect">
              <a:avLst>
                <a:gd fmla="val 10000" name="adj"/>
              </a:avLst>
            </a:prstGeom>
            <a:solidFill>
              <a:srgbClr val="C3D4EB"/>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0" y="2991005"/>
              <a:ext cx="7633494" cy="1359548"/>
            </a:xfrm>
            <a:prstGeom prst="roundRect">
              <a:avLst>
                <a:gd fmla="val 10000" name="adj"/>
              </a:avLst>
            </a:prstGeom>
            <a:gradFill>
              <a:gsLst>
                <a:gs pos="0">
                  <a:srgbClr val="6EA5DA"/>
                </a:gs>
                <a:gs pos="50000">
                  <a:srgbClr val="529BDA"/>
                </a:gs>
                <a:gs pos="100000">
                  <a:srgbClr val="4188C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txBox="1"/>
            <p:nvPr/>
          </p:nvSpPr>
          <p:spPr>
            <a:xfrm>
              <a:off x="1662653" y="2991005"/>
              <a:ext cx="5970840" cy="1359548"/>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lang="es-CL" sz="2600">
                  <a:solidFill>
                    <a:schemeClr val="lt1"/>
                  </a:solidFill>
                  <a:latin typeface="Calibri"/>
                  <a:ea typeface="Calibri"/>
                  <a:cs typeface="Calibri"/>
                  <a:sym typeface="Calibri"/>
                </a:rPr>
                <a:t>Angel Quidiante</a:t>
              </a:r>
              <a:endParaRPr b="0" i="0" sz="2600" u="none" cap="none" strike="noStrike">
                <a:solidFill>
                  <a:schemeClr val="lt1"/>
                </a:solidFill>
                <a:latin typeface="Calibri"/>
                <a:ea typeface="Calibri"/>
                <a:cs typeface="Calibri"/>
                <a:sym typeface="Calibri"/>
              </a:endParaRPr>
            </a:p>
            <a:p>
              <a:pPr indent="-228600" lvl="1" marL="228600" marR="0" rtl="0" algn="l">
                <a:lnSpc>
                  <a:spcPct val="90000"/>
                </a:lnSpc>
                <a:spcBef>
                  <a:spcPts val="910"/>
                </a:spcBef>
                <a:spcAft>
                  <a:spcPts val="0"/>
                </a:spcAft>
                <a:buClr>
                  <a:schemeClr val="lt1"/>
                </a:buClr>
                <a:buSzPts val="2000"/>
                <a:buFont typeface="Calibri"/>
                <a:buChar char="•"/>
              </a:pPr>
              <a:r>
                <a:rPr lang="es-CL" sz="2000">
                  <a:solidFill>
                    <a:schemeClr val="lt1"/>
                  </a:solidFill>
                  <a:latin typeface="Calibri"/>
                  <a:ea typeface="Calibri"/>
                  <a:cs typeface="Calibri"/>
                  <a:sym typeface="Calibri"/>
                </a:rPr>
                <a:t>Programador</a:t>
              </a:r>
              <a:endParaRPr b="0" i="0" sz="2000" u="none" cap="none" strike="noStrike">
                <a:solidFill>
                  <a:schemeClr val="lt1"/>
                </a:solidFill>
                <a:latin typeface="Calibri"/>
                <a:ea typeface="Calibri"/>
                <a:cs typeface="Calibri"/>
                <a:sym typeface="Calibri"/>
              </a:endParaRPr>
            </a:p>
            <a:p>
              <a:pPr indent="-228600" lvl="1" marL="228600" marR="0" rtl="0" algn="l">
                <a:lnSpc>
                  <a:spcPct val="90000"/>
                </a:lnSpc>
                <a:spcBef>
                  <a:spcPts val="300"/>
                </a:spcBef>
                <a:spcAft>
                  <a:spcPts val="0"/>
                </a:spcAft>
                <a:buClr>
                  <a:schemeClr val="lt1"/>
                </a:buClr>
                <a:buSzPts val="2000"/>
                <a:buFont typeface="Calibri"/>
                <a:buChar char="•"/>
              </a:pPr>
              <a:r>
                <a:rPr lang="es-CL" sz="2000">
                  <a:solidFill>
                    <a:schemeClr val="lt1"/>
                  </a:solidFill>
                  <a:latin typeface="Calibri"/>
                  <a:ea typeface="Calibri"/>
                  <a:cs typeface="Calibri"/>
                  <a:sym typeface="Calibri"/>
                </a:rPr>
                <a:t>Funciones de accesibilidad</a:t>
              </a:r>
              <a:endParaRPr sz="2000">
                <a:solidFill>
                  <a:schemeClr val="lt1"/>
                </a:solidFill>
                <a:latin typeface="Calibri"/>
                <a:ea typeface="Calibri"/>
                <a:cs typeface="Calibri"/>
                <a:sym typeface="Calibri"/>
              </a:endParaRPr>
            </a:p>
            <a:p>
              <a:pPr indent="-228600" lvl="1" marL="228600" marR="0" rtl="0" algn="l">
                <a:lnSpc>
                  <a:spcPct val="90000"/>
                </a:lnSpc>
                <a:spcBef>
                  <a:spcPts val="300"/>
                </a:spcBef>
                <a:spcAft>
                  <a:spcPts val="0"/>
                </a:spcAft>
                <a:buClr>
                  <a:schemeClr val="lt1"/>
                </a:buClr>
                <a:buSzPts val="2000"/>
                <a:buFont typeface="Calibri"/>
                <a:buChar char="•"/>
              </a:pPr>
              <a:r>
                <a:rPr lang="es-CL" sz="2000">
                  <a:solidFill>
                    <a:schemeClr val="lt1"/>
                  </a:solidFill>
                  <a:latin typeface="Calibri"/>
                  <a:ea typeface="Calibri"/>
                  <a:cs typeface="Calibri"/>
                  <a:sym typeface="Calibri"/>
                </a:rPr>
                <a:t>Configuracion</a:t>
              </a:r>
              <a:r>
                <a:rPr lang="es-CL" sz="2000">
                  <a:solidFill>
                    <a:schemeClr val="lt1"/>
                  </a:solidFill>
                  <a:latin typeface="Calibri"/>
                  <a:ea typeface="Calibri"/>
                  <a:cs typeface="Calibri"/>
                  <a:sym typeface="Calibri"/>
                </a:rPr>
                <a:t> y conexion de BD</a:t>
              </a:r>
              <a:endParaRPr sz="2000">
                <a:solidFill>
                  <a:schemeClr val="lt1"/>
                </a:solidFill>
                <a:latin typeface="Calibri"/>
                <a:ea typeface="Calibri"/>
                <a:cs typeface="Calibri"/>
                <a:sym typeface="Calibri"/>
              </a:endParaRPr>
            </a:p>
            <a:p>
              <a:pPr indent="-228600" lvl="1" marL="228600" marR="0" rtl="0" algn="l">
                <a:lnSpc>
                  <a:spcPct val="90000"/>
                </a:lnSpc>
                <a:spcBef>
                  <a:spcPts val="300"/>
                </a:spcBef>
                <a:spcAft>
                  <a:spcPts val="0"/>
                </a:spcAft>
                <a:buClr>
                  <a:schemeClr val="lt1"/>
                </a:buClr>
                <a:buSzPts val="2000"/>
                <a:buFont typeface="Calibri"/>
                <a:buChar char="•"/>
              </a:pPr>
              <a:r>
                <a:rPr lang="es-CL" sz="2000">
                  <a:solidFill>
                    <a:schemeClr val="lt1"/>
                  </a:solidFill>
                  <a:latin typeface="Calibri"/>
                  <a:ea typeface="Calibri"/>
                  <a:cs typeface="Calibri"/>
                  <a:sym typeface="Calibri"/>
                </a:rPr>
                <a:t>Pruebas de contraste de colores</a:t>
              </a:r>
              <a:endParaRPr sz="2000">
                <a:solidFill>
                  <a:schemeClr val="lt1"/>
                </a:solidFill>
                <a:latin typeface="Calibri"/>
                <a:ea typeface="Calibri"/>
                <a:cs typeface="Calibri"/>
                <a:sym typeface="Calibri"/>
              </a:endParaRPr>
            </a:p>
          </p:txBody>
        </p:sp>
        <p:sp>
          <p:nvSpPr>
            <p:cNvPr id="100" name="Google Shape;100;p2"/>
            <p:cNvSpPr/>
            <p:nvPr/>
          </p:nvSpPr>
          <p:spPr>
            <a:xfrm>
              <a:off x="135954" y="3126960"/>
              <a:ext cx="1526698" cy="1087638"/>
            </a:xfrm>
            <a:prstGeom prst="roundRect">
              <a:avLst>
                <a:gd fmla="val 10000" name="adj"/>
              </a:avLst>
            </a:prstGeom>
            <a:solidFill>
              <a:srgbClr val="C3D4EB"/>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2"/>
          <p:cNvSpPr txBox="1"/>
          <p:nvPr/>
        </p:nvSpPr>
        <p:spPr>
          <a:xfrm>
            <a:off x="136188" y="368928"/>
            <a:ext cx="121920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s-CL" sz="1800">
                <a:solidFill>
                  <a:srgbClr val="757070"/>
                </a:solidFill>
                <a:latin typeface="Calibri"/>
                <a:ea typeface="Calibri"/>
                <a:cs typeface="Calibri"/>
                <a:sym typeface="Calibri"/>
              </a:rPr>
              <a:t>PROYECTO “APLICACIÓN DE AJEDREZ ACCESIBLE”</a:t>
            </a:r>
            <a:endParaRPr>
              <a:solidFill>
                <a:schemeClr val="dk1"/>
              </a:solidFill>
            </a:endParaRPr>
          </a:p>
          <a:p>
            <a:pPr indent="0" lvl="0" marL="0" marR="0" rtl="0" algn="l">
              <a:spcBef>
                <a:spcPts val="0"/>
              </a:spcBef>
              <a:spcAft>
                <a:spcPts val="0"/>
              </a:spcAft>
              <a:buNone/>
            </a:pPr>
            <a:r>
              <a:t/>
            </a:r>
            <a:endParaRPr sz="1800">
              <a:solidFill>
                <a:srgbClr val="757070"/>
              </a:solidFill>
              <a:latin typeface="Calibri"/>
              <a:ea typeface="Calibri"/>
              <a:cs typeface="Calibri"/>
              <a:sym typeface="Calibri"/>
            </a:endParaRPr>
          </a:p>
        </p:txBody>
      </p:sp>
      <p:sp>
        <p:nvSpPr>
          <p:cNvPr id="102" name="Google Shape;102;p2"/>
          <p:cNvSpPr txBox="1"/>
          <p:nvPr/>
        </p:nvSpPr>
        <p:spPr>
          <a:xfrm>
            <a:off x="238327" y="3058616"/>
            <a:ext cx="3608961"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INTEGRANTES DEL PROYECTO</a:t>
            </a:r>
            <a:endParaRPr sz="1800">
              <a:solidFill>
                <a:schemeClr val="dk1"/>
              </a:solidFill>
              <a:latin typeface="Calibri"/>
              <a:ea typeface="Calibri"/>
              <a:cs typeface="Calibri"/>
              <a:sym typeface="Calibri"/>
            </a:endParaRPr>
          </a:p>
        </p:txBody>
      </p:sp>
      <p:cxnSp>
        <p:nvCxnSpPr>
          <p:cNvPr id="103" name="Google Shape;103;p2"/>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04" name="Google Shape;104;p2"/>
          <p:cNvPicPr preferRelativeResize="0"/>
          <p:nvPr/>
        </p:nvPicPr>
        <p:blipFill rotWithShape="1">
          <a:blip r:embed="rId4">
            <a:alphaModFix/>
          </a:blip>
          <a:srcRect b="8665" l="2235" r="2235" t="26322"/>
          <a:stretch/>
        </p:blipFill>
        <p:spPr>
          <a:xfrm>
            <a:off x="4248975" y="5090800"/>
            <a:ext cx="1524024" cy="1490826"/>
          </a:xfrm>
          <a:prstGeom prst="rect">
            <a:avLst/>
          </a:prstGeom>
          <a:noFill/>
          <a:ln>
            <a:noFill/>
          </a:ln>
        </p:spPr>
      </p:pic>
      <p:pic>
        <p:nvPicPr>
          <p:cNvPr id="105" name="Google Shape;105;p2"/>
          <p:cNvPicPr preferRelativeResize="0"/>
          <p:nvPr/>
        </p:nvPicPr>
        <p:blipFill rotWithShape="1">
          <a:blip r:embed="rId5">
            <a:alphaModFix/>
          </a:blip>
          <a:srcRect b="12043" l="0" r="0" t="18420"/>
          <a:stretch/>
        </p:blipFill>
        <p:spPr>
          <a:xfrm>
            <a:off x="4248975" y="3154925"/>
            <a:ext cx="1524027" cy="1413023"/>
          </a:xfrm>
          <a:prstGeom prst="rect">
            <a:avLst/>
          </a:prstGeom>
          <a:noFill/>
          <a:ln>
            <a:noFill/>
          </a:ln>
        </p:spPr>
      </p:pic>
      <p:pic>
        <p:nvPicPr>
          <p:cNvPr id="106" name="Google Shape;106;p2"/>
          <p:cNvPicPr preferRelativeResize="0"/>
          <p:nvPr/>
        </p:nvPicPr>
        <p:blipFill rotWithShape="1">
          <a:blip r:embed="rId6">
            <a:alphaModFix/>
          </a:blip>
          <a:srcRect b="7804" l="13801" r="12863" t="6527"/>
          <a:stretch/>
        </p:blipFill>
        <p:spPr>
          <a:xfrm>
            <a:off x="4199688" y="1141201"/>
            <a:ext cx="1622599" cy="1545075"/>
          </a:xfrm>
          <a:prstGeom prst="rect">
            <a:avLst/>
          </a:prstGeom>
          <a:solidFill>
            <a:srgbClr val="C3D4EB"/>
          </a:solidFill>
          <a:ln>
            <a:noFill/>
          </a:ln>
          <a:effectLst>
            <a:outerShdw blurRad="57150" rotWithShape="0" algn="ctr" dir="5400000" dist="19050">
              <a:srgbClr val="000000">
                <a:alpha val="62750"/>
              </a:srgbClr>
            </a:outerShdw>
          </a:effectLst>
        </p:spPr>
      </p:pic>
    </p:spTree>
  </p:cSld>
  <p:clrMapOvr>
    <a:masterClrMapping/>
  </p:clrMapOvr>
  <p:transition spd="slow">
    <p:wipe dir="l"/>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descr="EscuelaIT Duoc UC - Escuela de Informática y Telecomunicaciones Duoc UC - Duoc  UC | LinkedIn" id="273" name="Google Shape;273;p14"/>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74" name="Google Shape;274;p14"/>
          <p:cNvSpPr txBox="1"/>
          <p:nvPr/>
        </p:nvSpPr>
        <p:spPr>
          <a:xfrm>
            <a:off x="0" y="3044279"/>
            <a:ext cx="12191999"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dk1"/>
                </a:solidFill>
                <a:latin typeface="Calibri"/>
                <a:ea typeface="Calibri"/>
                <a:cs typeface="Calibri"/>
                <a:sym typeface="Calibri"/>
              </a:rPr>
              <a:t>PREGUNTAS DE LA COMISIÓN</a:t>
            </a:r>
            <a:endParaRPr/>
          </a:p>
        </p:txBody>
      </p:sp>
    </p:spTree>
  </p:cSld>
  <p:clrMapOvr>
    <a:masterClrMapping/>
  </p:clrMapOvr>
  <p:transition spd="slow">
    <p:wipe dir="l"/>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descr="EscuelaIT Duoc UC - Escuela de Informática y Telecomunicaciones Duoc UC - Duoc  UC | LinkedIn" id="111" name="Google Shape;111;p3"/>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12" name="Google Shape;112;p3"/>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a:t>
            </a:r>
            <a:r>
              <a:rPr lang="es-CL" sz="1800">
                <a:solidFill>
                  <a:srgbClr val="757070"/>
                </a:solidFill>
                <a:latin typeface="Calibri"/>
                <a:ea typeface="Calibri"/>
                <a:cs typeface="Calibri"/>
                <a:sym typeface="Calibri"/>
              </a:rPr>
              <a:t>APLICACIÓN</a:t>
            </a:r>
            <a:r>
              <a:rPr lang="es-CL" sz="1800">
                <a:solidFill>
                  <a:srgbClr val="757070"/>
                </a:solidFill>
                <a:latin typeface="Calibri"/>
                <a:ea typeface="Calibri"/>
                <a:cs typeface="Calibri"/>
                <a:sym typeface="Calibri"/>
              </a:rPr>
              <a:t> DE AJEDREZ </a:t>
            </a:r>
            <a:r>
              <a:rPr lang="es-CL" sz="1800">
                <a:solidFill>
                  <a:srgbClr val="757070"/>
                </a:solidFill>
                <a:latin typeface="Calibri"/>
                <a:ea typeface="Calibri"/>
                <a:cs typeface="Calibri"/>
                <a:sym typeface="Calibri"/>
              </a:rPr>
              <a:t>ACCESIBLE</a:t>
            </a:r>
            <a:r>
              <a:rPr lang="es-CL" sz="1800">
                <a:solidFill>
                  <a:srgbClr val="757070"/>
                </a:solidFill>
                <a:latin typeface="Calibri"/>
                <a:ea typeface="Calibri"/>
                <a:cs typeface="Calibri"/>
                <a:sym typeface="Calibri"/>
              </a:rPr>
              <a:t>”</a:t>
            </a:r>
            <a:endParaRPr/>
          </a:p>
        </p:txBody>
      </p:sp>
      <p:sp>
        <p:nvSpPr>
          <p:cNvPr id="113" name="Google Shape;113;p3"/>
          <p:cNvSpPr txBox="1"/>
          <p:nvPr/>
        </p:nvSpPr>
        <p:spPr>
          <a:xfrm>
            <a:off x="0" y="1130849"/>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DESCRIPCIÓN DEL PROYECTO</a:t>
            </a:r>
            <a:endParaRPr sz="1800">
              <a:solidFill>
                <a:schemeClr val="dk1"/>
              </a:solidFill>
              <a:latin typeface="Calibri"/>
              <a:ea typeface="Calibri"/>
              <a:cs typeface="Calibri"/>
              <a:sym typeface="Calibri"/>
            </a:endParaRPr>
          </a:p>
        </p:txBody>
      </p:sp>
      <p:cxnSp>
        <p:nvCxnSpPr>
          <p:cNvPr id="114" name="Google Shape;114;p3"/>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15" name="Google Shape;115;p3"/>
          <p:cNvSpPr/>
          <p:nvPr/>
        </p:nvSpPr>
        <p:spPr>
          <a:xfrm>
            <a:off x="714909" y="2169769"/>
            <a:ext cx="4348705" cy="4092601"/>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CL" sz="2800" u="sng">
                <a:solidFill>
                  <a:schemeClr val="dk1"/>
                </a:solidFill>
                <a:latin typeface="Calibri"/>
                <a:ea typeface="Calibri"/>
                <a:cs typeface="Calibri"/>
                <a:sym typeface="Calibri"/>
              </a:rPr>
              <a:t>Problema o dolor</a:t>
            </a:r>
            <a:endParaRPr/>
          </a:p>
          <a:p>
            <a:pPr indent="0" lvl="0" marL="0" marR="0" rtl="0" algn="ctr">
              <a:spcBef>
                <a:spcPts val="0"/>
              </a:spcBef>
              <a:spcAft>
                <a:spcPts val="0"/>
              </a:spcAft>
              <a:buNone/>
            </a:pPr>
            <a:r>
              <a:t/>
            </a:r>
            <a:endParaRPr sz="1800" u="sng">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100"/>
              <a:buNone/>
            </a:pPr>
            <a:r>
              <a:rPr lang="es-CL" sz="1800">
                <a:solidFill>
                  <a:schemeClr val="dk1"/>
                </a:solidFill>
                <a:latin typeface="Calibri"/>
                <a:ea typeface="Calibri"/>
                <a:cs typeface="Calibri"/>
                <a:sym typeface="Calibri"/>
              </a:rPr>
              <a:t>El acceso a actividades recreativas y educativas, como el ajedrez, continúa siendo problemático para usuarios con limitaciones visuales. Pese a los progresos tecnológicos, numerosas aplicaciones y plataformas de ajedrez no toman en cuenta correctamente la accesibilidad, lo que obstaculiza que esta comunidad se involucre en condiciones igualitarias en competiciones. </a:t>
            </a:r>
            <a:endParaRPr sz="1800">
              <a:solidFill>
                <a:schemeClr val="dk1"/>
              </a:solidFill>
              <a:latin typeface="Calibri"/>
              <a:ea typeface="Calibri"/>
              <a:cs typeface="Calibri"/>
              <a:sym typeface="Calibri"/>
            </a:endParaRPr>
          </a:p>
          <a:p>
            <a:pPr indent="0" lvl="0" marL="0" marR="0" rtl="0" algn="ctr">
              <a:spcBef>
                <a:spcPts val="600"/>
              </a:spcBef>
              <a:spcAft>
                <a:spcPts val="0"/>
              </a:spcAft>
              <a:buNone/>
            </a:pPr>
            <a:r>
              <a:t/>
            </a:r>
            <a:endParaRPr sz="1800" u="sng">
              <a:solidFill>
                <a:schemeClr val="dk1"/>
              </a:solidFill>
              <a:latin typeface="Calibri"/>
              <a:ea typeface="Calibri"/>
              <a:cs typeface="Calibri"/>
              <a:sym typeface="Calibri"/>
            </a:endParaRPr>
          </a:p>
        </p:txBody>
      </p:sp>
      <p:sp>
        <p:nvSpPr>
          <p:cNvPr id="116" name="Google Shape;116;p3"/>
          <p:cNvSpPr/>
          <p:nvPr/>
        </p:nvSpPr>
        <p:spPr>
          <a:xfrm>
            <a:off x="6912079" y="2177325"/>
            <a:ext cx="4348705" cy="4092601"/>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CL" sz="2800" u="sng">
                <a:solidFill>
                  <a:schemeClr val="dk1"/>
                </a:solidFill>
                <a:latin typeface="Calibri"/>
                <a:ea typeface="Calibri"/>
                <a:cs typeface="Calibri"/>
                <a:sym typeface="Calibri"/>
              </a:rPr>
              <a:t>Propuesta de solución</a:t>
            </a:r>
            <a:endParaRPr/>
          </a:p>
          <a:p>
            <a:pPr indent="0" lvl="0" marL="0" marR="0" rtl="0" algn="ctr">
              <a:spcBef>
                <a:spcPts val="0"/>
              </a:spcBef>
              <a:spcAft>
                <a:spcPts val="0"/>
              </a:spcAft>
              <a:buNone/>
            </a:pPr>
            <a:r>
              <a:t/>
            </a:r>
            <a:endParaRPr sz="1800" u="sng">
              <a:solidFill>
                <a:schemeClr val="dk1"/>
              </a:solidFill>
              <a:latin typeface="Calibri"/>
              <a:ea typeface="Calibri"/>
              <a:cs typeface="Calibri"/>
              <a:sym typeface="Calibri"/>
            </a:endParaRPr>
          </a:p>
          <a:p>
            <a:pPr indent="0" lvl="0" marL="0" marR="0" rtl="0" algn="l">
              <a:spcBef>
                <a:spcPts val="0"/>
              </a:spcBef>
              <a:spcAft>
                <a:spcPts val="0"/>
              </a:spcAft>
              <a:buNone/>
            </a:pPr>
            <a:r>
              <a:rPr lang="es-CL" sz="1800">
                <a:solidFill>
                  <a:schemeClr val="dk1"/>
                </a:solidFill>
                <a:latin typeface="Calibri"/>
                <a:ea typeface="Calibri"/>
                <a:cs typeface="Calibri"/>
                <a:sym typeface="Calibri"/>
              </a:rPr>
              <a:t>El proyecto consiste en el desarrollo de una aplicación de ajedrez accesible diseñada para usuarios con discapacidades visuales. La aplicación utiliza un estilo de diseño para tipos de daltonismo, además de características de accesibilidad de alto contraste y aumentos de zoom para facilitar la interacción del usuario con el tablero y mejorar su experiencia de juego.</a:t>
            </a:r>
            <a:endParaRPr sz="1800">
              <a:solidFill>
                <a:schemeClr val="dk1"/>
              </a:solidFill>
              <a:latin typeface="Calibri"/>
              <a:ea typeface="Calibri"/>
              <a:cs typeface="Calibri"/>
              <a:sym typeface="Calibri"/>
            </a:endParaRPr>
          </a:p>
        </p:txBody>
      </p:sp>
      <p:sp>
        <p:nvSpPr>
          <p:cNvPr id="117" name="Google Shape;117;p3"/>
          <p:cNvSpPr/>
          <p:nvPr/>
        </p:nvSpPr>
        <p:spPr>
          <a:xfrm>
            <a:off x="5456903" y="3736258"/>
            <a:ext cx="1140542" cy="757084"/>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5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500"/>
                                        <p:tgtEl>
                                          <p:spTgt spid="117"/>
                                        </p:tgtEl>
                                      </p:cBhvr>
                                    </p:animEffect>
                                  </p:childTnLst>
                                </p:cTn>
                              </p:par>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500"/>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descr="EscuelaIT Duoc UC - Escuela de Informática y Telecomunicaciones Duoc UC - Duoc  UC | LinkedIn" id="122" name="Google Shape;122;p4"/>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23" name="Google Shape;123;p4"/>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a:t>
            </a:r>
            <a:r>
              <a:rPr lang="es-CL" sz="1800">
                <a:solidFill>
                  <a:srgbClr val="757070"/>
                </a:solidFill>
                <a:latin typeface="Calibri"/>
                <a:ea typeface="Calibri"/>
                <a:cs typeface="Calibri"/>
                <a:sym typeface="Calibri"/>
              </a:rPr>
              <a:t>APLICACIÓN DE AJEDREZ ACCESIBLE</a:t>
            </a:r>
            <a:r>
              <a:rPr lang="es-CL" sz="1800">
                <a:solidFill>
                  <a:srgbClr val="757070"/>
                </a:solidFill>
                <a:latin typeface="Calibri"/>
                <a:ea typeface="Calibri"/>
                <a:cs typeface="Calibri"/>
                <a:sym typeface="Calibri"/>
              </a:rPr>
              <a:t>”</a:t>
            </a:r>
            <a:endParaRPr/>
          </a:p>
        </p:txBody>
      </p:sp>
      <p:sp>
        <p:nvSpPr>
          <p:cNvPr id="124" name="Google Shape;124;p4"/>
          <p:cNvSpPr txBox="1"/>
          <p:nvPr/>
        </p:nvSpPr>
        <p:spPr>
          <a:xfrm>
            <a:off x="0" y="1384304"/>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Objetivo General</a:t>
            </a:r>
            <a:endParaRPr sz="1800">
              <a:solidFill>
                <a:schemeClr val="dk1"/>
              </a:solidFill>
              <a:latin typeface="Calibri"/>
              <a:ea typeface="Calibri"/>
              <a:cs typeface="Calibri"/>
              <a:sym typeface="Calibri"/>
            </a:endParaRPr>
          </a:p>
        </p:txBody>
      </p:sp>
      <p:cxnSp>
        <p:nvCxnSpPr>
          <p:cNvPr id="125" name="Google Shape;125;p4"/>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26" name="Google Shape;126;p4"/>
          <p:cNvSpPr txBox="1"/>
          <p:nvPr/>
        </p:nvSpPr>
        <p:spPr>
          <a:xfrm>
            <a:off x="1" y="4082446"/>
            <a:ext cx="12192000" cy="64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Objetivos Específicos</a:t>
            </a:r>
            <a:endParaRPr sz="1800">
              <a:solidFill>
                <a:schemeClr val="dk1"/>
              </a:solidFill>
              <a:latin typeface="Calibri"/>
              <a:ea typeface="Calibri"/>
              <a:cs typeface="Calibri"/>
              <a:sym typeface="Calibri"/>
            </a:endParaRPr>
          </a:p>
        </p:txBody>
      </p:sp>
      <p:sp>
        <p:nvSpPr>
          <p:cNvPr id="127" name="Google Shape;127;p4"/>
          <p:cNvSpPr/>
          <p:nvPr/>
        </p:nvSpPr>
        <p:spPr>
          <a:xfrm>
            <a:off x="614515" y="2040571"/>
            <a:ext cx="10962967" cy="1575221"/>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Font typeface="Arial"/>
              <a:buNone/>
            </a:pPr>
            <a:r>
              <a:rPr lang="es-CL" sz="1800">
                <a:solidFill>
                  <a:schemeClr val="dk1"/>
                </a:solidFill>
                <a:latin typeface="Calibri"/>
                <a:ea typeface="Calibri"/>
                <a:cs typeface="Calibri"/>
                <a:sym typeface="Calibri"/>
              </a:rPr>
              <a:t>Desarrollar una aplicación de ajedrez accesible para personas con discapacidades visuales, enfocándonos en una interfaz de diseño que utilice la mejor opción de colores, creando perfiles </a:t>
            </a:r>
            <a:r>
              <a:rPr lang="es-CL" sz="1800">
                <a:solidFill>
                  <a:schemeClr val="dk1"/>
                </a:solidFill>
                <a:latin typeface="Calibri"/>
                <a:ea typeface="Calibri"/>
                <a:cs typeface="Calibri"/>
                <a:sym typeface="Calibri"/>
              </a:rPr>
              <a:t>especiales</a:t>
            </a:r>
            <a:r>
              <a:rPr lang="es-CL" sz="1800">
                <a:solidFill>
                  <a:schemeClr val="dk1"/>
                </a:solidFill>
                <a:latin typeface="Calibri"/>
                <a:ea typeface="Calibri"/>
                <a:cs typeface="Calibri"/>
                <a:sym typeface="Calibri"/>
              </a:rPr>
              <a:t> y funciones  para ayudar a personas con distintos tipos de daltonismo o baja </a:t>
            </a:r>
            <a:r>
              <a:rPr lang="es-CL" sz="1800">
                <a:solidFill>
                  <a:schemeClr val="dk1"/>
                </a:solidFill>
                <a:latin typeface="Calibri"/>
                <a:ea typeface="Calibri"/>
                <a:cs typeface="Calibri"/>
                <a:sym typeface="Calibri"/>
              </a:rPr>
              <a:t>visión</a:t>
            </a:r>
            <a:r>
              <a:rPr lang="es-CL"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128" name="Google Shape;128;p4"/>
          <p:cNvSpPr/>
          <p:nvPr/>
        </p:nvSpPr>
        <p:spPr>
          <a:xfrm>
            <a:off x="614514" y="4732407"/>
            <a:ext cx="10962967" cy="1575221"/>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342900" lvl="0" marL="457200" marR="0" rtl="0" algn="l">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Implementar una interfaz gráfica con configuraciones de accesibilidad de alto contraste y zoom variable para facilitar la interacción con el usuario.</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Almacenar las preferencias del usuario en una base de datos para su implementación automática.</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Utilizar un motor de ajedrez con una inteligencia artificial con distintos niveles de dificultad.</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Registrar y almacenar los resultados de cada partida para evaluar el rendimiento y progreso del usuario.</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500"/>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5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descr="EscuelaIT Duoc UC - Escuela de Informática y Telecomunicaciones Duoc UC - Duoc  UC | LinkedIn" id="133" name="Google Shape;133;p5"/>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34" name="Google Shape;134;p5"/>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a:t>
            </a:r>
            <a:r>
              <a:rPr lang="es-CL" sz="1800">
                <a:solidFill>
                  <a:srgbClr val="757070"/>
                </a:solidFill>
                <a:latin typeface="Calibri"/>
                <a:ea typeface="Calibri"/>
                <a:cs typeface="Calibri"/>
                <a:sym typeface="Calibri"/>
              </a:rPr>
              <a:t>APLICACIÓN DE AJEDREZ ACCESIBLE</a:t>
            </a:r>
            <a:r>
              <a:rPr lang="es-CL" sz="1800">
                <a:solidFill>
                  <a:srgbClr val="757070"/>
                </a:solidFill>
                <a:latin typeface="Calibri"/>
                <a:ea typeface="Calibri"/>
                <a:cs typeface="Calibri"/>
                <a:sym typeface="Calibri"/>
              </a:rPr>
              <a:t>”</a:t>
            </a:r>
            <a:endParaRPr/>
          </a:p>
        </p:txBody>
      </p:sp>
      <p:sp>
        <p:nvSpPr>
          <p:cNvPr id="135" name="Google Shape;135;p5"/>
          <p:cNvSpPr txBox="1"/>
          <p:nvPr/>
        </p:nvSpPr>
        <p:spPr>
          <a:xfrm>
            <a:off x="0" y="1432655"/>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Alcances y limitaciones del proyecto</a:t>
            </a:r>
            <a:endParaRPr/>
          </a:p>
        </p:txBody>
      </p:sp>
      <p:cxnSp>
        <p:nvCxnSpPr>
          <p:cNvPr id="136" name="Google Shape;136;p5"/>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37" name="Google Shape;137;p5"/>
          <p:cNvSpPr txBox="1"/>
          <p:nvPr/>
        </p:nvSpPr>
        <p:spPr>
          <a:xfrm>
            <a:off x="1559825" y="2905650"/>
            <a:ext cx="7104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L"/>
              <a:t>La aplicación estará optimizada para funcionar en computadoras, tabletas y dispositivos móviles, con un diseño responsivo.</a:t>
            </a:r>
            <a:endParaRPr/>
          </a:p>
        </p:txBody>
      </p:sp>
      <p:sp>
        <p:nvSpPr>
          <p:cNvPr id="138" name="Google Shape;138;p5"/>
          <p:cNvSpPr txBox="1"/>
          <p:nvPr/>
        </p:nvSpPr>
        <p:spPr>
          <a:xfrm>
            <a:off x="0" y="1432655"/>
            <a:ext cx="121920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a:p>
        </p:txBody>
      </p:sp>
      <p:sp>
        <p:nvSpPr>
          <p:cNvPr id="139" name="Google Shape;139;p5"/>
          <p:cNvSpPr txBox="1"/>
          <p:nvPr/>
        </p:nvSpPr>
        <p:spPr>
          <a:xfrm>
            <a:off x="1394625" y="27536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40" name="Google Shape;140;p5"/>
          <p:cNvSpPr/>
          <p:nvPr/>
        </p:nvSpPr>
        <p:spPr>
          <a:xfrm>
            <a:off x="614525" y="2040574"/>
            <a:ext cx="10962900" cy="423390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317500" lvl="0" marL="457200" rtl="0" algn="l">
              <a:spcBef>
                <a:spcPts val="0"/>
              </a:spcBef>
              <a:spcAft>
                <a:spcPts val="0"/>
              </a:spcAft>
              <a:buClr>
                <a:schemeClr val="dk1"/>
              </a:buClr>
              <a:buSzPts val="1400"/>
              <a:buChar char="●"/>
            </a:pPr>
            <a:r>
              <a:rPr lang="es-CL">
                <a:solidFill>
                  <a:schemeClr val="dk1"/>
                </a:solidFill>
              </a:rPr>
              <a:t>La aplicación estará diseñada para personas con discapacidad visual, incluyendo configuraciones de alto contraste, nivel de zoom variable y perfiles para daltonismo para facilitar la interacción.</a:t>
            </a:r>
            <a:endParaRPr>
              <a:solidFill>
                <a:schemeClr val="dk1"/>
              </a:solidFill>
            </a:endParaRPr>
          </a:p>
          <a:p>
            <a:pPr indent="-317500" lvl="0" marL="457200" rtl="0" algn="l">
              <a:spcBef>
                <a:spcPts val="0"/>
              </a:spcBef>
              <a:spcAft>
                <a:spcPts val="0"/>
              </a:spcAft>
              <a:buClr>
                <a:schemeClr val="dk1"/>
              </a:buClr>
              <a:buSzPts val="1400"/>
              <a:buChar char="●"/>
            </a:pPr>
            <a:r>
              <a:rPr lang="es-CL">
                <a:solidFill>
                  <a:schemeClr val="dk1"/>
                </a:solidFill>
              </a:rPr>
              <a:t>Se permitirá guardar preferencias en una base de datos para que se apliquen automáticamente en cada sesión.</a:t>
            </a:r>
            <a:endParaRPr>
              <a:solidFill>
                <a:schemeClr val="dk1"/>
              </a:solidFill>
            </a:endParaRPr>
          </a:p>
          <a:p>
            <a:pPr indent="-317500" lvl="0" marL="457200" rtl="0" algn="l">
              <a:spcBef>
                <a:spcPts val="0"/>
              </a:spcBef>
              <a:spcAft>
                <a:spcPts val="0"/>
              </a:spcAft>
              <a:buClr>
                <a:schemeClr val="dk1"/>
              </a:buClr>
              <a:buSzPts val="1400"/>
              <a:buChar char="●"/>
            </a:pPr>
            <a:r>
              <a:rPr lang="es-CL">
                <a:solidFill>
                  <a:schemeClr val="dk1"/>
                </a:solidFill>
              </a:rPr>
              <a:t>Se implementará un motor de ajedrez con inteligencia artificial que ofrecerá distintos niveles de dificultad, adaptándose a jugadores de diferentes habilidades.</a:t>
            </a:r>
            <a:endParaRPr>
              <a:solidFill>
                <a:schemeClr val="dk1"/>
              </a:solidFill>
            </a:endParaRPr>
          </a:p>
          <a:p>
            <a:pPr indent="-317500" lvl="0" marL="457200" rtl="0" algn="l">
              <a:spcBef>
                <a:spcPts val="0"/>
              </a:spcBef>
              <a:spcAft>
                <a:spcPts val="0"/>
              </a:spcAft>
              <a:buClr>
                <a:schemeClr val="dk1"/>
              </a:buClr>
              <a:buSzPts val="1400"/>
              <a:buChar char="●"/>
            </a:pPr>
            <a:r>
              <a:rPr lang="es-CL">
                <a:solidFill>
                  <a:schemeClr val="dk1"/>
                </a:solidFill>
              </a:rPr>
              <a:t>Se incluirá una funcionalidad para almacenar cada partida, permitiendo al usuario volver a intentar jugar una partida.</a:t>
            </a:r>
            <a:endParaRPr>
              <a:solidFill>
                <a:schemeClr val="dk1"/>
              </a:solidFill>
            </a:endParaRPr>
          </a:p>
          <a:p>
            <a:pPr indent="-317500" lvl="0" marL="457200" rtl="0" algn="l">
              <a:spcBef>
                <a:spcPts val="0"/>
              </a:spcBef>
              <a:spcAft>
                <a:spcPts val="0"/>
              </a:spcAft>
              <a:buClr>
                <a:schemeClr val="dk1"/>
              </a:buClr>
              <a:buSzPts val="1400"/>
              <a:buChar char="●"/>
            </a:pPr>
            <a:r>
              <a:rPr lang="es-CL">
                <a:solidFill>
                  <a:schemeClr val="dk1"/>
                </a:solidFill>
              </a:rPr>
              <a:t>No se contempla la opción de juego multijugador en línea.</a:t>
            </a:r>
            <a:endParaRPr>
              <a:solidFill>
                <a:schemeClr val="dk1"/>
              </a:solidFill>
            </a:endParaRPr>
          </a:p>
          <a:p>
            <a:pPr indent="-317500" lvl="0" marL="457200" rtl="0" algn="l">
              <a:spcBef>
                <a:spcPts val="0"/>
              </a:spcBef>
              <a:spcAft>
                <a:spcPts val="0"/>
              </a:spcAft>
              <a:buClr>
                <a:schemeClr val="dk1"/>
              </a:buClr>
              <a:buSzPts val="1400"/>
              <a:buChar char="●"/>
            </a:pPr>
            <a:r>
              <a:rPr lang="es-CL">
                <a:solidFill>
                  <a:schemeClr val="dk1"/>
                </a:solidFill>
              </a:rPr>
              <a:t>Algunas funciones, como el almacenamiento en Firebase o </a:t>
            </a:r>
            <a:r>
              <a:rPr lang="es-CL">
                <a:solidFill>
                  <a:schemeClr val="dk1"/>
                </a:solidFill>
              </a:rPr>
              <a:t>autenticación</a:t>
            </a:r>
            <a:r>
              <a:rPr lang="es-CL">
                <a:solidFill>
                  <a:schemeClr val="dk1"/>
                </a:solidFill>
              </a:rPr>
              <a:t>, </a:t>
            </a:r>
            <a:r>
              <a:rPr lang="es-CL">
                <a:solidFill>
                  <a:schemeClr val="dk1"/>
                </a:solidFill>
              </a:rPr>
              <a:t>necesitará</a:t>
            </a:r>
            <a:r>
              <a:rPr lang="es-CL">
                <a:solidFill>
                  <a:schemeClr val="dk1"/>
                </a:solidFill>
              </a:rPr>
              <a:t> conexión a internet para operar correctamente.</a:t>
            </a:r>
            <a:endParaRPr>
              <a:solidFill>
                <a:schemeClr val="dk1"/>
              </a:solidFill>
            </a:endParaRPr>
          </a:p>
          <a:p>
            <a:pPr indent="-317500" lvl="0" marL="457200" rtl="0" algn="l">
              <a:spcBef>
                <a:spcPts val="0"/>
              </a:spcBef>
              <a:spcAft>
                <a:spcPts val="0"/>
              </a:spcAft>
              <a:buClr>
                <a:schemeClr val="dk1"/>
              </a:buClr>
              <a:buSzPts val="1400"/>
              <a:buChar char="●"/>
            </a:pPr>
            <a:r>
              <a:rPr lang="es-CL">
                <a:solidFill>
                  <a:schemeClr val="dk1"/>
                </a:solidFill>
              </a:rPr>
              <a:t>Aunque se implementará un motor de ajedrez funcional, fue diseñado para aplicaciones de bajo consumo..</a:t>
            </a:r>
            <a:endParaRPr sz="18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descr="EscuelaIT Duoc UC - Escuela de Informática y Telecomunicaciones Duoc UC - Duoc  UC | LinkedIn" id="145" name="Google Shape;145;p6"/>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46" name="Google Shape;146;p6"/>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a:t>
            </a:r>
            <a:r>
              <a:rPr lang="es-CL" sz="1800">
                <a:solidFill>
                  <a:srgbClr val="757070"/>
                </a:solidFill>
                <a:latin typeface="Calibri"/>
                <a:ea typeface="Calibri"/>
                <a:cs typeface="Calibri"/>
                <a:sym typeface="Calibri"/>
              </a:rPr>
              <a:t>APLICACIÓN DE AJEDREZ ACCESIBLE</a:t>
            </a:r>
            <a:r>
              <a:rPr lang="es-CL" sz="1800">
                <a:solidFill>
                  <a:srgbClr val="757070"/>
                </a:solidFill>
                <a:latin typeface="Calibri"/>
                <a:ea typeface="Calibri"/>
                <a:cs typeface="Calibri"/>
                <a:sym typeface="Calibri"/>
              </a:rPr>
              <a:t>”</a:t>
            </a:r>
            <a:endParaRPr/>
          </a:p>
        </p:txBody>
      </p:sp>
      <p:sp>
        <p:nvSpPr>
          <p:cNvPr id="147" name="Google Shape;147;p6"/>
          <p:cNvSpPr txBox="1"/>
          <p:nvPr/>
        </p:nvSpPr>
        <p:spPr>
          <a:xfrm>
            <a:off x="0" y="1432655"/>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Metodología de trabajo para el desarrollo del proyecto</a:t>
            </a:r>
            <a:endParaRPr sz="1800">
              <a:solidFill>
                <a:schemeClr val="dk1"/>
              </a:solidFill>
              <a:latin typeface="Calibri"/>
              <a:ea typeface="Calibri"/>
              <a:cs typeface="Calibri"/>
              <a:sym typeface="Calibri"/>
            </a:endParaRPr>
          </a:p>
        </p:txBody>
      </p:sp>
      <p:cxnSp>
        <p:nvCxnSpPr>
          <p:cNvPr id="148" name="Google Shape;148;p6"/>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49" name="Google Shape;149;p6"/>
          <p:cNvSpPr/>
          <p:nvPr/>
        </p:nvSpPr>
        <p:spPr>
          <a:xfrm>
            <a:off x="706275" y="2410525"/>
            <a:ext cx="11007300" cy="427350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just">
              <a:lnSpc>
                <a:spcPct val="150000"/>
              </a:lnSpc>
              <a:spcBef>
                <a:spcPts val="1200"/>
              </a:spcBef>
              <a:spcAft>
                <a:spcPts val="0"/>
              </a:spcAft>
              <a:buClr>
                <a:schemeClr val="dk1"/>
              </a:buClr>
              <a:buSzPts val="1100"/>
              <a:buFont typeface="Arial"/>
              <a:buNone/>
            </a:pPr>
            <a:r>
              <a:t/>
            </a:r>
            <a:endParaRPr sz="1600">
              <a:solidFill>
                <a:schemeClr val="dk1"/>
              </a:solidFill>
            </a:endParaRPr>
          </a:p>
          <a:p>
            <a:pPr indent="0" lvl="0" marL="0" rtl="0" algn="just">
              <a:lnSpc>
                <a:spcPct val="150000"/>
              </a:lnSpc>
              <a:spcBef>
                <a:spcPts val="1200"/>
              </a:spcBef>
              <a:spcAft>
                <a:spcPts val="0"/>
              </a:spcAft>
              <a:buClr>
                <a:schemeClr val="dk1"/>
              </a:buClr>
              <a:buSzPts val="1100"/>
              <a:buFont typeface="Arial"/>
              <a:buNone/>
            </a:pPr>
            <a:r>
              <a:rPr lang="es-CL" sz="1600">
                <a:solidFill>
                  <a:schemeClr val="dk1"/>
                </a:solidFill>
              </a:rPr>
              <a:t>Para el desarrollo del proyecto, se adoptó la metodología ágil scrum, conocida por su enfoque flexible y centrado en las necesidades del usuario. </a:t>
            </a:r>
            <a:endParaRPr sz="1600">
              <a:solidFill>
                <a:schemeClr val="dk1"/>
              </a:solidFill>
            </a:endParaRPr>
          </a:p>
          <a:p>
            <a:pPr indent="0" lvl="0" marL="0" rtl="0" algn="just">
              <a:lnSpc>
                <a:spcPct val="150000"/>
              </a:lnSpc>
              <a:spcBef>
                <a:spcPts val="1200"/>
              </a:spcBef>
              <a:spcAft>
                <a:spcPts val="0"/>
              </a:spcAft>
              <a:buClr>
                <a:schemeClr val="dk1"/>
              </a:buClr>
              <a:buSzPts val="1100"/>
              <a:buFont typeface="Arial"/>
              <a:buNone/>
            </a:pPr>
            <a:r>
              <a:rPr lang="es-CL" sz="1600">
                <a:solidFill>
                  <a:schemeClr val="dk1"/>
                </a:solidFill>
              </a:rPr>
              <a:t>Roles</a:t>
            </a:r>
            <a:endParaRPr sz="1600">
              <a:solidFill>
                <a:schemeClr val="dk1"/>
              </a:solidFill>
            </a:endParaRPr>
          </a:p>
          <a:p>
            <a:pPr indent="0" lvl="0" marL="0" rtl="0" algn="just">
              <a:lnSpc>
                <a:spcPct val="150000"/>
              </a:lnSpc>
              <a:spcBef>
                <a:spcPts val="1200"/>
              </a:spcBef>
              <a:spcAft>
                <a:spcPts val="0"/>
              </a:spcAft>
              <a:buClr>
                <a:schemeClr val="dk1"/>
              </a:buClr>
              <a:buSzPts val="1100"/>
              <a:buFont typeface="Arial"/>
              <a:buNone/>
            </a:pPr>
            <a:r>
              <a:rPr lang="es-CL" sz="1600">
                <a:solidFill>
                  <a:schemeClr val="dk1"/>
                </a:solidFill>
              </a:rPr>
              <a:t>Scrum Master: Cristóbal Soto</a:t>
            </a:r>
            <a:endParaRPr sz="1600">
              <a:solidFill>
                <a:schemeClr val="dk1"/>
              </a:solidFill>
            </a:endParaRPr>
          </a:p>
          <a:p>
            <a:pPr indent="0" lvl="0" marL="0" rtl="0" algn="just">
              <a:lnSpc>
                <a:spcPct val="150000"/>
              </a:lnSpc>
              <a:spcBef>
                <a:spcPts val="1200"/>
              </a:spcBef>
              <a:spcAft>
                <a:spcPts val="0"/>
              </a:spcAft>
              <a:buClr>
                <a:schemeClr val="dk1"/>
              </a:buClr>
              <a:buSzPts val="1100"/>
              <a:buFont typeface="Arial"/>
              <a:buNone/>
            </a:pPr>
            <a:r>
              <a:rPr lang="es-CL" sz="1600">
                <a:solidFill>
                  <a:schemeClr val="dk1"/>
                </a:solidFill>
              </a:rPr>
              <a:t>Equipo Desarrollador: Iván Gallegos y Ángel Quidiante</a:t>
            </a:r>
            <a:endParaRPr sz="1600">
              <a:solidFill>
                <a:schemeClr val="dk1"/>
              </a:solidFill>
            </a:endParaRPr>
          </a:p>
          <a:p>
            <a:pPr indent="0" lvl="0" marL="0" rtl="0" algn="just">
              <a:lnSpc>
                <a:spcPct val="150000"/>
              </a:lnSpc>
              <a:spcBef>
                <a:spcPts val="1200"/>
              </a:spcBef>
              <a:spcAft>
                <a:spcPts val="0"/>
              </a:spcAft>
              <a:buClr>
                <a:schemeClr val="dk1"/>
              </a:buClr>
              <a:buSzPts val="1100"/>
              <a:buFont typeface="Arial"/>
              <a:buNone/>
            </a:pPr>
            <a:r>
              <a:t/>
            </a:r>
            <a:endParaRPr sz="1600">
              <a:solidFill>
                <a:schemeClr val="dk1"/>
              </a:solidFill>
            </a:endParaRPr>
          </a:p>
          <a:p>
            <a:pPr indent="0" lvl="0" marL="0" marR="0" rtl="0" algn="ctr">
              <a:spcBef>
                <a:spcPts val="1200"/>
              </a:spcBef>
              <a:spcAft>
                <a:spcPts val="0"/>
              </a:spcAft>
              <a:buClr>
                <a:srgbClr val="000000"/>
              </a:buClr>
              <a:buFont typeface="Arial"/>
              <a:buNone/>
            </a:pPr>
            <a:r>
              <a:t/>
            </a:r>
            <a:endParaRPr sz="18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descr="EscuelaIT Duoc UC - Escuela de Informática y Telecomunicaciones Duoc UC - Duoc  UC | LinkedIn" id="154" name="Google Shape;154;g31b0863b979_0_64"/>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55" name="Google Shape;155;g31b0863b979_0_64"/>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“APLICACIÓN DE AJEDREZ ACCESIBLE”</a:t>
            </a:r>
            <a:endParaRPr/>
          </a:p>
        </p:txBody>
      </p:sp>
      <p:sp>
        <p:nvSpPr>
          <p:cNvPr id="156" name="Google Shape;156;g31b0863b979_0_64"/>
          <p:cNvSpPr txBox="1"/>
          <p:nvPr/>
        </p:nvSpPr>
        <p:spPr>
          <a:xfrm>
            <a:off x="0" y="1432655"/>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Metodología de trabajo para el desarrollo del proyecto</a:t>
            </a:r>
            <a:endParaRPr sz="1800">
              <a:solidFill>
                <a:schemeClr val="dk1"/>
              </a:solidFill>
              <a:latin typeface="Calibri"/>
              <a:ea typeface="Calibri"/>
              <a:cs typeface="Calibri"/>
              <a:sym typeface="Calibri"/>
            </a:endParaRPr>
          </a:p>
        </p:txBody>
      </p:sp>
      <p:cxnSp>
        <p:nvCxnSpPr>
          <p:cNvPr id="157" name="Google Shape;157;g31b0863b979_0_64"/>
          <p:cNvCxnSpPr/>
          <p:nvPr/>
        </p:nvCxnSpPr>
        <p:spPr>
          <a:xfrm>
            <a:off x="0" y="758027"/>
            <a:ext cx="4085700" cy="0"/>
          </a:xfrm>
          <a:prstGeom prst="straightConnector1">
            <a:avLst/>
          </a:prstGeom>
          <a:noFill/>
          <a:ln cap="flat" cmpd="sng" w="15875">
            <a:solidFill>
              <a:srgbClr val="F5F7FC"/>
            </a:solidFill>
            <a:prstDash val="solid"/>
            <a:miter lim="800000"/>
            <a:headEnd len="sm" w="sm" type="none"/>
            <a:tailEnd len="sm" w="sm" type="none"/>
          </a:ln>
        </p:spPr>
      </p:cxnSp>
      <p:sp>
        <p:nvSpPr>
          <p:cNvPr id="158" name="Google Shape;158;g31b0863b979_0_64"/>
          <p:cNvSpPr/>
          <p:nvPr/>
        </p:nvSpPr>
        <p:spPr>
          <a:xfrm>
            <a:off x="706275" y="2410525"/>
            <a:ext cx="11007300" cy="427350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just">
              <a:lnSpc>
                <a:spcPct val="150000"/>
              </a:lnSpc>
              <a:spcBef>
                <a:spcPts val="1200"/>
              </a:spcBef>
              <a:spcAft>
                <a:spcPts val="0"/>
              </a:spcAft>
              <a:buClr>
                <a:schemeClr val="dk1"/>
              </a:buClr>
              <a:buSzPts val="1100"/>
              <a:buFont typeface="Arial"/>
              <a:buNone/>
            </a:pPr>
            <a:r>
              <a:t/>
            </a:r>
            <a:endParaRPr sz="1600">
              <a:solidFill>
                <a:schemeClr val="dk1"/>
              </a:solidFill>
            </a:endParaRPr>
          </a:p>
          <a:p>
            <a:pPr indent="0" lvl="0" marL="0" rtl="0" algn="just">
              <a:lnSpc>
                <a:spcPct val="150000"/>
              </a:lnSpc>
              <a:spcBef>
                <a:spcPts val="1200"/>
              </a:spcBef>
              <a:spcAft>
                <a:spcPts val="0"/>
              </a:spcAft>
              <a:buClr>
                <a:schemeClr val="dk1"/>
              </a:buClr>
              <a:buSzPts val="1100"/>
              <a:buFont typeface="Arial"/>
              <a:buNone/>
            </a:pPr>
            <a:r>
              <a:rPr b="1" lang="es-CL" sz="1600">
                <a:solidFill>
                  <a:schemeClr val="dk1"/>
                </a:solidFill>
              </a:rPr>
              <a:t>Epicas</a:t>
            </a:r>
            <a:endParaRPr b="1" sz="1600">
              <a:solidFill>
                <a:schemeClr val="dk1"/>
              </a:solidFill>
            </a:endParaRPr>
          </a:p>
          <a:p>
            <a:pPr indent="0" lvl="0" marL="0" rtl="0" algn="just">
              <a:lnSpc>
                <a:spcPct val="150000"/>
              </a:lnSpc>
              <a:spcBef>
                <a:spcPts val="1200"/>
              </a:spcBef>
              <a:spcAft>
                <a:spcPts val="0"/>
              </a:spcAft>
              <a:buClr>
                <a:schemeClr val="dk1"/>
              </a:buClr>
              <a:buSzPts val="1100"/>
              <a:buFont typeface="Arial"/>
              <a:buNone/>
            </a:pPr>
            <a:r>
              <a:rPr lang="es-CL" sz="1600">
                <a:solidFill>
                  <a:schemeClr val="dk1"/>
                </a:solidFill>
              </a:rPr>
              <a:t>Epica</a:t>
            </a:r>
            <a:r>
              <a:rPr lang="es-CL" sz="1600">
                <a:solidFill>
                  <a:schemeClr val="dk1"/>
                </a:solidFill>
              </a:rPr>
              <a:t> 1: Accesibilidad visual para discapacitados</a:t>
            </a:r>
            <a:endParaRPr sz="1600">
              <a:solidFill>
                <a:schemeClr val="dk1"/>
              </a:solidFill>
            </a:endParaRPr>
          </a:p>
          <a:p>
            <a:pPr indent="0" lvl="0" marL="0" rtl="0" algn="just">
              <a:lnSpc>
                <a:spcPct val="150000"/>
              </a:lnSpc>
              <a:spcBef>
                <a:spcPts val="1200"/>
              </a:spcBef>
              <a:spcAft>
                <a:spcPts val="0"/>
              </a:spcAft>
              <a:buClr>
                <a:schemeClr val="dk1"/>
              </a:buClr>
              <a:buSzPts val="1100"/>
              <a:buFont typeface="Arial"/>
              <a:buNone/>
            </a:pPr>
            <a:r>
              <a:rPr lang="es-CL" sz="1600">
                <a:solidFill>
                  <a:schemeClr val="dk1"/>
                </a:solidFill>
              </a:rPr>
              <a:t>Epica</a:t>
            </a:r>
            <a:r>
              <a:rPr lang="es-CL" sz="1600">
                <a:solidFill>
                  <a:schemeClr val="dk1"/>
                </a:solidFill>
              </a:rPr>
              <a:t> 2: Personalización de interfaz</a:t>
            </a:r>
            <a:endParaRPr sz="1600">
              <a:solidFill>
                <a:schemeClr val="dk1"/>
              </a:solidFill>
            </a:endParaRPr>
          </a:p>
          <a:p>
            <a:pPr indent="0" lvl="0" marL="0" rtl="0" algn="just">
              <a:lnSpc>
                <a:spcPct val="150000"/>
              </a:lnSpc>
              <a:spcBef>
                <a:spcPts val="1200"/>
              </a:spcBef>
              <a:spcAft>
                <a:spcPts val="0"/>
              </a:spcAft>
              <a:buClr>
                <a:schemeClr val="dk1"/>
              </a:buClr>
              <a:buSzPts val="1100"/>
              <a:buFont typeface="Arial"/>
              <a:buNone/>
            </a:pPr>
            <a:r>
              <a:rPr lang="es-CL" sz="1600">
                <a:solidFill>
                  <a:schemeClr val="dk1"/>
                </a:solidFill>
              </a:rPr>
              <a:t>Epica</a:t>
            </a:r>
            <a:r>
              <a:rPr lang="es-CL" sz="1600">
                <a:solidFill>
                  <a:schemeClr val="dk1"/>
                </a:solidFill>
              </a:rPr>
              <a:t> 3: Juego competitivo </a:t>
            </a:r>
            <a:endParaRPr sz="1600">
              <a:solidFill>
                <a:schemeClr val="dk1"/>
              </a:solidFill>
            </a:endParaRPr>
          </a:p>
          <a:p>
            <a:pPr indent="0" lvl="0" marL="0" rtl="0" algn="just">
              <a:lnSpc>
                <a:spcPct val="150000"/>
              </a:lnSpc>
              <a:spcBef>
                <a:spcPts val="1200"/>
              </a:spcBef>
              <a:spcAft>
                <a:spcPts val="0"/>
              </a:spcAft>
              <a:buClr>
                <a:schemeClr val="dk1"/>
              </a:buClr>
              <a:buSzPts val="1100"/>
              <a:buFont typeface="Arial"/>
              <a:buNone/>
            </a:pPr>
            <a:r>
              <a:rPr lang="es-CL" sz="1600">
                <a:solidFill>
                  <a:schemeClr val="dk1"/>
                </a:solidFill>
              </a:rPr>
              <a:t>Epica</a:t>
            </a:r>
            <a:r>
              <a:rPr lang="es-CL" sz="1600">
                <a:solidFill>
                  <a:schemeClr val="dk1"/>
                </a:solidFill>
              </a:rPr>
              <a:t> 4: Estadística de partidas</a:t>
            </a:r>
            <a:endParaRPr sz="1600">
              <a:solidFill>
                <a:schemeClr val="dk1"/>
              </a:solidFill>
            </a:endParaRPr>
          </a:p>
          <a:p>
            <a:pPr indent="0" lvl="0" marL="0" rtl="0" algn="just">
              <a:lnSpc>
                <a:spcPct val="150000"/>
              </a:lnSpc>
              <a:spcBef>
                <a:spcPts val="1200"/>
              </a:spcBef>
              <a:spcAft>
                <a:spcPts val="0"/>
              </a:spcAft>
              <a:buClr>
                <a:schemeClr val="dk1"/>
              </a:buClr>
              <a:buSzPts val="1100"/>
              <a:buFont typeface="Arial"/>
              <a:buNone/>
            </a:pPr>
            <a:r>
              <a:t/>
            </a:r>
            <a:endParaRPr sz="1600">
              <a:solidFill>
                <a:schemeClr val="dk1"/>
              </a:solidFill>
            </a:endParaRPr>
          </a:p>
          <a:p>
            <a:pPr indent="0" lvl="0" marL="0" rtl="0" algn="just">
              <a:lnSpc>
                <a:spcPct val="150000"/>
              </a:lnSpc>
              <a:spcBef>
                <a:spcPts val="1200"/>
              </a:spcBef>
              <a:spcAft>
                <a:spcPts val="0"/>
              </a:spcAft>
              <a:buClr>
                <a:schemeClr val="dk1"/>
              </a:buClr>
              <a:buSzPts val="1100"/>
              <a:buFont typeface="Arial"/>
              <a:buNone/>
            </a:pPr>
            <a:r>
              <a:t/>
            </a:r>
            <a:endParaRPr sz="1600">
              <a:solidFill>
                <a:schemeClr val="dk1"/>
              </a:solidFill>
            </a:endParaRPr>
          </a:p>
          <a:p>
            <a:pPr indent="0" lvl="0" marL="0" marR="0" rtl="0" algn="ctr">
              <a:spcBef>
                <a:spcPts val="1200"/>
              </a:spcBef>
              <a:spcAft>
                <a:spcPts val="0"/>
              </a:spcAft>
              <a:buClr>
                <a:srgbClr val="000000"/>
              </a:buClr>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descr="EscuelaIT Duoc UC - Escuela de Informática y Telecomunicaciones Duoc UC - Duoc  UC | LinkedIn" id="163" name="Google Shape;163;g31b0863b979_0_0"/>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64" name="Google Shape;164;g31b0863b979_0_0"/>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“APLICACIÓN DE AJEDREZ ACCESIBLE”</a:t>
            </a:r>
            <a:endParaRPr/>
          </a:p>
        </p:txBody>
      </p:sp>
      <p:sp>
        <p:nvSpPr>
          <p:cNvPr id="165" name="Google Shape;165;g31b0863b979_0_0"/>
          <p:cNvSpPr txBox="1"/>
          <p:nvPr/>
        </p:nvSpPr>
        <p:spPr>
          <a:xfrm>
            <a:off x="0" y="1432655"/>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Metodología de trabajo para el desarrollo del proyecto</a:t>
            </a:r>
            <a:endParaRPr sz="1800">
              <a:solidFill>
                <a:schemeClr val="dk1"/>
              </a:solidFill>
              <a:latin typeface="Calibri"/>
              <a:ea typeface="Calibri"/>
              <a:cs typeface="Calibri"/>
              <a:sym typeface="Calibri"/>
            </a:endParaRPr>
          </a:p>
        </p:txBody>
      </p:sp>
      <p:cxnSp>
        <p:nvCxnSpPr>
          <p:cNvPr id="166" name="Google Shape;166;g31b0863b979_0_0"/>
          <p:cNvCxnSpPr/>
          <p:nvPr/>
        </p:nvCxnSpPr>
        <p:spPr>
          <a:xfrm>
            <a:off x="0" y="758027"/>
            <a:ext cx="4085700" cy="0"/>
          </a:xfrm>
          <a:prstGeom prst="straightConnector1">
            <a:avLst/>
          </a:prstGeom>
          <a:noFill/>
          <a:ln cap="flat" cmpd="sng" w="15875">
            <a:solidFill>
              <a:srgbClr val="F5F7FC"/>
            </a:solidFill>
            <a:prstDash val="solid"/>
            <a:miter lim="800000"/>
            <a:headEnd len="sm" w="sm" type="none"/>
            <a:tailEnd len="sm" w="sm" type="none"/>
          </a:ln>
        </p:spPr>
      </p:cxnSp>
      <p:graphicFrame>
        <p:nvGraphicFramePr>
          <p:cNvPr id="167" name="Google Shape;167;g31b0863b979_0_0"/>
          <p:cNvGraphicFramePr/>
          <p:nvPr/>
        </p:nvGraphicFramePr>
        <p:xfrm>
          <a:off x="1522775" y="3111675"/>
          <a:ext cx="3000000" cy="3000000"/>
        </p:xfrm>
        <a:graphic>
          <a:graphicData uri="http://schemas.openxmlformats.org/drawingml/2006/table">
            <a:tbl>
              <a:tblPr bandCol="1" bandRow="1">
                <a:noFill/>
                <a:tableStyleId>{1ADC661A-8568-4F7B-90A2-DD9D11F0949A}</a:tableStyleId>
              </a:tblPr>
              <a:tblGrid>
                <a:gridCol w="2430775"/>
                <a:gridCol w="2609850"/>
                <a:gridCol w="2880350"/>
              </a:tblGrid>
              <a:tr h="12700">
                <a:tc>
                  <a:txBody>
                    <a:bodyPr/>
                    <a:lstStyle/>
                    <a:p>
                      <a:pPr indent="0" lvl="0" marL="0" rtl="0" algn="ctr">
                        <a:spcBef>
                          <a:spcPts val="0"/>
                        </a:spcBef>
                        <a:spcAft>
                          <a:spcPts val="0"/>
                        </a:spcAft>
                        <a:buNone/>
                      </a:pPr>
                      <a:r>
                        <a:rPr b="1" lang="es-CL" sz="1200">
                          <a:solidFill>
                            <a:srgbClr val="365F91"/>
                          </a:solidFill>
                        </a:rPr>
                        <a:t>¿Qué salió bien en la iteración? (aciertos)</a:t>
                      </a:r>
                      <a:endParaRPr sz="1200">
                        <a:solidFill>
                          <a:srgbClr val="365F91"/>
                        </a:solidFill>
                      </a:endParaRPr>
                    </a:p>
                  </a:txBody>
                  <a:tcPr marT="0" marB="0" marR="68575" marL="68575">
                    <a:solidFill>
                      <a:srgbClr val="D9D9D9"/>
                    </a:solidFill>
                  </a:tcPr>
                </a:tc>
                <a:tc>
                  <a:txBody>
                    <a:bodyPr/>
                    <a:lstStyle/>
                    <a:p>
                      <a:pPr indent="0" lvl="0" marL="0" rtl="0" algn="ctr">
                        <a:spcBef>
                          <a:spcPts val="0"/>
                        </a:spcBef>
                        <a:spcAft>
                          <a:spcPts val="0"/>
                        </a:spcAft>
                        <a:buNone/>
                      </a:pPr>
                      <a:r>
                        <a:rPr b="1" lang="es-CL" sz="1200">
                          <a:solidFill>
                            <a:srgbClr val="365F91"/>
                          </a:solidFill>
                        </a:rPr>
                        <a:t>¿Qué no salió bien en la iteración? (errores)</a:t>
                      </a:r>
                      <a:endParaRPr sz="1200">
                        <a:solidFill>
                          <a:srgbClr val="365F91"/>
                        </a:solidFill>
                      </a:endParaRPr>
                    </a:p>
                  </a:txBody>
                  <a:tcPr marT="0" marB="0" marR="68575" marL="68575">
                    <a:solidFill>
                      <a:srgbClr val="D9D9D9"/>
                    </a:solidFill>
                  </a:tcPr>
                </a:tc>
                <a:tc>
                  <a:txBody>
                    <a:bodyPr/>
                    <a:lstStyle/>
                    <a:p>
                      <a:pPr indent="0" lvl="0" marL="0" rtl="0" algn="ctr">
                        <a:spcBef>
                          <a:spcPts val="0"/>
                        </a:spcBef>
                        <a:spcAft>
                          <a:spcPts val="0"/>
                        </a:spcAft>
                        <a:buNone/>
                      </a:pPr>
                      <a:r>
                        <a:rPr b="1" lang="es-CL" sz="1200">
                          <a:solidFill>
                            <a:srgbClr val="365F91"/>
                          </a:solidFill>
                        </a:rPr>
                        <a:t>¿Qué mejoras vamos a implementar en la próxima iteración? (recomendaciones de mejora continua)</a:t>
                      </a:r>
                      <a:endParaRPr sz="1200">
                        <a:solidFill>
                          <a:srgbClr val="365F91"/>
                        </a:solidFill>
                      </a:endParaRPr>
                    </a:p>
                  </a:txBody>
                  <a:tcPr marT="0" marB="0" marR="68575" marL="68575">
                    <a:solidFill>
                      <a:srgbClr val="D9D9D9"/>
                    </a:solidFill>
                  </a:tcPr>
                </a:tc>
              </a:tr>
              <a:tr h="12700">
                <a:tc>
                  <a:txBody>
                    <a:bodyPr/>
                    <a:lstStyle/>
                    <a:p>
                      <a:pPr indent="0" lvl="0" marL="0" rtl="0" algn="l">
                        <a:spcBef>
                          <a:spcPts val="0"/>
                        </a:spcBef>
                        <a:spcAft>
                          <a:spcPts val="0"/>
                        </a:spcAft>
                        <a:buNone/>
                      </a:pPr>
                      <a:r>
                        <a:t/>
                      </a:r>
                      <a:endParaRPr sz="1200">
                        <a:solidFill>
                          <a:srgbClr val="365F91"/>
                        </a:solidFill>
                      </a:endParaRPr>
                    </a:p>
                    <a:p>
                      <a:pPr indent="0" lvl="0" marL="0" rtl="0" algn="l">
                        <a:spcBef>
                          <a:spcPts val="0"/>
                        </a:spcBef>
                        <a:spcAft>
                          <a:spcPts val="0"/>
                        </a:spcAft>
                        <a:buNone/>
                      </a:pPr>
                      <a:r>
                        <a:rPr lang="es-CL" sz="1200"/>
                        <a:t>La app tiene las funciones de cambiar el tamaño de zoom.</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solidFill>
                          <a:srgbClr val="365F91"/>
                        </a:solidFill>
                      </a:endParaRPr>
                    </a:p>
                    <a:p>
                      <a:pPr indent="0" lvl="0" marL="0" rtl="0" algn="l">
                        <a:spcBef>
                          <a:spcPts val="0"/>
                        </a:spcBef>
                        <a:spcAft>
                          <a:spcPts val="0"/>
                        </a:spcAft>
                        <a:buNone/>
                      </a:pPr>
                      <a:r>
                        <a:t/>
                      </a:r>
                      <a:endParaRPr sz="1200">
                        <a:solidFill>
                          <a:srgbClr val="365F91"/>
                        </a:solidFill>
                      </a:endParaRPr>
                    </a:p>
                    <a:p>
                      <a:pPr indent="0" lvl="0" marL="0" rtl="0" algn="l">
                        <a:spcBef>
                          <a:spcPts val="0"/>
                        </a:spcBef>
                        <a:spcAft>
                          <a:spcPts val="0"/>
                        </a:spcAft>
                        <a:buNone/>
                      </a:pPr>
                      <a:r>
                        <a:t/>
                      </a:r>
                      <a:endParaRPr sz="1200">
                        <a:solidFill>
                          <a:srgbClr val="365F91"/>
                        </a:solidFill>
                      </a:endParaRPr>
                    </a:p>
                    <a:p>
                      <a:pPr indent="0" lvl="0" marL="0" rtl="0" algn="l">
                        <a:spcBef>
                          <a:spcPts val="0"/>
                        </a:spcBef>
                        <a:spcAft>
                          <a:spcPts val="0"/>
                        </a:spcAft>
                        <a:buNone/>
                      </a:pPr>
                      <a:r>
                        <a:t/>
                      </a:r>
                      <a:endParaRPr sz="1200">
                        <a:solidFill>
                          <a:srgbClr val="365F91"/>
                        </a:solidFill>
                      </a:endParaRPr>
                    </a:p>
                    <a:p>
                      <a:pPr indent="0" lvl="0" marL="0" rtl="0" algn="l">
                        <a:spcBef>
                          <a:spcPts val="0"/>
                        </a:spcBef>
                        <a:spcAft>
                          <a:spcPts val="0"/>
                        </a:spcAft>
                        <a:buNone/>
                      </a:pPr>
                      <a:r>
                        <a:t/>
                      </a:r>
                      <a:endParaRPr sz="1200">
                        <a:solidFill>
                          <a:srgbClr val="365F91"/>
                        </a:solidFill>
                      </a:endParaRPr>
                    </a:p>
                    <a:p>
                      <a:pPr indent="0" lvl="0" marL="0" rtl="0" algn="l">
                        <a:spcBef>
                          <a:spcPts val="0"/>
                        </a:spcBef>
                        <a:spcAft>
                          <a:spcPts val="0"/>
                        </a:spcAft>
                        <a:buNone/>
                      </a:pPr>
                      <a:r>
                        <a:t/>
                      </a:r>
                      <a:endParaRPr sz="1200">
                        <a:solidFill>
                          <a:srgbClr val="365F91"/>
                        </a:solidFill>
                      </a:endParaRPr>
                    </a:p>
                    <a:p>
                      <a:pPr indent="0" lvl="0" marL="0" rtl="0" algn="l">
                        <a:spcBef>
                          <a:spcPts val="0"/>
                        </a:spcBef>
                        <a:spcAft>
                          <a:spcPts val="0"/>
                        </a:spcAft>
                        <a:buNone/>
                      </a:pPr>
                      <a:r>
                        <a:t/>
                      </a:r>
                      <a:endParaRPr sz="1200">
                        <a:solidFill>
                          <a:srgbClr val="365F91"/>
                        </a:solidFill>
                      </a:endParaRPr>
                    </a:p>
                    <a:p>
                      <a:pPr indent="0" lvl="0" marL="0" rtl="0" algn="l">
                        <a:spcBef>
                          <a:spcPts val="0"/>
                        </a:spcBef>
                        <a:spcAft>
                          <a:spcPts val="0"/>
                        </a:spcAft>
                        <a:buNone/>
                      </a:pPr>
                      <a:r>
                        <a:t/>
                      </a:r>
                      <a:endParaRPr sz="1200">
                        <a:solidFill>
                          <a:srgbClr val="365F91"/>
                        </a:solidFill>
                      </a:endParaRPr>
                    </a:p>
                    <a:p>
                      <a:pPr indent="0" lvl="0" marL="0" rtl="0" algn="l">
                        <a:spcBef>
                          <a:spcPts val="0"/>
                        </a:spcBef>
                        <a:spcAft>
                          <a:spcPts val="0"/>
                        </a:spcAft>
                        <a:buNone/>
                      </a:pPr>
                      <a:r>
                        <a:t/>
                      </a:r>
                      <a:endParaRPr sz="1200">
                        <a:solidFill>
                          <a:srgbClr val="365F91"/>
                        </a:solidFill>
                      </a:endParaRPr>
                    </a:p>
                  </a:txBody>
                  <a:tcPr marT="0" marB="0" marR="68575" marL="68575"/>
                </a:tc>
                <a:tc>
                  <a:txBody>
                    <a:bodyPr/>
                    <a:lstStyle/>
                    <a:p>
                      <a:pPr indent="0" lvl="0" marL="0" rtl="0" algn="l">
                        <a:spcBef>
                          <a:spcPts val="0"/>
                        </a:spcBef>
                        <a:spcAft>
                          <a:spcPts val="0"/>
                        </a:spcAft>
                        <a:buNone/>
                      </a:pPr>
                      <a:r>
                        <a:t/>
                      </a:r>
                      <a:endParaRPr sz="1200">
                        <a:solidFill>
                          <a:srgbClr val="365F91"/>
                        </a:solidFill>
                      </a:endParaRPr>
                    </a:p>
                    <a:p>
                      <a:pPr indent="0" lvl="0" marL="0" rtl="0" algn="l">
                        <a:spcBef>
                          <a:spcPts val="0"/>
                        </a:spcBef>
                        <a:spcAft>
                          <a:spcPts val="0"/>
                        </a:spcAft>
                        <a:buNone/>
                      </a:pPr>
                      <a:r>
                        <a:rPr lang="es-CL" sz="1200"/>
                        <a:t>Problemas con la configuración de firebase, la cual no se ha podido integrar correctamente.</a:t>
                      </a:r>
                      <a:endParaRPr sz="1200"/>
                    </a:p>
                  </a:txBody>
                  <a:tcPr marT="0" marB="0" marR="68575" marL="68575"/>
                </a:tc>
                <a:tc>
                  <a:txBody>
                    <a:bodyPr/>
                    <a:lstStyle/>
                    <a:p>
                      <a:pPr indent="0" lvl="0" marL="0" rtl="0" algn="l">
                        <a:spcBef>
                          <a:spcPts val="0"/>
                        </a:spcBef>
                        <a:spcAft>
                          <a:spcPts val="0"/>
                        </a:spcAft>
                        <a:buNone/>
                      </a:pPr>
                      <a:r>
                        <a:t/>
                      </a:r>
                      <a:endParaRPr sz="1200">
                        <a:solidFill>
                          <a:srgbClr val="365F91"/>
                        </a:solidFill>
                      </a:endParaRPr>
                    </a:p>
                    <a:p>
                      <a:pPr indent="0" lvl="0" marL="0" rtl="0" algn="l">
                        <a:lnSpc>
                          <a:spcPct val="115000"/>
                        </a:lnSpc>
                        <a:spcBef>
                          <a:spcPts val="0"/>
                        </a:spcBef>
                        <a:spcAft>
                          <a:spcPts val="0"/>
                        </a:spcAft>
                        <a:buNone/>
                      </a:pPr>
                      <a:r>
                        <a:rPr lang="es-CL" sz="1100"/>
                        <a:t>Las jugadas deben guardarse en la bd.</a:t>
                      </a:r>
                      <a:endParaRPr sz="1100"/>
                    </a:p>
                    <a:p>
                      <a:pPr indent="0" lvl="0" marL="0" rtl="0" algn="l">
                        <a:spcBef>
                          <a:spcPts val="0"/>
                        </a:spcBef>
                        <a:spcAft>
                          <a:spcPts val="0"/>
                        </a:spcAft>
                        <a:buNone/>
                      </a:pPr>
                      <a:r>
                        <a:rPr lang="es-CL" sz="1100"/>
                        <a:t>Tema de alto contraste y zoom que pueda asociarse al perfil de usuario.</a:t>
                      </a:r>
                      <a:endParaRPr sz="1200"/>
                    </a:p>
                    <a:p>
                      <a:pPr indent="0" lvl="0" marL="0" rtl="0" algn="l">
                        <a:spcBef>
                          <a:spcPts val="0"/>
                        </a:spcBef>
                        <a:spcAft>
                          <a:spcPts val="0"/>
                        </a:spcAft>
                        <a:buNone/>
                      </a:pPr>
                      <a:r>
                        <a:rPr lang="es-CL" sz="1200"/>
                        <a:t>La opción de configurar la partida ocupa demasiado espacio en la página.</a:t>
                      </a:r>
                      <a:endParaRPr sz="1200"/>
                    </a:p>
                  </a:txBody>
                  <a:tcPr marT="0" marB="0" marR="68575" marL="68575"/>
                </a:tc>
              </a:tr>
            </a:tbl>
          </a:graphicData>
        </a:graphic>
      </p:graphicFrame>
      <p:sp>
        <p:nvSpPr>
          <p:cNvPr id="168" name="Google Shape;168;g31b0863b979_0_0"/>
          <p:cNvSpPr txBox="1"/>
          <p:nvPr/>
        </p:nvSpPr>
        <p:spPr>
          <a:xfrm>
            <a:off x="2289325" y="2212263"/>
            <a:ext cx="5876400" cy="89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CL" sz="1800"/>
              <a:t>Formulario de reunión retrospectiva</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descr="EscuelaIT Duoc UC - Escuela de Informática y Telecomunicaciones Duoc UC - Duoc  UC | LinkedIn" id="173" name="Google Shape;173;p7"/>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74" name="Google Shape;174;p7"/>
          <p:cNvSpPr txBox="1"/>
          <p:nvPr/>
        </p:nvSpPr>
        <p:spPr>
          <a:xfrm>
            <a:off x="136188" y="368928"/>
            <a:ext cx="121920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s-CL" sz="1800">
                <a:solidFill>
                  <a:srgbClr val="757070"/>
                </a:solidFill>
                <a:latin typeface="Calibri"/>
                <a:ea typeface="Calibri"/>
                <a:cs typeface="Calibri"/>
                <a:sym typeface="Calibri"/>
              </a:rPr>
              <a:t>PROYECTO “APLICACIÓN DE AJEDREZ ACCESIBLE”</a:t>
            </a:r>
            <a:endParaRPr>
              <a:solidFill>
                <a:schemeClr val="dk1"/>
              </a:solidFill>
            </a:endParaRPr>
          </a:p>
          <a:p>
            <a:pPr indent="0" lvl="0" marL="0" marR="0" rtl="0" algn="l">
              <a:spcBef>
                <a:spcPts val="0"/>
              </a:spcBef>
              <a:spcAft>
                <a:spcPts val="0"/>
              </a:spcAft>
              <a:buNone/>
            </a:pPr>
            <a:r>
              <a:t/>
            </a:r>
            <a:endParaRPr sz="1800">
              <a:solidFill>
                <a:srgbClr val="757070"/>
              </a:solidFill>
              <a:latin typeface="Calibri"/>
              <a:ea typeface="Calibri"/>
              <a:cs typeface="Calibri"/>
              <a:sym typeface="Calibri"/>
            </a:endParaRPr>
          </a:p>
        </p:txBody>
      </p:sp>
      <p:sp>
        <p:nvSpPr>
          <p:cNvPr id="175" name="Google Shape;175;p7"/>
          <p:cNvSpPr txBox="1"/>
          <p:nvPr/>
        </p:nvSpPr>
        <p:spPr>
          <a:xfrm>
            <a:off x="1" y="1155656"/>
            <a:ext cx="12192000" cy="800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Cronograma para el desarrollo del proyecto</a:t>
            </a:r>
            <a:endParaRPr/>
          </a:p>
          <a:p>
            <a:pPr indent="0" lvl="0" marL="0" marR="0" rtl="0" algn="ctr">
              <a:spcBef>
                <a:spcPts val="0"/>
              </a:spcBef>
              <a:spcAft>
                <a:spcPts val="0"/>
              </a:spcAft>
              <a:buNone/>
            </a:pPr>
            <a:r>
              <a:t/>
            </a:r>
            <a:endParaRPr sz="1000">
              <a:solidFill>
                <a:srgbClr val="757070"/>
              </a:solidFill>
              <a:latin typeface="Calibri"/>
              <a:ea typeface="Calibri"/>
              <a:cs typeface="Calibri"/>
              <a:sym typeface="Calibri"/>
            </a:endParaRPr>
          </a:p>
        </p:txBody>
      </p:sp>
      <p:cxnSp>
        <p:nvCxnSpPr>
          <p:cNvPr id="176" name="Google Shape;176;p7"/>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graphicFrame>
        <p:nvGraphicFramePr>
          <p:cNvPr id="177" name="Google Shape;177;p7"/>
          <p:cNvGraphicFramePr/>
          <p:nvPr/>
        </p:nvGraphicFramePr>
        <p:xfrm>
          <a:off x="1050984" y="2178867"/>
          <a:ext cx="3000000" cy="3000000"/>
        </p:xfrm>
        <a:graphic>
          <a:graphicData uri="http://schemas.openxmlformats.org/drawingml/2006/table">
            <a:tbl>
              <a:tblPr>
                <a:noFill/>
                <a:tableStyleId>{689E1EC7-319A-4011-B6E3-F131CBCE99E4}</a:tableStyleId>
              </a:tblPr>
              <a:tblGrid>
                <a:gridCol w="1309050"/>
                <a:gridCol w="494150"/>
                <a:gridCol w="482175"/>
                <a:gridCol w="484950"/>
                <a:gridCol w="484950"/>
                <a:gridCol w="482175"/>
                <a:gridCol w="482175"/>
                <a:gridCol w="482175"/>
                <a:gridCol w="482175"/>
                <a:gridCol w="482175"/>
                <a:gridCol w="482175"/>
                <a:gridCol w="482175"/>
                <a:gridCol w="484025"/>
                <a:gridCol w="484025"/>
                <a:gridCol w="484025"/>
                <a:gridCol w="484025"/>
                <a:gridCol w="484025"/>
                <a:gridCol w="140125"/>
                <a:gridCol w="484025"/>
                <a:gridCol w="484025"/>
                <a:gridCol w="140125"/>
              </a:tblGrid>
              <a:tr h="524475">
                <a:tc rowSpan="2">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Actividad</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9525">
                      <a:solidFill>
                        <a:srgbClr val="000000"/>
                      </a:solidFill>
                      <a:prstDash val="solid"/>
                      <a:round/>
                      <a:headEnd len="sm" w="sm" type="none"/>
                      <a:tailEnd len="sm" w="sm" type="none"/>
                    </a:lnB>
                  </a:tcPr>
                </a:tc>
                <a:tc gridSpan="4">
                  <a:txBody>
                    <a:bodyPr/>
                    <a:lstStyle/>
                    <a:p>
                      <a:pPr indent="0" lvl="0" marL="0" marR="0" rtl="0" algn="ctr">
                        <a:lnSpc>
                          <a:spcPct val="150000"/>
                        </a:lnSpc>
                        <a:spcBef>
                          <a:spcPts val="0"/>
                        </a:spcBef>
                        <a:spcAft>
                          <a:spcPts val="0"/>
                        </a:spcAft>
                        <a:buNone/>
                      </a:pPr>
                      <a:r>
                        <a:rPr b="1" lang="es-CL" sz="800" u="none" cap="none" strike="noStrike">
                          <a:solidFill>
                            <a:srgbClr val="000000"/>
                          </a:solidFill>
                          <a:latin typeface="Calibri"/>
                          <a:ea typeface="Calibri"/>
                          <a:cs typeface="Calibri"/>
                          <a:sym typeface="Calibri"/>
                        </a:rPr>
                        <a:t>Fase 1</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E2EFD9"/>
                    </a:solidFill>
                  </a:tcPr>
                </a:tc>
                <a:tc hMerge="1"/>
                <a:tc hMerge="1"/>
                <a:tc hMerge="1"/>
                <a:tc gridSpan="12">
                  <a:txBody>
                    <a:bodyPr/>
                    <a:lstStyle/>
                    <a:p>
                      <a:pPr indent="0" lvl="0" marL="0" marR="0" rtl="0" algn="ctr">
                        <a:lnSpc>
                          <a:spcPct val="150000"/>
                        </a:lnSpc>
                        <a:spcBef>
                          <a:spcPts val="0"/>
                        </a:spcBef>
                        <a:spcAft>
                          <a:spcPts val="0"/>
                        </a:spcAft>
                        <a:buNone/>
                      </a:pPr>
                      <a:r>
                        <a:rPr b="1" lang="es-CL" sz="800" u="none" cap="none" strike="noStrike">
                          <a:solidFill>
                            <a:srgbClr val="000000"/>
                          </a:solidFill>
                          <a:latin typeface="Calibri"/>
                          <a:ea typeface="Calibri"/>
                          <a:cs typeface="Calibri"/>
                          <a:sym typeface="Calibri"/>
                        </a:rPr>
                        <a:t>Fase 2</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FF2CC"/>
                    </a:solidFill>
                  </a:tcPr>
                </a:tc>
                <a:tc hMerge="1"/>
                <a:tc hMerge="1"/>
                <a:tc hMerge="1"/>
                <a:tc hMerge="1"/>
                <a:tc hMerge="1"/>
                <a:tc hMerge="1"/>
                <a:tc hMerge="1"/>
                <a:tc hMerge="1"/>
                <a:tc hMerge="1"/>
                <a:tc hMerge="1"/>
                <a:tc hMerge="1"/>
                <a:tc gridSpan="4">
                  <a:txBody>
                    <a:bodyPr/>
                    <a:lstStyle/>
                    <a:p>
                      <a:pPr indent="0" lvl="0" marL="0" marR="0" rtl="0" algn="ctr">
                        <a:lnSpc>
                          <a:spcPct val="150000"/>
                        </a:lnSpc>
                        <a:spcBef>
                          <a:spcPts val="0"/>
                        </a:spcBef>
                        <a:spcAft>
                          <a:spcPts val="0"/>
                        </a:spcAft>
                        <a:buNone/>
                      </a:pPr>
                      <a:r>
                        <a:rPr b="1" lang="es-CL" sz="800" u="none" cap="none" strike="noStrike">
                          <a:solidFill>
                            <a:srgbClr val="000000"/>
                          </a:solidFill>
                          <a:latin typeface="Calibri"/>
                          <a:ea typeface="Calibri"/>
                          <a:cs typeface="Calibri"/>
                          <a:sym typeface="Calibri"/>
                        </a:rPr>
                        <a:t>Fase 3</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BE4D5"/>
                    </a:solidFill>
                  </a:tcPr>
                </a:tc>
                <a:tc hMerge="1"/>
                <a:tc hMerge="1"/>
                <a:tc hMerge="1"/>
              </a:tr>
              <a:tr h="540525">
                <a:tc vMerge="1"/>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2</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3</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4</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5</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6</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7</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8</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9</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10</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11</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12</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13</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14</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15</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16</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17</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18</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s-CL" sz="1100" u="none" cap="none" strike="noStrike">
                          <a:latin typeface="Calibri"/>
                          <a:ea typeface="Calibri"/>
                          <a:cs typeface="Calibri"/>
                          <a:sym typeface="Calibri"/>
                        </a:rPr>
                        <a:t> </a:t>
                      </a:r>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5150">
                <a:tc>
                  <a:txBody>
                    <a:bodyPr/>
                    <a:lstStyle/>
                    <a:p>
                      <a:pPr indent="0" lvl="0" marL="0" rtl="0" algn="l">
                        <a:lnSpc>
                          <a:spcPct val="115000"/>
                        </a:lnSpc>
                        <a:spcBef>
                          <a:spcPts val="0"/>
                        </a:spcBef>
                        <a:spcAft>
                          <a:spcPts val="0"/>
                        </a:spcAft>
                        <a:buNone/>
                      </a:pPr>
                      <a:r>
                        <a:rPr lang="es-CL" sz="900">
                          <a:latin typeface="Calibri"/>
                          <a:ea typeface="Calibri"/>
                          <a:cs typeface="Calibri"/>
                          <a:sym typeface="Calibri"/>
                        </a:rPr>
                        <a:t>1.1 Definir objetivos y alcance del proyecto.</a:t>
                      </a:r>
                      <a:endParaRPr sz="9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s-CL" sz="1000"/>
                        <a:t>x</a:t>
                      </a:r>
                      <a:endParaRPr b="1" sz="1000"/>
                    </a:p>
                  </a:txBody>
                  <a:tcPr marT="0" marB="0" marR="68575" marL="68575">
                    <a:lnL cap="flat" cmpd="sng" w="9525">
                      <a:solidFill>
                        <a:srgbClr val="000000"/>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b="1" sz="1000"/>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b="1"/>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s-CL" sz="1100" u="none" cap="none" strike="noStrike">
                          <a:latin typeface="Calibri"/>
                          <a:ea typeface="Calibri"/>
                          <a:cs typeface="Calibri"/>
                          <a:sym typeface="Calibri"/>
                        </a:rPr>
                        <a:t> </a:t>
                      </a:r>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40525">
                <a:tc>
                  <a:txBody>
                    <a:bodyPr/>
                    <a:lstStyle/>
                    <a:p>
                      <a:pPr indent="0" lvl="0" marL="0" rtl="0" algn="l">
                        <a:lnSpc>
                          <a:spcPct val="115000"/>
                        </a:lnSpc>
                        <a:spcBef>
                          <a:spcPts val="0"/>
                        </a:spcBef>
                        <a:spcAft>
                          <a:spcPts val="0"/>
                        </a:spcAft>
                        <a:buNone/>
                      </a:pPr>
                      <a:r>
                        <a:rPr lang="es-CL" sz="900">
                          <a:latin typeface="Calibri"/>
                          <a:ea typeface="Calibri"/>
                          <a:cs typeface="Calibri"/>
                          <a:sym typeface="Calibri"/>
                        </a:rPr>
                        <a:t>1.1.1 Definir el propósito principal de la aplicación</a:t>
                      </a:r>
                      <a:endParaRPr sz="9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s-CL" sz="1000"/>
                        <a:t>x</a:t>
                      </a:r>
                      <a:endParaRPr b="1" sz="1000"/>
                    </a:p>
                  </a:txBody>
                  <a:tcPr marT="0" marB="0" marR="68575" marL="68575">
                    <a:lnL cap="flat" cmpd="sng" w="9525">
                      <a:solidFill>
                        <a:srgbClr val="000000"/>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b="1" sz="1000"/>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b="1"/>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s-CL" sz="1100" u="none" cap="none" strike="noStrike">
                          <a:latin typeface="Calibri"/>
                          <a:ea typeface="Calibri"/>
                          <a:cs typeface="Calibri"/>
                          <a:sym typeface="Calibri"/>
                        </a:rPr>
                        <a:t> </a:t>
                      </a:r>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24475">
                <a:tc>
                  <a:txBody>
                    <a:bodyPr/>
                    <a:lstStyle/>
                    <a:p>
                      <a:pPr indent="0" lvl="0" marL="0" rtl="0" algn="l">
                        <a:lnSpc>
                          <a:spcPct val="115000"/>
                        </a:lnSpc>
                        <a:spcBef>
                          <a:spcPts val="0"/>
                        </a:spcBef>
                        <a:spcAft>
                          <a:spcPts val="0"/>
                        </a:spcAft>
                        <a:buNone/>
                      </a:pPr>
                      <a:r>
                        <a:rPr lang="es-CL" sz="900">
                          <a:latin typeface="Calibri"/>
                          <a:ea typeface="Calibri"/>
                          <a:cs typeface="Calibri"/>
                          <a:sym typeface="Calibri"/>
                        </a:rPr>
                        <a:t>1.1.2 Establecer el alcance funcional</a:t>
                      </a:r>
                      <a:endParaRPr sz="9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s-CL" sz="1000"/>
                        <a:t>x</a:t>
                      </a:r>
                      <a:endParaRPr b="1" sz="1000"/>
                    </a:p>
                  </a:txBody>
                  <a:tcPr marT="0" marB="0" marR="68575" marL="68575">
                    <a:lnL cap="flat" cmpd="sng" w="9525">
                      <a:solidFill>
                        <a:srgbClr val="000000"/>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b="1" sz="1000"/>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b="1"/>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s-CL" sz="1100" u="none" cap="none" strike="noStrike">
                          <a:latin typeface="Calibri"/>
                          <a:ea typeface="Calibri"/>
                          <a:cs typeface="Calibri"/>
                          <a:sym typeface="Calibri"/>
                        </a:rPr>
                        <a:t> </a:t>
                      </a:r>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24475">
                <a:tc>
                  <a:txBody>
                    <a:bodyPr/>
                    <a:lstStyle/>
                    <a:p>
                      <a:pPr indent="0" lvl="0" marL="0" rtl="0" algn="l">
                        <a:lnSpc>
                          <a:spcPct val="115000"/>
                        </a:lnSpc>
                        <a:spcBef>
                          <a:spcPts val="0"/>
                        </a:spcBef>
                        <a:spcAft>
                          <a:spcPts val="0"/>
                        </a:spcAft>
                        <a:buNone/>
                      </a:pPr>
                      <a:r>
                        <a:rPr lang="es-CL" sz="900">
                          <a:latin typeface="Calibri"/>
                          <a:ea typeface="Calibri"/>
                          <a:cs typeface="Calibri"/>
                          <a:sym typeface="Calibri"/>
                        </a:rPr>
                        <a:t>1.2 Identificar los requisitos de usuario</a:t>
                      </a:r>
                      <a:endParaRPr sz="9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1000" u="none" cap="none" strike="noStrike">
                        <a:latin typeface="Calibri"/>
                        <a:ea typeface="Calibri"/>
                        <a:cs typeface="Calibri"/>
                        <a:sym typeface="Calibri"/>
                      </a:endParaRPr>
                    </a:p>
                  </a:txBody>
                  <a:tcPr marT="0" marB="0" marR="68575" marL="68575">
                    <a:lnL cap="flat" cmpd="sng" w="9525">
                      <a:solidFill>
                        <a:srgbClr val="000000"/>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just">
                        <a:lnSpc>
                          <a:spcPct val="150000"/>
                        </a:lnSpc>
                        <a:spcBef>
                          <a:spcPts val="0"/>
                        </a:spcBef>
                        <a:spcAft>
                          <a:spcPts val="0"/>
                        </a:spcAft>
                        <a:buNone/>
                      </a:pPr>
                      <a:r>
                        <a:rPr b="1" lang="es-CL" sz="1000">
                          <a:latin typeface="Calibri"/>
                          <a:ea typeface="Calibri"/>
                          <a:cs typeface="Calibri"/>
                          <a:sym typeface="Calibri"/>
                        </a:rPr>
                        <a:t>x</a:t>
                      </a:r>
                      <a:endParaRPr b="1" sz="10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t/>
                      </a:r>
                      <a:endParaRPr sz="1100" u="none" cap="none" strike="noStrike">
                        <a:latin typeface="Calibri"/>
                        <a:ea typeface="Calibri"/>
                        <a:cs typeface="Calibri"/>
                        <a:sym typeface="Calibri"/>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24475">
                <a:tc>
                  <a:txBody>
                    <a:bodyPr/>
                    <a:lstStyle/>
                    <a:p>
                      <a:pPr indent="0" lvl="0" marL="0" rtl="0" algn="l">
                        <a:lnSpc>
                          <a:spcPct val="115000"/>
                        </a:lnSpc>
                        <a:spcBef>
                          <a:spcPts val="0"/>
                        </a:spcBef>
                        <a:spcAft>
                          <a:spcPts val="0"/>
                        </a:spcAft>
                        <a:buNone/>
                      </a:pPr>
                      <a:r>
                        <a:rPr lang="es-CL" sz="900">
                          <a:latin typeface="Calibri"/>
                          <a:ea typeface="Calibri"/>
                          <a:cs typeface="Calibri"/>
                          <a:sym typeface="Calibri"/>
                        </a:rPr>
                        <a:t>1.2.1 Identificar problemas específicos de accesibilidad en ajedrez</a:t>
                      </a:r>
                      <a:endParaRPr sz="9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1000" u="none" cap="none" strike="noStrike">
                        <a:latin typeface="Calibri"/>
                        <a:ea typeface="Calibri"/>
                        <a:cs typeface="Calibri"/>
                        <a:sym typeface="Calibri"/>
                      </a:endParaRPr>
                    </a:p>
                  </a:txBody>
                  <a:tcPr marT="0" marB="0" marR="68575" marL="68575">
                    <a:lnL cap="flat" cmpd="sng" w="9525">
                      <a:solidFill>
                        <a:srgbClr val="000000"/>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just">
                        <a:lnSpc>
                          <a:spcPct val="150000"/>
                        </a:lnSpc>
                        <a:spcBef>
                          <a:spcPts val="0"/>
                        </a:spcBef>
                        <a:spcAft>
                          <a:spcPts val="0"/>
                        </a:spcAft>
                        <a:buNone/>
                      </a:pPr>
                      <a:r>
                        <a:rPr b="1" lang="es-CL" sz="1000">
                          <a:latin typeface="Calibri"/>
                          <a:ea typeface="Calibri"/>
                          <a:cs typeface="Calibri"/>
                          <a:sym typeface="Calibri"/>
                        </a:rPr>
                        <a:t>x</a:t>
                      </a:r>
                      <a:endParaRPr b="1" sz="10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t/>
                      </a:r>
                      <a:endParaRPr sz="1100" u="none" cap="none" strike="noStrike">
                        <a:latin typeface="Calibri"/>
                        <a:ea typeface="Calibri"/>
                        <a:cs typeface="Calibri"/>
                        <a:sym typeface="Calibri"/>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24475">
                <a:tc>
                  <a:txBody>
                    <a:bodyPr/>
                    <a:lstStyle/>
                    <a:p>
                      <a:pPr indent="0" lvl="0" marL="0" rtl="0" algn="l">
                        <a:lnSpc>
                          <a:spcPct val="115000"/>
                        </a:lnSpc>
                        <a:spcBef>
                          <a:spcPts val="0"/>
                        </a:spcBef>
                        <a:spcAft>
                          <a:spcPts val="0"/>
                        </a:spcAft>
                        <a:buNone/>
                      </a:pPr>
                      <a:r>
                        <a:rPr lang="es-CL" sz="900">
                          <a:latin typeface="Calibri"/>
                          <a:ea typeface="Calibri"/>
                          <a:cs typeface="Calibri"/>
                          <a:sym typeface="Calibri"/>
                        </a:rPr>
                        <a:t>1.2.2 Definir requisitos funcionales y no funcionales</a:t>
                      </a:r>
                      <a:endParaRPr sz="9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1000" u="none" cap="none" strike="noStrike">
                        <a:latin typeface="Calibri"/>
                        <a:ea typeface="Calibri"/>
                        <a:cs typeface="Calibri"/>
                        <a:sym typeface="Calibri"/>
                      </a:endParaRPr>
                    </a:p>
                  </a:txBody>
                  <a:tcPr marT="0" marB="0" marR="68575" marL="68575">
                    <a:lnL cap="flat" cmpd="sng" w="9525">
                      <a:solidFill>
                        <a:srgbClr val="000000"/>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just">
                        <a:lnSpc>
                          <a:spcPct val="150000"/>
                        </a:lnSpc>
                        <a:spcBef>
                          <a:spcPts val="0"/>
                        </a:spcBef>
                        <a:spcAft>
                          <a:spcPts val="0"/>
                        </a:spcAft>
                        <a:buNone/>
                      </a:pPr>
                      <a:r>
                        <a:rPr b="1" lang="es-CL" sz="1000">
                          <a:latin typeface="Calibri"/>
                          <a:ea typeface="Calibri"/>
                          <a:cs typeface="Calibri"/>
                          <a:sym typeface="Calibri"/>
                        </a:rPr>
                        <a:t>x</a:t>
                      </a:r>
                      <a:endParaRPr b="1" sz="10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EAD3"/>
                    </a:solidFill>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t/>
                      </a:r>
                      <a:endParaRPr sz="1100" u="none" cap="none" strike="noStrike">
                        <a:latin typeface="Calibri"/>
                        <a:ea typeface="Calibri"/>
                        <a:cs typeface="Calibri"/>
                        <a:sym typeface="Calibri"/>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transition spd="slow">
    <p:wipe dir="l"/>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2023-10-28T21:12:11Z</dcterms:created>
  <dc:creator>Gerardo Galan Cruz</dc:creator>
</cp:coreProperties>
</file>