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2" r:id="rId5"/>
    <p:sldId id="261" r:id="rId6"/>
    <p:sldId id="272" r:id="rId7"/>
    <p:sldId id="263" r:id="rId8"/>
    <p:sldId id="264" r:id="rId9"/>
    <p:sldId id="265" r:id="rId10"/>
    <p:sldId id="266" r:id="rId11"/>
    <p:sldId id="267" r:id="rId12"/>
    <p:sldId id="280" r:id="rId13"/>
    <p:sldId id="268" r:id="rId14"/>
    <p:sldId id="269" r:id="rId15"/>
    <p:sldId id="271" r:id="rId16"/>
    <p:sldId id="273" r:id="rId17"/>
    <p:sldId id="274" r:id="rId18"/>
    <p:sldId id="275" r:id="rId19"/>
    <p:sldId id="276" r:id="rId20"/>
    <p:sldId id="277" r:id="rId21"/>
    <p:sldId id="281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62" autoAdjust="0"/>
  </p:normalViewPr>
  <p:slideViewPr>
    <p:cSldViewPr>
      <p:cViewPr>
        <p:scale>
          <a:sx n="100" d="100"/>
          <a:sy n="100" d="100"/>
        </p:scale>
        <p:origin x="-516" y="9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2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bg-BG" smtClean="0"/>
              <a:t>Редакт. стил загл. образец</a:t>
            </a:r>
            <a:endParaRPr lang="en-GB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 smtClean="0"/>
              <a:t>Щракнете за редакция стил подзагл. обр.</a:t>
            </a:r>
            <a:endParaRPr lang="en-GB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578AB-B932-4734-BE7E-E739DB51F61F}" type="datetimeFigureOut">
              <a:rPr lang="en-GB" smtClean="0"/>
              <a:t>07/03/2023</a:t>
            </a:fld>
            <a:endParaRPr lang="en-GB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6D93E-5231-4438-8E18-81FA8FFA61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3969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GB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GB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578AB-B932-4734-BE7E-E739DB51F61F}" type="datetimeFigureOut">
              <a:rPr lang="en-GB" smtClean="0"/>
              <a:t>07/03/2023</a:t>
            </a:fld>
            <a:endParaRPr lang="en-GB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6D93E-5231-4438-8E18-81FA8FFA61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9092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bg-BG" smtClean="0"/>
              <a:t>Редакт. стил загл. образец</a:t>
            </a:r>
            <a:endParaRPr lang="en-GB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GB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578AB-B932-4734-BE7E-E739DB51F61F}" type="datetimeFigureOut">
              <a:rPr lang="en-GB" smtClean="0"/>
              <a:t>07/03/2023</a:t>
            </a:fld>
            <a:endParaRPr lang="en-GB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6D93E-5231-4438-8E18-81FA8FFA61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7315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GB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GB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578AB-B932-4734-BE7E-E739DB51F61F}" type="datetimeFigureOut">
              <a:rPr lang="en-GB" smtClean="0"/>
              <a:t>07/03/2023</a:t>
            </a:fld>
            <a:endParaRPr lang="en-GB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6D93E-5231-4438-8E18-81FA8FFA61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6266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bg-BG" smtClean="0"/>
              <a:t>Редакт. стил загл. образец</a:t>
            </a:r>
            <a:endParaRPr lang="en-GB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578AB-B932-4734-BE7E-E739DB51F61F}" type="datetimeFigureOut">
              <a:rPr lang="en-GB" smtClean="0"/>
              <a:t>07/03/2023</a:t>
            </a:fld>
            <a:endParaRPr lang="en-GB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6D93E-5231-4438-8E18-81FA8FFA61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0925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GB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GB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GB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578AB-B932-4734-BE7E-E739DB51F61F}" type="datetimeFigureOut">
              <a:rPr lang="en-GB" smtClean="0"/>
              <a:t>07/03/2023</a:t>
            </a:fld>
            <a:endParaRPr lang="en-GB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6D93E-5231-4438-8E18-81FA8FFA61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490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 smtClean="0"/>
              <a:t>Редакт. стил загл. образец</a:t>
            </a:r>
            <a:endParaRPr lang="en-GB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GB"/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GB"/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578AB-B932-4734-BE7E-E739DB51F61F}" type="datetimeFigureOut">
              <a:rPr lang="en-GB" smtClean="0"/>
              <a:t>07/03/2023</a:t>
            </a:fld>
            <a:endParaRPr lang="en-GB"/>
          </a:p>
        </p:txBody>
      </p:sp>
      <p:sp>
        <p:nvSpPr>
          <p:cNvPr id="8" name="Контейнер за долния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Контейнер за номер н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6D93E-5231-4438-8E18-81FA8FFA61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016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GB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578AB-B932-4734-BE7E-E739DB51F61F}" type="datetimeFigureOut">
              <a:rPr lang="en-GB" smtClean="0"/>
              <a:t>07/03/2023</a:t>
            </a:fld>
            <a:endParaRPr lang="en-GB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6D93E-5231-4438-8E18-81FA8FFA61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2613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578AB-B932-4734-BE7E-E739DB51F61F}" type="datetimeFigureOut">
              <a:rPr lang="en-GB" smtClean="0"/>
              <a:t>07/03/2023</a:t>
            </a:fld>
            <a:endParaRPr lang="en-GB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6D93E-5231-4438-8E18-81FA8FFA61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2843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Редакт. стил загл. образец</a:t>
            </a:r>
            <a:endParaRPr lang="en-GB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GB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578AB-B932-4734-BE7E-E739DB51F61F}" type="datetimeFigureOut">
              <a:rPr lang="en-GB" smtClean="0"/>
              <a:t>07/03/2023</a:t>
            </a:fld>
            <a:endParaRPr lang="en-GB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6D93E-5231-4438-8E18-81FA8FFA61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168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Редакт. стил загл. образец</a:t>
            </a:r>
            <a:endParaRPr lang="en-GB"/>
          </a:p>
        </p:txBody>
      </p:sp>
      <p:sp>
        <p:nvSpPr>
          <p:cNvPr id="3" name="Контейнер за картина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578AB-B932-4734-BE7E-E739DB51F61F}" type="datetimeFigureOut">
              <a:rPr lang="en-GB" smtClean="0"/>
              <a:t>07/03/2023</a:t>
            </a:fld>
            <a:endParaRPr lang="en-GB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6D93E-5231-4438-8E18-81FA8FFA61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7097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 smtClean="0"/>
              <a:t>Редакт. стил загл. образец</a:t>
            </a:r>
            <a:endParaRPr lang="en-GB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GB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578AB-B932-4734-BE7E-E739DB51F61F}" type="datetimeFigureOut">
              <a:rPr lang="en-GB" smtClean="0"/>
              <a:t>07/03/2023</a:t>
            </a:fld>
            <a:endParaRPr lang="en-GB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6D93E-5231-4438-8E18-81FA8FFA61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1092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Hello Amadeus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GB" dirty="0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553200" cy="1752600"/>
          </a:xfrm>
        </p:spPr>
        <p:txBody>
          <a:bodyPr>
            <a:normAutofit fontScale="925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I’m Iva. 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Today I’m showing my first project called find the shortest way in Bulgarian map. 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023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A* algorithm</a:t>
            </a:r>
            <a:endParaRPr lang="en-GB" dirty="0"/>
          </a:p>
        </p:txBody>
      </p:sp>
      <p:pic>
        <p:nvPicPr>
          <p:cNvPr id="4" name="Контейнер за съдържание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26481"/>
            <a:ext cx="8305800" cy="4514821"/>
          </a:xfrm>
        </p:spPr>
      </p:pic>
    </p:spTree>
    <p:extLst>
      <p:ext uri="{BB962C8B-B14F-4D97-AF65-F5344CB8AC3E}">
        <p14:creationId xmlns:p14="http://schemas.microsoft.com/office/powerpoint/2010/main" val="2951298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86400"/>
          </a:xfrm>
        </p:spPr>
        <p:txBody>
          <a:bodyPr>
            <a:normAutofit/>
          </a:bodyPr>
          <a:lstStyle/>
          <a:p>
            <a:endParaRPr lang="en-US" sz="1800" dirty="0" smtClean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7" name="Картина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153" y="0"/>
            <a:ext cx="4609694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85026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Junit</a:t>
            </a:r>
            <a:r>
              <a:rPr lang="en-US" dirty="0" smtClean="0"/>
              <a:t> testing</a:t>
            </a:r>
            <a:endParaRPr lang="en-GB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Let’s test the solve() method for the given example. Is it really 394 km between Montana and </a:t>
            </a:r>
            <a:r>
              <a:rPr lang="en-US" dirty="0" err="1" smtClean="0"/>
              <a:t>Burgas</a:t>
            </a:r>
            <a:r>
              <a:rPr lang="en-US"/>
              <a:t> </a:t>
            </a:r>
            <a:r>
              <a:rPr lang="en-US" smtClean="0"/>
              <a:t>through </a:t>
            </a:r>
            <a:r>
              <a:rPr lang="en-US" dirty="0" smtClean="0"/>
              <a:t>Pleven and Shumen?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0438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Let’s start with            and </a:t>
            </a:r>
            <a:endParaRPr lang="en-GB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 smtClean="0"/>
              <a:t>First we need to configure spring in </a:t>
            </a:r>
            <a:r>
              <a:rPr lang="en-US" sz="3000" dirty="0" err="1" smtClean="0"/>
              <a:t>build.grade</a:t>
            </a:r>
            <a:r>
              <a:rPr lang="en-US" sz="3000" dirty="0" smtClean="0"/>
              <a:t> file</a:t>
            </a:r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endParaRPr lang="en-US" sz="3000" dirty="0" smtClean="0"/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endParaRPr lang="en-US" sz="3000" dirty="0" smtClean="0"/>
          </a:p>
          <a:p>
            <a:pPr marL="0" indent="0">
              <a:buNone/>
            </a:pPr>
            <a:endParaRPr lang="en-US" sz="3000" dirty="0" smtClean="0"/>
          </a:p>
          <a:p>
            <a:pPr marL="0" indent="0">
              <a:buNone/>
            </a:pPr>
            <a:r>
              <a:rPr lang="en-US" sz="1400" dirty="0" smtClean="0"/>
              <a:t>Spring boot provide dependency  -&gt;</a:t>
            </a:r>
          </a:p>
          <a:p>
            <a:r>
              <a:rPr lang="en-US" sz="1400" dirty="0" smtClean="0"/>
              <a:t>to connect Spring with database, </a:t>
            </a:r>
          </a:p>
          <a:p>
            <a:r>
              <a:rPr lang="en-US" sz="1400" dirty="0" smtClean="0"/>
              <a:t>For using  Java Bean Validation with Hibernate Validator,</a:t>
            </a:r>
          </a:p>
          <a:p>
            <a:r>
              <a:rPr lang="en-US" sz="1400" dirty="0" smtClean="0"/>
              <a:t>For building web, including </a:t>
            </a:r>
            <a:r>
              <a:rPr lang="en-US" sz="1400" dirty="0" err="1" smtClean="0"/>
              <a:t>RESTful</a:t>
            </a:r>
            <a:r>
              <a:rPr lang="en-US" sz="1400" dirty="0" smtClean="0"/>
              <a:t>, uses Tomcat as default embedded container,</a:t>
            </a:r>
          </a:p>
          <a:p>
            <a:r>
              <a:rPr lang="en-US" sz="1400" dirty="0" smtClean="0"/>
              <a:t>Automatic resource Management, automatic generation of getters, setters, constructors, etc.,</a:t>
            </a:r>
          </a:p>
          <a:p>
            <a:r>
              <a:rPr lang="en-GB" sz="1400" dirty="0"/>
              <a:t> JDBC driver for MySQL</a:t>
            </a:r>
            <a:endParaRPr lang="en-US" sz="1400" dirty="0" smtClean="0"/>
          </a:p>
          <a:p>
            <a:endParaRPr lang="en-US" sz="1400" dirty="0" smtClean="0"/>
          </a:p>
          <a:p>
            <a:pPr marL="0" indent="0">
              <a:buNone/>
            </a:pPr>
            <a:endParaRPr lang="en-US" sz="3000" dirty="0" smtClean="0"/>
          </a:p>
          <a:p>
            <a:endParaRPr lang="en-GB" sz="3000" dirty="0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457200"/>
            <a:ext cx="1143330" cy="802175"/>
          </a:xfrm>
          <a:prstGeom prst="rect">
            <a:avLst/>
          </a:prstGeom>
        </p:spPr>
      </p:pic>
      <p:pic>
        <p:nvPicPr>
          <p:cNvPr id="5" name="Картина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457200"/>
            <a:ext cx="1278367" cy="832101"/>
          </a:xfrm>
          <a:prstGeom prst="rect">
            <a:avLst/>
          </a:prstGeom>
        </p:spPr>
      </p:pic>
      <p:pic>
        <p:nvPicPr>
          <p:cNvPr id="6" name="Картина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336" y="2409682"/>
            <a:ext cx="7535327" cy="203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1753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MySQL database </a:t>
            </a:r>
            <a:endParaRPr lang="en-GB" dirty="0"/>
          </a:p>
        </p:txBody>
      </p:sp>
      <p:sp>
        <p:nvSpPr>
          <p:cNvPr id="5" name="Контейнер за съдържани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Configure the </a:t>
            </a:r>
            <a:r>
              <a:rPr lang="en-US" dirty="0" err="1" smtClean="0"/>
              <a:t>application.properties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lvl="0" indent="0">
              <a:buNone/>
            </a:pPr>
            <a:r>
              <a:rPr lang="en-US" sz="2400" dirty="0" smtClean="0">
                <a:solidFill>
                  <a:srgbClr val="333333"/>
                </a:solidFill>
                <a:sym typeface="Wingdings" panose="05000000000000000000" pitchFamily="2" charset="2"/>
              </a:rPr>
              <a:t>Application uses a MySQL database via </a:t>
            </a:r>
            <a:r>
              <a:rPr lang="en-US" sz="2400" dirty="0" err="1" smtClean="0">
                <a:solidFill>
                  <a:srgbClr val="333333"/>
                </a:solidFill>
                <a:sym typeface="Wingdings" panose="05000000000000000000" pitchFamily="2" charset="2"/>
              </a:rPr>
              <a:t>Hybernate</a:t>
            </a:r>
            <a:r>
              <a:rPr lang="en-US" sz="2400" dirty="0" smtClean="0">
                <a:solidFill>
                  <a:srgbClr val="333333"/>
                </a:solidFill>
                <a:sym typeface="Wingdings" panose="05000000000000000000" pitchFamily="2" charset="2"/>
              </a:rPr>
              <a:t> JPA.</a:t>
            </a:r>
            <a:endParaRPr lang="en-US" sz="2400" dirty="0">
              <a:solidFill>
                <a:srgbClr val="333333"/>
              </a:solidFill>
              <a:sym typeface="Wingdings" panose="05000000000000000000" pitchFamily="2" charset="2"/>
            </a:endParaRPr>
          </a:p>
          <a:p>
            <a:pPr marL="0" lvl="0" indent="0">
              <a:buNone/>
            </a:pPr>
            <a:r>
              <a:rPr lang="en-US" sz="2400" dirty="0">
                <a:solidFill>
                  <a:srgbClr val="333333"/>
                </a:solidFill>
                <a:sym typeface="Wingdings" panose="05000000000000000000" pitchFamily="2" charset="2"/>
              </a:rPr>
              <a:t>Let’s demo this one and show data in the </a:t>
            </a:r>
            <a:r>
              <a:rPr lang="en-US" sz="2400" dirty="0" err="1">
                <a:solidFill>
                  <a:srgbClr val="333333"/>
                </a:solidFill>
                <a:sym typeface="Wingdings" panose="05000000000000000000" pitchFamily="2" charset="2"/>
              </a:rPr>
              <a:t>MySQLBench</a:t>
            </a:r>
            <a:endParaRPr lang="en-US" sz="2400" dirty="0">
              <a:solidFill>
                <a:srgbClr val="333333"/>
              </a:solidFill>
              <a:sym typeface="Wingdings" panose="05000000000000000000" pitchFamily="2" charset="2"/>
            </a:endParaRPr>
          </a:p>
          <a:p>
            <a:endParaRPr lang="en-GB" dirty="0"/>
          </a:p>
        </p:txBody>
      </p:sp>
      <p:pic>
        <p:nvPicPr>
          <p:cNvPr id="6" name="Картина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801" y="523869"/>
            <a:ext cx="1324202" cy="634997"/>
          </a:xfrm>
          <a:prstGeom prst="rect">
            <a:avLst/>
          </a:prstGeom>
        </p:spPr>
      </p:pic>
      <p:pic>
        <p:nvPicPr>
          <p:cNvPr id="7" name="Картина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57" y="2467095"/>
            <a:ext cx="7714286" cy="19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3670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@Entity – Data </a:t>
            </a:r>
            <a:r>
              <a:rPr lang="en-US" dirty="0" smtClean="0"/>
              <a:t>Access level</a:t>
            </a:r>
            <a:endParaRPr lang="en-GB" dirty="0"/>
          </a:p>
        </p:txBody>
      </p:sp>
      <p:sp>
        <p:nvSpPr>
          <p:cNvPr id="5" name="Контейнер за съдържание 4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7200" dirty="0" smtClean="0"/>
              <a:t>An entity in my project are City and Path and representing a table stored in the database. They have a name element, primary key, strategy element, table and column annotation</a:t>
            </a:r>
            <a:endParaRPr lang="en-US" sz="4500" dirty="0" smtClean="0"/>
          </a:p>
          <a:p>
            <a:pPr marL="0" indent="0">
              <a:buNone/>
            </a:pPr>
            <a:endParaRPr lang="en-US" sz="4500" dirty="0" smtClean="0"/>
          </a:p>
          <a:p>
            <a:pPr marL="0" indent="0">
              <a:buNone/>
            </a:pPr>
            <a:r>
              <a:rPr lang="en-GB" dirty="0"/>
              <a:t/>
            </a:r>
            <a:br>
              <a:rPr lang="en-GB" dirty="0"/>
            </a:br>
            <a:r>
              <a:rPr lang="en-GB" sz="5600" dirty="0"/>
              <a:t>@Entity</a:t>
            </a:r>
            <a:br>
              <a:rPr lang="en-GB" sz="5600" dirty="0"/>
            </a:br>
            <a:r>
              <a:rPr lang="en-GB" sz="5600" dirty="0"/>
              <a:t>@Table(name = "city")</a:t>
            </a:r>
            <a:br>
              <a:rPr lang="en-GB" sz="5600" dirty="0"/>
            </a:br>
            <a:r>
              <a:rPr lang="en-GB" sz="5600" dirty="0"/>
              <a:t>public class City {</a:t>
            </a:r>
            <a:br>
              <a:rPr lang="en-GB" sz="5600" dirty="0"/>
            </a:br>
            <a:r>
              <a:rPr lang="en-GB" sz="5600" dirty="0"/>
              <a:t/>
            </a:r>
            <a:br>
              <a:rPr lang="en-GB" sz="5600" dirty="0"/>
            </a:br>
            <a:r>
              <a:rPr lang="en-GB" sz="5600" dirty="0"/>
              <a:t>    @Id</a:t>
            </a:r>
            <a:br>
              <a:rPr lang="en-GB" sz="5600" dirty="0"/>
            </a:br>
            <a:r>
              <a:rPr lang="en-GB" sz="5600" dirty="0"/>
              <a:t>    @</a:t>
            </a:r>
            <a:r>
              <a:rPr lang="en-GB" sz="5600" dirty="0" err="1"/>
              <a:t>SequenceGenerator</a:t>
            </a:r>
            <a:r>
              <a:rPr lang="en-GB" sz="5600" dirty="0"/>
              <a:t>(</a:t>
            </a:r>
            <a:br>
              <a:rPr lang="en-GB" sz="5600" dirty="0"/>
            </a:br>
            <a:r>
              <a:rPr lang="en-GB" sz="5600" dirty="0"/>
              <a:t>            name = "</a:t>
            </a:r>
            <a:r>
              <a:rPr lang="en-GB" sz="5600" dirty="0" err="1"/>
              <a:t>city_sequence</a:t>
            </a:r>
            <a:r>
              <a:rPr lang="en-GB" sz="5600" dirty="0"/>
              <a:t>",</a:t>
            </a:r>
            <a:br>
              <a:rPr lang="en-GB" sz="5600" dirty="0"/>
            </a:br>
            <a:r>
              <a:rPr lang="en-GB" sz="5600" dirty="0"/>
              <a:t>            </a:t>
            </a:r>
            <a:r>
              <a:rPr lang="en-GB" sz="5600" dirty="0" err="1"/>
              <a:t>sequenceName</a:t>
            </a:r>
            <a:r>
              <a:rPr lang="en-GB" sz="5600" dirty="0"/>
              <a:t> = "</a:t>
            </a:r>
            <a:r>
              <a:rPr lang="en-GB" sz="5600" dirty="0" err="1"/>
              <a:t>city_sequence</a:t>
            </a:r>
            <a:r>
              <a:rPr lang="en-GB" sz="5600" dirty="0"/>
              <a:t>",</a:t>
            </a:r>
            <a:br>
              <a:rPr lang="en-GB" sz="5600" dirty="0"/>
            </a:br>
            <a:r>
              <a:rPr lang="en-GB" sz="5600" dirty="0"/>
              <a:t>            </a:t>
            </a:r>
            <a:r>
              <a:rPr lang="en-GB" sz="5600" dirty="0" err="1"/>
              <a:t>allocationSize</a:t>
            </a:r>
            <a:r>
              <a:rPr lang="en-GB" sz="5600" dirty="0"/>
              <a:t> = 1</a:t>
            </a:r>
            <a:br>
              <a:rPr lang="en-GB" sz="5600" dirty="0"/>
            </a:br>
            <a:r>
              <a:rPr lang="en-GB" sz="5600" dirty="0"/>
              <a:t>    )</a:t>
            </a:r>
            <a:br>
              <a:rPr lang="en-GB" sz="5600" dirty="0"/>
            </a:br>
            <a:r>
              <a:rPr lang="en-GB" sz="5600" dirty="0"/>
              <a:t>    @</a:t>
            </a:r>
            <a:r>
              <a:rPr lang="en-GB" sz="5600" dirty="0" err="1"/>
              <a:t>GeneratedValue</a:t>
            </a:r>
            <a:r>
              <a:rPr lang="en-GB" sz="5600" dirty="0"/>
              <a:t>(</a:t>
            </a:r>
            <a:br>
              <a:rPr lang="en-GB" sz="5600" dirty="0"/>
            </a:br>
            <a:r>
              <a:rPr lang="en-GB" sz="5600" dirty="0"/>
              <a:t>            strategy = </a:t>
            </a:r>
            <a:r>
              <a:rPr lang="en-GB" sz="5600" dirty="0" err="1"/>
              <a:t>GenerationType.SEQUENCE</a:t>
            </a:r>
            <a:r>
              <a:rPr lang="en-GB" sz="5600" dirty="0"/>
              <a:t>,</a:t>
            </a:r>
            <a:br>
              <a:rPr lang="en-GB" sz="5600" dirty="0"/>
            </a:br>
            <a:r>
              <a:rPr lang="en-GB" sz="5600" dirty="0"/>
              <a:t>            generator = "</a:t>
            </a:r>
            <a:r>
              <a:rPr lang="en-GB" sz="5600" dirty="0" err="1"/>
              <a:t>city_sequence</a:t>
            </a:r>
            <a:r>
              <a:rPr lang="en-GB" sz="5600" dirty="0"/>
              <a:t>"</a:t>
            </a:r>
            <a:br>
              <a:rPr lang="en-GB" sz="5600" dirty="0"/>
            </a:br>
            <a:r>
              <a:rPr lang="en-GB" sz="5600" dirty="0"/>
              <a:t>    )</a:t>
            </a:r>
            <a:br>
              <a:rPr lang="en-GB" sz="5600" dirty="0"/>
            </a:br>
            <a:r>
              <a:rPr lang="en-GB" sz="5600" dirty="0"/>
              <a:t>    @Column(name = "id")</a:t>
            </a:r>
            <a:br>
              <a:rPr lang="en-GB" sz="5600" dirty="0"/>
            </a:br>
            <a:r>
              <a:rPr lang="en-GB" sz="5600" dirty="0"/>
              <a:t>    private Long Id;</a:t>
            </a:r>
            <a:br>
              <a:rPr lang="en-GB" sz="5600" dirty="0"/>
            </a:br>
            <a:r>
              <a:rPr lang="en-GB" sz="5600" dirty="0"/>
              <a:t>    @Column(</a:t>
            </a:r>
            <a:br>
              <a:rPr lang="en-GB" sz="5600" dirty="0"/>
            </a:br>
            <a:r>
              <a:rPr lang="en-GB" sz="5600" dirty="0"/>
              <a:t>            name = "name",</a:t>
            </a:r>
            <a:br>
              <a:rPr lang="en-GB" sz="5600" dirty="0"/>
            </a:br>
            <a:r>
              <a:rPr lang="en-GB" sz="5600" dirty="0"/>
              <a:t>            </a:t>
            </a:r>
            <a:r>
              <a:rPr lang="en-GB" sz="5600" dirty="0" err="1"/>
              <a:t>nullable</a:t>
            </a:r>
            <a:r>
              <a:rPr lang="en-GB" sz="5600" dirty="0"/>
              <a:t> = false,</a:t>
            </a:r>
            <a:br>
              <a:rPr lang="en-GB" sz="5600" dirty="0"/>
            </a:br>
            <a:r>
              <a:rPr lang="en-GB" sz="5600" dirty="0"/>
              <a:t>            </a:t>
            </a:r>
            <a:r>
              <a:rPr lang="en-GB" sz="5600" dirty="0" err="1"/>
              <a:t>columnDefinition</a:t>
            </a:r>
            <a:r>
              <a:rPr lang="en-GB" sz="5600" dirty="0"/>
              <a:t> = "TEXT"</a:t>
            </a:r>
            <a:br>
              <a:rPr lang="en-GB" sz="5600" dirty="0"/>
            </a:br>
            <a:r>
              <a:rPr lang="en-GB" sz="5600" dirty="0"/>
              <a:t>    )</a:t>
            </a:r>
            <a:br>
              <a:rPr lang="en-GB" sz="5600" dirty="0"/>
            </a:br>
            <a:r>
              <a:rPr lang="en-GB" sz="5600" dirty="0"/>
              <a:t>    @</a:t>
            </a:r>
            <a:r>
              <a:rPr lang="en-GB" sz="5600" dirty="0" err="1"/>
              <a:t>NotBlank</a:t>
            </a:r>
            <a:r>
              <a:rPr lang="en-GB" sz="5600" dirty="0"/>
              <a:t>(message = "City name must not be blank")</a:t>
            </a:r>
            <a:br>
              <a:rPr lang="en-GB" sz="5600" dirty="0"/>
            </a:br>
            <a:r>
              <a:rPr lang="en-GB" sz="5600" dirty="0"/>
              <a:t>    @Length(min = 3, max = 512, message = "City name must have 3-512 characters")</a:t>
            </a:r>
            <a:br>
              <a:rPr lang="en-GB" sz="5600" dirty="0"/>
            </a:br>
            <a:r>
              <a:rPr lang="en-GB" sz="5600" dirty="0"/>
              <a:t>    public String city;</a:t>
            </a:r>
          </a:p>
          <a:p>
            <a:pPr marL="0" indent="0">
              <a:buNone/>
            </a:pPr>
            <a:r>
              <a:rPr lang="en-US" sz="5600" dirty="0" smtClean="0"/>
              <a:t>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50119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@Repository – Data access level</a:t>
            </a:r>
            <a:endParaRPr lang="en-GB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native @Query </a:t>
            </a:r>
            <a:r>
              <a:rPr lang="en-US" dirty="0" err="1" smtClean="0"/>
              <a:t>getDirectPath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Use more complexity Query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4510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@Service – Business Logic Level</a:t>
            </a:r>
            <a:endParaRPr lang="en-GB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 smtClean="0"/>
              <a:t>Here I show you my implementation in </a:t>
            </a:r>
            <a:r>
              <a:rPr lang="en-US" dirty="0" err="1" smtClean="0"/>
              <a:t>SpringBootDemo</a:t>
            </a:r>
            <a:r>
              <a:rPr lang="en-US" dirty="0" smtClean="0"/>
              <a:t> how to list the cities and path, delete them, update or add depend of some restrictions and validations.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40172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@Controller – Presentation API</a:t>
            </a:r>
            <a:endParaRPr lang="en-GB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Url</a:t>
            </a:r>
            <a:r>
              <a:rPr lang="en-US" dirty="0" smtClean="0"/>
              <a:t> + Throwing request and respons</a:t>
            </a:r>
            <a:r>
              <a:rPr lang="en-US" dirty="0" smtClean="0"/>
              <a:t>e exceptions most basic and commend as:</a:t>
            </a:r>
          </a:p>
          <a:p>
            <a:r>
              <a:rPr lang="en-US" u="sng" dirty="0" smtClean="0"/>
              <a:t>For the client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OK 200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B</a:t>
            </a:r>
            <a:r>
              <a:rPr lang="en-US" dirty="0" smtClean="0">
                <a:solidFill>
                  <a:srgbClr val="FF0000"/>
                </a:solidFill>
              </a:rPr>
              <a:t>ad </a:t>
            </a:r>
            <a:r>
              <a:rPr lang="en-US" dirty="0">
                <a:solidFill>
                  <a:srgbClr val="FF0000"/>
                </a:solidFill>
              </a:rPr>
              <a:t>R</a:t>
            </a:r>
            <a:r>
              <a:rPr lang="en-US" dirty="0" smtClean="0">
                <a:solidFill>
                  <a:srgbClr val="FF0000"/>
                </a:solidFill>
              </a:rPr>
              <a:t>equest 400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dirty="0" smtClean="0">
                <a:solidFill>
                  <a:srgbClr val="FF0000"/>
                </a:solidFill>
              </a:rPr>
              <a:t>ot </a:t>
            </a:r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dirty="0" smtClean="0">
                <a:solidFill>
                  <a:srgbClr val="FF0000"/>
                </a:solidFill>
              </a:rPr>
              <a:t>ound 404</a:t>
            </a:r>
          </a:p>
          <a:p>
            <a:r>
              <a:rPr lang="en-US" u="sng" dirty="0"/>
              <a:t>F</a:t>
            </a:r>
            <a:r>
              <a:rPr lang="en-US" u="sng" dirty="0" smtClean="0"/>
              <a:t>or the server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Internal Server Error 500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26154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065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@</a:t>
            </a:r>
            <a:r>
              <a:rPr lang="en-US" dirty="0" err="1" smtClean="0"/>
              <a:t>JsonView</a:t>
            </a: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GB" dirty="0" err="1"/>
              <a:t>ResponseEntityExceptionHandler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457200" y="2362200"/>
            <a:ext cx="8229600" cy="3763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Additional </a:t>
            </a:r>
          </a:p>
          <a:p>
            <a:pPr marL="0" indent="0">
              <a:buNone/>
            </a:pPr>
            <a:r>
              <a:rPr lang="en-US" dirty="0" smtClean="0"/>
              <a:t>Useful for hiding a sensitive information form the client or administrator!</a:t>
            </a:r>
          </a:p>
          <a:p>
            <a:pPr marL="0" indent="0">
              <a:buNone/>
            </a:pPr>
            <a:r>
              <a:rPr lang="en-US" dirty="0" err="1" smtClean="0"/>
              <a:t>CustomExceptionHandler</a:t>
            </a:r>
            <a:r>
              <a:rPr lang="en-US" dirty="0" smtClean="0"/>
              <a:t> catch the validations in my code and made it readable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9150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72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Some deeply thankfully words…</a:t>
            </a:r>
            <a:endParaRPr lang="en-GB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Thank you for the great adventure to be part of this academy …</a:t>
            </a:r>
          </a:p>
          <a:p>
            <a:pPr marL="0" indent="0">
              <a:buNone/>
            </a:pPr>
            <a:r>
              <a:rPr lang="en-US" dirty="0" smtClean="0"/>
              <a:t>Thank you for your hospitality, organization and all staff support … 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Thank </a:t>
            </a:r>
            <a:r>
              <a:rPr lang="en-GB" dirty="0"/>
              <a:t>you for showing what it means to be part of </a:t>
            </a:r>
            <a:r>
              <a:rPr lang="en-GB" dirty="0" smtClean="0"/>
              <a:t>your team…</a:t>
            </a:r>
          </a:p>
          <a:p>
            <a:pPr marL="0" indent="0">
              <a:buNone/>
            </a:pPr>
            <a:r>
              <a:rPr lang="bg-BG" dirty="0" smtClean="0"/>
              <a:t>Т</a:t>
            </a:r>
            <a:r>
              <a:rPr lang="en-GB" dirty="0" smtClean="0"/>
              <a:t>hank you for the most valuable thing you gave </a:t>
            </a:r>
            <a:r>
              <a:rPr lang="en-US" dirty="0" smtClean="0"/>
              <a:t>t</a:t>
            </a:r>
            <a:r>
              <a:rPr lang="bg-BG" dirty="0" smtClean="0"/>
              <a:t>о </a:t>
            </a:r>
            <a:r>
              <a:rPr lang="en-GB" dirty="0" smtClean="0"/>
              <a:t>me – </a:t>
            </a:r>
            <a:r>
              <a:rPr lang="en-US" dirty="0" smtClean="0"/>
              <a:t>KNOWLEDGE!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1277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Postman </a:t>
            </a:r>
            <a:r>
              <a:rPr lang="en-US" dirty="0" smtClean="0"/>
              <a:t>client  </a:t>
            </a:r>
            <a:endParaRPr lang="en-GB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marL="0" lvl="0" indent="0">
              <a:buNone/>
            </a:pPr>
            <a:r>
              <a:rPr lang="en-US" sz="2600" dirty="0" smtClean="0"/>
              <a:t>Consuming a </a:t>
            </a:r>
            <a:r>
              <a:rPr lang="en-US" sz="2600" dirty="0" err="1" smtClean="0"/>
              <a:t>RESTful</a:t>
            </a:r>
            <a:r>
              <a:rPr lang="en-US" sz="2600" dirty="0" smtClean="0"/>
              <a:t> Web Services </a:t>
            </a:r>
            <a:r>
              <a:rPr lang="en-US" sz="2600" dirty="0"/>
              <a:t>b</a:t>
            </a:r>
            <a:r>
              <a:rPr lang="en-US" sz="2600" dirty="0" smtClean="0"/>
              <a:t>y using Postman client</a:t>
            </a:r>
          </a:p>
          <a:p>
            <a:pPr marL="0" lvl="0" indent="0">
              <a:buNone/>
            </a:pPr>
            <a:endParaRPr lang="en-US" sz="2600" dirty="0" smtClean="0"/>
          </a:p>
          <a:p>
            <a:pPr marL="0" lvl="0" indent="0">
              <a:buNone/>
            </a:pPr>
            <a:endParaRPr lang="bg-BG" dirty="0" smtClean="0"/>
          </a:p>
          <a:p>
            <a:pPr marL="0" lvl="0" indent="0">
              <a:buNone/>
            </a:pPr>
            <a:endParaRPr lang="en-US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625" y="457200"/>
            <a:ext cx="1145254" cy="762000"/>
          </a:xfrm>
          <a:prstGeom prst="rect">
            <a:avLst/>
          </a:prstGeom>
        </p:spPr>
      </p:pic>
      <p:pic>
        <p:nvPicPr>
          <p:cNvPr id="6" name="Картина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416" y="2438400"/>
            <a:ext cx="7297168" cy="390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2175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 for your attention</a:t>
            </a:r>
            <a:endParaRPr lang="en-GB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 smtClean="0">
                <a:solidFill>
                  <a:srgbClr val="333333"/>
                </a:solidFill>
                <a:sym typeface="Wingdings" panose="05000000000000000000" pitchFamily="2" charset="2"/>
              </a:rPr>
              <a:t>This is the Architecture of my project </a:t>
            </a:r>
            <a:r>
              <a:rPr lang="en-US" dirty="0">
                <a:solidFill>
                  <a:srgbClr val="333333"/>
                </a:solidFill>
                <a:sym typeface="Wingdings" panose="05000000000000000000" pitchFamily="2" charset="2"/>
              </a:rPr>
              <a:t>implemented in Spring MVC and uses standard Service Oriented Architecture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49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М</a:t>
            </a:r>
            <a:r>
              <a:rPr lang="en-GB" dirty="0" smtClean="0"/>
              <a:t>y first project that I will talk about</a:t>
            </a:r>
            <a:r>
              <a:rPr lang="bg-BG" dirty="0" smtClean="0"/>
              <a:t> </a:t>
            </a:r>
            <a:r>
              <a:rPr lang="en-US" dirty="0" smtClean="0"/>
              <a:t>it</a:t>
            </a:r>
            <a:r>
              <a:rPr lang="en-GB" dirty="0" smtClean="0"/>
              <a:t> in front of an audience</a:t>
            </a:r>
            <a:endParaRPr lang="en-GB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 smtClean="0"/>
              <a:t>Please feel your self free to interrupt me and ask me any question, </a:t>
            </a:r>
            <a:r>
              <a:rPr lang="en-GB" dirty="0" smtClean="0"/>
              <a:t>especially when things get complicated to me on disaster way </a:t>
            </a:r>
            <a:r>
              <a:rPr lang="en-GB" dirty="0" smtClean="0">
                <a:sym typeface="Wingdings" pitchFamily="2" charset="2"/>
              </a:rPr>
              <a:t> </a:t>
            </a:r>
            <a:r>
              <a:rPr lang="en-US" dirty="0" smtClean="0"/>
              <a:t> </a:t>
            </a:r>
          </a:p>
          <a:p>
            <a:pPr marL="0" indent="0" algn="just">
              <a:buNone/>
            </a:pPr>
            <a:r>
              <a:rPr lang="en-US" dirty="0" smtClean="0"/>
              <a:t>Today we talk about roads, maps, distance, times, algorithms, solving problems with difference technology, good practices,  and many more … </a:t>
            </a:r>
          </a:p>
          <a:p>
            <a:pPr marL="0" indent="0" algn="just">
              <a:buNone/>
            </a:pPr>
            <a:r>
              <a:rPr lang="en-US" dirty="0" smtClean="0"/>
              <a:t>I hope your enjoy the time.</a:t>
            </a:r>
          </a:p>
          <a:p>
            <a:pPr marL="0" indent="0" algn="just">
              <a:buNone/>
            </a:pPr>
            <a:endParaRPr lang="en-US" dirty="0" smtClean="0"/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6979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GB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457200" y="1219200"/>
            <a:ext cx="8458200" cy="4906963"/>
          </a:xfrm>
        </p:spPr>
        <p:txBody>
          <a:bodyPr/>
          <a:lstStyle/>
          <a:p>
            <a:pPr marL="0" indent="0" algn="ctr">
              <a:buNone/>
            </a:pPr>
            <a:r>
              <a:rPr lang="en-GB" dirty="0" smtClean="0"/>
              <a:t>Let’s find the optimal road to travel from one town to another, use some criteria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Картина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908" y="2590800"/>
            <a:ext cx="6503292" cy="368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76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GB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GB" dirty="0"/>
              <a:t>This project was carried out in </a:t>
            </a:r>
            <a:r>
              <a:rPr lang="en-GB" dirty="0" smtClean="0"/>
              <a:t>2 phases.</a:t>
            </a:r>
          </a:p>
          <a:p>
            <a:pPr marL="0" indent="0" algn="just">
              <a:buNone/>
            </a:pPr>
            <a:r>
              <a:rPr lang="en-GB" dirty="0"/>
              <a:t>The Path Planning algorithm for the </a:t>
            </a:r>
            <a:r>
              <a:rPr lang="en-GB" dirty="0" smtClean="0"/>
              <a:t>starting point </a:t>
            </a:r>
            <a:r>
              <a:rPr lang="en-GB" dirty="0"/>
              <a:t>is described in </a:t>
            </a:r>
            <a:r>
              <a:rPr lang="en-GB" dirty="0" smtClean="0"/>
              <a:t>the flowchart /p. 12/.</a:t>
            </a:r>
          </a:p>
          <a:p>
            <a:pPr marL="0" indent="0" algn="just">
              <a:buNone/>
            </a:pPr>
            <a:r>
              <a:rPr lang="en-GB" dirty="0" smtClean="0"/>
              <a:t>I </a:t>
            </a:r>
            <a:r>
              <a:rPr lang="en-GB" dirty="0"/>
              <a:t>will show how to solve the problem of finding the shortest path between two cities on a map of Bulgaria</a:t>
            </a:r>
            <a:r>
              <a:rPr lang="en-GB" dirty="0" smtClean="0"/>
              <a:t>. For </a:t>
            </a:r>
            <a:r>
              <a:rPr lang="en-GB" dirty="0"/>
              <a:t>this purpose, I have chosen to implement one of the </a:t>
            </a:r>
            <a:r>
              <a:rPr lang="en-GB" dirty="0" smtClean="0"/>
              <a:t>most popular </a:t>
            </a:r>
            <a:r>
              <a:rPr lang="en-GB" dirty="0"/>
              <a:t>algorithms used to find the </a:t>
            </a:r>
            <a:r>
              <a:rPr lang="en-GB" dirty="0" smtClean="0"/>
              <a:t>solution, </a:t>
            </a:r>
            <a:r>
              <a:rPr lang="en-GB" dirty="0"/>
              <a:t>called A *</a:t>
            </a:r>
            <a:r>
              <a:rPr lang="en-GB" dirty="0" smtClean="0"/>
              <a:t>. </a:t>
            </a:r>
            <a:endParaRPr lang="en-GB" dirty="0"/>
          </a:p>
          <a:p>
            <a:pPr marL="0" indent="0" algn="just">
              <a:buNone/>
            </a:pPr>
            <a:r>
              <a:rPr lang="en-US" dirty="0" smtClean="0"/>
              <a:t>The second phase is demonstrating the project in Spring.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3166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used in this project</a:t>
            </a:r>
            <a:endParaRPr lang="en-GB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4400" dirty="0"/>
              <a:t>Front end</a:t>
            </a:r>
          </a:p>
          <a:p>
            <a:r>
              <a:rPr lang="en-US" dirty="0"/>
              <a:t>No HTML, CSS, JS performance</a:t>
            </a:r>
          </a:p>
          <a:p>
            <a:pPr marL="0" indent="0">
              <a:buNone/>
            </a:pPr>
            <a:r>
              <a:rPr lang="en-US" sz="4400" dirty="0"/>
              <a:t>Backend Logic</a:t>
            </a:r>
          </a:p>
          <a:p>
            <a:r>
              <a:rPr lang="en-US" dirty="0"/>
              <a:t>Java 11</a:t>
            </a:r>
          </a:p>
          <a:p>
            <a:r>
              <a:rPr lang="en-US" dirty="0" err="1"/>
              <a:t>Gradle</a:t>
            </a:r>
            <a:endParaRPr lang="en-US" dirty="0"/>
          </a:p>
          <a:p>
            <a:r>
              <a:rPr lang="en-US" dirty="0"/>
              <a:t>Spring Boot</a:t>
            </a:r>
          </a:p>
          <a:p>
            <a:r>
              <a:rPr lang="en-US" dirty="0"/>
              <a:t>JPA</a:t>
            </a:r>
          </a:p>
          <a:p>
            <a:r>
              <a:rPr lang="en-US" dirty="0"/>
              <a:t>MySQL 8 on </a:t>
            </a:r>
            <a:r>
              <a:rPr lang="en-US" dirty="0" err="1"/>
              <a:t>localhost</a:t>
            </a:r>
            <a:endParaRPr lang="en-US" dirty="0"/>
          </a:p>
          <a:p>
            <a:pPr marL="0" indent="0">
              <a:buNone/>
            </a:pPr>
            <a:r>
              <a:rPr lang="en-US" sz="4400" dirty="0"/>
              <a:t>Server</a:t>
            </a:r>
          </a:p>
          <a:p>
            <a:r>
              <a:rPr lang="en-US" dirty="0"/>
              <a:t>Tomcat</a:t>
            </a:r>
          </a:p>
          <a:p>
            <a:pPr marL="0" indent="0">
              <a:buNone/>
            </a:pPr>
            <a:r>
              <a:rPr lang="en-US" sz="4400" dirty="0"/>
              <a:t>IDE</a:t>
            </a:r>
          </a:p>
          <a:p>
            <a:r>
              <a:rPr lang="en-US" dirty="0" err="1" smtClean="0"/>
              <a:t>IntelliJ</a:t>
            </a:r>
            <a:r>
              <a:rPr lang="en-US" dirty="0" smtClean="0"/>
              <a:t> IDEA</a:t>
            </a:r>
            <a:endParaRPr lang="en-US" dirty="0"/>
          </a:p>
          <a:p>
            <a:pPr marL="0" indent="0">
              <a:buNone/>
            </a:pPr>
            <a:r>
              <a:rPr lang="en-US" sz="4400" dirty="0"/>
              <a:t>Optional</a:t>
            </a:r>
          </a:p>
          <a:p>
            <a:r>
              <a:rPr lang="en-US" dirty="0"/>
              <a:t>Tomcat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8505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</a:t>
            </a:r>
            <a:endParaRPr lang="en-GB" dirty="0"/>
          </a:p>
        </p:txBody>
      </p:sp>
      <p:pic>
        <p:nvPicPr>
          <p:cNvPr id="5" name="Контейнер за съдържание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95400"/>
            <a:ext cx="7391400" cy="5029200"/>
          </a:xfrm>
        </p:spPr>
      </p:pic>
    </p:spTree>
    <p:extLst>
      <p:ext uri="{BB962C8B-B14F-4D97-AF65-F5344CB8AC3E}">
        <p14:creationId xmlns:p14="http://schemas.microsoft.com/office/powerpoint/2010/main" val="2975508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endParaRPr lang="en-GB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228600" y="685800"/>
            <a:ext cx="8763000" cy="5715000"/>
          </a:xfrm>
        </p:spPr>
        <p:txBody>
          <a:bodyPr/>
          <a:lstStyle/>
          <a:p>
            <a:pPr marL="0" indent="0" algn="just">
              <a:buNone/>
            </a:pPr>
            <a:r>
              <a:rPr lang="en-GB" sz="1600" dirty="0" smtClean="0"/>
              <a:t>We </a:t>
            </a:r>
            <a:r>
              <a:rPr lang="en-GB" sz="1600" dirty="0"/>
              <a:t>may or may not have a direct route between our starting and </a:t>
            </a:r>
            <a:r>
              <a:rPr lang="en-GB" sz="1600" dirty="0" smtClean="0"/>
              <a:t>ending points.</a:t>
            </a:r>
          </a:p>
          <a:p>
            <a:pPr marL="0" indent="0" algn="just">
              <a:buNone/>
            </a:pPr>
            <a:r>
              <a:rPr lang="en-GB" sz="1600" dirty="0"/>
              <a:t>Every single step has a particular cost. In </a:t>
            </a:r>
            <a:r>
              <a:rPr lang="en-GB" sz="1600" dirty="0" smtClean="0"/>
              <a:t>my </a:t>
            </a:r>
            <a:r>
              <a:rPr lang="en-GB" sz="1600" dirty="0"/>
              <a:t>case, this is the </a:t>
            </a:r>
            <a:r>
              <a:rPr lang="en-GB" sz="1600" dirty="0" smtClean="0"/>
              <a:t>direct distance </a:t>
            </a:r>
            <a:r>
              <a:rPr lang="en-GB" sz="1600" dirty="0"/>
              <a:t>between </a:t>
            </a:r>
            <a:r>
              <a:rPr lang="en-GB" sz="1600" dirty="0" smtClean="0"/>
              <a:t>cities.</a:t>
            </a:r>
          </a:p>
          <a:p>
            <a:pPr marL="0" indent="0" algn="just">
              <a:buNone/>
            </a:pPr>
            <a:r>
              <a:rPr lang="en-GB" sz="1600" dirty="0" smtClean="0"/>
              <a:t>My </a:t>
            </a:r>
            <a:r>
              <a:rPr lang="en-GB" sz="1600" dirty="0" err="1"/>
              <a:t>P</a:t>
            </a:r>
            <a:r>
              <a:rPr lang="en-GB" sz="1600" dirty="0" err="1" smtClean="0"/>
              <a:t>athFinder</a:t>
            </a:r>
            <a:r>
              <a:rPr lang="en-GB" sz="1600" dirty="0" smtClean="0"/>
              <a:t> class representing the algorithm that takes </a:t>
            </a:r>
            <a:r>
              <a:rPr lang="en-GB" sz="1600" dirty="0"/>
              <a:t>as input a collection of all the nodes – </a:t>
            </a:r>
            <a:r>
              <a:rPr lang="en-GB" sz="1600" dirty="0" smtClean="0"/>
              <a:t>cities – </a:t>
            </a:r>
            <a:r>
              <a:rPr lang="en-GB" sz="1600" dirty="0"/>
              <a:t>and connections between them, and also the desired starting and ending </a:t>
            </a:r>
            <a:r>
              <a:rPr lang="en-GB" sz="1600" dirty="0" smtClean="0"/>
              <a:t>points, declared in class </a:t>
            </a:r>
            <a:r>
              <a:rPr lang="en-GB" sz="1600" dirty="0" err="1" smtClean="0"/>
              <a:t>SearchProblem</a:t>
            </a:r>
            <a:r>
              <a:rPr lang="en-GB" sz="1600" dirty="0" smtClean="0"/>
              <a:t>.</a:t>
            </a:r>
            <a:r>
              <a:rPr lang="en-GB" sz="1600" dirty="0"/>
              <a:t> </a:t>
            </a:r>
            <a:endParaRPr lang="en-GB" sz="1600" dirty="0" smtClean="0"/>
          </a:p>
          <a:p>
            <a:pPr marL="0" indent="0">
              <a:buNone/>
            </a:pPr>
            <a:endParaRPr lang="en-GB" sz="1600" dirty="0" smtClean="0"/>
          </a:p>
          <a:p>
            <a:pPr marL="0" indent="0">
              <a:buNone/>
            </a:pPr>
            <a:endParaRPr lang="en-GB" sz="1600" dirty="0" smtClean="0"/>
          </a:p>
          <a:p>
            <a:pPr marL="0" indent="0">
              <a:buNone/>
            </a:pPr>
            <a:endParaRPr lang="en-GB" sz="1600" b="1" dirty="0"/>
          </a:p>
          <a:p>
            <a:pPr marL="0" indent="0">
              <a:buNone/>
            </a:pPr>
            <a:endParaRPr lang="en-GB" sz="1600" b="1" dirty="0" smtClean="0"/>
          </a:p>
          <a:p>
            <a:pPr marL="0" indent="0">
              <a:buNone/>
            </a:pPr>
            <a:endParaRPr lang="en-GB" sz="1600" b="1" dirty="0"/>
          </a:p>
          <a:p>
            <a:pPr marL="0" indent="0">
              <a:buNone/>
            </a:pPr>
            <a:endParaRPr lang="en-GB" sz="1600" b="1" dirty="0" smtClean="0"/>
          </a:p>
          <a:p>
            <a:pPr marL="0" indent="0">
              <a:buNone/>
            </a:pPr>
            <a:endParaRPr lang="en-GB" sz="1600" b="1" dirty="0"/>
          </a:p>
          <a:p>
            <a:pPr marL="0" indent="0">
              <a:buNone/>
            </a:pPr>
            <a:r>
              <a:rPr lang="en-GB" sz="1600" dirty="0" smtClean="0"/>
              <a:t>The out put </a:t>
            </a:r>
            <a:r>
              <a:rPr lang="en-GB" sz="1600" dirty="0"/>
              <a:t>is </a:t>
            </a:r>
            <a:r>
              <a:rPr lang="en-GB" sz="1600" dirty="0" smtClean="0"/>
              <a:t>the list </a:t>
            </a:r>
            <a:r>
              <a:rPr lang="en-GB" sz="1600" dirty="0"/>
              <a:t>of nodes that will get </a:t>
            </a:r>
            <a:r>
              <a:rPr lang="en-GB" sz="1600" dirty="0" smtClean="0"/>
              <a:t>me </a:t>
            </a:r>
            <a:r>
              <a:rPr lang="en-GB" sz="1600" dirty="0"/>
              <a:t>from start to end, in the order that we need to </a:t>
            </a:r>
            <a:r>
              <a:rPr lang="en-GB" sz="1600" dirty="0" smtClean="0"/>
              <a:t>go.</a:t>
            </a:r>
          </a:p>
          <a:p>
            <a:pPr marL="0" indent="0">
              <a:buNone/>
            </a:pPr>
            <a:endParaRPr lang="en-GB" sz="1600" dirty="0" smtClean="0"/>
          </a:p>
          <a:p>
            <a:pPr marL="0" indent="0">
              <a:buNone/>
            </a:pPr>
            <a:endParaRPr lang="en-GB" sz="1600" dirty="0"/>
          </a:p>
        </p:txBody>
      </p:sp>
      <p:pic>
        <p:nvPicPr>
          <p:cNvPr id="7" name="Картина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" y="2133600"/>
            <a:ext cx="8138160" cy="1920240"/>
          </a:xfrm>
          <a:prstGeom prst="rect">
            <a:avLst/>
          </a:prstGeom>
        </p:spPr>
      </p:pic>
      <p:pic>
        <p:nvPicPr>
          <p:cNvPr id="8" name="Картина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26" y="4495800"/>
            <a:ext cx="8109584" cy="192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728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25562"/>
          </a:xfrm>
        </p:spPr>
        <p:txBody>
          <a:bodyPr>
            <a:normAutofit fontScale="90000"/>
          </a:bodyPr>
          <a:lstStyle/>
          <a:p>
            <a:pPr marL="0" indent="0" algn="just"/>
            <a:r>
              <a:rPr lang="en-US" sz="1800" u="sng" dirty="0" smtClean="0"/>
              <a:t>Problem</a:t>
            </a:r>
            <a:r>
              <a:rPr lang="en-US" sz="1800" u="sng" dirty="0"/>
              <a:t/>
            </a:r>
            <a:br>
              <a:rPr lang="en-US" sz="1800" u="sng" dirty="0"/>
            </a:br>
            <a:r>
              <a:rPr lang="en-GB" sz="1600" dirty="0" smtClean="0"/>
              <a:t>In the project I’m using as a data the cities showing in the picture. I’m reading this data from local file /it can be .txt or .</a:t>
            </a:r>
            <a:r>
              <a:rPr lang="en-GB" sz="1600" dirty="0" err="1" smtClean="0"/>
              <a:t>scv</a:t>
            </a:r>
            <a:r>
              <a:rPr lang="en-GB" sz="1600" dirty="0" smtClean="0"/>
              <a:t> file/ and I choose to read them using Scanner class. In order to make the algorithm work, I have several </a:t>
            </a:r>
            <a:r>
              <a:rPr lang="en-GB" sz="1600" dirty="0"/>
              <a:t>pieces of data </a:t>
            </a:r>
            <a:r>
              <a:rPr lang="en-GB" sz="1600" dirty="0" smtClean="0"/>
              <a:t>that needs </a:t>
            </a:r>
            <a:r>
              <a:rPr lang="en-GB" sz="1600" dirty="0"/>
              <a:t>to keep </a:t>
            </a:r>
            <a:r>
              <a:rPr lang="en-GB" sz="1600" dirty="0" smtClean="0"/>
              <a:t>tracking of. The orange line is the cost of connecting points.</a:t>
            </a:r>
            <a:endParaRPr lang="en-GB" sz="1600" dirty="0"/>
          </a:p>
        </p:txBody>
      </p:sp>
      <p:pic>
        <p:nvPicPr>
          <p:cNvPr id="4" name="Контейнер за съдържание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676400"/>
            <a:ext cx="8001000" cy="5048134"/>
          </a:xfrm>
        </p:spPr>
      </p:pic>
    </p:spTree>
    <p:extLst>
      <p:ext uri="{BB962C8B-B14F-4D97-AF65-F5344CB8AC3E}">
        <p14:creationId xmlns:p14="http://schemas.microsoft.com/office/powerpoint/2010/main" val="3947854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4037</TotalTime>
  <Words>640</Words>
  <Application>Microsoft Office PowerPoint</Application>
  <PresentationFormat>Презентация на цял екран (4:3)</PresentationFormat>
  <Paragraphs>108</Paragraphs>
  <Slides>21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21</vt:i4>
      </vt:variant>
    </vt:vector>
  </HeadingPairs>
  <TitlesOfParts>
    <vt:vector size="22" baseType="lpstr">
      <vt:lpstr>Office тема</vt:lpstr>
      <vt:lpstr>Hello Amadeus </vt:lpstr>
      <vt:lpstr>Some deeply thankfully words…</vt:lpstr>
      <vt:lpstr>Мy first project that I will talk about it in front of an audience</vt:lpstr>
      <vt:lpstr>Introduction</vt:lpstr>
      <vt:lpstr>Introduction</vt:lpstr>
      <vt:lpstr>Technology used in this project</vt:lpstr>
      <vt:lpstr>Class diagram</vt:lpstr>
      <vt:lpstr> </vt:lpstr>
      <vt:lpstr>Problem In the project I’m using as a data the cities showing in the picture. I’m reading this data from local file /it can be .txt or .scv file/ and I choose to read them using Scanner class. In order to make the algorithm work, I have several pieces of data that needs to keep tracking of. The orange line is the cost of connecting points.</vt:lpstr>
      <vt:lpstr>A* algorithm</vt:lpstr>
      <vt:lpstr>Презентация на PowerPoint</vt:lpstr>
      <vt:lpstr>Junit testing</vt:lpstr>
      <vt:lpstr>Let’s start with            and </vt:lpstr>
      <vt:lpstr>MySQL database </vt:lpstr>
      <vt:lpstr>@Entity – Data Access level</vt:lpstr>
      <vt:lpstr>@Repository – Data access level</vt:lpstr>
      <vt:lpstr>@Service – Business Logic Level</vt:lpstr>
      <vt:lpstr>@Controller – Presentation API</vt:lpstr>
      <vt:lpstr> @JsonView  ResponseEntityExceptionHandler </vt:lpstr>
      <vt:lpstr>Postman client  </vt:lpstr>
      <vt:lpstr>Thank you for your attention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PowerPoint</dc:title>
  <dc:creator>User</dc:creator>
  <cp:lastModifiedBy>User</cp:lastModifiedBy>
  <cp:revision>100</cp:revision>
  <dcterms:created xsi:type="dcterms:W3CDTF">2023-01-14T15:36:40Z</dcterms:created>
  <dcterms:modified xsi:type="dcterms:W3CDTF">2023-03-07T16:34:57Z</dcterms:modified>
</cp:coreProperties>
</file>