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7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2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39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6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56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9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1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08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9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3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43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31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1010-DEE5-4800-B420-C5E9A0635FBA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FC53-534D-4E6C-A4C9-E31009588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679758" y="371478"/>
            <a:ext cx="10306449" cy="5630262"/>
            <a:chOff x="1778475" y="464277"/>
            <a:chExt cx="10165601" cy="5630262"/>
          </a:xfrm>
        </p:grpSpPr>
        <p:pic>
          <p:nvPicPr>
            <p:cNvPr id="5" name="Imagen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253" y="464277"/>
              <a:ext cx="2495823" cy="953304"/>
            </a:xfrm>
            <a:prstGeom prst="rect">
              <a:avLst/>
            </a:prstGeom>
            <a:noFill/>
          </p:spPr>
        </p:pic>
        <p:sp>
          <p:nvSpPr>
            <p:cNvPr id="7" name="Rectángulo 6"/>
            <p:cNvSpPr/>
            <p:nvPr/>
          </p:nvSpPr>
          <p:spPr>
            <a:xfrm>
              <a:off x="1778475" y="2366535"/>
              <a:ext cx="7669778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b="1" dirty="0" smtClean="0">
                  <a:solidFill>
                    <a:srgbClr val="002060"/>
                  </a:solidFill>
                </a:rPr>
                <a:t>CURSO </a:t>
              </a:r>
              <a:r>
                <a:rPr lang="es-MX" sz="3600" b="1" dirty="0">
                  <a:solidFill>
                    <a:srgbClr val="002060"/>
                  </a:solidFill>
                </a:rPr>
                <a:t>DE INDUCCIÓN VIRTUAL </a:t>
              </a:r>
              <a:endParaRPr lang="es-MX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s-MX" sz="2800" dirty="0" smtClean="0">
                  <a:solidFill>
                    <a:srgbClr val="002060"/>
                  </a:solidFill>
                </a:rPr>
                <a:t>Proceso de Residencias Profesionales </a:t>
              </a:r>
            </a:p>
            <a:p>
              <a:pPr algn="ctr"/>
              <a:r>
                <a:rPr lang="es-MX" sz="2800" dirty="0" smtClean="0">
                  <a:solidFill>
                    <a:srgbClr val="002060"/>
                  </a:solidFill>
                </a:rPr>
                <a:t>Periodo: Agosto – Diciembre 2020 </a:t>
              </a:r>
              <a:endParaRPr lang="es-MX" sz="2800" dirty="0">
                <a:solidFill>
                  <a:srgbClr val="002060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365205" y="4093991"/>
              <a:ext cx="9013966" cy="200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600" b="1" dirty="0" smtClean="0"/>
                <a:t>PARA SER CONSIDERADO CANDIDATO  DEBES CUMPLIR LOS SIGUIENTES REQUISITOS</a:t>
              </a:r>
              <a:r>
                <a:rPr lang="es-MX" sz="1600" dirty="0" smtClean="0"/>
                <a:t>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 smtClean="0"/>
                <a:t>Acreditación del Servicio Social.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 smtClean="0"/>
                <a:t>Acreditación </a:t>
              </a:r>
              <a:r>
                <a:rPr lang="es-ES" dirty="0"/>
                <a:t>de todas las actividades complementarias.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 smtClean="0"/>
                <a:t>Tener </a:t>
              </a:r>
              <a:r>
                <a:rPr lang="es-ES" dirty="0"/>
                <a:t>aprobado al menos el 80% de créditos de su plan de estudios.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 smtClean="0"/>
                <a:t>No </a:t>
              </a:r>
              <a:r>
                <a:rPr lang="es-ES" dirty="0"/>
                <a:t>contar con ninguna asignatura en condiciones de “curso especial”.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 smtClean="0"/>
                <a:t>Estar </a:t>
              </a:r>
              <a:r>
                <a:rPr lang="es-ES" dirty="0"/>
                <a:t>dentro del plazo de 12 semestres para la conclusión de su carrera</a:t>
              </a:r>
              <a:r>
                <a:rPr lang="es-ES" dirty="0" smtClean="0">
                  <a:solidFill>
                    <a:srgbClr val="002060"/>
                  </a:solidFill>
                </a:rPr>
                <a:t>.</a:t>
              </a:r>
            </a:p>
            <a:p>
              <a:r>
                <a:rPr lang="es-MX" dirty="0" smtClean="0">
                  <a:solidFill>
                    <a:srgbClr val="002060"/>
                  </a:solidFill>
                </a:rPr>
                <a:t>	 	</a:t>
              </a:r>
              <a:endParaRPr lang="es-MX" dirty="0">
                <a:solidFill>
                  <a:srgbClr val="002060"/>
                </a:solidFill>
              </a:endParaRPr>
            </a:p>
          </p:txBody>
        </p:sp>
      </p:grpSp>
      <p:sp>
        <p:nvSpPr>
          <p:cNvPr id="17" name="Título 1"/>
          <p:cNvSpPr txBox="1">
            <a:spLocks/>
          </p:cNvSpPr>
          <p:nvPr/>
        </p:nvSpPr>
        <p:spPr>
          <a:xfrm>
            <a:off x="0" y="1446102"/>
            <a:ext cx="12019402" cy="93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400" b="1" dirty="0" smtClean="0">
                <a:solidFill>
                  <a:srgbClr val="00336C"/>
                </a:solidFill>
                <a:latin typeface="Montserrat" panose="00000500000000000000" pitchFamily="2" charset="0"/>
                <a:ea typeface="+mn-ea"/>
                <a:cs typeface="+mn-cs"/>
              </a:rPr>
              <a:t>INSTITUTO TECNOLÓGICO DE GUSTAVO A. MADERO II</a:t>
            </a:r>
            <a:endParaRPr lang="es-MX" sz="3400" b="1" dirty="0">
              <a:solidFill>
                <a:srgbClr val="00336C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341164" y="6035806"/>
            <a:ext cx="3645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dirty="0" smtClean="0">
                <a:solidFill>
                  <a:schemeClr val="tx2"/>
                </a:solidFill>
              </a:rPr>
              <a:t>	</a:t>
            </a:r>
            <a:r>
              <a:rPr lang="es-MX" sz="1050" b="1" i="1" dirty="0">
                <a:solidFill>
                  <a:schemeClr val="tx2"/>
                </a:solidFill>
              </a:rPr>
              <a:t>Excelencia en Educación Tecnológica®</a:t>
            </a:r>
            <a:r>
              <a:rPr lang="es-MX" sz="1050" b="1" dirty="0">
                <a:solidFill>
                  <a:schemeClr val="tx2"/>
                </a:solidFill>
              </a:rPr>
              <a:t> </a:t>
            </a:r>
            <a:endParaRPr lang="es-MX" sz="1050" dirty="0">
              <a:solidFill>
                <a:schemeClr val="tx2"/>
              </a:solidFill>
            </a:endParaRPr>
          </a:p>
          <a:p>
            <a:r>
              <a:rPr lang="es-MX" sz="1050" b="1" i="1" dirty="0">
                <a:solidFill>
                  <a:schemeClr val="tx2"/>
                </a:solidFill>
              </a:rPr>
              <a:t>El Bien, La Verdad Y La Belleza, Desarrollo De La Humanidad®</a:t>
            </a:r>
            <a:endParaRPr lang="es-MX" sz="105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0" y="371478"/>
            <a:ext cx="3066554" cy="8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5140" y="3934688"/>
            <a:ext cx="8415969" cy="1655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Periodo</a:t>
            </a:r>
          </a:p>
          <a:p>
            <a:r>
              <a:rPr lang="es-ES" b="1" dirty="0" smtClean="0"/>
              <a:t>Administración </a:t>
            </a:r>
            <a:r>
              <a:rPr lang="es-ES" dirty="0" smtClean="0"/>
              <a:t>   </a:t>
            </a:r>
            <a:r>
              <a:rPr lang="es-ES" dirty="0"/>
              <a:t>07 de agosto al 07 de diciembre 2020 </a:t>
            </a:r>
          </a:p>
          <a:p>
            <a:r>
              <a:rPr lang="es-ES" b="1" dirty="0"/>
              <a:t>Industrial </a:t>
            </a:r>
            <a:r>
              <a:rPr lang="es-ES" dirty="0"/>
              <a:t>             08 de agosto al 08 de diciembre 2020</a:t>
            </a:r>
          </a:p>
          <a:p>
            <a:r>
              <a:rPr lang="es-ES" b="1" dirty="0"/>
              <a:t>Arquitectura </a:t>
            </a:r>
            <a:r>
              <a:rPr lang="es-ES" dirty="0"/>
              <a:t>       09 de agosto al 09 de diciembre 2020</a:t>
            </a:r>
          </a:p>
          <a:p>
            <a:pPr marL="0" indent="0">
              <a:buNone/>
            </a:pPr>
            <a:endParaRPr lang="es-ES" dirty="0"/>
          </a:p>
          <a:p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491408" y="1657417"/>
            <a:ext cx="8415969" cy="1655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/>
              <a:t>El valor curricular para la Residencia Profesional es de 10 créditos, y su duración queda determinada por un período de cuatro meses como tiempo mínimo y seis meses como tiempo máximo, debiendo acumularse 500 horas</a:t>
            </a:r>
            <a:r>
              <a:rPr lang="en-US" dirty="0" smtClean="0"/>
              <a:t>.</a:t>
            </a:r>
            <a:endParaRPr lang="es-MX" dirty="0"/>
          </a:p>
          <a:p>
            <a:pPr algn="just"/>
            <a:r>
              <a:rPr lang="en-US" dirty="0"/>
              <a:t>La Residencia Profesional se cursa por una única ocasión.</a:t>
            </a:r>
            <a:endParaRPr lang="es-MX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55325" y="317999"/>
            <a:ext cx="10515600" cy="1325563"/>
          </a:xfrm>
        </p:spPr>
        <p:txBody>
          <a:bodyPr/>
          <a:lstStyle/>
          <a:p>
            <a:r>
              <a:rPr lang="es-MX" dirty="0"/>
              <a:t>Residencias Profesionales </a:t>
            </a:r>
          </a:p>
        </p:txBody>
      </p:sp>
    </p:spTree>
    <p:extLst>
      <p:ext uri="{BB962C8B-B14F-4D97-AF65-F5344CB8AC3E}">
        <p14:creationId xmlns:p14="http://schemas.microsoft.com/office/powerpoint/2010/main" val="30649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369" y="849868"/>
            <a:ext cx="10515600" cy="59334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  </a:t>
            </a:r>
            <a:r>
              <a:rPr lang="es-ES" dirty="0"/>
              <a:t/>
            </a:r>
            <a:br>
              <a:rPr lang="es-ES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50685" y="5751651"/>
            <a:ext cx="9241315" cy="5188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s-MX" sz="1000" dirty="0"/>
          </a:p>
          <a:p>
            <a:r>
              <a:rPr lang="en-US" sz="2600" dirty="0" err="1"/>
              <a:t>Dirección</a:t>
            </a:r>
            <a:r>
              <a:rPr lang="en-US" sz="2600" dirty="0"/>
              <a:t> web para </a:t>
            </a:r>
            <a:r>
              <a:rPr lang="en-US" sz="2600" dirty="0" err="1"/>
              <a:t>descarga</a:t>
            </a:r>
            <a:r>
              <a:rPr lang="en-US" sz="2600" dirty="0"/>
              <a:t> de </a:t>
            </a:r>
            <a:r>
              <a:rPr lang="en-US" sz="2600" dirty="0" err="1"/>
              <a:t>formatos</a:t>
            </a:r>
            <a:r>
              <a:rPr lang="en-US" sz="2600" dirty="0"/>
              <a:t>: </a:t>
            </a:r>
            <a:r>
              <a:rPr lang="en-US" sz="2600" u="sng" dirty="0">
                <a:solidFill>
                  <a:schemeClr val="accent1">
                    <a:lumMod val="75000"/>
                  </a:schemeClr>
                </a:solidFill>
              </a:rPr>
              <a:t>http://www.dgest.gob.mx/programas-de-innovacion-y-calidad/multisitios-proceso-estrategico-academico</a:t>
            </a:r>
            <a:endParaRPr lang="es-ES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257301" y="444387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Enviar  </a:t>
            </a:r>
            <a:r>
              <a:rPr lang="es-ES" sz="2400" dirty="0"/>
              <a:t>a la </a:t>
            </a:r>
            <a:r>
              <a:rPr lang="es-ES" sz="2400" dirty="0" smtClean="0"/>
              <a:t>División </a:t>
            </a:r>
            <a:r>
              <a:rPr lang="es-ES" sz="2400" dirty="0"/>
              <a:t>de </a:t>
            </a:r>
            <a:r>
              <a:rPr lang="es-ES" sz="2400" dirty="0" smtClean="0"/>
              <a:t>Estudios </a:t>
            </a:r>
            <a:r>
              <a:rPr lang="es-ES" sz="2400" dirty="0"/>
              <a:t>Profesionales </a:t>
            </a:r>
            <a:r>
              <a:rPr lang="es-ES" sz="2400" dirty="0" smtClean="0"/>
              <a:t>en formato </a:t>
            </a:r>
            <a:r>
              <a:rPr lang="es-ES" sz="2400" dirty="0"/>
              <a:t>digital (Zip</a:t>
            </a:r>
            <a:r>
              <a:rPr lang="es-ES" sz="2400" dirty="0" smtClean="0"/>
              <a:t>), los </a:t>
            </a:r>
            <a:r>
              <a:rPr lang="es-ES" sz="2400" dirty="0"/>
              <a:t>días 30 y 31 de julio 2020 (únicos días).  </a:t>
            </a:r>
            <a:r>
              <a:rPr lang="es-ES" sz="2400" dirty="0" smtClean="0"/>
              <a:t>La siguiente documentación:</a:t>
            </a:r>
            <a:endParaRPr lang="es-ES" sz="2400" dirty="0"/>
          </a:p>
        </p:txBody>
      </p:sp>
      <p:sp>
        <p:nvSpPr>
          <p:cNvPr id="7" name="Control 1"/>
          <p:cNvSpPr>
            <a:spLocks noChangeArrowheads="1" noChangeShapeType="1"/>
          </p:cNvSpPr>
          <p:nvPr/>
        </p:nvSpPr>
        <p:spPr bwMode="auto">
          <a:xfrm>
            <a:off x="7833832" y="1458427"/>
            <a:ext cx="3071812" cy="44545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Control 2"/>
          <p:cNvSpPr>
            <a:spLocks noChangeArrowheads="1" noChangeShapeType="1"/>
          </p:cNvSpPr>
          <p:nvPr/>
        </p:nvSpPr>
        <p:spPr bwMode="auto">
          <a:xfrm>
            <a:off x="4787900" y="2925763"/>
            <a:ext cx="3071813" cy="26035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28217"/>
              </p:ext>
            </p:extLst>
          </p:nvPr>
        </p:nvGraphicFramePr>
        <p:xfrm>
          <a:off x="2255378" y="1651809"/>
          <a:ext cx="7020824" cy="3647879"/>
        </p:xfrm>
        <a:graphic>
          <a:graphicData uri="http://schemas.openxmlformats.org/drawingml/2006/table">
            <a:tbl>
              <a:tblPr/>
              <a:tblGrid>
                <a:gridCol w="3487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623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</a:t>
                      </a:r>
                      <a:endParaRPr lang="es-MX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2D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FECHAS DE ENTREGA</a:t>
                      </a:r>
                      <a:endParaRPr lang="es-MX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98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 Preliminar (ÚNICOS DÍAS)</a:t>
                      </a:r>
                      <a:endParaRPr lang="es-MX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y 31 de julio </a:t>
                      </a:r>
                      <a:r>
                        <a:rPr lang="es-ES" sz="16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(PDF). 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40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Solicitud de Residencias Profesionales en formato TecNM-AC-PO-004-01.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y 31 de julio  </a:t>
                      </a:r>
                      <a:r>
                        <a:rPr lang="es-ES" sz="16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(PDF).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46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Carta de presentación y agradecimiento en el formato TecNM-AC-PO-004-03.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y 31 de julio </a:t>
                      </a:r>
                      <a:r>
                        <a:rPr lang="es-ES" sz="16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2020(PDF).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0586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Carta de aceptación (firmada y sellada por la empresa)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de agosto 2020 </a:t>
                      </a:r>
                      <a:endParaRPr lang="pt-BR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ING. ADMON </a:t>
                      </a:r>
                      <a:endParaRPr lang="pt-BR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 de agosto 2020 </a:t>
                      </a:r>
                      <a:endParaRPr lang="pt-BR" sz="24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ING. IND </a:t>
                      </a:r>
                      <a:endParaRPr lang="pt-BR" sz="24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pt-BR" sz="16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 </a:t>
                      </a:r>
                      <a:r>
                        <a:rPr lang="pt-BR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agosto 2020 </a:t>
                      </a:r>
                      <a:endParaRPr lang="pt-BR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 </a:t>
                      </a:r>
                      <a:endParaRPr lang="pt-BR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346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1600" kern="14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Carga </a:t>
                      </a:r>
                      <a:r>
                        <a:rPr lang="es-MX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Académica </a:t>
                      </a:r>
                      <a:endParaRPr lang="es-MX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ontrol 3"/>
          <p:cNvSpPr>
            <a:spLocks noChangeArrowheads="1" noChangeShapeType="1"/>
          </p:cNvSpPr>
          <p:nvPr/>
        </p:nvSpPr>
        <p:spPr bwMode="auto">
          <a:xfrm>
            <a:off x="2575567" y="1631204"/>
            <a:ext cx="7292333" cy="363702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7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364" y="38697"/>
            <a:ext cx="10515600" cy="69249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Estructura del reporte preliminar 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934" t="12993" r="22470" b="8414"/>
          <a:stretch/>
        </p:blipFill>
        <p:spPr>
          <a:xfrm>
            <a:off x="2699132" y="627962"/>
            <a:ext cx="6290631" cy="53872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38000" y="1335553"/>
            <a:ext cx="33050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Nota Importante:</a:t>
            </a:r>
          </a:p>
          <a:p>
            <a:pPr algn="just"/>
            <a:r>
              <a:rPr lang="es-MX" sz="1400" dirty="0" smtClean="0"/>
              <a:t>Enviar  a la División de Estudios  en formato  digital (PDF).</a:t>
            </a:r>
          </a:p>
          <a:p>
            <a:pPr algn="just"/>
            <a:endParaRPr lang="es-MX" sz="1400" dirty="0" smtClean="0"/>
          </a:p>
          <a:p>
            <a:pPr algn="just"/>
            <a:r>
              <a:rPr lang="es-MX" sz="1400" b="1" dirty="0" smtClean="0"/>
              <a:t>La Carpeta Zip debe Incluir:</a:t>
            </a:r>
          </a:p>
          <a:p>
            <a:pPr algn="just" fontAlgn="t"/>
            <a:r>
              <a:rPr lang="es-MX" sz="1400" dirty="0" smtClean="0"/>
              <a:t>1.  </a:t>
            </a:r>
            <a:r>
              <a:rPr lang="es-MX" sz="1400" dirty="0"/>
              <a:t>Reporte </a:t>
            </a:r>
            <a:r>
              <a:rPr lang="es-MX" sz="1400" dirty="0" smtClean="0"/>
              <a:t>Preliminar. </a:t>
            </a:r>
          </a:p>
          <a:p>
            <a:pPr algn="just" fontAlgn="t"/>
            <a:r>
              <a:rPr lang="es-ES" sz="1400" dirty="0" smtClean="0"/>
              <a:t>2. Solicitud </a:t>
            </a:r>
            <a:r>
              <a:rPr lang="es-ES" sz="1400" dirty="0"/>
              <a:t>de </a:t>
            </a:r>
            <a:r>
              <a:rPr lang="es-ES" sz="1400" dirty="0" smtClean="0"/>
              <a:t>Residencias</a:t>
            </a:r>
            <a:r>
              <a:rPr lang="es-ES" sz="1400" dirty="0"/>
              <a:t> </a:t>
            </a:r>
            <a:r>
              <a:rPr lang="es-ES" sz="1400" dirty="0" smtClean="0"/>
              <a:t>Profesionales.</a:t>
            </a:r>
          </a:p>
          <a:p>
            <a:pPr algn="just" fontAlgn="t"/>
            <a:r>
              <a:rPr lang="es-ES" sz="1400" dirty="0" smtClean="0"/>
              <a:t>3. Carta </a:t>
            </a:r>
            <a:r>
              <a:rPr lang="es-ES" sz="1400" dirty="0"/>
              <a:t>de presentación y </a:t>
            </a:r>
            <a:r>
              <a:rPr lang="es-ES" sz="1400" dirty="0" smtClean="0"/>
              <a:t>agradecimiento.</a:t>
            </a:r>
            <a:endParaRPr lang="es-MX" sz="1400" dirty="0"/>
          </a:p>
          <a:p>
            <a:pPr algn="just" fontAlgn="t"/>
            <a:r>
              <a:rPr lang="es-ES" sz="1400" dirty="0" smtClean="0"/>
              <a:t>4. Carta </a:t>
            </a:r>
            <a:r>
              <a:rPr lang="es-ES" sz="1400" dirty="0"/>
              <a:t>de aceptación (firmada y sellada por la empresa</a:t>
            </a:r>
            <a:r>
              <a:rPr lang="es-ES" sz="1400" dirty="0" smtClean="0"/>
              <a:t>)</a:t>
            </a:r>
            <a:r>
              <a:rPr lang="es-MX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4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115" y="489709"/>
            <a:ext cx="10515600" cy="1050689"/>
          </a:xfrm>
        </p:spPr>
        <p:txBody>
          <a:bodyPr>
            <a:noAutofit/>
          </a:bodyPr>
          <a:lstStyle/>
          <a:p>
            <a:r>
              <a:rPr lang="es-MX" sz="3200" dirty="0" smtClean="0"/>
              <a:t>            </a:t>
            </a:r>
            <a:r>
              <a:rPr lang="es-MX" sz="3200" b="1" dirty="0" smtClean="0"/>
              <a:t>Desarrollo del proceso de residencias profesionales</a:t>
            </a:r>
            <a:endParaRPr lang="es-MX" sz="3200" b="1" dirty="0"/>
          </a:p>
        </p:txBody>
      </p:sp>
      <p:sp>
        <p:nvSpPr>
          <p:cNvPr id="8" name="Control 2"/>
          <p:cNvSpPr>
            <a:spLocks noChangeArrowheads="1" noChangeShapeType="1"/>
          </p:cNvSpPr>
          <p:nvPr/>
        </p:nvSpPr>
        <p:spPr bwMode="auto">
          <a:xfrm>
            <a:off x="2643073" y="1728386"/>
            <a:ext cx="3071812" cy="44545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76706"/>
              </p:ext>
            </p:extLst>
          </p:nvPr>
        </p:nvGraphicFramePr>
        <p:xfrm>
          <a:off x="2264341" y="2172267"/>
          <a:ext cx="7805076" cy="2273079"/>
        </p:xfrm>
        <a:graphic>
          <a:graphicData uri="http://schemas.openxmlformats.org/drawingml/2006/table">
            <a:tbl>
              <a:tblPr/>
              <a:tblGrid>
                <a:gridCol w="3906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359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2D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FECHAS DE ENTREGA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07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kern="14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Formato </a:t>
                      </a:r>
                      <a:r>
                        <a:rPr lang="es-MX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registro de asesoría de Residencias Profesionales por competencias :  </a:t>
                      </a:r>
                      <a:r>
                        <a:rPr lang="es-MX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TecNM-AC-PO-004-07</a:t>
                      </a:r>
                      <a:endParaRPr lang="es-MX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Semana 1 a la </a:t>
                      </a:r>
                      <a:r>
                        <a:rPr lang="es-ES" sz="16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</a:t>
                      </a: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(una</a:t>
                      </a:r>
                      <a:r>
                        <a:rPr lang="es-ES" sz="1600" b="1" kern="140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asesoría por semana)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077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600" kern="14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Formato </a:t>
                      </a:r>
                      <a:r>
                        <a:rPr lang="es-ES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evaluación y seguimiento de residencias profesionales en el formato </a:t>
                      </a:r>
                      <a:r>
                        <a:rPr lang="es-ES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TecNM-AC-004-08 (</a:t>
                      </a:r>
                      <a:r>
                        <a:rPr lang="es-ES" sz="1600" b="1" kern="1400" cap="all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 dos</a:t>
                      </a:r>
                      <a:r>
                        <a:rPr lang="es-ES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  <a:endParaRPr lang="es-ES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 6 Y 12</a:t>
                      </a:r>
                      <a:endParaRPr lang="es-MX" sz="24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Marcador de contenido 2"/>
          <p:cNvSpPr txBox="1">
            <a:spLocks/>
          </p:cNvSpPr>
          <p:nvPr/>
        </p:nvSpPr>
        <p:spPr>
          <a:xfrm>
            <a:off x="2177207" y="4951510"/>
            <a:ext cx="9390503" cy="612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sz="1000" dirty="0" smtClean="0"/>
          </a:p>
          <a:p>
            <a:r>
              <a:rPr lang="en-US" sz="3400" dirty="0" err="1" smtClean="0"/>
              <a:t>Dirección</a:t>
            </a:r>
            <a:r>
              <a:rPr lang="en-US" sz="3400" dirty="0" smtClean="0"/>
              <a:t> web para </a:t>
            </a:r>
            <a:r>
              <a:rPr lang="en-US" sz="3400" dirty="0" err="1" smtClean="0"/>
              <a:t>descarga</a:t>
            </a:r>
            <a:r>
              <a:rPr lang="en-US" sz="3400" dirty="0" smtClean="0"/>
              <a:t> de </a:t>
            </a:r>
            <a:r>
              <a:rPr lang="en-US" sz="3400" dirty="0" err="1" smtClean="0"/>
              <a:t>formatos</a:t>
            </a:r>
            <a:r>
              <a:rPr lang="en-US" sz="3400" dirty="0" smtClean="0"/>
              <a:t>: </a:t>
            </a:r>
            <a:r>
              <a:rPr lang="en-US" sz="3400" u="sng" dirty="0" smtClean="0">
                <a:solidFill>
                  <a:schemeClr val="accent1">
                    <a:lumMod val="75000"/>
                  </a:schemeClr>
                </a:solidFill>
              </a:rPr>
              <a:t>http://www.dgest.gob.mx/programas-de-innovacion-y-calidad/multisitios-proceso-estrategico-academico</a:t>
            </a:r>
            <a:endParaRPr lang="es-MX" sz="34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762182" y="1497553"/>
            <a:ext cx="912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Una vez aceptado el proyecto los formatos a utilizar son los siguientes</a:t>
            </a:r>
            <a:r>
              <a:rPr lang="es-MX" dirty="0" smtClean="0"/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7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5318" y="333759"/>
            <a:ext cx="10515600" cy="1050689"/>
          </a:xfrm>
        </p:spPr>
        <p:txBody>
          <a:bodyPr>
            <a:normAutofit/>
          </a:bodyPr>
          <a:lstStyle/>
          <a:p>
            <a:r>
              <a:rPr lang="es-MX" b="1" dirty="0" smtClean="0"/>
              <a:t>            </a:t>
            </a:r>
            <a:r>
              <a:rPr lang="es-MX" sz="3600" b="1" dirty="0" smtClean="0"/>
              <a:t>Termino del proceso de residencias profesionales </a:t>
            </a:r>
            <a:endParaRPr lang="es-MX" sz="3600" b="1" dirty="0"/>
          </a:p>
        </p:txBody>
      </p:sp>
      <p:sp>
        <p:nvSpPr>
          <p:cNvPr id="5" name="Control 1"/>
          <p:cNvSpPr>
            <a:spLocks noChangeArrowheads="1" noChangeShapeType="1"/>
          </p:cNvSpPr>
          <p:nvPr/>
        </p:nvSpPr>
        <p:spPr bwMode="auto">
          <a:xfrm>
            <a:off x="4772025" y="2536825"/>
            <a:ext cx="3105150" cy="34686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Control 2"/>
          <p:cNvSpPr>
            <a:spLocks noChangeArrowheads="1" noChangeShapeType="1"/>
          </p:cNvSpPr>
          <p:nvPr/>
        </p:nvSpPr>
        <p:spPr bwMode="auto">
          <a:xfrm>
            <a:off x="2643073" y="1728386"/>
            <a:ext cx="3071812" cy="44545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068846"/>
              </p:ext>
            </p:extLst>
          </p:nvPr>
        </p:nvGraphicFramePr>
        <p:xfrm>
          <a:off x="3177670" y="2149282"/>
          <a:ext cx="7553147" cy="2753469"/>
        </p:xfrm>
        <a:graphic>
          <a:graphicData uri="http://schemas.openxmlformats.org/drawingml/2006/table">
            <a:tbl>
              <a:tblPr/>
              <a:tblGrid>
                <a:gridCol w="378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958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2D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FECHAS DE ENTREGA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73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Formato de evaluación de reporte de residencias profesionales en el formato </a:t>
                      </a:r>
                      <a:r>
                        <a:rPr lang="es-ES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TecNM-AC-004-09</a:t>
                      </a:r>
                      <a:r>
                        <a:rPr lang="es-ES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ES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 16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Carta </a:t>
                      </a:r>
                      <a:r>
                        <a:rPr lang="es-MX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termino de residencias profesionales emitido por la empresa.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de diciembre 2020 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ING. ADMON 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 de diciembre</a:t>
                      </a:r>
                      <a:r>
                        <a:rPr lang="es-MX" sz="1400" b="1" kern="1400" cap="small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ING. IND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 de diciembre 2020</a:t>
                      </a:r>
                      <a:endParaRPr lang="es-MX" sz="2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ARQU</a:t>
                      </a:r>
                      <a:endParaRPr lang="es-MX" sz="2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086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 </a:t>
                      </a:r>
                      <a:r>
                        <a:rPr lang="es-ES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residencias profesionales en formato digital</a:t>
                      </a:r>
                      <a:r>
                        <a:rPr lang="es-ES" sz="1400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s-ES" sz="1400" kern="140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1" kern="140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(CD, SON DOS)</a:t>
                      </a:r>
                      <a:endParaRPr lang="es-ES" sz="20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940">
                <a:tc>
                  <a:txBody>
                    <a:bodyPr/>
                    <a:lstStyle/>
                    <a:p>
                      <a:pPr marR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Formato </a:t>
                      </a:r>
                      <a:r>
                        <a:rPr lang="es-MX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Informe Semestral de Residencias Profesionales por competencias </a:t>
                      </a:r>
                      <a:r>
                        <a:rPr lang="es-MX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TecNM-AC-004-06</a:t>
                      </a:r>
                      <a:r>
                        <a:rPr lang="es-MX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73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Carta </a:t>
                      </a:r>
                      <a:r>
                        <a:rPr lang="es-MX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no inconveniencia </a:t>
                      </a:r>
                      <a:endParaRPr lang="es-MX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Marcador de contenido 2"/>
          <p:cNvSpPr txBox="1">
            <a:spLocks/>
          </p:cNvSpPr>
          <p:nvPr/>
        </p:nvSpPr>
        <p:spPr>
          <a:xfrm>
            <a:off x="3602194" y="5351385"/>
            <a:ext cx="9241315" cy="518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sz="1000" dirty="0" smtClean="0"/>
          </a:p>
          <a:p>
            <a:r>
              <a:rPr lang="en-US" sz="2600" dirty="0" err="1" smtClean="0"/>
              <a:t>Dirección</a:t>
            </a:r>
            <a:r>
              <a:rPr lang="en-US" sz="2600" dirty="0" smtClean="0"/>
              <a:t> web para </a:t>
            </a:r>
            <a:r>
              <a:rPr lang="en-US" sz="2600" dirty="0" err="1" smtClean="0"/>
              <a:t>descarga</a:t>
            </a:r>
            <a:r>
              <a:rPr lang="en-US" sz="2600" dirty="0" smtClean="0"/>
              <a:t> de </a:t>
            </a:r>
            <a:r>
              <a:rPr lang="en-US" sz="2600" dirty="0" err="1" smtClean="0"/>
              <a:t>formatos</a:t>
            </a:r>
            <a:r>
              <a:rPr lang="en-US" sz="2600" dirty="0" smtClean="0"/>
              <a:t>: </a:t>
            </a:r>
            <a:r>
              <a:rPr lang="en-US" sz="2600" u="sng" dirty="0" smtClean="0">
                <a:solidFill>
                  <a:schemeClr val="accent1">
                    <a:lumMod val="75000"/>
                  </a:schemeClr>
                </a:solidFill>
              </a:rPr>
              <a:t>http://www.dgest.gob.mx/programas-de-innovacion-y-calidad/multisitios-proceso-estrategico-academico</a:t>
            </a:r>
            <a:endParaRPr lang="es-MX" sz="26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783115" y="1223810"/>
            <a:ext cx="1029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Al concluir la residencia profesional se debe entregar la siguiente documentación: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974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11" y="809877"/>
            <a:ext cx="6242385" cy="54332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8017" y="0"/>
            <a:ext cx="7475621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Estructura de reporte final  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141465" y="1125849"/>
            <a:ext cx="2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Importante: </a:t>
            </a:r>
          </a:p>
          <a:p>
            <a:r>
              <a:rPr lang="es-MX" dirty="0"/>
              <a:t>E</a:t>
            </a:r>
            <a:r>
              <a:rPr lang="es-MX" dirty="0" smtClean="0"/>
              <a:t>l reporte final de Residencia </a:t>
            </a:r>
            <a:r>
              <a:rPr lang="es-MX" dirty="0"/>
              <a:t>P</a:t>
            </a:r>
            <a:r>
              <a:rPr lang="es-MX" dirty="0" smtClean="0"/>
              <a:t>rofesional se entrega en formato digital (CD son dos). 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2530" t="20709" r="31867" b="15967"/>
          <a:stretch/>
        </p:blipFill>
        <p:spPr>
          <a:xfrm>
            <a:off x="9606708" y="3895839"/>
            <a:ext cx="2192357" cy="2192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uadroTexto 4"/>
          <p:cNvSpPr txBox="1"/>
          <p:nvPr/>
        </p:nvSpPr>
        <p:spPr>
          <a:xfrm>
            <a:off x="10113483" y="3526507"/>
            <a:ext cx="11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Ejemplo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62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Manual </a:t>
            </a:r>
            <a:r>
              <a:rPr lang="es-ES" dirty="0"/>
              <a:t>de Lineamientos Académico-Administrativo del </a:t>
            </a:r>
            <a:r>
              <a:rPr lang="es-ES" dirty="0" err="1"/>
              <a:t>TecNM</a:t>
            </a:r>
            <a:endParaRPr lang="es-ES" dirty="0"/>
          </a:p>
          <a:p>
            <a:r>
              <a:rPr lang="es-ES" dirty="0" smtClean="0"/>
              <a:t>Procedimiento </a:t>
            </a:r>
            <a:r>
              <a:rPr lang="es-ES" dirty="0"/>
              <a:t>para la Operación y Acreditación de las Residencias Profesionales por </a:t>
            </a:r>
            <a:r>
              <a:rPr lang="es-ES" dirty="0" smtClean="0"/>
              <a:t>competencias: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://www.dgest.gob.mx/programas-de-innovacion-y-calidad/multisitios-proceso-estrategico-academico</a:t>
            </a:r>
          </a:p>
          <a:p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0273" y="548941"/>
            <a:ext cx="10515600" cy="12110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Documentos de referencia  </a:t>
            </a:r>
            <a:r>
              <a:rPr lang="es-ES" dirty="0"/>
              <a:t/>
            </a:r>
            <a:br>
              <a:rPr lang="es-ES" dirty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86391" y="5545398"/>
            <a:ext cx="4142341" cy="69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División de Estudios Profesionales</a:t>
            </a:r>
          </a:p>
          <a:p>
            <a:r>
              <a:rPr lang="es-MX" sz="1800" dirty="0" err="1"/>
              <a:t>d</a:t>
            </a:r>
            <a:r>
              <a:rPr lang="es-MX" sz="1800" dirty="0" err="1" smtClean="0"/>
              <a:t>ep</a:t>
            </a:r>
            <a:r>
              <a:rPr lang="es-MX" sz="1800" dirty="0" smtClean="0"/>
              <a:t>_ gamadero2@tecnm.mx</a:t>
            </a:r>
          </a:p>
          <a:p>
            <a:r>
              <a:rPr lang="es-MX" sz="1800" dirty="0" smtClean="0"/>
              <a:t>Tel: 53231041 Ext. 1020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41747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552</Words>
  <Application>Microsoft Office PowerPoint</Application>
  <PresentationFormat>Panorámica</PresentationFormat>
  <Paragraphs>97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Residencias Profesionales </vt:lpstr>
      <vt:lpstr>   </vt:lpstr>
      <vt:lpstr>Estructura del reporte preliminar  </vt:lpstr>
      <vt:lpstr>            Desarrollo del proceso de residencias profesionales</vt:lpstr>
      <vt:lpstr>            Termino del proceso de residencias profesionales </vt:lpstr>
      <vt:lpstr>Estructura de reporte final  </vt:lpstr>
      <vt:lpstr>Documentos de referencia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Division de estudios</cp:lastModifiedBy>
  <cp:revision>43</cp:revision>
  <dcterms:created xsi:type="dcterms:W3CDTF">2020-05-13T18:29:17Z</dcterms:created>
  <dcterms:modified xsi:type="dcterms:W3CDTF">2020-05-22T20:22:32Z</dcterms:modified>
</cp:coreProperties>
</file>