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74" r:id="rId10"/>
    <p:sldId id="262" r:id="rId11"/>
    <p:sldId id="271" r:id="rId12"/>
    <p:sldId id="270" r:id="rId13"/>
    <p:sldId id="272" r:id="rId14"/>
    <p:sldId id="263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03CE-9311-4D8B-862D-F9523F31C045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7AC8-2BFB-487F-841A-90E172285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7AC8-2BFB-487F-841A-90E1722853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/>
              <a:t>14.6.2019.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529240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87624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270171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4959-20B6-4EFA-9473-8C9DFD6395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87624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589463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8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7011"/>
            <a:ext cx="5181600" cy="470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864" y="1467011"/>
            <a:ext cx="5176935" cy="470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87624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7188" cy="922498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621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08707"/>
            <a:ext cx="5159375" cy="3880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719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330673"/>
            <a:ext cx="5184776" cy="3858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87624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87624"/>
            <a:ext cx="1219200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0841"/>
            <a:ext cx="12192000" cy="5971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2229"/>
            <a:ext cx="10515600" cy="467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hr-HR"/>
              <a:t>14.6.2019.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054959-20B6-4EFA-9473-8C9DFD6395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sz="5300" dirty="0" err="1"/>
              <a:t>Ovisnost</a:t>
            </a:r>
            <a:r>
              <a:rPr lang="en-US" sz="5300" dirty="0"/>
              <a:t> </a:t>
            </a:r>
            <a:r>
              <a:rPr lang="en-US" sz="5300" dirty="0" err="1"/>
              <a:t>ukupnog</a:t>
            </a:r>
            <a:r>
              <a:rPr lang="en-US" sz="5300" dirty="0"/>
              <a:t> </a:t>
            </a:r>
            <a:r>
              <a:rPr lang="en-US" sz="5300" dirty="0" err="1"/>
              <a:t>broja</a:t>
            </a:r>
            <a:r>
              <a:rPr lang="en-US" sz="5300" dirty="0"/>
              <a:t> </a:t>
            </a:r>
            <a:r>
              <a:rPr lang="en-US" sz="5300" dirty="0" err="1"/>
              <a:t>ostvarenih</a:t>
            </a:r>
            <a:r>
              <a:rPr lang="en-US" sz="5300" dirty="0"/>
              <a:t> </a:t>
            </a:r>
            <a:r>
              <a:rPr lang="en-US" sz="5300" dirty="0" err="1"/>
              <a:t>bodova</a:t>
            </a:r>
            <a:r>
              <a:rPr lang="en-US" sz="5300" dirty="0"/>
              <a:t> </a:t>
            </a:r>
            <a:r>
              <a:rPr lang="en-US" sz="5300" dirty="0" err="1"/>
              <a:t>na</a:t>
            </a:r>
            <a:r>
              <a:rPr lang="en-US" sz="5300" dirty="0"/>
              <a:t> </a:t>
            </a:r>
            <a:r>
              <a:rPr lang="en-US" sz="5300" dirty="0" err="1"/>
              <a:t>kolokvijima</a:t>
            </a:r>
            <a:r>
              <a:rPr lang="en-US" sz="5300" dirty="0"/>
              <a:t> </a:t>
            </a:r>
            <a:r>
              <a:rPr lang="en-US" sz="5300" dirty="0" err="1"/>
              <a:t>iz</a:t>
            </a:r>
            <a:r>
              <a:rPr lang="en-US" sz="5300" dirty="0"/>
              <a:t> </a:t>
            </a:r>
            <a:r>
              <a:rPr lang="en-US" sz="5300" dirty="0" err="1"/>
              <a:t>Difrafa</a:t>
            </a:r>
            <a:r>
              <a:rPr lang="en-US" sz="5300" dirty="0"/>
              <a:t> </a:t>
            </a:r>
            <a:r>
              <a:rPr lang="en-US" sz="5300" dirty="0" err="1"/>
              <a:t>i</a:t>
            </a:r>
            <a:r>
              <a:rPr lang="en-US" sz="5300" dirty="0"/>
              <a:t> </a:t>
            </a:r>
            <a:r>
              <a:rPr lang="en-US" sz="5300" dirty="0" err="1"/>
              <a:t>Intrafa</a:t>
            </a:r>
            <a:r>
              <a:rPr lang="en-US" sz="5300" dirty="0"/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62465"/>
            <a:ext cx="9144000" cy="825759"/>
          </a:xfrm>
        </p:spPr>
        <p:txBody>
          <a:bodyPr/>
          <a:lstStyle/>
          <a:p>
            <a:pPr algn="r"/>
            <a:r>
              <a:rPr lang="hr-HR" dirty="0"/>
              <a:t>Izradili: </a:t>
            </a:r>
            <a:br>
              <a:rPr lang="hr-HR" dirty="0"/>
            </a:br>
            <a:r>
              <a:rPr lang="hr-HR" dirty="0"/>
              <a:t>K</a:t>
            </a:r>
            <a:r>
              <a:rPr lang="en-US" dirty="0" err="1"/>
              <a:t>armen</a:t>
            </a:r>
            <a:r>
              <a:rPr lang="en-US" dirty="0"/>
              <a:t> </a:t>
            </a:r>
            <a:r>
              <a:rPr lang="en-US" dirty="0" err="1"/>
              <a:t>Sović</a:t>
            </a:r>
            <a:r>
              <a:rPr lang="en-US" dirty="0"/>
              <a:t>, </a:t>
            </a:r>
            <a:r>
              <a:rPr lang="en-US" dirty="0" err="1"/>
              <a:t>Teo</a:t>
            </a:r>
            <a:r>
              <a:rPr lang="en-US" dirty="0"/>
              <a:t> </a:t>
            </a:r>
            <a:r>
              <a:rPr lang="en-US" dirty="0" err="1"/>
              <a:t>Šestak</a:t>
            </a:r>
            <a:r>
              <a:rPr lang="en-US" dirty="0"/>
              <a:t>, Tihana </a:t>
            </a:r>
            <a:r>
              <a:rPr lang="en-US" dirty="0" err="1"/>
              <a:t>Štifanić</a:t>
            </a:r>
            <a:r>
              <a:rPr lang="en-US" dirty="0"/>
              <a:t>, Marina </a:t>
            </a:r>
            <a:r>
              <a:rPr lang="en-US" dirty="0" err="1"/>
              <a:t>Švoger</a:t>
            </a:r>
            <a:r>
              <a:rPr lang="en-US" dirty="0"/>
              <a:t>, Iva </a:t>
            </a:r>
            <a:r>
              <a:rPr lang="en-US" dirty="0" err="1"/>
              <a:t>Tutiš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4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hr-HR" dirty="0"/>
              <a:t>ovi </a:t>
            </a:r>
            <a:r>
              <a:rPr lang="en-US" dirty="0"/>
              <a:t> </a:t>
            </a:r>
            <a:r>
              <a:rPr lang="en-US" dirty="0" err="1"/>
              <a:t>koreliranosti</a:t>
            </a:r>
            <a:r>
              <a:rPr lang="en-US" dirty="0"/>
              <a:t> </a:t>
            </a:r>
            <a:r>
              <a:rPr lang="en-US" dirty="0" err="1"/>
              <a:t>dviju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hr-HR" dirty="0"/>
              <a:t> – </a:t>
            </a:r>
            <a:r>
              <a:rPr lang="en-US" dirty="0" err="1"/>
              <a:t>Pearsonov</a:t>
            </a:r>
            <a:r>
              <a:rPr lang="en-US" dirty="0"/>
              <a:t> </a:t>
            </a:r>
            <a:r>
              <a:rPr lang="hr-HR" dirty="0"/>
              <a:t>test koreliranosti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27E12-1343-400D-BCF4-91990112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04" y="1312607"/>
            <a:ext cx="5473148" cy="494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271D0-DB4E-4731-A6D8-9011683A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34" y="2229270"/>
            <a:ext cx="3310491" cy="27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D631-5E7F-4EAE-BABE-181B93D4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hr-HR" dirty="0"/>
              <a:t>ovi </a:t>
            </a:r>
            <a:r>
              <a:rPr lang="en-US" dirty="0"/>
              <a:t> </a:t>
            </a:r>
            <a:r>
              <a:rPr lang="en-US" dirty="0" err="1"/>
              <a:t>koreliranosti</a:t>
            </a:r>
            <a:r>
              <a:rPr lang="en-US" dirty="0"/>
              <a:t> </a:t>
            </a:r>
            <a:r>
              <a:rPr lang="en-US" dirty="0" err="1"/>
              <a:t>dviju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hr-HR" dirty="0"/>
              <a:t> – </a:t>
            </a:r>
            <a:r>
              <a:rPr lang="en-US" dirty="0" err="1"/>
              <a:t>Pearsonov</a:t>
            </a:r>
            <a:r>
              <a:rPr lang="en-US" dirty="0"/>
              <a:t> </a:t>
            </a:r>
            <a:r>
              <a:rPr lang="hr-HR" dirty="0"/>
              <a:t>test koreliranosti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1890A-3955-440F-8A8F-FB2C23C4F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5704" y="1287624"/>
                <a:ext cx="9886122" cy="488933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hr-HR" u="sng" dirty="0"/>
                  <a:t>Rezultati testa:</a:t>
                </a:r>
              </a:p>
              <a:p>
                <a:pPr lvl="1"/>
                <a:r>
                  <a:rPr lang="hr-HR" dirty="0"/>
                  <a:t>Izračunata realizacija t-statistike je:  </a:t>
                </a:r>
                <a14:m>
                  <m:oMath xmlns:m="http://schemas.openxmlformats.org/officeDocument/2006/math">
                    <m:r>
                      <a:rPr lang="hr-HR" i="1"/>
                      <m:t>𝑡</m:t>
                    </m:r>
                    <m:r>
                      <a:rPr lang="hr-HR" i="1"/>
                      <m:t> = 9.2577</m:t>
                    </m:r>
                  </m:oMath>
                </a14:m>
                <a:endParaRPr lang="en-GB" dirty="0"/>
              </a:p>
              <a:p>
                <a:pPr lvl="1"/>
                <a:r>
                  <a:rPr lang="hr-HR" dirty="0"/>
                  <a:t>Broj stupnjeva slobode je: </a:t>
                </a:r>
                <a14:m>
                  <m:oMath xmlns:m="http://schemas.openxmlformats.org/officeDocument/2006/math">
                    <m:r>
                      <a:rPr lang="hr-HR" i="1"/>
                      <m:t>𝑑𝑓</m:t>
                    </m:r>
                    <m:r>
                      <a:rPr lang="hr-HR" i="1"/>
                      <m:t>=48 </m:t>
                    </m:r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Kritično područje za </a:t>
                </a:r>
                <a14:m>
                  <m:oMath xmlns:m="http://schemas.openxmlformats.org/officeDocument/2006/math">
                    <m:r>
                      <a:rPr lang="hr-HR" i="1"/>
                      <m:t>𝛼</m:t>
                    </m:r>
                    <m:r>
                      <a:rPr lang="hr-HR" i="1"/>
                      <m:t>=0.05</m:t>
                    </m:r>
                  </m:oMath>
                </a14:m>
                <a:r>
                  <a:rPr lang="hr-HR" dirty="0"/>
                  <a:t> je </a:t>
                </a:r>
                <a14:m>
                  <m:oMath xmlns:m="http://schemas.openxmlformats.org/officeDocument/2006/math">
                    <m:r>
                      <a:rPr lang="hr-HR" i="1" smtClean="0"/>
                      <m:t>&lt;−∞, −1.9510] ∪[1.9510, +∞&gt;</m:t>
                    </m:r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p-vrijednost je: </a:t>
                </a:r>
                <a14:m>
                  <m:oMath xmlns:m="http://schemas.openxmlformats.org/officeDocument/2006/math">
                    <m:r>
                      <a:rPr lang="hr-HR" i="1"/>
                      <m:t>𝑝</m:t>
                    </m:r>
                    <m:r>
                      <a:rPr lang="hr-HR" i="1"/>
                      <m:t>= </m:t>
                    </m:r>
                    <m:r>
                      <a:rPr lang="hr-HR" i="1"/>
                      <m:t>𝕡</m:t>
                    </m:r>
                    <m:r>
                      <a:rPr lang="hr-HR" i="1"/>
                      <m:t> </m:t>
                    </m:r>
                    <m:d>
                      <m:dPr>
                        <m:endChr m:val="|"/>
                        <m:ctrlPr>
                          <a:rPr lang="en-GB" i="1"/>
                        </m:ctrlPr>
                      </m:dPr>
                      <m:e>
                        <m:r>
                          <a:rPr lang="hr-HR" i="1"/>
                          <m:t>𝑇</m:t>
                        </m:r>
                        <m:r>
                          <a:rPr lang="hr-HR" i="1"/>
                          <m:t>≤</m:t>
                        </m:r>
                        <m:r>
                          <a:rPr lang="hr-HR" i="1"/>
                          <m:t>𝑡</m:t>
                        </m:r>
                        <m:r>
                          <a:rPr lang="hr-HR" i="1"/>
                          <m:t> </m:t>
                        </m:r>
                      </m:e>
                    </m:d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𝐻</m:t>
                        </m:r>
                      </m:e>
                      <m:sub>
                        <m:r>
                          <a:rPr lang="hr-HR" i="1"/>
                          <m:t>0</m:t>
                        </m:r>
                      </m:sub>
                    </m:sSub>
                    <m:r>
                      <a:rPr lang="hr-HR" i="1"/>
                      <m:t>)= </m:t>
                    </m:r>
                    <m:r>
                      <a:rPr lang="hr-HR"/>
                      <m:t>2.972</m:t>
                    </m:r>
                    <m:r>
                      <a:rPr lang="hr-HR" i="1"/>
                      <m:t>∗</m:t>
                    </m:r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hr-HR"/>
                          <m:t>10</m:t>
                        </m:r>
                      </m:e>
                      <m:sup>
                        <m:r>
                          <a:rPr lang="hr-HR" i="1"/>
                          <m:t>−</m:t>
                        </m:r>
                        <m:r>
                          <a:rPr lang="hr-HR"/>
                          <m:t>12</m:t>
                        </m:r>
                      </m:sup>
                    </m:sSup>
                  </m:oMath>
                </a14:m>
                <a:endParaRPr lang="hr-H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hr-HR" dirty="0"/>
                      <m:t>95% </m:t>
                    </m:r>
                    <m:r>
                      <m:rPr>
                        <m:nor/>
                      </m:rPr>
                      <a:rPr lang="hr-HR" dirty="0"/>
                      <m:t>pouzdani</m:t>
                    </m:r>
                    <m:r>
                      <m:rPr>
                        <m:nor/>
                      </m:rPr>
                      <a:rPr lang="hr-HR" dirty="0"/>
                      <m:t> </m:t>
                    </m:r>
                    <m:r>
                      <m:rPr>
                        <m:nor/>
                      </m:rPr>
                      <a:rPr lang="hr-HR" dirty="0"/>
                      <m:t>interval</m:t>
                    </m:r>
                    <m:r>
                      <m:rPr>
                        <m:nor/>
                      </m:rPr>
                      <a:rPr lang="hr-HR" dirty="0"/>
                      <m:t> </m:t>
                    </m:r>
                    <m:r>
                      <m:rPr>
                        <m:nor/>
                      </m:rPr>
                      <a:rPr lang="hr-HR" dirty="0"/>
                      <m:t>je</m:t>
                    </m:r>
                    <m:r>
                      <m:rPr>
                        <m:nor/>
                      </m:rPr>
                      <a:rPr lang="hr-HR" dirty="0"/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hr-HR">
                            <a:latin typeface="Cambria Math" panose="02040503050406030204" pitchFamily="18" charset="0"/>
                          </a:rPr>
                          <m:t>6720453, 0.8823418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hr-HR" dirty="0"/>
                  <a:t>Pearsonov koeficijent korelacije je:</a:t>
                </a:r>
                <a:br>
                  <a:rPr lang="hr-HR" dirty="0"/>
                </a:br>
                <a14:m>
                  <m:oMath xmlns:m="http://schemas.openxmlformats.org/officeDocument/2006/math">
                    <m:r>
                      <a:rPr lang="hr-HR" i="1"/>
                      <m:t>                                     </m:t>
                    </m:r>
                    <m:r>
                      <m:rPr>
                        <m:sty m:val="p"/>
                      </m:rPr>
                      <a:rPr lang="hr-HR"/>
                      <m:t>ρ</m:t>
                    </m:r>
                    <m:r>
                      <a:rPr lang="hr-HR"/>
                      <m:t>=0.8006261</m:t>
                    </m:r>
                  </m:oMath>
                </a14:m>
                <a:r>
                  <a:rPr lang="hr-HR" dirty="0"/>
                  <a:t>	</a:t>
                </a:r>
              </a:p>
              <a:p>
                <a:pPr lvl="1"/>
                <a:r>
                  <a:rPr lang="hr-HR" dirty="0"/>
                  <a:t>Odbacuje se hipoteza </a:t>
                </a:r>
                <a:r>
                  <a:rPr lang="hr-HR" i="1" dirty="0"/>
                  <a:t>H</a:t>
                </a:r>
                <a:r>
                  <a:rPr lang="hr-HR" i="1" baseline="-25000" dirty="0"/>
                  <a:t>0</a:t>
                </a:r>
                <a:r>
                  <a:rPr lang="hr-HR" dirty="0"/>
                  <a:t> u korist </a:t>
                </a:r>
                <a:r>
                  <a:rPr lang="hr-HR" i="1" dirty="0"/>
                  <a:t>H</a:t>
                </a:r>
                <a:r>
                  <a:rPr lang="hr-HR" i="1" baseline="-25000" dirty="0"/>
                  <a:t>1</a:t>
                </a:r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1890A-3955-440F-8A8F-FB2C23C4F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5704" y="1287624"/>
                <a:ext cx="9886122" cy="4889339"/>
              </a:xfrm>
              <a:blipFill>
                <a:blip r:embed="rId2"/>
                <a:stretch>
                  <a:fillRect t="-1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53F-29FE-4B6E-A316-A4122E2A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812F-E952-44B4-9C1D-F7AA6B64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hr-HR" dirty="0"/>
              <a:t>ovi </a:t>
            </a:r>
            <a:r>
              <a:rPr lang="en-US" dirty="0"/>
              <a:t> </a:t>
            </a:r>
            <a:r>
              <a:rPr lang="en-US" dirty="0" err="1"/>
              <a:t>koreliranosti</a:t>
            </a:r>
            <a:r>
              <a:rPr lang="en-US" dirty="0"/>
              <a:t> </a:t>
            </a:r>
            <a:r>
              <a:rPr lang="en-US" dirty="0" err="1"/>
              <a:t>dviju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hr-HR" dirty="0"/>
              <a:t> – </a:t>
            </a:r>
            <a:br>
              <a:rPr lang="hr-HR" dirty="0"/>
            </a:br>
            <a:r>
              <a:rPr lang="hr-HR" dirty="0"/>
              <a:t>Spearmanov test koreliranosti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26" y="1541985"/>
                <a:ext cx="12032974" cy="4674734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Test </a:t>
                </a:r>
                <a:r>
                  <a:rPr lang="hr-HR" u="sng" dirty="0"/>
                  <a:t>ne zahtijeva</a:t>
                </a:r>
                <a:r>
                  <a:rPr lang="hr-HR" dirty="0"/>
                  <a:t> normalnu distribuciju X i Y</a:t>
                </a:r>
              </a:p>
              <a:p>
                <a:r>
                  <a:rPr lang="hr-HR" dirty="0"/>
                  <a:t>Nulta hipoteza je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𝐻</m:t>
                        </m:r>
                      </m:e>
                      <m:sub>
                        <m:r>
                          <a:rPr lang="hr-HR" i="1"/>
                          <m:t>0</m:t>
                        </m:r>
                      </m:sub>
                    </m:sSub>
                    <m:r>
                      <a:rPr lang="hr-HR" i="1"/>
                      <m:t>: 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𝑟</m:t>
                        </m:r>
                      </m:e>
                      <m:sub>
                        <m:r>
                          <a:rPr lang="hr-HR" i="1"/>
                          <m:t>𝑆</m:t>
                        </m:r>
                      </m:sub>
                    </m:sSub>
                    <m:r>
                      <a:rPr lang="hr-HR" i="1"/>
                      <m:t>=0 </m:t>
                    </m:r>
                  </m:oMath>
                </a14:m>
                <a:r>
                  <a:rPr lang="hr-HR" dirty="0"/>
                  <a:t>,a alternativna hipoteza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𝐻</m:t>
                        </m:r>
                      </m:e>
                      <m:sub>
                        <m:r>
                          <a:rPr lang="hr-HR" i="1"/>
                          <m:t>1</m:t>
                        </m:r>
                      </m:sub>
                    </m:sSub>
                    <m:r>
                      <a:rPr lang="hr-HR" i="1"/>
                      <m:t>: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𝑟</m:t>
                        </m:r>
                      </m:e>
                      <m:sub>
                        <m:r>
                          <a:rPr lang="hr-HR" i="1"/>
                          <m:t>𝑆</m:t>
                        </m:r>
                      </m:sub>
                    </m:sSub>
                    <m:r>
                      <a:rPr lang="hr-HR" i="1"/>
                      <m:t> &lt;0  </m:t>
                    </m:r>
                    <m:r>
                      <a:rPr lang="hr-HR" i="1"/>
                      <m:t>𝑖𝑙𝑖</m:t>
                    </m:r>
                    <m:r>
                      <a:rPr lang="hr-HR" i="1"/>
                      <m:t> 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hr-HR" i="1"/>
                          <m:t>𝑟</m:t>
                        </m:r>
                      </m:e>
                      <m:sub>
                        <m:r>
                          <a:rPr lang="hr-HR" i="1"/>
                          <m:t>𝑆</m:t>
                        </m:r>
                      </m:sub>
                    </m:sSub>
                    <m:r>
                      <a:rPr lang="hr-HR" i="1"/>
                      <m:t>&gt;0 </m:t>
                    </m:r>
                  </m:oMath>
                </a14:m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 algn="ctr">
                  <a:buNone/>
                </a:pPr>
                <a:r>
                  <a:rPr lang="hr-HR" u="sng" dirty="0"/>
                  <a:t>Provedba testa: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dirty="0"/>
                  <a:t>Vrijednosti varijable X i Y se </a:t>
                </a:r>
                <a:r>
                  <a:rPr lang="hr-HR" i="1" dirty="0"/>
                  <a:t>„rangiraju” </a:t>
                </a:r>
                <a:endParaRPr lang="en-GB" dirty="0">
                  <a:effectLst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dirty="0"/>
                  <a:t>Testna statistika:</a:t>
                </a: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hr-HR" i="1"/>
                            <m:t>𝑅</m:t>
                          </m:r>
                        </m:e>
                        <m:sub>
                          <m:r>
                            <a:rPr lang="hr-HR" i="1"/>
                            <m:t>𝑠</m:t>
                          </m:r>
                        </m:sub>
                      </m:sSub>
                      <m:r>
                        <a:rPr lang="hr-HR" i="1"/>
                        <m:t>=1−</m:t>
                      </m:r>
                      <m:d>
                        <m:dPr>
                          <m:ctrlPr>
                            <a:rPr lang="en-GB" i="1"/>
                          </m:ctrlPr>
                        </m:dPr>
                        <m:e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hr-HR" i="1"/>
                                <m:t>6∙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/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a:rPr lang="hr-HR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GB" i="1"/>
                                  </m:ctrlPr>
                                </m:sSupPr>
                                <m:e>
                                  <m:r>
                                    <a:rPr lang="hr-HR" i="1"/>
                                    <m:t>𝑛</m:t>
                                  </m:r>
                                </m:e>
                                <m:sup>
                                  <m:r>
                                    <a:rPr lang="hr-HR" i="1"/>
                                    <m:t>3</m:t>
                                  </m:r>
                                </m:sup>
                              </m:sSup>
                              <m:r>
                                <a:rPr lang="hr-HR" i="1"/>
                                <m:t>−</m:t>
                              </m:r>
                              <m:r>
                                <a:rPr lang="hr-HR" i="1"/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 	gdje je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26" y="1541985"/>
                <a:ext cx="12032974" cy="4674734"/>
              </a:xfrm>
              <a:blipFill>
                <a:blip r:embed="rId2"/>
                <a:stretch>
                  <a:fillRect l="-1064" t="-2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C8B-074B-487B-BF93-4C0E716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hr-HR" dirty="0"/>
              <a:t>ovi </a:t>
            </a:r>
            <a:r>
              <a:rPr lang="en-US" dirty="0"/>
              <a:t> </a:t>
            </a:r>
            <a:r>
              <a:rPr lang="en-US" dirty="0" err="1"/>
              <a:t>koreliranosti</a:t>
            </a:r>
            <a:r>
              <a:rPr lang="en-US" dirty="0"/>
              <a:t> </a:t>
            </a:r>
            <a:r>
              <a:rPr lang="en-US" dirty="0" err="1"/>
              <a:t>dviju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hr-HR" dirty="0"/>
              <a:t> – </a:t>
            </a:r>
            <a:br>
              <a:rPr lang="hr-HR" dirty="0"/>
            </a:br>
            <a:r>
              <a:rPr lang="hr-HR" dirty="0"/>
              <a:t>Spearmanov test koreliranosti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3D483-6FAB-4DE3-A96F-8BBD4FBB6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hr-HR" u="sng" dirty="0"/>
                  <a:t>Rezultati testa:</a:t>
                </a:r>
                <a:endParaRPr lang="en-GB" u="sng" dirty="0"/>
              </a:p>
              <a:p>
                <a:pPr lvl="0"/>
                <a:r>
                  <a:rPr lang="hr-HR" dirty="0"/>
                  <a:t>p-vrijednost je: 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𝕡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)= </m:t>
                    </m:r>
                    <m:r>
                      <a:rPr lang="hr-HR">
                        <a:latin typeface="Cambria Math" panose="02040503050406030204" pitchFamily="18" charset="0"/>
                      </a:rPr>
                      <m:t>4.57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GB" dirty="0"/>
              </a:p>
              <a:p>
                <a:pPr lvl="0"/>
                <a:r>
                  <a:rPr lang="hr-HR" dirty="0"/>
                  <a:t>Spearmanov koeficijent koreliranosti je: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=0.717419 </m:t>
                    </m:r>
                  </m:oMath>
                </a14:m>
                <a:r>
                  <a:rPr lang="hr-HR" dirty="0"/>
                  <a:t> </a:t>
                </a:r>
                <a:endParaRPr lang="en-GB" dirty="0"/>
              </a:p>
              <a:p>
                <a:pPr lvl="0"/>
                <a:r>
                  <a:rPr lang="hr-HR" dirty="0"/>
                  <a:t>Odbacuje se hipoteza </a:t>
                </a:r>
                <a:r>
                  <a:rPr lang="hr-HR" i="1" dirty="0"/>
                  <a:t>H</a:t>
                </a:r>
                <a:r>
                  <a:rPr lang="hr-HR" i="1" baseline="-25000" dirty="0"/>
                  <a:t>0</a:t>
                </a:r>
                <a:r>
                  <a:rPr lang="hr-HR" dirty="0"/>
                  <a:t> u korist </a:t>
                </a:r>
                <a:r>
                  <a:rPr lang="hr-HR" i="1" dirty="0"/>
                  <a:t>H</a:t>
                </a:r>
                <a:r>
                  <a:rPr lang="hr-HR" i="1" baseline="-25000" dirty="0"/>
                  <a:t>1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3D483-6FAB-4DE3-A96F-8BBD4FBB6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9A80-C054-4F02-BF29-84D16D1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5D655-1D96-4088-93AC-0A1FB73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</a:t>
            </a:r>
            <a:r>
              <a:rPr lang="hr-HR" baseline="30000" dirty="0"/>
              <a:t>2</a:t>
            </a:r>
            <a:r>
              <a:rPr lang="hr-HR" dirty="0"/>
              <a:t>-test nezavisnosti dviju varijabli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Shapiro-Wilk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Ciljevi seminara:</a:t>
            </a:r>
            <a:br>
              <a:rPr lang="hr-HR" dirty="0"/>
            </a:br>
            <a:r>
              <a:rPr lang="hr-HR" dirty="0"/>
              <a:t>Ispitati:</a:t>
            </a:r>
            <a:br>
              <a:rPr lang="hr-HR" dirty="0"/>
            </a:br>
            <a:r>
              <a:rPr lang="hr-HR" dirty="0"/>
              <a:t>- koreliranost – testovi koreliranosti dviju varijabli (Pearsonov i </a:t>
            </a:r>
            <a:br>
              <a:rPr lang="hr-HR" dirty="0"/>
            </a:br>
            <a:r>
              <a:rPr lang="hr-HR" dirty="0"/>
              <a:t>                           Spermanov)</a:t>
            </a:r>
            <a:br>
              <a:rPr lang="hr-HR" dirty="0"/>
            </a:br>
            <a:r>
              <a:rPr lang="hr-HR" dirty="0"/>
              <a:t>- nezavisnost – </a:t>
            </a:r>
            <a:r>
              <a:rPr lang="el-GR" dirty="0"/>
              <a:t>χ</a:t>
            </a:r>
            <a:r>
              <a:rPr lang="hr-HR" baseline="30000" dirty="0"/>
              <a:t>2</a:t>
            </a:r>
            <a:r>
              <a:rPr lang="hr-HR" dirty="0"/>
              <a:t>-test nezavisnosti dviju varijabli</a:t>
            </a:r>
            <a:br>
              <a:rPr lang="hr-HR" dirty="0"/>
            </a:br>
            <a:r>
              <a:rPr lang="hr-HR" dirty="0"/>
              <a:t>- pripadnost normalnoj distibucijui – Shapiro-Wilk test</a:t>
            </a:r>
          </a:p>
          <a:p>
            <a:r>
              <a:rPr lang="hr-HR" dirty="0"/>
              <a:t>Promatrali smo samo bodove ostvarene na dva redovna kolokvija.</a:t>
            </a:r>
            <a:br>
              <a:rPr lang="hr-HR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Prikupljanje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Populacija: </a:t>
            </a:r>
            <a:br>
              <a:rPr lang="hr-HR" dirty="0"/>
            </a:br>
            <a:r>
              <a:rPr lang="hr-HR" dirty="0"/>
              <a:t>- studenti koji su akademske godine 2017./2018. slušali i Difraf i Intraf </a:t>
            </a:r>
            <a:br>
              <a:rPr lang="hr-HR" dirty="0"/>
            </a:br>
            <a:r>
              <a:rPr lang="hr-HR" dirty="0"/>
              <a:t>  (109 studenata)</a:t>
            </a:r>
          </a:p>
          <a:p>
            <a:r>
              <a:rPr lang="hr-HR" dirty="0"/>
              <a:t>Uzorak: </a:t>
            </a:r>
            <a:br>
              <a:rPr lang="hr-HR" dirty="0"/>
            </a:br>
            <a:r>
              <a:rPr lang="hr-HR" dirty="0"/>
              <a:t>- odabran pomoću generatora slučajnih brojeva</a:t>
            </a:r>
            <a:br>
              <a:rPr lang="hr-HR" dirty="0"/>
            </a:br>
            <a:r>
              <a:rPr lang="hr-HR" dirty="0"/>
              <a:t>- n = 50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Opisna 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X = broj bodova na kolokvijima iz Difrafa</a:t>
            </a:r>
          </a:p>
          <a:p>
            <a:r>
              <a:rPr lang="hr-HR" dirty="0"/>
              <a:t>Y = broj bodova na kolokvijima iz Intrafa</a:t>
            </a:r>
          </a:p>
          <a:p>
            <a:endParaRPr lang="hr-HR" dirty="0"/>
          </a:p>
          <a:p>
            <a:r>
              <a:rPr lang="hr-HR" dirty="0"/>
              <a:t>Aritmetička sredina, uzoračka varijanca i standardna devijacija za X: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Aritmetička sredina, uzoračka varijanca i standardna devijacija za Y: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750981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=117.32,     </m:t>
                      </m:r>
                      <m:sSubSup>
                        <m:sSubSup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=1014.304, </m:t>
                      </m:r>
                      <m:sSub>
                        <m:sSub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=31.848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50981"/>
                <a:ext cx="105156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232425"/>
                <a:ext cx="10515600" cy="5671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=104.02,     </m:t>
                      </m:r>
                      <m:sSubSup>
                        <m:sSubSup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=1226.224, </m:t>
                      </m:r>
                      <m:sSub>
                        <m:sSubPr>
                          <m:ctrlPr>
                            <a:rPr lang="hr-H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r-HR" sz="2800" b="0" i="1" smtClean="0">
                          <a:latin typeface="Cambria Math" panose="02040503050406030204" pitchFamily="18" charset="0"/>
                        </a:rPr>
                        <m:t>=35.017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2425"/>
                <a:ext cx="10515600" cy="567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8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Opisna statistika – histogrami relativnih frekvencija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3" y="1466850"/>
            <a:ext cx="4782133" cy="47101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19" y="1466850"/>
            <a:ext cx="4647124" cy="471011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Opisna statistika - kvartili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Kvartili za broj bodova na kolokvijima iz Difrafa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Kvartili za broj bodova na kolokvijima iz Intrafa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692123"/>
                  </p:ext>
                </p:extLst>
              </p:nvPr>
            </p:nvGraphicFramePr>
            <p:xfrm>
              <a:off x="1208217" y="2169525"/>
              <a:ext cx="8128000" cy="7630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(50)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67.00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95.25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110.00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131.25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225.00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797692123"/>
                  </p:ext>
                </p:extLst>
              </p:nvPr>
            </p:nvGraphicFramePr>
            <p:xfrm>
              <a:off x="1208217" y="2169525"/>
              <a:ext cx="8128000" cy="7630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92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r="-40037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r="-30037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752" r="-2015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9625" r="-100749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99625" r="-749" b="-11692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67.00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95.25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110.00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131.25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225.00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968501"/>
                  </p:ext>
                </p:extLst>
              </p:nvPr>
            </p:nvGraphicFramePr>
            <p:xfrm>
              <a:off x="1208217" y="3599837"/>
              <a:ext cx="8128000" cy="7630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27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 panose="02040503050406030204" pitchFamily="18" charset="0"/>
                                      </a:rPr>
                                      <m:t>(50)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44.00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83.50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97.50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122.75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/>
                            <a:t>202.00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308968501"/>
                  </p:ext>
                </p:extLst>
              </p:nvPr>
            </p:nvGraphicFramePr>
            <p:xfrm>
              <a:off x="1208217" y="3599837"/>
              <a:ext cx="8128000" cy="76301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92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r="-40037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r="-30037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752" r="-2015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625" r="-100749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99625" r="-749" b="-11692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44.00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83.50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97.50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122.75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202.00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97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Opisna statistika – dijagrami pravokutnika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096"/>
            <a:ext cx="5181600" cy="435578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86" y="1380117"/>
            <a:ext cx="5223589" cy="441623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61661" y="5627073"/>
            <a:ext cx="4534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Dijagram pravokutnika broja bodova iz Difrafa</a:t>
            </a:r>
            <a:endParaRPr lang="en-US" sz="16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8042" y="5601558"/>
            <a:ext cx="4534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Dijagram pravokutnika broja bodova iz Intrafa</a:t>
            </a:r>
            <a:endParaRPr lang="en-US" sz="16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Statistički testovi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1AE2-E3D8-45B8-803D-9DEEA2E9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hr-HR" dirty="0"/>
              <a:t>ovi </a:t>
            </a:r>
            <a:r>
              <a:rPr lang="en-US" dirty="0"/>
              <a:t> </a:t>
            </a:r>
            <a:r>
              <a:rPr lang="en-US" dirty="0" err="1"/>
              <a:t>koreliranosti</a:t>
            </a:r>
            <a:r>
              <a:rPr lang="en-US" dirty="0"/>
              <a:t> </a:t>
            </a:r>
            <a:r>
              <a:rPr lang="en-US" dirty="0" err="1"/>
              <a:t>dviju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hr-HR" dirty="0"/>
              <a:t> – </a:t>
            </a:r>
            <a:r>
              <a:rPr lang="en-US" dirty="0" err="1"/>
              <a:t>Pearsonov</a:t>
            </a:r>
            <a:r>
              <a:rPr lang="en-US" dirty="0"/>
              <a:t> </a:t>
            </a:r>
            <a:r>
              <a:rPr lang="hr-HR" dirty="0"/>
              <a:t>test koreliranosti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E468D-27E9-4829-919A-B313DE63D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270" y="1502229"/>
                <a:ext cx="12072730" cy="4674734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Test </a:t>
                </a:r>
                <a:r>
                  <a:rPr lang="hr-HR" u="sng" dirty="0"/>
                  <a:t>zahtijeva</a:t>
                </a:r>
                <a:r>
                  <a:rPr lang="hr-HR" dirty="0"/>
                  <a:t> normalnu distribuciju X i Y</a:t>
                </a:r>
              </a:p>
              <a:p>
                <a:r>
                  <a:rPr lang="hr-HR" dirty="0"/>
                  <a:t>Nulta hipoteza je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hr-HR" i="1"/>
                      <m:t>𝜌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hr-HR" dirty="0"/>
                  <a:t>,a alternativna hipoteza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hr-HR" i="1"/>
                      <m:t>𝜌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&lt;0  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𝑖𝑙𝑖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i="1"/>
                      <m:t>𝜌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 algn="ctr">
                  <a:buNone/>
                </a:pPr>
                <a:r>
                  <a:rPr lang="hr-HR" u="sng" dirty="0"/>
                  <a:t>Provedba testa:</a:t>
                </a:r>
              </a:p>
              <a:p>
                <a:pPr marL="0" indent="0">
                  <a:buNone/>
                </a:pPr>
                <a:r>
                  <a:rPr lang="hr-HR" dirty="0"/>
                  <a:t>Naša testna t-statistika je</a:t>
                </a:r>
                <a:br>
                  <a:rPr lang="hr-H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/>
                        <m:t>𝑇</m:t>
                      </m:r>
                      <m:r>
                        <a:rPr lang="hr-HR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hr-HR" i="1"/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/>
                              </m:ctrlPr>
                            </m:radPr>
                            <m:deg/>
                            <m:e>
                              <m:r>
                                <a:rPr lang="hr-HR" i="1"/>
                                <m:t>1−</m:t>
                              </m:r>
                              <m:sSup>
                                <m:sSupPr>
                                  <m:ctrlPr>
                                    <a:rPr lang="en-GB" i="1"/>
                                  </m:ctrlPr>
                                </m:sSupPr>
                                <m:e>
                                  <m:r>
                                    <a:rPr lang="hr-HR" i="1"/>
                                    <m:t>𝑅</m:t>
                                  </m:r>
                                </m:e>
                                <m:sup>
                                  <m:r>
                                    <a:rPr lang="hr-HR" i="1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GB" i="1"/>
                          </m:ctrlPr>
                        </m:radPr>
                        <m:deg/>
                        <m:e>
                          <m:r>
                            <a:rPr lang="hr-HR" i="1"/>
                            <m:t>𝑛</m:t>
                          </m:r>
                          <m:r>
                            <a:rPr lang="hr-HR" i="1"/>
                            <m:t>−2</m:t>
                          </m:r>
                        </m:e>
                      </m:rad>
                      <m:r>
                        <a:rPr lang="hr-HR" i="1"/>
                        <m:t> ~ </m:t>
                      </m:r>
                      <m:r>
                        <a:rPr lang="hr-HR" i="1"/>
                        <m:t>𝑡</m:t>
                      </m:r>
                      <m:r>
                        <a:rPr lang="hr-HR" i="1"/>
                        <m:t>(</m:t>
                      </m:r>
                      <m:r>
                        <a:rPr lang="hr-HR" i="1"/>
                        <m:t>𝑛</m:t>
                      </m:r>
                      <m:r>
                        <a:rPr lang="hr-HR" i="1"/>
                        <m:t>−2)</m:t>
                      </m:r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gdje je </a:t>
                </a:r>
                <a14:m>
                  <m:oMath xmlns:m="http://schemas.openxmlformats.org/officeDocument/2006/math">
                    <m:r>
                      <a:rPr lang="hr-HR" i="1"/>
                      <m:t>𝑅</m:t>
                    </m:r>
                    <m:r>
                      <a:rPr lang="hr-HR" i="1"/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hr-HR" i="1"/>
                              <m:t>𝑆</m:t>
                            </m:r>
                          </m:e>
                          <m:sub>
                            <m:r>
                              <a:rPr lang="hr-HR" i="1"/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hr-HR" i="1"/>
                                  <m:t>𝑆</m:t>
                                </m:r>
                              </m:e>
                              <m:sub>
                                <m:r>
                                  <a:rPr lang="hr-HR" i="1"/>
                                  <m:t>𝑥𝑥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hr-HR" i="1"/>
                                  <m:t> ∙</m:t>
                                </m:r>
                                <m:r>
                                  <a:rPr lang="hr-HR" i="1"/>
                                  <m:t>𝑆</m:t>
                                </m:r>
                              </m:e>
                              <m:sub>
                                <m:r>
                                  <a:rPr lang="hr-HR" i="1"/>
                                  <m:t>𝑦𝑦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hr-HR" dirty="0"/>
                  <a:t> 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E468D-27E9-4829-919A-B313DE63D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70" y="1502229"/>
                <a:ext cx="12072730" cy="4674734"/>
              </a:xfrm>
              <a:blipFill>
                <a:blip r:embed="rId2"/>
                <a:stretch>
                  <a:fillRect l="-1061" t="-2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1334-A46A-467E-993A-5C09A13F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14.6.2019.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C0B9B-9645-43C3-B360-EEF0465F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F2AF-1412-4D36-B405-CD9BF9E9E2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138</TotalTime>
  <Words>410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 Ovisnost ukupnog broja ostvarenih bodova na kolokvijima iz Difrafa i Intrafa </vt:lpstr>
      <vt:lpstr>Uvod</vt:lpstr>
      <vt:lpstr>Prikupljanje podataka</vt:lpstr>
      <vt:lpstr>Opisna statistika</vt:lpstr>
      <vt:lpstr>Opisna statistika – histogrami relativnih frekvencija</vt:lpstr>
      <vt:lpstr>Opisna statistika - kvartili</vt:lpstr>
      <vt:lpstr>Opisna statistika – dijagrami pravokutnika</vt:lpstr>
      <vt:lpstr>Statistički testovi</vt:lpstr>
      <vt:lpstr>Testovi  koreliranosti dviju varijabli – Pearsonov test koreliranosti</vt:lpstr>
      <vt:lpstr>Testovi  koreliranosti dviju varijabli – Pearsonov test koreliranosti</vt:lpstr>
      <vt:lpstr>Testovi  koreliranosti dviju varijabli – Pearsonov test koreliranosti</vt:lpstr>
      <vt:lpstr>Testovi  koreliranosti dviju varijabli –  Spearmanov test koreliranosti</vt:lpstr>
      <vt:lpstr>Testovi  koreliranosti dviju varijabli –  Spearmanov test koreliranosti</vt:lpstr>
      <vt:lpstr>χ2-test nezavisnosti dviju varijabli</vt:lpstr>
      <vt:lpstr>Shapiro-Wilk test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Tihana</dc:creator>
  <cp:lastModifiedBy>Ivach Nalliah</cp:lastModifiedBy>
  <cp:revision>25</cp:revision>
  <dcterms:created xsi:type="dcterms:W3CDTF">2019-06-08T09:50:22Z</dcterms:created>
  <dcterms:modified xsi:type="dcterms:W3CDTF">2019-06-08T14:58:37Z</dcterms:modified>
</cp:coreProperties>
</file>