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6858000" cx="12192000"/>
  <p:notesSz cx="6858000" cy="9144000"/>
  <p:embeddedFontLst>
    <p:embeddedFont>
      <p:font typeface="Source Sans Pro Black"/>
      <p:bold r:id="rId40"/>
      <p:boldItalic r:id="rId41"/>
    </p:embeddedFont>
    <p:embeddedFont>
      <p:font typeface="Century Gothic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71F616-16EA-44E6-ADE2-A65EC6106A46}">
  <a:tblStyle styleId="{7A71F616-16EA-44E6-ADE2-A65EC6106A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09C05F0-DB5D-45DE-985F-057E0C9123E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Black-bold.fntdata"/><Relationship Id="rId20" Type="http://schemas.openxmlformats.org/officeDocument/2006/relationships/slide" Target="slides/slide13.xml"/><Relationship Id="rId42" Type="http://schemas.openxmlformats.org/officeDocument/2006/relationships/font" Target="fonts/CenturyGothic-regular.fntdata"/><Relationship Id="rId41" Type="http://schemas.openxmlformats.org/officeDocument/2006/relationships/font" Target="fonts/SourceSansProBlack-boldItalic.fntdata"/><Relationship Id="rId22" Type="http://schemas.openxmlformats.org/officeDocument/2006/relationships/slide" Target="slides/slide15.xml"/><Relationship Id="rId44" Type="http://schemas.openxmlformats.org/officeDocument/2006/relationships/font" Target="fonts/CenturyGothic-italic.fntdata"/><Relationship Id="rId21" Type="http://schemas.openxmlformats.org/officeDocument/2006/relationships/slide" Target="slides/slide14.xml"/><Relationship Id="rId43" Type="http://schemas.openxmlformats.org/officeDocument/2006/relationships/font" Target="fonts/CenturyGothic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45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9db06404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d9db06404f_0_2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9db06404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d9db06404f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9db06404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d9db06404f_0_3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9db06404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d9db06404f_0_2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9db06404f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d9db06404f_0_4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9db06404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d9db06404f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9db06404f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d9db06404f_0_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9db06404f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d9db06404f_0_5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9db06404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d9db06404f_0_3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9db06404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d9db06404f_0_3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9db06404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d9db06404f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9db06404f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d9db06404f_0_5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d9db06404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d9db06404f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9db06404f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d9db06404f_0_3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9db06404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d9db06404f_0_3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9db06404f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d9db06404f_0_3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9db06404f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d9db06404f_0_5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9db06404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d9db06404f_0_3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9db06404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d9db06404f_0_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9db06404f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d9db06404f_0_4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9db06404f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d9db06404f_0_4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9db06404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d9db06404f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9db06404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d9db06404f_0_4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9db06404f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d9db06404f_0_4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9db06404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d9db06404f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9db06404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d9db06404f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9db06404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d9db06404f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d9db06404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d9db06404f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9db06404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d9db06404f_0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8.png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icio">
  <p:cSld name="Inici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atahack\Desktop\Presentacion\Presewnt_Mesa de trabajo 1.jp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688" y="-99392"/>
            <a:ext cx="12464558" cy="71287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tahack\Desktop\Presentacion\Presewnt-09.png"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7215" y="2786059"/>
            <a:ext cx="703261" cy="10879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idx="1" type="body"/>
          </p:nvPr>
        </p:nvSpPr>
        <p:spPr>
          <a:xfrm>
            <a:off x="1559497" y="2420888"/>
            <a:ext cx="4152449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body"/>
          </p:nvPr>
        </p:nvSpPr>
        <p:spPr>
          <a:xfrm>
            <a:off x="1559497" y="2953499"/>
            <a:ext cx="4160110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3" type="body"/>
          </p:nvPr>
        </p:nvSpPr>
        <p:spPr>
          <a:xfrm>
            <a:off x="1559497" y="3465004"/>
            <a:ext cx="4124673" cy="619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4" type="body"/>
          </p:nvPr>
        </p:nvSpPr>
        <p:spPr>
          <a:xfrm>
            <a:off x="6504404" y="2786059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5" type="body"/>
          </p:nvPr>
        </p:nvSpPr>
        <p:spPr>
          <a:xfrm>
            <a:off x="6491059" y="3424365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3832" y="5188441"/>
            <a:ext cx="2664296" cy="904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icio">
  <p:cSld name="Inici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atahack\Desktop\Presentacion\Presewnt_Mesa de trabajo 1.jpg" id="73" name="Google Shape;7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688" y="-99392"/>
            <a:ext cx="12464558" cy="71287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tahack\Desktop\Presentacion\Presewnt-09.png" id="74" name="Google Shape;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7215" y="2786059"/>
            <a:ext cx="703261" cy="1087997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1559497" y="2420888"/>
            <a:ext cx="41523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1559497" y="2953499"/>
            <a:ext cx="4160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body"/>
          </p:nvPr>
        </p:nvSpPr>
        <p:spPr>
          <a:xfrm>
            <a:off x="1559497" y="3465004"/>
            <a:ext cx="41247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4" type="body"/>
          </p:nvPr>
        </p:nvSpPr>
        <p:spPr>
          <a:xfrm>
            <a:off x="6504404" y="2786059"/>
            <a:ext cx="4875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5" type="body"/>
          </p:nvPr>
        </p:nvSpPr>
        <p:spPr>
          <a:xfrm>
            <a:off x="6491059" y="3424365"/>
            <a:ext cx="4875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83832" y="5188441"/>
            <a:ext cx="2664296" cy="904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corto">
  <p:cSld name="Texto cort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>
            <p:ph idx="2" type="pic"/>
          </p:nvPr>
        </p:nvSpPr>
        <p:spPr>
          <a:xfrm>
            <a:off x="1487488" y="1991649"/>
            <a:ext cx="31686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6.png" id="83" name="Google Shape;8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996" y="1340768"/>
            <a:ext cx="4569633" cy="4465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tahack\Desktop\Presentacion\Presewnt-08.png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9929" y="1772816"/>
            <a:ext cx="1000132" cy="95757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5761828" y="1844824"/>
            <a:ext cx="4875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80"/>
              </a:spcBef>
              <a:spcAft>
                <a:spcPts val="0"/>
              </a:spcAft>
              <a:buClr>
                <a:srgbClr val="9494C2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3" type="body"/>
          </p:nvPr>
        </p:nvSpPr>
        <p:spPr>
          <a:xfrm>
            <a:off x="5761827" y="2720864"/>
            <a:ext cx="4875600" cy="25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largo">
  <p:cSld name="Texto larg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>
            <p:ph idx="2" type="pic"/>
          </p:nvPr>
        </p:nvSpPr>
        <p:spPr>
          <a:xfrm>
            <a:off x="1487488" y="1844824"/>
            <a:ext cx="31686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240016" y="904085"/>
            <a:ext cx="4875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9494C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3" type="body"/>
          </p:nvPr>
        </p:nvSpPr>
        <p:spPr>
          <a:xfrm>
            <a:off x="5519936" y="1844824"/>
            <a:ext cx="55956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tahack\Desktop\Presentacion\Presewnt-06.png"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996" y="1195902"/>
            <a:ext cx="4569633" cy="4465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9896" y="764704"/>
            <a:ext cx="952161" cy="911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corto 2">
  <p:cSld name="Texto corto 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>
            <p:ph idx="2" type="pic"/>
          </p:nvPr>
        </p:nvSpPr>
        <p:spPr>
          <a:xfrm>
            <a:off x="3863752" y="3068961"/>
            <a:ext cx="4104600" cy="2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452691" y="827419"/>
            <a:ext cx="4875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rgbClr val="9494C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5.png"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74727" y="2307311"/>
            <a:ext cx="5685568" cy="421803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3" type="body"/>
          </p:nvPr>
        </p:nvSpPr>
        <p:spPr>
          <a:xfrm>
            <a:off x="1322488" y="1703459"/>
            <a:ext cx="91359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imágenes">
  <p:cSld name="Dos imágene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>
            <p:ph idx="2" type="pic"/>
          </p:nvPr>
        </p:nvSpPr>
        <p:spPr>
          <a:xfrm>
            <a:off x="1271464" y="2852936"/>
            <a:ext cx="4104600" cy="2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5.png" id="103" name="Google Shape;10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2439" y="2076066"/>
            <a:ext cx="5685568" cy="421803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>
            <p:ph idx="3" type="pic"/>
          </p:nvPr>
        </p:nvSpPr>
        <p:spPr>
          <a:xfrm>
            <a:off x="6813017" y="2837718"/>
            <a:ext cx="4104600" cy="26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5.png" id="105" name="Google Shape;10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992" y="2060848"/>
            <a:ext cx="5685568" cy="421803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452691" y="827419"/>
            <a:ext cx="4875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rgbClr val="9494C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4" type="body"/>
          </p:nvPr>
        </p:nvSpPr>
        <p:spPr>
          <a:xfrm>
            <a:off x="1322488" y="1703459"/>
            <a:ext cx="91359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s imágenes">
  <p:cSld name="Tres imágene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>
            <p:ph idx="2" type="pic"/>
          </p:nvPr>
        </p:nvSpPr>
        <p:spPr>
          <a:xfrm>
            <a:off x="1271463" y="2941286"/>
            <a:ext cx="25923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6.png" id="111" name="Google Shape;11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400" y="2402928"/>
            <a:ext cx="3776557" cy="3690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>
            <p:ph idx="3" type="pic"/>
          </p:nvPr>
        </p:nvSpPr>
        <p:spPr>
          <a:xfrm>
            <a:off x="4799855" y="2941286"/>
            <a:ext cx="25923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6.png" id="113" name="Google Shape;1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3792" y="2402928"/>
            <a:ext cx="3776557" cy="3690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>
            <p:ph idx="4" type="pic"/>
          </p:nvPr>
        </p:nvSpPr>
        <p:spPr>
          <a:xfrm>
            <a:off x="8328247" y="2941286"/>
            <a:ext cx="25923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6.png" id="115" name="Google Shape;11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184" y="2402928"/>
            <a:ext cx="3776557" cy="3690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452691" y="827419"/>
            <a:ext cx="4875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rgbClr val="9494C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5" type="body"/>
          </p:nvPr>
        </p:nvSpPr>
        <p:spPr>
          <a:xfrm>
            <a:off x="1322488" y="1703459"/>
            <a:ext cx="91359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talla completa_Logo blanco">
  <p:cSld name="Imagen pantalla completa_Logo blanc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>
            <p:ph idx="2" type="pic"/>
          </p:nvPr>
        </p:nvSpPr>
        <p:spPr>
          <a:xfrm>
            <a:off x="0" y="0"/>
            <a:ext cx="12192000" cy="5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BARRA-11.png" id="121" name="Google Shape;1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95694"/>
            <a:ext cx="12192000" cy="9623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tahack\Desktop\Presentacion\Presewnt-09.png"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7159" y="6072207"/>
            <a:ext cx="380028" cy="58793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6560" y="5928553"/>
            <a:ext cx="755981" cy="79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_1">
  <p:cSld name="Final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atahack\Desktop\Presentacion\Presewnt_Mesa de trabajo 1.jpg" id="127" name="Google Shape;12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688" y="-99392"/>
            <a:ext cx="12464558" cy="712879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2571194" y="3172616"/>
            <a:ext cx="712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Gracias a todos/as por asistir.</a:t>
            </a:r>
            <a:endParaRPr b="0" i="0" sz="3200" u="none" cap="none" strike="noStrike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864" y="5085184"/>
            <a:ext cx="2332260" cy="79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espera o final extra">
  <p:cSld name="Diapositiva de espera o final extra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atahack\Desktop\Presentacion\Presewnt_Mesa de trabajo 1.jpg" id="131" name="Google Shape;13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688" y="-99392"/>
            <a:ext cx="12464558" cy="7128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225" y="5517232"/>
            <a:ext cx="2495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098" y="1340768"/>
            <a:ext cx="3425805" cy="342580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7176120" y="1340768"/>
            <a:ext cx="1800300" cy="1440300"/>
          </a:xfrm>
          <a:prstGeom prst="wedgeEllipseCallout">
            <a:avLst>
              <a:gd fmla="val -52579" name="adj1"/>
              <a:gd fmla="val 46627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7288560" y="1610797"/>
            <a:ext cx="1575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rPr>
              <a:t>¡Síguenos en las redes! </a:t>
            </a:r>
            <a:endParaRPr b="0" i="0" sz="2800" u="none" cap="none" strike="noStrike">
              <a:solidFill>
                <a:srgbClr val="9494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479776" y="6137865"/>
            <a:ext cx="320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datahack &amp; datahack_school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corto">
  <p:cSld name="Texto cort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>
            <p:ph idx="2" type="pic"/>
          </p:nvPr>
        </p:nvSpPr>
        <p:spPr>
          <a:xfrm>
            <a:off x="1487488" y="1991649"/>
            <a:ext cx="316865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6.png"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6996" y="1340768"/>
            <a:ext cx="4569634" cy="44653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tahack\Desktop\Presentacion\Presewnt-08.png"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9929" y="1772816"/>
            <a:ext cx="1000132" cy="9575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761828" y="1844824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80"/>
              </a:spcBef>
              <a:spcAft>
                <a:spcPts val="0"/>
              </a:spcAft>
              <a:buClr>
                <a:srgbClr val="9494C2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3" type="body"/>
          </p:nvPr>
        </p:nvSpPr>
        <p:spPr>
          <a:xfrm>
            <a:off x="5761827" y="2720864"/>
            <a:ext cx="4875557" cy="258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largo">
  <p:cSld name="Texto larg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>
            <p:ph idx="2" type="pic"/>
          </p:nvPr>
        </p:nvSpPr>
        <p:spPr>
          <a:xfrm>
            <a:off x="1487488" y="1844824"/>
            <a:ext cx="3168650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6240016" y="904085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9494C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3" type="body"/>
          </p:nvPr>
        </p:nvSpPr>
        <p:spPr>
          <a:xfrm>
            <a:off x="5519936" y="1844824"/>
            <a:ext cx="5595637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tahack\Desktop\Presentacion\Presewnt-06.png"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996" y="1195902"/>
            <a:ext cx="4569634" cy="4465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9896" y="764704"/>
            <a:ext cx="952161" cy="911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corto 2">
  <p:cSld name="Texto corto 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>
            <p:ph idx="2" type="pic"/>
          </p:nvPr>
        </p:nvSpPr>
        <p:spPr>
          <a:xfrm>
            <a:off x="3863752" y="3068961"/>
            <a:ext cx="4104456" cy="266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452691" y="827419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rgbClr val="9494C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5.png"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74727" y="2307311"/>
            <a:ext cx="5685569" cy="421803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>
            <p:ph idx="3" type="body"/>
          </p:nvPr>
        </p:nvSpPr>
        <p:spPr>
          <a:xfrm>
            <a:off x="1322488" y="1703459"/>
            <a:ext cx="9135962" cy="7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imágenes">
  <p:cSld name="Dos imágene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>
            <p:ph idx="2" type="pic"/>
          </p:nvPr>
        </p:nvSpPr>
        <p:spPr>
          <a:xfrm>
            <a:off x="1271464" y="2852936"/>
            <a:ext cx="4104456" cy="266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5.png"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2439" y="2076066"/>
            <a:ext cx="5685569" cy="421803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>
            <p:ph idx="3" type="pic"/>
          </p:nvPr>
        </p:nvSpPr>
        <p:spPr>
          <a:xfrm>
            <a:off x="6813017" y="2837718"/>
            <a:ext cx="4104456" cy="266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5.png"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23992" y="2060848"/>
            <a:ext cx="5685569" cy="421803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452691" y="827419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rgbClr val="9494C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322488" y="1703459"/>
            <a:ext cx="9135962" cy="7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s imágenes">
  <p:cSld name="Tres imágene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>
            <p:ph idx="2" type="pic"/>
          </p:nvPr>
        </p:nvSpPr>
        <p:spPr>
          <a:xfrm>
            <a:off x="1271463" y="2941286"/>
            <a:ext cx="2592289" cy="261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6.png" id="45" name="Google Shape;4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5400" y="2402928"/>
            <a:ext cx="3776557" cy="369036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/>
          <p:nvPr>
            <p:ph idx="3" type="pic"/>
          </p:nvPr>
        </p:nvSpPr>
        <p:spPr>
          <a:xfrm>
            <a:off x="4799855" y="2941286"/>
            <a:ext cx="2592289" cy="261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6.png"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3792" y="2402928"/>
            <a:ext cx="3776557" cy="369036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>
            <p:ph idx="4" type="pic"/>
          </p:nvPr>
        </p:nvSpPr>
        <p:spPr>
          <a:xfrm>
            <a:off x="8328247" y="2941286"/>
            <a:ext cx="2592289" cy="261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Presewnt-06.png"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52184" y="2402928"/>
            <a:ext cx="3776557" cy="369036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 txBox="1"/>
          <p:nvPr>
            <p:ph idx="1" type="body"/>
          </p:nvPr>
        </p:nvSpPr>
        <p:spPr>
          <a:xfrm>
            <a:off x="3452691" y="827419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00"/>
              </a:spcBef>
              <a:spcAft>
                <a:spcPts val="0"/>
              </a:spcAft>
              <a:buClr>
                <a:srgbClr val="9494C2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5" type="body"/>
          </p:nvPr>
        </p:nvSpPr>
        <p:spPr>
          <a:xfrm>
            <a:off x="1322488" y="1703459"/>
            <a:ext cx="9135962" cy="7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9494C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9494C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1243" y="5933373"/>
            <a:ext cx="746614" cy="78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talla completa_Logo blanco">
  <p:cSld name="Imagen pantalla completa_Logo blanc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>
            <p:ph idx="2" type="pic"/>
          </p:nvPr>
        </p:nvSpPr>
        <p:spPr>
          <a:xfrm>
            <a:off x="0" y="0"/>
            <a:ext cx="12192000" cy="5895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C:\Users\datahack\Desktop\Presentacion\BARRA-11.png" id="55" name="Google Shape;5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95694"/>
            <a:ext cx="12192000" cy="9623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tahack\Desktop\Presentacion\Presewnt-09.png"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7159" y="6072207"/>
            <a:ext cx="380028" cy="58793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" type="body"/>
          </p:nvPr>
        </p:nvSpPr>
        <p:spPr>
          <a:xfrm>
            <a:off x="263352" y="6016653"/>
            <a:ext cx="5005246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5563430" y="6142939"/>
            <a:ext cx="559563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36560" y="5928553"/>
            <a:ext cx="755981" cy="79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_1">
  <p:cSld name="Final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atahack\Desktop\Presentacion\Presewnt_Mesa de trabajo 1.jp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688" y="-99392"/>
            <a:ext cx="12464558" cy="712879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/>
        </p:nvSpPr>
        <p:spPr>
          <a:xfrm>
            <a:off x="2571194" y="3172616"/>
            <a:ext cx="71287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Gracias a todos/as por asistir.</a:t>
            </a:r>
            <a:endParaRPr b="0" i="0" sz="3200" u="none" cap="none" strike="noStrike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864" y="5085184"/>
            <a:ext cx="2332260" cy="79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espera o final extra">
  <p:cSld name="Diapositiva de espera o final extra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atahack\Desktop\Presentacion\Presewnt_Mesa de trabajo 1.jpg" id="65" name="Google Shape;6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96688" y="-99392"/>
            <a:ext cx="12464558" cy="7128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225" y="5517232"/>
            <a:ext cx="2495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3098" y="1340768"/>
            <a:ext cx="3425804" cy="342580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/>
          <p:nvPr/>
        </p:nvSpPr>
        <p:spPr>
          <a:xfrm>
            <a:off x="7176120" y="1340768"/>
            <a:ext cx="1800200" cy="1440160"/>
          </a:xfrm>
          <a:prstGeom prst="wedgeEllipseCallout">
            <a:avLst>
              <a:gd fmla="val -52579" name="adj1"/>
              <a:gd fmla="val 46627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 txBox="1"/>
          <p:nvPr/>
        </p:nvSpPr>
        <p:spPr>
          <a:xfrm>
            <a:off x="7288560" y="1610797"/>
            <a:ext cx="1575320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>
                <a:solidFill>
                  <a:srgbClr val="9494C2"/>
                </a:solidFill>
                <a:latin typeface="Arial"/>
                <a:ea typeface="Arial"/>
                <a:cs typeface="Arial"/>
                <a:sym typeface="Arial"/>
              </a:rPr>
              <a:t>¡Síguenos en las redes! </a:t>
            </a:r>
            <a:endParaRPr b="0" i="0" sz="2800" u="none" cap="none" strike="noStrike">
              <a:solidFill>
                <a:srgbClr val="9494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4479776" y="6137865"/>
            <a:ext cx="3200400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datahack &amp; datahack_school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Relationship Id="rId4" Type="http://schemas.openxmlformats.org/officeDocument/2006/relationships/image" Target="../media/image46.png"/><Relationship Id="rId5" Type="http://schemas.openxmlformats.org/officeDocument/2006/relationships/image" Target="../media/image5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4" type="body"/>
          </p:nvPr>
        </p:nvSpPr>
        <p:spPr>
          <a:xfrm>
            <a:off x="6504404" y="2786059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s-ES"/>
              <a:t>Distribuciones de probabilidad</a:t>
            </a:r>
            <a:endParaRPr/>
          </a:p>
        </p:txBody>
      </p:sp>
      <p:sp>
        <p:nvSpPr>
          <p:cNvPr id="142" name="Google Shape;142;p21"/>
          <p:cNvSpPr txBox="1"/>
          <p:nvPr>
            <p:ph idx="5" type="body"/>
          </p:nvPr>
        </p:nvSpPr>
        <p:spPr>
          <a:xfrm>
            <a:off x="6491059" y="3424365"/>
            <a:ext cx="4875557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2482800" y="344775"/>
            <a:ext cx="6058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Distribuciones teóricas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1266675"/>
            <a:ext cx="6238875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2482800" y="344775"/>
            <a:ext cx="6058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Distribuciones teóricas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914400" y="1143000"/>
            <a:ext cx="5508300" cy="4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06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Distribuciones discretas</a:t>
            </a:r>
            <a:endParaRPr b="1" sz="3220">
              <a:solidFill>
                <a:srgbClr val="00B050"/>
              </a:solidFill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Bernoulli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Binomial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Poisson</a:t>
            </a:r>
            <a:endParaRPr b="1" sz="3220">
              <a:solidFill>
                <a:srgbClr val="00B050"/>
              </a:solidFill>
            </a:endParaRPr>
          </a:p>
          <a:p>
            <a:pPr indent="0" lvl="0" marL="14224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Distribuciones continuas</a:t>
            </a:r>
            <a:endParaRPr b="1" sz="3220">
              <a:solidFill>
                <a:srgbClr val="00B050"/>
              </a:solidFill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Normal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t (de Student)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chi2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5761828" y="1844824"/>
            <a:ext cx="4875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400"/>
              <a:buNone/>
            </a:pPr>
            <a:r>
              <a:rPr lang="es-ES"/>
              <a:t>Distribuciones discretas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950" y="2497625"/>
            <a:ext cx="3093426" cy="211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Distribuciones de Bernouilli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533400" y="1219200"/>
            <a:ext cx="10164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l resultado del experimento sólo presenta dos posibles resultados: éxito / fracaso.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457200" y="3810000"/>
            <a:ext cx="10966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jemplos: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lanzamiento de una moneda (p = 0.5).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supervivencia de un paciente (p = 0.9).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Éxito de una start-up (p = 0.01).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304800" y="2438400"/>
            <a:ext cx="106158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8796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Cada resultado tiene asociada una probabilidad “p”, el fracaso tiene asociado (1 - p), así que “p” és el único parámetro de la distribución.</a:t>
            </a:r>
            <a:endParaRPr b="1" sz="296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8" name="Google Shape;268;p34"/>
          <p:cNvSpPr txBox="1"/>
          <p:nvPr/>
        </p:nvSpPr>
        <p:spPr>
          <a:xfrm>
            <a:off x="910425" y="344775"/>
            <a:ext cx="9643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9494C2"/>
                </a:solidFill>
              </a:rPr>
              <a:t>Ejercicio 1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381000" y="1282925"/>
            <a:ext cx="110526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Dada una muestra de 2500 personas fumadoras 450 desarrollaron cáncer de pulmón.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¿Cuánto vale p?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Binomial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533400" y="2590800"/>
            <a:ext cx="1016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Es un experimento de Bernouilli repetido n veces.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533400" y="3276600"/>
            <a:ext cx="10966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lanzamiento de una moneda n veces.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supervivencia de una cohorte de pacientes.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Éxito de todas las start-ups de Barcelona de 2020.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609600" y="990600"/>
            <a:ext cx="112398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Mide la probabilidad del número de éxitos en n pruebas idénticas e independientes (de tipo dicotómico) con una probabilidad de éxito p constante entre pruebas.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85" name="Google Shape;285;p36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Binomial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685800" y="1295400"/>
            <a:ext cx="113100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arámetros:</a:t>
            </a:r>
            <a:endParaRPr b="1" sz="2960">
              <a:solidFill>
                <a:srgbClr val="FF0000"/>
              </a:solidFill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Número de éxitos (k)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Número de de ensayos independientes (n)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Probabilidad teórica de éxito de cada intento (p)</a:t>
            </a:r>
            <a:endParaRPr/>
          </a:p>
        </p:txBody>
      </p:sp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738" y="3545175"/>
            <a:ext cx="2802075" cy="20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421" y="3313025"/>
            <a:ext cx="3707212" cy="24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95" name="Google Shape;295;p37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6" name="Google Shape;296;p37"/>
          <p:cNvSpPr txBox="1"/>
          <p:nvPr/>
        </p:nvSpPr>
        <p:spPr>
          <a:xfrm>
            <a:off x="910425" y="344775"/>
            <a:ext cx="9643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9494C2"/>
                </a:solidFill>
              </a:rPr>
              <a:t>Ejercicio 2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381000" y="1282925"/>
            <a:ext cx="11052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En una población, 1 de cada 20 personas ha perdido el trabajo durante la pandemia. Analizamos el caso de 9 personas.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Qué probabilidad hay de que 5 de las 9 personas hayan perdido el trabajo?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¿Qué número de las 9 personas esperarías que hubiera perdido el trabajo?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03" name="Google Shape;303;p38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04" name="Google Shape;304;p38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de Poisson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685800" y="1295400"/>
            <a:ext cx="113100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Mide la probabilidad de que se produzca un determinado número de eventos dentro de un cierto período de tiempo. Los eventos deben ser independientes y deben ocurre con una tasa media conocida.</a:t>
            </a:r>
            <a:endParaRPr/>
          </a:p>
        </p:txBody>
      </p:sp>
      <p:sp>
        <p:nvSpPr>
          <p:cNvPr id="306" name="Google Shape;306;p38"/>
          <p:cNvSpPr txBox="1"/>
          <p:nvPr/>
        </p:nvSpPr>
        <p:spPr>
          <a:xfrm>
            <a:off x="533400" y="3124200"/>
            <a:ext cx="119541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Un futbolista marca de media 0,85 goles por partido. ¿Cuál es la probabilidad de que el próximo domingo no marque ninguna?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La media de leucocitos por mm3 de sangre es de 6000. ¿Cuántos leucocitos esperamos encontrar en una persona sana en una muestra de 0,001 mm3 de sangre?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12" name="Google Shape;312;p39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13" name="Google Shape;313;p39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de Poisson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533400" y="1066800"/>
            <a:ext cx="119541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k: número de éxitos observados.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ƛ: número de éxitos esperados.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Siempre en función de un tiempo t.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9"/>
          <p:cNvPicPr preferRelativeResize="0"/>
          <p:nvPr/>
        </p:nvPicPr>
        <p:blipFill rotWithShape="1">
          <a:blip r:embed="rId3">
            <a:alphaModFix/>
          </a:blip>
          <a:srcRect b="58540" l="55370" r="2378" t="14881"/>
          <a:stretch/>
        </p:blipFill>
        <p:spPr>
          <a:xfrm>
            <a:off x="1282113" y="3650277"/>
            <a:ext cx="3988965" cy="105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677" y="2872200"/>
            <a:ext cx="3751385" cy="2813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482800" y="344775"/>
            <a:ext cx="6058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Definiciones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54750" y="1448250"/>
            <a:ext cx="109332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-"/>
            </a:pPr>
            <a:r>
              <a:rPr b="1" lang="es-ES" sz="3200">
                <a:latin typeface="Calibri"/>
                <a:ea typeface="Calibri"/>
                <a:cs typeface="Calibri"/>
                <a:sym typeface="Calibri"/>
              </a:rPr>
              <a:t>Estimador</a:t>
            </a:r>
            <a:r>
              <a:rPr lang="es-E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es una función de los valores de la muestra que permite obtener un valor aproximado de alguna característica de la población de la que se ha extraído la muestra.</a:t>
            </a:r>
            <a:endParaRPr b="1">
              <a:solidFill>
                <a:srgbClr val="00B050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Ejemplo: media de horas de trabajo de nuestra clase.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-"/>
            </a:pPr>
            <a:r>
              <a:rPr b="1" lang="es-ES" sz="3200">
                <a:latin typeface="Calibri"/>
                <a:ea typeface="Calibri"/>
                <a:cs typeface="Calibri"/>
                <a:sym typeface="Calibri"/>
              </a:rPr>
              <a:t>Parámetro</a:t>
            </a:r>
            <a:r>
              <a:rPr lang="es-E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s-ES">
                <a:solidFill>
                  <a:srgbClr val="00B050"/>
                </a:solidFill>
              </a:rPr>
              <a:t> 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el valor de esta característica en la población se llama parámetro.</a:t>
            </a:r>
            <a:endParaRPr b="1">
              <a:solidFill>
                <a:srgbClr val="00B050"/>
              </a:solidFill>
            </a:endParaRPr>
          </a:p>
          <a:p>
            <a:pPr indent="-406400" lvl="1" marL="9144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Ejemplo: media de horas de trabajo de los analistas de datos del mundo.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23" name="Google Shape;323;p40"/>
          <p:cNvSpPr txBox="1"/>
          <p:nvPr/>
        </p:nvSpPr>
        <p:spPr>
          <a:xfrm>
            <a:off x="910425" y="344775"/>
            <a:ext cx="9643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9494C2"/>
                </a:solidFill>
              </a:rPr>
              <a:t>Ejercicio 3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762000" y="1219200"/>
            <a:ext cx="10871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Una tienda de coches recibe 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5 clientes interesados al día. Cada cliente viene con cita previa pasa alrededor de una hora en la tienda, y se está barajando la posibilidad de contratar una segunda persona para atenderlos. Para ello nos piden que calculemos: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A. ¿Qué probabilidad hay de que hoy en reciba 8 de urgencias oftalmológicas? Y más de 8?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Además, el stock es de un máximo de 20 coches cada dos días.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B. ¿Qué probabilidad hay de que durante dos días consecutivos en conjunto reciba 10 o más visitas en la tienda?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5761828" y="1844824"/>
            <a:ext cx="4875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494C2"/>
              </a:buClr>
              <a:buSzPts val="4400"/>
              <a:buNone/>
            </a:pPr>
            <a:r>
              <a:rPr lang="es-ES"/>
              <a:t>Distribuciones continuas</a:t>
            </a:r>
            <a:endParaRPr/>
          </a:p>
        </p:txBody>
      </p:sp>
      <p:pic>
        <p:nvPicPr>
          <p:cNvPr id="330" name="Google Shape;3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950" y="2751550"/>
            <a:ext cx="3128200" cy="18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36" name="Google Shape;336;p42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7" name="Google Shape;337;p42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Normal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2"/>
          <p:cNvSpPr txBox="1"/>
          <p:nvPr/>
        </p:nvSpPr>
        <p:spPr>
          <a:xfrm>
            <a:off x="762000" y="1219200"/>
            <a:ext cx="99459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s aquella que mide la probabilidad de una variable continua de rango infinito, simétrica y mesocúrtica.</a:t>
            </a:r>
            <a:endParaRPr/>
          </a:p>
        </p:txBody>
      </p:sp>
      <p:sp>
        <p:nvSpPr>
          <p:cNvPr id="339" name="Google Shape;339;p42"/>
          <p:cNvSpPr txBox="1"/>
          <p:nvPr/>
        </p:nvSpPr>
        <p:spPr>
          <a:xfrm>
            <a:off x="838200" y="2514600"/>
            <a:ext cx="119541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La distribución de alturas.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La distribución de velocidad de lectura.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3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45" name="Google Shape;345;p43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46" name="Google Shape;346;p43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Normal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533400" y="1295400"/>
            <a:ext cx="119541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𝜇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: media.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σ: desviación estándar.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725" y="3644300"/>
            <a:ext cx="4203698" cy="115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148" y="2536900"/>
            <a:ext cx="4737480" cy="302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55" name="Google Shape;355;p44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56" name="Google Shape;356;p44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Normal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344050"/>
            <a:ext cx="802005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63" name="Google Shape;363;p45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64" name="Google Shape;364;p45"/>
          <p:cNvSpPr txBox="1"/>
          <p:nvPr/>
        </p:nvSpPr>
        <p:spPr>
          <a:xfrm>
            <a:off x="910425" y="344775"/>
            <a:ext cx="9643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4400">
                <a:solidFill>
                  <a:srgbClr val="9494C2"/>
                </a:solidFill>
              </a:rPr>
              <a:t>Ejercicio 4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5"/>
          <p:cNvSpPr txBox="1"/>
          <p:nvPr/>
        </p:nvSpPr>
        <p:spPr>
          <a:xfrm>
            <a:off x="609600" y="1371600"/>
            <a:ext cx="10918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La media de las temperaturas obtenidas en una región durante un año es de 25ºC y la desviación estándar de 10ºC. Si las temperaturas obedecen a una distribución Normal: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a) Calcular la probabilidad de que en un día elegido al azar la temperatura esté comprendida entre 20ºC y 32ºC.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b) Calcular la probabilidad de que en un día elegido al azar su temperatura difiera de la media por lo menos en 5ºC.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71" name="Google Shape;371;p46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72" name="Google Shape;372;p46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t de Student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6"/>
          <p:cNvSpPr txBox="1"/>
          <p:nvPr/>
        </p:nvSpPr>
        <p:spPr>
          <a:xfrm>
            <a:off x="452300" y="1219200"/>
            <a:ext cx="107067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La distribución t de Student es un modelo probabilístico asociado con la distribución normal, con la característica de que requiere un tamaño muestral pequeño y la varianza de la población es desconocida.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Es simétrica y toma valores entre -∞ y ∞.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Muestra de colesterol en sangre de la clase.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Muestra de renta por cápita de ciudades.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79" name="Google Shape;379;p47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80" name="Google Shape;380;p47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t de Student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75" y="3107575"/>
            <a:ext cx="5485925" cy="173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4/41/Student_t_pdf.svg/325px-Student_t_pdf.svg.png" id="382" name="Google Shape;38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9026" y="2008611"/>
            <a:ext cx="4049999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7"/>
          <p:cNvSpPr txBox="1"/>
          <p:nvPr/>
        </p:nvSpPr>
        <p:spPr>
          <a:xfrm>
            <a:off x="533400" y="1295400"/>
            <a:ext cx="119541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𝜈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: grados de libertad.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89" name="Google Shape;389;p48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90" name="Google Shape;390;p48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chi cuadrado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8"/>
          <p:cNvSpPr txBox="1"/>
          <p:nvPr/>
        </p:nvSpPr>
        <p:spPr>
          <a:xfrm>
            <a:off x="452300" y="1219200"/>
            <a:ext cx="11118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Es la suma de cuadrados de k variables aleatorias normales independientes.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Es asimétrica positiva y toma valores entre 0 y ∞.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Análisis de asociación de variables categóricas.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97" name="Google Shape;397;p49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98" name="Google Shape;398;p49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t de Student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9"/>
          <p:cNvSpPr txBox="1"/>
          <p:nvPr/>
        </p:nvSpPr>
        <p:spPr>
          <a:xfrm>
            <a:off x="533400" y="1295400"/>
            <a:ext cx="119541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k: grados de libertad.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434" y="3177863"/>
            <a:ext cx="3959100" cy="1442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upload.wikimedia.org/wikipedia/commons/thumb/3/35/Chi-square_pdf.svg/2000px-Chi-square_pdf.svg.png" id="401" name="Google Shape;40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7806" y="1726688"/>
            <a:ext cx="4861215" cy="32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2482800" y="344775"/>
            <a:ext cx="6058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Definiciones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654750" y="1448250"/>
            <a:ext cx="107301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-"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aleatoria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 una función que asigna a cada evento de un experimento un valor. Puede ser discreta o continua.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-"/>
            </a:pPr>
            <a:r>
              <a:rPr b="1" lang="es-E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Distribución de frecuencias</a:t>
            </a:r>
            <a:r>
              <a:rPr lang="es-E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es el conjunto de todos los valores que observamos de una variable en una muestra y su frecuencia.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-"/>
            </a:pPr>
            <a:r>
              <a:rPr b="1" lang="es-E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Distribución de probabilidad</a:t>
            </a:r>
            <a:r>
              <a:rPr lang="es-E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es el conjunto de todos los valores que teóricamente puede tomar una variable y su probabilidad.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0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07" name="Google Shape;407;p50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08" name="Google Shape;408;p50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F de Snedecor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0"/>
          <p:cNvSpPr txBox="1"/>
          <p:nvPr/>
        </p:nvSpPr>
        <p:spPr>
          <a:xfrm>
            <a:off x="452300" y="1219200"/>
            <a:ext cx="11118000" cy="3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parece en los contrastes asociados a comparaciones entre las varianzas de dos poblaciones normales.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Está creada por la división de dos distribuciones chi-cuadrado.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Es asimétrica positiva y toma valores entre 0 y ∞.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Comparación entre modelos.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Comparación de varianza de muestras.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15" name="Google Shape;415;p51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16" name="Google Shape;416;p51"/>
          <p:cNvSpPr txBox="1"/>
          <p:nvPr/>
        </p:nvSpPr>
        <p:spPr>
          <a:xfrm>
            <a:off x="1770125" y="344775"/>
            <a:ext cx="677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 F de Snedecor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51"/>
          <p:cNvSpPr txBox="1"/>
          <p:nvPr/>
        </p:nvSpPr>
        <p:spPr>
          <a:xfrm>
            <a:off x="533400" y="1295400"/>
            <a:ext cx="119541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Parámetros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-"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        : grados de libertad 1 y 2.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8" name="Google Shape;41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810" y="1804713"/>
            <a:ext cx="822326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188" y="2943663"/>
            <a:ext cx="4232277" cy="1755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2012books.lardbucket.org/books/beginning-statistics/section_15/75fd6a2d869b9403de8408b42a054db9.jpg" id="420" name="Google Shape;420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9515" y="1872321"/>
            <a:ext cx="4182171" cy="32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>
            <p:ph idx="2" type="pic"/>
          </p:nvPr>
        </p:nvSpPr>
        <p:spPr>
          <a:xfrm>
            <a:off x="187950" y="120774"/>
            <a:ext cx="108087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/>
              <a:t>D</a:t>
            </a:r>
            <a:r>
              <a:rPr b="1" lang="es-ES"/>
              <a:t>istribución de probabilidad</a:t>
            </a:r>
            <a:endParaRPr b="1"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9971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2059360" y="2256383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 aleatoria discreta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6163816" y="2256383"/>
            <a:ext cx="35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 aleatoria continúa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52" y="2862064"/>
            <a:ext cx="3582876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3816" y="2862064"/>
            <a:ext cx="3582876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609600" y="1143000"/>
            <a:ext cx="996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</a:rPr>
              <a:t>Es una tabla o un gráfico que especifica todos los posibles resultados de una variable aleatoria con sus probabilidades asociadas.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>
            <p:ph idx="2" type="pic"/>
          </p:nvPr>
        </p:nvSpPr>
        <p:spPr>
          <a:xfrm>
            <a:off x="551350" y="120774"/>
            <a:ext cx="108087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/>
              <a:t>Ejemplo distribución de probabilidad: lanzamos un dado n veces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263352" y="6016653"/>
            <a:ext cx="5005246" cy="652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3" type="body"/>
          </p:nvPr>
        </p:nvSpPr>
        <p:spPr>
          <a:xfrm>
            <a:off x="5563430" y="6142939"/>
            <a:ext cx="559563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1170375" y="1005200"/>
            <a:ext cx="1409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n =</a:t>
            </a:r>
            <a:r>
              <a:rPr b="1" lang="es-ES" sz="1800"/>
              <a:t> 10</a:t>
            </a:r>
            <a:endParaRPr b="1" sz="1800"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750" y="1389922"/>
            <a:ext cx="3104949" cy="243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5"/>
          <p:cNvGraphicFramePr/>
          <p:nvPr/>
        </p:nvGraphicFramePr>
        <p:xfrm>
          <a:off x="220216" y="3318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{7A71F616-16EA-44E6-ADE2-A65EC6106A46}</a:tableStyleId>
              </a:tblPr>
              <a:tblGrid>
                <a:gridCol w="1156600"/>
                <a:gridCol w="1156600"/>
                <a:gridCol w="1156600"/>
              </a:tblGrid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Valor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prob.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teórica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frec.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obs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0,167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0,100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2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0,167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0.200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3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0,167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0,100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4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0,167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0.200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5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0,167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0,100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6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0,167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0.300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9971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9552375" y="1005200"/>
            <a:ext cx="1409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n = 1000</a:t>
            </a:r>
            <a:endParaRPr b="1" sz="1800"/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4075" y="1389925"/>
            <a:ext cx="3676701" cy="243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5" name="Google Shape;185;p25"/>
          <p:cNvGraphicFramePr/>
          <p:nvPr/>
        </p:nvGraphicFramePr>
        <p:xfrm>
          <a:off x="8297416" y="3318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{7A71F616-16EA-44E6-ADE2-A65EC6106A46}</a:tableStyleId>
              </a:tblPr>
              <a:tblGrid>
                <a:gridCol w="1156600"/>
                <a:gridCol w="1156600"/>
                <a:gridCol w="1156600"/>
              </a:tblGrid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Valor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prob.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teórica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frec.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obs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0,167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0,181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2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0,167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0,157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3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0,167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0,164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4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0,167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0,173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5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0,167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0,146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6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0,167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0,179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25"/>
          <p:cNvSpPr txBox="1"/>
          <p:nvPr/>
        </p:nvSpPr>
        <p:spPr>
          <a:xfrm>
            <a:off x="5361375" y="1005200"/>
            <a:ext cx="1409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n = 50</a:t>
            </a:r>
            <a:endParaRPr b="1" sz="1800"/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5025" y="1437200"/>
            <a:ext cx="3104949" cy="24315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25"/>
          <p:cNvGraphicFramePr/>
          <p:nvPr/>
        </p:nvGraphicFramePr>
        <p:xfrm>
          <a:off x="4106416" y="3318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{7A71F616-16EA-44E6-ADE2-A65EC6106A46}</a:tableStyleId>
              </a:tblPr>
              <a:tblGrid>
                <a:gridCol w="1156600"/>
                <a:gridCol w="1156600"/>
                <a:gridCol w="1156600"/>
              </a:tblGrid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Valor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prob.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teórica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frec.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>
                          <a:highlight>
                            <a:schemeClr val="lt1"/>
                          </a:highlight>
                        </a:rPr>
                        <a:t>obs</a:t>
                      </a:r>
                      <a:endParaRPr b="1" sz="1800"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1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0,167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0.200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2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0,167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0,140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3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0,167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0,140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4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0,167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0,220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5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0,167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0.200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highlight>
                            <a:schemeClr val="lt1"/>
                          </a:highlight>
                        </a:rPr>
                        <a:t>6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0,167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0,100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>
            <p:ph idx="2" type="pic"/>
          </p:nvPr>
        </p:nvSpPr>
        <p:spPr>
          <a:xfrm>
            <a:off x="187950" y="120774"/>
            <a:ext cx="108087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/>
              <a:t>Definición: Función </a:t>
            </a:r>
            <a:r>
              <a:rPr b="1" lang="es-ES"/>
              <a:t>de probabilidad (variables discretas)</a:t>
            </a:r>
            <a:endParaRPr b="1"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95" name="Google Shape;195;p26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9971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533400" y="838200"/>
            <a:ext cx="996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función que asocia a cada elemento de su espacio muestral una probabilidad.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7224" y="2095128"/>
            <a:ext cx="2916458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920" y="3168672"/>
            <a:ext cx="3582876" cy="216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26"/>
          <p:cNvGraphicFramePr/>
          <p:nvPr/>
        </p:nvGraphicFramePr>
        <p:xfrm>
          <a:off x="1785352" y="2158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{409C05F0-DB5D-45DE-985F-057E0C9123E6}</a:tableStyleId>
              </a:tblPr>
              <a:tblGrid>
                <a:gridCol w="1384675"/>
                <a:gridCol w="185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Resultados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probabilidad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0,7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0,8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3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0,6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4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0,4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0,3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6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0,1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7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/>
                        <a:t>0,05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/>
          <p:nvPr>
            <p:ph idx="2" type="pic"/>
          </p:nvPr>
        </p:nvSpPr>
        <p:spPr>
          <a:xfrm>
            <a:off x="187950" y="120774"/>
            <a:ext cx="108087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/>
              <a:t>Definición: Función de densidad (variables continuas)</a:t>
            </a:r>
            <a:endParaRPr b="1"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39971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533400" y="838200"/>
            <a:ext cx="9965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función que describe la probabilidad relativa de una variable aleatoria de tomar un determinado valor.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no-negativa y de integral 1.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integral definida de la función de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densidad en un intervalo coincide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la probabilidad de este intervalo.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533400" y="2667000"/>
            <a:ext cx="55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Resultat d'imatges de density function" id="211" name="Google Shape;2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7800" y="2214298"/>
            <a:ext cx="4373650" cy="32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>
            <p:ph idx="2" type="pic"/>
          </p:nvPr>
        </p:nvSpPr>
        <p:spPr>
          <a:xfrm>
            <a:off x="187950" y="120774"/>
            <a:ext cx="108087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/>
              <a:t>Definición: Función de distribución</a:t>
            </a:r>
            <a:endParaRPr b="1"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39971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533400" y="838200"/>
            <a:ext cx="99654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función que asocia a cada valor de una variable la probabilidad acumulada de los valores inferiores o iguales.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228" y="2357493"/>
            <a:ext cx="5075741" cy="306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263352" y="6016653"/>
            <a:ext cx="5005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 txBox="1"/>
          <p:nvPr>
            <p:ph idx="3" type="body"/>
          </p:nvPr>
        </p:nvSpPr>
        <p:spPr>
          <a:xfrm>
            <a:off x="5563430" y="6142939"/>
            <a:ext cx="5595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2482800" y="344775"/>
            <a:ext cx="6058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s-E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Definiciones</a:t>
            </a:r>
            <a:endParaRPr b="1"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654750" y="1448250"/>
            <a:ext cx="107301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-"/>
            </a:pP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Esperanz</a:t>
            </a:r>
            <a:r>
              <a:rPr b="1"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representa el valor esperado de una variable aleatoria.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-"/>
            </a:pPr>
            <a:r>
              <a:rPr b="1" lang="es-ES" sz="3200">
                <a:latin typeface="Calibri"/>
                <a:ea typeface="Calibri"/>
                <a:cs typeface="Calibri"/>
                <a:sym typeface="Calibri"/>
              </a:rPr>
              <a:t>Varianza</a:t>
            </a:r>
            <a:r>
              <a:rPr lang="es-E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 representa la dispersión de una variable aleatoria.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