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12192000"/>
  <p:notesSz cx="6858000" cy="9144000"/>
  <p:embeddedFontLst>
    <p:embeddedFont>
      <p:font typeface="Source Sans Pro Black"/>
      <p:bold r:id="rId42"/>
      <p:boldItalic r:id="rId43"/>
    </p:embeddedFont>
    <p:embeddedFont>
      <p:font typeface="Century Gothic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SourceSansProBlack-bold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CenturyGothic-regular.fntdata"/><Relationship Id="rId21" Type="http://schemas.openxmlformats.org/officeDocument/2006/relationships/slide" Target="slides/slide16.xml"/><Relationship Id="rId43" Type="http://schemas.openxmlformats.org/officeDocument/2006/relationships/font" Target="fonts/SourceSansProBlack-boldItalic.fntdata"/><Relationship Id="rId24" Type="http://schemas.openxmlformats.org/officeDocument/2006/relationships/slide" Target="slides/slide19.xml"/><Relationship Id="rId46" Type="http://schemas.openxmlformats.org/officeDocument/2006/relationships/font" Target="fonts/CenturyGothic-italic.fntdata"/><Relationship Id="rId23" Type="http://schemas.openxmlformats.org/officeDocument/2006/relationships/slide" Target="slides/slide18.xml"/><Relationship Id="rId45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CenturyGothic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c2ab7df8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dc2ab7df8b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c2ab7df8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dc2ab7df8b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c2ab7df8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dc2ab7df8b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c2ab7df8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dc2ab7df8b_0_1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c2ab7df8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dc2ab7df8b_0_2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c2ab7df8b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dc2ab7df8b_0_2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c2ab7df8b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dc2ab7df8b_0_2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c2ab7df8b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dc2ab7df8b_0_2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c2ab7df8b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dc2ab7df8b_0_2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c2ab7df8b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dc2ab7df8b_0_2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c2ab7df8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dc2ab7df8b_0_2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c2ab7df8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dc2ab7df8b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b92c0d9f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db92c0d9fe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b92c0d9f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db92c0d9fe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c2ab7df8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dc2ab7df8b_0_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c2ab7df8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dc2ab7df8b_0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c2ab7df8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dc2ab7df8b_0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c2ab7df8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dc2ab7df8b_0_1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db92c0d9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db92c0d9f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db92c0d9f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db92c0d9fe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c2ab7df8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dc2ab7df8b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db92c0d9f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db92c0d9fe_0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db92c0d9f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db92c0d9fe_0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db92c0d9f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db92c0d9fe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b92c0d9f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db92c0d9fe_0_1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db92c0d9f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db92c0d9fe_0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c2ab7df8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dc2ab7df8b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c2ab7df8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dc2ab7df8b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c2ab7df8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dc2ab7df8b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c2ab7df8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dc2ab7df8b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c2ab7df8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dc2ab7df8b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icio">
  <p:cSld name="Inicio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datahack\Desktop\Presentacion\Presewnt_Mesa de trabajo 1.jpg"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688" y="-99392"/>
            <a:ext cx="12464558" cy="71287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atahack\Desktop\Presentacion\Presewnt-09.png" id="8" name="Google Shape;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7215" y="2786059"/>
            <a:ext cx="703261" cy="108799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idx="1" type="body"/>
          </p:nvPr>
        </p:nvSpPr>
        <p:spPr>
          <a:xfrm>
            <a:off x="1559497" y="2420888"/>
            <a:ext cx="4152449" cy="6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2" type="body"/>
          </p:nvPr>
        </p:nvSpPr>
        <p:spPr>
          <a:xfrm>
            <a:off x="1559497" y="2953499"/>
            <a:ext cx="4160110" cy="6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3" type="body"/>
          </p:nvPr>
        </p:nvSpPr>
        <p:spPr>
          <a:xfrm>
            <a:off x="1559497" y="3465004"/>
            <a:ext cx="4124673" cy="619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4" type="body"/>
          </p:nvPr>
        </p:nvSpPr>
        <p:spPr>
          <a:xfrm>
            <a:off x="6504404" y="2786059"/>
            <a:ext cx="4875557" cy="6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5" type="body"/>
          </p:nvPr>
        </p:nvSpPr>
        <p:spPr>
          <a:xfrm>
            <a:off x="6491059" y="3424365"/>
            <a:ext cx="4875557" cy="6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3832" y="5188441"/>
            <a:ext cx="2664296" cy="904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corto">
  <p:cSld name="Texto cort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>
            <p:ph idx="2" type="pic"/>
          </p:nvPr>
        </p:nvSpPr>
        <p:spPr>
          <a:xfrm>
            <a:off x="1487488" y="1991649"/>
            <a:ext cx="3168650" cy="316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C:\Users\datahack\Desktop\Presentacion\Presewnt-06.png"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6996" y="1340768"/>
            <a:ext cx="4569634" cy="44653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atahack\Desktop\Presentacion\Presewnt-08.png"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9929" y="1772816"/>
            <a:ext cx="1000132" cy="95757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idx="1" type="body"/>
          </p:nvPr>
        </p:nvSpPr>
        <p:spPr>
          <a:xfrm>
            <a:off x="5761828" y="1844824"/>
            <a:ext cx="4875557" cy="6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80"/>
              </a:spcBef>
              <a:spcAft>
                <a:spcPts val="0"/>
              </a:spcAft>
              <a:buClr>
                <a:srgbClr val="9494C2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9494C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3" type="body"/>
          </p:nvPr>
        </p:nvSpPr>
        <p:spPr>
          <a:xfrm>
            <a:off x="5761827" y="2720864"/>
            <a:ext cx="4875557" cy="2580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9494C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494C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41243" y="5933373"/>
            <a:ext cx="746614" cy="781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largo">
  <p:cSld name="Texto larg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>
            <p:ph idx="2" type="pic"/>
          </p:nvPr>
        </p:nvSpPr>
        <p:spPr>
          <a:xfrm>
            <a:off x="1487488" y="1844824"/>
            <a:ext cx="3168650" cy="316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6240016" y="904085"/>
            <a:ext cx="4875557" cy="6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9494C2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9494C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3" type="body"/>
          </p:nvPr>
        </p:nvSpPr>
        <p:spPr>
          <a:xfrm>
            <a:off x="5519936" y="1844824"/>
            <a:ext cx="5595637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9494C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494C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41243" y="5933373"/>
            <a:ext cx="746614" cy="7815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atahack\Desktop\Presentacion\Presewnt-06.png" id="27" name="Google Shape;2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996" y="1195902"/>
            <a:ext cx="4569634" cy="4465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59896" y="764704"/>
            <a:ext cx="952161" cy="911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corto 2">
  <p:cSld name="Texto corto 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>
            <p:ph idx="2" type="pic"/>
          </p:nvPr>
        </p:nvSpPr>
        <p:spPr>
          <a:xfrm>
            <a:off x="3863752" y="3068961"/>
            <a:ext cx="4104456" cy="2664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452691" y="827419"/>
            <a:ext cx="4875557" cy="6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800"/>
              </a:spcBef>
              <a:spcAft>
                <a:spcPts val="0"/>
              </a:spcAft>
              <a:buClr>
                <a:srgbClr val="9494C2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9494C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C:\Users\datahack\Desktop\Presentacion\Presewnt-05.png" id="32" name="Google Shape;3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74727" y="2307311"/>
            <a:ext cx="5685569" cy="4218033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idx="3" type="body"/>
          </p:nvPr>
        </p:nvSpPr>
        <p:spPr>
          <a:xfrm>
            <a:off x="1322488" y="1703459"/>
            <a:ext cx="9135962" cy="7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9494C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494C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41243" y="5933373"/>
            <a:ext cx="746614" cy="781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imágenes">
  <p:cSld name="Dos imágene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>
            <p:ph idx="2" type="pic"/>
          </p:nvPr>
        </p:nvSpPr>
        <p:spPr>
          <a:xfrm>
            <a:off x="1271464" y="2852936"/>
            <a:ext cx="4104456" cy="2664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C:\Users\datahack\Desktop\Presentacion\Presewnt-05.png"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2439" y="2076066"/>
            <a:ext cx="5685569" cy="421803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/>
          <p:nvPr>
            <p:ph idx="3" type="pic"/>
          </p:nvPr>
        </p:nvSpPr>
        <p:spPr>
          <a:xfrm>
            <a:off x="6813017" y="2837718"/>
            <a:ext cx="4104456" cy="2664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C:\Users\datahack\Desktop\Presentacion\Presewnt-05.png" id="39" name="Google Shape;3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23992" y="2060848"/>
            <a:ext cx="5685569" cy="4218033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>
            <p:ph idx="1" type="body"/>
          </p:nvPr>
        </p:nvSpPr>
        <p:spPr>
          <a:xfrm>
            <a:off x="3452691" y="827419"/>
            <a:ext cx="4875557" cy="6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800"/>
              </a:spcBef>
              <a:spcAft>
                <a:spcPts val="0"/>
              </a:spcAft>
              <a:buClr>
                <a:srgbClr val="9494C2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9494C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1322488" y="1703459"/>
            <a:ext cx="9135962" cy="7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9494C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494C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41243" y="5933373"/>
            <a:ext cx="746614" cy="781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es imágenes">
  <p:cSld name="Tres imágene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>
            <p:ph idx="2" type="pic"/>
          </p:nvPr>
        </p:nvSpPr>
        <p:spPr>
          <a:xfrm>
            <a:off x="1271463" y="2941286"/>
            <a:ext cx="2592289" cy="261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C:\Users\datahack\Desktop\Presentacion\Presewnt-06.png" id="45" name="Google Shape;4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5400" y="2402928"/>
            <a:ext cx="3776557" cy="369036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/>
          <p:nvPr>
            <p:ph idx="3" type="pic"/>
          </p:nvPr>
        </p:nvSpPr>
        <p:spPr>
          <a:xfrm>
            <a:off x="4799855" y="2941286"/>
            <a:ext cx="2592289" cy="261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C:\Users\datahack\Desktop\Presentacion\Presewnt-06.png" id="47" name="Google Shape;4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23792" y="2402928"/>
            <a:ext cx="3776557" cy="369036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/>
          <p:nvPr>
            <p:ph idx="4" type="pic"/>
          </p:nvPr>
        </p:nvSpPr>
        <p:spPr>
          <a:xfrm>
            <a:off x="8328247" y="2941286"/>
            <a:ext cx="2592289" cy="261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C:\Users\datahack\Desktop\Presentacion\Presewnt-06.png" id="49" name="Google Shape;4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2184" y="2402928"/>
            <a:ext cx="3776557" cy="3690368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 txBox="1"/>
          <p:nvPr>
            <p:ph idx="1" type="body"/>
          </p:nvPr>
        </p:nvSpPr>
        <p:spPr>
          <a:xfrm>
            <a:off x="3452691" y="827419"/>
            <a:ext cx="4875557" cy="6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800"/>
              </a:spcBef>
              <a:spcAft>
                <a:spcPts val="0"/>
              </a:spcAft>
              <a:buClr>
                <a:srgbClr val="9494C2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9494C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5" type="body"/>
          </p:nvPr>
        </p:nvSpPr>
        <p:spPr>
          <a:xfrm>
            <a:off x="1322488" y="1703459"/>
            <a:ext cx="9135962" cy="7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9494C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494C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41243" y="5933373"/>
            <a:ext cx="746614" cy="781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talla completa_Logo blanco">
  <p:cSld name="Imagen pantalla completa_Logo blanc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>
            <p:ph idx="2" type="pic"/>
          </p:nvPr>
        </p:nvSpPr>
        <p:spPr>
          <a:xfrm>
            <a:off x="0" y="0"/>
            <a:ext cx="12192000" cy="5895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C:\Users\datahack\Desktop\Presentacion\BARRA-11.png" id="55" name="Google Shape;5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895694"/>
            <a:ext cx="12192000" cy="9623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atahack\Desktop\Presentacion\Presewnt-09.png" id="56" name="Google Shape;5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7159" y="6072207"/>
            <a:ext cx="380028" cy="58793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>
            <p:ph idx="1" type="body"/>
          </p:nvPr>
        </p:nvSpPr>
        <p:spPr>
          <a:xfrm>
            <a:off x="263352" y="6016653"/>
            <a:ext cx="5005246" cy="6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3" type="body"/>
          </p:nvPr>
        </p:nvSpPr>
        <p:spPr>
          <a:xfrm>
            <a:off x="5563430" y="6142939"/>
            <a:ext cx="5595636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9" name="Google Shape;5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6560" y="5928553"/>
            <a:ext cx="755981" cy="791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_1">
  <p:cSld name="Final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datahack\Desktop\Presentacion\Presewnt_Mesa de trabajo 1.jpg" id="61" name="Google Shape;6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688" y="-99392"/>
            <a:ext cx="12464558" cy="712879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/>
        </p:nvSpPr>
        <p:spPr>
          <a:xfrm>
            <a:off x="2571194" y="3172616"/>
            <a:ext cx="7128792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Gracias a todos/as por asistir.</a:t>
            </a:r>
            <a:endParaRPr b="0" i="0" sz="3200" u="none" cap="none" strike="noStrike">
              <a:solidFill>
                <a:schemeClr val="lt1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1864" y="5085184"/>
            <a:ext cx="2332260" cy="792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espera o final extra">
  <p:cSld name="Diapositiva de espera o final extra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datahack\Desktop\Presentacion\Presewnt_Mesa de trabajo 1.jpg" id="65" name="Google Shape;6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688" y="-99392"/>
            <a:ext cx="12464558" cy="7128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8225" y="5517232"/>
            <a:ext cx="24955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3098" y="1340768"/>
            <a:ext cx="3425804" cy="342580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/>
          <p:nvPr/>
        </p:nvSpPr>
        <p:spPr>
          <a:xfrm>
            <a:off x="7176120" y="1340768"/>
            <a:ext cx="1800200" cy="1440160"/>
          </a:xfrm>
          <a:prstGeom prst="wedgeEllipseCallout">
            <a:avLst>
              <a:gd fmla="val -52579" name="adj1"/>
              <a:gd fmla="val 46627" name="adj2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0"/>
          <p:cNvSpPr txBox="1"/>
          <p:nvPr/>
        </p:nvSpPr>
        <p:spPr>
          <a:xfrm>
            <a:off x="7288560" y="1610797"/>
            <a:ext cx="1575320" cy="9541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 u="none" cap="none" strike="noStrike">
                <a:solidFill>
                  <a:srgbClr val="9494C2"/>
                </a:solidFill>
                <a:latin typeface="Arial"/>
                <a:ea typeface="Arial"/>
                <a:cs typeface="Arial"/>
                <a:sym typeface="Arial"/>
              </a:rPr>
              <a:t>¡Síguenos en las redes! </a:t>
            </a:r>
            <a:endParaRPr b="0" i="0" sz="2800" u="none" cap="none" strike="noStrike">
              <a:solidFill>
                <a:srgbClr val="9494C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0"/>
          <p:cNvSpPr txBox="1"/>
          <p:nvPr/>
        </p:nvSpPr>
        <p:spPr>
          <a:xfrm>
            <a:off x="4479776" y="6137865"/>
            <a:ext cx="3200400" cy="323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datahack &amp; datahack_school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Relationship Id="rId4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sthda.com/english/articles/39-regression-model-diagnostics/160-multicollinearity-essentials-and-vif-in-r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2.png"/><Relationship Id="rId4" Type="http://schemas.openxmlformats.org/officeDocument/2006/relationships/image" Target="../media/image4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9.png"/><Relationship Id="rId4" Type="http://schemas.openxmlformats.org/officeDocument/2006/relationships/image" Target="../media/image4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cran.r-project.org/web/packages/nnet/nnet.pdf" TargetMode="External"/><Relationship Id="rId4" Type="http://schemas.openxmlformats.org/officeDocument/2006/relationships/hyperlink" Target="http://www.stats.ox.ac.uk/pub/MASS4/" TargetMode="External"/><Relationship Id="rId10" Type="http://schemas.openxmlformats.org/officeDocument/2006/relationships/hyperlink" Target="https://docs.healthcare.ai/articles/site_only/healthcareai.html" TargetMode="External"/><Relationship Id="rId9" Type="http://schemas.openxmlformats.org/officeDocument/2006/relationships/hyperlink" Target="https://xgboost.readthedocs.io/en/latest/R-package/xgboostPresentation.html" TargetMode="External"/><Relationship Id="rId5" Type="http://schemas.openxmlformats.org/officeDocument/2006/relationships/hyperlink" Target="https://cran.r-project.org/web/packages/e1071/vignettes/svmdoc.pdf" TargetMode="External"/><Relationship Id="rId6" Type="http://schemas.openxmlformats.org/officeDocument/2006/relationships/hyperlink" Target="https://cran.r-project.org/web/packages/glmnet/glmnet.pdf" TargetMode="External"/><Relationship Id="rId7" Type="http://schemas.openxmlformats.org/officeDocument/2006/relationships/hyperlink" Target="https://www.stat.berkeley.edu/~breiman/RandomForests/" TargetMode="External"/><Relationship Id="rId8" Type="http://schemas.openxmlformats.org/officeDocument/2006/relationships/hyperlink" Target="http://uc-r.github.io/gbm_regress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1.png"/><Relationship Id="rId4" Type="http://schemas.openxmlformats.org/officeDocument/2006/relationships/image" Target="../media/image49.png"/><Relationship Id="rId5" Type="http://schemas.openxmlformats.org/officeDocument/2006/relationships/image" Target="../media/image52.png"/><Relationship Id="rId6" Type="http://schemas.openxmlformats.org/officeDocument/2006/relationships/image" Target="../media/image4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2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3.png"/><Relationship Id="rId4" Type="http://schemas.openxmlformats.org/officeDocument/2006/relationships/image" Target="../media/image35.png"/><Relationship Id="rId5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idx="4" type="body"/>
          </p:nvPr>
        </p:nvSpPr>
        <p:spPr>
          <a:xfrm>
            <a:off x="6504404" y="2786059"/>
            <a:ext cx="4875557" cy="6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s-ES"/>
              <a:t>Modelos predictivos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ES"/>
              <a:t>MOD - Diapositiva 1</a:t>
            </a:r>
            <a:endParaRPr/>
          </a:p>
        </p:txBody>
      </p: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1809475" y="370225"/>
            <a:ext cx="84774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494C2"/>
              </a:buClr>
              <a:buSzPts val="4000"/>
              <a:buNone/>
            </a:pPr>
            <a:r>
              <a:rPr lang="es-ES">
                <a:solidFill>
                  <a:srgbClr val="9494C2"/>
                </a:solidFill>
              </a:rPr>
              <a:t>Regresión lineal en R - Univariante</a:t>
            </a:r>
            <a:endParaRPr>
              <a:solidFill>
                <a:srgbClr val="9494C2"/>
              </a:solidFill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1065625" y="1286375"/>
            <a:ext cx="6927600" cy="677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600">
                <a:solidFill>
                  <a:srgbClr val="080808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model &lt;- lm(Sepal.Length ~ Petal.Length, iris)</a:t>
            </a:r>
            <a:endParaRPr i="1" sz="1600">
              <a:solidFill>
                <a:srgbClr val="080808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600">
                <a:solidFill>
                  <a:srgbClr val="080808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summary(model)</a:t>
            </a:r>
            <a:endParaRPr i="1" sz="1600">
              <a:solidFill>
                <a:srgbClr val="080808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9" name="Google Shape;1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525" y="1963478"/>
            <a:ext cx="6609300" cy="37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0"/>
          <p:cNvSpPr/>
          <p:nvPr/>
        </p:nvSpPr>
        <p:spPr>
          <a:xfrm>
            <a:off x="4108800" y="3958850"/>
            <a:ext cx="1049700" cy="302100"/>
          </a:xfrm>
          <a:prstGeom prst="ellipse">
            <a:avLst/>
          </a:prstGeom>
          <a:noFill/>
          <a:ln cap="flat" cmpd="sng" w="38100">
            <a:solidFill>
              <a:srgbClr val="8710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20"/>
          <p:cNvCxnSpPr>
            <a:stCxn id="170" idx="2"/>
          </p:cNvCxnSpPr>
          <p:nvPr/>
        </p:nvCxnSpPr>
        <p:spPr>
          <a:xfrm rot="10800000">
            <a:off x="1939500" y="3368900"/>
            <a:ext cx="2169300" cy="7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&lt;math xmlns=&quot;http://www.w3.org/1998/Math/MathML&quot;&gt;&lt;msub&gt;&lt;mi&gt;&amp;#x3B2;&lt;/mi&gt;&lt;mn&gt;0&lt;/mn&gt;&lt;/msub&gt;&lt;/math&gt;" id="172" name="Google Shape;172;p20" title="beta subscript 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0625" y="2931325"/>
            <a:ext cx="475059" cy="49768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0"/>
          <p:cNvSpPr/>
          <p:nvPr/>
        </p:nvSpPr>
        <p:spPr>
          <a:xfrm>
            <a:off x="4108800" y="4187450"/>
            <a:ext cx="1049700" cy="302100"/>
          </a:xfrm>
          <a:prstGeom prst="ellipse">
            <a:avLst/>
          </a:prstGeom>
          <a:noFill/>
          <a:ln cap="flat" cmpd="sng" w="38100">
            <a:solidFill>
              <a:srgbClr val="8710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" name="Google Shape;174;p20"/>
          <p:cNvCxnSpPr/>
          <p:nvPr/>
        </p:nvCxnSpPr>
        <p:spPr>
          <a:xfrm flipH="1">
            <a:off x="1539625" y="4489550"/>
            <a:ext cx="2697600" cy="2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&lt;math xmlns=&quot;http://www.w3.org/1998/Math/MathML&quot;&gt;&lt;msub&gt;&lt;mi&gt;&amp;#x3B2;&lt;/mi&gt;&lt;mn&gt;1&lt;/mn&gt;&lt;/msub&gt;&lt;/math&gt;" id="175" name="Google Shape;175;p20" title="beta subscript 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9625" y="4531525"/>
            <a:ext cx="475059" cy="49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ES"/>
              <a:t>MOD - Diapositiva 1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809475" y="370225"/>
            <a:ext cx="84774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494C2"/>
              </a:buClr>
              <a:buSzPts val="4000"/>
              <a:buNone/>
            </a:pPr>
            <a:r>
              <a:rPr lang="es-ES">
                <a:solidFill>
                  <a:srgbClr val="9494C2"/>
                </a:solidFill>
              </a:rPr>
              <a:t>Regresión lineal en R - Univariante</a:t>
            </a:r>
            <a:endParaRPr>
              <a:solidFill>
                <a:srgbClr val="9494C2"/>
              </a:solidFill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1065625" y="1286375"/>
            <a:ext cx="6927600" cy="677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600">
                <a:solidFill>
                  <a:srgbClr val="080808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model &lt;- lm(Sepal.Length ~ Petal.Length, iris)</a:t>
            </a:r>
            <a:endParaRPr i="1" sz="1600">
              <a:solidFill>
                <a:srgbClr val="080808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600">
                <a:solidFill>
                  <a:srgbClr val="080808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summary(model)</a:t>
            </a:r>
            <a:endParaRPr i="1" sz="1600">
              <a:solidFill>
                <a:srgbClr val="080808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525" y="1963478"/>
            <a:ext cx="6609300" cy="37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/>
          <p:nvPr/>
        </p:nvSpPr>
        <p:spPr>
          <a:xfrm>
            <a:off x="7097925" y="3978850"/>
            <a:ext cx="1049700" cy="302100"/>
          </a:xfrm>
          <a:prstGeom prst="ellipse">
            <a:avLst/>
          </a:prstGeom>
          <a:noFill/>
          <a:ln cap="flat" cmpd="sng" w="381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6" name="Google Shape;186;p21"/>
          <p:cNvCxnSpPr>
            <a:stCxn id="185" idx="6"/>
          </p:cNvCxnSpPr>
          <p:nvPr/>
        </p:nvCxnSpPr>
        <p:spPr>
          <a:xfrm flipH="1" rot="10800000">
            <a:off x="8147625" y="2749300"/>
            <a:ext cx="849900" cy="13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21"/>
          <p:cNvSpPr/>
          <p:nvPr/>
        </p:nvSpPr>
        <p:spPr>
          <a:xfrm>
            <a:off x="6348150" y="5502850"/>
            <a:ext cx="2319300" cy="400200"/>
          </a:xfrm>
          <a:prstGeom prst="ellipse">
            <a:avLst/>
          </a:prstGeom>
          <a:noFill/>
          <a:ln cap="flat" cmpd="sng" w="381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8" name="Google Shape;188;p21"/>
          <p:cNvCxnSpPr>
            <a:stCxn id="187" idx="6"/>
          </p:cNvCxnSpPr>
          <p:nvPr/>
        </p:nvCxnSpPr>
        <p:spPr>
          <a:xfrm flipH="1" rot="10800000">
            <a:off x="8667450" y="4322350"/>
            <a:ext cx="849900" cy="13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21"/>
          <p:cNvSpPr txBox="1"/>
          <p:nvPr/>
        </p:nvSpPr>
        <p:spPr>
          <a:xfrm>
            <a:off x="9067350" y="2364900"/>
            <a:ext cx="31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Test de Wald sobre cada coeficiente</a:t>
            </a:r>
            <a:endParaRPr/>
          </a:p>
        </p:txBody>
      </p:sp>
      <p:sp>
        <p:nvSpPr>
          <p:cNvPr id="190" name="Google Shape;190;p21"/>
          <p:cNvSpPr txBox="1"/>
          <p:nvPr/>
        </p:nvSpPr>
        <p:spPr>
          <a:xfrm>
            <a:off x="8781225" y="3880750"/>
            <a:ext cx="31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Test ANOVA sobre el model entero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ES"/>
              <a:t>MOD - Diapositiva 2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809475" y="370225"/>
            <a:ext cx="84774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494C2"/>
              </a:buClr>
              <a:buSzPts val="4000"/>
              <a:buNone/>
            </a:pPr>
            <a:r>
              <a:rPr lang="es-ES">
                <a:solidFill>
                  <a:srgbClr val="9494C2"/>
                </a:solidFill>
              </a:rPr>
              <a:t>Regresión lineal en R - Multivariante</a:t>
            </a:r>
            <a:endParaRPr>
              <a:solidFill>
                <a:srgbClr val="9494C2"/>
              </a:solidFill>
            </a:endParaRPr>
          </a:p>
        </p:txBody>
      </p:sp>
      <p:sp>
        <p:nvSpPr>
          <p:cNvPr id="198" name="Google Shape;198;p22"/>
          <p:cNvSpPr txBox="1"/>
          <p:nvPr/>
        </p:nvSpPr>
        <p:spPr>
          <a:xfrm>
            <a:off x="1065625" y="1286375"/>
            <a:ext cx="6927600" cy="677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600">
                <a:solidFill>
                  <a:srgbClr val="080808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model &lt;- lm(Sepal.Length ~., iris)</a:t>
            </a:r>
            <a:endParaRPr i="1" sz="1600">
              <a:solidFill>
                <a:srgbClr val="080808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600">
                <a:solidFill>
                  <a:srgbClr val="080808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summary(model)</a:t>
            </a:r>
            <a:endParaRPr i="1" sz="1600">
              <a:solidFill>
                <a:srgbClr val="080808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722" y="2003038"/>
            <a:ext cx="7817778" cy="3663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1809475" y="370225"/>
            <a:ext cx="84774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494C2"/>
              </a:buClr>
              <a:buSzPts val="4000"/>
              <a:buNone/>
            </a:pPr>
            <a:r>
              <a:rPr lang="es-ES">
                <a:solidFill>
                  <a:srgbClr val="9494C2"/>
                </a:solidFill>
              </a:rPr>
              <a:t>Regresión lineal en R - Residuos</a:t>
            </a:r>
            <a:endParaRPr>
              <a:solidFill>
                <a:srgbClr val="9494C2"/>
              </a:solidFill>
            </a:endParaRPr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088" y="1477625"/>
            <a:ext cx="6421823" cy="3820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213" name="Google Shape;213;p24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1809475" y="370225"/>
            <a:ext cx="84774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494C2"/>
              </a:buClr>
              <a:buSzPts val="4000"/>
              <a:buNone/>
            </a:pPr>
            <a:r>
              <a:rPr lang="es-ES">
                <a:solidFill>
                  <a:srgbClr val="9494C2"/>
                </a:solidFill>
              </a:rPr>
              <a:t>Regresión lineal en R - Residuos</a:t>
            </a:r>
            <a:endParaRPr>
              <a:solidFill>
                <a:srgbClr val="9494C2"/>
              </a:solidFill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1124775" y="2397750"/>
            <a:ext cx="4773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Tienen que cumplir: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ES" sz="1800"/>
              <a:t>Normalidad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ES" sz="1800"/>
              <a:t>Homocedasticidad (varianza constante)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ES" sz="1800"/>
              <a:t>Linealidad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ES" sz="1800"/>
              <a:t>Independencia</a:t>
            </a:r>
            <a:endParaRPr sz="1800"/>
          </a:p>
        </p:txBody>
      </p:sp>
      <p:pic>
        <p:nvPicPr>
          <p:cNvPr id="216" name="Google Shape;2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450" y="2397750"/>
            <a:ext cx="425767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222" name="Google Shape;222;p25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23" name="Google Shape;223;p25"/>
          <p:cNvSpPr txBox="1"/>
          <p:nvPr>
            <p:ph idx="1" type="body"/>
          </p:nvPr>
        </p:nvSpPr>
        <p:spPr>
          <a:xfrm>
            <a:off x="1809475" y="370225"/>
            <a:ext cx="84774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494C2"/>
              </a:buClr>
              <a:buSzPts val="4000"/>
              <a:buNone/>
            </a:pPr>
            <a:r>
              <a:rPr lang="es-ES">
                <a:solidFill>
                  <a:srgbClr val="9494C2"/>
                </a:solidFill>
              </a:rPr>
              <a:t>Regresión lineal en R - Residuos</a:t>
            </a:r>
            <a:endParaRPr>
              <a:solidFill>
                <a:srgbClr val="9494C2"/>
              </a:solidFill>
            </a:endParaRPr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925" y="1057625"/>
            <a:ext cx="9115425" cy="4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1809475" y="370225"/>
            <a:ext cx="84774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494C2"/>
              </a:buClr>
              <a:buSzPts val="4000"/>
              <a:buNone/>
            </a:pPr>
            <a:r>
              <a:rPr lang="es-ES">
                <a:solidFill>
                  <a:srgbClr val="9494C2"/>
                </a:solidFill>
              </a:rPr>
              <a:t>Regresión lineal en R - Residuos</a:t>
            </a:r>
            <a:endParaRPr>
              <a:solidFill>
                <a:srgbClr val="9494C2"/>
              </a:solidFill>
            </a:endParaRPr>
          </a:p>
        </p:txBody>
      </p:sp>
      <p:pic>
        <p:nvPicPr>
          <p:cNvPr id="232" name="Google Shape;2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513" y="1086175"/>
            <a:ext cx="7917318" cy="4688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238" name="Google Shape;238;p27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39" name="Google Shape;239;p27"/>
          <p:cNvSpPr txBox="1"/>
          <p:nvPr>
            <p:ph idx="1" type="body"/>
          </p:nvPr>
        </p:nvSpPr>
        <p:spPr>
          <a:xfrm>
            <a:off x="1809475" y="370225"/>
            <a:ext cx="84774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494C2"/>
              </a:buClr>
              <a:buSzPts val="4000"/>
              <a:buNone/>
            </a:pPr>
            <a:r>
              <a:rPr lang="es-ES">
                <a:solidFill>
                  <a:srgbClr val="9494C2"/>
                </a:solidFill>
              </a:rPr>
              <a:t>Regresión lineal en R - Residuos</a:t>
            </a:r>
            <a:endParaRPr>
              <a:solidFill>
                <a:srgbClr val="9494C2"/>
              </a:solidFill>
            </a:endParaRPr>
          </a:p>
        </p:txBody>
      </p:sp>
      <p:pic>
        <p:nvPicPr>
          <p:cNvPr id="240" name="Google Shape;2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175" y="1115450"/>
            <a:ext cx="9391650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246" name="Google Shape;246;p28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47" name="Google Shape;247;p28"/>
          <p:cNvSpPr txBox="1"/>
          <p:nvPr>
            <p:ph idx="1" type="body"/>
          </p:nvPr>
        </p:nvSpPr>
        <p:spPr>
          <a:xfrm>
            <a:off x="1809475" y="370225"/>
            <a:ext cx="84774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494C2"/>
              </a:buClr>
              <a:buSzPts val="4000"/>
              <a:buNone/>
            </a:pPr>
            <a:r>
              <a:rPr lang="es-ES">
                <a:solidFill>
                  <a:srgbClr val="9494C2"/>
                </a:solidFill>
              </a:rPr>
              <a:t>Regresión lineal en R - Residuos</a:t>
            </a:r>
            <a:endParaRPr>
              <a:solidFill>
                <a:srgbClr val="9494C2"/>
              </a:solidFill>
            </a:endParaRPr>
          </a:p>
        </p:txBody>
      </p:sp>
      <p:pic>
        <p:nvPicPr>
          <p:cNvPr id="248" name="Google Shape;2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250" y="1095375"/>
            <a:ext cx="10229850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254" name="Google Shape;254;p29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55" name="Google Shape;255;p29"/>
          <p:cNvSpPr txBox="1"/>
          <p:nvPr>
            <p:ph idx="1" type="body"/>
          </p:nvPr>
        </p:nvSpPr>
        <p:spPr>
          <a:xfrm>
            <a:off x="1809475" y="370225"/>
            <a:ext cx="84774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494C2"/>
              </a:buClr>
              <a:buSzPts val="4000"/>
              <a:buNone/>
            </a:pPr>
            <a:r>
              <a:rPr lang="es-ES">
                <a:solidFill>
                  <a:srgbClr val="9494C2"/>
                </a:solidFill>
              </a:rPr>
              <a:t>Regresión lineal en R - Outliers</a:t>
            </a:r>
            <a:endParaRPr>
              <a:solidFill>
                <a:srgbClr val="9494C2"/>
              </a:solidFill>
            </a:endParaRPr>
          </a:p>
        </p:txBody>
      </p:sp>
      <p:pic>
        <p:nvPicPr>
          <p:cNvPr id="256" name="Google Shape;2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688" y="1085450"/>
            <a:ext cx="9572625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6240016" y="904085"/>
            <a:ext cx="4875557" cy="6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494C2"/>
              </a:buClr>
              <a:buSzPts val="4000"/>
              <a:buNone/>
            </a:pPr>
            <a:r>
              <a:rPr lang="es-ES"/>
              <a:t>¿Qué es un modelo predictivo?</a:t>
            </a:r>
            <a:endParaRPr/>
          </a:p>
        </p:txBody>
      </p:sp>
      <p:sp>
        <p:nvSpPr>
          <p:cNvPr id="81" name="Google Shape;81;p12"/>
          <p:cNvSpPr txBox="1"/>
          <p:nvPr>
            <p:ph idx="3" type="body"/>
          </p:nvPr>
        </p:nvSpPr>
        <p:spPr>
          <a:xfrm>
            <a:off x="5519936" y="2284699"/>
            <a:ext cx="5595600" cy="40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-ES"/>
              <a:t>Es una función matemática que da un valor para la variable dependiente según cada conjunto de valores de las variables independientes.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-ES"/>
              <a:t>Es una función probabilística.</a:t>
            </a:r>
            <a:endParaRPr/>
          </a:p>
        </p:txBody>
      </p:sp>
      <p:pic>
        <p:nvPicPr>
          <p:cNvPr descr="&lt;math xmlns=&quot;http://www.w3.org/1998/Math/MathML&quot;&gt;&lt;mi&gt;y&lt;/mi&gt;&lt;mo&gt;&amp;#xA0;&lt;/mo&gt;&lt;mo&gt;=&lt;/mo&gt;&lt;mo&gt;&amp;#x2009;&lt;/mo&gt;&lt;msub&gt;&lt;mi&gt;&amp;#x3B2;&lt;/mi&gt;&lt;mn&gt;0&lt;/mn&gt;&lt;/msub&gt;&lt;mo&gt;+&lt;/mo&gt;&lt;msub&gt;&lt;mi&gt;&amp;#x3B2;&lt;/mi&gt;&lt;mn&gt;1&lt;/mn&gt;&lt;/msub&gt;&lt;mi&gt;x&lt;/mi&gt;&lt;/math&gt;" id="82" name="Google Shape;82;p12" title="y space equals thin space beta subscript 0 plus beta subscript 1 x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888" y="2975100"/>
            <a:ext cx="2483882" cy="49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3985056"/>
            <a:ext cx="460057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262" name="Google Shape;262;p30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63" name="Google Shape;263;p30"/>
          <p:cNvSpPr txBox="1"/>
          <p:nvPr>
            <p:ph idx="1" type="body"/>
          </p:nvPr>
        </p:nvSpPr>
        <p:spPr>
          <a:xfrm>
            <a:off x="1809475" y="370225"/>
            <a:ext cx="89274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494C2"/>
              </a:buClr>
              <a:buSzPts val="4000"/>
              <a:buNone/>
            </a:pPr>
            <a:r>
              <a:rPr lang="es-ES">
                <a:solidFill>
                  <a:srgbClr val="9494C2"/>
                </a:solidFill>
              </a:rPr>
              <a:t>Regresión lineal en R - Distribuciones</a:t>
            </a:r>
            <a:endParaRPr>
              <a:solidFill>
                <a:srgbClr val="9494C2"/>
              </a:solidFill>
            </a:endParaRPr>
          </a:p>
        </p:txBody>
      </p:sp>
      <p:pic>
        <p:nvPicPr>
          <p:cNvPr id="264" name="Google Shape;2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363" y="1175425"/>
            <a:ext cx="7061263" cy="4688828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0"/>
          <p:cNvSpPr txBox="1"/>
          <p:nvPr/>
        </p:nvSpPr>
        <p:spPr>
          <a:xfrm>
            <a:off x="3131525" y="1353375"/>
            <a:ext cx="1509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Sin logaritmo</a:t>
            </a:r>
            <a:endParaRPr/>
          </a:p>
        </p:txBody>
      </p:sp>
      <p:sp>
        <p:nvSpPr>
          <p:cNvPr id="266" name="Google Shape;266;p30"/>
          <p:cNvSpPr txBox="1"/>
          <p:nvPr/>
        </p:nvSpPr>
        <p:spPr>
          <a:xfrm>
            <a:off x="6408125" y="1353375"/>
            <a:ext cx="1509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 </a:t>
            </a:r>
            <a:r>
              <a:rPr lang="es-ES"/>
              <a:t>logaritmo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272" name="Google Shape;272;p31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73" name="Google Shape;273;p31"/>
          <p:cNvSpPr txBox="1"/>
          <p:nvPr>
            <p:ph idx="1" type="body"/>
          </p:nvPr>
        </p:nvSpPr>
        <p:spPr>
          <a:xfrm>
            <a:off x="2689225" y="370225"/>
            <a:ext cx="68481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494C2"/>
              </a:buClr>
              <a:buSzPts val="4000"/>
              <a:buNone/>
            </a:pPr>
            <a:r>
              <a:rPr lang="es-ES">
                <a:solidFill>
                  <a:srgbClr val="9494C2"/>
                </a:solidFill>
              </a:rPr>
              <a:t>Condiciones</a:t>
            </a:r>
            <a:endParaRPr>
              <a:solidFill>
                <a:srgbClr val="9494C2"/>
              </a:solidFill>
            </a:endParaRPr>
          </a:p>
        </p:txBody>
      </p:sp>
      <p:sp>
        <p:nvSpPr>
          <p:cNvPr id="274" name="Google Shape;274;p31"/>
          <p:cNvSpPr txBox="1"/>
          <p:nvPr/>
        </p:nvSpPr>
        <p:spPr>
          <a:xfrm>
            <a:off x="1138275" y="1593925"/>
            <a:ext cx="9125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ES" sz="1800"/>
              <a:t>TIene que existir una relación lineal entre las variables dependiente e independientes.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ES" sz="1800"/>
              <a:t>La regresión lineal es muy sensible a los outliers.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ES" sz="1800"/>
              <a:t>La regresión múltiple tiende a mostrar problemas de multicolinealidad, autocorrelación y heterocedasticidad. La </a:t>
            </a:r>
            <a:r>
              <a:rPr lang="es-ES" sz="1800" u="sng">
                <a:solidFill>
                  <a:schemeClr val="hlink"/>
                </a:solidFill>
                <a:hlinkClick r:id="rId3"/>
              </a:rPr>
              <a:t>multicolinealidad </a:t>
            </a:r>
            <a:r>
              <a:rPr lang="es-ES" sz="1800"/>
              <a:t>se puede mirar con la función “vif” del paquete “car”. Si algún vif &gt;~ 5, tenemos problemas.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ES" sz="1800"/>
              <a:t>En el caso de regresión múltiple, tenemos que hacer selección de modelo: por ejemplo con step selection, regularización, boosting, etc.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280" name="Google Shape;280;p32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ES"/>
              <a:t>MOD - Diapositiva 3</a:t>
            </a:r>
            <a:endParaRPr/>
          </a:p>
        </p:txBody>
      </p:sp>
      <p:sp>
        <p:nvSpPr>
          <p:cNvPr id="281" name="Google Shape;281;p32"/>
          <p:cNvSpPr txBox="1"/>
          <p:nvPr>
            <p:ph idx="1" type="body"/>
          </p:nvPr>
        </p:nvSpPr>
        <p:spPr>
          <a:xfrm>
            <a:off x="2689225" y="370225"/>
            <a:ext cx="68481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494C2"/>
              </a:buClr>
              <a:buSzPts val="4000"/>
              <a:buNone/>
            </a:pPr>
            <a:r>
              <a:rPr lang="es-ES">
                <a:solidFill>
                  <a:srgbClr val="9494C2"/>
                </a:solidFill>
              </a:rPr>
              <a:t>Step selection en R</a:t>
            </a:r>
            <a:endParaRPr>
              <a:solidFill>
                <a:srgbClr val="9494C2"/>
              </a:solidFill>
            </a:endParaRPr>
          </a:p>
        </p:txBody>
      </p:sp>
      <p:sp>
        <p:nvSpPr>
          <p:cNvPr id="282" name="Google Shape;282;p32"/>
          <p:cNvSpPr txBox="1"/>
          <p:nvPr/>
        </p:nvSpPr>
        <p:spPr>
          <a:xfrm>
            <a:off x="980400" y="1244350"/>
            <a:ext cx="9741000" cy="969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solidFill>
                  <a:srgbClr val="228B22"/>
                </a:solidFill>
                <a:latin typeface="Courier New"/>
                <a:ea typeface="Courier New"/>
                <a:cs typeface="Courier New"/>
                <a:sym typeface="Courier New"/>
              </a:rPr>
              <a:t># Modelo entero </a:t>
            </a:r>
            <a:endParaRPr sz="1700">
              <a:solidFill>
                <a:srgbClr val="021B34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full.model</a:t>
            </a:r>
            <a:r>
              <a:rPr lang="es-ES" sz="1700">
                <a:solidFill>
                  <a:srgbClr val="021B3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700">
                <a:solidFill>
                  <a:srgbClr val="687687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s-ES" sz="1700">
                <a:solidFill>
                  <a:srgbClr val="021B3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lm</a:t>
            </a:r>
            <a:r>
              <a:rPr lang="es-ES" sz="1700">
                <a:solidFill>
                  <a:srgbClr val="68768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Fertility</a:t>
            </a:r>
            <a:r>
              <a:rPr lang="es-ES" sz="1700">
                <a:solidFill>
                  <a:srgbClr val="021B3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700">
                <a:solidFill>
                  <a:srgbClr val="687687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s-ES" sz="1700">
                <a:solidFill>
                  <a:srgbClr val="021B3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., </a:t>
            </a:r>
            <a:r>
              <a:rPr lang="es-E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s-ES" sz="1700">
                <a:solidFill>
                  <a:srgbClr val="021B3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700">
                <a:solidFill>
                  <a:srgbClr val="687687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ES" sz="1700">
                <a:solidFill>
                  <a:srgbClr val="021B3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swiss</a:t>
            </a:r>
            <a:r>
              <a:rPr lang="es-ES" sz="1700">
                <a:solidFill>
                  <a:srgbClr val="68768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>
              <a:solidFill>
                <a:srgbClr val="6876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summary(full.model)</a:t>
            </a:r>
            <a:endParaRPr sz="1700">
              <a:solidFill>
                <a:srgbClr val="68768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3" name="Google Shape;2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650" y="2333975"/>
            <a:ext cx="7077401" cy="343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289" name="Google Shape;289;p33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ES"/>
              <a:t>MOD - Diapositiva 3</a:t>
            </a:r>
            <a:endParaRPr/>
          </a:p>
        </p:txBody>
      </p:sp>
      <p:sp>
        <p:nvSpPr>
          <p:cNvPr id="290" name="Google Shape;290;p33"/>
          <p:cNvSpPr txBox="1"/>
          <p:nvPr>
            <p:ph idx="1" type="body"/>
          </p:nvPr>
        </p:nvSpPr>
        <p:spPr>
          <a:xfrm>
            <a:off x="2689225" y="370225"/>
            <a:ext cx="68481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494C2"/>
              </a:buClr>
              <a:buSzPts val="4000"/>
              <a:buNone/>
            </a:pPr>
            <a:r>
              <a:rPr lang="es-ES">
                <a:solidFill>
                  <a:srgbClr val="9494C2"/>
                </a:solidFill>
              </a:rPr>
              <a:t>Step selection en R</a:t>
            </a:r>
            <a:endParaRPr>
              <a:solidFill>
                <a:srgbClr val="9494C2"/>
              </a:solidFill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980400" y="1244350"/>
            <a:ext cx="9741000" cy="1231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library</a:t>
            </a:r>
            <a:r>
              <a:rPr lang="es-ES" sz="1700">
                <a:solidFill>
                  <a:srgbClr val="68768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MASS</a:t>
            </a:r>
            <a:r>
              <a:rPr lang="es-ES" sz="1700">
                <a:solidFill>
                  <a:srgbClr val="68768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>
              <a:solidFill>
                <a:srgbClr val="021B34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solidFill>
                  <a:srgbClr val="228B22"/>
                </a:solidFill>
                <a:latin typeface="Courier New"/>
                <a:ea typeface="Courier New"/>
                <a:cs typeface="Courier New"/>
                <a:sym typeface="Courier New"/>
              </a:rPr>
              <a:t># Escogemos el mejor subset</a:t>
            </a:r>
            <a:endParaRPr sz="1700">
              <a:solidFill>
                <a:srgbClr val="021B34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step.model</a:t>
            </a:r>
            <a:r>
              <a:rPr lang="es-ES" sz="1700">
                <a:solidFill>
                  <a:srgbClr val="021B3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700">
                <a:solidFill>
                  <a:srgbClr val="687687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s-ES" sz="1700">
                <a:solidFill>
                  <a:srgbClr val="021B3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stepAIC</a:t>
            </a:r>
            <a:r>
              <a:rPr lang="es-ES" sz="1700">
                <a:solidFill>
                  <a:srgbClr val="68768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full.model</a:t>
            </a:r>
            <a:r>
              <a:rPr lang="es-ES" sz="1700">
                <a:solidFill>
                  <a:srgbClr val="021B3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E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lang="es-ES" sz="1700">
                <a:solidFill>
                  <a:srgbClr val="021B3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700">
                <a:solidFill>
                  <a:srgbClr val="687687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ES" sz="1700">
                <a:solidFill>
                  <a:srgbClr val="021B3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"both"</a:t>
            </a:r>
            <a:r>
              <a:rPr lang="es-ES" sz="1700">
                <a:solidFill>
                  <a:srgbClr val="021B3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E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trace</a:t>
            </a:r>
            <a:r>
              <a:rPr lang="es-ES" sz="1700">
                <a:solidFill>
                  <a:srgbClr val="021B3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700">
                <a:solidFill>
                  <a:srgbClr val="687687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ES" sz="1700">
                <a:solidFill>
                  <a:srgbClr val="021B3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700">
                <a:solidFill>
                  <a:srgbClr val="5848F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s-ES" sz="1700">
                <a:solidFill>
                  <a:srgbClr val="68768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>
              <a:solidFill>
                <a:srgbClr val="021B34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summary</a:t>
            </a:r>
            <a:r>
              <a:rPr lang="es-ES" sz="1700">
                <a:solidFill>
                  <a:srgbClr val="68768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step.model</a:t>
            </a:r>
            <a:r>
              <a:rPr lang="es-ES" sz="1700">
                <a:solidFill>
                  <a:srgbClr val="68768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00"/>
          </a:p>
        </p:txBody>
      </p:sp>
      <p:pic>
        <p:nvPicPr>
          <p:cNvPr id="292" name="Google Shape;2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875" y="2577975"/>
            <a:ext cx="7380400" cy="32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298" name="Google Shape;298;p34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99" name="Google Shape;299;p34"/>
          <p:cNvSpPr txBox="1"/>
          <p:nvPr>
            <p:ph idx="1" type="body"/>
          </p:nvPr>
        </p:nvSpPr>
        <p:spPr>
          <a:xfrm>
            <a:off x="2689225" y="370225"/>
            <a:ext cx="68481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494C2"/>
              </a:buClr>
              <a:buSzPts val="4000"/>
              <a:buNone/>
            </a:pPr>
            <a:r>
              <a:rPr lang="es-ES">
                <a:solidFill>
                  <a:srgbClr val="9494C2"/>
                </a:solidFill>
              </a:rPr>
              <a:t>Regresión logística</a:t>
            </a:r>
            <a:endParaRPr>
              <a:solidFill>
                <a:srgbClr val="9494C2"/>
              </a:solidFill>
            </a:endParaRPr>
          </a:p>
        </p:txBody>
      </p:sp>
      <p:sp>
        <p:nvSpPr>
          <p:cNvPr id="300" name="Google Shape;300;p34"/>
          <p:cNvSpPr txBox="1"/>
          <p:nvPr/>
        </p:nvSpPr>
        <p:spPr>
          <a:xfrm>
            <a:off x="1343275" y="1396475"/>
            <a:ext cx="1060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¿</a:t>
            </a:r>
            <a:r>
              <a:rPr lang="es-ES" sz="1800"/>
              <a:t>Por qué?</a:t>
            </a:r>
            <a:endParaRPr sz="1800"/>
          </a:p>
        </p:txBody>
      </p:sp>
      <p:pic>
        <p:nvPicPr>
          <p:cNvPr id="301" name="Google Shape;3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200" y="1553375"/>
            <a:ext cx="6648450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4"/>
          <p:cNvSpPr txBox="1"/>
          <p:nvPr/>
        </p:nvSpPr>
        <p:spPr>
          <a:xfrm>
            <a:off x="3738225" y="2406850"/>
            <a:ext cx="919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Enfermo</a:t>
            </a:r>
            <a:endParaRPr/>
          </a:p>
        </p:txBody>
      </p:sp>
      <p:sp>
        <p:nvSpPr>
          <p:cNvPr id="303" name="Google Shape;303;p34"/>
          <p:cNvSpPr txBox="1"/>
          <p:nvPr/>
        </p:nvSpPr>
        <p:spPr>
          <a:xfrm>
            <a:off x="3814425" y="4083250"/>
            <a:ext cx="793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San</a:t>
            </a:r>
            <a:r>
              <a:rPr lang="es-ES"/>
              <a:t>o</a:t>
            </a:r>
            <a:endParaRPr/>
          </a:p>
        </p:txBody>
      </p:sp>
      <p:sp>
        <p:nvSpPr>
          <p:cNvPr id="304" name="Google Shape;304;p34"/>
          <p:cNvSpPr txBox="1"/>
          <p:nvPr/>
        </p:nvSpPr>
        <p:spPr>
          <a:xfrm>
            <a:off x="6935975" y="5378650"/>
            <a:ext cx="1539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Tamaño tumor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310" name="Google Shape;310;p35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11" name="Google Shape;311;p35"/>
          <p:cNvSpPr txBox="1"/>
          <p:nvPr>
            <p:ph idx="1" type="body"/>
          </p:nvPr>
        </p:nvSpPr>
        <p:spPr>
          <a:xfrm>
            <a:off x="2689225" y="370225"/>
            <a:ext cx="68481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494C2"/>
              </a:buClr>
              <a:buSzPts val="4000"/>
              <a:buNone/>
            </a:pPr>
            <a:r>
              <a:rPr lang="es-ES">
                <a:solidFill>
                  <a:srgbClr val="9494C2"/>
                </a:solidFill>
              </a:rPr>
              <a:t>Regresión lineal</a:t>
            </a:r>
            <a:endParaRPr>
              <a:solidFill>
                <a:srgbClr val="9494C2"/>
              </a:solidFill>
            </a:endParaRPr>
          </a:p>
        </p:txBody>
      </p:sp>
      <p:sp>
        <p:nvSpPr>
          <p:cNvPr id="312" name="Google Shape;312;p35"/>
          <p:cNvSpPr txBox="1"/>
          <p:nvPr/>
        </p:nvSpPr>
        <p:spPr>
          <a:xfrm>
            <a:off x="4728825" y="2254450"/>
            <a:ext cx="919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Enfermo</a:t>
            </a:r>
            <a:endParaRPr/>
          </a:p>
        </p:txBody>
      </p:sp>
      <p:sp>
        <p:nvSpPr>
          <p:cNvPr id="313" name="Google Shape;313;p35"/>
          <p:cNvSpPr txBox="1"/>
          <p:nvPr/>
        </p:nvSpPr>
        <p:spPr>
          <a:xfrm>
            <a:off x="4805025" y="3626050"/>
            <a:ext cx="793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Sano</a:t>
            </a:r>
            <a:endParaRPr/>
          </a:p>
        </p:txBody>
      </p:sp>
      <p:sp>
        <p:nvSpPr>
          <p:cNvPr id="314" name="Google Shape;314;p35"/>
          <p:cNvSpPr txBox="1"/>
          <p:nvPr/>
        </p:nvSpPr>
        <p:spPr>
          <a:xfrm>
            <a:off x="7926575" y="5378650"/>
            <a:ext cx="1539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Tamaño tumor</a:t>
            </a:r>
            <a:endParaRPr/>
          </a:p>
        </p:txBody>
      </p:sp>
      <p:pic>
        <p:nvPicPr>
          <p:cNvPr descr="&lt;math xmlns=&quot;http://www.w3.org/1998/Math/MathML&quot;&gt;&lt;mi&gt;Y&lt;/mi&gt;&lt;mo&gt;&amp;#xA0;&lt;/mo&gt;&lt;mo&gt;=&lt;/mo&gt;&lt;mo&gt;&amp;#x2009;&lt;/mo&gt;&lt;msub&gt;&lt;mi&gt;&amp;#x3B2;&lt;/mi&gt;&lt;mn&gt;0&lt;/mn&gt;&lt;/msub&gt;&lt;mo&gt;+&lt;/mo&gt;&lt;msub&gt;&lt;mi&gt;&amp;#x3B2;&lt;/mi&gt;&lt;mn&gt;1&lt;/mn&gt;&lt;/msub&gt;&lt;mi&gt;X&lt;/mi&gt;&lt;mo&gt;+&lt;/mo&gt;&lt;mi&gt;&amp;#x3B5;&lt;/mi&gt;&lt;/math&gt;" id="315" name="Google Shape;315;p35" title="Y space equals thin space beta subscript 0 plus beta subscript 1 X plus epsil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25" y="2958475"/>
            <a:ext cx="3215600" cy="48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4524" y="1556425"/>
            <a:ext cx="6276975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322" name="Google Shape;322;p36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23" name="Google Shape;323;p36"/>
          <p:cNvSpPr txBox="1"/>
          <p:nvPr>
            <p:ph idx="1" type="body"/>
          </p:nvPr>
        </p:nvSpPr>
        <p:spPr>
          <a:xfrm>
            <a:off x="2689225" y="370225"/>
            <a:ext cx="68481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494C2"/>
              </a:buClr>
              <a:buSzPts val="4000"/>
              <a:buNone/>
            </a:pPr>
            <a:r>
              <a:rPr lang="es-ES">
                <a:solidFill>
                  <a:srgbClr val="9494C2"/>
                </a:solidFill>
              </a:rPr>
              <a:t>Regresión logística</a:t>
            </a:r>
            <a:endParaRPr>
              <a:solidFill>
                <a:srgbClr val="9494C2"/>
              </a:solidFill>
            </a:endParaRPr>
          </a:p>
        </p:txBody>
      </p:sp>
      <p:sp>
        <p:nvSpPr>
          <p:cNvPr id="324" name="Google Shape;324;p36"/>
          <p:cNvSpPr txBox="1"/>
          <p:nvPr/>
        </p:nvSpPr>
        <p:spPr>
          <a:xfrm>
            <a:off x="4424025" y="2406850"/>
            <a:ext cx="919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Enfermo</a:t>
            </a:r>
            <a:endParaRPr/>
          </a:p>
        </p:txBody>
      </p:sp>
      <p:sp>
        <p:nvSpPr>
          <p:cNvPr id="325" name="Google Shape;325;p36"/>
          <p:cNvSpPr txBox="1"/>
          <p:nvPr/>
        </p:nvSpPr>
        <p:spPr>
          <a:xfrm>
            <a:off x="4500225" y="4083250"/>
            <a:ext cx="793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Sano</a:t>
            </a:r>
            <a:endParaRPr/>
          </a:p>
        </p:txBody>
      </p:sp>
      <p:sp>
        <p:nvSpPr>
          <p:cNvPr id="326" name="Google Shape;326;p36"/>
          <p:cNvSpPr txBox="1"/>
          <p:nvPr/>
        </p:nvSpPr>
        <p:spPr>
          <a:xfrm>
            <a:off x="7926575" y="5378650"/>
            <a:ext cx="1539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Tamaño tumor</a:t>
            </a:r>
            <a:endParaRPr/>
          </a:p>
        </p:txBody>
      </p:sp>
      <p:pic>
        <p:nvPicPr>
          <p:cNvPr id="327" name="Google Shape;3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025" y="2831250"/>
            <a:ext cx="320992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0950" y="1556425"/>
            <a:ext cx="6248400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7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334" name="Google Shape;334;p37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MOD - Diapositiva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```{r}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library(MASS)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# Fit the full model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full.model &lt;- lm(Fertility ~., data = swiss)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# Stepwise regression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step.model &lt;- stepAIC(full.model, direction = "both",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                      trace = FALSE)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summary(step.model)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```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35" name="Google Shape;335;p37"/>
          <p:cNvSpPr txBox="1"/>
          <p:nvPr>
            <p:ph idx="1" type="body"/>
          </p:nvPr>
        </p:nvSpPr>
        <p:spPr>
          <a:xfrm>
            <a:off x="2689225" y="370225"/>
            <a:ext cx="68481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494C2"/>
              </a:buClr>
              <a:buSzPts val="4000"/>
              <a:buNone/>
            </a:pPr>
            <a:r>
              <a:rPr lang="es-ES">
                <a:solidFill>
                  <a:srgbClr val="9494C2"/>
                </a:solidFill>
              </a:rPr>
              <a:t>Regresión logística en R</a:t>
            </a:r>
            <a:endParaRPr>
              <a:solidFill>
                <a:srgbClr val="9494C2"/>
              </a:solidFill>
            </a:endParaRPr>
          </a:p>
        </p:txBody>
      </p:sp>
      <p:sp>
        <p:nvSpPr>
          <p:cNvPr id="336" name="Google Shape;336;p37"/>
          <p:cNvSpPr txBox="1"/>
          <p:nvPr/>
        </p:nvSpPr>
        <p:spPr>
          <a:xfrm>
            <a:off x="855675" y="1086425"/>
            <a:ext cx="10061100" cy="677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600">
                <a:solidFill>
                  <a:srgbClr val="080808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model &lt;- </a:t>
            </a:r>
            <a:r>
              <a:rPr i="1" lang="es-ES" sz="1600">
                <a:solidFill>
                  <a:srgbClr val="080808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glm(Species ~ Sepal.Length + Sepal.Width, iris1, family = "binomial")</a:t>
            </a:r>
            <a:endParaRPr i="1" sz="1600">
              <a:solidFill>
                <a:srgbClr val="080808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600">
                <a:solidFill>
                  <a:srgbClr val="080808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summary(model)</a:t>
            </a:r>
            <a:endParaRPr i="1" sz="1600">
              <a:solidFill>
                <a:srgbClr val="080808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37" name="Google Shape;3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750" y="1905925"/>
            <a:ext cx="6246025" cy="38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7"/>
          <p:cNvSpPr/>
          <p:nvPr/>
        </p:nvSpPr>
        <p:spPr>
          <a:xfrm>
            <a:off x="1776150" y="5426650"/>
            <a:ext cx="2319300" cy="400200"/>
          </a:xfrm>
          <a:prstGeom prst="ellipse">
            <a:avLst/>
          </a:prstGeom>
          <a:noFill/>
          <a:ln cap="flat" cmpd="sng" w="381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9" name="Google Shape;339;p37"/>
          <p:cNvCxnSpPr>
            <a:stCxn id="338" idx="6"/>
          </p:cNvCxnSpPr>
          <p:nvPr/>
        </p:nvCxnSpPr>
        <p:spPr>
          <a:xfrm flipH="1" rot="10800000">
            <a:off x="4095450" y="3758950"/>
            <a:ext cx="4192200" cy="18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" name="Google Shape;340;p37"/>
          <p:cNvSpPr txBox="1"/>
          <p:nvPr/>
        </p:nvSpPr>
        <p:spPr>
          <a:xfrm>
            <a:off x="8250500" y="3409800"/>
            <a:ext cx="319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Akaike information Criterion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Como más pequeño, mejor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346" name="Google Shape;346;p38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47" name="Google Shape;347;p38"/>
          <p:cNvSpPr txBox="1"/>
          <p:nvPr>
            <p:ph idx="1" type="body"/>
          </p:nvPr>
        </p:nvSpPr>
        <p:spPr>
          <a:xfrm>
            <a:off x="2689225" y="370225"/>
            <a:ext cx="68481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494C2"/>
              </a:buClr>
              <a:buSzPts val="4000"/>
              <a:buNone/>
            </a:pPr>
            <a:r>
              <a:rPr lang="es-ES">
                <a:solidFill>
                  <a:srgbClr val="9494C2"/>
                </a:solidFill>
              </a:rPr>
              <a:t>Modelos no lineales</a:t>
            </a:r>
            <a:endParaRPr>
              <a:solidFill>
                <a:srgbClr val="9494C2"/>
              </a:solidFill>
            </a:endParaRPr>
          </a:p>
        </p:txBody>
      </p:sp>
      <p:sp>
        <p:nvSpPr>
          <p:cNvPr id="348" name="Google Shape;348;p38"/>
          <p:cNvSpPr txBox="1"/>
          <p:nvPr/>
        </p:nvSpPr>
        <p:spPr>
          <a:xfrm>
            <a:off x="1470575" y="1646550"/>
            <a:ext cx="9688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ES" sz="1800"/>
              <a:t>Son modelos en los que “x” y “y” no dependen de forma lineal y por lo tanto pueden capturar relaciones más complejas.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ES" sz="1800"/>
              <a:t>Son más potentes que los modelos lineales, pero por la misma razón también tienden a hacer sobreentrenamiento (overfitting)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ES" sz="1800"/>
              <a:t>En la vida real, las relaciones suelen ser bastante lineales, así que el 90% de las veces una regresión lineal o logística es lo mejor que podéis hacer.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9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354" name="Google Shape;354;p39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55" name="Google Shape;355;p39"/>
          <p:cNvSpPr txBox="1"/>
          <p:nvPr>
            <p:ph idx="1" type="body"/>
          </p:nvPr>
        </p:nvSpPr>
        <p:spPr>
          <a:xfrm>
            <a:off x="2689225" y="370225"/>
            <a:ext cx="68481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494C2"/>
              </a:buClr>
              <a:buSzPts val="4000"/>
              <a:buNone/>
            </a:pPr>
            <a:r>
              <a:rPr lang="es-ES">
                <a:solidFill>
                  <a:srgbClr val="9494C2"/>
                </a:solidFill>
              </a:rPr>
              <a:t>Modelos no lineales en R</a:t>
            </a:r>
            <a:endParaRPr>
              <a:solidFill>
                <a:srgbClr val="9494C2"/>
              </a:solidFill>
            </a:endParaRPr>
          </a:p>
        </p:txBody>
      </p:sp>
      <p:sp>
        <p:nvSpPr>
          <p:cNvPr id="356" name="Google Shape;356;p39"/>
          <p:cNvSpPr txBox="1"/>
          <p:nvPr/>
        </p:nvSpPr>
        <p:spPr>
          <a:xfrm>
            <a:off x="1470575" y="1646550"/>
            <a:ext cx="96885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ES" sz="1800"/>
              <a:t>Regresión multinominal (variable dependiente categórica con más de dos categorías)</a:t>
            </a:r>
            <a:r>
              <a:rPr lang="es-ES" sz="1800"/>
              <a:t>. No se usa mucho, pero lo podéis hacer con el paquete </a:t>
            </a:r>
            <a:r>
              <a:rPr lang="es-ES" sz="1800" u="sng">
                <a:solidFill>
                  <a:schemeClr val="hlink"/>
                </a:solidFill>
                <a:hlinkClick r:id="rId3"/>
              </a:rPr>
              <a:t>nnet</a:t>
            </a:r>
            <a:r>
              <a:rPr lang="es-ES" sz="1800"/>
              <a:t>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ES" sz="1800"/>
              <a:t>Linear o non-linear discriminant analysis: paquete </a:t>
            </a:r>
            <a:r>
              <a:rPr lang="es-ES" sz="1800" u="sng">
                <a:solidFill>
                  <a:schemeClr val="hlink"/>
                </a:solidFill>
                <a:hlinkClick r:id="rId4"/>
              </a:rPr>
              <a:t>MASS</a:t>
            </a:r>
            <a:r>
              <a:rPr lang="es-ES" sz="1800"/>
              <a:t>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ES" sz="1800"/>
              <a:t>Support vector machines: paquete </a:t>
            </a:r>
            <a:r>
              <a:rPr lang="es-ES" sz="1800" u="sng">
                <a:solidFill>
                  <a:schemeClr val="hlink"/>
                </a:solidFill>
                <a:hlinkClick r:id="rId5"/>
              </a:rPr>
              <a:t>e1071</a:t>
            </a:r>
            <a:r>
              <a:rPr lang="es-ES" sz="1800"/>
              <a:t>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ES" sz="1800"/>
              <a:t>Regresiones regularizadas: regresiones con menos overfitting (seguramente lo más utilizado): paquete </a:t>
            </a:r>
            <a:r>
              <a:rPr lang="es-ES" sz="1800" u="sng">
                <a:solidFill>
                  <a:schemeClr val="hlink"/>
                </a:solidFill>
                <a:hlinkClick r:id="rId6"/>
              </a:rPr>
              <a:t>glmnet</a:t>
            </a:r>
            <a:r>
              <a:rPr lang="es-ES" sz="1800"/>
              <a:t>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ES" sz="1800"/>
              <a:t>Random forest (muy utilizado!): se crean “n” árboles de decisión y se hacen predicciones de forma democrática con todos ellos. Paquete: </a:t>
            </a:r>
            <a:r>
              <a:rPr lang="es-ES" sz="1800" u="sng">
                <a:solidFill>
                  <a:schemeClr val="hlink"/>
                </a:solidFill>
                <a:hlinkClick r:id="rId7"/>
              </a:rPr>
              <a:t>randomForest</a:t>
            </a:r>
            <a:r>
              <a:rPr lang="es-ES" sz="1800"/>
              <a:t>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ES" sz="1800"/>
              <a:t>Boosted models: muy potentes y con menos overfitting que random forest. En R tenemos </a:t>
            </a:r>
            <a:r>
              <a:rPr lang="es-ES" sz="1800" u="sng">
                <a:solidFill>
                  <a:schemeClr val="hlink"/>
                </a:solidFill>
                <a:hlinkClick r:id="rId8"/>
              </a:rPr>
              <a:t>gbm </a:t>
            </a:r>
            <a:r>
              <a:rPr lang="es-ES" sz="1800"/>
              <a:t>y </a:t>
            </a:r>
            <a:r>
              <a:rPr lang="es-ES" sz="1800" u="sng">
                <a:solidFill>
                  <a:schemeClr val="hlink"/>
                </a:solidFill>
                <a:hlinkClick r:id="rId9"/>
              </a:rPr>
              <a:t>xgboost </a:t>
            </a:r>
            <a:r>
              <a:rPr lang="es-ES" sz="1800"/>
              <a:t>(para datasets muy grandes).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ES" sz="1800"/>
              <a:t>Paquete </a:t>
            </a:r>
            <a:r>
              <a:rPr lang="es-ES" sz="1800" u="sng">
                <a:solidFill>
                  <a:schemeClr val="hlink"/>
                </a:solidFill>
                <a:hlinkClick r:id="rId10"/>
              </a:rPr>
              <a:t>healhcare.ai</a:t>
            </a:r>
            <a:r>
              <a:rPr lang="es-ES" sz="1800"/>
              <a:t>: hace regresiones regularizadas, random forests y boosted models y escoge el mejor. Muy útil para hacer cosas rápidas.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7" name="Google Shape;357;p39"/>
          <p:cNvSpPr txBox="1"/>
          <p:nvPr/>
        </p:nvSpPr>
        <p:spPr>
          <a:xfrm>
            <a:off x="1867300" y="5404725"/>
            <a:ext cx="9477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222222"/>
                </a:solidFill>
                <a:highlight>
                  <a:srgbClr val="FFFFFF"/>
                </a:highlight>
              </a:rPr>
              <a:t>James, Gareth, et al. </a:t>
            </a:r>
            <a:r>
              <a:rPr i="1" lang="es-ES" sz="1300">
                <a:solidFill>
                  <a:srgbClr val="222222"/>
                </a:solidFill>
                <a:highlight>
                  <a:srgbClr val="FFFFFF"/>
                </a:highlight>
              </a:rPr>
              <a:t>An introduction to statistical learning</a:t>
            </a:r>
            <a:r>
              <a:rPr lang="es-ES" sz="1300">
                <a:solidFill>
                  <a:srgbClr val="222222"/>
                </a:solidFill>
                <a:highlight>
                  <a:srgbClr val="FFFFFF"/>
                </a:highlight>
              </a:rPr>
              <a:t>. Vol. 112. New York: springer, 2013.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2975350" y="370225"/>
            <a:ext cx="61581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494C2"/>
              </a:buClr>
              <a:buSzPts val="4000"/>
              <a:buNone/>
            </a:pPr>
            <a:r>
              <a:rPr lang="es-ES"/>
              <a:t>Tipo </a:t>
            </a:r>
            <a:r>
              <a:rPr lang="es-ES"/>
              <a:t>de modelos según variable dependiente</a:t>
            </a:r>
            <a:endParaRPr/>
          </a:p>
        </p:txBody>
      </p:sp>
      <p:sp>
        <p:nvSpPr>
          <p:cNvPr id="89" name="Google Shape;89;p13"/>
          <p:cNvSpPr txBox="1"/>
          <p:nvPr>
            <p:ph idx="4" type="body"/>
          </p:nvPr>
        </p:nvSpPr>
        <p:spPr>
          <a:xfrm>
            <a:off x="1276275" y="1996975"/>
            <a:ext cx="43458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494C2"/>
              </a:buClr>
              <a:buSzPts val="2000"/>
              <a:buNone/>
            </a:pPr>
            <a:r>
              <a:rPr lang="es-ES"/>
              <a:t>Continua: modelos predictivos</a:t>
            </a:r>
            <a:endParaRPr/>
          </a:p>
        </p:txBody>
      </p:sp>
      <p:sp>
        <p:nvSpPr>
          <p:cNvPr id="90" name="Google Shape;90;p13"/>
          <p:cNvSpPr txBox="1"/>
          <p:nvPr>
            <p:ph idx="4" type="body"/>
          </p:nvPr>
        </p:nvSpPr>
        <p:spPr>
          <a:xfrm>
            <a:off x="6762675" y="1844575"/>
            <a:ext cx="43458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494C2"/>
              </a:buClr>
              <a:buSzPts val="2000"/>
              <a:buNone/>
            </a:pPr>
            <a:r>
              <a:rPr lang="es-ES"/>
              <a:t>Categórica</a:t>
            </a:r>
            <a:r>
              <a:rPr lang="es-ES"/>
              <a:t>: modelos de clasificación o “clústering”</a:t>
            </a: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350" y="2880700"/>
            <a:ext cx="3482850" cy="261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7975" y="2880700"/>
            <a:ext cx="3728925" cy="256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363" name="Google Shape;363;p40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ES"/>
              <a:t>MOD: ejemplos</a:t>
            </a:r>
            <a:endParaRPr/>
          </a:p>
        </p:txBody>
      </p:sp>
      <p:sp>
        <p:nvSpPr>
          <p:cNvPr id="364" name="Google Shape;364;p40"/>
          <p:cNvSpPr txBox="1"/>
          <p:nvPr>
            <p:ph idx="1" type="body"/>
          </p:nvPr>
        </p:nvSpPr>
        <p:spPr>
          <a:xfrm>
            <a:off x="2689225" y="370225"/>
            <a:ext cx="68481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494C2"/>
              </a:buClr>
              <a:buSzPts val="4000"/>
              <a:buNone/>
            </a:pPr>
            <a:r>
              <a:rPr lang="es-ES">
                <a:solidFill>
                  <a:srgbClr val="9494C2"/>
                </a:solidFill>
              </a:rPr>
              <a:t>Ejemplo en R</a:t>
            </a:r>
            <a:endParaRPr>
              <a:solidFill>
                <a:srgbClr val="9494C2"/>
              </a:solidFill>
            </a:endParaRPr>
          </a:p>
        </p:txBody>
      </p:sp>
      <p:sp>
        <p:nvSpPr>
          <p:cNvPr id="365" name="Google Shape;365;p40"/>
          <p:cNvSpPr txBox="1"/>
          <p:nvPr/>
        </p:nvSpPr>
        <p:spPr>
          <a:xfrm>
            <a:off x="1230975" y="1354325"/>
            <a:ext cx="9288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Usamos otra vez el dataset mtcars. Queremos hacer un modelo de predicción de consumo (miles per galon (mpg)).</a:t>
            </a:r>
            <a:endParaRPr sz="1800"/>
          </a:p>
        </p:txBody>
      </p:sp>
      <p:pic>
        <p:nvPicPr>
          <p:cNvPr id="366" name="Google Shape;36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675" y="2534725"/>
            <a:ext cx="88392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372" name="Google Shape;372;p41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ES"/>
              <a:t>MOD: ejemplos</a:t>
            </a:r>
            <a:endParaRPr/>
          </a:p>
        </p:txBody>
      </p:sp>
      <p:sp>
        <p:nvSpPr>
          <p:cNvPr id="373" name="Google Shape;373;p41"/>
          <p:cNvSpPr txBox="1"/>
          <p:nvPr>
            <p:ph idx="1" type="body"/>
          </p:nvPr>
        </p:nvSpPr>
        <p:spPr>
          <a:xfrm>
            <a:off x="2689225" y="370225"/>
            <a:ext cx="68481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494C2"/>
              </a:buClr>
              <a:buSzPts val="4000"/>
              <a:buNone/>
            </a:pPr>
            <a:r>
              <a:rPr lang="es-ES">
                <a:solidFill>
                  <a:srgbClr val="9494C2"/>
                </a:solidFill>
              </a:rPr>
              <a:t>Ejemplo en R</a:t>
            </a:r>
            <a:endParaRPr>
              <a:solidFill>
                <a:srgbClr val="9494C2"/>
              </a:solidFill>
            </a:endParaRPr>
          </a:p>
        </p:txBody>
      </p:sp>
      <p:sp>
        <p:nvSpPr>
          <p:cNvPr id="374" name="Google Shape;374;p41"/>
          <p:cNvSpPr txBox="1"/>
          <p:nvPr/>
        </p:nvSpPr>
        <p:spPr>
          <a:xfrm>
            <a:off x="855675" y="1086425"/>
            <a:ext cx="10061100" cy="677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600">
                <a:solidFill>
                  <a:srgbClr val="080808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mod &lt;- lm(mpg ~ ., df)</a:t>
            </a:r>
            <a:endParaRPr i="1" sz="1600">
              <a:solidFill>
                <a:srgbClr val="080808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600">
                <a:solidFill>
                  <a:srgbClr val="080808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summary(mod)</a:t>
            </a:r>
            <a:endParaRPr i="1" sz="1600">
              <a:solidFill>
                <a:srgbClr val="080808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75" name="Google Shape;3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725" y="1763525"/>
            <a:ext cx="6288100" cy="40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2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381" name="Google Shape;381;p42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ES"/>
              <a:t>MOD: ejemplos</a:t>
            </a:r>
            <a:endParaRPr/>
          </a:p>
        </p:txBody>
      </p:sp>
      <p:sp>
        <p:nvSpPr>
          <p:cNvPr id="382" name="Google Shape;382;p42"/>
          <p:cNvSpPr txBox="1"/>
          <p:nvPr>
            <p:ph idx="1" type="body"/>
          </p:nvPr>
        </p:nvSpPr>
        <p:spPr>
          <a:xfrm>
            <a:off x="2689225" y="370225"/>
            <a:ext cx="68481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494C2"/>
              </a:buClr>
              <a:buSzPts val="4000"/>
              <a:buNone/>
            </a:pPr>
            <a:r>
              <a:rPr lang="es-ES">
                <a:solidFill>
                  <a:srgbClr val="9494C2"/>
                </a:solidFill>
              </a:rPr>
              <a:t>Ejemplo en R</a:t>
            </a:r>
            <a:endParaRPr>
              <a:solidFill>
                <a:srgbClr val="9494C2"/>
              </a:solidFill>
            </a:endParaRPr>
          </a:p>
        </p:txBody>
      </p:sp>
      <p:sp>
        <p:nvSpPr>
          <p:cNvPr id="383" name="Google Shape;383;p42"/>
          <p:cNvSpPr txBox="1"/>
          <p:nvPr/>
        </p:nvSpPr>
        <p:spPr>
          <a:xfrm>
            <a:off x="855675" y="1086425"/>
            <a:ext cx="10061100" cy="677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600">
                <a:solidFill>
                  <a:srgbClr val="080808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step.model &lt;- stepAIC(mod, direction = "both", trace = FALSE)</a:t>
            </a:r>
            <a:endParaRPr i="1" sz="1600">
              <a:solidFill>
                <a:srgbClr val="080808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600">
                <a:solidFill>
                  <a:srgbClr val="080808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summary(step.model)</a:t>
            </a:r>
            <a:endParaRPr i="1" sz="1600">
              <a:solidFill>
                <a:srgbClr val="080808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84" name="Google Shape;38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000" y="1977425"/>
            <a:ext cx="8472425" cy="3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3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390" name="Google Shape;390;p43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ES"/>
              <a:t>MOD: ejemplos</a:t>
            </a:r>
            <a:endParaRPr/>
          </a:p>
        </p:txBody>
      </p:sp>
      <p:sp>
        <p:nvSpPr>
          <p:cNvPr id="391" name="Google Shape;391;p43"/>
          <p:cNvSpPr txBox="1"/>
          <p:nvPr>
            <p:ph idx="1" type="body"/>
          </p:nvPr>
        </p:nvSpPr>
        <p:spPr>
          <a:xfrm>
            <a:off x="2689225" y="-10775"/>
            <a:ext cx="68481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494C2"/>
              </a:buClr>
              <a:buSzPts val="4000"/>
              <a:buNone/>
            </a:pPr>
            <a:r>
              <a:rPr lang="es-ES">
                <a:solidFill>
                  <a:srgbClr val="9494C2"/>
                </a:solidFill>
              </a:rPr>
              <a:t>Ejemplo en R</a:t>
            </a:r>
            <a:endParaRPr>
              <a:solidFill>
                <a:srgbClr val="9494C2"/>
              </a:solidFill>
            </a:endParaRPr>
          </a:p>
        </p:txBody>
      </p:sp>
      <p:sp>
        <p:nvSpPr>
          <p:cNvPr id="392" name="Google Shape;392;p43"/>
          <p:cNvSpPr txBox="1"/>
          <p:nvPr/>
        </p:nvSpPr>
        <p:spPr>
          <a:xfrm>
            <a:off x="855675" y="705425"/>
            <a:ext cx="10061100" cy="431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600">
                <a:solidFill>
                  <a:srgbClr val="080808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plot(step.model)</a:t>
            </a:r>
            <a:endParaRPr i="1" sz="1600">
              <a:solidFill>
                <a:srgbClr val="080808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93" name="Google Shape;39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675" y="1186800"/>
            <a:ext cx="4058251" cy="234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700" y="3670563"/>
            <a:ext cx="3950200" cy="2257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000" y="1168525"/>
            <a:ext cx="3713503" cy="238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6000" y="3531900"/>
            <a:ext cx="3713501" cy="2381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402" name="Google Shape;402;p44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ES"/>
              <a:t>MOD: ejemplos</a:t>
            </a:r>
            <a:endParaRPr/>
          </a:p>
        </p:txBody>
      </p:sp>
      <p:sp>
        <p:nvSpPr>
          <p:cNvPr id="403" name="Google Shape;403;p44"/>
          <p:cNvSpPr txBox="1"/>
          <p:nvPr>
            <p:ph idx="1" type="body"/>
          </p:nvPr>
        </p:nvSpPr>
        <p:spPr>
          <a:xfrm>
            <a:off x="2689225" y="370225"/>
            <a:ext cx="68481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494C2"/>
              </a:buClr>
              <a:buSzPts val="4000"/>
              <a:buNone/>
            </a:pPr>
            <a:r>
              <a:rPr lang="es-ES">
                <a:solidFill>
                  <a:srgbClr val="9494C2"/>
                </a:solidFill>
              </a:rPr>
              <a:t>Ejercicio </a:t>
            </a:r>
            <a:r>
              <a:rPr lang="es-ES">
                <a:solidFill>
                  <a:srgbClr val="9494C2"/>
                </a:solidFill>
              </a:rPr>
              <a:t>en R</a:t>
            </a:r>
            <a:endParaRPr>
              <a:solidFill>
                <a:srgbClr val="9494C2"/>
              </a:solidFill>
            </a:endParaRPr>
          </a:p>
        </p:txBody>
      </p:sp>
      <p:sp>
        <p:nvSpPr>
          <p:cNvPr id="404" name="Google Shape;404;p44"/>
          <p:cNvSpPr txBox="1"/>
          <p:nvPr/>
        </p:nvSpPr>
        <p:spPr>
          <a:xfrm>
            <a:off x="1230975" y="1201925"/>
            <a:ext cx="928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Predice la supervivencia en el titanic.</a:t>
            </a:r>
            <a:endParaRPr sz="1800"/>
          </a:p>
        </p:txBody>
      </p:sp>
      <p:sp>
        <p:nvSpPr>
          <p:cNvPr id="405" name="Google Shape;405;p44"/>
          <p:cNvSpPr txBox="1"/>
          <p:nvPr/>
        </p:nvSpPr>
        <p:spPr>
          <a:xfrm>
            <a:off x="1084275" y="1696025"/>
            <a:ext cx="10061100" cy="923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600">
                <a:solidFill>
                  <a:srgbClr val="080808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install.packages(“titanic”)</a:t>
            </a:r>
            <a:br>
              <a:rPr i="1" lang="es-ES" sz="1600">
                <a:solidFill>
                  <a:srgbClr val="080808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s-ES" sz="1600">
                <a:solidFill>
                  <a:srgbClr val="080808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library(titanic)</a:t>
            </a:r>
            <a:endParaRPr i="1" sz="1600">
              <a:solidFill>
                <a:srgbClr val="080808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600">
                <a:solidFill>
                  <a:srgbClr val="080808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summary(titanic_train)</a:t>
            </a:r>
            <a:endParaRPr i="1" sz="1600">
              <a:solidFill>
                <a:srgbClr val="080808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06" name="Google Shape;40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300" y="2911175"/>
            <a:ext cx="7947395" cy="2940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2975350" y="370225"/>
            <a:ext cx="61581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494C2"/>
              </a:buClr>
              <a:buSzPts val="4000"/>
              <a:buNone/>
            </a:pPr>
            <a:r>
              <a:rPr lang="es-ES"/>
              <a:t>Linealidad de los modelos</a:t>
            </a:r>
            <a:endParaRPr/>
          </a:p>
        </p:txBody>
      </p:sp>
      <p:sp>
        <p:nvSpPr>
          <p:cNvPr id="98" name="Google Shape;98;p14"/>
          <p:cNvSpPr txBox="1"/>
          <p:nvPr>
            <p:ph idx="4" type="body"/>
          </p:nvPr>
        </p:nvSpPr>
        <p:spPr>
          <a:xfrm>
            <a:off x="1657275" y="1995825"/>
            <a:ext cx="30063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494C2"/>
              </a:buClr>
              <a:buSzPts val="2000"/>
              <a:buNone/>
            </a:pPr>
            <a:r>
              <a:rPr lang="es-ES"/>
              <a:t>Predictivos lineales</a:t>
            </a:r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475" y="2889150"/>
            <a:ext cx="3896000" cy="252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7950" y="2889150"/>
            <a:ext cx="3818900" cy="257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>
            <p:ph idx="4" type="body"/>
          </p:nvPr>
        </p:nvSpPr>
        <p:spPr>
          <a:xfrm>
            <a:off x="7448475" y="1995825"/>
            <a:ext cx="30063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494C2"/>
              </a:buClr>
              <a:buSzPts val="2000"/>
              <a:buNone/>
            </a:pPr>
            <a:r>
              <a:rPr lang="es-ES"/>
              <a:t>Predictivos no lineales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2975350" y="370225"/>
            <a:ext cx="61581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494C2"/>
              </a:buClr>
              <a:buSzPts val="4000"/>
              <a:buNone/>
            </a:pPr>
            <a:r>
              <a:rPr lang="es-ES"/>
              <a:t>Linealidad de los modelos</a:t>
            </a:r>
            <a:endParaRPr/>
          </a:p>
        </p:txBody>
      </p:sp>
      <p:sp>
        <p:nvSpPr>
          <p:cNvPr id="107" name="Google Shape;107;p15"/>
          <p:cNvSpPr txBox="1"/>
          <p:nvPr>
            <p:ph idx="4" type="body"/>
          </p:nvPr>
        </p:nvSpPr>
        <p:spPr>
          <a:xfrm>
            <a:off x="1657275" y="1995825"/>
            <a:ext cx="30063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494C2"/>
              </a:buClr>
              <a:buSzPts val="2000"/>
              <a:buNone/>
            </a:pPr>
            <a:r>
              <a:rPr lang="es-ES"/>
              <a:t>Clasificación </a:t>
            </a:r>
            <a:r>
              <a:rPr lang="es-ES"/>
              <a:t>lineales</a:t>
            </a:r>
            <a:endParaRPr/>
          </a:p>
        </p:txBody>
      </p:sp>
      <p:sp>
        <p:nvSpPr>
          <p:cNvPr id="108" name="Google Shape;108;p15"/>
          <p:cNvSpPr txBox="1"/>
          <p:nvPr>
            <p:ph idx="4" type="body"/>
          </p:nvPr>
        </p:nvSpPr>
        <p:spPr>
          <a:xfrm>
            <a:off x="7219875" y="1995825"/>
            <a:ext cx="32685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494C2"/>
              </a:buClr>
              <a:buSzPts val="2000"/>
              <a:buNone/>
            </a:pPr>
            <a:r>
              <a:rPr lang="es-ES"/>
              <a:t>Clasificación </a:t>
            </a:r>
            <a:r>
              <a:rPr lang="es-ES"/>
              <a:t>no lineales</a:t>
            </a:r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700" y="2889150"/>
            <a:ext cx="3218090" cy="257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9900" y="2889150"/>
            <a:ext cx="3200400" cy="25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263352" y="6016653"/>
            <a:ext cx="5005246" cy="6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 txBox="1"/>
          <p:nvPr>
            <p:ph idx="3" type="body"/>
          </p:nvPr>
        </p:nvSpPr>
        <p:spPr>
          <a:xfrm>
            <a:off x="5563430" y="6142939"/>
            <a:ext cx="5595636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2689225" y="370225"/>
            <a:ext cx="68481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494C2"/>
              </a:buClr>
              <a:buSzPts val="4000"/>
              <a:buNone/>
            </a:pPr>
            <a:r>
              <a:rPr lang="es-ES">
                <a:solidFill>
                  <a:srgbClr val="9494C2"/>
                </a:solidFill>
              </a:rPr>
              <a:t>Regresión lineal univariante</a:t>
            </a:r>
            <a:endParaRPr>
              <a:solidFill>
                <a:srgbClr val="9494C2"/>
              </a:solidFill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1039700" y="1429575"/>
            <a:ext cx="1060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ES" sz="1800"/>
              <a:t>Seguramente el modelo más simple -&gt; a menudo el mejor!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ES" sz="1800"/>
              <a:t>Función:</a:t>
            </a:r>
            <a:endParaRPr sz="1800"/>
          </a:p>
        </p:txBody>
      </p:sp>
      <p:pic>
        <p:nvPicPr>
          <p:cNvPr descr="&lt;math xmlns=&quot;http://www.w3.org/1998/Math/MathML&quot;&gt;&lt;mi&gt;Y&lt;/mi&gt;&lt;mo&gt;&amp;#xA0;&lt;/mo&gt;&lt;mo&gt;=&lt;/mo&gt;&lt;mo&gt;&amp;#x2009;&lt;/mo&gt;&lt;msub&gt;&lt;mi&gt;&amp;#x3B2;&lt;/mi&gt;&lt;mn&gt;0&lt;/mn&gt;&lt;/msub&gt;&lt;mo&gt;+&lt;/mo&gt;&lt;msub&gt;&lt;mi&gt;&amp;#x3B2;&lt;/mi&gt;&lt;mn&gt;1&lt;/mn&gt;&lt;/msub&gt;&lt;mi&gt;X&lt;/mi&gt;&lt;mo&gt;+&lt;/mo&gt;&lt;mi&gt;&amp;#x3B5;&lt;/mi&gt;&lt;/math&gt;" id="119" name="Google Shape;119;p16" title="Y space equals thin space beta subscript 0 plus beta subscript 1 X plus epsil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812" y="2295525"/>
            <a:ext cx="3307318" cy="49768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1039700" y="2953575"/>
            <a:ext cx="1060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ES" sz="1800"/>
              <a:t>Estimamos los coeficientes:</a:t>
            </a:r>
            <a:endParaRPr sz="1800"/>
          </a:p>
        </p:txBody>
      </p:sp>
      <p:pic>
        <p:nvPicPr>
          <p:cNvPr descr="&lt;math xmlns=&quot;http://www.w3.org/1998/Math/MathML&quot;&gt;&lt;mover&gt;&lt;mi&gt;y&lt;/mi&gt;&lt;mo&gt;^&lt;/mo&gt;&lt;/mover&gt;&lt;mo&gt;&amp;#xA0;&lt;/mo&gt;&lt;mo&gt;=&lt;/mo&gt;&lt;mo&gt;&amp;#x2009;&lt;/mo&gt;&lt;mover&gt;&lt;msub&gt;&lt;mi&gt;&amp;#x3B2;&lt;/mi&gt;&lt;mn&gt;0&lt;/mn&gt;&lt;/msub&gt;&lt;mo&gt;^&lt;/mo&gt;&lt;/mover&gt;&lt;mo&gt;+&lt;/mo&gt;&lt;mover&gt;&lt;msub&gt;&lt;mi&gt;&amp;#x3B2;&lt;/mi&gt;&lt;mn&gt;1&lt;/mn&gt;&lt;/msub&gt;&lt;mo&gt;^&lt;/mo&gt;&lt;/mover&gt;&lt;mi&gt;x&lt;/mi&gt;&lt;/math&gt;" id="121" name="Google Shape;121;p16" title="y with hat on top space equals thin space stack beta subscript 0 with hat on top plus stack beta subscript 1 with hat on top x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9738" y="3504725"/>
            <a:ext cx="2483882" cy="705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1219650" y="370225"/>
            <a:ext cx="97971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494C2"/>
              </a:buClr>
              <a:buSzPts val="4000"/>
              <a:buNone/>
            </a:pPr>
            <a:r>
              <a:rPr lang="es-ES">
                <a:solidFill>
                  <a:srgbClr val="9494C2"/>
                </a:solidFill>
              </a:rPr>
              <a:t>¿Cómo encontramos los coeficientes?</a:t>
            </a:r>
            <a:endParaRPr>
              <a:solidFill>
                <a:srgbClr val="9494C2"/>
              </a:solidFill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1039700" y="1429575"/>
            <a:ext cx="1060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Ajuste por mínimos cuadrados (“Least squares”)</a:t>
            </a:r>
            <a:endParaRPr sz="1800"/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967475"/>
            <a:ext cx="6421823" cy="3820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1219650" y="370225"/>
            <a:ext cx="97971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494C2"/>
              </a:buClr>
              <a:buSzPts val="4000"/>
              <a:buNone/>
            </a:pPr>
            <a:r>
              <a:rPr lang="es-ES">
                <a:solidFill>
                  <a:srgbClr val="9494C2"/>
                </a:solidFill>
              </a:rPr>
              <a:t>Interpretación de los coeficientes</a:t>
            </a:r>
            <a:endParaRPr>
              <a:solidFill>
                <a:srgbClr val="9494C2"/>
              </a:solidFill>
            </a:endParaRPr>
          </a:p>
        </p:txBody>
      </p:sp>
      <p:pic>
        <p:nvPicPr>
          <p:cNvPr descr="&lt;math xmlns=&quot;http://www.w3.org/1998/Math/MathML&quot;&gt;&lt;mi&gt;Y&lt;/mi&gt;&lt;mo&gt;&amp;#xA0;&lt;/mo&gt;&lt;mo&gt;=&lt;/mo&gt;&lt;mo&gt;&amp;#x2009;&lt;/mo&gt;&lt;msub&gt;&lt;mi&gt;&amp;#x3B2;&lt;/mi&gt;&lt;mn&gt;0&lt;/mn&gt;&lt;/msub&gt;&lt;mo&gt;+&lt;/mo&gt;&lt;msub&gt;&lt;mi&gt;&amp;#x3B2;&lt;/mi&gt;&lt;mn&gt;1&lt;/mn&gt;&lt;/msub&gt;&lt;mi&gt;X&lt;/mi&gt;&lt;mo&gt;+&lt;/mo&gt;&lt;mi&gt;&amp;#x3B5;&lt;/mi&gt;&lt;/math&gt;" id="138" name="Google Shape;138;p18" title="Y space equals thin space beta subscript 0 plus beta subscript 1 X plus epsil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63" y="2855125"/>
            <a:ext cx="3307318" cy="49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8270" y="1404512"/>
            <a:ext cx="5358400" cy="420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/>
          <p:nvPr/>
        </p:nvSpPr>
        <p:spPr>
          <a:xfrm>
            <a:off x="679800" y="1499575"/>
            <a:ext cx="1509600" cy="652800"/>
          </a:xfrm>
          <a:prstGeom prst="roundRect">
            <a:avLst>
              <a:gd fmla="val 16667" name="adj"/>
            </a:avLst>
          </a:prstGeom>
          <a:solidFill>
            <a:srgbClr val="9494C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Variable dependiente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41" name="Google Shape;141;p18"/>
          <p:cNvCxnSpPr>
            <a:stCxn id="140" idx="2"/>
          </p:cNvCxnSpPr>
          <p:nvPr/>
        </p:nvCxnSpPr>
        <p:spPr>
          <a:xfrm flipH="1">
            <a:off x="1279500" y="2152375"/>
            <a:ext cx="155100" cy="6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18"/>
          <p:cNvSpPr/>
          <p:nvPr/>
        </p:nvSpPr>
        <p:spPr>
          <a:xfrm>
            <a:off x="2432400" y="1499575"/>
            <a:ext cx="1509600" cy="652800"/>
          </a:xfrm>
          <a:prstGeom prst="roundRect">
            <a:avLst>
              <a:gd fmla="val 16667" name="adj"/>
            </a:avLst>
          </a:prstGeom>
          <a:solidFill>
            <a:srgbClr val="9494C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Variable independiente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43" name="Google Shape;143;p18"/>
          <p:cNvCxnSpPr>
            <a:stCxn id="142" idx="2"/>
          </p:cNvCxnSpPr>
          <p:nvPr/>
        </p:nvCxnSpPr>
        <p:spPr>
          <a:xfrm>
            <a:off x="3187200" y="2152375"/>
            <a:ext cx="331800" cy="5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18"/>
          <p:cNvSpPr/>
          <p:nvPr/>
        </p:nvSpPr>
        <p:spPr>
          <a:xfrm>
            <a:off x="4261200" y="1575775"/>
            <a:ext cx="1509600" cy="652800"/>
          </a:xfrm>
          <a:prstGeom prst="roundRect">
            <a:avLst>
              <a:gd fmla="val 16667" name="adj"/>
            </a:avLst>
          </a:prstGeom>
          <a:solidFill>
            <a:srgbClr val="9494C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Error residual o residuo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45" name="Google Shape;145;p18"/>
          <p:cNvCxnSpPr>
            <a:stCxn id="144" idx="2"/>
          </p:cNvCxnSpPr>
          <p:nvPr/>
        </p:nvCxnSpPr>
        <p:spPr>
          <a:xfrm flipH="1">
            <a:off x="4298700" y="2228575"/>
            <a:ext cx="717300" cy="6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18"/>
          <p:cNvSpPr/>
          <p:nvPr/>
        </p:nvSpPr>
        <p:spPr>
          <a:xfrm>
            <a:off x="3311475" y="4136563"/>
            <a:ext cx="1509600" cy="652800"/>
          </a:xfrm>
          <a:prstGeom prst="roundRect">
            <a:avLst>
              <a:gd fmla="val 16667" name="adj"/>
            </a:avLst>
          </a:prstGeom>
          <a:solidFill>
            <a:srgbClr val="9494C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Pendiente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47" name="Google Shape;147;p18"/>
          <p:cNvCxnSpPr>
            <a:stCxn id="146" idx="0"/>
          </p:cNvCxnSpPr>
          <p:nvPr/>
        </p:nvCxnSpPr>
        <p:spPr>
          <a:xfrm rot="10800000">
            <a:off x="3239175" y="3409063"/>
            <a:ext cx="827100" cy="7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18"/>
          <p:cNvSpPr/>
          <p:nvPr/>
        </p:nvSpPr>
        <p:spPr>
          <a:xfrm>
            <a:off x="908400" y="4166575"/>
            <a:ext cx="1509600" cy="652800"/>
          </a:xfrm>
          <a:prstGeom prst="roundRect">
            <a:avLst>
              <a:gd fmla="val 16667" name="adj"/>
            </a:avLst>
          </a:prstGeom>
          <a:solidFill>
            <a:srgbClr val="9494C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Constante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49" name="Google Shape;149;p18"/>
          <p:cNvCxnSpPr>
            <a:stCxn id="148" idx="0"/>
          </p:cNvCxnSpPr>
          <p:nvPr/>
        </p:nvCxnSpPr>
        <p:spPr>
          <a:xfrm flipH="1" rot="10800000">
            <a:off x="1663200" y="3388975"/>
            <a:ext cx="426300" cy="7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2689225" y="370225"/>
            <a:ext cx="68481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494C2"/>
              </a:buClr>
              <a:buSzPts val="4000"/>
              <a:buNone/>
            </a:pPr>
            <a:r>
              <a:rPr lang="es-ES">
                <a:solidFill>
                  <a:srgbClr val="9494C2"/>
                </a:solidFill>
              </a:rPr>
              <a:t>Regresión lineal multivariante</a:t>
            </a:r>
            <a:endParaRPr>
              <a:solidFill>
                <a:srgbClr val="9494C2"/>
              </a:solidFill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1039700" y="2953575"/>
            <a:ext cx="10606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ES" sz="1800"/>
              <a:t>      es la variación de Y con cada unidad de       </a:t>
            </a:r>
            <a:r>
              <a:rPr i="1" lang="es-ES" sz="1800"/>
              <a:t>manteniendo todas las otras variables fijas</a:t>
            </a:r>
            <a:r>
              <a:rPr lang="es-ES" sz="1800"/>
              <a:t>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ES" sz="1800"/>
              <a:t>Cuidado con las correlaciones entre variables predictoras! </a:t>
            </a:r>
            <a:endParaRPr sz="1800"/>
          </a:p>
        </p:txBody>
      </p:sp>
      <p:pic>
        <p:nvPicPr>
          <p:cNvPr descr="&lt;math xmlns=&quot;http://www.w3.org/1998/Math/MathML&quot;&gt;&lt;mi&gt;Y&lt;/mi&gt;&lt;mo&gt;&amp;#xA0;&lt;/mo&gt;&lt;mo&gt;=&lt;/mo&gt;&lt;mo&gt;&amp;#x2009;&lt;/mo&gt;&lt;msub&gt;&lt;mi&gt;&amp;#x3B2;&lt;/mi&gt;&lt;mn&gt;0&lt;/mn&gt;&lt;/msub&gt;&lt;mo&gt;+&lt;/mo&gt;&lt;msub&gt;&lt;mi&gt;&amp;#x3B2;&lt;/mi&gt;&lt;mn&gt;1&lt;/mn&gt;&lt;/msub&gt;&lt;msub&gt;&lt;mi&gt;X&lt;/mi&gt;&lt;mn&gt;1&lt;/mn&gt;&lt;/msub&gt;&lt;mo&gt;+&lt;/mo&gt;&lt;msub&gt;&lt;mi&gt;&amp;#x3B2;&lt;/mi&gt;&lt;mn&gt;2&lt;/mn&gt;&lt;/msub&gt;&lt;msub&gt;&lt;mi&gt;X&lt;/mi&gt;&lt;mn&gt;2&lt;/mn&gt;&lt;/msub&gt;&lt;mo&gt;+&lt;/mo&gt;&lt;mo&gt;.&lt;/mo&gt;&lt;mo&gt;.&lt;/mo&gt;&lt;mo&gt;.&lt;/mo&gt;&lt;mo&gt;+&lt;/mo&gt;&lt;msub&gt;&lt;mi&gt;&amp;#x3B2;&lt;/mi&gt;&lt;mi&gt;n&lt;/mi&gt;&lt;/msub&gt;&lt;msub&gt;&lt;mi&gt;X&lt;/mi&gt;&lt;mi&gt;n&lt;/mi&gt;&lt;/msub&gt;&lt;mo&gt;+&lt;/mo&gt;&lt;mi&gt;&amp;#x3B5;&lt;/mi&gt;&lt;/math&gt;" id="158" name="Google Shape;158;p19" title="Y space equals thin space beta subscript 0 plus beta subscript 1 X subscript 1 plus beta subscript 2 X subscript 2 plus... plus beta subscript n X subscript n plus epsil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013" y="1457325"/>
            <a:ext cx="5791199" cy="390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sub&gt;&lt;mi&gt;&amp;#x3B2;&lt;/mi&gt;&lt;mi&gt;i&lt;/mi&gt;&lt;/msub&gt;&lt;/math&gt;" id="159" name="Google Shape;159;p19" title="beta subscript i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4300" y="3095075"/>
            <a:ext cx="380793" cy="390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sub&gt;&lt;mi&gt;X&lt;/mi&gt;&lt;mi&gt;i&lt;/mi&gt;&lt;/msub&gt;&lt;/math&gt;" id="160" name="Google Shape;160;p19" title="X subscript i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5999" y="3097728"/>
            <a:ext cx="310725" cy="3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