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6"/>
          <p:cNvSpPr/>
          <p:nvPr/>
        </p:nvSpPr>
        <p:spPr>
          <a:xfrm rot="5400000">
            <a:off x="8142840" y="2807640"/>
            <a:ext cx="6856920" cy="1241640"/>
          </a:xfrm>
          <a:prstGeom prst="rect">
            <a:avLst/>
          </a:prstGeom>
          <a:solidFill>
            <a:srgbClr val="00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Рисунок 7"/>
          <p:cNvPicPr/>
          <p:nvPr/>
        </p:nvPicPr>
        <p:blipFill>
          <a:blip r:embed="rId14"/>
          <a:stretch/>
        </p:blipFill>
        <p:spPr>
          <a:xfrm>
            <a:off x="251280" y="252360"/>
            <a:ext cx="1785960" cy="102024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7"/>
          <p:cNvSpPr/>
          <p:nvPr/>
        </p:nvSpPr>
        <p:spPr>
          <a:xfrm>
            <a:off x="10630080" y="0"/>
            <a:ext cx="1560960" cy="68569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" name="Группа 6"/>
          <p:cNvGrpSpPr/>
          <p:nvPr/>
        </p:nvGrpSpPr>
        <p:grpSpPr>
          <a:xfrm>
            <a:off x="0" y="0"/>
            <a:ext cx="12191040" cy="6607440"/>
            <a:chOff x="0" y="0"/>
            <a:chExt cx="12191040" cy="6607440"/>
          </a:xfrm>
        </p:grpSpPr>
        <p:sp>
          <p:nvSpPr>
            <p:cNvPr id="4" name="Прямоугольник 7"/>
            <p:cNvSpPr/>
            <p:nvPr/>
          </p:nvSpPr>
          <p:spPr>
            <a:xfrm>
              <a:off x="0" y="0"/>
              <a:ext cx="12191040" cy="4723200"/>
            </a:xfrm>
            <a:prstGeom prst="rect">
              <a:avLst/>
            </a:prstGeom>
            <a:solidFill>
              <a:srgbClr val="003D58"/>
            </a:solidFill>
            <a:ln>
              <a:solidFill>
                <a:srgbClr val="003D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" name="Рисунок 8"/>
            <p:cNvPicPr/>
            <p:nvPr/>
          </p:nvPicPr>
          <p:blipFill>
            <a:blip r:embed="rId15"/>
            <a:stretch/>
          </p:blipFill>
          <p:spPr>
            <a:xfrm>
              <a:off x="9029880" y="5050800"/>
              <a:ext cx="2724480" cy="155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TextBox 9"/>
            <p:cNvSpPr/>
            <p:nvPr/>
          </p:nvSpPr>
          <p:spPr>
            <a:xfrm>
              <a:off x="247680" y="6023880"/>
              <a:ext cx="56376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ГБОУ Школа № 1298 «Профиль Куркино»</a:t>
              </a:r>
              <a:endParaRPr lang="ru-RU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ru-RU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ул. Юровская д.9</a:t>
              </a:r>
              <a:r>
                <a:rPr lang="en-US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9</a:t>
              </a:r>
              <a:r>
                <a:rPr lang="ru-RU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 +7(49</a:t>
              </a:r>
              <a:r>
                <a:rPr lang="en-US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5</a:t>
              </a:r>
              <a:r>
                <a:rPr lang="ru-RU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)</a:t>
              </a:r>
              <a:r>
                <a:rPr lang="en-US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123</a:t>
              </a:r>
              <a:r>
                <a:rPr lang="ru-RU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-</a:t>
              </a:r>
              <a:r>
                <a:rPr lang="en-US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59</a:t>
              </a:r>
              <a:r>
                <a:rPr lang="ru-RU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-</a:t>
              </a:r>
              <a:r>
                <a:rPr lang="en-US" sz="1600" b="0" strike="noStrike" spc="-1">
                  <a:solidFill>
                    <a:srgbClr val="003D58"/>
                  </a:solidFill>
                  <a:latin typeface="Century Gothic"/>
                  <a:ea typeface="DejaVu Sans"/>
                </a:rPr>
                <a:t>85</a:t>
              </a:r>
              <a:endParaRPr lang="ru-RU" sz="1600" b="0" strike="noStrike" spc="-1">
                <a:latin typeface="Arial"/>
              </a:endParaRPr>
            </a:p>
          </p:txBody>
        </p:sp>
      </p:grp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6"/>
          <p:cNvSpPr/>
          <p:nvPr/>
        </p:nvSpPr>
        <p:spPr>
          <a:xfrm rot="5400000">
            <a:off x="8142840" y="2807640"/>
            <a:ext cx="6856920" cy="1241640"/>
          </a:xfrm>
          <a:prstGeom prst="rect">
            <a:avLst/>
          </a:prstGeom>
          <a:solidFill>
            <a:srgbClr val="00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Рисунок 7"/>
          <p:cNvPicPr/>
          <p:nvPr/>
        </p:nvPicPr>
        <p:blipFill>
          <a:blip r:embed="rId14"/>
          <a:stretch/>
        </p:blipFill>
        <p:spPr>
          <a:xfrm>
            <a:off x="251280" y="252360"/>
            <a:ext cx="1785960" cy="10202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gyver.ru/lessons/books/" TargetMode="External"/><Relationship Id="rId2" Type="http://schemas.openxmlformats.org/officeDocument/2006/relationships/hyperlink" Target="https://ru.wikipedia.org/wiki/&#1058;&#1077;&#1083;&#1077;&#1084;&#1077;&#1090;&#1088;&#1080;&#1103;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96400" y="1267200"/>
            <a:ext cx="10398600" cy="164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5400" b="1" strike="noStrike" spc="-1">
                <a:solidFill>
                  <a:srgbClr val="FFFFFF"/>
                </a:solidFill>
                <a:latin typeface="Century Gothic"/>
              </a:rPr>
              <a:t>Телеметрия для картинга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97460" y="3554524"/>
            <a:ext cx="3868920" cy="114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7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1" i="1" strike="noStrike" spc="-1" dirty="0">
                <a:solidFill>
                  <a:srgbClr val="FFFFFF"/>
                </a:solidFill>
                <a:latin typeface="Century Gothic"/>
              </a:rPr>
              <a:t>Выполнил: </a:t>
            </a:r>
            <a:endParaRPr lang="ru-RU" sz="28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1" strike="noStrike" spc="-1" dirty="0">
                <a:solidFill>
                  <a:srgbClr val="FFFFFF"/>
                </a:solidFill>
                <a:latin typeface="Century Gothic"/>
              </a:rPr>
              <a:t>Черный Иван Максимович</a:t>
            </a:r>
            <a:endParaRPr lang="ru-RU" sz="28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1" strike="noStrike" spc="-1" dirty="0">
                <a:solidFill>
                  <a:srgbClr val="FFFFFF"/>
                </a:solidFill>
                <a:latin typeface="Century Gothic"/>
              </a:rPr>
              <a:t>ученик 11т класса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197460" y="4698604"/>
            <a:ext cx="5898240" cy="95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ru-RU" sz="1900" b="1" i="1" strike="noStrike" spc="-1" dirty="0">
                <a:solidFill>
                  <a:srgbClr val="003D58"/>
                </a:solidFill>
                <a:latin typeface="Century Gothic"/>
              </a:rPr>
              <a:t>Руководитель:</a:t>
            </a:r>
            <a:r>
              <a:rPr lang="ru-RU" sz="1900" b="1" strike="noStrike" spc="-1" dirty="0">
                <a:solidFill>
                  <a:srgbClr val="003D58"/>
                </a:solidFill>
                <a:latin typeface="Century Gothic"/>
              </a:rPr>
              <a:t> </a:t>
            </a:r>
            <a:endParaRPr lang="ru-RU" sz="1900" b="0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ru-RU" sz="1900" b="1" strike="noStrike" spc="-1" dirty="0">
                <a:solidFill>
                  <a:srgbClr val="003D58"/>
                </a:solidFill>
                <a:latin typeface="Century Gothic"/>
              </a:rPr>
              <a:t>Лаврентьев Роман Владимирович,</a:t>
            </a:r>
            <a:endParaRPr lang="ru-RU" sz="1900" b="0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ru-RU" sz="1900" b="1" strike="noStrike" spc="-1" dirty="0">
                <a:solidFill>
                  <a:srgbClr val="003D58"/>
                </a:solidFill>
                <a:latin typeface="Century Gothic"/>
              </a:rPr>
              <a:t>учитель информатики</a:t>
            </a:r>
            <a:endParaRPr lang="ru-RU" sz="1900" b="0" strike="noStrike" spc="-1" dirty="0">
              <a:latin typeface="Arial"/>
            </a:endParaRPr>
          </a:p>
        </p:txBody>
      </p:sp>
      <p:pic>
        <p:nvPicPr>
          <p:cNvPr id="88" name="Рисунок 5"/>
          <p:cNvPicPr/>
          <p:nvPr/>
        </p:nvPicPr>
        <p:blipFill>
          <a:blip r:embed="rId2"/>
          <a:stretch/>
        </p:blipFill>
        <p:spPr>
          <a:xfrm>
            <a:off x="7210440" y="5049720"/>
            <a:ext cx="1557720" cy="155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251280" y="1277640"/>
            <a:ext cx="10514520" cy="156388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5400" b="1" strike="noStrike" spc="-1" dirty="0">
                <a:solidFill>
                  <a:srgbClr val="003D58"/>
                </a:solidFill>
                <a:latin typeface="Century Gothic"/>
              </a:rPr>
              <a:t>Спасибо за внимание!</a:t>
            </a:r>
            <a:endParaRPr lang="ru-RU" sz="5400" b="0" strike="noStrike" spc="-1" dirty="0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021760" y="2980980"/>
            <a:ext cx="8555760" cy="100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ru-RU" sz="3200" b="0" strike="noStrike" spc="-1" dirty="0">
                <a:latin typeface="Arial"/>
              </a:rPr>
              <a:t>Ссылка на </a:t>
            </a:r>
            <a:r>
              <a:rPr lang="ru-RU" sz="3200" b="0" strike="noStrike" spc="-1" dirty="0" err="1">
                <a:latin typeface="Arial"/>
              </a:rPr>
              <a:t>репозиторий</a:t>
            </a:r>
            <a:r>
              <a:rPr lang="ru-RU" sz="3200" b="0" strike="noStrike" spc="-1" dirty="0">
                <a:latin typeface="Arial"/>
              </a:rPr>
              <a:t> </a:t>
            </a:r>
            <a:r>
              <a:rPr lang="ru-RU" sz="3200" b="0" strike="noStrike" spc="-1" dirty="0" err="1">
                <a:latin typeface="Arial"/>
              </a:rPr>
              <a:t>gitHub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121" name="Рисунок 120"/>
          <p:cNvPicPr/>
          <p:nvPr/>
        </p:nvPicPr>
        <p:blipFill>
          <a:blip r:embed="rId2"/>
          <a:stretch/>
        </p:blipFill>
        <p:spPr>
          <a:xfrm>
            <a:off x="5092560" y="4860000"/>
            <a:ext cx="1207080" cy="11660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21"/>
          <p:cNvPicPr/>
          <p:nvPr/>
        </p:nvPicPr>
        <p:blipFill>
          <a:blip r:embed="rId2"/>
          <a:stretch/>
        </p:blipFill>
        <p:spPr>
          <a:xfrm>
            <a:off x="4136586" y="3990441"/>
            <a:ext cx="2467080" cy="2383200"/>
          </a:xfrm>
          <a:prstGeom prst="rect">
            <a:avLst/>
          </a:prstGeom>
          <a:ln w="0">
            <a:noFill/>
          </a:ln>
        </p:spPr>
      </p:pic>
      <p:sp>
        <p:nvSpPr>
          <p:cNvPr id="123" name="TextBox 122"/>
          <p:cNvSpPr txBox="1"/>
          <p:nvPr/>
        </p:nvSpPr>
        <p:spPr>
          <a:xfrm>
            <a:off x="8042787" y="5872545"/>
            <a:ext cx="2820457" cy="48892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ichernyy05@yandex.ru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Прямоугольник 4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2209680" y="273600"/>
            <a:ext cx="9214560" cy="100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rgbClr val="003D58"/>
                </a:solidFill>
                <a:latin typeface="Century Gothic"/>
              </a:rPr>
              <a:t>МЕТОДОЛОГИЧЕСКИЙ ПАСПОРТ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74040" y="1385280"/>
            <a:ext cx="11253600" cy="486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None/>
              <a:tabLst>
                <a:tab pos="0" algn="l"/>
              </a:tabLst>
            </a:pPr>
            <a:r>
              <a:rPr lang="ru-RU" sz="2800" b="1" i="1" strike="noStrike" spc="-1">
                <a:solidFill>
                  <a:srgbClr val="003D58"/>
                </a:solidFill>
                <a:latin typeface="Century Gothic"/>
              </a:rPr>
              <a:t>Цель:	 </a:t>
            </a: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создать недорогое портативное устройство, способное воспроизводить трассу, определять скорость на каждом участке и сохранять результаты</a:t>
            </a:r>
            <a:endParaRPr lang="ru-RU" sz="2800" b="0" strike="noStrike" spc="-1"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None/>
              <a:tabLst>
                <a:tab pos="0" algn="l"/>
              </a:tabLst>
            </a:pPr>
            <a:r>
              <a:rPr lang="ru-RU" sz="2800" b="1" i="1" strike="noStrike" spc="-1">
                <a:solidFill>
                  <a:srgbClr val="003D58"/>
                </a:solidFill>
                <a:latin typeface="Century Gothic"/>
              </a:rPr>
              <a:t>Объект изучения:</a:t>
            </a: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 си-подобные программные языки для написания программ на микроконтроллерной плате </a:t>
            </a:r>
            <a:r>
              <a:rPr lang="en-US" sz="2800" b="0" strike="noStrike" spc="-1">
                <a:solidFill>
                  <a:srgbClr val="003D58"/>
                </a:solidFill>
                <a:latin typeface="Century Gothic"/>
              </a:rPr>
              <a:t>ARDUINO</a:t>
            </a: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.</a:t>
            </a:r>
            <a:endParaRPr lang="ru-RU" sz="2800" b="0" strike="noStrike" spc="-1"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None/>
              <a:tabLst>
                <a:tab pos="0" algn="l"/>
              </a:tabLst>
            </a:pPr>
            <a:r>
              <a:rPr lang="ru-RU" sz="2800" b="1" i="1" strike="noStrike" spc="-1">
                <a:solidFill>
                  <a:srgbClr val="003D58"/>
                </a:solidFill>
                <a:latin typeface="Century Gothic"/>
              </a:rPr>
              <a:t>Предмет изучения:</a:t>
            </a: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 использование микроконтроллера </a:t>
            </a:r>
            <a:r>
              <a:rPr lang="en-US" sz="2800" b="0" strike="noStrike" spc="-1">
                <a:solidFill>
                  <a:srgbClr val="003D58"/>
                </a:solidFill>
                <a:latin typeface="Century Gothic"/>
              </a:rPr>
              <a:t>ARDUINO</a:t>
            </a: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 для создания телеметрического устройства.</a:t>
            </a:r>
            <a:endParaRPr lang="ru-RU" sz="2800" b="0" strike="noStrike" spc="-1"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None/>
              <a:tabLst>
                <a:tab pos="0" algn="l"/>
              </a:tabLst>
            </a:pPr>
            <a:r>
              <a:rPr lang="ru-RU" sz="2800" b="1" i="1" strike="noStrike" spc="-1">
                <a:solidFill>
                  <a:srgbClr val="003D58"/>
                </a:solidFill>
                <a:latin typeface="Century Gothic"/>
              </a:rPr>
              <a:t>Конечный продукт:</a:t>
            </a: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 телеметрическое устройство для картинга.</a:t>
            </a:r>
            <a:endParaRPr lang="ru-RU" sz="2800" b="0" strike="noStrike" spc="-1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4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2209680" y="273600"/>
            <a:ext cx="9214560" cy="100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rgbClr val="003D58"/>
                </a:solidFill>
                <a:latin typeface="Century Gothic"/>
              </a:rPr>
              <a:t>МЕТОДОЛОГИЧЕСКИЙ ПАСПОРТ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251280" y="1681920"/>
            <a:ext cx="11367000" cy="497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ru-RU" sz="2800" b="1" i="1" strike="noStrike" spc="-1">
                <a:solidFill>
                  <a:srgbClr val="003D58"/>
                </a:solidFill>
                <a:latin typeface="Century Gothic"/>
              </a:rPr>
              <a:t>Задачи проекта: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Формулирование проблемы, технического задания.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Разработка системы телеметрии посредством анализа и синтеза существующих конструкций.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Изучение программных языков для написания программ на микропроцессорной плате </a:t>
            </a:r>
            <a:r>
              <a:rPr lang="en-US" sz="2800" b="0" strike="noStrike" spc="-1">
                <a:solidFill>
                  <a:srgbClr val="003D58"/>
                </a:solidFill>
                <a:latin typeface="Century Gothic"/>
              </a:rPr>
              <a:t>ARDUINO</a:t>
            </a: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.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Создание действующей модели для телеметрии.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Апробирование конструкции.</a:t>
            </a:r>
            <a:endParaRPr lang="ru-RU" sz="28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3D58"/>
                </a:solidFill>
                <a:latin typeface="Century Gothic"/>
              </a:rPr>
              <a:t>Отладка конструкции.</a:t>
            </a:r>
            <a:endParaRPr lang="ru-RU" sz="2800" b="0" strike="noStrike" spc="-1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4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96" name="Рисунок 5" descr="C:\Users\nefedovala\Desktop\проекты старые\Schematic_Project_10_12_2022_2022-12-04.png"/>
          <p:cNvPicPr/>
          <p:nvPr/>
        </p:nvPicPr>
        <p:blipFill>
          <a:blip r:embed="rId2"/>
          <a:stretch/>
        </p:blipFill>
        <p:spPr>
          <a:xfrm>
            <a:off x="2347560" y="0"/>
            <a:ext cx="9843120" cy="68569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76320" y="4799520"/>
            <a:ext cx="9214560" cy="100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400" b="1" strike="noStrike" spc="-1">
                <a:solidFill>
                  <a:srgbClr val="003D58"/>
                </a:solidFill>
                <a:latin typeface="Century Gothic"/>
              </a:rPr>
              <a:t>ПРИНЦИПИАЛЬНАЯ СХЕМА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Прямоугольник 4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1680840" y="232560"/>
            <a:ext cx="10334520" cy="109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2000" lnSpcReduction="1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000" b="1" strike="noStrike" spc="-1">
                <a:solidFill>
                  <a:srgbClr val="003D58"/>
                </a:solidFill>
                <a:latin typeface="Century Gothic"/>
              </a:rPr>
              <a:t>ПОДБОР </a:t>
            </a:r>
            <a:endParaRPr lang="ru-RU" sz="4000" b="0" strike="noStrike" spc="-1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000" b="1" strike="noStrike" spc="-1">
                <a:solidFill>
                  <a:srgbClr val="003D58"/>
                </a:solidFill>
                <a:latin typeface="Century Gothic"/>
              </a:rPr>
              <a:t>ЭЛЕКТРОННЫХ КОМПОНЕНТОВ</a:t>
            </a:r>
            <a:endParaRPr lang="ru-RU" sz="4000" b="0" strike="noStrike" spc="-1">
              <a:latin typeface="Arial"/>
            </a:endParaRPr>
          </a:p>
        </p:txBody>
      </p:sp>
      <p:graphicFrame>
        <p:nvGraphicFramePr>
          <p:cNvPr id="100" name="Объект 5"/>
          <p:cNvGraphicFramePr/>
          <p:nvPr/>
        </p:nvGraphicFramePr>
        <p:xfrm>
          <a:off x="1027440" y="1558800"/>
          <a:ext cx="10515240" cy="3553560"/>
        </p:xfrm>
        <a:graphic>
          <a:graphicData uri="http://schemas.openxmlformats.org/drawingml/2006/table">
            <a:tbl>
              <a:tblPr/>
              <a:tblGrid>
                <a:gridCol w="35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МК 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Arduino NANO</a:t>
                      </a: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GPS </a:t>
                      </a: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модуль 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GY-NEO6MV2</a:t>
                      </a: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Модуль для работы с microsd картой</a:t>
                      </a:r>
                      <a:endParaRPr lang="ru-RU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Соединительные провода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Источники питания (батарея аккумуляторов)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>
                      <a:noFill/>
                    </a:lnR>
                    <a:lnT w="12240"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Рисунок 6" descr="Фото 1/6 Arduino Nano V3, Программируемый контроллер на базе ATmega328P"/>
          <p:cNvPicPr/>
          <p:nvPr/>
        </p:nvPicPr>
        <p:blipFill>
          <a:blip r:embed="rId2"/>
          <a:stretch/>
        </p:blipFill>
        <p:spPr>
          <a:xfrm>
            <a:off x="1260360" y="1992600"/>
            <a:ext cx="2543040" cy="18417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7" descr="https://duino.ru/wa-data/public/shop/products/89/18/1889/images/4193/4193.970.jpg"/>
          <p:cNvPicPr/>
          <p:nvPr/>
        </p:nvPicPr>
        <p:blipFill>
          <a:blip r:embed="rId3"/>
          <a:srcRect l="2188" t="14734" r="4814" b="14624"/>
          <a:stretch/>
        </p:blipFill>
        <p:spPr>
          <a:xfrm>
            <a:off x="4793400" y="1992600"/>
            <a:ext cx="3148560" cy="207720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102"/>
          <p:cNvPicPr/>
          <p:nvPr/>
        </p:nvPicPr>
        <p:blipFill>
          <a:blip r:embed="rId4"/>
          <a:stretch/>
        </p:blipFill>
        <p:spPr>
          <a:xfrm>
            <a:off x="8460000" y="2101680"/>
            <a:ext cx="2699640" cy="257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96946" y="1116295"/>
            <a:ext cx="3562200" cy="497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 dirty="0" smtClean="0">
                <a:solidFill>
                  <a:srgbClr val="003D58"/>
                </a:solidFill>
                <a:latin typeface="Century Gothic"/>
              </a:rPr>
              <a:t>//========================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</a:rPr>
              <a:t> ПОДКЛЮЧЕНИЕ БИБЛИОТЕКИ И СОЗДАНИЕ КОНСТАНТ ДЛЯ GPS МОДУЛЯ </a:t>
            </a:r>
            <a:r>
              <a:rPr lang="ru-RU" sz="1600" b="0" strike="noStrike" spc="-1" dirty="0" smtClean="0">
                <a:solidFill>
                  <a:srgbClr val="003D58"/>
                </a:solidFill>
                <a:latin typeface="Century Gothic"/>
              </a:rPr>
              <a:t>=========================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</a:rPr>
              <a:t>const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 uint8_t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</a:rPr>
              <a:t>pinRX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 = 6;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</a:rPr>
              <a:t>const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 uint8_t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</a:rPr>
              <a:t>pinTX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 = 5;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#include &lt;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</a:rPr>
              <a:t>iarduino_GPS_NMEA.h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#include &lt;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</a:rPr>
              <a:t>SoftwareSerial.h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#include &lt;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</a:rPr>
              <a:t>SPI.h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</a:rPr>
              <a:t>#</a:t>
            </a:r>
            <a:r>
              <a:rPr lang="ru-RU" sz="1600" b="0" strike="noStrike" spc="-1" dirty="0" err="1">
                <a:solidFill>
                  <a:srgbClr val="003D58"/>
                </a:solidFill>
                <a:latin typeface="Century Gothic"/>
              </a:rPr>
              <a:t>include</a:t>
            </a: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</a:rPr>
              <a:t> &lt;</a:t>
            </a:r>
            <a:r>
              <a:rPr lang="ru-RU" sz="1600" b="0" strike="noStrike" spc="-1" dirty="0" err="1">
                <a:solidFill>
                  <a:srgbClr val="003D58"/>
                </a:solidFill>
                <a:latin typeface="Century Gothic"/>
              </a:rPr>
              <a:t>SD.h</a:t>
            </a: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209680" y="273600"/>
            <a:ext cx="8555760" cy="100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600" b="1" strike="noStrike" spc="-1" dirty="0">
                <a:solidFill>
                  <a:srgbClr val="003D58"/>
                </a:solidFill>
                <a:latin typeface="Century Gothic"/>
              </a:rPr>
              <a:t>ПРОГРАММНЫЙ КОД 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07" name="Объект 1"/>
          <p:cNvSpPr/>
          <p:nvPr/>
        </p:nvSpPr>
        <p:spPr>
          <a:xfrm>
            <a:off x="4167958" y="1091907"/>
            <a:ext cx="3562200" cy="49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//========================= ПОДКЛЮЧЕНИЕ БИБЛИОТЕКИ И СОЗДАНИЕ КОНСТАНТ ДЛЯ SD КАРТЫ ===========================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const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int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chipSelect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= 4;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iarduino_GPS_NMEA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gps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SoftwareSerial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 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SerialGPS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pinRX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pinTX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 </a:t>
            </a: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//=========================ПОДКЛЮЧЕНИЕ БИБЛИОТЕКИ И СОЗДАНИЕ КОНСТАНТ ДЛЯ 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HTU</a:t>
            </a: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21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D</a:t>
            </a:r>
            <a:r>
              <a:rPr lang="ru-RU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===========================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#include &lt;GyverHTU21D.h&gt;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GyverHTU21D </a:t>
            </a:r>
            <a:r>
              <a:rPr lang="en-US" sz="16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htu</a:t>
            </a: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void setup() {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08" name="Объект 1"/>
          <p:cNvSpPr/>
          <p:nvPr/>
        </p:nvSpPr>
        <p:spPr>
          <a:xfrm>
            <a:off x="7947782" y="1091907"/>
            <a:ext cx="4025880" cy="49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3D58"/>
                </a:solidFill>
                <a:latin typeface="Century Gothic"/>
                <a:ea typeface="DejaVu Sans"/>
              </a:rPr>
              <a:t>//=========================</a:t>
            </a:r>
            <a:endParaRPr lang="ru-RU" sz="1400" b="0" strike="noStrike" spc="-1" dirty="0" smtClean="0">
              <a:solidFill>
                <a:srgbClr val="003D58"/>
              </a:solidFill>
              <a:latin typeface="Century Gothic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003D58"/>
                </a:solidFill>
                <a:latin typeface="Century Gothic"/>
                <a:ea typeface="DejaVu Sans"/>
              </a:rPr>
              <a:t>ИНИЦИЛИЗАЦИЯ</a:t>
            </a:r>
            <a:r>
              <a:rPr lang="en-US" sz="1400" b="0" strike="noStrike" spc="-1" dirty="0" smtClean="0">
                <a:solidFill>
                  <a:srgbClr val="003D58"/>
                </a:solidFill>
                <a:latin typeface="Century Gothic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GPS ===========================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Serial.begin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(9600);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SerialGPS.begin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(9600);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gps.begin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SerialGPS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gps.timeOut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(1500);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 //========================= </a:t>
            </a:r>
            <a:r>
              <a:rPr lang="ru-RU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ИНИЦИЛИЗАЦИЯ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SD </a:t>
            </a:r>
            <a:r>
              <a:rPr lang="ru-RU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КАРТЫ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===========================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while (!Serial) {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  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}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Serial.print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("Initializing SD card...");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if (!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SD.begin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chipSelect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)) {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  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Serial.println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("Card failed, or not present");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  setup();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}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  </a:t>
            </a:r>
            <a:r>
              <a:rPr lang="en-US" sz="1400" b="0" strike="noStrike" spc="-1" dirty="0" err="1">
                <a:solidFill>
                  <a:srgbClr val="003D58"/>
                </a:solidFill>
                <a:latin typeface="Century Gothic"/>
                <a:ea typeface="DejaVu Sans"/>
              </a:rPr>
              <a:t>Serial.println</a:t>
            </a:r>
            <a:r>
              <a:rPr lang="en-US" sz="1400" b="0" strike="noStrike" spc="-1" dirty="0">
                <a:solidFill>
                  <a:srgbClr val="003D58"/>
                </a:solidFill>
                <a:latin typeface="Century Gothic"/>
                <a:ea typeface="DejaVu Sans"/>
              </a:rPr>
              <a:t>("card initialized.");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2209680" y="273600"/>
            <a:ext cx="9837000" cy="100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4000" lnSpcReduction="1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600" b="1" strike="noStrike" spc="-1">
                <a:solidFill>
                  <a:srgbClr val="003D58"/>
                </a:solidFill>
                <a:latin typeface="Century Gothic"/>
              </a:rPr>
              <a:t>РЕЗУЛЬТАТЫ ПРОВЕДЕННОГО ЭКСПЕРИМЕНТА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10" name="Прямоугольник 4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11" name="Рисунок 110"/>
          <p:cNvPicPr/>
          <p:nvPr/>
        </p:nvPicPr>
        <p:blipFill>
          <a:blip r:embed="rId2"/>
          <a:stretch/>
        </p:blipFill>
        <p:spPr>
          <a:xfrm>
            <a:off x="3028336" y="1405099"/>
            <a:ext cx="8831532" cy="4838385"/>
          </a:xfrm>
          <a:prstGeom prst="rect">
            <a:avLst/>
          </a:prstGeom>
          <a:ln w="0">
            <a:noFill/>
          </a:ln>
        </p:spPr>
      </p:pic>
      <p:pic>
        <p:nvPicPr>
          <p:cNvPr id="112" name="Рисунок 3"/>
          <p:cNvPicPr/>
          <p:nvPr/>
        </p:nvPicPr>
        <p:blipFill>
          <a:blip r:embed="rId3"/>
          <a:stretch/>
        </p:blipFill>
        <p:spPr>
          <a:xfrm rot="5400000">
            <a:off x="942473" y="3026764"/>
            <a:ext cx="2879377" cy="416749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251280" y="1435510"/>
            <a:ext cx="11080800" cy="521837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1" strike="noStrike" spc="-1" dirty="0">
                <a:solidFill>
                  <a:srgbClr val="003D58"/>
                </a:solidFill>
                <a:latin typeface="Century Gothic"/>
              </a:rPr>
              <a:t>В ходе работы над проектом</a:t>
            </a:r>
            <a:r>
              <a:rPr lang="ru-RU" sz="2800" b="0" strike="noStrike" spc="-1" dirty="0">
                <a:solidFill>
                  <a:srgbClr val="003D58"/>
                </a:solidFill>
                <a:latin typeface="Century Gothic"/>
              </a:rPr>
              <a:t>:</a:t>
            </a:r>
            <a:endParaRPr lang="ru-RU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3D58"/>
                </a:solidFill>
                <a:latin typeface="Century Gothic"/>
              </a:rPr>
              <a:t>создано телеметрическое устройство на основе МК </a:t>
            </a:r>
            <a:r>
              <a:rPr lang="en-US" sz="2800" b="0" strike="noStrike" spc="-1" dirty="0">
                <a:solidFill>
                  <a:srgbClr val="003D58"/>
                </a:solidFill>
                <a:latin typeface="Century Gothic"/>
              </a:rPr>
              <a:t>Arduino NANO</a:t>
            </a:r>
            <a:r>
              <a:rPr lang="ru-RU" sz="2800" b="0" strike="noStrike" spc="-1" dirty="0">
                <a:solidFill>
                  <a:srgbClr val="003D58"/>
                </a:solidFill>
                <a:latin typeface="Century Gothic"/>
              </a:rPr>
              <a:t>, определяющее скорость и местоположение объекта; </a:t>
            </a:r>
            <a:endParaRPr lang="ru-RU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3D58"/>
                </a:solidFill>
                <a:latin typeface="Century Gothic"/>
              </a:rPr>
              <a:t>изучены си-подобные программные языки для написания программ на микропроцессорной плате </a:t>
            </a:r>
            <a:r>
              <a:rPr lang="en-US" sz="2800" b="0" strike="noStrike" spc="-1" dirty="0">
                <a:solidFill>
                  <a:srgbClr val="003D58"/>
                </a:solidFill>
                <a:latin typeface="Century Gothic"/>
              </a:rPr>
              <a:t>ARDUINO</a:t>
            </a:r>
            <a:r>
              <a:rPr lang="ru-RU" sz="2800" b="0" strike="noStrike" spc="-1" dirty="0">
                <a:solidFill>
                  <a:srgbClr val="003D58"/>
                </a:solidFill>
                <a:latin typeface="Century Gothic"/>
              </a:rPr>
              <a:t> и создана программа для работы устройства; </a:t>
            </a:r>
            <a:endParaRPr lang="ru-RU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3D58"/>
                </a:solidFill>
                <a:latin typeface="Century Gothic"/>
              </a:rPr>
              <a:t>освоена кросс-платформенная веб-ориентированная среда автоматизации проектирования электроники </a:t>
            </a:r>
            <a:r>
              <a:rPr lang="en-US" sz="2800" b="0" strike="noStrike" spc="-1" dirty="0">
                <a:solidFill>
                  <a:srgbClr val="003D58"/>
                </a:solidFill>
                <a:latin typeface="Century Gothic"/>
              </a:rPr>
              <a:t>E</a:t>
            </a:r>
            <a:r>
              <a:rPr lang="ru-RU" sz="2800" b="0" strike="noStrike" spc="-1" dirty="0" err="1">
                <a:solidFill>
                  <a:srgbClr val="003D58"/>
                </a:solidFill>
                <a:latin typeface="Century Gothic"/>
              </a:rPr>
              <a:t>asyEDA</a:t>
            </a:r>
            <a:r>
              <a:rPr lang="ru-RU" sz="2800" b="0" strike="noStrike" spc="-1" dirty="0">
                <a:solidFill>
                  <a:srgbClr val="003D58"/>
                </a:solidFill>
                <a:latin typeface="Century Gothic"/>
              </a:rPr>
              <a:t> и создана принципиальная схема телеметрического устройства.</a:t>
            </a:r>
            <a:endParaRPr lang="ru-RU" sz="2800" b="0" strike="noStrike" spc="-1" dirty="0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209680" y="273600"/>
            <a:ext cx="8555760" cy="100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600" b="1" strike="noStrike" spc="-1">
                <a:solidFill>
                  <a:srgbClr val="003D58"/>
                </a:solidFill>
                <a:latin typeface="Century Gothic"/>
              </a:rPr>
              <a:t>ЗАКЛЮЧЕНИЕ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2209680" y="273600"/>
            <a:ext cx="8555760" cy="112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000" b="1" strike="noStrike" spc="-1">
                <a:solidFill>
                  <a:srgbClr val="003D58"/>
                </a:solidFill>
                <a:latin typeface="Century Gothic"/>
              </a:rPr>
              <a:t>СПИСОК ЛИТЕРАТУРЫ И </a:t>
            </a:r>
            <a:endParaRPr lang="ru-RU" sz="4000" b="0" strike="noStrike" spc="-1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000" b="1" strike="noStrike" spc="-1">
                <a:solidFill>
                  <a:srgbClr val="003D58"/>
                </a:solidFill>
                <a:latin typeface="Century Gothic"/>
              </a:rPr>
              <a:t>ИНТЕРНЕТ-ИСТОЧНИКОВ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51280" y="1681920"/>
            <a:ext cx="11561040" cy="497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Calibri Light"/>
              <a:buAutoNum type="arabicPeriod"/>
            </a:pPr>
            <a:r>
              <a:rPr lang="ru-RU" sz="2200" b="0" strike="noStrike" spc="-1">
                <a:solidFill>
                  <a:srgbClr val="003D58"/>
                </a:solidFill>
                <a:latin typeface="Century Gothic"/>
              </a:rPr>
              <a:t>Картинг — это круто! М. ПОДОЛЬСКИЙ, преподаватель МАДИ, тренер гоночной команды «Мегафон-моторспорт». – журнал «Наука и жизнь», №5, 2008 г.</a:t>
            </a:r>
            <a:endParaRPr lang="ru-RU" sz="22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Calibri Light"/>
              <a:buAutoNum type="arabicPeriod"/>
            </a:pPr>
            <a:r>
              <a:rPr lang="ru-RU" sz="2200" b="0" strike="noStrike" spc="-1">
                <a:solidFill>
                  <a:srgbClr val="003D58"/>
                </a:solidFill>
                <a:latin typeface="Century Gothic"/>
              </a:rPr>
              <a:t>Телеметрия — </a:t>
            </a:r>
            <a:r>
              <a:rPr lang="ru-RU" sz="2200" b="0" u="sng" strike="noStrike" spc="-1">
                <a:solidFill>
                  <a:srgbClr val="0563C1"/>
                </a:solidFill>
                <a:uFillTx/>
                <a:latin typeface="Century Gothic"/>
                <a:hlinkClick r:id="rId2"/>
              </a:rPr>
              <a:t>https://ru.wikipedia.org/wiki/Телеметрия</a:t>
            </a:r>
            <a:endParaRPr lang="ru-RU" sz="22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Calibri Light"/>
              <a:buAutoNum type="arabicPeriod"/>
            </a:pPr>
            <a:r>
              <a:rPr lang="ru-RU" sz="2200" b="0" strike="noStrike" spc="-1">
                <a:solidFill>
                  <a:srgbClr val="003D58"/>
                </a:solidFill>
                <a:latin typeface="Century Gothic"/>
              </a:rPr>
              <a:t>Дианов И., Яманов А. Комплексные решения по GPRS-связи в системах промышленной автоматизации и диспетчеризации// «Беспроводные технологии». — 2010. — №4. — с. 36-40.</a:t>
            </a:r>
            <a:endParaRPr lang="ru-RU" sz="22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Calibri Light"/>
              <a:buAutoNum type="arabicPeriod"/>
            </a:pPr>
            <a:r>
              <a:rPr lang="ru-RU" sz="2200" b="0" strike="noStrike" spc="-1">
                <a:solidFill>
                  <a:srgbClr val="003D58"/>
                </a:solidFill>
                <a:latin typeface="Century Gothic"/>
              </a:rPr>
              <a:t>Джереми Блюм. Изучаем Arduino: инструменты и методы технического волшебства: Пер. с англ. — СПб.: БХВ-Петербург, 2015. — 336 с.</a:t>
            </a:r>
            <a:endParaRPr lang="ru-RU" sz="22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Calibri Light"/>
              <a:buAutoNum type="arabicPeriod"/>
            </a:pPr>
            <a:r>
              <a:rPr lang="ru-RU" sz="2200" b="0" strike="noStrike" spc="-1">
                <a:solidFill>
                  <a:srgbClr val="003D58"/>
                </a:solidFill>
                <a:latin typeface="Century Gothic"/>
              </a:rPr>
              <a:t>Виктор Петин Электроника. Проекты с использованием Arduino. – 2-ое изд. перер. и доп. — СПб.: БХВ-Петербург, 2015. — 464 с.</a:t>
            </a:r>
            <a:endParaRPr lang="ru-RU" sz="2200" b="0" strike="noStrike" spc="-1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3D58"/>
              </a:buClr>
              <a:buFont typeface="Calibri Light"/>
              <a:buAutoNum type="arabicPeriod"/>
            </a:pPr>
            <a:r>
              <a:rPr lang="ru-RU" sz="2200" b="0" strike="noStrike" spc="-1">
                <a:solidFill>
                  <a:srgbClr val="003D58"/>
                </a:solidFill>
                <a:latin typeface="Century Gothic"/>
              </a:rPr>
              <a:t>Шпаргалка по функциям Arduino (составлено по курсу видео-уроков). AlexGyver — </a:t>
            </a:r>
            <a:r>
              <a:rPr lang="ru-RU" sz="2200" b="0" u="sng" strike="noStrike" spc="-1">
                <a:solidFill>
                  <a:srgbClr val="0563C1"/>
                </a:solidFill>
                <a:uFillTx/>
                <a:latin typeface="Century Gothic"/>
                <a:hlinkClick r:id="rId3"/>
              </a:rPr>
              <a:t>https://alexgyver.ru/lessons/books/</a:t>
            </a:r>
            <a:endParaRPr lang="ru-RU" sz="2200" b="0" strike="noStrike" spc="-1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strike="noStrike" spc="-1">
              <a:latin typeface="Arial"/>
            </a:endParaRPr>
          </a:p>
        </p:txBody>
      </p:sp>
      <p:sp>
        <p:nvSpPr>
          <p:cNvPr id="118" name="Прямоугольник 4"/>
          <p:cNvSpPr/>
          <p:nvPr/>
        </p:nvSpPr>
        <p:spPr>
          <a:xfrm>
            <a:off x="10889640" y="0"/>
            <a:ext cx="1301400" cy="6856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1298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98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1298</Template>
  <TotalTime>712</TotalTime>
  <Words>355</Words>
  <Application>Microsoft Office PowerPoint</Application>
  <PresentationFormat>Широкоэкранный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DejaVu Sans</vt:lpstr>
      <vt:lpstr>Symbol</vt:lpstr>
      <vt:lpstr>Wingdings</vt:lpstr>
      <vt:lpstr>1298</vt:lpstr>
      <vt:lpstr>1298</vt:lpstr>
      <vt:lpstr>Телеметрия для картинга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Нефедова Лариса Андреевна</dc:creator>
  <dc:description/>
  <cp:lastModifiedBy>Нефедова Лариса Андреевна</cp:lastModifiedBy>
  <cp:revision>62</cp:revision>
  <dcterms:created xsi:type="dcterms:W3CDTF">2020-03-18T17:24:57Z</dcterms:created>
  <dcterms:modified xsi:type="dcterms:W3CDTF">2022-12-09T20:11:01Z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