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54955" y="4777381"/>
            <a:ext cx="432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Project </a:t>
            </a:r>
            <a:r>
              <a:rPr lang="it-IT" sz="2400" dirty="0" err="1" smtClean="0"/>
              <a:t>Slides</a:t>
            </a:r>
            <a:r>
              <a:rPr lang="it-IT" sz="2400" dirty="0" smtClean="0"/>
              <a:t> – AA 2018/2019</a:t>
            </a:r>
            <a:br>
              <a:rPr lang="it-IT" sz="2400" dirty="0" smtClean="0"/>
            </a:br>
            <a:r>
              <a:rPr lang="it-IT" sz="2400" dirty="0" smtClean="0"/>
              <a:t>Student: Ivan Capponi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63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 big </a:t>
            </a:r>
            <a:r>
              <a:rPr lang="it-IT" dirty="0" err="1" smtClean="0"/>
              <a:t>datasets</a:t>
            </a:r>
            <a:r>
              <a:rPr lang="it-IT" dirty="0" smtClean="0"/>
              <a:t>, </a:t>
            </a: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satisfactory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Assuming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50</m:t>
                        </m:r>
                      </m:sup>
                    </m:sSup>
                  </m:oMath>
                </a14:m>
                <a:r>
                  <a:rPr lang="it-IT" dirty="0"/>
                  <a:t> , training </a:t>
                </a:r>
                <a:r>
                  <a:rPr lang="it-IT" dirty="0" err="1" smtClean="0"/>
                  <a:t>could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performed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successfully</a:t>
                </a:r>
                <a:r>
                  <a:rPr lang="it-IT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841992"/>
            <a:ext cx="4890614" cy="320112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52" y="2841992"/>
            <a:ext cx="1752328" cy="321260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306" y="2841992"/>
            <a:ext cx="2364357" cy="32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45174" y="2882409"/>
            <a:ext cx="6525397" cy="1400530"/>
          </a:xfrm>
        </p:spPr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 for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3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Developping</a:t>
            </a:r>
            <a:r>
              <a:rPr lang="it-IT" dirty="0" smtClean="0"/>
              <a:t>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br>
              <a:rPr lang="it-IT" dirty="0" smtClean="0"/>
            </a:br>
            <a:r>
              <a:rPr lang="it-IT" dirty="0" smtClean="0"/>
              <a:t>in </a:t>
            </a:r>
            <a:r>
              <a:rPr lang="it-IT" dirty="0" err="1" smtClean="0"/>
              <a:t>Python</a:t>
            </a:r>
            <a:endParaRPr lang="it-IT" dirty="0"/>
          </a:p>
        </p:txBody>
      </p:sp>
      <p:pic>
        <p:nvPicPr>
          <p:cNvPr id="1030" name="Picture 6" descr="Risultati immagini p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17" y="2243410"/>
            <a:ext cx="75342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Initializing</a:t>
            </a:r>
            <a:r>
              <a:rPr lang="it-IT" dirty="0" smtClean="0"/>
              <a:t>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1" y="1853248"/>
            <a:ext cx="9373099" cy="4195481"/>
          </a:xfrm>
        </p:spPr>
        <p:txBody>
          <a:bodyPr/>
          <a:lstStyle/>
          <a:p>
            <a:r>
              <a:rPr lang="it-IT" dirty="0" smtClean="0"/>
              <a:t>2 </a:t>
            </a:r>
            <a:r>
              <a:rPr lang="it-IT" dirty="0" err="1" smtClean="0"/>
              <a:t>layers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;</a:t>
            </a:r>
          </a:p>
          <a:p>
            <a:r>
              <a:rPr lang="it-IT" dirty="0" smtClean="0"/>
              <a:t>One </a:t>
            </a:r>
            <a:r>
              <a:rPr lang="it-IT" dirty="0" err="1" smtClean="0"/>
              <a:t>matrix</a:t>
            </a:r>
            <a:r>
              <a:rPr lang="it-IT" dirty="0" smtClean="0"/>
              <a:t> to </a:t>
            </a:r>
            <a:r>
              <a:rPr lang="it-IT" dirty="0" err="1" smtClean="0"/>
              <a:t>represent</a:t>
            </a:r>
            <a:r>
              <a:rPr lang="it-IT" dirty="0" smtClean="0"/>
              <a:t> the </a:t>
            </a:r>
            <a:r>
              <a:rPr lang="it-IT" dirty="0" err="1" smtClean="0"/>
              <a:t>weights</a:t>
            </a:r>
            <a:r>
              <a:rPr lang="it-IT" dirty="0" smtClean="0"/>
              <a:t> from the input </a:t>
            </a:r>
            <a:r>
              <a:rPr lang="it-IT" dirty="0" err="1" smtClean="0"/>
              <a:t>layer</a:t>
            </a:r>
            <a:r>
              <a:rPr lang="it-IT" dirty="0" smtClean="0"/>
              <a:t> to the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endParaRPr lang="it-IT" dirty="0" smtClean="0"/>
          </a:p>
          <a:p>
            <a:r>
              <a:rPr lang="it-IT" dirty="0" smtClean="0"/>
              <a:t>One array </a:t>
            </a:r>
            <a:r>
              <a:rPr lang="it-IT" dirty="0" err="1" smtClean="0"/>
              <a:t>vector</a:t>
            </a:r>
            <a:r>
              <a:rPr lang="it-IT" dirty="0" smtClean="0"/>
              <a:t> to </a:t>
            </a:r>
            <a:r>
              <a:rPr lang="it-IT" dirty="0" err="1" smtClean="0"/>
              <a:t>represent</a:t>
            </a:r>
            <a:r>
              <a:rPr lang="it-IT" dirty="0" smtClean="0"/>
              <a:t> the </a:t>
            </a:r>
            <a:r>
              <a:rPr lang="it-IT" dirty="0" err="1" smtClean="0"/>
              <a:t>weigths</a:t>
            </a:r>
            <a:r>
              <a:rPr lang="it-IT" dirty="0" smtClean="0"/>
              <a:t> from the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to the output</a:t>
            </a:r>
            <a:endParaRPr lang="it-IT" dirty="0"/>
          </a:p>
        </p:txBody>
      </p:sp>
      <p:pic>
        <p:nvPicPr>
          <p:cNvPr id="2050" name="Picture 2" descr="Risultati immagini per neural network two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01" y="3417986"/>
            <a:ext cx="4405920" cy="32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r>
              <a:rPr lang="it-IT" dirty="0" smtClean="0"/>
              <a:t> and </a:t>
            </a:r>
            <a:r>
              <a:rPr lang="it-IT" dirty="0" err="1" smtClean="0"/>
              <a:t>layers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281659" cy="4195481"/>
              </a:xfrm>
            </p:spPr>
            <p:txBody>
              <a:bodyPr/>
              <a:lstStyle/>
              <a:p>
                <a:r>
                  <a:rPr lang="it-IT" dirty="0" smtClean="0"/>
                  <a:t>Let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dirty="0" smtClean="0"/>
                  <a:t> the input </a:t>
                </a:r>
                <a:r>
                  <a:rPr lang="it-IT" dirty="0" err="1" smtClean="0"/>
                  <a:t>layer</a:t>
                </a:r>
                <a:r>
                  <a:rPr lang="it-IT" dirty="0" smtClean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t-IT" dirty="0" smtClean="0"/>
                  <a:t> the test </a:t>
                </a:r>
                <a:r>
                  <a:rPr lang="it-IT" dirty="0" err="1" smtClean="0"/>
                  <a:t>vector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Weights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matrix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 smtClean="0"/>
                  <a:t>, and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initialized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randomly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values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it-IT" dirty="0" smtClean="0"/>
                  <a:t> .</a:t>
                </a:r>
              </a:p>
              <a:p>
                <a:r>
                  <a:rPr lang="it-IT" dirty="0" err="1" smtClean="0"/>
                  <a:t>Weigths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vector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initialized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randomly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well</a:t>
                </a:r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281659" cy="4195481"/>
              </a:xfrm>
              <a:blipFill>
                <a:blip r:embed="rId2"/>
                <a:stretch>
                  <a:fillRect l="-328" t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26" y="3882868"/>
            <a:ext cx="5314950" cy="15430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37" y="3889400"/>
            <a:ext cx="1581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FeedForward</a:t>
            </a:r>
            <a:r>
              <a:rPr lang="it-IT" dirty="0" smtClean="0"/>
              <a:t> procedure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activation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/>
                  <a:t> some </a:t>
                </a:r>
                <a:r>
                  <a:rPr lang="it-IT" dirty="0" err="1" smtClean="0"/>
                  <a:t>biases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err="1" smtClean="0"/>
                  <a:t>FeedForward</a:t>
                </a:r>
                <a:r>
                  <a:rPr lang="it-IT" dirty="0" smtClean="0"/>
                  <a:t> procedure </a:t>
                </a:r>
                <a:r>
                  <a:rPr lang="it-IT" dirty="0" err="1" smtClean="0"/>
                  <a:t>tries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predict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for the output </a:t>
                </a:r>
                <a:r>
                  <a:rPr lang="it-IT" dirty="0" err="1" smtClean="0"/>
                  <a:t>vector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it-IT" dirty="0" smtClean="0"/>
              </a:p>
              <a:p>
                <a:r>
                  <a:rPr lang="it-IT" dirty="0" smtClean="0"/>
                  <a:t>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implementation</a:t>
                </a:r>
                <a:r>
                  <a:rPr lang="it-IT" dirty="0" smtClean="0"/>
                  <a:t> I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chosen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237" y="3902463"/>
            <a:ext cx="5165853" cy="10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and</a:t>
            </a:r>
            <a:r>
              <a:rPr lang="it-IT" dirty="0"/>
              <a:t> </a:t>
            </a:r>
            <a:r>
              <a:rPr lang="it-IT" dirty="0" err="1" smtClean="0"/>
              <a:t>BackPropagation</a:t>
            </a:r>
            <a:r>
              <a:rPr lang="it-IT" dirty="0" smtClean="0"/>
              <a:t> procedure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386162" cy="4195481"/>
              </a:xfrm>
            </p:spPr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Loss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evaluates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accurate the </a:t>
                </a:r>
                <a:r>
                  <a:rPr lang="it-IT" dirty="0" err="1" smtClean="0"/>
                  <a:t>predicted</a:t>
                </a:r>
                <a:r>
                  <a:rPr lang="it-IT" dirty="0" smtClean="0"/>
                  <a:t> output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are.</a:t>
                </a:r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define</a:t>
                </a:r>
                <a:r>
                  <a:rPr lang="it-IT" dirty="0" smtClean="0"/>
                  <a:t> 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𝒍𝒐𝒔𝒔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it-IT" dirty="0" smtClean="0"/>
                  <a:t>.</a:t>
                </a:r>
              </a:p>
              <a:p>
                <a:r>
                  <a:rPr lang="it-IT" dirty="0" err="1" smtClean="0"/>
                  <a:t>BackPropagation</a:t>
                </a:r>
                <a:r>
                  <a:rPr lang="it-IT" dirty="0" smtClean="0"/>
                  <a:t> procedure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the task to propagate the </a:t>
                </a:r>
                <a:r>
                  <a:rPr lang="it-IT" dirty="0" err="1" smtClean="0"/>
                  <a:t>error</a:t>
                </a:r>
                <a:r>
                  <a:rPr lang="it-IT" dirty="0" smtClean="0"/>
                  <a:t> back, </a:t>
                </a:r>
                <a:r>
                  <a:rPr lang="it-IT" dirty="0" err="1" smtClean="0"/>
                  <a:t>updating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neural</a:t>
                </a:r>
                <a:r>
                  <a:rPr lang="it-IT" dirty="0" smtClean="0"/>
                  <a:t> network </a:t>
                </a:r>
                <a:r>
                  <a:rPr lang="it-IT" dirty="0" err="1" smtClean="0"/>
                  <a:t>weights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smtClean="0"/>
                  <a:t>Derivative of </a:t>
                </a:r>
                <a:r>
                  <a:rPr lang="it-IT" dirty="0" err="1" smtClean="0"/>
                  <a:t>sigmoid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can be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follows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386162" cy="4195481"/>
              </a:xfrm>
              <a:blipFill>
                <a:blip r:embed="rId2"/>
                <a:stretch>
                  <a:fillRect l="-325" t="-1308" r="-2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53" y="3864908"/>
            <a:ext cx="5890185" cy="7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Training the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We </a:t>
                </a:r>
                <a:r>
                  <a:rPr lang="it-IT" dirty="0" err="1" smtClean="0"/>
                  <a:t>choose</a:t>
                </a:r>
                <a:r>
                  <a:rPr lang="it-IT" dirty="0" smtClean="0"/>
                  <a:t> 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representing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epochs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iterations</a:t>
                </a:r>
                <a:r>
                  <a:rPr lang="it-IT" dirty="0" smtClean="0"/>
                  <a:t> of the training algorithm).</a:t>
                </a:r>
              </a:p>
              <a:p>
                <a:r>
                  <a:rPr lang="it-IT" dirty="0" smtClean="0"/>
                  <a:t>The training algorithm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simple</a:t>
                </a:r>
                <a:r>
                  <a:rPr lang="it-IT" dirty="0" smtClean="0"/>
                  <a:t>: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it-IT" b="1" dirty="0" smtClean="0"/>
                  <a:t/>
                </a:r>
                <a:br>
                  <a:rPr lang="it-IT" b="1" dirty="0" smtClean="0"/>
                </a:b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it-IT" b="1" i="0" smtClean="0">
                        <a:latin typeface="Cambria Math" panose="02040503050406030204" pitchFamily="18" charset="0"/>
                      </a:rPr>
                      <m:t>FeedForward</m:t>
                    </m:r>
                    <m:r>
                      <m:rPr>
                        <m:nor/>
                      </m:rPr>
                      <a:rPr lang="it-IT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t-IT" b="1" i="0" smtClean="0">
                        <a:latin typeface="Cambria Math" panose="02040503050406030204" pitchFamily="18" charset="0"/>
                      </a:rPr>
                      <m:t>nn</m:t>
                    </m:r>
                    <m:r>
                      <m:rPr>
                        <m:nor/>
                      </m:rPr>
                      <a:rPr lang="it-IT" b="1" i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it-IT" b="1" dirty="0" smtClean="0"/>
                  <a:t/>
                </a:r>
                <a:br>
                  <a:rPr lang="it-IT" b="1" dirty="0" smtClean="0"/>
                </a:b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𝑩𝒂𝒄𝒌𝑷𝒓𝒐𝒑𝒂𝒈𝒂𝒕𝒊𝒐𝒏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𝒏𝒏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b="1" dirty="0" smtClean="0"/>
                  <a:t/>
                </a:r>
                <a:br>
                  <a:rPr lang="it-IT" b="1" dirty="0" smtClean="0"/>
                </a:b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b="1" dirty="0" smtClean="0"/>
                  <a:t/>
                </a:r>
                <a:br>
                  <a:rPr lang="it-IT" b="1" dirty="0" smtClean="0"/>
                </a:br>
                <a:r>
                  <a:rPr lang="it-IT" b="1" dirty="0" smtClean="0"/>
                  <a:t/>
                </a:r>
                <a:br>
                  <a:rPr lang="it-IT" b="1" dirty="0" smtClean="0"/>
                </a:br>
                <a:endParaRPr lang="it-IT" b="1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take a look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prediction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vector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9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Generating</a:t>
            </a:r>
            <a:r>
              <a:rPr lang="it-IT" dirty="0" smtClean="0"/>
              <a:t> a </a:t>
            </a:r>
            <a:r>
              <a:rPr lang="it-IT" dirty="0" err="1" smtClean="0"/>
              <a:t>dataset</a:t>
            </a:r>
            <a:r>
              <a:rPr lang="it-IT" dirty="0"/>
              <a:t> </a:t>
            </a:r>
            <a:r>
              <a:rPr lang="it-IT" dirty="0" smtClean="0"/>
              <a:t>for training </a:t>
            </a:r>
            <a:r>
              <a:rPr lang="it-IT" dirty="0" err="1" smtClean="0"/>
              <a:t>purposes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Let’s generate in </a:t>
                </a:r>
                <a:r>
                  <a:rPr lang="it-IT" dirty="0" err="1" smtClean="0"/>
                  <a:t>Python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dataset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order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train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neural</a:t>
                </a:r>
                <a:r>
                  <a:rPr lang="it-IT" dirty="0" smtClean="0"/>
                  <a:t> network</a:t>
                </a:r>
              </a:p>
              <a:p>
                <a:r>
                  <a:rPr lang="it-IT" dirty="0" smtClean="0"/>
                  <a:t>For </a:t>
                </a:r>
                <a:r>
                  <a:rPr lang="it-IT" dirty="0" err="1" smtClean="0"/>
                  <a:t>simplicity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generate 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matrix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containing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zeros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ones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randomly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distributed</a:t>
                </a:r>
                <a:r>
                  <a:rPr lang="it-IT" dirty="0"/>
                  <a:t> </a:t>
                </a:r>
                <a:r>
                  <a:rPr lang="it-IT" dirty="0" smtClean="0"/>
                  <a:t>in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want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predic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whether</a:t>
                </a:r>
                <a:r>
                  <a:rPr lang="it-IT" dirty="0" smtClean="0"/>
                  <a:t> the sum of </a:t>
                </a:r>
                <a:r>
                  <a:rPr lang="it-IT" dirty="0" err="1" smtClean="0"/>
                  <a:t>rows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even</a:t>
                </a:r>
                <a:r>
                  <a:rPr lang="it-IT" dirty="0" smtClean="0"/>
                  <a:t> (0) or </a:t>
                </a:r>
                <a:r>
                  <a:rPr lang="it-IT" dirty="0" err="1" smtClean="0"/>
                  <a:t>odd</a:t>
                </a:r>
                <a:r>
                  <a:rPr lang="it-IT" dirty="0" smtClean="0"/>
                  <a:t> (1), so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generate the right test </a:t>
                </a:r>
                <a:r>
                  <a:rPr lang="it-IT" dirty="0" err="1" smtClean="0"/>
                  <a:t>vector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 smtClean="0"/>
                  <a:t> for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task.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32" y="3955052"/>
            <a:ext cx="5536099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Training the </a:t>
            </a:r>
            <a:r>
              <a:rPr lang="it-IT" dirty="0" err="1" smtClean="0"/>
              <a:t>neural</a:t>
            </a:r>
            <a:r>
              <a:rPr lang="it-IT" dirty="0" smtClean="0"/>
              <a:t> network with the </a:t>
            </a:r>
            <a:r>
              <a:rPr lang="it-IT" dirty="0" err="1" smtClean="0"/>
              <a:t>generated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41172"/>
                <a:ext cx="9203282" cy="4307228"/>
              </a:xfrm>
            </p:spPr>
            <p:txBody>
              <a:bodyPr/>
              <a:lstStyle/>
              <a:p>
                <a:r>
                  <a:rPr lang="it-IT" dirty="0" smtClean="0"/>
                  <a:t>Assuming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 smtClean="0"/>
                  <a:t> , training </a:t>
                </a:r>
                <a:r>
                  <a:rPr lang="it-IT" dirty="0" err="1" smtClean="0"/>
                  <a:t>was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successfully</a:t>
                </a:r>
                <a:r>
                  <a:rPr lang="it-IT" dirty="0" smtClean="0"/>
                  <a:t> on 500 </a:t>
                </a:r>
                <a:r>
                  <a:rPr lang="it-IT" dirty="0" err="1" smtClean="0"/>
                  <a:t>epochs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even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thought</a:t>
                </a:r>
                <a:r>
                  <a:rPr lang="it-IT" dirty="0" smtClean="0"/>
                  <a:t> 100 </a:t>
                </a:r>
                <a:r>
                  <a:rPr lang="it-IT" dirty="0" err="1" smtClean="0"/>
                  <a:t>iterations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would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been</a:t>
                </a:r>
                <a:r>
                  <a:rPr lang="it-IT" dirty="0" smtClean="0"/>
                  <a:t> just fine):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41172"/>
                <a:ext cx="9203282" cy="4307228"/>
              </a:xfrm>
              <a:blipFill>
                <a:blip r:embed="rId2"/>
                <a:stretch>
                  <a:fillRect l="-331" t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6" y="2677938"/>
            <a:ext cx="4725477" cy="320112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648962" y="5966990"/>
            <a:ext cx="338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X </a:t>
            </a:r>
            <a:r>
              <a:rPr lang="it-IT" dirty="0" err="1" smtClean="0"/>
              <a:t>axis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epoch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Y </a:t>
            </a:r>
            <a:r>
              <a:rPr lang="it-IT" dirty="0" err="1" smtClean="0"/>
              <a:t>axis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value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47" y="2806526"/>
            <a:ext cx="1702526" cy="29439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89" y="2806526"/>
            <a:ext cx="2110115" cy="29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Ione</vt:lpstr>
      <vt:lpstr>Machine Learning</vt:lpstr>
      <vt:lpstr>Developping a simple neural network in Python</vt:lpstr>
      <vt:lpstr>Initializing the neural network structure</vt:lpstr>
      <vt:lpstr>Weights and layers structure</vt:lpstr>
      <vt:lpstr>FeedForward procedure</vt:lpstr>
      <vt:lpstr>Loss Function and BackPropagation procedure</vt:lpstr>
      <vt:lpstr>Training the neural network</vt:lpstr>
      <vt:lpstr>Generating a dataset for training purposes</vt:lpstr>
      <vt:lpstr>Training the neural network with the generated dataset</vt:lpstr>
      <vt:lpstr>On big datasets, results were not satisfactory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Final</dc:creator>
  <cp:lastModifiedBy>Final</cp:lastModifiedBy>
  <cp:revision>12</cp:revision>
  <dcterms:created xsi:type="dcterms:W3CDTF">2019-01-31T09:42:53Z</dcterms:created>
  <dcterms:modified xsi:type="dcterms:W3CDTF">2019-01-31T11:19:21Z</dcterms:modified>
</cp:coreProperties>
</file>