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1" r:id="rId4"/>
    <p:sldId id="280" r:id="rId5"/>
    <p:sldId id="266" r:id="rId6"/>
    <p:sldId id="284" r:id="rId7"/>
    <p:sldId id="262" r:id="rId8"/>
    <p:sldId id="286" r:id="rId9"/>
    <p:sldId id="287" r:id="rId10"/>
    <p:sldId id="288" r:id="rId11"/>
    <p:sldId id="289" r:id="rId12"/>
    <p:sldId id="290" r:id="rId13"/>
    <p:sldId id="291" r:id="rId14"/>
    <p:sldId id="281" r:id="rId15"/>
    <p:sldId id="292" r:id="rId16"/>
    <p:sldId id="29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D9F0"/>
    <a:srgbClr val="003635"/>
    <a:srgbClr val="5DD5FF"/>
    <a:srgbClr val="00217E"/>
    <a:srgbClr val="600000"/>
    <a:srgbClr val="FF8225"/>
    <a:srgbClr val="FF2549"/>
    <a:srgbClr val="FF0D97"/>
    <a:srgbClr val="0000CC"/>
    <a:srgbClr val="9EFF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1020" y="-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555" y="331839"/>
            <a:ext cx="7860890" cy="87752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556" y="1205685"/>
            <a:ext cx="7853515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3" y="991253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747684"/>
            <a:ext cx="8244349" cy="3001297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63" y="399163"/>
            <a:ext cx="649812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1172496"/>
            <a:ext cx="6474543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1053307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249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30489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249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0489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511711"/>
          </a:xfrm>
        </p:spPr>
        <p:txBody>
          <a:bodyPr anchor="t">
            <a:normAutofit/>
          </a:bodyPr>
          <a:lstStyle/>
          <a:p>
            <a:r>
              <a:rPr lang="sr-Latn-RS" sz="3000" dirty="0" smtClean="0"/>
              <a:t>Sistemi za obradu i analizu</a:t>
            </a:r>
            <a:br>
              <a:rPr lang="sr-Latn-RS" sz="3000" dirty="0" smtClean="0"/>
            </a:br>
            <a:r>
              <a:rPr lang="sr-Latn-RS" sz="3000" dirty="0" smtClean="0"/>
              <a:t>velike količine podataka</a:t>
            </a:r>
            <a:br>
              <a:rPr lang="sr-Latn-RS" sz="3000" dirty="0" smtClean="0"/>
            </a:br>
            <a:r>
              <a:rPr lang="sr-Latn-RS" sz="3000" dirty="0" smtClean="0"/>
              <a:t>(Projekat </a:t>
            </a:r>
            <a:r>
              <a:rPr lang="en-US" sz="3000" dirty="0" smtClean="0"/>
              <a:t>2</a:t>
            </a:r>
            <a:r>
              <a:rPr lang="sr-Latn-RS" sz="3000" dirty="0" smtClean="0"/>
              <a:t>)</a:t>
            </a:r>
            <a:endParaRPr lang="en-US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18587" y="1466298"/>
            <a:ext cx="4218036" cy="5825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Student:</a:t>
            </a:r>
            <a:r>
              <a:rPr kumimoji="0" lang="sr-Latn-RS" sz="2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Ivan Damnjanovi</a:t>
            </a:r>
            <a:r>
              <a:rPr kumimoji="0" lang="sr-Latn-R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ć, 948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464999"/>
            <a:ext cx="5302045" cy="5825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Mentor: dr Dragan Stojanović, red. </a:t>
            </a:r>
            <a:r>
              <a:rPr lang="sr-Latn-RS" sz="2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prof.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6813756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(consumer.py)</a:t>
            </a:r>
            <a:endParaRPr lang="en-US" dirty="0"/>
          </a:p>
        </p:txBody>
      </p:sp>
      <p:pic>
        <p:nvPicPr>
          <p:cNvPr id="5" name="Picture 4" descr="Screenshot_7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1" y="777979"/>
            <a:ext cx="7049728" cy="41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6813756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(consumer.py)</a:t>
            </a:r>
            <a:endParaRPr lang="en-US" dirty="0"/>
          </a:p>
        </p:txBody>
      </p:sp>
      <p:pic>
        <p:nvPicPr>
          <p:cNvPr id="6" name="Picture 5" descr="Screenshot_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71" y="667474"/>
            <a:ext cx="6272232" cy="43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6813756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(consumer.py)</a:t>
            </a:r>
            <a:endParaRPr lang="en-US" dirty="0"/>
          </a:p>
        </p:txBody>
      </p:sp>
      <p:pic>
        <p:nvPicPr>
          <p:cNvPr id="5" name="Picture 4" descr="Screenshot_8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6" y="719950"/>
            <a:ext cx="6486554" cy="430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(consumer.py)</a:t>
            </a:r>
            <a:endParaRPr lang="en-US" dirty="0"/>
          </a:p>
        </p:txBody>
      </p:sp>
      <p:pic>
        <p:nvPicPr>
          <p:cNvPr id="5" name="Picture 4" descr="Screenshot_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4" y="2076997"/>
            <a:ext cx="8959644" cy="27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7211962" cy="730044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Izvršenje aplikacije</a:t>
            </a:r>
            <a:r>
              <a:rPr lang="en-US" dirty="0" smtClean="0"/>
              <a:t> (producer.py)</a:t>
            </a:r>
            <a:endParaRPr lang="en-US" dirty="0"/>
          </a:p>
        </p:txBody>
      </p:sp>
      <p:pic>
        <p:nvPicPr>
          <p:cNvPr id="5" name="Picture 4" descr="Screenshot_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04" y="706347"/>
            <a:ext cx="5753195" cy="436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7211962" cy="730044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Izvršenje aplikacije</a:t>
            </a:r>
            <a:r>
              <a:rPr lang="en-US" dirty="0" smtClean="0"/>
              <a:t> (consumer.py)</a:t>
            </a:r>
            <a:endParaRPr lang="en-US" dirty="0"/>
          </a:p>
        </p:txBody>
      </p:sp>
      <p:pic>
        <p:nvPicPr>
          <p:cNvPr id="6" name="Picture 5" descr="Screenshot_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35" y="626345"/>
            <a:ext cx="4347277" cy="446553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" y="656303"/>
            <a:ext cx="2875934" cy="4395020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Slede</a:t>
            </a:r>
            <a:r>
              <a:rPr lang="sr-Latn-RS" dirty="0" smtClean="0"/>
              <a:t>ća slika pokazuje kako izgleda izvršenje consumer.py aplikacije za neke odabrane ulazne argumente.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7211962" cy="730044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Izvršenje aplikacije</a:t>
            </a:r>
            <a:r>
              <a:rPr lang="en-US" dirty="0" smtClean="0"/>
              <a:t> (prikaz baze)</a:t>
            </a:r>
            <a:endParaRPr lang="en-US" dirty="0"/>
          </a:p>
        </p:txBody>
      </p:sp>
      <p:pic>
        <p:nvPicPr>
          <p:cNvPr id="5" name="Picture 4" descr="Screenshot_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29" y="1541627"/>
            <a:ext cx="6656532" cy="350303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715295"/>
            <a:ext cx="7263581" cy="715297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Naredna slika pokazuje kako izgledaju rezultati obrade unutar Cassandra baze podataka.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Opis dataset-a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6677"/>
            <a:ext cx="9018639" cy="3141407"/>
          </a:xfrm>
        </p:spPr>
        <p:txBody>
          <a:bodyPr anchor="ctr"/>
          <a:lstStyle/>
          <a:p>
            <a:pPr algn="just"/>
            <a:r>
              <a:rPr lang="en-US" smtClean="0"/>
              <a:t>Zad</a:t>
            </a:r>
            <a:r>
              <a:rPr lang="sr-Latn-RS" smtClean="0"/>
              <a:t>ati </a:t>
            </a:r>
            <a:r>
              <a:rPr lang="sr-Latn-RS" dirty="0" smtClean="0"/>
              <a:t>su podaci koji se tiču parametara zagađenja u danskom gradu Aarhus-u za vremenski period od 1. avgusta do 1. oktobra 2014. godine</a:t>
            </a:r>
            <a:r>
              <a:rPr lang="en-US" dirty="0" smtClean="0"/>
              <a:t>.</a:t>
            </a:r>
            <a:endParaRPr lang="sr-Latn-RS" dirty="0" smtClean="0"/>
          </a:p>
          <a:p>
            <a:pPr algn="l"/>
            <a:r>
              <a:rPr lang="sr-Latn-RS" dirty="0" smtClean="0"/>
              <a:t>Dataset je preuzet sa naredne adrese: </a:t>
            </a:r>
            <a:r>
              <a:rPr lang="en-US" dirty="0" smtClean="0"/>
              <a:t>http://iot.ee.surrey.ac.uk:8080/datasets.html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58992"/>
            <a:ext cx="4726856" cy="744793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Opis dataset-a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66917"/>
            <a:ext cx="7248832" cy="4376584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sr-Latn-RS" dirty="0" smtClean="0"/>
              <a:t>Dataset je podeljen na nekoliko fajlova, pri čemu svaki fajl odgovara merenju parametara izvršenom na određenoj geografskoj lokaciji.</a:t>
            </a:r>
          </a:p>
          <a:p>
            <a:pPr algn="just"/>
            <a:r>
              <a:rPr lang="sr-Latn-RS" dirty="0" smtClean="0"/>
              <a:t>Svaki fajl je u CSV formatu i svaki njegov red se odnosi na konkretnu instancu izvršenog merenja.</a:t>
            </a:r>
          </a:p>
          <a:p>
            <a:pPr algn="just"/>
            <a:r>
              <a:rPr lang="sr-Latn-RS" dirty="0" smtClean="0"/>
              <a:t>Svako merenje je okarakterisano vremenskim trenut</a:t>
            </a:r>
            <a:r>
              <a:rPr lang="en-US" dirty="0" smtClean="0"/>
              <a:t>k</a:t>
            </a:r>
            <a:r>
              <a:rPr lang="sr-Latn-RS" dirty="0" smtClean="0"/>
              <a:t>om kad je ono obavljeno, geografskom širinom i dužinom koje definišu lokaciju na koj</a:t>
            </a:r>
            <a:r>
              <a:rPr lang="en-US" dirty="0" smtClean="0"/>
              <a:t>oj</a:t>
            </a:r>
            <a:r>
              <a:rPr lang="sr-Latn-RS" dirty="0" smtClean="0"/>
              <a:t> </a:t>
            </a:r>
            <a:r>
              <a:rPr lang="en-US" dirty="0" smtClean="0"/>
              <a:t>je </a:t>
            </a:r>
            <a:r>
              <a:rPr lang="sr-Latn-RS" dirty="0" smtClean="0"/>
              <a:t>merenje </a:t>
            </a:r>
            <a:r>
              <a:rPr lang="en-US" dirty="0" smtClean="0"/>
              <a:t>izvr</a:t>
            </a:r>
            <a:r>
              <a:rPr lang="sr-Latn-RS" dirty="0" smtClean="0"/>
              <a:t>šeno, kao i rezultatima.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58992"/>
            <a:ext cx="4726856" cy="744793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Opis dataset-a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25909"/>
            <a:ext cx="7248832" cy="4317591"/>
          </a:xfrm>
        </p:spPr>
        <p:txBody>
          <a:bodyPr anchor="t">
            <a:normAutofit/>
          </a:bodyPr>
          <a:lstStyle/>
          <a:p>
            <a:pPr algn="just"/>
            <a:r>
              <a:rPr lang="sr-Latn-RS" dirty="0" smtClean="0"/>
              <a:t>Postoji 5 parametara zagađenja i oni se odnose na Air Quality Index meru sledećih supstanci: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ozon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PM čestice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ugljen-monoksid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sumpor-dioksid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azot-dioksid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Cilj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6677"/>
            <a:ext cx="9055510" cy="3336823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dirty="0" smtClean="0"/>
              <a:t>Cilj projekta je ra</a:t>
            </a:r>
            <a:r>
              <a:rPr lang="sr-Latn-RS" dirty="0" smtClean="0"/>
              <a:t>čunanje osnovnih statističkih mera koje se odnose na podatke prikupljene sa Kafka topika.</a:t>
            </a:r>
          </a:p>
          <a:p>
            <a:pPr algn="just"/>
            <a:r>
              <a:rPr lang="sr-Latn-RS" dirty="0" smtClean="0"/>
              <a:t>Neophodno je obezbediti mehanizam koji obavlja učitavanje podataka iz svih fajlova, zatim </a:t>
            </a:r>
            <a:r>
              <a:rPr lang="sr-Latn-RS" dirty="0" smtClean="0"/>
              <a:t>parsiranje</a:t>
            </a:r>
            <a:r>
              <a:rPr lang="en-US" dirty="0" smtClean="0"/>
              <a:t> podataka</a:t>
            </a:r>
            <a:r>
              <a:rPr lang="sr-Latn-RS" dirty="0" smtClean="0"/>
              <a:t> </a:t>
            </a:r>
            <a:r>
              <a:rPr lang="sr-Latn-RS" dirty="0" smtClean="0"/>
              <a:t>i slanje </a:t>
            </a:r>
            <a:r>
              <a:rPr lang="en-US" smtClean="0"/>
              <a:t>rekorda </a:t>
            </a:r>
            <a:r>
              <a:rPr lang="sr-Latn-RS" smtClean="0"/>
              <a:t>na </a:t>
            </a:r>
            <a:r>
              <a:rPr lang="sr-Latn-RS" dirty="0" smtClean="0"/>
              <a:t>topik.</a:t>
            </a:r>
          </a:p>
          <a:p>
            <a:pPr algn="just"/>
            <a:r>
              <a:rPr lang="sr-Latn-RS" dirty="0" smtClean="0"/>
              <a:t>Glavni zadatak jeste isprogramirati Spark aplikaciju koja vrši streaming obradu podataka sa odgovarajućeg Kafka topika, kao i čuvanje rezultata obrade u Cassandra bazi podataka.</a:t>
            </a: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Struktura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06677"/>
            <a:ext cx="8974393" cy="3229897"/>
          </a:xfrm>
        </p:spPr>
        <p:txBody>
          <a:bodyPr anchor="ctr">
            <a:noAutofit/>
          </a:bodyPr>
          <a:lstStyle/>
          <a:p>
            <a:pPr algn="just"/>
            <a:r>
              <a:rPr lang="en-US" dirty="0" smtClean="0"/>
              <a:t>Projekat se sastoji od </a:t>
            </a:r>
            <a:r>
              <a:rPr lang="sr-Latn-RS" dirty="0" smtClean="0"/>
              <a:t>dva fajla: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producer.py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consumer.py</a:t>
            </a:r>
            <a:endParaRPr lang="en-US" dirty="0" smtClean="0"/>
          </a:p>
          <a:p>
            <a:pPr algn="just"/>
            <a:r>
              <a:rPr lang="sr-Latn-RS" dirty="0" smtClean="0"/>
              <a:t>Prvi fajl čini običnu Python aplikaciju koja preuzima sadržaj fajlova, formira odgovarajuće rekorde i šalje ih na topik.</a:t>
            </a:r>
            <a:endParaRPr lang="sr-Latn-RS" dirty="0"/>
          </a:p>
          <a:p>
            <a:pPr algn="just"/>
            <a:r>
              <a:rPr lang="sr-Latn-RS" dirty="0" smtClean="0"/>
              <a:t>Drugi fajl predstavlja Spark Streaming Python aplikaciju koja obavlja obradu podataka i čuva rezultate obrade.</a:t>
            </a: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4660489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Struktura projekta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" y="656303"/>
            <a:ext cx="7211959" cy="4380271"/>
          </a:xfrm>
        </p:spPr>
        <p:txBody>
          <a:bodyPr anchor="ctr">
            <a:noAutofit/>
          </a:bodyPr>
          <a:lstStyle/>
          <a:p>
            <a:pPr algn="just"/>
            <a:r>
              <a:rPr lang="sr-Latn-RS" dirty="0" smtClean="0"/>
              <a:t>Obe aplikacije su predviđene za pokretanje sa komandne linije preko odgovarajućih komandi čija je sintaksa data u nastavku:</a:t>
            </a:r>
          </a:p>
          <a:p>
            <a:pPr marL="1076325" indent="-360363">
              <a:buFont typeface="Wingdings" pitchFamily="2" charset="2"/>
              <a:buChar char="ü"/>
            </a:pPr>
            <a:r>
              <a:rPr lang="sr-Latn-RS" dirty="0" smtClean="0"/>
              <a:t>p</a:t>
            </a:r>
            <a:r>
              <a:rPr lang="en-US" dirty="0" smtClean="0"/>
              <a:t>ython</a:t>
            </a:r>
            <a:r>
              <a:rPr lang="sr-Latn-RS" dirty="0" smtClean="0"/>
              <a:t> </a:t>
            </a:r>
            <a:r>
              <a:rPr lang="en-US" dirty="0" smtClean="0"/>
              <a:t>producer.py</a:t>
            </a:r>
            <a:r>
              <a:rPr lang="sr-Latn-RS" dirty="0" smtClean="0"/>
              <a:t> </a:t>
            </a:r>
            <a:r>
              <a:rPr lang="en-US" dirty="0" smtClean="0"/>
              <a:t>input_path</a:t>
            </a:r>
            <a:r>
              <a:rPr lang="sr-Latn-RS" dirty="0" smtClean="0"/>
              <a:t> </a:t>
            </a:r>
            <a:r>
              <a:rPr lang="en-US" dirty="0" smtClean="0"/>
              <a:t>bootstrap_server</a:t>
            </a:r>
            <a:r>
              <a:rPr lang="sr-Latn-RS" dirty="0" smtClean="0"/>
              <a:t> </a:t>
            </a:r>
            <a:r>
              <a:rPr lang="en-US" dirty="0" smtClean="0"/>
              <a:t>topic_name</a:t>
            </a:r>
          </a:p>
          <a:p>
            <a:pPr marL="1076325" indent="-360363">
              <a:buFont typeface="Wingdings" pitchFamily="2" charset="2"/>
              <a:buChar char="ü"/>
            </a:pPr>
            <a:r>
              <a:rPr lang="en-US" dirty="0" smtClean="0"/>
              <a:t>spark-submit consumer.py bootstrap_server topic_name time_interval min_lat max_lat min_long max_long min_date max_date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6813756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(producer.py)</a:t>
            </a:r>
            <a:endParaRPr lang="en-US" dirty="0"/>
          </a:p>
        </p:txBody>
      </p:sp>
      <p:pic>
        <p:nvPicPr>
          <p:cNvPr id="5" name="Picture 4" descr="Screenshot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71" y="1187043"/>
            <a:ext cx="6910339" cy="325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6813756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 (producer.py)</a:t>
            </a:r>
            <a:endParaRPr lang="en-US" dirty="0"/>
          </a:p>
        </p:txBody>
      </p:sp>
      <p:pic>
        <p:nvPicPr>
          <p:cNvPr id="6" name="Picture 5" descr="Screenshot_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4" y="667786"/>
            <a:ext cx="5620791" cy="44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On-screen Show (16:9)</PresentationFormat>
  <Paragraphs>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Sistemi za obradu i analizu velike količine podataka (Projekat 2)</vt:lpstr>
      <vt:lpstr>Opis dataset-a</vt:lpstr>
      <vt:lpstr>Opis dataset-a</vt:lpstr>
      <vt:lpstr>Opis dataset-a</vt:lpstr>
      <vt:lpstr>Cilj projekta</vt:lpstr>
      <vt:lpstr>Struktura projekta</vt:lpstr>
      <vt:lpstr>Struktura projekta</vt:lpstr>
      <vt:lpstr>Implementacija (producer.py)</vt:lpstr>
      <vt:lpstr>Implementacija (producer.py)</vt:lpstr>
      <vt:lpstr>Implementacija (consumer.py)</vt:lpstr>
      <vt:lpstr>Implementacija (consumer.py)</vt:lpstr>
      <vt:lpstr>Implementacija (consumer.py)</vt:lpstr>
      <vt:lpstr>Implementacija (consumer.py)</vt:lpstr>
      <vt:lpstr>Izvršenje aplikacije (producer.py)</vt:lpstr>
      <vt:lpstr>Izvršenje aplikacije (consumer.py)</vt:lpstr>
      <vt:lpstr>Izvršenje aplikacije (prikaz baze)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2020-05-24T20:26:38Z</dcterms:modified>
</cp:coreProperties>
</file>