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294" r:id="rId3"/>
    <p:sldId id="261" r:id="rId4"/>
    <p:sldId id="296" r:id="rId5"/>
    <p:sldId id="295" r:id="rId6"/>
    <p:sldId id="280" r:id="rId7"/>
    <p:sldId id="266" r:id="rId8"/>
    <p:sldId id="299" r:id="rId9"/>
    <p:sldId id="298" r:id="rId10"/>
    <p:sldId id="284" r:id="rId11"/>
    <p:sldId id="262" r:id="rId12"/>
    <p:sldId id="300" r:id="rId13"/>
    <p:sldId id="301" r:id="rId14"/>
    <p:sldId id="302" r:id="rId15"/>
    <p:sldId id="286" r:id="rId16"/>
    <p:sldId id="303" r:id="rId17"/>
    <p:sldId id="305" r:id="rId18"/>
    <p:sldId id="304" r:id="rId19"/>
    <p:sldId id="306" r:id="rId20"/>
    <p:sldId id="287" r:id="rId21"/>
    <p:sldId id="288" r:id="rId22"/>
    <p:sldId id="289" r:id="rId23"/>
    <p:sldId id="290" r:id="rId24"/>
    <p:sldId id="291" r:id="rId25"/>
    <p:sldId id="281" r:id="rId26"/>
    <p:sldId id="309" r:id="rId27"/>
    <p:sldId id="310" r:id="rId28"/>
    <p:sldId id="311" r:id="rId29"/>
    <p:sldId id="312" r:id="rId30"/>
    <p:sldId id="313" r:id="rId31"/>
    <p:sldId id="308" r:id="rId32"/>
    <p:sldId id="292" r:id="rId33"/>
    <p:sldId id="293" r:id="rId34"/>
    <p:sldId id="316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D9F0"/>
    <a:srgbClr val="003635"/>
    <a:srgbClr val="5DD5FF"/>
    <a:srgbClr val="00217E"/>
    <a:srgbClr val="600000"/>
    <a:srgbClr val="FF8225"/>
    <a:srgbClr val="FF2549"/>
    <a:srgbClr val="FF0D97"/>
    <a:srgbClr val="0000CC"/>
    <a:srgbClr val="9EFF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020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55" y="331839"/>
            <a:ext cx="7860890" cy="8775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6" y="1205685"/>
            <a:ext cx="7853515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99125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747684"/>
            <a:ext cx="8244349" cy="300129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63" y="399163"/>
            <a:ext cx="649812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172496"/>
            <a:ext cx="647454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053307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249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0489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249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489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26.05.2020.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511711"/>
          </a:xfrm>
        </p:spPr>
        <p:txBody>
          <a:bodyPr anchor="t">
            <a:normAutofit/>
          </a:bodyPr>
          <a:lstStyle/>
          <a:p>
            <a:r>
              <a:rPr lang="sr-Latn-RS" sz="3000" dirty="0" smtClean="0"/>
              <a:t>Sistemi za obradu i analizu</a:t>
            </a:r>
            <a:br>
              <a:rPr lang="sr-Latn-RS" sz="3000" dirty="0" smtClean="0"/>
            </a:br>
            <a:r>
              <a:rPr lang="sr-Latn-RS" sz="3000" dirty="0" smtClean="0"/>
              <a:t>velike količine podataka</a:t>
            </a:r>
            <a:br>
              <a:rPr lang="sr-Latn-RS" sz="3000" dirty="0" smtClean="0"/>
            </a:br>
            <a:r>
              <a:rPr lang="sr-Latn-RS" sz="3000" dirty="0" smtClean="0"/>
              <a:t>(Projekat </a:t>
            </a:r>
            <a:r>
              <a:rPr lang="en-US" sz="3000" dirty="0" smtClean="0"/>
              <a:t>3</a:t>
            </a:r>
            <a:r>
              <a:rPr lang="sr-Latn-RS" sz="3000" dirty="0" smtClean="0"/>
              <a:t>)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8587" y="1466298"/>
            <a:ext cx="4218036" cy="5825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Student:</a:t>
            </a:r>
            <a:r>
              <a:rPr kumimoji="0" lang="sr-Latn-RS" sz="2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Ivan Damnjanovi</a:t>
            </a: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ć, 948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64999"/>
            <a:ext cx="5302045" cy="5825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Mentor: dr Dragan Stojanović, red. </a:t>
            </a:r>
            <a:r>
              <a:rPr lang="sr-Latn-RS" sz="2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Struktura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806677"/>
            <a:ext cx="3753463" cy="3336823"/>
          </a:xfrm>
        </p:spPr>
        <p:txBody>
          <a:bodyPr anchor="ctr">
            <a:noAutofit/>
          </a:bodyPr>
          <a:lstStyle/>
          <a:p>
            <a:pPr algn="just"/>
            <a:r>
              <a:rPr lang="en-US" dirty="0" smtClean="0"/>
              <a:t>Projekat se sastoji od </a:t>
            </a:r>
            <a:r>
              <a:rPr lang="sr-Latn-RS" dirty="0" smtClean="0"/>
              <a:t>ukupno 4 fajla: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merger.py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trainer.py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producer.py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consumer.py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7426" y="1659189"/>
            <a:ext cx="4866968" cy="3303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Fajl merger.py predstavlja Python aplikaciju koja obavlja nužno spajanje tri dostupna dataset-a kako bi se dobili podaci u obliku pogodnom za kasniju obradu.</a:t>
            </a:r>
            <a:endParaRPr kumimoji="0" lang="sr-Latn-R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4660489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Struktura projekta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" y="656303"/>
            <a:ext cx="7211959" cy="4380271"/>
          </a:xfrm>
        </p:spPr>
        <p:txBody>
          <a:bodyPr anchor="ctr">
            <a:noAutofit/>
          </a:bodyPr>
          <a:lstStyle/>
          <a:p>
            <a:pPr algn="just"/>
            <a:r>
              <a:rPr lang="en-US" dirty="0" smtClean="0"/>
              <a:t>Trainer.py </a:t>
            </a:r>
            <a:r>
              <a:rPr lang="sr-Latn-RS" dirty="0" smtClean="0"/>
              <a:t>čini PySpark aplikaciju koja vrši treniranje modela mašinskog učenja na osnovu prethodno generisanih spojenih podataka.</a:t>
            </a:r>
          </a:p>
          <a:p>
            <a:pPr algn="just"/>
            <a:r>
              <a:rPr lang="sr-Latn-RS" dirty="0" smtClean="0"/>
              <a:t>U publisher.py aplikaciji se učitavaju podaci, parsiraju i zatim i šalju na Kafka topik.</a:t>
            </a:r>
          </a:p>
          <a:p>
            <a:pPr algn="just"/>
            <a:r>
              <a:rPr lang="sr-Latn-RS" dirty="0" smtClean="0"/>
              <a:t>Consumer.py je Spark Streaming aplikacija gde se podaci preuzimaju sa Kafka topika, učitavaju istrenirani modeli regresije i zatim primenjuju nad preuzetim podacima.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4660489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Struktura projekta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" y="656303"/>
            <a:ext cx="7241456" cy="4380271"/>
          </a:xfrm>
        </p:spPr>
        <p:txBody>
          <a:bodyPr anchor="ctr">
            <a:noAutofit/>
          </a:bodyPr>
          <a:lstStyle/>
          <a:p>
            <a:pPr algn="just"/>
            <a:r>
              <a:rPr lang="sr-Latn-RS" dirty="0" smtClean="0"/>
              <a:t>Sve 4 aplikacije su predviđene za pokretanje sa komandne linije uz navedenu sintaksu:</a:t>
            </a:r>
            <a:endParaRPr lang="sr-Latn-RS" dirty="0" smtClean="0"/>
          </a:p>
          <a:p>
            <a:pPr marL="1076325" indent="-360363">
              <a:buFont typeface="Wingdings" pitchFamily="2" charset="2"/>
              <a:buChar char="ü"/>
            </a:pPr>
            <a:r>
              <a:rPr lang="sr-Latn-RS" dirty="0" smtClean="0"/>
              <a:t>p</a:t>
            </a:r>
            <a:r>
              <a:rPr lang="en-US" dirty="0" smtClean="0"/>
              <a:t>ython</a:t>
            </a:r>
            <a:r>
              <a:rPr lang="sr-Latn-RS" dirty="0" smtClean="0"/>
              <a:t> </a:t>
            </a:r>
            <a:r>
              <a:rPr lang="en-US" dirty="0" smtClean="0"/>
              <a:t>merger.py</a:t>
            </a:r>
            <a:r>
              <a:rPr lang="sr-Latn-RS" dirty="0" smtClean="0"/>
              <a:t> </a:t>
            </a:r>
            <a:r>
              <a:rPr lang="en-US" dirty="0" smtClean="0"/>
              <a:t>pollution_input_path</a:t>
            </a:r>
            <a:r>
              <a:rPr lang="sr-Latn-RS" dirty="0" smtClean="0"/>
              <a:t> </a:t>
            </a:r>
            <a:r>
              <a:rPr lang="en-US" dirty="0" smtClean="0"/>
              <a:t>traffic_input_path</a:t>
            </a:r>
            <a:r>
              <a:rPr lang="sr-Latn-RS" dirty="0" smtClean="0"/>
              <a:t> </a:t>
            </a:r>
            <a:r>
              <a:rPr lang="en-US" dirty="0" smtClean="0"/>
              <a:t>weather_input_path</a:t>
            </a:r>
            <a:r>
              <a:rPr lang="sr-Latn-RS" dirty="0" smtClean="0"/>
              <a:t> </a:t>
            </a:r>
            <a:r>
              <a:rPr lang="en-US" dirty="0" smtClean="0"/>
              <a:t>output_path</a:t>
            </a:r>
            <a:endParaRPr lang="en-US" dirty="0" smtClean="0"/>
          </a:p>
          <a:p>
            <a:pPr marL="1076325" indent="-360363">
              <a:buFont typeface="Wingdings" pitchFamily="2" charset="2"/>
              <a:buChar char="ü"/>
            </a:pPr>
            <a:r>
              <a:rPr lang="en-US" dirty="0" smtClean="0"/>
              <a:t>spark-submit</a:t>
            </a:r>
            <a:r>
              <a:rPr lang="sr-Latn-RS" dirty="0" smtClean="0"/>
              <a:t> </a:t>
            </a:r>
            <a:r>
              <a:rPr lang="en-US" dirty="0" smtClean="0"/>
              <a:t>trainer.py</a:t>
            </a:r>
            <a:r>
              <a:rPr lang="sr-Latn-RS" dirty="0" smtClean="0"/>
              <a:t> </a:t>
            </a:r>
            <a:r>
              <a:rPr lang="en-US" dirty="0" smtClean="0"/>
              <a:t>input_path</a:t>
            </a:r>
            <a:r>
              <a:rPr lang="sr-Latn-RS" dirty="0" smtClean="0"/>
              <a:t> </a:t>
            </a:r>
            <a:r>
              <a:rPr lang="en-US" dirty="0" smtClean="0"/>
              <a:t>output_attribute_index</a:t>
            </a:r>
            <a:r>
              <a:rPr lang="sr-Latn-RS" dirty="0" smtClean="0"/>
              <a:t> </a:t>
            </a:r>
            <a:r>
              <a:rPr lang="en-US" dirty="0" smtClean="0"/>
              <a:t>scikit_output_path</a:t>
            </a:r>
            <a:r>
              <a:rPr lang="sr-Latn-RS" dirty="0" smtClean="0"/>
              <a:t> </a:t>
            </a:r>
            <a:r>
              <a:rPr lang="en-US" dirty="0" smtClean="0"/>
              <a:t>spark_output_path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Struktura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806677"/>
            <a:ext cx="8605681" cy="3336823"/>
          </a:xfrm>
        </p:spPr>
        <p:txBody>
          <a:bodyPr anchor="ctr">
            <a:noAutofit/>
          </a:bodyPr>
          <a:lstStyle/>
          <a:p>
            <a:pPr marL="1076325" indent="-360363" algn="l">
              <a:buFont typeface="Wingdings" pitchFamily="2" charset="2"/>
              <a:buChar char="ü"/>
            </a:pPr>
            <a:r>
              <a:rPr lang="sr-Latn-RS" dirty="0" smtClean="0"/>
              <a:t>p</a:t>
            </a:r>
            <a:r>
              <a:rPr lang="en-US" dirty="0" smtClean="0"/>
              <a:t>ython</a:t>
            </a:r>
            <a:r>
              <a:rPr lang="sr-Latn-RS" dirty="0" smtClean="0"/>
              <a:t> </a:t>
            </a:r>
            <a:r>
              <a:rPr lang="en-US" dirty="0" smtClean="0"/>
              <a:t>producer.py</a:t>
            </a:r>
            <a:r>
              <a:rPr lang="sr-Latn-RS" dirty="0" smtClean="0"/>
              <a:t> </a:t>
            </a:r>
            <a:r>
              <a:rPr lang="en-US" dirty="0" smtClean="0"/>
              <a:t>input_pat</a:t>
            </a:r>
            <a:r>
              <a:rPr lang="sr-Latn-RS" dirty="0" smtClean="0"/>
              <a:t>h </a:t>
            </a:r>
            <a:r>
              <a:rPr lang="en-US" dirty="0" smtClean="0"/>
              <a:t>bootstrap_server</a:t>
            </a:r>
            <a:r>
              <a:rPr lang="sr-Latn-RS" dirty="0" smtClean="0"/>
              <a:t> </a:t>
            </a:r>
            <a:r>
              <a:rPr lang="en-US" dirty="0" smtClean="0"/>
              <a:t>topic_name</a:t>
            </a:r>
            <a:endParaRPr lang="sr-Latn-RS" dirty="0" smtClean="0"/>
          </a:p>
          <a:p>
            <a:pPr marL="1076325" indent="-360363" algn="l">
              <a:buFont typeface="Wingdings" pitchFamily="2" charset="2"/>
              <a:buChar char="ü"/>
            </a:pPr>
            <a:r>
              <a:rPr lang="en-US" dirty="0" smtClean="0"/>
              <a:t>spark-submit</a:t>
            </a:r>
            <a:r>
              <a:rPr lang="sr-Latn-RS" dirty="0" smtClean="0"/>
              <a:t> </a:t>
            </a:r>
            <a:r>
              <a:rPr lang="en-US" dirty="0" smtClean="0"/>
              <a:t>consumer.py</a:t>
            </a:r>
            <a:r>
              <a:rPr lang="sr-Latn-RS" dirty="0" smtClean="0"/>
              <a:t> </a:t>
            </a:r>
            <a:r>
              <a:rPr lang="en-US" dirty="0" smtClean="0"/>
              <a:t>bootstrap_server</a:t>
            </a:r>
            <a:r>
              <a:rPr lang="sr-Latn-RS" dirty="0" smtClean="0"/>
              <a:t> </a:t>
            </a:r>
            <a:r>
              <a:rPr lang="en-US" dirty="0" smtClean="0"/>
              <a:t>topic_name</a:t>
            </a:r>
            <a:r>
              <a:rPr lang="sr-Latn-RS" dirty="0" smtClean="0"/>
              <a:t> </a:t>
            </a:r>
            <a:r>
              <a:rPr lang="en-US" dirty="0" smtClean="0"/>
              <a:t>time_interval</a:t>
            </a:r>
            <a:r>
              <a:rPr lang="sr-Latn-RS" dirty="0" smtClean="0"/>
              <a:t> </a:t>
            </a:r>
            <a:r>
              <a:rPr lang="en-US" dirty="0" smtClean="0"/>
              <a:t>scikit_model_path</a:t>
            </a:r>
            <a:r>
              <a:rPr lang="sr-Latn-RS" dirty="0" smtClean="0"/>
              <a:t> </a:t>
            </a:r>
            <a:r>
              <a:rPr lang="en-US" dirty="0" smtClean="0"/>
              <a:t>spark_model_path</a:t>
            </a:r>
            <a:r>
              <a:rPr lang="sr-Latn-RS" dirty="0" smtClean="0"/>
              <a:t> </a:t>
            </a:r>
            <a:r>
              <a:rPr lang="en-US" dirty="0" smtClean="0"/>
              <a:t>output_attribute_index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merger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" y="1982730"/>
            <a:ext cx="8819202" cy="29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merger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Screenshot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0" y="1360000"/>
            <a:ext cx="7046137" cy="29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merger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Screenshot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4" y="817495"/>
            <a:ext cx="6827861" cy="4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merger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Screenshot_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4" y="1837855"/>
            <a:ext cx="8144914" cy="3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merger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Screenshot_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54" y="674737"/>
            <a:ext cx="3912788" cy="43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merger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1" y="1829906"/>
            <a:ext cx="7942006" cy="32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4726856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04684"/>
            <a:ext cx="7300452" cy="4538817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 smtClean="0"/>
              <a:t>Zad</a:t>
            </a:r>
            <a:r>
              <a:rPr lang="sr-Latn-RS" dirty="0" smtClean="0"/>
              <a:t>ati su podaci koji predstavljaju različita merenja izvršena u danskom gradu Aarhus-u za vremenski period od 1. avgusta do 1. oktobra 2014. godine</a:t>
            </a:r>
            <a:r>
              <a:rPr lang="en-US" dirty="0" smtClean="0"/>
              <a:t>.</a:t>
            </a:r>
            <a:endParaRPr lang="sr-Latn-RS" dirty="0" smtClean="0"/>
          </a:p>
          <a:p>
            <a:pPr algn="just"/>
            <a:r>
              <a:rPr lang="sr-Latn-RS" dirty="0" smtClean="0"/>
              <a:t>Koriste se 3 dataset-a koji čuvaju podatke 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sr-Latn-RS" dirty="0" smtClean="0"/>
              <a:t>aobraćaj</a:t>
            </a:r>
            <a:r>
              <a:rPr lang="en-US" dirty="0" smtClean="0"/>
              <a:t>u (traffic)</a:t>
            </a:r>
            <a:endParaRPr lang="sr-Latn-R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zaga</a:t>
            </a:r>
            <a:r>
              <a:rPr lang="sr-Latn-RS" dirty="0" smtClean="0"/>
              <a:t>đenju</a:t>
            </a:r>
            <a:r>
              <a:rPr lang="en-US" dirty="0" smtClean="0"/>
              <a:t> (pollution)</a:t>
            </a:r>
            <a:endParaRPr lang="sr-Latn-R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v</a:t>
            </a:r>
            <a:r>
              <a:rPr lang="sr-Latn-RS" dirty="0" smtClean="0"/>
              <a:t>remenskim karakteristikama</a:t>
            </a:r>
            <a:r>
              <a:rPr lang="en-US" dirty="0" smtClean="0"/>
              <a:t> (weather)</a:t>
            </a:r>
            <a:endParaRPr lang="sr-Latn-RS" dirty="0" smtClean="0"/>
          </a:p>
          <a:p>
            <a:r>
              <a:rPr lang="sr-Latn-RS" dirty="0" smtClean="0"/>
              <a:t>Sva 3 dataset-a su preuzeta sa naredne adrese: </a:t>
            </a:r>
            <a:r>
              <a:rPr lang="en-US" dirty="0" smtClean="0"/>
              <a:t>http://iot.ee.surrey.ac.uk:8080/datasets.html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merger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Screenshot_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22" y="682113"/>
            <a:ext cx="3370997" cy="43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trainer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shot_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721103"/>
            <a:ext cx="7032784" cy="42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trainer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Screenshot_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42" y="656303"/>
            <a:ext cx="4608407" cy="43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</a:t>
            </a:r>
            <a:r>
              <a:rPr lang="sr-Latn-RS" dirty="0" smtClean="0"/>
              <a:t>trainer</a:t>
            </a:r>
            <a:r>
              <a:rPr lang="en-US" dirty="0" smtClean="0"/>
              <a:t>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shot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30" y="704235"/>
            <a:ext cx="4020459" cy="43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</a:t>
            </a:r>
            <a:r>
              <a:rPr lang="en-US" dirty="0" smtClean="0"/>
              <a:t>(producer.py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0" y="1888828"/>
            <a:ext cx="7990264" cy="31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(producer.py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shot_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7" y="671047"/>
            <a:ext cx="5561288" cy="43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Screenshot_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" y="851721"/>
            <a:ext cx="7097222" cy="40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Screenshot_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92" y="700549"/>
            <a:ext cx="5307417" cy="43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shot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27" y="674738"/>
            <a:ext cx="4154447" cy="43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Screenshot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9" y="929975"/>
            <a:ext cx="6514011" cy="37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6" y="58992"/>
            <a:ext cx="6341807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r>
              <a:rPr lang="en-US" dirty="0" smtClean="0"/>
              <a:t> (traffic)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6917"/>
            <a:ext cx="7248832" cy="4376584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sr-Latn-RS" dirty="0" smtClean="0"/>
              <a:t>Dataset je podeljen na nekoliko fajlova, pri čemu svaki fajl odgovara merenju parametara izvršenom na određenoj geografskoj lokaciji.</a:t>
            </a:r>
          </a:p>
          <a:p>
            <a:pPr algn="just"/>
            <a:r>
              <a:rPr lang="sr-Latn-RS" dirty="0" smtClean="0"/>
              <a:t>Svaki fajl je u CSV formatu i svaki njegov red se odnosi na konkretnu instancu izvršenog merenja.</a:t>
            </a:r>
          </a:p>
          <a:p>
            <a:pPr algn="just"/>
            <a:r>
              <a:rPr lang="sr-Latn-RS" dirty="0" smtClean="0"/>
              <a:t>Svako merenje je okarakterisano vremenskim trenut</a:t>
            </a:r>
            <a:r>
              <a:rPr lang="en-US" dirty="0" smtClean="0"/>
              <a:t>k</a:t>
            </a:r>
            <a:r>
              <a:rPr lang="sr-Latn-RS" dirty="0" smtClean="0"/>
              <a:t>om kad je ono obavljeno, geografskom širinom i dužinom koje definišu lokaciju na koj</a:t>
            </a:r>
            <a:r>
              <a:rPr lang="en-US" dirty="0" smtClean="0"/>
              <a:t>oj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sr-Latn-RS" dirty="0" smtClean="0"/>
              <a:t>merenje </a:t>
            </a:r>
            <a:r>
              <a:rPr lang="en-US" dirty="0" smtClean="0"/>
              <a:t>izvr</a:t>
            </a:r>
            <a:r>
              <a:rPr lang="sr-Latn-RS" dirty="0" smtClean="0"/>
              <a:t>šeno, kao i rezultatima.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r>
              <a:rPr lang="en-US" dirty="0" smtClean="0"/>
              <a:t> (merger.py)</a:t>
            </a:r>
            <a:endParaRPr lang="en-US" dirty="0"/>
          </a:p>
        </p:txBody>
      </p:sp>
      <p:pic>
        <p:nvPicPr>
          <p:cNvPr id="5" name="Picture 4" descr="Screenshot_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" y="1862295"/>
            <a:ext cx="7869573" cy="31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r>
              <a:rPr lang="en-US" dirty="0" smtClean="0"/>
              <a:t> </a:t>
            </a:r>
            <a:r>
              <a:rPr lang="en-US" dirty="0" smtClean="0"/>
              <a:t>(trainer.py)</a:t>
            </a:r>
            <a:endParaRPr lang="en-US" dirty="0"/>
          </a:p>
        </p:txBody>
      </p:sp>
      <p:pic>
        <p:nvPicPr>
          <p:cNvPr id="7" name="Picture 6" descr="Screenshot_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0" y="641559"/>
            <a:ext cx="6368339" cy="44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r>
              <a:rPr lang="en-US" dirty="0" smtClean="0"/>
              <a:t> </a:t>
            </a:r>
            <a:r>
              <a:rPr lang="en-US" dirty="0" smtClean="0"/>
              <a:t>(producer.py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Screenshot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71" y="682113"/>
            <a:ext cx="5610619" cy="43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r>
              <a:rPr lang="en-US" dirty="0" smtClean="0"/>
              <a:t> </a:t>
            </a:r>
            <a:r>
              <a:rPr lang="en-US" dirty="0" smtClean="0"/>
              <a:t>(consumer.py)</a:t>
            </a:r>
            <a:endParaRPr lang="en-US" dirty="0"/>
          </a:p>
        </p:txBody>
      </p:sp>
      <p:pic>
        <p:nvPicPr>
          <p:cNvPr id="7" name="Picture 6" descr="Screenshot_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10" y="659992"/>
            <a:ext cx="4445911" cy="43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5058"/>
            <a:ext cx="9055510" cy="3388442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sr-Latn-RS" dirty="0" smtClean="0"/>
              <a:t>Spark ML model linearne regresije uglavnom daje dosta bolje rezultate od Scikit-learn Passive Aggressive Regressor modela.</a:t>
            </a:r>
          </a:p>
          <a:p>
            <a:pPr algn="just"/>
            <a:r>
              <a:rPr lang="sr-Latn-RS" dirty="0" smtClean="0"/>
              <a:t>Vrednosti koje predviđa Spark ML model dosta slabo variraju, tj. devijacija im je veoma mala, dok kod Scikit-learn modela to nije slučaj.</a:t>
            </a:r>
            <a:endParaRPr lang="sr-Latn-RS" dirty="0" smtClean="0"/>
          </a:p>
          <a:p>
            <a:pPr algn="just"/>
            <a:r>
              <a:rPr lang="sr-Latn-RS" dirty="0" smtClean="0"/>
              <a:t>Odudaranje u rezultatima je očekivano, uzevši u obzir da se modeli razlikuju i po implementaciji i algoritamski.</a:t>
            </a: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4726856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r>
              <a:rPr lang="en-US" dirty="0" smtClean="0"/>
              <a:t> (traffic)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25909"/>
            <a:ext cx="7248832" cy="4317591"/>
          </a:xfrm>
        </p:spPr>
        <p:txBody>
          <a:bodyPr anchor="ctr">
            <a:normAutofit/>
          </a:bodyPr>
          <a:lstStyle/>
          <a:p>
            <a:pPr algn="just"/>
            <a:r>
              <a:rPr lang="sr-Latn-RS" dirty="0" smtClean="0"/>
              <a:t>U traffic dataset-u postoji veći broj izmerenih parametara koji opisuju saobraćaj.</a:t>
            </a:r>
          </a:p>
          <a:p>
            <a:pPr algn="just"/>
            <a:r>
              <a:rPr lang="sr-Latn-RS" dirty="0" smtClean="0"/>
              <a:t>Od svih ovih parametara, nama će u daljem razmatranju biti od interesa naredna dva: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prosečna brzina vozila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broj vozila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6" y="58992"/>
            <a:ext cx="6341807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r>
              <a:rPr lang="en-US" dirty="0" smtClean="0"/>
              <a:t> (pollution)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" y="678426"/>
            <a:ext cx="7226711" cy="4465075"/>
          </a:xfrm>
        </p:spPr>
        <p:txBody>
          <a:bodyPr anchor="ctr">
            <a:noAutofit/>
          </a:bodyPr>
          <a:lstStyle/>
          <a:p>
            <a:pPr algn="just"/>
            <a:r>
              <a:rPr lang="sr-Latn-RS" dirty="0" smtClean="0"/>
              <a:t>Dataset je podeljen na veći broj fajlova, pri čemu je princip podele identičan kao kod traffic dataset-a.</a:t>
            </a:r>
          </a:p>
          <a:p>
            <a:pPr algn="just"/>
            <a:r>
              <a:rPr lang="sr-Latn-RS" dirty="0" smtClean="0"/>
              <a:t>Svi su fajlovi u CSV formatu i svaki njihov red predstavlja jednu instancu izvršenog merenja.</a:t>
            </a:r>
          </a:p>
          <a:p>
            <a:pPr algn="just"/>
            <a:r>
              <a:rPr lang="sr-Latn-RS" dirty="0" smtClean="0"/>
              <a:t>Isto kao i kod traffic dataset-a, svako merenje je opisano vremenskim trenut</a:t>
            </a:r>
            <a:r>
              <a:rPr lang="en-US" dirty="0" smtClean="0"/>
              <a:t>k</a:t>
            </a:r>
            <a:r>
              <a:rPr lang="sr-Latn-RS" dirty="0" smtClean="0"/>
              <a:t>om kad je ono izvršeno, geografskom lokacijom gde je obavljeno, kao i svojim numeričkim rezultatima za svaki parametar od interesa.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7204588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 (pollution)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25909"/>
            <a:ext cx="7248832" cy="4317591"/>
          </a:xfrm>
        </p:spPr>
        <p:txBody>
          <a:bodyPr anchor="t">
            <a:normAutofit/>
          </a:bodyPr>
          <a:lstStyle/>
          <a:p>
            <a:pPr algn="just"/>
            <a:r>
              <a:rPr lang="sr-Latn-RS" dirty="0" smtClean="0"/>
              <a:t>Postoji 5 parametara zagađenja i oni se odnose na Air Quality Index meru sledećih supstanci: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ozon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PM čestice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ugljen-monoksid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sumpor-dioksid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azot-dioksid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Opis dataset-a (weather)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6677"/>
            <a:ext cx="9055510" cy="3336823"/>
          </a:xfrm>
        </p:spPr>
        <p:txBody>
          <a:bodyPr anchor="ctr">
            <a:normAutofit/>
          </a:bodyPr>
          <a:lstStyle/>
          <a:p>
            <a:pPr algn="just"/>
            <a:r>
              <a:rPr lang="sr-Latn-RS" dirty="0" smtClean="0"/>
              <a:t>Ovaj dataset pamti vrednosti za 6 mogućih vremenskih karakteristika u različitim trenucima.</a:t>
            </a:r>
          </a:p>
          <a:p>
            <a:pPr algn="just"/>
            <a:r>
              <a:rPr lang="en-US" dirty="0" smtClean="0"/>
              <a:t>Dataset se sastoji od samo 6 fajlova, pri </a:t>
            </a:r>
            <a:r>
              <a:rPr lang="sr-Latn-RS" dirty="0" smtClean="0"/>
              <a:t>čemu svaki fajl odgovara po jednoj vremenskoj karakteristici.</a:t>
            </a:r>
          </a:p>
          <a:p>
            <a:pPr algn="just"/>
            <a:r>
              <a:rPr lang="en-US" dirty="0" smtClean="0"/>
              <a:t>Za razliku od prethodna dva dataset-a, weather dataset je u JSON formatu.</a:t>
            </a: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7204588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 (weather)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2671"/>
            <a:ext cx="7248832" cy="4420829"/>
          </a:xfrm>
        </p:spPr>
        <p:txBody>
          <a:bodyPr anchor="ctr">
            <a:normAutofit/>
          </a:bodyPr>
          <a:lstStyle/>
          <a:p>
            <a:pPr algn="just"/>
            <a:r>
              <a:rPr lang="sr-Latn-RS" dirty="0" smtClean="0"/>
              <a:t>Vremenske karakteristike koje opisuje zadati dataset su redom: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tačka rose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vlažnost vazduha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vazdušni pritisak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temperatura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pravac vetra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brzina vetra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Cilj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1819"/>
            <a:ext cx="9055510" cy="349168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Cilj projekta je </a:t>
            </a:r>
            <a:r>
              <a:rPr lang="sr-Latn-RS" dirty="0" smtClean="0"/>
              <a:t>napraviti model mašinskog učenja koji ima sposobnost predviđanja vrednosti parametara zagađenja na osnovu poznatih </a:t>
            </a:r>
            <a:r>
              <a:rPr lang="en-US" dirty="0" smtClean="0"/>
              <a:t>atributa</a:t>
            </a:r>
            <a:r>
              <a:rPr lang="sr-Latn-RS" dirty="0" smtClean="0"/>
              <a:t> koji opisuju </a:t>
            </a:r>
            <a:r>
              <a:rPr lang="en-US" dirty="0" smtClean="0"/>
              <a:t>vremensk</a:t>
            </a:r>
            <a:r>
              <a:rPr lang="sr-Latn-RS" dirty="0" smtClean="0"/>
              <a:t>e</a:t>
            </a:r>
            <a:r>
              <a:rPr lang="en-US" dirty="0" smtClean="0"/>
              <a:t> karakteristik</a:t>
            </a:r>
            <a:r>
              <a:rPr lang="sr-Latn-RS" dirty="0" smtClean="0"/>
              <a:t>e</a:t>
            </a:r>
            <a:r>
              <a:rPr lang="en-US" dirty="0" smtClean="0"/>
              <a:t>, </a:t>
            </a:r>
            <a:r>
              <a:rPr lang="sr-Latn-RS" dirty="0" smtClean="0"/>
              <a:t>brzinu i broj vozila, kao i dan u nedelji.</a:t>
            </a:r>
          </a:p>
          <a:p>
            <a:pPr algn="just"/>
            <a:r>
              <a:rPr lang="sr-Latn-RS" dirty="0" smtClean="0"/>
              <a:t>Unutar projekta su istrenirana 2 modela: Spark ML model linearne regresije i Skicit-learn Passive Aggressive Regressor, i upoređeni su njihovi rezultati predikcije.</a:t>
            </a: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On-screen Show (16:9)</PresentationFormat>
  <Paragraphs>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Sistemi za obradu i analizu velike količine podataka (Projekat 3)</vt:lpstr>
      <vt:lpstr>Opis dataset-a</vt:lpstr>
      <vt:lpstr>Opis dataset-a (traffic)</vt:lpstr>
      <vt:lpstr>Opis dataset-a (traffic)</vt:lpstr>
      <vt:lpstr>Opis dataset-a (pollution)</vt:lpstr>
      <vt:lpstr>Opis dataset-a (pollution)</vt:lpstr>
      <vt:lpstr>Opis dataset-a (weather)</vt:lpstr>
      <vt:lpstr>Opis dataset-a (weather)</vt:lpstr>
      <vt:lpstr>Cilj projekta</vt:lpstr>
      <vt:lpstr>Struktura projekta</vt:lpstr>
      <vt:lpstr>Struktura projekta</vt:lpstr>
      <vt:lpstr>Struktura projekta</vt:lpstr>
      <vt:lpstr>Struktura projekta</vt:lpstr>
      <vt:lpstr>Implementacija (merger.py)</vt:lpstr>
      <vt:lpstr>Implementacija (merger.py)</vt:lpstr>
      <vt:lpstr>Implementacija (merger.py)</vt:lpstr>
      <vt:lpstr>Implementacija (merger.py)</vt:lpstr>
      <vt:lpstr>Implementacija (merger.py)</vt:lpstr>
      <vt:lpstr>Implementacija (merger.py)</vt:lpstr>
      <vt:lpstr>Implementacija (merger.py)</vt:lpstr>
      <vt:lpstr>Implementacija (trainer.py)</vt:lpstr>
      <vt:lpstr>Implementacija (trainer.py)</vt:lpstr>
      <vt:lpstr>Implementacija (trainer.py)</vt:lpstr>
      <vt:lpstr>Implementacija (producer.py)</vt:lpstr>
      <vt:lpstr>Implementacija (producer.py)</vt:lpstr>
      <vt:lpstr>Implementacija (consumer.py)</vt:lpstr>
      <vt:lpstr>Implementacija (consumer.py)</vt:lpstr>
      <vt:lpstr>Implementacija (consumer.py)</vt:lpstr>
      <vt:lpstr>Implementacija (consumer.py)</vt:lpstr>
      <vt:lpstr>Izvršenje aplikacije (merger.py)</vt:lpstr>
      <vt:lpstr>Izvršenje aplikacije (trainer.py)</vt:lpstr>
      <vt:lpstr>Izvršenje aplikacije (producer.py)</vt:lpstr>
      <vt:lpstr>Izvršenje aplikacije (consumer.py)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2020-05-26T02:52:22Z</dcterms:modified>
</cp:coreProperties>
</file>