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579992d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579992d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55ffce93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155ffce93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803e3e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803e3e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55ffce93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55ffce93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579992d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579992d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5803e3e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5803e3e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5803e3ef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5803e3ef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5803e3ef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15803e3ef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803e3e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803e3e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5803e3e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5803e3e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547fc12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547fc12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5803e3ef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15803e3ef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5803e3ef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5803e3ef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579992d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579992d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55ffce93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55ffce93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547fc121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547fc121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1547fc12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1547fc12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547fc121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547fc121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1547fc121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1547fc121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547fc121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547fc121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55ffce93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55ffce93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55ffce934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55ffce934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ventanillaith@hermosillo.tecnm.m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9544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SDT-ITH-DSE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38025"/>
            <a:ext cx="34707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Beltran Santiago Ivan Daniel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Beltran Santiago Sergio Baldomero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Laborin Chavez Jesús Pedro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Grupo: S6B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875" y="472975"/>
            <a:ext cx="2152175" cy="215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125" y="184662"/>
            <a:ext cx="2466075" cy="12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que realiza el cliente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077400" y="1139525"/>
            <a:ext cx="7992000" cy="31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La cliente realiza distintas actividades dentro del Departamento de Servicios Escolares, entre ellas </a:t>
            </a:r>
            <a:r>
              <a:rPr lang="es" sz="1600"/>
              <a:t>está</a:t>
            </a:r>
            <a:r>
              <a:rPr lang="es" sz="1600"/>
              <a:t> la de atender, dar seguimiento y cierre a las solicitudes de reclamación de pago </a:t>
            </a:r>
            <a:r>
              <a:rPr lang="es" sz="1600"/>
              <a:t>único</a:t>
            </a:r>
            <a:r>
              <a:rPr lang="es" sz="1600"/>
              <a:t> por concepto de orfandad que se le hacen llegar al correo de </a:t>
            </a:r>
            <a:r>
              <a:rPr lang="es" sz="1600" u="sng">
                <a:solidFill>
                  <a:schemeClr val="hlink"/>
                </a:solidFill>
                <a:hlinkClick r:id="rId3"/>
              </a:rPr>
              <a:t>ventanillaith@hermosillo.tecnm.mx</a:t>
            </a:r>
            <a:r>
              <a:rPr lang="es" sz="1600"/>
              <a:t> , registrando cada solicitud en un minutario, enviando la lista de los requerimientos y las instrucciones para continuar con el proceso de solicitud, </a:t>
            </a:r>
            <a:r>
              <a:rPr lang="es" sz="1600"/>
              <a:t>asegurándose</a:t>
            </a:r>
            <a:r>
              <a:rPr lang="es" sz="1600"/>
              <a:t> que los documentos enviados </a:t>
            </a:r>
            <a:r>
              <a:rPr lang="es" sz="1600"/>
              <a:t>vía</a:t>
            </a:r>
            <a:r>
              <a:rPr lang="es" sz="1600"/>
              <a:t> correo </a:t>
            </a:r>
            <a:r>
              <a:rPr lang="es" sz="1600"/>
              <a:t>electrónico</a:t>
            </a:r>
            <a:r>
              <a:rPr lang="es" sz="1600"/>
              <a:t> </a:t>
            </a:r>
            <a:r>
              <a:rPr lang="es" sz="1600"/>
              <a:t>estén</a:t>
            </a:r>
            <a:r>
              <a:rPr lang="es" sz="1600"/>
              <a:t> correctos antes de llamar al estudiante a que se presente en la </a:t>
            </a:r>
            <a:r>
              <a:rPr lang="es" sz="1600"/>
              <a:t>institución</a:t>
            </a:r>
            <a:r>
              <a:rPr lang="es" sz="1600"/>
              <a:t> a dejar los documentos en físico, nuevamente verificar los documentos físicos, armar el paquete de documentos de acuerdo a los requerimientos de la aseguradora, enviar ese paquete a la aseguradora, comunicarse tanto con el gestor como con el estudiante con respecto al progreso de la solicitud, resolver las dudas que puedan surgir en todo momento y notificar al estudiante de </a:t>
            </a:r>
            <a:r>
              <a:rPr lang="es" sz="1600"/>
              <a:t>algún</a:t>
            </a:r>
            <a:r>
              <a:rPr lang="es" sz="1600"/>
              <a:t> avance, tales como los errores que pueden surgir como para dar la solicitud como terminada, citando al estudiante a que firme un finiquito.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Los estudiantes no siempre saben que cuentan con este seguro.</a:t>
            </a:r>
            <a:endParaRPr sz="1585"/>
          </a:p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No siempre se entregan los documentos </a:t>
            </a:r>
            <a:r>
              <a:rPr lang="es" sz="1585"/>
              <a:t>válidos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Una copia impresa de las actas en lugar de una copia certificada emitida por registro civil.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Comprobantes de domicilio </a:t>
            </a:r>
            <a:r>
              <a:rPr lang="es" sz="1585"/>
              <a:t>próximos</a:t>
            </a:r>
            <a:r>
              <a:rPr lang="es" sz="1585"/>
              <a:t> a caducar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La solicitud de reclamación del pago </a:t>
            </a:r>
            <a:r>
              <a:rPr lang="es" sz="1585"/>
              <a:t>único</a:t>
            </a:r>
            <a:r>
              <a:rPr lang="es" sz="1585"/>
              <a:t> no es llenada correctamente</a:t>
            </a:r>
            <a:endParaRPr sz="1585"/>
          </a:p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No siempre se cumplen con todos los requerimientos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Faltan documentos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La cuenta bancaria no es capaz de aceptar </a:t>
            </a:r>
            <a:r>
              <a:rPr lang="es" sz="1585"/>
              <a:t>depósitos</a:t>
            </a:r>
            <a:r>
              <a:rPr lang="es" sz="1585"/>
              <a:t> de minimo $40,000 pesos mexicanos.</a:t>
            </a:r>
            <a:endParaRPr sz="1585"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que se presentan en el sistema actual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Por motivos de pandemia, </a:t>
            </a:r>
            <a:r>
              <a:rPr lang="es" sz="1585"/>
              <a:t>sólo</a:t>
            </a:r>
            <a:r>
              <a:rPr lang="es" sz="1585"/>
              <a:t> se pueden atender los dias lunes y jueves de 8 am a 1 pm.</a:t>
            </a:r>
            <a:endParaRPr sz="1585"/>
          </a:p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Por motivos de pandemia, el tiempo de espera entre el </a:t>
            </a:r>
            <a:r>
              <a:rPr lang="es" sz="1585"/>
              <a:t>envío</a:t>
            </a:r>
            <a:r>
              <a:rPr lang="es" sz="1585"/>
              <a:t> de la solicitud a la aseguradora y el </a:t>
            </a:r>
            <a:r>
              <a:rPr lang="es" sz="1585"/>
              <a:t>depósito</a:t>
            </a:r>
            <a:r>
              <a:rPr lang="es" sz="1585"/>
              <a:t> del dinero, es de al menos tres meses.</a:t>
            </a:r>
            <a:endParaRPr sz="1585"/>
          </a:p>
          <a:p>
            <a:pPr indent="-3292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○"/>
            </a:pPr>
            <a:r>
              <a:rPr lang="es" sz="1585"/>
              <a:t>A extensión de esto, hay un periodo largo de silencio donde el estudiante no sabe </a:t>
            </a:r>
            <a:r>
              <a:rPr lang="es" sz="1585"/>
              <a:t>qué</a:t>
            </a:r>
            <a:r>
              <a:rPr lang="es" sz="1585"/>
              <a:t> </a:t>
            </a:r>
            <a:r>
              <a:rPr lang="es" sz="1585"/>
              <a:t>está</a:t>
            </a:r>
            <a:r>
              <a:rPr lang="es" sz="1585"/>
              <a:t> pasando y puede caer en desesperación.</a:t>
            </a:r>
            <a:endParaRPr sz="1585"/>
          </a:p>
          <a:p>
            <a:pPr indent="-329247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■"/>
            </a:pPr>
            <a:r>
              <a:rPr lang="es" sz="1585"/>
              <a:t>Como producto de lo anterior, se ha tenido al menos un caso donde un alumno </a:t>
            </a:r>
            <a:r>
              <a:rPr lang="es" sz="1585"/>
              <a:t>llegó</a:t>
            </a:r>
            <a:r>
              <a:rPr lang="es" sz="1585"/>
              <a:t> a molestar diariamente con la pregunta respecto a el progreso de su solicitud.</a:t>
            </a:r>
            <a:endParaRPr sz="1585"/>
          </a:p>
          <a:p>
            <a:pPr indent="-32924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5"/>
              <a:buChar char="●"/>
            </a:pPr>
            <a:r>
              <a:rPr lang="es" sz="1585"/>
              <a:t>Cualquier error en los requerimientos detectado por la aseguradora retrasa el progreso de la solicitud durante al menos otros tres meses.</a:t>
            </a:r>
            <a:endParaRPr sz="1585"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que se presentan en el sistema actual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Propuesta de solución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</a:t>
            </a:r>
            <a:r>
              <a:rPr lang="es"/>
              <a:t>solución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0"/>
              <a:t>Se </a:t>
            </a:r>
            <a:r>
              <a:rPr lang="es" sz="2550"/>
              <a:t>creará </a:t>
            </a:r>
            <a:r>
              <a:rPr lang="es" sz="2550"/>
              <a:t>un sistema con soporte para la creación, consulta, modificación, y en general la administración de solicitudes para la solicitud de pago único por concepto de orfandad, siendo por ejemplo que los usuarios “Estudiantes” solo pueden crear una solicitud y consultar su solicitud, mientras que los usuarios “Encargados” no pueden crear solicitudes, pero pueden consultar todas las solicitudes existentes y modificarlas, en el sentido de darles una retroalimentación donde esto sea requerido y actualizar el estado de las solicitudes, con el fin de generar un histórico del trámite que servirá como mapa de progreso para el usuario “Estudiante”.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del nuevo sistema(Usuario tipo encargado)</a:t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771800" cy="34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Con el nuevo sistema, el encargado será capaz de visualizar,  consultar y atender a todas las solicitudes que se realicen  con respecto al trámite anteriormente mencionado, teniendo a su disposición una interfaz donde se desplegarán todas las solicitudes organizadas tanto por fecha como por su estatus al momento de consulta, estas solicitudes se podrán seleccionar individualmente para consultar y verificar los documentos requeridos para el tramite, ademas de poder enviar retroalimentación en caso de verse necesario, actualizar el estatus de dicha solicitud y enviar una solicitud de seguimiento. Por </a:t>
            </a:r>
            <a:r>
              <a:rPr lang="es" sz="1600"/>
              <a:t>último</a:t>
            </a:r>
            <a:r>
              <a:rPr lang="es" sz="1600"/>
              <a:t> una interfaz donde el encargado </a:t>
            </a:r>
            <a:r>
              <a:rPr lang="es" sz="1600"/>
              <a:t>cargará</a:t>
            </a:r>
            <a:r>
              <a:rPr lang="es" sz="1600"/>
              <a:t> al sistema con la información de los inicios de sesión e información pertinente en un archivo Excel, para </a:t>
            </a:r>
            <a:r>
              <a:rPr lang="es" sz="1600"/>
              <a:t>así</a:t>
            </a:r>
            <a:r>
              <a:rPr lang="es" sz="1600"/>
              <a:t> subirlos a la base de datos, esta interfaz </a:t>
            </a:r>
            <a:r>
              <a:rPr lang="es" sz="1600"/>
              <a:t>tendrá</a:t>
            </a:r>
            <a:r>
              <a:rPr lang="es" sz="1600"/>
              <a:t> un apartado para solicitar un reporte estadístico en el rango de fechas </a:t>
            </a:r>
            <a:r>
              <a:rPr lang="es" sz="1600"/>
              <a:t>especificadas</a:t>
            </a:r>
            <a:r>
              <a:rPr lang="es" sz="1600"/>
              <a:t>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1297500" y="1567550"/>
            <a:ext cx="77940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tendrá</a:t>
            </a:r>
            <a:r>
              <a:rPr lang="es" sz="1600"/>
              <a:t> una interfaz principal para las </a:t>
            </a:r>
            <a:r>
              <a:rPr lang="es" sz="1600"/>
              <a:t>notificaciones</a:t>
            </a:r>
            <a:r>
              <a:rPr lang="es" sz="1600"/>
              <a:t> con respecto al número de solicitudes ubicadas en cierto estatus (“Solicitud iniciada”, “Estudiante subió requerimientos”,etc.)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tendrá una segunda interfaz donde se </a:t>
            </a:r>
            <a:r>
              <a:rPr lang="es" sz="1600"/>
              <a:t>desplegarán</a:t>
            </a:r>
            <a:r>
              <a:rPr lang="es" sz="1600"/>
              <a:t> todas las solicitudes existentes, ordenadas por su fecha, siendo la </a:t>
            </a:r>
            <a:r>
              <a:rPr lang="es" sz="1600"/>
              <a:t>más</a:t>
            </a:r>
            <a:r>
              <a:rPr lang="es" sz="1600"/>
              <a:t> reciente la primera, y agrupadas por su estatus.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Dentro de esta interfaz se </a:t>
            </a:r>
            <a:r>
              <a:rPr lang="es" sz="1400"/>
              <a:t>encontrará</a:t>
            </a:r>
            <a:r>
              <a:rPr lang="es" sz="1400"/>
              <a:t> un botón para abrir una solicitud individual seleccionada en una tercera interfaz(</a:t>
            </a:r>
            <a:r>
              <a:rPr lang="es" sz="1400"/>
              <a:t>Quizás</a:t>
            </a:r>
            <a:r>
              <a:rPr lang="es" sz="1400"/>
              <a:t> en vez de un botón se maneje con un doble click, no decidido </a:t>
            </a:r>
            <a:r>
              <a:rPr lang="es" sz="1400"/>
              <a:t>todavía</a:t>
            </a:r>
            <a:r>
              <a:rPr lang="es" sz="1400"/>
              <a:t>)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tendrá</a:t>
            </a:r>
            <a:r>
              <a:rPr lang="es" sz="1600"/>
              <a:t> una tercera interfaz donde se desplegará la información y documentos adjuntos de una solicitud individual previamente seleccionada, se </a:t>
            </a:r>
            <a:r>
              <a:rPr lang="es" sz="1600"/>
              <a:t>tendrá</a:t>
            </a:r>
            <a:r>
              <a:rPr lang="es" sz="1600"/>
              <a:t> una sección para añadir retroalimentación en caso de verse necesario y la opción de cambiar el estatus de la solicitud, </a:t>
            </a:r>
            <a:r>
              <a:rPr lang="es" sz="1600"/>
              <a:t>además</a:t>
            </a:r>
            <a:r>
              <a:rPr lang="es" sz="1600"/>
              <a:t> de solicitar seguimiento a esta solicitud.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tendrá</a:t>
            </a:r>
            <a:r>
              <a:rPr lang="es" sz="1600"/>
              <a:t> una cuarta interfaz cuyo </a:t>
            </a:r>
            <a:r>
              <a:rPr lang="es" sz="1600"/>
              <a:t>propósito</a:t>
            </a:r>
            <a:r>
              <a:rPr lang="es" sz="1600"/>
              <a:t> es la de recibir un archivo de tipo Excel que contiene la información e inicio de sesión de los estudiantes actualmente inscritos, datos los cuales </a:t>
            </a:r>
            <a:r>
              <a:rPr lang="es" sz="1600"/>
              <a:t>serán</a:t>
            </a:r>
            <a:r>
              <a:rPr lang="es" sz="1600"/>
              <a:t> cargados a la base de datos utilizada por el sistema, </a:t>
            </a:r>
            <a:r>
              <a:rPr lang="es" sz="1600"/>
              <a:t>también</a:t>
            </a:r>
            <a:r>
              <a:rPr lang="es" sz="1600"/>
              <a:t> </a:t>
            </a:r>
            <a:r>
              <a:rPr lang="es" sz="1600"/>
              <a:t>será</a:t>
            </a:r>
            <a:r>
              <a:rPr lang="es" sz="1600"/>
              <a:t> en donde se pueda crear un reporte estadístico según un rango de fechas especificado.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del nuevo sistema(Usuario tipo estudiante)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Con el nuevo sistema, los estudiantes </a:t>
            </a:r>
            <a:r>
              <a:rPr lang="es" sz="1600"/>
              <a:t>serán</a:t>
            </a:r>
            <a:r>
              <a:rPr lang="es" sz="1600"/>
              <a:t> capaces de visualizar la información y requerimientos </a:t>
            </a:r>
            <a:r>
              <a:rPr lang="es" sz="1600"/>
              <a:t>del</a:t>
            </a:r>
            <a:r>
              <a:rPr lang="es" sz="1600"/>
              <a:t> </a:t>
            </a:r>
            <a:r>
              <a:rPr lang="es" sz="1600"/>
              <a:t>trámite</a:t>
            </a:r>
            <a:r>
              <a:rPr lang="es" sz="1600"/>
              <a:t> de solicitud de pago </a:t>
            </a:r>
            <a:r>
              <a:rPr lang="es" sz="1600"/>
              <a:t>único</a:t>
            </a:r>
            <a:r>
              <a:rPr lang="es" sz="1600"/>
              <a:t> por concepto de orfandad, iniciar solicitudes del </a:t>
            </a:r>
            <a:r>
              <a:rPr lang="es" sz="1600"/>
              <a:t>trámite</a:t>
            </a:r>
            <a:r>
              <a:rPr lang="es" sz="1600"/>
              <a:t> anteriormente especificado, subir la documentación requerida y aquella que sirva como corrección en caso de irregularidades encontradas en la documentación original, y, de una manera </a:t>
            </a:r>
            <a:r>
              <a:rPr lang="es" sz="1600"/>
              <a:t>cómoda</a:t>
            </a:r>
            <a:r>
              <a:rPr lang="es" sz="1600"/>
              <a:t> al ojo, ver un </a:t>
            </a:r>
            <a:r>
              <a:rPr lang="es" sz="1600"/>
              <a:t>gráfico</a:t>
            </a:r>
            <a:r>
              <a:rPr lang="es" sz="1600"/>
              <a:t> que les </a:t>
            </a:r>
            <a:r>
              <a:rPr lang="es" sz="1600"/>
              <a:t>indicará</a:t>
            </a:r>
            <a:r>
              <a:rPr lang="es" sz="1600"/>
              <a:t> el progreso de su solicitud, </a:t>
            </a:r>
            <a:r>
              <a:rPr lang="es" sz="1600"/>
              <a:t>así</a:t>
            </a:r>
            <a:r>
              <a:rPr lang="es" sz="1600"/>
              <a:t> como cualquier retroalimentación dada por un encargado.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039225" y="1501150"/>
            <a:ext cx="77349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tendrá</a:t>
            </a:r>
            <a:r>
              <a:rPr lang="es" sz="1600"/>
              <a:t> una interfaz principal donde el estudiante </a:t>
            </a:r>
            <a:r>
              <a:rPr lang="es" sz="1600"/>
              <a:t>será</a:t>
            </a:r>
            <a:r>
              <a:rPr lang="es" sz="1600"/>
              <a:t> capaz de ver su información (nombre y </a:t>
            </a:r>
            <a:r>
              <a:rPr lang="es" sz="1600"/>
              <a:t>matrícula</a:t>
            </a:r>
            <a:r>
              <a:rPr lang="es" sz="1600"/>
              <a:t> </a:t>
            </a:r>
            <a:r>
              <a:rPr lang="es" sz="1600"/>
              <a:t>están</a:t>
            </a:r>
            <a:r>
              <a:rPr lang="es" sz="1600"/>
              <a:t> contemplados de momento </a:t>
            </a:r>
            <a:r>
              <a:rPr lang="es" sz="1600"/>
              <a:t>únicamente</a:t>
            </a:r>
            <a:r>
              <a:rPr lang="es" sz="1600"/>
              <a:t>), así como el gráfico de progreso de solicitud y la retroalimentación que lo acompaña, en caso de tener una solicitud en progreso, en caso contrario, se tiene pensado poner el logo de la institución.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tendrá una segunda interfaz, en la que se </a:t>
            </a:r>
            <a:r>
              <a:rPr lang="es" sz="1600"/>
              <a:t>mostrarán</a:t>
            </a:r>
            <a:r>
              <a:rPr lang="es" sz="1600"/>
              <a:t> los </a:t>
            </a:r>
            <a:r>
              <a:rPr lang="es" sz="1600"/>
              <a:t>trámites</a:t>
            </a:r>
            <a:r>
              <a:rPr lang="es" sz="1600"/>
              <a:t> que el sistema es capaz de procesar(de momento </a:t>
            </a:r>
            <a:r>
              <a:rPr lang="es" sz="1600"/>
              <a:t>únicamente</a:t>
            </a:r>
            <a:r>
              <a:rPr lang="es" sz="1600"/>
              <a:t> el anteriormente mencionado),  y al extender dicha opción se </a:t>
            </a:r>
            <a:r>
              <a:rPr lang="es" sz="1600"/>
              <a:t>mostrará</a:t>
            </a:r>
            <a:r>
              <a:rPr lang="es" sz="1600"/>
              <a:t> la información y requisitos de dicho </a:t>
            </a:r>
            <a:r>
              <a:rPr lang="es" sz="1600"/>
              <a:t>trámite</a:t>
            </a:r>
            <a:r>
              <a:rPr lang="es" sz="1600"/>
              <a:t>, acompañado de un botón para realizar una solicitud.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contará</a:t>
            </a:r>
            <a:r>
              <a:rPr lang="es" sz="1600"/>
              <a:t> con una tercera interfaz cuyo </a:t>
            </a:r>
            <a:r>
              <a:rPr lang="es" sz="1600"/>
              <a:t>propósito</a:t>
            </a:r>
            <a:r>
              <a:rPr lang="es" sz="1600"/>
              <a:t> es el de subir la documentación para poder continuar con el tramite, misma que </a:t>
            </a:r>
            <a:r>
              <a:rPr lang="es" sz="1600"/>
              <a:t>automáticamente</a:t>
            </a:r>
            <a:r>
              <a:rPr lang="es" sz="1600"/>
              <a:t> al subirse la documentación </a:t>
            </a:r>
            <a:r>
              <a:rPr lang="es" sz="1600"/>
              <a:t>actualiza</a:t>
            </a:r>
            <a:r>
              <a:rPr lang="es" sz="1600"/>
              <a:t> el estatus de la solicitud.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SDT-ITH-DSE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latin typeface="Lato"/>
                <a:ea typeface="Lato"/>
                <a:cs typeface="Lato"/>
                <a:sym typeface="Lato"/>
              </a:rPr>
              <a:t>Sistema de Trámites - Instituto Tecnológico de Hermosillo - Departamento de Servicios Escolares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del nuevo sistema(Sistema)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084775" y="1210225"/>
            <a:ext cx="7999500" cy="3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" sz="1602"/>
              <a:t>El nuevo sistema, en </a:t>
            </a:r>
            <a:r>
              <a:rPr lang="es" sz="1602"/>
              <a:t>automático</a:t>
            </a:r>
            <a:r>
              <a:rPr lang="es" sz="1602"/>
              <a:t>, a la hora de que un estudiante realice una solicitud, le </a:t>
            </a:r>
            <a:r>
              <a:rPr lang="es" sz="1602"/>
              <a:t>enviará</a:t>
            </a:r>
            <a:r>
              <a:rPr lang="es" sz="1602"/>
              <a:t> a su correo </a:t>
            </a:r>
            <a:r>
              <a:rPr lang="es" sz="1602"/>
              <a:t>electrónico</a:t>
            </a:r>
            <a:r>
              <a:rPr lang="es" sz="1602"/>
              <a:t> la lista de requerimientos, las recomendaciones acerca de los requerimientos y las instrucciones a seguir para continuar con el </a:t>
            </a:r>
            <a:r>
              <a:rPr lang="es" sz="1602"/>
              <a:t>trámite</a:t>
            </a:r>
            <a:r>
              <a:rPr lang="es" sz="1602"/>
              <a:t>. </a:t>
            </a:r>
            <a:endParaRPr sz="16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s" sz="1602"/>
              <a:t>Cada </a:t>
            </a:r>
            <a:r>
              <a:rPr lang="es" sz="1602"/>
              <a:t>día</a:t>
            </a:r>
            <a:r>
              <a:rPr lang="es" sz="1602"/>
              <a:t>, el sistema </a:t>
            </a:r>
            <a:r>
              <a:rPr lang="es" sz="1602"/>
              <a:t>buscará</a:t>
            </a:r>
            <a:r>
              <a:rPr lang="es" sz="1602"/>
              <a:t> solicitudes en estatus “Solicitud recibida en la aseguradora” o </a:t>
            </a:r>
            <a:r>
              <a:rPr lang="es" sz="1602"/>
              <a:t>algún</a:t>
            </a:r>
            <a:r>
              <a:rPr lang="es" sz="1602"/>
              <a:t> </a:t>
            </a:r>
            <a:r>
              <a:rPr lang="es" sz="1602"/>
              <a:t>título</a:t>
            </a:r>
            <a:r>
              <a:rPr lang="es" sz="1602"/>
              <a:t> similar, </a:t>
            </a:r>
            <a:r>
              <a:rPr lang="es" sz="1602"/>
              <a:t>observará</a:t>
            </a:r>
            <a:r>
              <a:rPr lang="es" sz="1602"/>
              <a:t> la fecha en </a:t>
            </a:r>
            <a:r>
              <a:rPr lang="es" sz="1602"/>
              <a:t>bitácora</a:t>
            </a:r>
            <a:r>
              <a:rPr lang="es" sz="1602"/>
              <a:t> de ese estatus, y si ha pasado </a:t>
            </a:r>
            <a:r>
              <a:rPr lang="es" sz="1602"/>
              <a:t>más</a:t>
            </a:r>
            <a:r>
              <a:rPr lang="es" sz="1602"/>
              <a:t> de una semana, </a:t>
            </a:r>
            <a:r>
              <a:rPr lang="es" sz="1602"/>
              <a:t>enviará</a:t>
            </a:r>
            <a:r>
              <a:rPr lang="es" sz="1602"/>
              <a:t> un correo solicitando el seguimiento de esa solicitud, correo en el cual </a:t>
            </a:r>
            <a:r>
              <a:rPr lang="es" sz="1602"/>
              <a:t>vendrá</a:t>
            </a:r>
            <a:r>
              <a:rPr lang="es" sz="1602"/>
              <a:t> incluido el </a:t>
            </a:r>
            <a:r>
              <a:rPr lang="es" sz="1602"/>
              <a:t>número</a:t>
            </a:r>
            <a:r>
              <a:rPr lang="es" sz="1602"/>
              <a:t> de folio de dicha solicitud. </a:t>
            </a:r>
            <a:endParaRPr sz="16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2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s" sz="1602"/>
              <a:t>Cada inicio de semestre el sistema </a:t>
            </a:r>
            <a:r>
              <a:rPr lang="es" sz="1602"/>
              <a:t>generará</a:t>
            </a:r>
            <a:r>
              <a:rPr lang="es" sz="1602"/>
              <a:t> un reporte estadístico del semestre anterior con relación a las solicitudes y sus estatus, </a:t>
            </a:r>
            <a:r>
              <a:rPr lang="es" sz="1602"/>
              <a:t>además</a:t>
            </a:r>
            <a:r>
              <a:rPr lang="es" sz="1602"/>
              <a:t> de el número de incidentes negativos y en </a:t>
            </a:r>
            <a:r>
              <a:rPr lang="es" sz="1602"/>
              <a:t>qué</a:t>
            </a:r>
            <a:r>
              <a:rPr lang="es" sz="1602"/>
              <a:t> </a:t>
            </a:r>
            <a:r>
              <a:rPr lang="es" sz="1602"/>
              <a:t>área</a:t>
            </a:r>
            <a:r>
              <a:rPr lang="es" sz="1602"/>
              <a:t> ocurren mayormente.</a:t>
            </a:r>
            <a:endParaRPr sz="160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297500" y="1567550"/>
            <a:ext cx="76833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 </a:t>
            </a:r>
            <a:r>
              <a:rPr lang="es" sz="1600"/>
              <a:t>enviará</a:t>
            </a:r>
            <a:r>
              <a:rPr lang="es" sz="1600"/>
              <a:t> al correo </a:t>
            </a:r>
            <a:r>
              <a:rPr lang="es" sz="1600"/>
              <a:t>electrónico</a:t>
            </a:r>
            <a:r>
              <a:rPr lang="es" sz="1600"/>
              <a:t> del estudiante que </a:t>
            </a:r>
            <a:r>
              <a:rPr lang="es" sz="1600"/>
              <a:t>inició</a:t>
            </a:r>
            <a:r>
              <a:rPr lang="es" sz="1600"/>
              <a:t> la solicitud, un </a:t>
            </a:r>
            <a:r>
              <a:rPr lang="es" sz="1600"/>
              <a:t>documento</a:t>
            </a:r>
            <a:r>
              <a:rPr lang="es" sz="1600"/>
              <a:t> que incluye todos los requerimientos y las especificaciones de estos, </a:t>
            </a:r>
            <a:r>
              <a:rPr lang="es" sz="1600"/>
              <a:t>además</a:t>
            </a:r>
            <a:r>
              <a:rPr lang="es" sz="1600"/>
              <a:t> de los pasos a seguir para continuar el progreso de la solicitud.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El sistema, cada día a las 07:00 horas </a:t>
            </a:r>
            <a:r>
              <a:rPr lang="es" sz="1600"/>
              <a:t>iniciará</a:t>
            </a:r>
            <a:r>
              <a:rPr lang="es" sz="1600"/>
              <a:t> una </a:t>
            </a:r>
            <a:r>
              <a:rPr lang="es" sz="1600"/>
              <a:t>búsqueda</a:t>
            </a:r>
            <a:r>
              <a:rPr lang="es" sz="1600"/>
              <a:t> por solicitudes cuyo </a:t>
            </a:r>
            <a:r>
              <a:rPr lang="es" sz="1600"/>
              <a:t>último</a:t>
            </a:r>
            <a:r>
              <a:rPr lang="es" sz="1600"/>
              <a:t> cambio de estatus sea algo como “Solicitud enviada a la aseguradora” y la fecha de este estatus sea superior a una semana en </a:t>
            </a:r>
            <a:r>
              <a:rPr lang="es" sz="1600"/>
              <a:t>antigüedad</a:t>
            </a:r>
            <a:r>
              <a:rPr lang="es" sz="1600"/>
              <a:t>, y </a:t>
            </a:r>
            <a:r>
              <a:rPr lang="es" sz="1600"/>
              <a:t>almacenará</a:t>
            </a:r>
            <a:r>
              <a:rPr lang="es" sz="1600"/>
              <a:t> el número de folio de estas solicitudes en una lista.</a:t>
            </a:r>
            <a:endParaRPr sz="1600"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400"/>
              <a:t>Una vez escaneadas todas las solicitudes, y si hubo casos positivos de acuerdo a las condiciones especificadas, </a:t>
            </a:r>
            <a:r>
              <a:rPr lang="es" sz="1400"/>
              <a:t>tomará</a:t>
            </a:r>
            <a:r>
              <a:rPr lang="es" sz="1400"/>
              <a:t> uno por uno los folios de solicitud, y </a:t>
            </a:r>
            <a:r>
              <a:rPr lang="es" sz="1400"/>
              <a:t>elaborará</a:t>
            </a:r>
            <a:r>
              <a:rPr lang="es" sz="1400"/>
              <a:t> y </a:t>
            </a:r>
            <a:r>
              <a:rPr lang="es" sz="1400"/>
              <a:t>enviará</a:t>
            </a:r>
            <a:r>
              <a:rPr lang="es" sz="1400"/>
              <a:t> correos </a:t>
            </a:r>
            <a:r>
              <a:rPr lang="es" sz="1400"/>
              <a:t>electrónicos</a:t>
            </a:r>
            <a:r>
              <a:rPr lang="es" sz="1400"/>
              <a:t> de solicitud de seguimiento al gestor de la aseguradora, borrando el folio de la lista tan pronto como se </a:t>
            </a:r>
            <a:r>
              <a:rPr lang="es" sz="1400"/>
              <a:t>envíe</a:t>
            </a:r>
            <a:r>
              <a:rPr lang="es" sz="1400"/>
              <a:t> el correo hasta que </a:t>
            </a:r>
            <a:r>
              <a:rPr lang="es" sz="1400"/>
              <a:t>esté</a:t>
            </a:r>
            <a:r>
              <a:rPr lang="es" sz="1400"/>
              <a:t> </a:t>
            </a:r>
            <a:r>
              <a:rPr lang="es" sz="1400"/>
              <a:t>vacía</a:t>
            </a:r>
            <a:r>
              <a:rPr lang="es" sz="1400"/>
              <a:t>.</a:t>
            </a:r>
            <a:endParaRPr sz="14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Cada inicio de semestre(fecha determinada de esto no especificada de momento) el sistema escaneara todas las solicitudes, tomando su </a:t>
            </a:r>
            <a:r>
              <a:rPr lang="es" sz="1600"/>
              <a:t>último</a:t>
            </a:r>
            <a:r>
              <a:rPr lang="es" sz="1600"/>
              <a:t> estatus y armando un conteo, para realizar un reporte estadístico del semestre anterior.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Checklist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297500" y="1099550"/>
            <a:ext cx="7676100" cy="3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Crear la base de datos a utilizar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las tablas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Colocar constraints necesarios (primary key, foreign key, check, unique, default, etc.)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Implementar funciones y procedimientos para facilitar la manipulación de registros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Implementar triggers para la bitácora y manipulación de registros.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Crear la </a:t>
            </a:r>
            <a:r>
              <a:rPr lang="es" sz="1600"/>
              <a:t>página</a:t>
            </a:r>
            <a:r>
              <a:rPr lang="es" sz="1600"/>
              <a:t> web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la interfaz de inicio de sesión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la interfaz de bienvenida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el </a:t>
            </a:r>
            <a:r>
              <a:rPr lang="es" sz="1400"/>
              <a:t>menú</a:t>
            </a:r>
            <a:r>
              <a:rPr lang="es" sz="1400"/>
              <a:t> para navegar entre interfaces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el resto de interfaces</a:t>
            </a:r>
            <a:endParaRPr sz="1400"/>
          </a:p>
          <a:p>
            <a:pPr indent="-318529" lvl="2" marL="1371600" rtl="0" algn="l">
              <a:spcBef>
                <a:spcPts val="0"/>
              </a:spcBef>
              <a:spcAft>
                <a:spcPts val="0"/>
              </a:spcAft>
              <a:buSzPts val="1416"/>
              <a:buChar char="❏"/>
            </a:pPr>
            <a:r>
              <a:rPr lang="es" sz="1416"/>
              <a:t>Interfaz de información de usuario</a:t>
            </a:r>
            <a:endParaRPr sz="1416"/>
          </a:p>
          <a:p>
            <a:pPr indent="-318529" lvl="2" marL="1371600" rtl="0" algn="l">
              <a:spcBef>
                <a:spcPts val="0"/>
              </a:spcBef>
              <a:spcAft>
                <a:spcPts val="0"/>
              </a:spcAft>
              <a:buSzPts val="1416"/>
              <a:buChar char="❏"/>
            </a:pPr>
            <a:r>
              <a:rPr lang="es" sz="1416"/>
              <a:t>Interfaz de progreso de solicitud (</a:t>
            </a:r>
            <a:r>
              <a:rPr lang="es" sz="1416"/>
              <a:t>Sólo</a:t>
            </a:r>
            <a:r>
              <a:rPr lang="es" sz="1416"/>
              <a:t> para usuarios del tipo estudiante)</a:t>
            </a:r>
            <a:endParaRPr sz="1416"/>
          </a:p>
          <a:p>
            <a:pPr indent="-318529" lvl="2" marL="1371600" rtl="0" algn="l">
              <a:spcBef>
                <a:spcPts val="0"/>
              </a:spcBef>
              <a:spcAft>
                <a:spcPts val="0"/>
              </a:spcAft>
              <a:buSzPts val="1416"/>
              <a:buChar char="❏"/>
            </a:pPr>
            <a:r>
              <a:rPr lang="es" sz="1416"/>
              <a:t>Interfaz de administración de solicitudes(Sólo para usuarios del tipo encargado)</a:t>
            </a:r>
            <a:endParaRPr sz="1416"/>
          </a:p>
          <a:p>
            <a:pPr indent="-318529" lvl="2" marL="1371600" rtl="0" algn="l">
              <a:spcBef>
                <a:spcPts val="0"/>
              </a:spcBef>
              <a:spcAft>
                <a:spcPts val="0"/>
              </a:spcAft>
              <a:buSzPts val="1416"/>
              <a:buChar char="❏"/>
            </a:pPr>
            <a:r>
              <a:rPr lang="es" sz="1416"/>
              <a:t>Interfaz de administración de solicitud </a:t>
            </a:r>
            <a:r>
              <a:rPr lang="es" sz="1416"/>
              <a:t>única</a:t>
            </a:r>
            <a:r>
              <a:rPr lang="es" sz="1416"/>
              <a:t> (Sólo para usuarios del tipo encargado)</a:t>
            </a:r>
            <a:endParaRPr sz="1416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Checklist</a:t>
            </a:r>
            <a:endParaRPr/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Crear el resto de interfaces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Interfaz para cargar datos de inicio de sesión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Interfaz para generar </a:t>
            </a:r>
            <a:r>
              <a:rPr lang="es" sz="1400"/>
              <a:t>estadístico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Interfaz para visualizar la información de un trámite y realizar solicitud de este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Interfaz para subir documentos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Conectar interfaces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s" sz="1400"/>
              <a:t>Hacer que todo se vea bomnito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Conectar base de datos con página web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es" sz="1600"/>
              <a:t>Pruebas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Cliente: Maestra Santa Cruz Welsh Bettina Elisa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J</a:t>
            </a:r>
            <a:r>
              <a:rPr lang="es" sz="1600"/>
              <a:t>efa del departamento de servicios escolares. Se encargan de crear y resguardar los expedientes de cada estudiante activo o inactivo del ITH, ya sea con un archivo activo para estudiantes actuales, o un archivo histórico para los estudiantes que terminan, ya sea por egreso/culminación de estudios y bajas. También se cuenta con el área de titulación para los trámites relacionados con el título.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Misión del cliente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/>
              <a:t>“Somos una Institución cuyo compromiso es formar profesionales emprendedores, comprometidos, con un alto sentido humano y de competencia, capaces de crear, desarrollar, innovar; con visión hacia el desarrollo sustentable, tecnológico, social y económico que demanda el entorno globalizado. </a:t>
            </a:r>
            <a:endParaRPr sz="4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/>
              <a:t>Una Institución fortalecida por un sistema cohesionado con capacidad de respuesta a las políticas emanadas del Ejecutivo Federal a través de la Secretaría de Educación Pública mediante sus áreas sustantivas de docencia, investigación y vinculación y apoyada por un equipo de trabajo con un alto sentido de servicio.”</a:t>
            </a:r>
            <a:endParaRPr sz="4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Visión del cliente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“Una Institución dinámica con liderazgo en educación superior, que promueve y desarrolla la investigación científica y tecnológica, con planes y programas de estudio acreditados internacionalmente, con profesionistas certificados, comprometidos con la sociedad y coadyuvando a la excelencia de nuestros egresados para el desarrollo productivo del país.”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general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0"/>
              <a:t>Desarrollar una solución en forma de aplicación móvil o sistema en línea en el cual se</a:t>
            </a:r>
            <a:endParaRPr sz="25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permita a los estudiantes del Instituto Tecnológico de Hermosillo (I.T.H.) poder iniciar</a:t>
            </a:r>
            <a:endParaRPr sz="25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una solicitud para una pensión por defunción de algún padre o tutor, de una forma</a:t>
            </a:r>
            <a:endParaRPr sz="25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más cómoda y organizada, a su vez de poder estar al tanto de cómo va el proceso y</a:t>
            </a:r>
            <a:endParaRPr sz="25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de brindar información, documentos o dudas durante este proceso en caso de ser</a:t>
            </a:r>
            <a:endParaRPr sz="255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necesario.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específicos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6500"/>
              <a:t>● Crear un método sencillo para las solicitudes de un seguro de orfandad que pueda solicitar el estudiante del ITH.</a:t>
            </a:r>
            <a:endParaRPr sz="6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0"/>
              <a:t>● Ofrecer una opción más rápida, fácil y cómoda para la entrega de los documentos necesarios para la solicitud del seguro por orfandad.</a:t>
            </a:r>
            <a:endParaRPr sz="6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0"/>
              <a:t>● Brindar a los estudiantes que vayan a solicitar estos trámites información clara y detallada sobre cómo deben llevar a cabo estas solicitudes y qué requieren para que el mismo se realice sin contratiempos u obstáculos.</a:t>
            </a:r>
            <a:endParaRPr sz="6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0"/>
              <a:t>● Ofrecer a los encargados del seguro una herramienta para atender de manera más organizada las solicitudes que puedan llegar al sistema.</a:t>
            </a:r>
            <a:endParaRPr sz="6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6500"/>
              <a:t>● Facilitar la comunicación entre los encargados y el alumno solicitante.</a:t>
            </a:r>
            <a:endParaRPr sz="6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Descripción detallada del problema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Entorno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Este sistema se </a:t>
            </a:r>
            <a:r>
              <a:rPr lang="es" sz="1600"/>
              <a:t>encontrará</a:t>
            </a:r>
            <a:r>
              <a:rPr lang="es" sz="1600"/>
              <a:t> en el Departamento de Servicios Escolares perteneciente al Instituto Tecnológico de Hermosillo, el sistema estará a disposición y uso de los alumnos del ITH que deseen reclamar el pago </a:t>
            </a:r>
            <a:r>
              <a:rPr lang="es" sz="1600"/>
              <a:t>único</a:t>
            </a:r>
            <a:r>
              <a:rPr lang="es" sz="1600"/>
              <a:t> por concepto de orfandad y la encargada actual, la maestra Santa Cruz Welsh Bettina Elisa, </a:t>
            </a:r>
            <a:r>
              <a:rPr lang="es" sz="1600"/>
              <a:t>así</a:t>
            </a:r>
            <a:r>
              <a:rPr lang="es" sz="1600"/>
              <a:t> como futuro o futuros encargados posibles.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