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1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69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3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212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577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503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28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785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09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889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97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15C9-9BFD-4E99-B25C-3EAD9D5F96F0}" type="datetimeFigureOut">
              <a:rPr lang="bg-BG" smtClean="0"/>
              <a:t>13.7.2014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876A-31C1-4CB3-AC1E-6823237E3C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55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771800" y="0"/>
            <a:ext cx="0" cy="5556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56176" y="0"/>
            <a:ext cx="0" cy="5733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hlinkClick r:id="rId2" action="ppaction://hlinksldjump"/>
          </p:cNvPr>
          <p:cNvSpPr/>
          <p:nvPr/>
        </p:nvSpPr>
        <p:spPr>
          <a:xfrm>
            <a:off x="251520" y="188640"/>
            <a:ext cx="216024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Creational patterns</a:t>
            </a:r>
            <a:endParaRPr lang="bg-BG" dirty="0"/>
          </a:p>
        </p:txBody>
      </p:sp>
      <p:sp>
        <p:nvSpPr>
          <p:cNvPr id="8" name="Rounded Rectangle 7"/>
          <p:cNvSpPr/>
          <p:nvPr/>
        </p:nvSpPr>
        <p:spPr>
          <a:xfrm>
            <a:off x="3275856" y="18864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Structural patterns</a:t>
            </a:r>
            <a:endParaRPr lang="bg-BG" dirty="0"/>
          </a:p>
        </p:txBody>
      </p:sp>
      <p:sp>
        <p:nvSpPr>
          <p:cNvPr id="9" name="Rounded Rectangle 8"/>
          <p:cNvSpPr/>
          <p:nvPr/>
        </p:nvSpPr>
        <p:spPr>
          <a:xfrm>
            <a:off x="6516216" y="188640"/>
            <a:ext cx="216024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Behavior</a:t>
            </a:r>
            <a:r>
              <a:rPr lang="en-GB" dirty="0" smtClean="0"/>
              <a:t> patterns</a:t>
            </a:r>
            <a:endParaRPr lang="bg-BG" dirty="0"/>
          </a:p>
        </p:txBody>
      </p:sp>
      <p:sp>
        <p:nvSpPr>
          <p:cNvPr id="12" name="Rounded Rectangle 11"/>
          <p:cNvSpPr/>
          <p:nvPr/>
        </p:nvSpPr>
        <p:spPr>
          <a:xfrm>
            <a:off x="350894" y="2431936"/>
            <a:ext cx="2204880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Lazy initialization</a:t>
            </a:r>
            <a:endParaRPr lang="bg-BG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50894" y="2935992"/>
            <a:ext cx="2204880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Multiton</a:t>
            </a:r>
            <a:endParaRPr lang="bg-BG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50893" y="3512056"/>
            <a:ext cx="2204881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Object pool</a:t>
            </a:r>
            <a:endParaRPr lang="bg-BG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37538" y="4005064"/>
            <a:ext cx="2218237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Prototype</a:t>
            </a:r>
            <a:endParaRPr lang="bg-BG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50894" y="4520168"/>
            <a:ext cx="2204882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Resource acquisition is initialization</a:t>
            </a:r>
            <a:endParaRPr lang="bg-BG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37538" y="1916832"/>
            <a:ext cx="2218237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Factory method</a:t>
            </a:r>
            <a:endParaRPr lang="bg-BG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37538" y="1412776"/>
            <a:ext cx="2218235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Builder</a:t>
            </a:r>
            <a:endParaRPr lang="bg-BG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50893" y="5085184"/>
            <a:ext cx="2204879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Singleton</a:t>
            </a:r>
            <a:endParaRPr lang="bg-BG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337538" y="857786"/>
            <a:ext cx="2218237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Abstract factory</a:t>
            </a:r>
            <a:endParaRPr lang="bg-BG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095836" y="2337832"/>
            <a:ext cx="2736304" cy="394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Decorator</a:t>
            </a:r>
            <a:endParaRPr lang="bg-BG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3082678" y="2920185"/>
            <a:ext cx="2736304" cy="394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Facade</a:t>
            </a:r>
            <a:endParaRPr lang="bg-BG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095836" y="3457644"/>
            <a:ext cx="2723292" cy="394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Front Controller</a:t>
            </a:r>
            <a:endParaRPr lang="bg-BG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126790" y="3993968"/>
            <a:ext cx="2723291" cy="394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Module</a:t>
            </a:r>
            <a:endParaRPr lang="bg-BG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109215" y="4533262"/>
            <a:ext cx="2736302" cy="394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Proxy</a:t>
            </a:r>
            <a:endParaRPr lang="bg-BG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109892" y="1839811"/>
            <a:ext cx="2723292" cy="394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Composite</a:t>
            </a:r>
            <a:endParaRPr lang="bg-BG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3121595" y="1395258"/>
            <a:ext cx="2736304" cy="394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Bridge</a:t>
            </a:r>
            <a:endParaRPr lang="bg-BG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3115720" y="5114480"/>
            <a:ext cx="2723292" cy="394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Twin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31840" y="857786"/>
            <a:ext cx="2736304" cy="394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Adapter or Wrapper or Translator.</a:t>
            </a:r>
            <a:endParaRPr lang="bg-BG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6286835" y="2132856"/>
            <a:ext cx="2605642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Interpreter</a:t>
            </a:r>
            <a:endParaRPr lang="bg-BG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6278388" y="2502922"/>
            <a:ext cx="2605641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Iterator</a:t>
            </a:r>
            <a:endParaRPr lang="bg-BG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6278387" y="2924944"/>
            <a:ext cx="2605641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Mediator</a:t>
            </a:r>
            <a:endParaRPr lang="bg-BG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6278386" y="3295010"/>
            <a:ext cx="2605641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Memento</a:t>
            </a:r>
            <a:endParaRPr lang="bg-BG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6278385" y="3655050"/>
            <a:ext cx="2605642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Null object</a:t>
            </a:r>
            <a:endParaRPr lang="bg-BG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6291743" y="1700808"/>
            <a:ext cx="2592286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Command</a:t>
            </a:r>
            <a:endParaRPr lang="bg-BG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300192" y="1278786"/>
            <a:ext cx="2592285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Chain of responsibility</a:t>
            </a:r>
            <a:endParaRPr lang="bg-BG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6278385" y="4015090"/>
            <a:ext cx="2605642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Observer or Publish/subscribe</a:t>
            </a:r>
            <a:endParaRPr lang="bg-BG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6300193" y="875668"/>
            <a:ext cx="2592285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Blackboard</a:t>
            </a:r>
            <a:endParaRPr lang="bg-BG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6300193" y="4447138"/>
            <a:ext cx="2605642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Servant</a:t>
            </a:r>
            <a:endParaRPr lang="bg-BG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6300193" y="4869160"/>
            <a:ext cx="2605642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State</a:t>
            </a:r>
            <a:endParaRPr lang="bg-BG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6300192" y="5278775"/>
            <a:ext cx="2605642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Strategy</a:t>
            </a:r>
            <a:endParaRPr lang="bg-BG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6291014" y="5775451"/>
            <a:ext cx="2605642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Template method</a:t>
            </a:r>
            <a:endParaRPr lang="bg-BG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6300193" y="6281358"/>
            <a:ext cx="2605642" cy="278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Visitor</a:t>
            </a:r>
            <a:endParaRPr lang="bg-BG" sz="1400" dirty="0"/>
          </a:p>
        </p:txBody>
      </p:sp>
      <p:sp>
        <p:nvSpPr>
          <p:cNvPr id="45" name="Oval 44"/>
          <p:cNvSpPr/>
          <p:nvPr/>
        </p:nvSpPr>
        <p:spPr>
          <a:xfrm>
            <a:off x="2339752" y="44624"/>
            <a:ext cx="432048" cy="3960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46" name="Oval 45"/>
          <p:cNvSpPr/>
          <p:nvPr/>
        </p:nvSpPr>
        <p:spPr>
          <a:xfrm>
            <a:off x="5436096" y="90761"/>
            <a:ext cx="432048" cy="3960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47" name="Oval 46"/>
          <p:cNvSpPr/>
          <p:nvPr/>
        </p:nvSpPr>
        <p:spPr>
          <a:xfrm>
            <a:off x="8532440" y="49971"/>
            <a:ext cx="611560" cy="4368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bg-BG" dirty="0"/>
          </a:p>
        </p:txBody>
      </p:sp>
      <p:sp>
        <p:nvSpPr>
          <p:cNvPr id="58" name="Rounded Rectangle 57"/>
          <p:cNvSpPr/>
          <p:nvPr/>
        </p:nvSpPr>
        <p:spPr>
          <a:xfrm>
            <a:off x="251520" y="5733256"/>
            <a:ext cx="56886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Architectural Patterns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51520" y="6309320"/>
            <a:ext cx="56886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Other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520" y="188640"/>
            <a:ext cx="216024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Creational patterns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292080" y="188640"/>
            <a:ext cx="3635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Pattern Name -  </a:t>
            </a:r>
            <a:r>
              <a:rPr lang="en-US" sz="1100" b="1" dirty="0" smtClean="0"/>
              <a:t>Increases 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Problem - </a:t>
            </a:r>
            <a:r>
              <a:rPr lang="en-US" sz="1100" b="1" dirty="0" smtClean="0"/>
              <a:t>Intent,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Solution - </a:t>
            </a:r>
            <a:r>
              <a:rPr lang="en-US" sz="1100" b="1" dirty="0" smtClean="0"/>
              <a:t>UML-like 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Consequences - </a:t>
            </a:r>
            <a:r>
              <a:rPr lang="en-US" sz="1100" b="1" dirty="0" smtClean="0"/>
              <a:t>Results and tradeoffs</a:t>
            </a:r>
            <a:endParaRPr lang="en-US" sz="1100" b="1" dirty="0"/>
          </a:p>
        </p:txBody>
      </p:sp>
      <p:sp>
        <p:nvSpPr>
          <p:cNvPr id="4" name="Rectangle 3"/>
          <p:cNvSpPr/>
          <p:nvPr/>
        </p:nvSpPr>
        <p:spPr>
          <a:xfrm>
            <a:off x="16558" y="1009940"/>
            <a:ext cx="869471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Deal with initializing and configuring classes and objects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9552" y="1484784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Deal with </a:t>
            </a:r>
            <a:r>
              <a:rPr lang="en-US" dirty="0" smtClean="0">
                <a:solidFill>
                  <a:srgbClr val="00B050"/>
                </a:solidFill>
              </a:rPr>
              <a:t>object </a:t>
            </a:r>
            <a:r>
              <a:rPr lang="en-US" dirty="0" smtClean="0"/>
              <a:t>creation mechanisms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Trying to create objects in a manner </a:t>
            </a:r>
            <a:r>
              <a:rPr lang="en-US" dirty="0" smtClean="0">
                <a:solidFill>
                  <a:srgbClr val="00B050"/>
                </a:solidFill>
              </a:rPr>
              <a:t>suitable to the situation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Composed of two dominant ideas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</a:rPr>
              <a:t>Encapsulating</a:t>
            </a:r>
            <a:r>
              <a:rPr lang="en-US" dirty="0" smtClean="0"/>
              <a:t> knowledge about which concrete classes the system uses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Hiding </a:t>
            </a:r>
            <a:r>
              <a:rPr lang="en-US" dirty="0" smtClean="0">
                <a:solidFill>
                  <a:srgbClr val="00B050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instances</a:t>
            </a:r>
            <a:r>
              <a:rPr lang="en-US" dirty="0" smtClean="0"/>
              <a:t> of these concrete classes are </a:t>
            </a:r>
            <a:r>
              <a:rPr lang="en-US" dirty="0" smtClean="0">
                <a:solidFill>
                  <a:srgbClr val="00B050"/>
                </a:solidFill>
              </a:rPr>
              <a:t>created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combined</a:t>
            </a:r>
          </a:p>
        </p:txBody>
      </p:sp>
    </p:spTree>
    <p:extLst>
      <p:ext uri="{BB962C8B-B14F-4D97-AF65-F5344CB8AC3E}">
        <p14:creationId xmlns:p14="http://schemas.microsoft.com/office/powerpoint/2010/main" val="6720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188640"/>
            <a:ext cx="2218237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Abstract factory</a:t>
            </a:r>
            <a:endParaRPr lang="bg-BG" sz="1600" dirty="0"/>
          </a:p>
        </p:txBody>
      </p:sp>
      <p:sp>
        <p:nvSpPr>
          <p:cNvPr id="3" name="Rectangle 2"/>
          <p:cNvSpPr/>
          <p:nvPr/>
        </p:nvSpPr>
        <p:spPr>
          <a:xfrm>
            <a:off x="179512" y="904652"/>
            <a:ext cx="8656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Abstraction in object creation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family of related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The Abstract Factory Pattern defines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interface for creating sets of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linked objects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Without knowing their concrete classes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Used in systems that are frequently changed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Provides flexible mechanism for replacement of different sets</a:t>
            </a:r>
            <a:endParaRPr lang="bg-BG" b="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76" y="57308"/>
            <a:ext cx="4555405" cy="1815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94" y="143724"/>
            <a:ext cx="1056092" cy="76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07504" y="3212976"/>
            <a:ext cx="7920880" cy="33123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Demo </a:t>
            </a:r>
            <a:r>
              <a:rPr lang="bg-BG" dirty="0" smtClean="0"/>
              <a:t>от академията </a:t>
            </a:r>
            <a:r>
              <a:rPr lang="en-US" dirty="0" smtClean="0"/>
              <a:t>: </a:t>
            </a:r>
            <a:r>
              <a:rPr lang="bg-BG" dirty="0" smtClean="0"/>
              <a:t>примера е с приложение което прави Пици. </a:t>
            </a:r>
            <a:endParaRPr lang="bg-BG" dirty="0" smtClean="0"/>
          </a:p>
          <a:p>
            <a:r>
              <a:rPr lang="bg-BG" dirty="0" smtClean="0"/>
              <a:t>Създаваме обекти които зависят един от друг.</a:t>
            </a:r>
            <a:endParaRPr lang="bg-BG" dirty="0" smtClean="0"/>
          </a:p>
          <a:p>
            <a:r>
              <a:rPr lang="bg-BG" dirty="0" smtClean="0"/>
              <a:t>Има няколко класа </a:t>
            </a:r>
            <a:r>
              <a:rPr lang="bg-BG" dirty="0"/>
              <a:t>с</a:t>
            </a:r>
            <a:r>
              <a:rPr lang="bg-BG" dirty="0" smtClean="0"/>
              <a:t> </a:t>
            </a:r>
            <a:r>
              <a:rPr lang="bg-BG" dirty="0" smtClean="0"/>
              <a:t>различни пици. </a:t>
            </a:r>
          </a:p>
          <a:p>
            <a:r>
              <a:rPr lang="bg-BG" dirty="0" smtClean="0"/>
              <a:t>1.Абстрактната фабрика се  състои от три метода </a:t>
            </a:r>
            <a:r>
              <a:rPr lang="bg-BG" dirty="0" smtClean="0"/>
              <a:t>всеки от </a:t>
            </a:r>
            <a:r>
              <a:rPr lang="bg-BG" dirty="0" smtClean="0"/>
              <a:t>които прави определена пица. </a:t>
            </a:r>
          </a:p>
          <a:p>
            <a:r>
              <a:rPr lang="bg-BG" dirty="0" smtClean="0"/>
              <a:t>2.Този клас се наследява от двата производители на </a:t>
            </a:r>
            <a:r>
              <a:rPr lang="bg-BG" dirty="0" smtClean="0"/>
              <a:t>пици, </a:t>
            </a:r>
            <a:r>
              <a:rPr lang="bg-BG" dirty="0" smtClean="0"/>
              <a:t>които </a:t>
            </a:r>
            <a:r>
              <a:rPr lang="bg-BG" dirty="0" smtClean="0"/>
              <a:t>олвърлолдват</a:t>
            </a:r>
            <a:r>
              <a:rPr lang="bg-BG" dirty="0" smtClean="0"/>
              <a:t> </a:t>
            </a:r>
            <a:r>
              <a:rPr lang="bg-BG" dirty="0" smtClean="0"/>
              <a:t>методите и добавят своите съставки към </a:t>
            </a:r>
            <a:r>
              <a:rPr lang="bg-BG" dirty="0" smtClean="0"/>
              <a:t>различните пица</a:t>
            </a:r>
            <a:endParaRPr lang="bg-BG" dirty="0" smtClean="0"/>
          </a:p>
          <a:p>
            <a:r>
              <a:rPr lang="bg-BG" dirty="0" smtClean="0"/>
              <a:t>3.Така ако се наложи </a:t>
            </a:r>
            <a:r>
              <a:rPr lang="bg-BG" dirty="0" smtClean="0"/>
              <a:t>добавяне </a:t>
            </a:r>
            <a:r>
              <a:rPr lang="bg-BG" dirty="0" smtClean="0"/>
              <a:t> </a:t>
            </a:r>
            <a:r>
              <a:rPr lang="bg-BG" dirty="0" smtClean="0"/>
              <a:t>на нов производител или нова пица бързо и лесно </a:t>
            </a:r>
            <a:r>
              <a:rPr lang="bg-BG" dirty="0" smtClean="0"/>
              <a:t>се добавят </a:t>
            </a:r>
            <a:r>
              <a:rPr lang="bg-BG" dirty="0" smtClean="0"/>
              <a:t>тези функционалности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93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188640"/>
            <a:ext cx="2218237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Abstract factory</a:t>
            </a:r>
            <a:endParaRPr lang="bg-BG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1" y="188640"/>
            <a:ext cx="4253506" cy="373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4229529" cy="159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" y="2557478"/>
            <a:ext cx="36766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63" y="4149080"/>
            <a:ext cx="345638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62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504" y="260648"/>
            <a:ext cx="2218235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Builder</a:t>
            </a:r>
            <a:endParaRPr lang="bg-BG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16632"/>
            <a:ext cx="3886200" cy="1523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115807" y="751741"/>
            <a:ext cx="87052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Separates the construction of a complex object </a:t>
            </a:r>
            <a:endParaRPr lang="bg-BG" dirty="0" smtClean="0"/>
          </a:p>
          <a:p>
            <a:r>
              <a:rPr lang="en-US" dirty="0" smtClean="0"/>
              <a:t>from </a:t>
            </a:r>
            <a:r>
              <a:rPr lang="en-US" dirty="0"/>
              <a:t>its representation so that the same </a:t>
            </a:r>
            <a:endParaRPr lang="bg-BG" dirty="0" smtClean="0"/>
          </a:p>
          <a:p>
            <a:r>
              <a:rPr lang="en-US" dirty="0" smtClean="0"/>
              <a:t>construction </a:t>
            </a:r>
            <a:r>
              <a:rPr lang="en-US" dirty="0"/>
              <a:t>process can create </a:t>
            </a:r>
            <a:endParaRPr lang="bg-BG" dirty="0" smtClean="0"/>
          </a:p>
          <a:p>
            <a:r>
              <a:rPr lang="en-US" dirty="0" smtClean="0"/>
              <a:t>different </a:t>
            </a:r>
            <a:r>
              <a:rPr lang="en-US" dirty="0"/>
              <a:t>representations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Separation of logic and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Solves 3 types of problems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Too many parameters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Order dependent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Different constructions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416" y="3453696"/>
            <a:ext cx="8854752" cy="3404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g-BG" dirty="0" smtClean="0"/>
              <a:t>Много е подходящ когато имаме много параметри в обектите</a:t>
            </a:r>
          </a:p>
          <a:p>
            <a:r>
              <a:rPr lang="bg-BG" dirty="0" smtClean="0"/>
              <a:t>Изпозва се при постъпкови операции пример </a:t>
            </a:r>
            <a:r>
              <a:rPr lang="en-US" dirty="0" smtClean="0"/>
              <a:t>Subway . </a:t>
            </a:r>
            <a:r>
              <a:rPr lang="bg-BG" dirty="0" smtClean="0"/>
              <a:t>Сандвичите се правят като последователно се поставят различни съставки </a:t>
            </a:r>
          </a:p>
          <a:p>
            <a:pPr algn="ctr"/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3419872" y="1844824"/>
            <a:ext cx="5475934" cy="1584176"/>
            <a:chOff x="466725" y="1144078"/>
            <a:chExt cx="8143875" cy="3890873"/>
          </a:xfrm>
        </p:grpSpPr>
        <p:grpSp>
          <p:nvGrpSpPr>
            <p:cNvPr id="8" name="Group 7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1100" dirty="0"/>
                  <a:t>Director</a:t>
                </a:r>
              </a:p>
            </p:txBody>
          </p:sp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1100" dirty="0"/>
                  <a:t>Builder</a:t>
                </a:r>
              </a:p>
            </p:txBody>
          </p:sp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/>
                  <a:t>Concrete</a:t>
                </a:r>
                <a:r>
                  <a:rPr lang="en-US" sz="1100" dirty="0" smtClean="0"/>
                  <a:t> Builder</a:t>
                </a:r>
                <a:endParaRPr lang="en-US" sz="1100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 smtClean="0"/>
                  <a:t>Product</a:t>
                </a:r>
                <a:endParaRPr lang="en-US" sz="1100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Define the steps</a:t>
              </a:r>
              <a:endParaRPr lang="en-US" sz="9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Put the steps in the right order</a:t>
              </a:r>
              <a:endParaRPr lang="en-US" sz="9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Defines the implementation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21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188640"/>
            <a:ext cx="2218237" cy="42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Factory method</a:t>
            </a:r>
            <a:endParaRPr lang="bg-BG" sz="1600" dirty="0"/>
          </a:p>
        </p:txBody>
      </p:sp>
      <p:sp>
        <p:nvSpPr>
          <p:cNvPr id="3" name="Rectangle 2"/>
          <p:cNvSpPr/>
          <p:nvPr/>
        </p:nvSpPr>
        <p:spPr>
          <a:xfrm>
            <a:off x="179512" y="10527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Objects are created by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separate method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/>
              <a:t>This allows achieving higher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reusability and flexibility</a:t>
            </a:r>
            <a:r>
              <a:rPr lang="en-US" dirty="0"/>
              <a:t> in the changing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77" y="0"/>
            <a:ext cx="4749602" cy="1772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ounded Rectangle 4"/>
          <p:cNvSpPr/>
          <p:nvPr/>
        </p:nvSpPr>
        <p:spPr>
          <a:xfrm>
            <a:off x="251520" y="2708920"/>
            <a:ext cx="8640960" cy="39604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g-BG" dirty="0" smtClean="0"/>
              <a:t>Създава обеки .</a:t>
            </a:r>
          </a:p>
          <a:p>
            <a:r>
              <a:rPr lang="bg-BG" dirty="0" smtClean="0"/>
              <a:t>Всеки обект се създава от различна фунция </a:t>
            </a:r>
          </a:p>
          <a:p>
            <a:r>
              <a:rPr lang="bg-BG" dirty="0" smtClean="0"/>
              <a:t>Някой наследник на фабриката може да  имплементира фунционалност и да определеи как създаденото нещо се използва</a:t>
            </a:r>
          </a:p>
          <a:p>
            <a:endParaRPr lang="bg-BG" dirty="0" smtClean="0"/>
          </a:p>
          <a:p>
            <a:pPr algn="ctr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82569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7544" y="332656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Structural patterns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107504" y="1268760"/>
            <a:ext cx="7848872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Composition of classes or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2080" y="188640"/>
            <a:ext cx="3635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Pattern Name -  </a:t>
            </a:r>
            <a:r>
              <a:rPr lang="en-US" sz="1100" b="1" dirty="0" smtClean="0"/>
              <a:t>Increases 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Problem - </a:t>
            </a:r>
            <a:r>
              <a:rPr lang="en-US" sz="1100" b="1" dirty="0" smtClean="0"/>
              <a:t>Intent,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Solution - </a:t>
            </a:r>
            <a:r>
              <a:rPr lang="en-US" sz="1100" b="1" dirty="0" smtClean="0"/>
              <a:t>UML-like 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Consequences - </a:t>
            </a:r>
            <a:r>
              <a:rPr lang="en-US" sz="1100" b="1" dirty="0" smtClean="0"/>
              <a:t>Results and tradeoffs</a:t>
            </a:r>
            <a:endParaRPr lang="en-US" sz="1100" b="1" dirty="0"/>
          </a:p>
        </p:txBody>
      </p:sp>
      <p:sp>
        <p:nvSpPr>
          <p:cNvPr id="5" name="Rectangle 4"/>
          <p:cNvSpPr/>
          <p:nvPr/>
        </p:nvSpPr>
        <p:spPr>
          <a:xfrm>
            <a:off x="611560" y="1988840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</a:t>
            </a:r>
            <a:r>
              <a:rPr lang="en-US" dirty="0" smtClean="0">
                <a:solidFill>
                  <a:srgbClr val="00B050"/>
                </a:solidFill>
              </a:rPr>
              <a:t>ways to assemble objects </a:t>
            </a:r>
            <a:r>
              <a:rPr lang="en-US" dirty="0" smtClean="0"/>
              <a:t>to implement a </a:t>
            </a:r>
            <a:r>
              <a:rPr lang="en-US" dirty="0" smtClean="0">
                <a:solidFill>
                  <a:srgbClr val="00B050"/>
                </a:solidFill>
              </a:rPr>
              <a:t>new functionality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Ease the design by identifying a simple way to realize </a:t>
            </a:r>
            <a:r>
              <a:rPr lang="en-US" dirty="0" smtClean="0">
                <a:solidFill>
                  <a:srgbClr val="00B050"/>
                </a:solidFill>
              </a:rPr>
              <a:t>relationships</a:t>
            </a:r>
            <a:r>
              <a:rPr lang="en-US" dirty="0" smtClean="0"/>
              <a:t> between entities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This design patterns is all about </a:t>
            </a:r>
            <a:r>
              <a:rPr lang="en-US" dirty="0" smtClean="0">
                <a:solidFill>
                  <a:srgbClr val="00B050"/>
                </a:solidFill>
              </a:rPr>
              <a:t>Class and Object composition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Structural class-creation patterns use inheritance to compose interfaces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Structural object-patterns define ways to compose objects to obtain new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3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7544" y="260648"/>
            <a:ext cx="216024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Behavior</a:t>
            </a:r>
            <a:r>
              <a:rPr lang="en-GB" dirty="0" smtClean="0"/>
              <a:t> patterns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179512" y="908720"/>
            <a:ext cx="820891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Deal with dynamic interactions among societies of classes and objects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How they distribute responsibility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2080" y="188640"/>
            <a:ext cx="3635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Pattern Name -  </a:t>
            </a:r>
            <a:r>
              <a:rPr lang="en-US" sz="1100" b="1" dirty="0" smtClean="0"/>
              <a:t>Increases 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Problem - </a:t>
            </a:r>
            <a:r>
              <a:rPr lang="en-US" sz="1100" b="1" dirty="0" smtClean="0"/>
              <a:t>Intent,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Solution - </a:t>
            </a:r>
            <a:r>
              <a:rPr lang="en-US" sz="1100" b="1" dirty="0" smtClean="0"/>
              <a:t>UML-like 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100" dirty="0" smtClean="0"/>
              <a:t>Consequences - </a:t>
            </a:r>
            <a:r>
              <a:rPr lang="en-US" sz="1100" b="1" dirty="0" smtClean="0"/>
              <a:t>Results and tradeoffs</a:t>
            </a:r>
            <a:endParaRPr lang="en-US" sz="1100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1700808"/>
            <a:ext cx="8460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Concerned with </a:t>
            </a:r>
            <a:r>
              <a:rPr lang="en-US" dirty="0" smtClean="0">
                <a:solidFill>
                  <a:srgbClr val="00B050"/>
                </a:solidFill>
              </a:rPr>
              <a:t>communication (interaction) between the objects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Either with the assignment of </a:t>
            </a:r>
            <a:r>
              <a:rPr lang="en-US" dirty="0" smtClean="0">
                <a:solidFill>
                  <a:srgbClr val="00B050"/>
                </a:solidFill>
              </a:rPr>
              <a:t>responsibilities between objects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Or encapsulating behavior in an object and </a:t>
            </a:r>
            <a:r>
              <a:rPr lang="en-US" dirty="0" smtClean="0">
                <a:solidFill>
                  <a:srgbClr val="00B050"/>
                </a:solidFill>
              </a:rPr>
              <a:t>delegating requests </a:t>
            </a:r>
            <a:r>
              <a:rPr lang="en-US" dirty="0" smtClean="0"/>
              <a:t>to 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Increase flexibility </a:t>
            </a:r>
            <a:r>
              <a:rPr lang="en-US" dirty="0" smtClean="0"/>
              <a:t>in carrying out cross-classes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7423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576</Words>
  <Application>Microsoft Office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elek</dc:creator>
  <cp:lastModifiedBy>elek</cp:lastModifiedBy>
  <cp:revision>21</cp:revision>
  <dcterms:created xsi:type="dcterms:W3CDTF">2014-07-13T06:37:51Z</dcterms:created>
  <dcterms:modified xsi:type="dcterms:W3CDTF">2014-07-13T18:27:23Z</dcterms:modified>
</cp:coreProperties>
</file>