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9"/>
  </p:notesMasterIdLst>
  <p:sldIdLst>
    <p:sldId id="265" r:id="rId3"/>
    <p:sldId id="257" r:id="rId4"/>
    <p:sldId id="266" r:id="rId5"/>
    <p:sldId id="267" r:id="rId6"/>
    <p:sldId id="268" r:id="rId7"/>
    <p:sldId id="259" r:id="rId8"/>
    <p:sldId id="276" r:id="rId9"/>
    <p:sldId id="269" r:id="rId10"/>
    <p:sldId id="277" r:id="rId11"/>
    <p:sldId id="261" r:id="rId12"/>
    <p:sldId id="278" r:id="rId13"/>
    <p:sldId id="275" r:id="rId14"/>
    <p:sldId id="260" r:id="rId15"/>
    <p:sldId id="262" r:id="rId16"/>
    <p:sldId id="279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 varScale="1">
        <p:scale>
          <a:sx n="110" d="100"/>
          <a:sy n="110" d="100"/>
        </p:scale>
        <p:origin x="1584" y="10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8983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err="1" smtClean="0">
                <a:solidFill>
                  <a:srgbClr val="0070C0"/>
                </a:solidFill>
              </a:rPr>
              <a:t>Easy</a:t>
            </a:r>
            <a:r>
              <a:rPr lang="hr-HR" sz="4000" noProof="0" dirty="0" smtClean="0">
                <a:solidFill>
                  <a:srgbClr val="0070C0"/>
                </a:solidFill>
              </a:rPr>
              <a:t> Rent</a:t>
            </a:r>
            <a:endParaRPr lang="hr-HR" sz="4000" noProof="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 smtClean="0"/>
              <a:t>16.2</a:t>
            </a:r>
            <a:r>
              <a:rPr lang="hr-HR" sz="1400" noProof="0" dirty="0" smtClean="0"/>
              <a:t> &lt;</a:t>
            </a:r>
            <a:r>
              <a:rPr lang="hr-HR" sz="1400" dirty="0" smtClean="0"/>
              <a:t>EasyRent</a:t>
            </a:r>
            <a:r>
              <a:rPr lang="hr-HR" sz="1400" noProof="0" dirty="0" smtClean="0"/>
              <a:t>&gt;</a:t>
            </a:r>
            <a:endParaRPr lang="hr-HR" sz="1400" noProof="0" dirty="0"/>
          </a:p>
          <a:p>
            <a:r>
              <a:rPr lang="hr-HR" noProof="0" dirty="0"/>
              <a:t>Ak. god. </a:t>
            </a:r>
            <a:r>
              <a:rPr lang="hr-HR" noProof="0" dirty="0" smtClean="0"/>
              <a:t>2024./</a:t>
            </a:r>
            <a:r>
              <a:rPr lang="hr-HR" noProof="0" dirty="0"/>
              <a:t>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17038"/>
          </a:xfrm>
        </p:spPr>
        <p:txBody>
          <a:bodyPr>
            <a:normAutofit/>
          </a:bodyPr>
          <a:lstStyle/>
          <a:p>
            <a:r>
              <a:rPr lang="hr-HR" sz="1600" b="1" dirty="0" smtClean="0"/>
              <a:t>Klijent-poslužitelj arhitektura:</a:t>
            </a:r>
            <a:endParaRPr lang="hr-HR" sz="1600" dirty="0"/>
          </a:p>
          <a:p>
            <a:pPr lvl="1"/>
            <a:r>
              <a:rPr lang="hr-HR" sz="1400" dirty="0"/>
              <a:t>Odvojeni </a:t>
            </a:r>
            <a:r>
              <a:rPr lang="hr-HR" sz="1400" dirty="0" err="1"/>
              <a:t>frontend</a:t>
            </a:r>
            <a:r>
              <a:rPr lang="hr-HR" sz="1400" dirty="0"/>
              <a:t> (</a:t>
            </a:r>
            <a:r>
              <a:rPr lang="hr-HR" sz="1400" dirty="0" err="1"/>
              <a:t>React</a:t>
            </a:r>
            <a:r>
              <a:rPr lang="hr-HR" sz="1400" dirty="0"/>
              <a:t>) i </a:t>
            </a:r>
            <a:r>
              <a:rPr lang="hr-HR" sz="1400" dirty="0" err="1"/>
              <a:t>backend</a:t>
            </a:r>
            <a:r>
              <a:rPr lang="hr-HR" sz="1400" dirty="0"/>
              <a:t> (</a:t>
            </a:r>
            <a:r>
              <a:rPr lang="hr-HR" sz="1400" dirty="0" err="1"/>
              <a:t>Django</a:t>
            </a:r>
            <a:r>
              <a:rPr lang="hr-HR" sz="1400" dirty="0"/>
              <a:t>)</a:t>
            </a:r>
          </a:p>
          <a:p>
            <a:pPr lvl="1"/>
            <a:r>
              <a:rPr lang="hr-HR" sz="1400" dirty="0"/>
              <a:t>Komunikacija putem REST API-ja</a:t>
            </a:r>
          </a:p>
          <a:p>
            <a:r>
              <a:rPr lang="hr-HR" sz="1600" b="1" dirty="0" smtClean="0"/>
              <a:t>Podsustavi:</a:t>
            </a:r>
            <a:endParaRPr lang="hr-HR" sz="1600" dirty="0"/>
          </a:p>
          <a:p>
            <a:pPr lvl="1"/>
            <a:r>
              <a:rPr lang="hr-HR" sz="1200" b="1" dirty="0" err="1"/>
              <a:t>Frontend</a:t>
            </a:r>
            <a:r>
              <a:rPr lang="hr-HR" sz="1200" b="1" dirty="0"/>
              <a:t> (</a:t>
            </a:r>
            <a:r>
              <a:rPr lang="hr-HR" sz="1200" b="1" dirty="0" err="1"/>
              <a:t>React</a:t>
            </a:r>
            <a:r>
              <a:rPr lang="hr-HR" sz="1200" b="1" dirty="0"/>
              <a:t>):</a:t>
            </a:r>
            <a:r>
              <a:rPr lang="hr-HR" sz="1200" dirty="0"/>
              <a:t> Korisničko sučelje, interakcija s aplikacijom</a:t>
            </a:r>
          </a:p>
          <a:p>
            <a:pPr lvl="1"/>
            <a:r>
              <a:rPr lang="hr-HR" sz="1200" b="1" dirty="0" err="1"/>
              <a:t>Backend</a:t>
            </a:r>
            <a:r>
              <a:rPr lang="hr-HR" sz="1200" b="1" dirty="0"/>
              <a:t> (</a:t>
            </a:r>
            <a:r>
              <a:rPr lang="hr-HR" sz="1200" b="1" dirty="0" err="1"/>
              <a:t>Django</a:t>
            </a:r>
            <a:r>
              <a:rPr lang="hr-HR" sz="1200" b="1" dirty="0"/>
              <a:t>):</a:t>
            </a:r>
            <a:r>
              <a:rPr lang="hr-HR" sz="1200" dirty="0"/>
              <a:t> Obrada zahtjeva, poslovna logika, sigurnost</a:t>
            </a:r>
          </a:p>
          <a:p>
            <a:pPr lvl="1"/>
            <a:r>
              <a:rPr lang="hr-HR" sz="1200" b="1" dirty="0"/>
              <a:t>Baza podataka (</a:t>
            </a:r>
            <a:r>
              <a:rPr lang="hr-HR" sz="1200" b="1" dirty="0" err="1"/>
              <a:t>PostgreSQL</a:t>
            </a:r>
            <a:r>
              <a:rPr lang="hr-HR" sz="1200" b="1" dirty="0"/>
              <a:t>):</a:t>
            </a:r>
            <a:r>
              <a:rPr lang="hr-HR" sz="1200" dirty="0"/>
              <a:t> Pohrana podataka, integritet</a:t>
            </a:r>
          </a:p>
          <a:p>
            <a:pPr lvl="1"/>
            <a:r>
              <a:rPr lang="hr-HR" sz="1200" b="1" dirty="0"/>
              <a:t>Google </a:t>
            </a:r>
            <a:r>
              <a:rPr lang="hr-HR" sz="1200" b="1" dirty="0" err="1"/>
              <a:t>Maps</a:t>
            </a:r>
            <a:r>
              <a:rPr lang="hr-HR" sz="1200" b="1" dirty="0"/>
              <a:t> API:</a:t>
            </a:r>
            <a:r>
              <a:rPr lang="hr-HR" sz="1200" dirty="0"/>
              <a:t> Prikaz lokacija vozila i kompanija</a:t>
            </a:r>
          </a:p>
          <a:p>
            <a:pPr lvl="1"/>
            <a:r>
              <a:rPr lang="hr-HR" sz="1200" b="1" dirty="0" err="1"/>
              <a:t>OAuth</a:t>
            </a:r>
            <a:r>
              <a:rPr lang="hr-HR" sz="1200" b="1" dirty="0"/>
              <a:t> 2.0:</a:t>
            </a:r>
            <a:r>
              <a:rPr lang="hr-HR" sz="1200" dirty="0"/>
              <a:t> Sigurna prijava putem vanjskih servisa</a:t>
            </a:r>
          </a:p>
          <a:p>
            <a:pPr lvl="1"/>
            <a:r>
              <a:rPr lang="hr-HR" sz="1200" b="1" dirty="0"/>
              <a:t>Stripe:</a:t>
            </a:r>
            <a:r>
              <a:rPr lang="hr-HR" sz="1200" dirty="0"/>
              <a:t> Online plaćanja i transakcije</a:t>
            </a:r>
          </a:p>
          <a:p>
            <a:pPr lvl="1"/>
            <a:r>
              <a:rPr lang="hr-HR" sz="1200" b="1" dirty="0" err="1"/>
              <a:t>SwaggerUI</a:t>
            </a:r>
            <a:r>
              <a:rPr lang="hr-HR" sz="1200" b="1" dirty="0"/>
              <a:t>:</a:t>
            </a:r>
            <a:r>
              <a:rPr lang="hr-HR" sz="1200" dirty="0"/>
              <a:t> Testiranje i dokumentacija API-ja</a:t>
            </a:r>
          </a:p>
          <a:p>
            <a:r>
              <a:rPr lang="hr-HR" sz="1600" b="1" dirty="0"/>
              <a:t>Hosting </a:t>
            </a:r>
            <a:r>
              <a:rPr lang="hr-HR" sz="1600" b="1" dirty="0" smtClean="0"/>
              <a:t>platforme:</a:t>
            </a:r>
            <a:endParaRPr lang="hr-HR" sz="1600" dirty="0"/>
          </a:p>
          <a:p>
            <a:pPr lvl="1"/>
            <a:r>
              <a:rPr lang="hr-HR" sz="1200" b="1" dirty="0" err="1"/>
              <a:t>Render</a:t>
            </a:r>
            <a:r>
              <a:rPr lang="hr-HR" sz="1200" b="1" dirty="0"/>
              <a:t>:</a:t>
            </a:r>
            <a:r>
              <a:rPr lang="hr-HR" sz="1200" dirty="0"/>
              <a:t> </a:t>
            </a:r>
            <a:r>
              <a:rPr lang="hr-HR" sz="1200" dirty="0" err="1"/>
              <a:t>Backend</a:t>
            </a:r>
            <a:r>
              <a:rPr lang="hr-HR" sz="1200" dirty="0"/>
              <a:t> hosting s automatskim skaliranjem</a:t>
            </a:r>
          </a:p>
          <a:p>
            <a:pPr lvl="1"/>
            <a:r>
              <a:rPr lang="hr-HR" sz="1200" b="1" dirty="0" err="1"/>
              <a:t>Vercel</a:t>
            </a:r>
            <a:r>
              <a:rPr lang="hr-HR" sz="1200" b="1" dirty="0"/>
              <a:t>:</a:t>
            </a:r>
            <a:r>
              <a:rPr lang="hr-HR" sz="1200" dirty="0"/>
              <a:t> </a:t>
            </a:r>
            <a:r>
              <a:rPr lang="hr-HR" sz="1200" dirty="0" err="1"/>
              <a:t>Frontend</a:t>
            </a:r>
            <a:r>
              <a:rPr lang="hr-HR" sz="1200" dirty="0"/>
              <a:t> hosting za optimalne performanse</a:t>
            </a:r>
          </a:p>
          <a:p>
            <a:pPr lvl="1"/>
            <a:r>
              <a:rPr lang="hr-HR" sz="1200" b="1" dirty="0"/>
              <a:t>Neon:</a:t>
            </a:r>
            <a:r>
              <a:rPr lang="hr-HR" sz="1200" dirty="0"/>
              <a:t> </a:t>
            </a:r>
            <a:r>
              <a:rPr lang="hr-HR" sz="1200" dirty="0" err="1"/>
              <a:t>PostgreSQL</a:t>
            </a:r>
            <a:r>
              <a:rPr lang="hr-HR" sz="1200" dirty="0"/>
              <a:t> baza podataka u oblaku</a:t>
            </a:r>
          </a:p>
          <a:p>
            <a:r>
              <a:rPr lang="hr-HR" sz="1600" b="1" dirty="0"/>
              <a:t>Mrežni protokol</a:t>
            </a:r>
            <a:endParaRPr lang="hr-HR" sz="1600" dirty="0"/>
          </a:p>
          <a:p>
            <a:pPr lvl="1"/>
            <a:r>
              <a:rPr lang="hr-HR" sz="1200" dirty="0"/>
              <a:t>HTTP komunikacija između </a:t>
            </a:r>
            <a:r>
              <a:rPr lang="hr-HR" sz="1200" dirty="0" err="1"/>
              <a:t>frontend</a:t>
            </a:r>
            <a:r>
              <a:rPr lang="hr-HR" sz="1200" dirty="0"/>
              <a:t> i </a:t>
            </a:r>
            <a:r>
              <a:rPr lang="hr-HR" sz="1200" dirty="0" err="1"/>
              <a:t>backend</a:t>
            </a:r>
            <a:r>
              <a:rPr lang="hr-HR" sz="1200" dirty="0"/>
              <a:t> </a:t>
            </a:r>
            <a:r>
              <a:rPr lang="hr-HR" sz="1200" dirty="0" smtClean="0"/>
              <a:t>komponenti</a:t>
            </a:r>
          </a:p>
          <a:p>
            <a:r>
              <a:rPr lang="hr-HR" sz="1600" b="1" dirty="0"/>
              <a:t>Globalni upravljački tok</a:t>
            </a:r>
            <a:endParaRPr lang="hr-HR" sz="1600" dirty="0"/>
          </a:p>
          <a:p>
            <a:pPr lvl="1"/>
            <a:r>
              <a:rPr lang="hr-HR" sz="1400" dirty="0"/>
              <a:t>Korisnik -&gt; </a:t>
            </a:r>
            <a:r>
              <a:rPr lang="hr-HR" sz="1400" dirty="0" err="1"/>
              <a:t>Frontend</a:t>
            </a:r>
            <a:r>
              <a:rPr lang="hr-HR" sz="1400" dirty="0"/>
              <a:t> (zahtjev) -&gt; </a:t>
            </a:r>
            <a:r>
              <a:rPr lang="hr-HR" sz="1400" dirty="0" err="1"/>
              <a:t>Backend</a:t>
            </a:r>
            <a:r>
              <a:rPr lang="hr-HR" sz="1400" dirty="0"/>
              <a:t> (obrada) -&gt; Baza podataka -&gt; </a:t>
            </a:r>
            <a:r>
              <a:rPr lang="hr-HR" sz="1400" dirty="0" err="1"/>
              <a:t>Frontend</a:t>
            </a:r>
            <a:r>
              <a:rPr lang="hr-HR" sz="1400" dirty="0"/>
              <a:t> (prikaz odgovora)</a:t>
            </a:r>
          </a:p>
          <a:p>
            <a:pPr lvl="1"/>
            <a:endParaRPr lang="hr-HR" sz="1200" dirty="0"/>
          </a:p>
          <a:p>
            <a:endParaRPr lang="hr-HR" sz="16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Dijagram arhitekture (komponente, slojevi, povezivanje</a:t>
            </a:r>
            <a:r>
              <a:rPr lang="hr-HR" dirty="0" smtClean="0"/>
              <a:t>).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4" y="1479134"/>
            <a:ext cx="8268854" cy="221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26" y="3883903"/>
            <a:ext cx="6548870" cy="2682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57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Organizacija ispitivanja:</a:t>
            </a:r>
            <a:endParaRPr lang="hr-HR" dirty="0"/>
          </a:p>
          <a:p>
            <a:pPr lvl="1"/>
            <a:r>
              <a:rPr lang="hr-HR" b="1" i="1" dirty="0" err="1"/>
              <a:t>SwaggerUI</a:t>
            </a:r>
            <a:r>
              <a:rPr lang="hr-HR" i="1" dirty="0"/>
              <a:t> </a:t>
            </a:r>
            <a:r>
              <a:rPr lang="hr-HR" dirty="0"/>
              <a:t>za testiranje API krajnjih točaka</a:t>
            </a:r>
          </a:p>
          <a:p>
            <a:pPr lvl="1"/>
            <a:r>
              <a:rPr lang="hr-HR" dirty="0"/>
              <a:t>Testiranje komponenti putem lokalnog okruženja</a:t>
            </a:r>
          </a:p>
          <a:p>
            <a:r>
              <a:rPr lang="hr-HR" b="1" dirty="0"/>
              <a:t>Fokus ispitivanja:</a:t>
            </a:r>
            <a:endParaRPr lang="hr-HR" dirty="0"/>
          </a:p>
          <a:p>
            <a:pPr lvl="1"/>
            <a:r>
              <a:rPr lang="hr-HR" b="1" dirty="0"/>
              <a:t>Ispitivanje komponenti:</a:t>
            </a:r>
            <a:endParaRPr lang="hr-HR" dirty="0"/>
          </a:p>
          <a:p>
            <a:pPr lvl="3"/>
            <a:r>
              <a:rPr lang="hr-HR" dirty="0"/>
              <a:t>Kupnja valute (provjera ispravnih i rubnih slučajeva)</a:t>
            </a:r>
          </a:p>
          <a:p>
            <a:pPr lvl="3"/>
            <a:r>
              <a:rPr lang="hr-HR" dirty="0"/>
              <a:t>Provjera transakcija u bazi</a:t>
            </a:r>
          </a:p>
          <a:p>
            <a:pPr lvl="3"/>
            <a:r>
              <a:rPr lang="hr-HR" dirty="0"/>
              <a:t>Prijava korisnika</a:t>
            </a:r>
          </a:p>
          <a:p>
            <a:pPr lvl="3"/>
            <a:r>
              <a:rPr lang="hr-HR" dirty="0"/>
              <a:t>Pregled zarade i pretraga automobila</a:t>
            </a:r>
          </a:p>
          <a:p>
            <a:pPr lvl="3"/>
            <a:r>
              <a:rPr lang="hr-HR" dirty="0"/>
              <a:t>Dohvaćanje korisničkih informacija</a:t>
            </a:r>
          </a:p>
          <a:p>
            <a:pPr lvl="1"/>
            <a:r>
              <a:rPr lang="hr-HR" b="1" dirty="0"/>
              <a:t>Ispitivanje sustava:</a:t>
            </a:r>
            <a:endParaRPr lang="hr-HR" dirty="0"/>
          </a:p>
          <a:p>
            <a:pPr lvl="3"/>
            <a:r>
              <a:rPr lang="hr-HR" dirty="0"/>
              <a:t>Prijava i povratak na početnu stranicu</a:t>
            </a:r>
          </a:p>
          <a:p>
            <a:pPr lvl="3"/>
            <a:r>
              <a:rPr lang="hr-HR" dirty="0"/>
              <a:t>Pretraga vozila prema datumima i lokaciji</a:t>
            </a:r>
          </a:p>
          <a:p>
            <a:pPr lvl="3"/>
            <a:r>
              <a:rPr lang="hr-HR" dirty="0"/>
              <a:t>Filtracija rezultata nakon pretrage</a:t>
            </a:r>
          </a:p>
          <a:p>
            <a:pPr lvl="3"/>
            <a:r>
              <a:rPr lang="hr-HR" dirty="0"/>
              <a:t>Rubni slučajevi s neispravnim parametrima</a:t>
            </a:r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1999"/>
            <a:ext cx="9000000" cy="5751017"/>
          </a:xfrm>
        </p:spPr>
        <p:txBody>
          <a:bodyPr>
            <a:normAutofit fontScale="70000" lnSpcReduction="20000"/>
          </a:bodyPr>
          <a:lstStyle/>
          <a:p>
            <a:r>
              <a:rPr lang="hr-HR" b="1" dirty="0"/>
              <a:t>Programski jezici:</a:t>
            </a:r>
            <a:endParaRPr lang="hr-HR" dirty="0"/>
          </a:p>
          <a:p>
            <a:pPr lvl="1"/>
            <a:r>
              <a:rPr lang="hr-HR" b="1" dirty="0" err="1"/>
              <a:t>Python</a:t>
            </a:r>
            <a:r>
              <a:rPr lang="hr-HR" b="1" dirty="0"/>
              <a:t> 3.11/3.12</a:t>
            </a:r>
            <a:r>
              <a:rPr lang="hr-HR" dirty="0"/>
              <a:t> – Čitljiv, jednostavan i skalabilan za </a:t>
            </a:r>
            <a:r>
              <a:rPr lang="hr-HR" dirty="0" err="1"/>
              <a:t>backend</a:t>
            </a:r>
            <a:endParaRPr lang="hr-HR" dirty="0"/>
          </a:p>
          <a:p>
            <a:pPr lvl="1"/>
            <a:r>
              <a:rPr lang="hr-HR" b="1" dirty="0" err="1"/>
              <a:t>TypeScript</a:t>
            </a:r>
            <a:r>
              <a:rPr lang="hr-HR" b="1" dirty="0"/>
              <a:t> 5</a:t>
            </a:r>
            <a:r>
              <a:rPr lang="hr-HR" dirty="0"/>
              <a:t> – Statički tipiziran, siguran i produktivan za </a:t>
            </a:r>
            <a:r>
              <a:rPr lang="hr-HR" dirty="0" err="1"/>
              <a:t>frontend</a:t>
            </a:r>
            <a:endParaRPr lang="hr-HR" dirty="0"/>
          </a:p>
          <a:p>
            <a:r>
              <a:rPr lang="hr-HR" b="1" dirty="0"/>
              <a:t>Radni okviri i biblioteke:</a:t>
            </a:r>
            <a:endParaRPr lang="hr-HR" dirty="0"/>
          </a:p>
          <a:p>
            <a:pPr lvl="1"/>
            <a:r>
              <a:rPr lang="hr-HR" b="1" dirty="0" err="1"/>
              <a:t>React</a:t>
            </a:r>
            <a:r>
              <a:rPr lang="hr-HR" b="1" dirty="0"/>
              <a:t> 18 (Next.js 15.0.3)</a:t>
            </a:r>
            <a:r>
              <a:rPr lang="hr-HR" dirty="0"/>
              <a:t> – Fleksibilan </a:t>
            </a:r>
            <a:r>
              <a:rPr lang="hr-HR" dirty="0" err="1"/>
              <a:t>frontend</a:t>
            </a:r>
            <a:r>
              <a:rPr lang="hr-HR" dirty="0"/>
              <a:t> okvir s podrškom za SSR</a:t>
            </a:r>
          </a:p>
          <a:p>
            <a:pPr lvl="1"/>
            <a:r>
              <a:rPr lang="hr-HR" b="1" dirty="0" err="1"/>
              <a:t>Django</a:t>
            </a:r>
            <a:r>
              <a:rPr lang="hr-HR" b="1" dirty="0"/>
              <a:t> 5.1.2</a:t>
            </a:r>
            <a:r>
              <a:rPr lang="hr-HR" dirty="0"/>
              <a:t> – Siguran i skalabilan </a:t>
            </a:r>
            <a:r>
              <a:rPr lang="hr-HR" dirty="0" err="1"/>
              <a:t>backend</a:t>
            </a:r>
            <a:r>
              <a:rPr lang="hr-HR" dirty="0"/>
              <a:t> okvir</a:t>
            </a:r>
          </a:p>
          <a:p>
            <a:r>
              <a:rPr lang="hr-HR" b="1" dirty="0"/>
              <a:t>Baza podataka:</a:t>
            </a:r>
            <a:endParaRPr lang="hr-HR" dirty="0"/>
          </a:p>
          <a:p>
            <a:pPr lvl="1"/>
            <a:r>
              <a:rPr lang="hr-HR" b="1" dirty="0" err="1"/>
              <a:t>PostgreSQL</a:t>
            </a:r>
            <a:r>
              <a:rPr lang="hr-HR" b="1" dirty="0"/>
              <a:t> 17</a:t>
            </a:r>
            <a:r>
              <a:rPr lang="hr-HR" dirty="0"/>
              <a:t> – Stabilna i skalabilna relacijska baza podataka</a:t>
            </a:r>
          </a:p>
          <a:p>
            <a:r>
              <a:rPr lang="hr-HR" b="1" dirty="0"/>
              <a:t>Razvojni alati:</a:t>
            </a:r>
            <a:endParaRPr lang="hr-HR" dirty="0"/>
          </a:p>
          <a:p>
            <a:pPr lvl="1"/>
            <a:r>
              <a:rPr lang="hr-HR" b="1" dirty="0" err="1"/>
              <a:t>VSCode</a:t>
            </a:r>
            <a:r>
              <a:rPr lang="hr-HR" dirty="0"/>
              <a:t> – Glavni alat za razvoj s podrškom za više jezika</a:t>
            </a:r>
          </a:p>
          <a:p>
            <a:pPr lvl="1"/>
            <a:r>
              <a:rPr lang="hr-HR" b="1" dirty="0" err="1"/>
              <a:t>NeoVim</a:t>
            </a:r>
            <a:r>
              <a:rPr lang="hr-HR" b="1" dirty="0"/>
              <a:t>, </a:t>
            </a:r>
            <a:r>
              <a:rPr lang="hr-HR" b="1" dirty="0" err="1"/>
              <a:t>Emacs</a:t>
            </a:r>
            <a:r>
              <a:rPr lang="hr-HR" b="1" dirty="0"/>
              <a:t> (</a:t>
            </a:r>
            <a:r>
              <a:rPr lang="hr-HR" b="1" dirty="0" err="1"/>
              <a:t>Doom</a:t>
            </a:r>
            <a:r>
              <a:rPr lang="hr-HR" b="1" dirty="0"/>
              <a:t> </a:t>
            </a:r>
            <a:r>
              <a:rPr lang="hr-HR" b="1" dirty="0" err="1"/>
              <a:t>Emacs</a:t>
            </a:r>
            <a:r>
              <a:rPr lang="hr-HR" b="1" dirty="0"/>
              <a:t>)</a:t>
            </a:r>
            <a:r>
              <a:rPr lang="hr-HR" dirty="0"/>
              <a:t> – Minimalistički i prilagodljivi alati</a:t>
            </a:r>
          </a:p>
          <a:p>
            <a:pPr lvl="1"/>
            <a:r>
              <a:rPr lang="hr-HR" b="1" dirty="0" err="1"/>
              <a:t>Git</a:t>
            </a:r>
            <a:r>
              <a:rPr lang="hr-HR" b="1" dirty="0"/>
              <a:t> 2.47</a:t>
            </a:r>
            <a:r>
              <a:rPr lang="hr-HR" dirty="0"/>
              <a:t> – </a:t>
            </a:r>
            <a:r>
              <a:rPr lang="hr-HR" dirty="0" err="1"/>
              <a:t>Verzioniranje</a:t>
            </a:r>
            <a:r>
              <a:rPr lang="hr-HR" dirty="0"/>
              <a:t> koda i suradnja</a:t>
            </a:r>
          </a:p>
          <a:p>
            <a:r>
              <a:rPr lang="hr-HR" b="1" dirty="0"/>
              <a:t>Alati za ispitivanje:</a:t>
            </a:r>
            <a:endParaRPr lang="hr-HR" dirty="0"/>
          </a:p>
          <a:p>
            <a:pPr lvl="1"/>
            <a:r>
              <a:rPr lang="hr-HR" b="1" dirty="0" err="1"/>
              <a:t>SwaggerUI</a:t>
            </a:r>
            <a:r>
              <a:rPr lang="hr-HR" b="1" dirty="0"/>
              <a:t> OAS 3.0</a:t>
            </a:r>
            <a:r>
              <a:rPr lang="hr-HR" dirty="0"/>
              <a:t> – Testiranje i dokumentacija API-ja</a:t>
            </a:r>
          </a:p>
          <a:p>
            <a:pPr lvl="1"/>
            <a:r>
              <a:rPr lang="hr-HR" b="1" dirty="0" err="1"/>
              <a:t>Selenium</a:t>
            </a:r>
            <a:r>
              <a:rPr lang="hr-HR" b="1" dirty="0"/>
              <a:t> 4.28</a:t>
            </a:r>
            <a:r>
              <a:rPr lang="hr-HR" dirty="0"/>
              <a:t> – Automatizirano testiranje web sučelja</a:t>
            </a:r>
          </a:p>
          <a:p>
            <a:r>
              <a:rPr lang="hr-HR" b="1" dirty="0" err="1"/>
              <a:t>Cloud</a:t>
            </a:r>
            <a:r>
              <a:rPr lang="hr-HR" b="1" dirty="0"/>
              <a:t> platforme za smještaj aplikacije:</a:t>
            </a:r>
            <a:endParaRPr lang="hr-HR" dirty="0"/>
          </a:p>
          <a:p>
            <a:pPr lvl="1"/>
            <a:r>
              <a:rPr lang="hr-HR" b="1" dirty="0" err="1"/>
              <a:t>Render</a:t>
            </a:r>
            <a:r>
              <a:rPr lang="hr-HR" dirty="0"/>
              <a:t> – </a:t>
            </a:r>
            <a:r>
              <a:rPr lang="hr-HR" dirty="0" err="1"/>
              <a:t>Backend</a:t>
            </a:r>
            <a:r>
              <a:rPr lang="hr-HR" dirty="0"/>
              <a:t> hosting s automatskim razmještanjem</a:t>
            </a:r>
          </a:p>
          <a:p>
            <a:pPr lvl="1"/>
            <a:r>
              <a:rPr lang="hr-HR" b="1" dirty="0" err="1"/>
              <a:t>Vercel</a:t>
            </a:r>
            <a:r>
              <a:rPr lang="hr-HR" dirty="0"/>
              <a:t> – </a:t>
            </a:r>
            <a:r>
              <a:rPr lang="hr-HR" dirty="0" err="1"/>
              <a:t>Frontend</a:t>
            </a:r>
            <a:r>
              <a:rPr lang="hr-HR" dirty="0"/>
              <a:t> hosting optimiziran za Next.js</a:t>
            </a:r>
          </a:p>
          <a:p>
            <a:pPr lvl="1"/>
            <a:r>
              <a:rPr lang="hr-HR" b="1" dirty="0"/>
              <a:t>Neon</a:t>
            </a:r>
            <a:r>
              <a:rPr lang="hr-HR" dirty="0"/>
              <a:t> – </a:t>
            </a:r>
            <a:r>
              <a:rPr lang="hr-HR" dirty="0" err="1"/>
              <a:t>PostgreSQL</a:t>
            </a:r>
            <a:r>
              <a:rPr lang="hr-HR" dirty="0"/>
              <a:t> baza podataka u oblaku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17038"/>
          </a:xfrm>
        </p:spPr>
        <p:txBody>
          <a:bodyPr>
            <a:normAutofit/>
          </a:bodyPr>
          <a:lstStyle/>
          <a:p>
            <a:r>
              <a:rPr lang="hr-HR" sz="1600" b="1" dirty="0"/>
              <a:t>Organizacija komunikacije</a:t>
            </a:r>
            <a:endParaRPr lang="hr-HR" sz="1600" dirty="0"/>
          </a:p>
          <a:p>
            <a:pPr lvl="1"/>
            <a:r>
              <a:rPr lang="hr-HR" sz="1400" b="1" dirty="0"/>
              <a:t>Glavni kanali:</a:t>
            </a:r>
            <a:endParaRPr lang="hr-HR" sz="1400" dirty="0"/>
          </a:p>
          <a:p>
            <a:pPr lvl="2"/>
            <a:r>
              <a:rPr lang="hr-HR" sz="1200" b="1" dirty="0" err="1"/>
              <a:t>GitHub</a:t>
            </a:r>
            <a:r>
              <a:rPr lang="hr-HR" sz="1200" dirty="0"/>
              <a:t> – upravljanje zadacima i dokumentacija</a:t>
            </a:r>
          </a:p>
          <a:p>
            <a:pPr lvl="2"/>
            <a:r>
              <a:rPr lang="hr-HR" sz="1200" b="1" dirty="0" err="1"/>
              <a:t>Discord</a:t>
            </a:r>
            <a:r>
              <a:rPr lang="hr-HR" sz="1200" dirty="0"/>
              <a:t> – detaljne tehničke rasprave i svakodnevna komunikacija</a:t>
            </a:r>
          </a:p>
          <a:p>
            <a:pPr lvl="2"/>
            <a:r>
              <a:rPr lang="hr-HR" sz="1200" b="1" dirty="0" err="1"/>
              <a:t>WhatsApp</a:t>
            </a:r>
            <a:r>
              <a:rPr lang="hr-HR" sz="1200" dirty="0"/>
              <a:t> – brza komunikacija i dogovori</a:t>
            </a:r>
          </a:p>
          <a:p>
            <a:pPr lvl="1"/>
            <a:r>
              <a:rPr lang="hr-HR" sz="1400" b="1" dirty="0"/>
              <a:t>Tjedni ili dvotjedni sastanci</a:t>
            </a:r>
            <a:r>
              <a:rPr lang="hr-HR" sz="1400" dirty="0"/>
              <a:t> (utorkom u 13:00)</a:t>
            </a:r>
          </a:p>
          <a:p>
            <a:pPr lvl="1"/>
            <a:r>
              <a:rPr lang="hr-HR" sz="1400" dirty="0"/>
              <a:t>Pregled napretka i rasprava o mogućim </a:t>
            </a:r>
            <a:r>
              <a:rPr lang="hr-HR" sz="1400" dirty="0" smtClean="0"/>
              <a:t>poboljšanjima</a:t>
            </a:r>
          </a:p>
          <a:p>
            <a:r>
              <a:rPr lang="hr-HR" sz="1600" b="1" dirty="0" err="1"/>
              <a:t>GitHub</a:t>
            </a:r>
            <a:r>
              <a:rPr lang="hr-HR" sz="1600" b="1" dirty="0"/>
              <a:t> iskustvo</a:t>
            </a:r>
            <a:endParaRPr lang="hr-HR" sz="1600" dirty="0"/>
          </a:p>
          <a:p>
            <a:pPr lvl="1"/>
            <a:r>
              <a:rPr lang="hr-HR" sz="1400" dirty="0"/>
              <a:t>Svi članovi tima imali su prethodno iskustvo s </a:t>
            </a:r>
            <a:r>
              <a:rPr lang="hr-HR" sz="1400" dirty="0" err="1"/>
              <a:t>GitHubom</a:t>
            </a:r>
            <a:r>
              <a:rPr lang="hr-HR" sz="1400" dirty="0"/>
              <a:t>, ali ne preveliko</a:t>
            </a:r>
          </a:p>
          <a:p>
            <a:pPr lvl="1"/>
            <a:r>
              <a:rPr lang="hr-HR" sz="1400" dirty="0"/>
              <a:t>Rad kroz </a:t>
            </a:r>
            <a:r>
              <a:rPr lang="hr-HR" sz="1400" dirty="0" err="1"/>
              <a:t>pull</a:t>
            </a:r>
            <a:r>
              <a:rPr lang="hr-HR" sz="1400" dirty="0"/>
              <a:t> </a:t>
            </a:r>
            <a:r>
              <a:rPr lang="hr-HR" sz="1400" dirty="0" err="1"/>
              <a:t>requestove</a:t>
            </a:r>
            <a:r>
              <a:rPr lang="hr-HR" sz="1400" dirty="0"/>
              <a:t> i grane za svaki </a:t>
            </a:r>
            <a:r>
              <a:rPr lang="hr-HR" sz="1400" dirty="0" err="1"/>
              <a:t>feature</a:t>
            </a:r>
            <a:endParaRPr lang="hr-HR" sz="1400" dirty="0"/>
          </a:p>
          <a:p>
            <a:pPr lvl="1"/>
            <a:r>
              <a:rPr lang="hr-HR" sz="1400" dirty="0"/>
              <a:t>Matija </a:t>
            </a:r>
            <a:r>
              <a:rPr lang="hr-HR" sz="1400" dirty="0" err="1"/>
              <a:t>Kukić</a:t>
            </a:r>
            <a:r>
              <a:rPr lang="hr-HR" sz="1400" dirty="0"/>
              <a:t> – odgovoran za </a:t>
            </a:r>
            <a:r>
              <a:rPr lang="hr-HR" sz="1400" dirty="0" err="1"/>
              <a:t>verzioniranje</a:t>
            </a:r>
            <a:r>
              <a:rPr lang="hr-HR" sz="1400" dirty="0"/>
              <a:t> i rješavanje konflikata</a:t>
            </a:r>
          </a:p>
          <a:p>
            <a:r>
              <a:rPr lang="pt-BR" sz="1600" b="1" dirty="0"/>
              <a:t>Primijenjeni model životnog ciklusa</a:t>
            </a:r>
            <a:endParaRPr lang="pt-BR" sz="1600" dirty="0"/>
          </a:p>
          <a:p>
            <a:pPr lvl="1"/>
            <a:r>
              <a:rPr lang="pt-BR" sz="1200" b="1" dirty="0"/>
              <a:t>Iterativni pristup</a:t>
            </a:r>
            <a:r>
              <a:rPr lang="pt-BR" sz="1200" dirty="0"/>
              <a:t> s elementima vodopadnog modela</a:t>
            </a:r>
          </a:p>
          <a:p>
            <a:pPr lvl="1"/>
            <a:r>
              <a:rPr lang="pt-BR" sz="1200" dirty="0"/>
              <a:t>Početna faza – definiranje specifikacija i dizajna</a:t>
            </a:r>
          </a:p>
          <a:p>
            <a:pPr lvl="1"/>
            <a:r>
              <a:rPr lang="pt-BR" sz="1200" dirty="0"/>
              <a:t>Iterativna implementacija s redovitim </a:t>
            </a:r>
            <a:r>
              <a:rPr lang="pt-BR" sz="1200" dirty="0" smtClean="0"/>
              <a:t>revizijama</a:t>
            </a:r>
            <a:endParaRPr lang="hr-HR" sz="1200" dirty="0"/>
          </a:p>
          <a:p>
            <a:r>
              <a:rPr lang="hr-HR" sz="1700" b="1" dirty="0"/>
              <a:t>Vremenski okvir razvoja</a:t>
            </a:r>
            <a:endParaRPr lang="hr-HR" sz="1700" dirty="0"/>
          </a:p>
          <a:p>
            <a:pPr lvl="1"/>
            <a:r>
              <a:rPr lang="hr-HR" sz="1300" dirty="0"/>
              <a:t>Razvoj podijeljen u faze: specifikacija, implementacija, testiranje, dokumentacija</a:t>
            </a:r>
          </a:p>
          <a:p>
            <a:pPr lvl="1"/>
            <a:r>
              <a:rPr lang="hr-HR" sz="1300" dirty="0"/>
              <a:t>Redoviti pregledi napretka i prilagodbe plana</a:t>
            </a:r>
          </a:p>
          <a:p>
            <a:pPr lvl="1"/>
            <a:r>
              <a:rPr lang="hr-HR" sz="1300" dirty="0"/>
              <a:t>Grafički prikaz korišten za praćenje napretka (npr. </a:t>
            </a:r>
            <a:r>
              <a:rPr lang="hr-HR" sz="1300" dirty="0" err="1"/>
              <a:t>Gantt</a:t>
            </a:r>
            <a:r>
              <a:rPr lang="hr-HR" sz="1300" dirty="0"/>
              <a:t> dijagram)</a:t>
            </a:r>
          </a:p>
          <a:p>
            <a:pPr lvl="1"/>
            <a:endParaRPr lang="pt-BR" sz="1200" dirty="0"/>
          </a:p>
          <a:p>
            <a:pPr marL="1440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71999" y="972000"/>
            <a:ext cx="3161243" cy="5400000"/>
          </a:xfrm>
        </p:spPr>
        <p:txBody>
          <a:bodyPr/>
          <a:lstStyle/>
          <a:p>
            <a:r>
              <a:rPr lang="hr-HR" dirty="0"/>
              <a:t>Tablica raščlambe zadataka članova s procijenjenim naporom u satima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9" y="2759960"/>
            <a:ext cx="4327863" cy="3885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99" y="1178293"/>
            <a:ext cx="4188613" cy="2398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31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600" b="1" dirty="0"/>
              <a:t>Što je bilo dobro:</a:t>
            </a:r>
            <a:endParaRPr lang="hr-HR" sz="1600" dirty="0"/>
          </a:p>
          <a:p>
            <a:pPr lvl="2"/>
            <a:r>
              <a:rPr lang="hr-HR" dirty="0"/>
              <a:t>Uspješna implementacija većine ključnih funkcionalnosti.</a:t>
            </a:r>
          </a:p>
          <a:p>
            <a:pPr lvl="2"/>
            <a:r>
              <a:rPr lang="hr-HR" dirty="0"/>
              <a:t>Naučili smo nove tehnologije (</a:t>
            </a:r>
            <a:r>
              <a:rPr lang="hr-HR" dirty="0" err="1"/>
              <a:t>React</a:t>
            </a:r>
            <a:r>
              <a:rPr lang="hr-HR" dirty="0"/>
              <a:t>, Next.js, </a:t>
            </a:r>
            <a:r>
              <a:rPr lang="hr-HR" dirty="0" err="1"/>
              <a:t>Django</a:t>
            </a:r>
            <a:r>
              <a:rPr lang="hr-HR" dirty="0"/>
              <a:t>, </a:t>
            </a:r>
            <a:r>
              <a:rPr lang="hr-HR" dirty="0" err="1"/>
              <a:t>PostgreSQL</a:t>
            </a:r>
            <a:r>
              <a:rPr lang="hr-HR" dirty="0"/>
              <a:t>).</a:t>
            </a:r>
          </a:p>
          <a:p>
            <a:pPr lvl="2"/>
            <a:r>
              <a:rPr lang="hr-HR" dirty="0"/>
              <a:t>Tim je ostvario dobru suradnju kroz redovite sastanke i komunikaciju putem </a:t>
            </a:r>
            <a:r>
              <a:rPr lang="hr-HR" dirty="0" err="1"/>
              <a:t>Discorda</a:t>
            </a:r>
            <a:r>
              <a:rPr lang="hr-HR" dirty="0"/>
              <a:t> i </a:t>
            </a:r>
            <a:r>
              <a:rPr lang="hr-HR" dirty="0" err="1"/>
              <a:t>GitHub</a:t>
            </a:r>
            <a:r>
              <a:rPr lang="hr-HR" dirty="0"/>
              <a:t>-a.</a:t>
            </a:r>
          </a:p>
          <a:p>
            <a:pPr lvl="2"/>
            <a:r>
              <a:rPr lang="hr-HR" dirty="0"/>
              <a:t>Stekli smo iskustvo u razvoju web aplikacija i </a:t>
            </a:r>
            <a:r>
              <a:rPr lang="hr-HR" dirty="0" err="1"/>
              <a:t>cloud</a:t>
            </a:r>
            <a:r>
              <a:rPr lang="hr-HR" dirty="0"/>
              <a:t> </a:t>
            </a:r>
            <a:r>
              <a:rPr lang="hr-HR" dirty="0" err="1"/>
              <a:t>deploy</a:t>
            </a:r>
            <a:r>
              <a:rPr lang="hr-HR" dirty="0"/>
              <a:t> procesu (</a:t>
            </a:r>
            <a:r>
              <a:rPr lang="hr-HR" dirty="0" err="1"/>
              <a:t>Vercel</a:t>
            </a:r>
            <a:r>
              <a:rPr lang="hr-HR" dirty="0"/>
              <a:t>, </a:t>
            </a:r>
            <a:r>
              <a:rPr lang="hr-HR" dirty="0" err="1"/>
              <a:t>Render</a:t>
            </a:r>
            <a:r>
              <a:rPr lang="hr-HR" dirty="0"/>
              <a:t>).</a:t>
            </a:r>
          </a:p>
          <a:p>
            <a:pPr lvl="2"/>
            <a:r>
              <a:rPr lang="hr-HR" dirty="0"/>
              <a:t>Kvalitetna dokumentacija omogućila je lakše razumijevanje projekta.</a:t>
            </a:r>
          </a:p>
          <a:p>
            <a:r>
              <a:rPr lang="hr-HR" sz="1600" b="1" dirty="0"/>
              <a:t>Što je moglo bolje:</a:t>
            </a:r>
            <a:endParaRPr lang="hr-HR" sz="1600" dirty="0"/>
          </a:p>
          <a:p>
            <a:pPr lvl="2"/>
            <a:r>
              <a:rPr lang="hr-HR" dirty="0"/>
              <a:t>Bolja organizacija zadataka i procjena vremena za izradu funkcionalnosti.</a:t>
            </a:r>
          </a:p>
          <a:p>
            <a:pPr lvl="2"/>
            <a:r>
              <a:rPr lang="hr-HR" dirty="0"/>
              <a:t>Više vremena posvetiti testiranju i sigurnosnim aspektima aplikacije.</a:t>
            </a:r>
          </a:p>
          <a:p>
            <a:pPr lvl="2"/>
            <a:r>
              <a:rPr lang="hr-HR" dirty="0"/>
              <a:t>Ranije definiranje ključnih zahtjeva i strukture aplikacije.</a:t>
            </a:r>
          </a:p>
          <a:p>
            <a:pPr lvl="2"/>
            <a:r>
              <a:rPr lang="hr-HR" dirty="0"/>
              <a:t>Optimizacija koda i bolja modularnost za buduće nadogradnje.</a:t>
            </a:r>
          </a:p>
          <a:p>
            <a:r>
              <a:rPr lang="hr-HR" sz="1600" b="1" dirty="0"/>
              <a:t>Što se nikako ne bi smjelo ponoviti:</a:t>
            </a:r>
            <a:endParaRPr lang="hr-HR" sz="1600" dirty="0"/>
          </a:p>
          <a:p>
            <a:pPr lvl="2"/>
            <a:r>
              <a:rPr lang="hr-HR" dirty="0"/>
              <a:t>Prevelik broj funkcionalnosti u odnosu na dostupno vrijeme.</a:t>
            </a:r>
          </a:p>
          <a:p>
            <a:pPr lvl="2"/>
            <a:r>
              <a:rPr lang="hr-HR" dirty="0"/>
              <a:t>Nedovoljna razrada arhitekture prije početka implementacije.</a:t>
            </a:r>
          </a:p>
          <a:p>
            <a:pPr lvl="2"/>
            <a:r>
              <a:rPr lang="hr-HR" dirty="0"/>
              <a:t>Kašnjenja u ranim fazama razvoja zbog učenja novih tehnologija.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</a:t>
            </a:r>
            <a:r>
              <a:rPr lang="hr-HR" noProof="0" dirty="0" smtClean="0"/>
              <a:t>tima</a:t>
            </a:r>
            <a:endParaRPr lang="hr-HR" noProof="0" dirty="0"/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3200" b="1" noProof="0" dirty="0" smtClean="0"/>
              <a:t>Imena </a:t>
            </a:r>
            <a:r>
              <a:rPr lang="hr-HR" sz="3200" b="1" noProof="0" dirty="0"/>
              <a:t>članova i </a:t>
            </a:r>
            <a:r>
              <a:rPr lang="hr-HR" sz="3200" b="1" noProof="0" dirty="0" smtClean="0"/>
              <a:t>odgovornosti:</a:t>
            </a:r>
          </a:p>
          <a:p>
            <a:r>
              <a:rPr lang="hr-HR" dirty="0" smtClean="0"/>
              <a:t>Fran Galić - Voditelj projekta, razvoj korisničkog sučelja (</a:t>
            </a:r>
            <a:r>
              <a:rPr lang="hr-HR" dirty="0" err="1" smtClean="0"/>
              <a:t>fronted</a:t>
            </a:r>
            <a:r>
              <a:rPr lang="hr-HR" dirty="0" smtClean="0"/>
              <a:t>)</a:t>
            </a:r>
            <a:endParaRPr lang="hr-HR" noProof="0" dirty="0" smtClean="0"/>
          </a:p>
          <a:p>
            <a:r>
              <a:rPr lang="hr-HR" dirty="0"/>
              <a:t>Ivan </a:t>
            </a:r>
            <a:r>
              <a:rPr lang="hr-HR" dirty="0" smtClean="0"/>
              <a:t>Dujmić</a:t>
            </a:r>
            <a:r>
              <a:rPr lang="hr-HR" dirty="0"/>
              <a:t> </a:t>
            </a:r>
            <a:r>
              <a:rPr lang="hr-HR" dirty="0"/>
              <a:t>– Voditelj </a:t>
            </a:r>
            <a:r>
              <a:rPr lang="hr-HR" dirty="0" smtClean="0"/>
              <a:t>Razvoja </a:t>
            </a:r>
            <a:r>
              <a:rPr lang="hr-HR" dirty="0"/>
              <a:t>poslužiteljskog dijela </a:t>
            </a:r>
            <a:r>
              <a:rPr lang="hr-HR" dirty="0" smtClean="0"/>
              <a:t>aplikacije (</a:t>
            </a:r>
            <a:r>
              <a:rPr lang="hr-HR" dirty="0" err="1" smtClean="0"/>
              <a:t>beckned</a:t>
            </a:r>
            <a:r>
              <a:rPr lang="hr-HR" dirty="0" smtClean="0"/>
              <a:t> tim), Dizajner</a:t>
            </a:r>
          </a:p>
          <a:p>
            <a:r>
              <a:rPr lang="hr-HR" dirty="0"/>
              <a:t>Vilim </a:t>
            </a:r>
            <a:r>
              <a:rPr lang="hr-HR" dirty="0" err="1" smtClean="0"/>
              <a:t>Hrupelj</a:t>
            </a:r>
            <a:r>
              <a:rPr lang="hr-HR" dirty="0"/>
              <a:t> </a:t>
            </a:r>
            <a:r>
              <a:rPr lang="hr-HR" dirty="0" smtClean="0"/>
              <a:t>– razvoj baze podataka, </a:t>
            </a:r>
            <a:r>
              <a:rPr lang="hr-HR" dirty="0" err="1" smtClean="0"/>
              <a:t>fronted</a:t>
            </a:r>
            <a:endParaRPr lang="hr-HR" dirty="0" smtClean="0"/>
          </a:p>
          <a:p>
            <a:r>
              <a:rPr lang="hr-HR" dirty="0"/>
              <a:t>Jakov </a:t>
            </a:r>
            <a:r>
              <a:rPr lang="hr-HR" dirty="0" err="1" smtClean="0"/>
              <a:t>Biloglav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 err="1" smtClean="0"/>
              <a:t>fronted</a:t>
            </a:r>
            <a:endParaRPr lang="hr-HR" dirty="0" smtClean="0"/>
          </a:p>
          <a:p>
            <a:r>
              <a:rPr lang="hr-HR" dirty="0"/>
              <a:t>Ivan </a:t>
            </a:r>
            <a:r>
              <a:rPr lang="hr-HR" dirty="0" err="1" smtClean="0"/>
              <a:t>Džanija</a:t>
            </a:r>
            <a:r>
              <a:rPr lang="hr-HR" dirty="0"/>
              <a:t> </a:t>
            </a:r>
            <a:r>
              <a:rPr lang="hr-HR" dirty="0" smtClean="0"/>
              <a:t>– </a:t>
            </a:r>
            <a:r>
              <a:rPr lang="hr-HR" dirty="0" err="1" smtClean="0"/>
              <a:t>beckend</a:t>
            </a:r>
            <a:r>
              <a:rPr lang="hr-HR" dirty="0" smtClean="0"/>
              <a:t> </a:t>
            </a:r>
          </a:p>
          <a:p>
            <a:r>
              <a:rPr lang="hr-HR" dirty="0"/>
              <a:t>Karlo </a:t>
            </a:r>
            <a:r>
              <a:rPr lang="hr-HR" dirty="0" smtClean="0"/>
              <a:t>Brzak – </a:t>
            </a:r>
            <a:r>
              <a:rPr lang="hr-HR" dirty="0" err="1" smtClean="0"/>
              <a:t>beckend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smtClean="0"/>
              <a:t> </a:t>
            </a:r>
            <a:r>
              <a:rPr lang="hr-HR" dirty="0"/>
              <a:t>Matija </a:t>
            </a:r>
            <a:r>
              <a:rPr lang="hr-HR" dirty="0" err="1" smtClean="0"/>
              <a:t>Kukić</a:t>
            </a:r>
            <a:r>
              <a:rPr lang="hr-HR" dirty="0"/>
              <a:t> </a:t>
            </a:r>
            <a:r>
              <a:rPr lang="hr-HR" dirty="0" smtClean="0"/>
              <a:t>– dokumentacija, </a:t>
            </a:r>
            <a:r>
              <a:rPr lang="hr-HR" dirty="0" err="1" smtClean="0"/>
              <a:t>beckend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1999"/>
            <a:ext cx="9000000" cy="5751017"/>
          </a:xfrm>
        </p:spPr>
        <p:txBody>
          <a:bodyPr>
            <a:normAutofit/>
          </a:bodyPr>
          <a:lstStyle/>
          <a:p>
            <a:pPr lvl="0"/>
            <a:r>
              <a:rPr lang="sr-Latn-RS" altLang="sr-Latn-RS" dirty="0"/>
              <a:t>Ukratko: </a:t>
            </a:r>
            <a:r>
              <a:rPr lang="hr-HR" altLang="sr-Latn-RS" b="1" dirty="0"/>
              <a:t>Što aplikacija rješava</a:t>
            </a:r>
            <a:r>
              <a:rPr lang="hr-HR" altLang="sr-Latn-RS" b="1" dirty="0" smtClean="0"/>
              <a:t>?</a:t>
            </a:r>
          </a:p>
          <a:p>
            <a:pPr marL="0" lvl="0" indent="0">
              <a:buNone/>
            </a:pPr>
            <a:r>
              <a:rPr lang="hr-HR" sz="1800" b="1" dirty="0"/>
              <a:t>EasyRent</a:t>
            </a:r>
            <a:r>
              <a:rPr lang="hr-HR" sz="1800" dirty="0"/>
              <a:t> rješava problem složenih i neefikasnih procesa najma automobila omogućujući korisnicima brzu, jednostavnu i transparentnu rezervaciju vozila putem online platforme</a:t>
            </a:r>
            <a:r>
              <a:rPr lang="hr-HR" sz="1800" dirty="0" smtClean="0"/>
              <a:t>.</a:t>
            </a:r>
          </a:p>
          <a:p>
            <a:pPr marL="0" lvl="0" indent="0">
              <a:buNone/>
            </a:pPr>
            <a:endParaRPr lang="hr-HR" altLang="sr-Latn-RS" sz="1800" b="1" dirty="0"/>
          </a:p>
          <a:p>
            <a:pPr lvl="0"/>
            <a:r>
              <a:rPr lang="hr-HR" altLang="sr-Latn-RS" dirty="0"/>
              <a:t>Cilj: </a:t>
            </a:r>
            <a:r>
              <a:rPr lang="hr-HR" altLang="sr-Latn-RS" b="1" dirty="0"/>
              <a:t>Glavna svrha i funkcionalnosti aplikacije</a:t>
            </a:r>
            <a:r>
              <a:rPr lang="hr-HR" altLang="sr-Latn-RS" dirty="0" smtClean="0"/>
              <a:t>.</a:t>
            </a:r>
          </a:p>
          <a:p>
            <a:pPr marL="0" lvl="0" indent="0">
              <a:buNone/>
            </a:pPr>
            <a:r>
              <a:rPr lang="hr-HR" sz="1800" dirty="0"/>
              <a:t>Cilj aplikacije je </a:t>
            </a:r>
            <a:r>
              <a:rPr lang="hr-HR" sz="1800" b="1" dirty="0"/>
              <a:t>pojednostaviti</a:t>
            </a:r>
            <a:r>
              <a:rPr lang="hr-HR" sz="1800" dirty="0"/>
              <a:t> proces iznajmljivanja vozila kroz fleksibilnu pretragu, transparentno plaćanje i personalizirane preporuke za korisnike, dok vlasnicima vozila omogućuje automatizirano upravljanje flotom i smanjenje operativnih troškova</a:t>
            </a:r>
            <a:r>
              <a:rPr lang="hr-HR" sz="1800" dirty="0" smtClean="0"/>
              <a:t>.</a:t>
            </a:r>
          </a:p>
          <a:p>
            <a:pPr marL="0" lvl="0" indent="0">
              <a:buNone/>
            </a:pPr>
            <a:endParaRPr lang="hr-HR" altLang="sr-Latn-RS" sz="1800" dirty="0"/>
          </a:p>
          <a:p>
            <a:pPr lvl="0"/>
            <a:r>
              <a:rPr lang="hr-HR" altLang="sr-Latn-RS" dirty="0"/>
              <a:t>Postoji li slično rješenje? </a:t>
            </a:r>
            <a:r>
              <a:rPr lang="hr-HR" altLang="sr-Latn-RS" b="1" dirty="0"/>
              <a:t>Što je Vaša prednost</a:t>
            </a:r>
            <a:r>
              <a:rPr lang="hr-HR" altLang="sr-Latn-RS" b="1" dirty="0" smtClean="0"/>
              <a:t>?</a:t>
            </a:r>
          </a:p>
          <a:p>
            <a:pPr marL="0" lvl="0" indent="0">
              <a:buNone/>
            </a:pPr>
            <a:r>
              <a:rPr lang="hr-HR" sz="1800" dirty="0"/>
              <a:t>Slična rješenja poput </a:t>
            </a:r>
            <a:r>
              <a:rPr lang="hr-HR" sz="1800" b="1" dirty="0" err="1"/>
              <a:t>Rentcars</a:t>
            </a:r>
            <a:r>
              <a:rPr lang="hr-HR" sz="1800" dirty="0"/>
              <a:t> i </a:t>
            </a:r>
            <a:r>
              <a:rPr lang="hr-HR" sz="1800" b="1" dirty="0"/>
              <a:t>Turo</a:t>
            </a:r>
            <a:r>
              <a:rPr lang="hr-HR" sz="1800" dirty="0"/>
              <a:t> već postoje, no </a:t>
            </a:r>
            <a:r>
              <a:rPr lang="hr-HR" sz="1800" b="1" dirty="0"/>
              <a:t>EasyRent</a:t>
            </a:r>
            <a:r>
              <a:rPr lang="hr-HR" sz="1800" dirty="0"/>
              <a:t> se izdvaja po integriranom sustavu chat komunikacije između korisnika i vlasnika, sustavu bonusa i popusta za dugoročnu lojalnost te naprednim algoritmima za personalizirane preporuke.</a:t>
            </a:r>
            <a:endParaRPr lang="hr-HR" altLang="sr-Latn-R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" y="878031"/>
            <a:ext cx="9000000" cy="5886001"/>
          </a:xfrm>
        </p:spPr>
        <p:txBody>
          <a:bodyPr>
            <a:normAutofit/>
          </a:bodyPr>
          <a:lstStyle/>
          <a:p>
            <a:r>
              <a:rPr lang="hr-HR" b="1" dirty="0"/>
              <a:t>Glavni funkcionalni </a:t>
            </a:r>
            <a:r>
              <a:rPr lang="hr-HR" b="1" dirty="0" smtClean="0"/>
              <a:t>zahtjevi</a:t>
            </a:r>
            <a:r>
              <a:rPr lang="hr-HR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600" b="1" dirty="0" smtClean="0"/>
              <a:t>Registracija </a:t>
            </a:r>
            <a:r>
              <a:rPr lang="sv-SE" sz="1600" b="1" dirty="0"/>
              <a:t>i prijava korisnika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/>
              <a:t>Omogućuje korisnicima siguran pristup platformi</a:t>
            </a:r>
            <a:r>
              <a:rPr lang="sv-SE" sz="1600" dirty="0" smtClean="0"/>
              <a:t>.</a:t>
            </a:r>
            <a:endParaRPr lang="hr-H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Pretraga i rezervacija vozila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Korisnici mogu pregledavati, filtrirati i rezervirati vozila te upravljati svojim rezervacijama</a:t>
            </a:r>
            <a:r>
              <a:rPr lang="hr-H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Plaćanje putem različitih kanala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Podržana su plaćanja putem virtualnog novčanika i vanjskih servisa </a:t>
            </a:r>
            <a:r>
              <a:rPr lang="hr-HR" sz="1600" dirty="0" smtClean="0"/>
              <a:t>(Stripe).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Sustav ocjenjivanja i recenzija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Korisnici mogu ocijeniti </a:t>
            </a:r>
            <a:r>
              <a:rPr lang="hr-HR" sz="1600" dirty="0" smtClean="0"/>
              <a:t>vozila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Upravljanje voznim parkom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Vlasnici mogu dodavati, uređivati i pratiti svoja vozila te prihode. i vlasnike te pregledavati recenzije</a:t>
            </a:r>
            <a:r>
              <a:rPr lang="hr-H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Chat komunikacija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Korisnici </a:t>
            </a:r>
            <a:r>
              <a:rPr lang="hr-HR" sz="1600" dirty="0" smtClean="0"/>
              <a:t>mogu komunicirati sa AI pomoćnikom ili sa </a:t>
            </a:r>
            <a:r>
              <a:rPr lang="hr-HR" sz="1600" dirty="0" err="1" smtClean="0"/>
              <a:t>Adminom</a:t>
            </a:r>
            <a:r>
              <a:rPr lang="hr-HR" sz="1600" dirty="0" smtClean="0"/>
              <a:t> za dodatna pitanja.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Administratorske funkcionalnosti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Administratori mogu upravljati korisnicima, moderirati sadržaj i rješavati pritužbe</a:t>
            </a:r>
            <a:r>
              <a:rPr lang="hr-H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1600" b="1" dirty="0"/>
              <a:t>Obavijesti putem e-maila</a:t>
            </a:r>
            <a:r>
              <a:rPr lang="hr-HR" sz="1600" dirty="0"/>
              <a:t/>
            </a:r>
            <a:br>
              <a:rPr lang="hr-HR" sz="1600" dirty="0"/>
            </a:br>
            <a:r>
              <a:rPr lang="hr-HR" sz="1600" dirty="0"/>
              <a:t>Sustav automatski šalje važne obavijesti korisnicima putem e-maila.</a:t>
            </a:r>
            <a:endParaRPr lang="hr-HR" sz="16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529038"/>
          </a:xfrm>
        </p:spPr>
        <p:txBody>
          <a:bodyPr>
            <a:normAutofit/>
          </a:bodyPr>
          <a:lstStyle/>
          <a:p>
            <a:r>
              <a:rPr lang="hr-HR" b="1" dirty="0"/>
              <a:t>Nefunkcionalni i zahtjevi domene </a:t>
            </a:r>
            <a:r>
              <a:rPr lang="hr-HR" b="1" dirty="0" smtClean="0"/>
              <a:t>primjene: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600" b="1" dirty="0"/>
              <a:t>Performanse</a:t>
            </a:r>
            <a:endParaRPr lang="hr-HR" sz="1600" dirty="0"/>
          </a:p>
          <a:p>
            <a:pPr lvl="1"/>
            <a:r>
              <a:rPr lang="hr-HR" sz="1400" dirty="0"/>
              <a:t>Stranica se mora učitati unutar 2 sekunde na prosječnoj mrežnoj vezi.</a:t>
            </a:r>
          </a:p>
          <a:p>
            <a:pPr lvl="1"/>
            <a:r>
              <a:rPr lang="hr-HR" sz="1400" dirty="0"/>
              <a:t>Sustav mora podržavati do 1000 istovremenih korisnika bez usporavanja.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600" b="1" dirty="0" smtClean="0"/>
              <a:t>Sigurnost</a:t>
            </a:r>
            <a:endParaRPr lang="hr-HR" sz="1600" dirty="0"/>
          </a:p>
          <a:p>
            <a:pPr lvl="1"/>
            <a:r>
              <a:rPr lang="hr-HR" sz="1400" dirty="0"/>
              <a:t>Osjetljivi podaci moraju biti šifrirani modernim algoritmima.</a:t>
            </a:r>
          </a:p>
          <a:p>
            <a:pPr lvl="1"/>
            <a:r>
              <a:rPr lang="hr-HR" sz="1400" dirty="0"/>
              <a:t>Sustav mora biti zaštićen od SQL injekcija i XSS napada.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600" b="1" dirty="0" smtClean="0"/>
              <a:t>Korisničko </a:t>
            </a:r>
            <a:r>
              <a:rPr lang="hr-HR" sz="1600" b="1" dirty="0"/>
              <a:t>iskustvo</a:t>
            </a:r>
            <a:endParaRPr lang="hr-HR" sz="1600" dirty="0"/>
          </a:p>
          <a:p>
            <a:pPr lvl="1"/>
            <a:r>
              <a:rPr lang="hr-HR" sz="1400" dirty="0"/>
              <a:t>Sučelje mora biti intuitivno i jednostavno za navigaciju.</a:t>
            </a:r>
          </a:p>
          <a:p>
            <a:pPr lvl="1"/>
            <a:r>
              <a:rPr lang="hr-HR" sz="1400" dirty="0" err="1"/>
              <a:t>Responsivni</a:t>
            </a:r>
            <a:r>
              <a:rPr lang="hr-HR" sz="1400" dirty="0"/>
              <a:t> dizajn za optimalno korištenje na mobilnim uređajima.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600" b="1" dirty="0"/>
              <a:t>Održavanje</a:t>
            </a:r>
            <a:endParaRPr lang="hr-HR" sz="1600" dirty="0"/>
          </a:p>
          <a:p>
            <a:pPr lvl="1"/>
            <a:r>
              <a:rPr lang="hr-HR" sz="1400" dirty="0"/>
              <a:t>Kod mora biti dobro dokumentiran za buduće nadogradnje.</a:t>
            </a:r>
          </a:p>
          <a:p>
            <a:pPr lvl="1"/>
            <a:r>
              <a:rPr lang="hr-HR" sz="1400" dirty="0"/>
              <a:t>Sustav mora biti lako proširiv za nove funkcionalnosti.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600" b="1" dirty="0"/>
              <a:t>Oporavak</a:t>
            </a:r>
            <a:endParaRPr lang="hr-HR" sz="1600" dirty="0"/>
          </a:p>
          <a:p>
            <a:pPr lvl="1"/>
            <a:r>
              <a:rPr lang="hr-HR" sz="1400" dirty="0"/>
              <a:t>Sigurnosne kopije podataka moraju se provoditi svakodnevno.</a:t>
            </a:r>
          </a:p>
          <a:p>
            <a:pPr lvl="1"/>
            <a:r>
              <a:rPr lang="hr-HR" sz="1400" dirty="0"/>
              <a:t>Brz oporavak sustava u slučaju kvara</a:t>
            </a:r>
            <a:r>
              <a:rPr lang="hr-H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hr-HR" sz="160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23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Dijagram visoke razine koji prikazuje glavne korisnike i njihove interakcije s aplikacijom</a:t>
            </a:r>
            <a:r>
              <a:rPr lang="hr-HR" noProof="0" dirty="0" smtClean="0"/>
              <a:t>.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53" y="2345333"/>
            <a:ext cx="5556091" cy="3599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4" y="1176476"/>
            <a:ext cx="7938703" cy="516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389708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1309</TotalTime>
  <Words>1019</Words>
  <Application>Microsoft Office PowerPoint</Application>
  <PresentationFormat>Prikaz na zaslonu (4:3)</PresentationFormat>
  <Paragraphs>179</Paragraphs>
  <Slides>16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12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16</vt:i4>
      </vt:variant>
    </vt:vector>
  </HeadingPairs>
  <TitlesOfParts>
    <vt:vector size="30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Easy Rent</vt:lpstr>
      <vt:lpstr>Sadržaj</vt:lpstr>
      <vt:lpstr>Sadržaj</vt:lpstr>
      <vt:lpstr>Članovi grupe</vt:lpstr>
      <vt:lpstr>O projektu</vt:lpstr>
      <vt:lpstr>Pregled zahtjeva</vt:lpstr>
      <vt:lpstr>PowerPoint prezentacija</vt:lpstr>
      <vt:lpstr>UML dijagram obrazaca uporabe</vt:lpstr>
      <vt:lpstr>PowerPoint prezentacija</vt:lpstr>
      <vt:lpstr>Arhitektura sustava</vt:lpstr>
      <vt:lpstr>PowerPoint prezentacija</vt:lpstr>
      <vt:lpstr>Ispitivanje</vt:lpstr>
      <vt:lpstr>Korišteni alati i tehnologije</vt:lpstr>
      <vt:lpstr>Organizacija rada</vt:lpstr>
      <vt:lpstr>PowerPoint prezentacija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Fran Galić</cp:lastModifiedBy>
  <cp:revision>53</cp:revision>
  <dcterms:created xsi:type="dcterms:W3CDTF">2016-01-18T13:10:52Z</dcterms:created>
  <dcterms:modified xsi:type="dcterms:W3CDTF">2025-01-24T14:48:40Z</dcterms:modified>
</cp:coreProperties>
</file>