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390" r:id="rId2"/>
    <p:sldId id="559" r:id="rId3"/>
    <p:sldId id="561" r:id="rId4"/>
    <p:sldId id="514" r:id="rId5"/>
    <p:sldId id="547" r:id="rId6"/>
    <p:sldId id="526" r:id="rId7"/>
    <p:sldId id="523" r:id="rId8"/>
    <p:sldId id="524" r:id="rId9"/>
    <p:sldId id="525" r:id="rId10"/>
    <p:sldId id="516" r:id="rId11"/>
    <p:sldId id="527" r:id="rId12"/>
    <p:sldId id="519" r:id="rId13"/>
    <p:sldId id="529" r:id="rId14"/>
    <p:sldId id="531" r:id="rId15"/>
    <p:sldId id="532" r:id="rId16"/>
    <p:sldId id="530" r:id="rId17"/>
    <p:sldId id="528" r:id="rId18"/>
    <p:sldId id="517" r:id="rId19"/>
    <p:sldId id="535" r:id="rId20"/>
    <p:sldId id="521" r:id="rId21"/>
    <p:sldId id="537" r:id="rId22"/>
    <p:sldId id="536" r:id="rId23"/>
    <p:sldId id="534" r:id="rId24"/>
    <p:sldId id="539" r:id="rId25"/>
    <p:sldId id="538" r:id="rId26"/>
    <p:sldId id="540" r:id="rId27"/>
    <p:sldId id="542" r:id="rId28"/>
    <p:sldId id="543" r:id="rId29"/>
    <p:sldId id="557" r:id="rId30"/>
    <p:sldId id="555" r:id="rId31"/>
    <p:sldId id="551" r:id="rId32"/>
    <p:sldId id="558" r:id="rId33"/>
    <p:sldId id="562" r:id="rId34"/>
    <p:sldId id="545" r:id="rId35"/>
    <p:sldId id="563" r:id="rId36"/>
    <p:sldId id="564" r:id="rId37"/>
    <p:sldId id="565" r:id="rId38"/>
    <p:sldId id="566" r:id="rId39"/>
    <p:sldId id="567" r:id="rId40"/>
    <p:sldId id="568" r:id="rId41"/>
    <p:sldId id="569" r:id="rId42"/>
    <p:sldId id="570" r:id="rId43"/>
    <p:sldId id="571" r:id="rId44"/>
    <p:sldId id="572" r:id="rId45"/>
    <p:sldId id="573" r:id="rId46"/>
    <p:sldId id="544" r:id="rId47"/>
    <p:sldId id="548" r:id="rId48"/>
    <p:sldId id="550" r:id="rId49"/>
    <p:sldId id="549" r:id="rId50"/>
    <p:sldId id="513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000000"/>
    <a:srgbClr val="595959"/>
    <a:srgbClr val="000066"/>
    <a:srgbClr val="A50021"/>
    <a:srgbClr val="FF7C80"/>
    <a:srgbClr val="FF9999"/>
    <a:srgbClr val="99FF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19" autoAdjust="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166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F06F72FF-0F88-0F49-A8B4-747BC7CD9C7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8274ED37-F60B-5B49-90DC-861A0EB10C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318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B5F19E79-CBC3-5041-AB75-06C59D566395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A4EED37D-3CF9-9042-916D-69AEF0639A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9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6192" y="1440000"/>
            <a:ext cx="8640000" cy="2160000"/>
          </a:xfrm>
        </p:spPr>
        <p:txBody>
          <a:bodyPr anchor="ctr" anchorCtr="0"/>
          <a:lstStyle>
            <a:lvl1pPr algn="ctr"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(Title)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6192" y="3600000"/>
            <a:ext cx="8640000" cy="864000"/>
          </a:xfrm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(Name)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66192" y="4464000"/>
            <a:ext cx="8640000" cy="864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rgbClr val="404040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(Date)</a:t>
            </a:r>
          </a:p>
        </p:txBody>
      </p:sp>
    </p:spTree>
    <p:extLst>
      <p:ext uri="{BB962C8B-B14F-4D97-AF65-F5344CB8AC3E}">
        <p14:creationId xmlns:p14="http://schemas.microsoft.com/office/powerpoint/2010/main" val="296839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52000"/>
            <a:ext cx="8280000" cy="864000"/>
          </a:xfrm>
        </p:spPr>
        <p:txBody>
          <a:bodyPr>
            <a:normAutofit/>
          </a:bodyPr>
          <a:lstStyle>
            <a:lvl1pPr algn="ctr"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296000"/>
            <a:ext cx="8280000" cy="5184000"/>
          </a:xfrm>
        </p:spPr>
        <p:txBody>
          <a:bodyPr/>
          <a:lstStyle>
            <a:lvl1pPr marL="355600" indent="-355600"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3888" indent="-268288">
              <a:defRPr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804863" indent="-180975">
              <a:defRPr>
                <a:solidFill>
                  <a:srgbClr val="6699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984250" indent="-177800">
              <a:defRPr lang="en-US" sz="1600" kern="1200" noProof="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marL="984250" lvl="3" indent="-177800" algn="l" defTabSz="457200" rtl="0" eaLnBrk="1" latinLnBrk="0" hangingPunct="1">
              <a:spcBef>
                <a:spcPct val="20000"/>
              </a:spcBef>
              <a:buFont typeface="Arial"/>
              <a:buChar char="–"/>
            </a:pPr>
            <a:r>
              <a:rPr lang="en-US" noProof="0" dirty="0"/>
              <a:t>Four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679CD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06BB42ED-0428-F349-A1E9-DBFAF598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4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00" y="252000"/>
            <a:ext cx="82800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296000"/>
            <a:ext cx="8280000" cy="518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 level</a:t>
            </a:r>
          </a:p>
        </p:txBody>
      </p:sp>
    </p:spTree>
    <p:extLst>
      <p:ext uri="{BB962C8B-B14F-4D97-AF65-F5344CB8AC3E}">
        <p14:creationId xmlns:p14="http://schemas.microsoft.com/office/powerpoint/2010/main" val="36774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55600" indent="-355600" algn="l" defTabSz="457200" rtl="0" eaLnBrk="1" latinLnBrk="0" hangingPunct="1">
        <a:spcBef>
          <a:spcPct val="20000"/>
        </a:spcBef>
        <a:buFont typeface="Wingdings" pitchFamily="2" charset="2"/>
        <a:buChar char="q"/>
        <a:defRPr sz="2400" b="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3888" indent="-268288" algn="l" defTabSz="4572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804863" indent="-180975" algn="l" defTabSz="4572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6699FF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984250" indent="-1778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accent4">
              <a:lumMod val="60000"/>
              <a:lumOff val="4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accent4">
              <a:lumMod val="60000"/>
              <a:lumOff val="40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192" y="1080000"/>
            <a:ext cx="8640000" cy="1728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0066"/>
                </a:solidFill>
              </a:rPr>
              <a:t>Introduction to Intelligent Vehicles</a:t>
            </a:r>
            <a:br>
              <a:rPr lang="en-US" sz="3200" b="1" dirty="0" smtClean="0">
                <a:solidFill>
                  <a:srgbClr val="000066"/>
                </a:solidFill>
              </a:rPr>
            </a:br>
            <a:r>
              <a:rPr lang="en-US" sz="3200" b="1" dirty="0" smtClean="0">
                <a:solidFill>
                  <a:srgbClr val="000066"/>
                </a:solidFill>
              </a:rPr>
              <a:t>[ 7. Intersection Management ]</a:t>
            </a:r>
            <a:endParaRPr lang="en-US" sz="3200" b="1" dirty="0">
              <a:solidFill>
                <a:srgbClr val="00006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3240000"/>
            <a:ext cx="8640000" cy="2520000"/>
          </a:xfrm>
        </p:spPr>
        <p:txBody>
          <a:bodyPr>
            <a:normAutofit/>
          </a:bodyPr>
          <a:lstStyle/>
          <a:p>
            <a:r>
              <a:rPr lang="de-DE" sz="2200" dirty="0" smtClean="0">
                <a:solidFill>
                  <a:schemeClr val="tx1"/>
                </a:solidFill>
              </a:rPr>
              <a:t>Chung-Wei Lin</a:t>
            </a:r>
          </a:p>
          <a:p>
            <a:r>
              <a:rPr lang="de-DE" sz="1800" u="sng" dirty="0" smtClean="0">
                <a:solidFill>
                  <a:srgbClr val="0000FF"/>
                </a:solidFill>
              </a:rPr>
              <a:t>cwlin@csie.ntu.edu.tw</a:t>
            </a:r>
          </a:p>
          <a:p>
            <a:r>
              <a:rPr lang="de-DE" sz="1800" dirty="0" smtClean="0">
                <a:solidFill>
                  <a:srgbClr val="6699FF"/>
                </a:solidFill>
              </a:rPr>
              <a:t>CSIE </a:t>
            </a:r>
            <a:r>
              <a:rPr lang="de-DE" sz="1800" dirty="0">
                <a:solidFill>
                  <a:srgbClr val="6699FF"/>
                </a:solidFill>
              </a:rPr>
              <a:t>Department</a:t>
            </a:r>
          </a:p>
          <a:p>
            <a:r>
              <a:rPr lang="de-DE" sz="1800" dirty="0">
                <a:solidFill>
                  <a:srgbClr val="6699FF"/>
                </a:solidFill>
              </a:rPr>
              <a:t>National Taiwan University</a:t>
            </a:r>
          </a:p>
          <a:p>
            <a:r>
              <a:rPr lang="de-DE" sz="1800" dirty="0" smtClean="0">
                <a:solidFill>
                  <a:srgbClr val="6699FF"/>
                </a:solidFill>
              </a:rPr>
              <a:t>Fall 2019</a:t>
            </a:r>
            <a:endParaRPr lang="de-DE" sz="1800" dirty="0">
              <a:solidFill>
                <a:srgbClr val="66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4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8 phases of an intersection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2196000"/>
            <a:ext cx="8208000" cy="41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2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  <a:p>
            <a:r>
              <a:rPr lang="en-US" b="1" u="sng" dirty="0" smtClean="0"/>
              <a:t>Controlling </a:t>
            </a:r>
            <a:r>
              <a:rPr lang="en-US" b="1" u="sng" dirty="0"/>
              <a:t>Lengths of Traffic Lights</a:t>
            </a:r>
          </a:p>
          <a:p>
            <a:r>
              <a:rPr lang="en-US" dirty="0"/>
              <a:t>Intelligent Intersection Management</a:t>
            </a:r>
          </a:p>
          <a:p>
            <a:r>
              <a:rPr lang="en-US" dirty="0"/>
              <a:t>Imperfect Communication</a:t>
            </a:r>
          </a:p>
          <a:p>
            <a:r>
              <a:rPr lang="en-US" dirty="0"/>
              <a:t>Centralized and Distributed Approaches</a:t>
            </a:r>
          </a:p>
          <a:p>
            <a:r>
              <a:rPr lang="en-US" dirty="0"/>
              <a:t>Graph-Based </a:t>
            </a:r>
            <a:r>
              <a:rPr lang="en-US" dirty="0" smtClean="0"/>
              <a:t>Approach</a:t>
            </a:r>
          </a:p>
          <a:p>
            <a:r>
              <a:rPr lang="en-US" dirty="0" smtClean="0"/>
              <a:t>Non-Cooperative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6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Controlling Lengths </a:t>
            </a:r>
            <a:r>
              <a:rPr lang="en-US" dirty="0"/>
              <a:t>of </a:t>
            </a:r>
            <a:r>
              <a:rPr lang="en-US" dirty="0" smtClean="0"/>
              <a:t>Traffic 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time control</a:t>
            </a:r>
          </a:p>
          <a:p>
            <a:r>
              <a:rPr lang="en-US" dirty="0" smtClean="0"/>
              <a:t>Coordinated control</a:t>
            </a:r>
          </a:p>
          <a:p>
            <a:pPr lvl="1"/>
            <a:r>
              <a:rPr lang="en-US" dirty="0" smtClean="0"/>
              <a:t>Continuous green lights</a:t>
            </a:r>
          </a:p>
          <a:p>
            <a:r>
              <a:rPr lang="en-US" dirty="0" smtClean="0"/>
              <a:t>Adaptive control</a:t>
            </a:r>
          </a:p>
          <a:p>
            <a:pPr lvl="1"/>
            <a:r>
              <a:rPr lang="en-US" dirty="0" smtClean="0"/>
              <a:t>Design-time approach</a:t>
            </a:r>
          </a:p>
          <a:p>
            <a:pPr lvl="2"/>
            <a:r>
              <a:rPr lang="en-US" dirty="0" smtClean="0"/>
              <a:t>Based on traffic data and history</a:t>
            </a:r>
          </a:p>
          <a:p>
            <a:pPr lvl="1"/>
            <a:r>
              <a:rPr lang="en-US" dirty="0" smtClean="0"/>
              <a:t>Real-time approach</a:t>
            </a:r>
          </a:p>
          <a:p>
            <a:pPr lvl="2"/>
            <a:r>
              <a:rPr lang="en-US" dirty="0" smtClean="0"/>
              <a:t>Based on sensor observation or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3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Back-Pressure Control: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Traffic flow is similar to water flow</a:t>
            </a:r>
          </a:p>
          <a:p>
            <a:r>
              <a:rPr lang="en-US" dirty="0" smtClean="0"/>
              <a:t>Basic notation</a:t>
            </a:r>
          </a:p>
          <a:p>
            <a:pPr lvl="1"/>
            <a:r>
              <a:rPr lang="en-US" dirty="0" err="1" smtClean="0"/>
              <a:t>λ</a:t>
            </a:r>
            <a:r>
              <a:rPr lang="en-US" baseline="-25000" dirty="0" err="1" smtClean="0"/>
              <a:t>i</a:t>
            </a:r>
            <a:r>
              <a:rPr lang="en-US" dirty="0" smtClean="0"/>
              <a:t>: lane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/>
              <a:t>Q</a:t>
            </a:r>
            <a:r>
              <a:rPr lang="en-US" baseline="-25000" dirty="0" smtClean="0"/>
              <a:t>i</a:t>
            </a:r>
            <a:r>
              <a:rPr lang="en-US" dirty="0" smtClean="0"/>
              <a:t>: queue length of lane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: pressure of lane </a:t>
            </a:r>
            <a:r>
              <a:rPr lang="en-US" dirty="0" err="1" smtClean="0"/>
              <a:t>i</a:t>
            </a:r>
            <a:endParaRPr lang="en-US" dirty="0" smtClean="0"/>
          </a:p>
          <a:p>
            <a:pPr lvl="2"/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 = Q</a:t>
            </a:r>
            <a:r>
              <a:rPr lang="en-US" baseline="-25000" dirty="0" smtClean="0"/>
              <a:t>i</a:t>
            </a:r>
          </a:p>
          <a:p>
            <a:pPr lvl="1"/>
            <a:r>
              <a:rPr lang="en-US" dirty="0" err="1" smtClean="0"/>
              <a:t>D</a:t>
            </a:r>
            <a:r>
              <a:rPr lang="en-US" baseline="-25000" dirty="0" err="1" smtClean="0"/>
              <a:t>i,j</a:t>
            </a:r>
            <a:r>
              <a:rPr lang="en-US" dirty="0" smtClean="0"/>
              <a:t>: </a:t>
            </a:r>
            <a:r>
              <a:rPr lang="en-US" dirty="0"/>
              <a:t>[</a:t>
            </a:r>
            <a:r>
              <a:rPr lang="en-US" dirty="0" smtClean="0"/>
              <a:t>0,1] there is a vehicle waiting at lane </a:t>
            </a:r>
            <a:r>
              <a:rPr lang="en-US" dirty="0" err="1" smtClean="0"/>
              <a:t>i</a:t>
            </a:r>
            <a:r>
              <a:rPr lang="en-US" dirty="0" smtClean="0"/>
              <a:t> to leave from lane </a:t>
            </a:r>
            <a:r>
              <a:rPr lang="en-US" dirty="0" err="1" smtClean="0"/>
              <a:t>i</a:t>
            </a:r>
            <a:r>
              <a:rPr lang="en-US" dirty="0" smtClean="0"/>
              <a:t> for lane j</a:t>
            </a:r>
          </a:p>
          <a:p>
            <a:pPr lvl="1"/>
            <a:r>
              <a:rPr lang="en-US" dirty="0" err="1" smtClean="0"/>
              <a:t>P</a:t>
            </a:r>
            <a:r>
              <a:rPr lang="en-US" baseline="-25000" dirty="0" err="1" smtClean="0"/>
              <a:t>i,j</a:t>
            </a:r>
            <a:r>
              <a:rPr lang="en-US" dirty="0" smtClean="0"/>
              <a:t>: pressure from lane </a:t>
            </a:r>
            <a:r>
              <a:rPr lang="en-US" dirty="0" err="1" smtClean="0"/>
              <a:t>i</a:t>
            </a:r>
            <a:r>
              <a:rPr lang="en-US" dirty="0" smtClean="0"/>
              <a:t> to lane j</a:t>
            </a:r>
          </a:p>
          <a:p>
            <a:pPr lvl="2"/>
            <a:r>
              <a:rPr lang="en-US" dirty="0" err="1" smtClean="0"/>
              <a:t>P</a:t>
            </a:r>
            <a:r>
              <a:rPr lang="en-US" baseline="-25000" dirty="0" err="1" smtClean="0"/>
              <a:t>i,j</a:t>
            </a:r>
            <a:r>
              <a:rPr lang="en-US" dirty="0" smtClean="0"/>
              <a:t> = </a:t>
            </a:r>
            <a:r>
              <a:rPr lang="en-US" dirty="0" err="1"/>
              <a:t>D</a:t>
            </a:r>
            <a:r>
              <a:rPr lang="en-US" baseline="-25000" dirty="0" err="1" smtClean="0"/>
              <a:t>i,j</a:t>
            </a:r>
            <a:r>
              <a:rPr lang="en-US" dirty="0" smtClean="0"/>
              <a:t> max(P</a:t>
            </a:r>
            <a:r>
              <a:rPr lang="en-US" baseline="-25000" dirty="0" smtClean="0"/>
              <a:t>i</a:t>
            </a:r>
            <a:r>
              <a:rPr lang="en-US" dirty="0" smtClean="0"/>
              <a:t> –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dirty="0" smtClean="0"/>
              <a:t>, 0)</a:t>
            </a:r>
          </a:p>
          <a:p>
            <a:r>
              <a:rPr lang="en-US" dirty="0" smtClean="0"/>
              <a:t>Each time slot, pick a phase which can maximize ∑</a:t>
            </a:r>
            <a:r>
              <a:rPr lang="en-US" baseline="-25000" dirty="0" smtClean="0"/>
              <a:t>(</a:t>
            </a:r>
            <a:r>
              <a:rPr lang="en-US" baseline="-25000" dirty="0" err="1"/>
              <a:t>i</a:t>
            </a:r>
            <a:r>
              <a:rPr lang="en-US" baseline="-25000" dirty="0" err="1" smtClean="0"/>
              <a:t>,j</a:t>
            </a:r>
            <a:r>
              <a:rPr lang="en-US" baseline="-25000" dirty="0" smtClean="0"/>
              <a:t>)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i,j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i,j</a:t>
            </a:r>
            <a:endParaRPr lang="en-US" baseline="-25000" dirty="0" smtClean="0"/>
          </a:p>
          <a:p>
            <a:pPr lvl="1"/>
            <a:r>
              <a:rPr lang="en-US" dirty="0" err="1" smtClean="0"/>
              <a:t>V</a:t>
            </a:r>
            <a:r>
              <a:rPr lang="en-US" baseline="-25000" dirty="0" err="1" smtClean="0"/>
              <a:t>i,j</a:t>
            </a:r>
            <a:r>
              <a:rPr lang="en-US" dirty="0" smtClean="0"/>
              <a:t>: the maximum number of vehicles that can go from lane </a:t>
            </a:r>
            <a:r>
              <a:rPr lang="en-US" dirty="0" err="1" smtClean="0"/>
              <a:t>i</a:t>
            </a:r>
            <a:r>
              <a:rPr lang="en-US" dirty="0" smtClean="0"/>
              <a:t> to lane j in the phase during the time slot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6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Back-Pressure Control: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</a:t>
            </a:r>
            <a:endParaRPr lang="en-US" dirty="0"/>
          </a:p>
          <a:p>
            <a:pPr lvl="1"/>
            <a:r>
              <a:rPr lang="en-US" dirty="0" smtClean="0"/>
              <a:t>λ</a:t>
            </a:r>
            <a:r>
              <a:rPr lang="en-US" baseline="-25000" dirty="0" smtClean="0"/>
              <a:t>1</a:t>
            </a:r>
            <a:r>
              <a:rPr lang="en-US" dirty="0" smtClean="0"/>
              <a:t>, λ</a:t>
            </a:r>
            <a:r>
              <a:rPr lang="en-US" baseline="-25000" dirty="0" smtClean="0"/>
              <a:t>2</a:t>
            </a:r>
            <a:r>
              <a:rPr lang="en-US" dirty="0" smtClean="0"/>
              <a:t>, λ</a:t>
            </a:r>
            <a:r>
              <a:rPr lang="en-US" baseline="-25000" dirty="0" smtClean="0"/>
              <a:t>3</a:t>
            </a:r>
            <a:r>
              <a:rPr lang="en-US" dirty="0" smtClean="0"/>
              <a:t>, λ</a:t>
            </a:r>
            <a:r>
              <a:rPr lang="en-US" baseline="-25000" dirty="0" smtClean="0"/>
              <a:t>4</a:t>
            </a:r>
            <a:r>
              <a:rPr lang="en-US" dirty="0" smtClean="0"/>
              <a:t>, λ</a:t>
            </a:r>
            <a:r>
              <a:rPr lang="en-US" baseline="-25000" dirty="0" smtClean="0"/>
              <a:t>5</a:t>
            </a:r>
            <a:r>
              <a:rPr lang="en-US" dirty="0" smtClean="0"/>
              <a:t>, λ</a:t>
            </a:r>
            <a:r>
              <a:rPr lang="en-US" baseline="-25000" dirty="0" smtClean="0"/>
              <a:t>6</a:t>
            </a:r>
            <a:endParaRPr lang="en-US" baseline="-25000" dirty="0"/>
          </a:p>
          <a:p>
            <a:pPr lvl="1"/>
            <a:r>
              <a:rPr lang="en-US" dirty="0" smtClean="0"/>
              <a:t>Q = {0, 2, 0, 1, 0, 1}</a:t>
            </a:r>
          </a:p>
          <a:p>
            <a:pPr lvl="1"/>
            <a:r>
              <a:rPr lang="en-US" dirty="0" smtClean="0"/>
              <a:t>P = {0, 2, 0, 1, 0, 1}</a:t>
            </a:r>
            <a:endParaRPr lang="en-US" baseline="-25000" dirty="0"/>
          </a:p>
          <a:p>
            <a:pPr lvl="1"/>
            <a:r>
              <a:rPr lang="en-US" dirty="0" smtClean="0"/>
              <a:t>D</a:t>
            </a:r>
            <a:r>
              <a:rPr lang="en-US" baseline="-25000" dirty="0" smtClean="0"/>
              <a:t>2,1</a:t>
            </a:r>
            <a:r>
              <a:rPr lang="en-US" dirty="0"/>
              <a:t> = </a:t>
            </a:r>
            <a:r>
              <a:rPr lang="en-US" dirty="0" smtClean="0"/>
              <a:t>D</a:t>
            </a:r>
            <a:r>
              <a:rPr lang="en-US" baseline="-25000" dirty="0" smtClean="0"/>
              <a:t>2,5</a:t>
            </a:r>
            <a:r>
              <a:rPr lang="en-US" dirty="0" smtClean="0"/>
              <a:t> = D</a:t>
            </a:r>
            <a:r>
              <a:rPr lang="en-US" baseline="-25000" dirty="0" smtClean="0"/>
              <a:t>4,1</a:t>
            </a:r>
            <a:r>
              <a:rPr lang="en-US" dirty="0" smtClean="0"/>
              <a:t> = D</a:t>
            </a:r>
            <a:r>
              <a:rPr lang="en-US" baseline="-25000" dirty="0" smtClean="0"/>
              <a:t>6,5</a:t>
            </a:r>
            <a:r>
              <a:rPr lang="en-US" dirty="0" smtClean="0"/>
              <a:t> = 1</a:t>
            </a:r>
          </a:p>
          <a:p>
            <a:pPr lvl="1"/>
            <a:r>
              <a:rPr lang="en-US" dirty="0" smtClean="0"/>
              <a:t>P</a:t>
            </a:r>
            <a:r>
              <a:rPr lang="en-US" baseline="-25000" dirty="0" smtClean="0"/>
              <a:t>2,1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P</a:t>
            </a:r>
            <a:r>
              <a:rPr lang="en-US" baseline="-25000" dirty="0" smtClean="0"/>
              <a:t>2,5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2 and</a:t>
            </a:r>
            <a:r>
              <a:rPr lang="en-US" dirty="0"/>
              <a:t> </a:t>
            </a:r>
            <a:r>
              <a:rPr lang="en-US" dirty="0" smtClean="0"/>
              <a:t>P</a:t>
            </a:r>
            <a:r>
              <a:rPr lang="en-US" baseline="-25000" dirty="0" smtClean="0"/>
              <a:t>4,1</a:t>
            </a:r>
            <a:r>
              <a:rPr lang="en-US" dirty="0" smtClean="0"/>
              <a:t> </a:t>
            </a:r>
            <a:r>
              <a:rPr lang="en-US" dirty="0"/>
              <a:t>= P</a:t>
            </a:r>
            <a:r>
              <a:rPr lang="en-US" baseline="-25000" dirty="0" smtClean="0"/>
              <a:t>6,5</a:t>
            </a:r>
            <a:r>
              <a:rPr lang="en-US" dirty="0" smtClean="0"/>
              <a:t> = 1</a:t>
            </a:r>
          </a:p>
          <a:p>
            <a:pPr lvl="1"/>
            <a:r>
              <a:rPr lang="en-US" dirty="0" smtClean="0"/>
              <a:t>Assume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i,j</a:t>
            </a:r>
            <a:r>
              <a:rPr lang="en-US" dirty="0" smtClean="0"/>
              <a:t> is V or 0</a:t>
            </a:r>
          </a:p>
          <a:p>
            <a:pPr lvl="2"/>
            <a:r>
              <a:rPr lang="en-US" dirty="0" smtClean="0"/>
              <a:t>Why 0?</a:t>
            </a:r>
          </a:p>
          <a:p>
            <a:pPr lvl="1"/>
            <a:r>
              <a:rPr lang="en-US" dirty="0" smtClean="0"/>
              <a:t>(Check </a:t>
            </a:r>
            <a:r>
              <a:rPr lang="en-US" dirty="0"/>
              <a:t>animations for phases)</a:t>
            </a:r>
          </a:p>
          <a:p>
            <a:pPr lvl="1"/>
            <a:r>
              <a:rPr lang="en-US" dirty="0" smtClean="0"/>
              <a:t>∑</a:t>
            </a:r>
            <a:r>
              <a:rPr lang="en-US" baseline="-25000" dirty="0" smtClean="0"/>
              <a:t>(</a:t>
            </a:r>
            <a:r>
              <a:rPr lang="en-US" baseline="-25000" dirty="0" err="1" smtClean="0"/>
              <a:t>i,j</a:t>
            </a:r>
            <a:r>
              <a:rPr lang="en-US" baseline="-25000" dirty="0" smtClean="0"/>
              <a:t>)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i,j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i,j</a:t>
            </a:r>
            <a:r>
              <a:rPr lang="en-US" dirty="0"/>
              <a:t> </a:t>
            </a:r>
            <a:r>
              <a:rPr lang="en-US" dirty="0" smtClean="0"/>
              <a:t>= 4V for Phase 1</a:t>
            </a:r>
          </a:p>
          <a:p>
            <a:pPr lvl="1"/>
            <a:r>
              <a:rPr lang="en-US" dirty="0" smtClean="0"/>
              <a:t>∑</a:t>
            </a:r>
            <a:r>
              <a:rPr lang="en-US" baseline="-25000" dirty="0"/>
              <a:t>(</a:t>
            </a:r>
            <a:r>
              <a:rPr lang="en-US" baseline="-25000" dirty="0" err="1"/>
              <a:t>i,j</a:t>
            </a:r>
            <a:r>
              <a:rPr lang="en-US" baseline="-25000" dirty="0"/>
              <a:t>) </a:t>
            </a:r>
            <a:r>
              <a:rPr lang="en-US" dirty="0" err="1"/>
              <a:t>V</a:t>
            </a:r>
            <a:r>
              <a:rPr lang="en-US" baseline="-25000" dirty="0" err="1"/>
              <a:t>i,j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baseline="-25000" dirty="0" err="1"/>
              <a:t>i,j</a:t>
            </a:r>
            <a:r>
              <a:rPr lang="en-US" dirty="0"/>
              <a:t> = </a:t>
            </a:r>
            <a:r>
              <a:rPr lang="en-US" dirty="0" smtClean="0"/>
              <a:t>2V </a:t>
            </a:r>
            <a:r>
              <a:rPr lang="en-US" dirty="0"/>
              <a:t>for Phase </a:t>
            </a:r>
            <a:r>
              <a:rPr lang="en-US" dirty="0" smtClean="0"/>
              <a:t>2</a:t>
            </a:r>
            <a:endParaRPr lang="en-US" baseline="-25000" dirty="0"/>
          </a:p>
          <a:p>
            <a:pPr lvl="1"/>
            <a:r>
              <a:rPr lang="en-US" dirty="0"/>
              <a:t>∑</a:t>
            </a:r>
            <a:r>
              <a:rPr lang="en-US" baseline="-25000" dirty="0"/>
              <a:t>(</a:t>
            </a:r>
            <a:r>
              <a:rPr lang="en-US" baseline="-25000" dirty="0" err="1"/>
              <a:t>i,j</a:t>
            </a:r>
            <a:r>
              <a:rPr lang="en-US" baseline="-25000" dirty="0"/>
              <a:t>) </a:t>
            </a:r>
            <a:r>
              <a:rPr lang="en-US" dirty="0" err="1"/>
              <a:t>V</a:t>
            </a:r>
            <a:r>
              <a:rPr lang="en-US" baseline="-25000" dirty="0" err="1"/>
              <a:t>i,j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baseline="-25000" dirty="0" err="1"/>
              <a:t>i,j</a:t>
            </a:r>
            <a:r>
              <a:rPr lang="en-US" dirty="0"/>
              <a:t> = </a:t>
            </a:r>
            <a:r>
              <a:rPr lang="en-US" dirty="0" smtClean="0"/>
              <a:t>3V </a:t>
            </a:r>
            <a:r>
              <a:rPr lang="en-US" dirty="0"/>
              <a:t>for Phase </a:t>
            </a:r>
            <a:r>
              <a:rPr lang="en-US" dirty="0" smtClean="0"/>
              <a:t>3</a:t>
            </a:r>
            <a:endParaRPr lang="en-US" baseline="-25000" dirty="0"/>
          </a:p>
          <a:p>
            <a:pPr lvl="1"/>
            <a:r>
              <a:rPr lang="en-US" dirty="0" smtClean="0"/>
              <a:t>Pick Phase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5364000" y="1188000"/>
            <a:ext cx="3384000" cy="1908000"/>
            <a:chOff x="5364000" y="1188000"/>
            <a:chExt cx="3384000" cy="190800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7344000" y="1944000"/>
              <a:ext cx="11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336000" y="1513490"/>
              <a:ext cx="288000" cy="43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To 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4000" y="2088000"/>
              <a:ext cx="432000" cy="28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To 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920000" y="2086304"/>
              <a:ext cx="432000" cy="28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To 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12000" y="1188000"/>
              <a:ext cx="288000" cy="288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7344000" y="2520000"/>
              <a:ext cx="11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7344000" y="1368000"/>
              <a:ext cx="0" cy="57600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768000" y="1368000"/>
              <a:ext cx="0" cy="57600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192000" y="1368000"/>
              <a:ext cx="0" cy="57600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5616000" y="1944000"/>
              <a:ext cx="576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5616000" y="2520000"/>
              <a:ext cx="576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5616000" y="3096000"/>
              <a:ext cx="2880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5760000" y="2664000"/>
              <a:ext cx="432000" cy="28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To 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460000" y="2088000"/>
              <a:ext cx="288000" cy="288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460000" y="2664000"/>
              <a:ext cx="288000" cy="288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64000" y="2664000"/>
              <a:ext cx="288000" cy="288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64000" y="2088000"/>
              <a:ext cx="288000" cy="288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336000" y="1188000"/>
              <a:ext cx="288000" cy="288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64000" y="3348000"/>
            <a:ext cx="3384000" cy="1908000"/>
            <a:chOff x="5364000" y="1188000"/>
            <a:chExt cx="3384000" cy="1908000"/>
          </a:xfrm>
        </p:grpSpPr>
        <p:cxnSp>
          <p:nvCxnSpPr>
            <p:cNvPr id="33" name="Straight Connector 32"/>
            <p:cNvCxnSpPr/>
            <p:nvPr/>
          </p:nvCxnSpPr>
          <p:spPr>
            <a:xfrm flipV="1">
              <a:off x="7344000" y="1944000"/>
              <a:ext cx="11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912000" y="1188000"/>
              <a:ext cx="288000" cy="288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344000" y="2520000"/>
              <a:ext cx="115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7344000" y="1368000"/>
              <a:ext cx="0" cy="57600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6768000" y="1368000"/>
              <a:ext cx="0" cy="57600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6192000" y="1368000"/>
              <a:ext cx="0" cy="57600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5616000" y="1944000"/>
              <a:ext cx="576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5616000" y="2520000"/>
              <a:ext cx="576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5616000" y="3096000"/>
              <a:ext cx="2880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8460000" y="2088000"/>
              <a:ext cx="288000" cy="288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460000" y="2664000"/>
              <a:ext cx="288000" cy="288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364000" y="2664000"/>
              <a:ext cx="288000" cy="288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364000" y="2088000"/>
              <a:ext cx="288000" cy="288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336000" y="1188000"/>
              <a:ext cx="288000" cy="288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652000" y="3636000"/>
            <a:ext cx="2808000" cy="1332000"/>
            <a:chOff x="5652000" y="3636000"/>
            <a:chExt cx="2808000" cy="1332000"/>
          </a:xfrm>
        </p:grpSpPr>
        <p:cxnSp>
          <p:nvCxnSpPr>
            <p:cNvPr id="52" name="Straight Arrow Connector 51"/>
            <p:cNvCxnSpPr/>
            <p:nvPr/>
          </p:nvCxnSpPr>
          <p:spPr>
            <a:xfrm flipH="1">
              <a:off x="5652000" y="4392000"/>
              <a:ext cx="280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5652000" y="4968000"/>
              <a:ext cx="280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7056000" y="3636000"/>
              <a:ext cx="0" cy="756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652000" y="3636000"/>
            <a:ext cx="2808000" cy="1332000"/>
            <a:chOff x="5652000" y="3636000"/>
            <a:chExt cx="2808000" cy="1332000"/>
          </a:xfrm>
        </p:grpSpPr>
        <p:cxnSp>
          <p:nvCxnSpPr>
            <p:cNvPr id="61" name="Straight Arrow Connector 60"/>
            <p:cNvCxnSpPr/>
            <p:nvPr/>
          </p:nvCxnSpPr>
          <p:spPr>
            <a:xfrm flipH="1">
              <a:off x="5652000" y="4392000"/>
              <a:ext cx="82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5652000" y="4968000"/>
              <a:ext cx="280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50" idx="2"/>
            </p:cNvCxnSpPr>
            <p:nvPr/>
          </p:nvCxnSpPr>
          <p:spPr>
            <a:xfrm flipV="1">
              <a:off x="6480000" y="3636000"/>
              <a:ext cx="0" cy="756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endCxn id="37" idx="2"/>
            </p:cNvCxnSpPr>
            <p:nvPr/>
          </p:nvCxnSpPr>
          <p:spPr>
            <a:xfrm flipV="1">
              <a:off x="7056000" y="3636000"/>
              <a:ext cx="0" cy="1332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5652000" y="3636000"/>
            <a:ext cx="2808000" cy="1332000"/>
            <a:chOff x="5652000" y="3636000"/>
            <a:chExt cx="2808000" cy="1332000"/>
          </a:xfrm>
        </p:grpSpPr>
        <p:cxnSp>
          <p:nvCxnSpPr>
            <p:cNvPr id="71" name="Straight Arrow Connector 70"/>
            <p:cNvCxnSpPr>
              <a:endCxn id="50" idx="2"/>
            </p:cNvCxnSpPr>
            <p:nvPr/>
          </p:nvCxnSpPr>
          <p:spPr>
            <a:xfrm flipV="1">
              <a:off x="6480000" y="3636000"/>
              <a:ext cx="0" cy="1332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endCxn id="49" idx="3"/>
            </p:cNvCxnSpPr>
            <p:nvPr/>
          </p:nvCxnSpPr>
          <p:spPr>
            <a:xfrm flipH="1">
              <a:off x="5652000" y="4392000"/>
              <a:ext cx="82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endCxn id="47" idx="1"/>
            </p:cNvCxnSpPr>
            <p:nvPr/>
          </p:nvCxnSpPr>
          <p:spPr>
            <a:xfrm>
              <a:off x="6480000" y="4968000"/>
              <a:ext cx="198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endCxn id="37" idx="2"/>
            </p:cNvCxnSpPr>
            <p:nvPr/>
          </p:nvCxnSpPr>
          <p:spPr>
            <a:xfrm flipV="1">
              <a:off x="7056000" y="3636000"/>
              <a:ext cx="0" cy="756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46" idx="1"/>
            </p:cNvCxnSpPr>
            <p:nvPr/>
          </p:nvCxnSpPr>
          <p:spPr>
            <a:xfrm flipH="1">
              <a:off x="7056000" y="4392000"/>
              <a:ext cx="14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99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Back-Pressure </a:t>
            </a:r>
            <a:r>
              <a:rPr lang="en-US" dirty="0" smtClean="0"/>
              <a:t>Control: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Capacity-aware back-pressure </a:t>
            </a:r>
            <a:r>
              <a:rPr lang="en-US" dirty="0" smtClean="0"/>
              <a:t>control</a:t>
            </a:r>
          </a:p>
          <a:p>
            <a:pPr lvl="1"/>
            <a:r>
              <a:rPr lang="en-US" dirty="0" smtClean="0"/>
              <a:t>Remove the assumption of infinite capacity</a:t>
            </a:r>
          </a:p>
          <a:p>
            <a:pPr lvl="1"/>
            <a:r>
              <a:rPr lang="en-US" dirty="0" smtClean="0"/>
              <a:t>Improve the fairness (for low density traffic)</a:t>
            </a:r>
          </a:p>
          <a:p>
            <a:pPr lvl="1"/>
            <a:r>
              <a:rPr lang="en-US" dirty="0" smtClean="0"/>
              <a:t>Redefine P</a:t>
            </a:r>
            <a:r>
              <a:rPr lang="en-US" baseline="-25000" dirty="0" smtClean="0"/>
              <a:t>i</a:t>
            </a:r>
            <a:r>
              <a:rPr lang="en-US" dirty="0" smtClean="0"/>
              <a:t> as another more complicated function</a:t>
            </a:r>
            <a:endParaRPr lang="en-US" dirty="0"/>
          </a:p>
          <a:p>
            <a:r>
              <a:rPr lang="en-US" dirty="0"/>
              <a:t>Adaptive max-pressure </a:t>
            </a:r>
            <a:r>
              <a:rPr lang="en-US" dirty="0" smtClean="0"/>
              <a:t>control</a:t>
            </a:r>
          </a:p>
          <a:p>
            <a:pPr lvl="1"/>
            <a:r>
              <a:rPr lang="en-US" dirty="0" smtClean="0"/>
              <a:t>Model the network demand with a constant average rate</a:t>
            </a:r>
          </a:p>
          <a:p>
            <a:pPr lvl="1"/>
            <a:r>
              <a:rPr lang="en-US" dirty="0" smtClean="0"/>
              <a:t>Provide some stability and performance guarantees</a:t>
            </a:r>
          </a:p>
          <a:p>
            <a:pPr lvl="1"/>
            <a:r>
              <a:rPr lang="en-US" dirty="0"/>
              <a:t>Redefine P</a:t>
            </a:r>
            <a:r>
              <a:rPr lang="en-US" baseline="-25000" dirty="0"/>
              <a:t>i</a:t>
            </a:r>
            <a:r>
              <a:rPr lang="en-US" dirty="0"/>
              <a:t> as another more complicated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5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Lengths of Traffic 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lengths of green, yellow, and red lights can be very </a:t>
            </a:r>
            <a:r>
              <a:rPr lang="en-US" dirty="0" smtClean="0"/>
              <a:t>short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4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  <a:p>
            <a:r>
              <a:rPr lang="en-US" dirty="0"/>
              <a:t>Controlling Lengths of Traffic Lights</a:t>
            </a:r>
          </a:p>
          <a:p>
            <a:r>
              <a:rPr lang="en-US" b="1" u="sng" dirty="0"/>
              <a:t>Intelligent Intersection Management</a:t>
            </a:r>
          </a:p>
          <a:p>
            <a:r>
              <a:rPr lang="en-US" dirty="0"/>
              <a:t>Imperfect Communication</a:t>
            </a:r>
          </a:p>
          <a:p>
            <a:r>
              <a:rPr lang="en-US" dirty="0"/>
              <a:t>Centralized and Distributed Approaches</a:t>
            </a:r>
          </a:p>
          <a:p>
            <a:r>
              <a:rPr lang="en-US" dirty="0"/>
              <a:t>Graph-Based </a:t>
            </a:r>
            <a:r>
              <a:rPr lang="en-US" dirty="0" smtClean="0"/>
              <a:t>Approach</a:t>
            </a:r>
            <a:endParaRPr lang="en-US" dirty="0"/>
          </a:p>
          <a:p>
            <a:r>
              <a:rPr lang="en-US" dirty="0" smtClean="0"/>
              <a:t>Non-Cooperative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vehicles are connected and autonomous</a:t>
            </a:r>
          </a:p>
          <a:p>
            <a:pPr lvl="1"/>
            <a:r>
              <a:rPr lang="en-US" dirty="0" smtClean="0"/>
              <a:t>If not connected</a:t>
            </a:r>
          </a:p>
          <a:p>
            <a:pPr lvl="2"/>
            <a:r>
              <a:rPr lang="en-US" dirty="0" smtClean="0"/>
              <a:t>Need road-side units to collect traffic information, e.g., vehicles coming</a:t>
            </a:r>
          </a:p>
          <a:p>
            <a:pPr lvl="2"/>
            <a:r>
              <a:rPr lang="en-US" dirty="0" smtClean="0"/>
              <a:t>Need traffic lights to provide instructions</a:t>
            </a:r>
          </a:p>
          <a:p>
            <a:pPr lvl="1"/>
            <a:r>
              <a:rPr lang="en-US" dirty="0" smtClean="0"/>
              <a:t>If not autonomous</a:t>
            </a:r>
          </a:p>
          <a:p>
            <a:pPr lvl="2"/>
            <a:r>
              <a:rPr lang="en-US" dirty="0" smtClean="0"/>
              <a:t>Need to consider the control capability of human drivers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1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</a:t>
            </a:r>
          </a:p>
          <a:p>
            <a:r>
              <a:rPr lang="en-US" dirty="0"/>
              <a:t>Traffic efficiency</a:t>
            </a:r>
          </a:p>
          <a:p>
            <a:r>
              <a:rPr lang="en-US" dirty="0" smtClean="0"/>
              <a:t>Deadlock and starvation avoidance</a:t>
            </a:r>
            <a:endParaRPr lang="en-US" dirty="0"/>
          </a:p>
          <a:p>
            <a:r>
              <a:rPr lang="en-US" dirty="0"/>
              <a:t>Low </a:t>
            </a:r>
            <a:r>
              <a:rPr lang="en-US" dirty="0" smtClean="0"/>
              <a:t>communication and computation complexity</a:t>
            </a:r>
            <a:endParaRPr lang="en-US" dirty="0"/>
          </a:p>
          <a:p>
            <a:r>
              <a:rPr lang="en-US" dirty="0"/>
              <a:t>Incremental </a:t>
            </a:r>
            <a:r>
              <a:rPr lang="en-US" dirty="0" err="1" smtClean="0"/>
              <a:t>deployability</a:t>
            </a:r>
            <a:endParaRPr lang="en-US" dirty="0" smtClean="0"/>
          </a:p>
          <a:p>
            <a:r>
              <a:rPr lang="en-US" dirty="0" smtClean="0"/>
              <a:t>Protocol standardization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72000" y="6192000"/>
            <a:ext cx="7200000" cy="216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Calibri" panose="020F0502020204030204" pitchFamily="34" charset="0"/>
              </a:rPr>
              <a:t>Dresner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 and Stone, "A </a:t>
            </a:r>
            <a:r>
              <a:rPr lang="en-US" sz="10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multiagent</a:t>
            </a:r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approach to autonomous intersection management," Journal of Artificial Intelligence Research, 2008.</a:t>
            </a:r>
            <a:endParaRPr lang="en-US" sz="10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19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  <a:p>
            <a:pPr lvl="1"/>
            <a:r>
              <a:rPr lang="en-US" dirty="0"/>
              <a:t>Homework </a:t>
            </a:r>
            <a:r>
              <a:rPr lang="en-US" dirty="0" smtClean="0"/>
              <a:t>2</a:t>
            </a:r>
            <a:endParaRPr lang="en-US" dirty="0"/>
          </a:p>
          <a:p>
            <a:pPr lvl="2"/>
            <a:r>
              <a:rPr lang="en-US" dirty="0" smtClean="0"/>
              <a:t>Graded?</a:t>
            </a:r>
          </a:p>
          <a:p>
            <a:pPr lvl="2"/>
            <a:r>
              <a:rPr lang="en-US" dirty="0" smtClean="0"/>
              <a:t>Reminder: if </a:t>
            </a:r>
            <a:r>
              <a:rPr lang="en-US" smtClean="0"/>
              <a:t>you answer M = 2018…</a:t>
            </a:r>
            <a:endParaRPr lang="en-US" dirty="0"/>
          </a:p>
          <a:p>
            <a:pPr lvl="2"/>
            <a:r>
              <a:rPr lang="en-US" dirty="0"/>
              <a:t>Reminder: </a:t>
            </a:r>
            <a:r>
              <a:rPr lang="en-US" dirty="0" smtClean="0"/>
              <a:t>signal packing</a:t>
            </a:r>
            <a:endParaRPr lang="en-US" dirty="0"/>
          </a:p>
          <a:p>
            <a:pPr lvl="2"/>
            <a:r>
              <a:rPr lang="en-US" dirty="0"/>
              <a:t>Regrade request due on October </a:t>
            </a:r>
            <a:r>
              <a:rPr lang="en-US" dirty="0" smtClean="0"/>
              <a:t>30 </a:t>
            </a:r>
            <a:r>
              <a:rPr lang="en-US" dirty="0"/>
              <a:t>(Wednesday) </a:t>
            </a:r>
            <a:r>
              <a:rPr lang="en-US" dirty="0" smtClean="0"/>
              <a:t>11:59pm</a:t>
            </a:r>
          </a:p>
          <a:p>
            <a:pPr lvl="1"/>
            <a:r>
              <a:rPr lang="en-US" dirty="0" smtClean="0"/>
              <a:t>Homework 3</a:t>
            </a:r>
          </a:p>
          <a:p>
            <a:pPr lvl="2"/>
            <a:r>
              <a:rPr lang="en-US" dirty="0" smtClean="0"/>
              <a:t>Will be posted before or on November 4 (Monday)</a:t>
            </a:r>
          </a:p>
          <a:p>
            <a:pPr lvl="2"/>
            <a:r>
              <a:rPr lang="en-US" dirty="0"/>
              <a:t>Due on </a:t>
            </a:r>
            <a:r>
              <a:rPr lang="en-US" dirty="0" smtClean="0"/>
              <a:t>November 25 (Monday</a:t>
            </a:r>
            <a:r>
              <a:rPr lang="en-US" dirty="0"/>
              <a:t>) </a:t>
            </a:r>
            <a:r>
              <a:rPr lang="en-US" dirty="0" smtClean="0"/>
              <a:t>noon</a:t>
            </a:r>
            <a:endParaRPr lang="en-US" dirty="0"/>
          </a:p>
          <a:p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Proposal</a:t>
            </a:r>
          </a:p>
          <a:p>
            <a:pPr lvl="2"/>
            <a:r>
              <a:rPr lang="en-US" dirty="0" smtClean="0"/>
              <a:t>Due on November 18 (Monday) noon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4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Intelligent </a:t>
            </a:r>
            <a:r>
              <a:rPr lang="en-US" dirty="0"/>
              <a:t>Intersection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Vehicle</a:t>
            </a:r>
          </a:p>
          <a:p>
            <a:pPr lvl="1"/>
            <a:r>
              <a:rPr lang="en-US" dirty="0"/>
              <a:t>Send a request to the intersection manager about its intention</a:t>
            </a:r>
          </a:p>
          <a:p>
            <a:pPr lvl="1"/>
            <a:r>
              <a:rPr lang="en-US" dirty="0"/>
              <a:t>Do not enter the intersection before confirmation</a:t>
            </a:r>
          </a:p>
          <a:p>
            <a:r>
              <a:rPr lang="en-US" dirty="0"/>
              <a:t>I</a:t>
            </a:r>
            <a:r>
              <a:rPr lang="en-US" dirty="0" smtClean="0"/>
              <a:t>ntersection </a:t>
            </a:r>
            <a:r>
              <a:rPr lang="en-US" dirty="0"/>
              <a:t>manager</a:t>
            </a:r>
          </a:p>
          <a:p>
            <a:pPr lvl="1"/>
            <a:r>
              <a:rPr lang="en-US" dirty="0"/>
              <a:t>Resolve conflicts through scheduling </a:t>
            </a:r>
            <a:r>
              <a:rPr lang="en-US" dirty="0" smtClean="0"/>
              <a:t>policies</a:t>
            </a:r>
          </a:p>
          <a:p>
            <a:pPr lvl="1"/>
            <a:r>
              <a:rPr lang="en-US" dirty="0" smtClean="0"/>
              <a:t>Allocate tiles (cells) </a:t>
            </a:r>
            <a:r>
              <a:rPr lang="en-US" dirty="0"/>
              <a:t>to vehicles for every time step</a:t>
            </a:r>
          </a:p>
          <a:p>
            <a:pPr lvl="1"/>
            <a:r>
              <a:rPr lang="en-US" dirty="0" smtClean="0"/>
              <a:t>Send </a:t>
            </a:r>
            <a:r>
              <a:rPr lang="en-US" dirty="0"/>
              <a:t>confirmations or rejections to vehicles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000" y="4032000"/>
            <a:ext cx="4752000" cy="21243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72000" y="6192000"/>
            <a:ext cx="7200000" cy="216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Calibri" panose="020F0502020204030204" pitchFamily="34" charset="0"/>
              </a:rPr>
              <a:t>Dresner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 and Stone, "A </a:t>
            </a:r>
            <a:r>
              <a:rPr lang="en-US" sz="10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multiagent</a:t>
            </a:r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approach to autonomous intersection management," Journal of Artificial Intelligence Research, 2008.</a:t>
            </a:r>
            <a:endParaRPr lang="en-US" sz="10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44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 types</a:t>
            </a:r>
          </a:p>
          <a:p>
            <a:pPr lvl="1"/>
            <a:r>
              <a:rPr lang="en-US" dirty="0" smtClean="0"/>
              <a:t>REQUEST to </a:t>
            </a:r>
            <a:r>
              <a:rPr lang="en-US" dirty="0"/>
              <a:t>make </a:t>
            </a:r>
            <a:r>
              <a:rPr lang="en-US" dirty="0" smtClean="0"/>
              <a:t>a reservation</a:t>
            </a:r>
          </a:p>
          <a:p>
            <a:pPr lvl="1"/>
            <a:r>
              <a:rPr lang="en-US" dirty="0" smtClean="0"/>
              <a:t>CHANGE-REQUEST </a:t>
            </a:r>
            <a:r>
              <a:rPr lang="en-US" dirty="0"/>
              <a:t>t</a:t>
            </a:r>
            <a:r>
              <a:rPr lang="en-US" dirty="0" smtClean="0"/>
              <a:t>o change a reservation</a:t>
            </a:r>
          </a:p>
          <a:p>
            <a:pPr lvl="2"/>
            <a:r>
              <a:rPr lang="en-US" dirty="0"/>
              <a:t>REQUEST and CHANGE-REQUEST include all the relevant properties of the </a:t>
            </a:r>
            <a:r>
              <a:rPr lang="en-US" dirty="0" smtClean="0"/>
              <a:t>vehicle</a:t>
            </a:r>
          </a:p>
          <a:p>
            <a:pPr lvl="1"/>
            <a:r>
              <a:rPr lang="en-US" dirty="0" smtClean="0"/>
              <a:t>CANCEL to </a:t>
            </a:r>
            <a:r>
              <a:rPr lang="en-US" dirty="0"/>
              <a:t>cancel an existing reservation</a:t>
            </a:r>
          </a:p>
          <a:p>
            <a:pPr lvl="1"/>
            <a:r>
              <a:rPr lang="en-US" dirty="0" smtClean="0"/>
              <a:t>DONE </a:t>
            </a:r>
            <a:r>
              <a:rPr lang="en-US" dirty="0"/>
              <a:t>after crossing the </a:t>
            </a:r>
            <a:r>
              <a:rPr lang="en-US" dirty="0" smtClean="0"/>
              <a:t>intersection</a:t>
            </a:r>
          </a:p>
          <a:p>
            <a:pPr lvl="2"/>
            <a:r>
              <a:rPr lang="en-US" dirty="0"/>
              <a:t>CANCEL and DONE include the IDs of the vehicle and the reservation</a:t>
            </a:r>
          </a:p>
          <a:p>
            <a:r>
              <a:rPr lang="en-US" dirty="0" smtClean="0"/>
              <a:t>Not enter the intersection if there is </a:t>
            </a:r>
            <a:r>
              <a:rPr lang="en-US" dirty="0"/>
              <a:t>n</a:t>
            </a:r>
            <a:r>
              <a:rPr lang="en-US" dirty="0" smtClean="0"/>
              <a:t>o confirmation from the manager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72000" y="6192000"/>
            <a:ext cx="7200000" cy="216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Calibri" panose="020F0502020204030204" pitchFamily="34" charset="0"/>
              </a:rPr>
              <a:t>Dresner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 and Stone, "A </a:t>
            </a:r>
            <a:r>
              <a:rPr lang="en-US" sz="10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multiagent</a:t>
            </a:r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approach to autonomous intersection management," Journal of Artificial Intelligence Research, 2008.</a:t>
            </a:r>
            <a:endParaRPr lang="en-US" sz="10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01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 types</a:t>
            </a:r>
          </a:p>
          <a:p>
            <a:pPr lvl="1"/>
            <a:r>
              <a:rPr lang="en-US" dirty="0" smtClean="0"/>
              <a:t>CONFIRM after approving a REQUEST </a:t>
            </a:r>
            <a:r>
              <a:rPr lang="en-US" dirty="0"/>
              <a:t>or </a:t>
            </a:r>
            <a:r>
              <a:rPr lang="en-US" dirty="0" smtClean="0"/>
              <a:t>CHANGE-REQUEST</a:t>
            </a:r>
          </a:p>
          <a:p>
            <a:pPr lvl="2"/>
            <a:r>
              <a:rPr lang="en-US" dirty="0" smtClean="0"/>
              <a:t>ID of </a:t>
            </a:r>
            <a:r>
              <a:rPr lang="en-US" dirty="0"/>
              <a:t>the </a:t>
            </a:r>
            <a:r>
              <a:rPr lang="en-US" dirty="0" smtClean="0"/>
              <a:t>reservation</a:t>
            </a:r>
            <a:endParaRPr lang="en-US" dirty="0"/>
          </a:p>
          <a:p>
            <a:pPr lvl="2"/>
            <a:r>
              <a:rPr lang="en-US" dirty="0" smtClean="0"/>
              <a:t>Start time</a:t>
            </a:r>
          </a:p>
          <a:p>
            <a:pPr lvl="2"/>
            <a:r>
              <a:rPr lang="en-US" dirty="0" smtClean="0"/>
              <a:t>Start and departure lanes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list of constraints for the </a:t>
            </a:r>
            <a:r>
              <a:rPr lang="en-US" dirty="0" smtClean="0"/>
              <a:t>vehicle's </a:t>
            </a:r>
            <a:r>
              <a:rPr lang="en-US" dirty="0"/>
              <a:t>acceleration </a:t>
            </a:r>
            <a:r>
              <a:rPr lang="en-US" dirty="0" smtClean="0"/>
              <a:t>in the intersection</a:t>
            </a:r>
          </a:p>
          <a:p>
            <a:pPr lvl="1"/>
            <a:r>
              <a:rPr lang="en-US" dirty="0" smtClean="0"/>
              <a:t>REJECT to reject a </a:t>
            </a:r>
            <a:r>
              <a:rPr lang="en-US" dirty="0"/>
              <a:t>REQUEST or CHANGE-REQUEST</a:t>
            </a:r>
            <a:endParaRPr lang="en-US" dirty="0" smtClean="0"/>
          </a:p>
          <a:p>
            <a:pPr lvl="1"/>
            <a:r>
              <a:rPr lang="en-US" dirty="0" smtClean="0"/>
              <a:t>ACKNOWLEDGE to respond a CANCEL or DONE</a:t>
            </a:r>
          </a:p>
          <a:p>
            <a:pPr lvl="1"/>
            <a:r>
              <a:rPr lang="en-US" dirty="0" smtClean="0"/>
              <a:t>EMERGENCY-STOP when detecting </a:t>
            </a:r>
            <a:r>
              <a:rPr lang="en-US" dirty="0"/>
              <a:t>a major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Control policies</a:t>
            </a:r>
          </a:p>
          <a:p>
            <a:pPr lvl="1"/>
            <a:r>
              <a:rPr lang="en-US" dirty="0" smtClean="0"/>
              <a:t>First come (definition?), first served</a:t>
            </a:r>
          </a:p>
          <a:p>
            <a:pPr lvl="1"/>
            <a:r>
              <a:rPr lang="en-US" dirty="0" smtClean="0"/>
              <a:t>"Virtual" stop sign</a:t>
            </a:r>
          </a:p>
          <a:p>
            <a:pPr lvl="1"/>
            <a:r>
              <a:rPr lang="en-US" dirty="0" smtClean="0"/>
              <a:t>"Virtual" traffic light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72000" y="6192000"/>
            <a:ext cx="7200000" cy="216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Calibri" panose="020F0502020204030204" pitchFamily="34" charset="0"/>
              </a:rPr>
              <a:t>Dresner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 and Stone, "A </a:t>
            </a:r>
            <a:r>
              <a:rPr lang="en-US" sz="10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multiagent</a:t>
            </a:r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approach to autonomous intersection management," Journal of Artificial Intelligence Research, 2008.</a:t>
            </a:r>
            <a:endParaRPr lang="en-US" sz="10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28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  <a:p>
            <a:r>
              <a:rPr lang="en-US" dirty="0"/>
              <a:t>Controlling Lengths of Traffic Lights</a:t>
            </a:r>
          </a:p>
          <a:p>
            <a:r>
              <a:rPr lang="en-US" dirty="0"/>
              <a:t>Intelligent Intersection Management</a:t>
            </a:r>
          </a:p>
          <a:p>
            <a:r>
              <a:rPr lang="en-US" b="1" u="sng" dirty="0"/>
              <a:t>Imperfect Communication</a:t>
            </a:r>
          </a:p>
          <a:p>
            <a:r>
              <a:rPr lang="en-US" dirty="0"/>
              <a:t>Centralized and Distributed Approaches</a:t>
            </a:r>
          </a:p>
          <a:p>
            <a:r>
              <a:rPr lang="en-US" dirty="0"/>
              <a:t>Graph-Based </a:t>
            </a:r>
            <a:r>
              <a:rPr lang="en-US" dirty="0" smtClean="0"/>
              <a:t>Approach</a:t>
            </a:r>
            <a:endParaRPr lang="en-US" dirty="0"/>
          </a:p>
          <a:p>
            <a:r>
              <a:rPr lang="en-US" dirty="0" smtClean="0"/>
              <a:t>Non-Cooperative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8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1872000" y="4140000"/>
            <a:ext cx="198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872000" y="4356000"/>
            <a:ext cx="198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388000" y="5616000"/>
            <a:ext cx="0" cy="50400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8352000" y="4536000"/>
            <a:ext cx="1" cy="50400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Vehicle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[4s,5s]: example time of feasible "entering</a:t>
            </a:r>
            <a:r>
              <a:rPr lang="en-US" dirty="0"/>
              <a:t>" the </a:t>
            </a:r>
            <a:r>
              <a:rPr lang="en-US" dirty="0" smtClean="0"/>
              <a:t>intersection</a:t>
            </a:r>
          </a:p>
          <a:p>
            <a:pPr lvl="1"/>
            <a:r>
              <a:rPr lang="en-US" dirty="0" smtClean="0"/>
              <a:t>This is a logical view --- the number can be estimated by the manager</a:t>
            </a:r>
            <a:endParaRPr lang="en-US" dirty="0"/>
          </a:p>
          <a:p>
            <a:r>
              <a:rPr lang="en-US" dirty="0"/>
              <a:t>Reasons of slowing down</a:t>
            </a:r>
          </a:p>
          <a:p>
            <a:pPr lvl="1"/>
            <a:r>
              <a:rPr lang="en-US" dirty="0"/>
              <a:t>Sense the intersection in front and not receive a confirmation</a:t>
            </a:r>
          </a:p>
          <a:p>
            <a:pPr lvl="1"/>
            <a:r>
              <a:rPr lang="en-US" dirty="0"/>
              <a:t>Sense other </a:t>
            </a:r>
            <a:r>
              <a:rPr lang="en-US" dirty="0" smtClean="0"/>
              <a:t>vehicles </a:t>
            </a:r>
            <a:r>
              <a:rPr lang="en-US" dirty="0"/>
              <a:t>in </a:t>
            </a:r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2000" y="3960000"/>
            <a:ext cx="1440000" cy="576000"/>
          </a:xfrm>
          <a:prstGeom prst="roundRect">
            <a:avLst/>
          </a:prstGeom>
          <a:solidFill>
            <a:srgbClr val="CCFFFF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Not Requested Yet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52000" y="5184000"/>
            <a:ext cx="1440000" cy="576000"/>
          </a:xfrm>
          <a:prstGeom prst="roundRect">
            <a:avLst/>
          </a:prstGeom>
          <a:solidFill>
            <a:srgbClr val="CCFFFF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Requested</a:t>
            </a:r>
            <a:b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(Changed)</a:t>
            </a:r>
          </a:p>
        </p:txBody>
      </p:sp>
      <p:cxnSp>
        <p:nvCxnSpPr>
          <p:cNvPr id="8" name="Straight Arrow Connector 7"/>
          <p:cNvCxnSpPr>
            <a:stCxn id="22" idx="3"/>
            <a:endCxn id="14" idx="1"/>
          </p:cNvCxnSpPr>
          <p:nvPr/>
        </p:nvCxnSpPr>
        <p:spPr>
          <a:xfrm>
            <a:off x="5292000" y="4248000"/>
            <a:ext cx="198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2" idx="2"/>
            <a:endCxn id="7" idx="0"/>
          </p:cNvCxnSpPr>
          <p:nvPr/>
        </p:nvCxnSpPr>
        <p:spPr>
          <a:xfrm>
            <a:off x="4572000" y="4536000"/>
            <a:ext cx="0" cy="64800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572000" y="3312000"/>
            <a:ext cx="3420000" cy="64800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152000" y="3312000"/>
            <a:ext cx="3420000" cy="64800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7272000" y="3960000"/>
            <a:ext cx="1440000" cy="576000"/>
          </a:xfrm>
          <a:prstGeom prst="roundRect">
            <a:avLst/>
          </a:prstGeom>
          <a:solidFill>
            <a:srgbClr val="CCFFFF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Confirmed</a:t>
            </a:r>
          </a:p>
        </p:txBody>
      </p:sp>
      <p:cxnSp>
        <p:nvCxnSpPr>
          <p:cNvPr id="15" name="Straight Arrow Connector 14"/>
          <p:cNvCxnSpPr>
            <a:stCxn id="7" idx="3"/>
            <a:endCxn id="14" idx="2"/>
          </p:cNvCxnSpPr>
          <p:nvPr/>
        </p:nvCxnSpPr>
        <p:spPr>
          <a:xfrm flipV="1">
            <a:off x="5292000" y="4536000"/>
            <a:ext cx="2700000" cy="93600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872000" y="3924000"/>
            <a:ext cx="1980000" cy="216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Approaching 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/ </a:t>
            </a:r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REQUEST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[4,5]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92000" y="4032000"/>
            <a:ext cx="1980000" cy="216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CONFIRM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[5,6]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/</a:t>
            </a:r>
            <a:endParaRPr lang="en-US" sz="1200" dirty="0" smtClean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08000" y="4644000"/>
            <a:ext cx="1584000" cy="432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Changing status 1</a:t>
            </a:r>
            <a:b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/ </a:t>
            </a:r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CHANGE-REQUEST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[5,6]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36000" y="5400000"/>
            <a:ext cx="1044000" cy="216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CONFIRM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[5,6]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/</a:t>
            </a:r>
            <a:endParaRPr lang="en-US" sz="1200" dirty="0" smtClean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00000" y="3384000"/>
            <a:ext cx="1944000" cy="216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Not doable /</a:t>
            </a:r>
            <a:endParaRPr lang="en-US" sz="1200" dirty="0" smtClean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852000" y="3960000"/>
            <a:ext cx="1440000" cy="576000"/>
          </a:xfrm>
          <a:prstGeom prst="roundRect">
            <a:avLst/>
          </a:prstGeom>
          <a:solidFill>
            <a:srgbClr val="CCFFFF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Requested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68000" y="4680000"/>
            <a:ext cx="648000" cy="216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Doable /</a:t>
            </a:r>
            <a:endParaRPr lang="en-US" sz="1200" dirty="0" smtClean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272000" y="5040000"/>
            <a:ext cx="1440000" cy="576000"/>
          </a:xfrm>
          <a:prstGeom prst="roundRect">
            <a:avLst/>
          </a:prstGeom>
          <a:solidFill>
            <a:srgbClr val="CCFFFF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Entered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096000" y="5976000"/>
            <a:ext cx="2952000" cy="216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Changing status  1 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/ </a:t>
            </a:r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CHANGE-REQUEST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[6,7]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356000" y="5760000"/>
            <a:ext cx="432000" cy="216001"/>
            <a:chOff x="4356000" y="6264000"/>
            <a:chExt cx="432000" cy="216001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4356000" y="6264000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788000" y="6264000"/>
              <a:ext cx="0" cy="21600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4356000" y="6480000"/>
              <a:ext cx="43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/>
          <p:cNvCxnSpPr>
            <a:stCxn id="7" idx="1"/>
            <a:endCxn id="6" idx="2"/>
          </p:cNvCxnSpPr>
          <p:nvPr/>
        </p:nvCxnSpPr>
        <p:spPr>
          <a:xfrm flipH="1" flipV="1">
            <a:off x="1152000" y="4536000"/>
            <a:ext cx="2700000" cy="93600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272000" y="6120000"/>
            <a:ext cx="1440000" cy="576000"/>
          </a:xfrm>
          <a:prstGeom prst="roundRect">
            <a:avLst/>
          </a:prstGeom>
          <a:solidFill>
            <a:srgbClr val="CCFFFF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Left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056000" y="5688000"/>
            <a:ext cx="1296000" cy="360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Leaving intersection</a:t>
            </a:r>
            <a:b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/ </a:t>
            </a:r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DONE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sz="1200" dirty="0" smtClean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872000" y="4392000"/>
            <a:ext cx="1980000" cy="360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Changing status 2 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/ </a:t>
            </a:r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CANCEL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</a:b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or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REJECT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/</a:t>
            </a:r>
            <a:endParaRPr lang="en-US" sz="1200" dirty="0" smtClean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296000" y="5220000"/>
            <a:ext cx="1980000" cy="360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Changing status 2 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/ </a:t>
            </a:r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CANCEL</a:t>
            </a:r>
            <a:b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</a:b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or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REJECT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/</a:t>
            </a:r>
            <a:endParaRPr lang="en-US" sz="1200" dirty="0" smtClean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96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Imperfect Communication: Loss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nformal analysis</a:t>
            </a:r>
          </a:p>
          <a:p>
            <a:pPr lvl="1"/>
            <a:r>
              <a:rPr lang="en-US" dirty="0" smtClean="0"/>
              <a:t>Case 1/2: What if a REQUEST/CHANGE-REQUEST is lost?</a:t>
            </a:r>
          </a:p>
          <a:p>
            <a:pPr lvl="1"/>
            <a:r>
              <a:rPr lang="en-US" dirty="0" smtClean="0"/>
              <a:t>Case 3: </a:t>
            </a:r>
            <a:r>
              <a:rPr lang="en-US" dirty="0"/>
              <a:t>What </a:t>
            </a:r>
            <a:r>
              <a:rPr lang="en-US" dirty="0" smtClean="0"/>
              <a:t>if a CANCEL is lost?</a:t>
            </a:r>
          </a:p>
          <a:p>
            <a:pPr lvl="1"/>
            <a:r>
              <a:rPr lang="en-US" dirty="0"/>
              <a:t>Case </a:t>
            </a:r>
            <a:r>
              <a:rPr lang="en-US" dirty="0" smtClean="0"/>
              <a:t>4: </a:t>
            </a:r>
            <a:r>
              <a:rPr lang="en-US" dirty="0"/>
              <a:t>What </a:t>
            </a:r>
            <a:r>
              <a:rPr lang="en-US" dirty="0" smtClean="0"/>
              <a:t>if a DONE is lost?</a:t>
            </a:r>
          </a:p>
          <a:p>
            <a:pPr lvl="1"/>
            <a:r>
              <a:rPr lang="en-US" dirty="0"/>
              <a:t>Case </a:t>
            </a:r>
            <a:r>
              <a:rPr lang="en-US" dirty="0" smtClean="0"/>
              <a:t>5: </a:t>
            </a:r>
            <a:r>
              <a:rPr lang="en-US" dirty="0"/>
              <a:t>What </a:t>
            </a:r>
            <a:r>
              <a:rPr lang="en-US" dirty="0" smtClean="0"/>
              <a:t>if a CONFIRM is lost?</a:t>
            </a:r>
          </a:p>
          <a:p>
            <a:pPr lvl="1"/>
            <a:r>
              <a:rPr lang="en-US" dirty="0"/>
              <a:t>Case </a:t>
            </a:r>
            <a:r>
              <a:rPr lang="en-US" dirty="0" smtClean="0"/>
              <a:t>6: </a:t>
            </a:r>
            <a:r>
              <a:rPr lang="en-US" dirty="0"/>
              <a:t>What </a:t>
            </a:r>
            <a:r>
              <a:rPr lang="en-US" dirty="0" smtClean="0"/>
              <a:t>if a REJECT is lost?</a:t>
            </a:r>
            <a:endParaRPr lang="en-US" dirty="0"/>
          </a:p>
          <a:p>
            <a:pPr lvl="1"/>
            <a:r>
              <a:rPr lang="en-US" dirty="0"/>
              <a:t>Case </a:t>
            </a:r>
            <a:r>
              <a:rPr lang="en-US" dirty="0" smtClean="0"/>
              <a:t>7: </a:t>
            </a:r>
            <a:r>
              <a:rPr lang="en-US" dirty="0"/>
              <a:t>What </a:t>
            </a:r>
            <a:r>
              <a:rPr lang="en-US" dirty="0" smtClean="0"/>
              <a:t>if an ACKNOWLEDGE is lost?</a:t>
            </a:r>
            <a:endParaRPr lang="en-US" dirty="0"/>
          </a:p>
          <a:p>
            <a:pPr lvl="1"/>
            <a:r>
              <a:rPr lang="en-US" dirty="0"/>
              <a:t>Case </a:t>
            </a:r>
            <a:r>
              <a:rPr lang="en-US" dirty="0" smtClean="0"/>
              <a:t>8: </a:t>
            </a:r>
            <a:r>
              <a:rPr lang="en-US" dirty="0"/>
              <a:t>What </a:t>
            </a:r>
            <a:r>
              <a:rPr lang="en-US" dirty="0" smtClean="0"/>
              <a:t>if an EMERGENCY-STOP is lost?</a:t>
            </a:r>
          </a:p>
          <a:p>
            <a:r>
              <a:rPr lang="en-US" dirty="0" smtClean="0"/>
              <a:t>Ideally, we should have "formal analysis"</a:t>
            </a:r>
          </a:p>
          <a:p>
            <a:r>
              <a:rPr lang="en-US" dirty="0" smtClean="0"/>
              <a:t>Having "timeouts" is important</a:t>
            </a:r>
          </a:p>
          <a:p>
            <a:pPr lvl="1"/>
            <a:r>
              <a:rPr lang="en-US" dirty="0" smtClean="0"/>
              <a:t>Re-request a reservation (Cases 1, 2, 5, 6)</a:t>
            </a:r>
          </a:p>
          <a:p>
            <a:pPr lvl="1"/>
            <a:r>
              <a:rPr lang="en-US" dirty="0" smtClean="0"/>
              <a:t>Logically remove a vehicle after physically checking the intersection? (Case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10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Imperfect Communication: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nformal analysis</a:t>
            </a:r>
          </a:p>
          <a:p>
            <a:pPr lvl="1"/>
            <a:r>
              <a:rPr lang="en-US" dirty="0" smtClean="0"/>
              <a:t>Case 1/2: What if a REQUEST/CHANGE-REQUEST is delayed?</a:t>
            </a:r>
          </a:p>
          <a:p>
            <a:pPr lvl="1"/>
            <a:r>
              <a:rPr lang="en-US" dirty="0" smtClean="0"/>
              <a:t>Case 3: </a:t>
            </a:r>
            <a:r>
              <a:rPr lang="en-US" dirty="0"/>
              <a:t>What </a:t>
            </a:r>
            <a:r>
              <a:rPr lang="en-US" dirty="0" smtClean="0"/>
              <a:t>if a CANCEL is </a:t>
            </a:r>
            <a:r>
              <a:rPr lang="en-US" dirty="0"/>
              <a:t>delayed?</a:t>
            </a:r>
            <a:endParaRPr lang="en-US" dirty="0" smtClean="0"/>
          </a:p>
          <a:p>
            <a:pPr lvl="1"/>
            <a:r>
              <a:rPr lang="en-US" dirty="0"/>
              <a:t>Case </a:t>
            </a:r>
            <a:r>
              <a:rPr lang="en-US" dirty="0" smtClean="0"/>
              <a:t>4: </a:t>
            </a:r>
            <a:r>
              <a:rPr lang="en-US" dirty="0"/>
              <a:t>What </a:t>
            </a:r>
            <a:r>
              <a:rPr lang="en-US" dirty="0" smtClean="0"/>
              <a:t>if a DONE is </a:t>
            </a:r>
            <a:r>
              <a:rPr lang="en-US" dirty="0"/>
              <a:t>delayed?</a:t>
            </a:r>
            <a:endParaRPr lang="en-US" dirty="0" smtClean="0"/>
          </a:p>
          <a:p>
            <a:pPr lvl="1"/>
            <a:r>
              <a:rPr lang="en-US" dirty="0"/>
              <a:t>Case </a:t>
            </a:r>
            <a:r>
              <a:rPr lang="en-US" dirty="0" smtClean="0"/>
              <a:t>5: </a:t>
            </a:r>
            <a:r>
              <a:rPr lang="en-US" dirty="0"/>
              <a:t>What </a:t>
            </a:r>
            <a:r>
              <a:rPr lang="en-US" dirty="0" smtClean="0"/>
              <a:t>if a CONFIRM is </a:t>
            </a:r>
            <a:r>
              <a:rPr lang="en-US" dirty="0"/>
              <a:t>delayed?</a:t>
            </a:r>
            <a:endParaRPr lang="en-US" dirty="0" smtClean="0"/>
          </a:p>
          <a:p>
            <a:pPr lvl="1"/>
            <a:r>
              <a:rPr lang="en-US" dirty="0"/>
              <a:t>Case </a:t>
            </a:r>
            <a:r>
              <a:rPr lang="en-US" dirty="0" smtClean="0"/>
              <a:t>6: </a:t>
            </a:r>
            <a:r>
              <a:rPr lang="en-US" dirty="0"/>
              <a:t>What </a:t>
            </a:r>
            <a:r>
              <a:rPr lang="en-US" dirty="0" smtClean="0"/>
              <a:t>if a REJECT is </a:t>
            </a:r>
            <a:r>
              <a:rPr lang="en-US" dirty="0"/>
              <a:t>delayed?</a:t>
            </a:r>
          </a:p>
          <a:p>
            <a:pPr lvl="1"/>
            <a:r>
              <a:rPr lang="en-US" dirty="0"/>
              <a:t>Case </a:t>
            </a:r>
            <a:r>
              <a:rPr lang="en-US" dirty="0" smtClean="0"/>
              <a:t>7: </a:t>
            </a:r>
            <a:r>
              <a:rPr lang="en-US" dirty="0"/>
              <a:t>What </a:t>
            </a:r>
            <a:r>
              <a:rPr lang="en-US" dirty="0" smtClean="0"/>
              <a:t>if an ACKNOWLEDGE is </a:t>
            </a:r>
            <a:r>
              <a:rPr lang="en-US" dirty="0"/>
              <a:t>delayed?</a:t>
            </a:r>
          </a:p>
          <a:p>
            <a:pPr lvl="1"/>
            <a:r>
              <a:rPr lang="en-US" dirty="0"/>
              <a:t>Case </a:t>
            </a:r>
            <a:r>
              <a:rPr lang="en-US" dirty="0" smtClean="0"/>
              <a:t>8: </a:t>
            </a:r>
            <a:r>
              <a:rPr lang="en-US" dirty="0"/>
              <a:t>What </a:t>
            </a:r>
            <a:r>
              <a:rPr lang="en-US" dirty="0" smtClean="0"/>
              <a:t>if an EMERGENCY-STOP is </a:t>
            </a:r>
            <a:r>
              <a:rPr lang="en-US" dirty="0"/>
              <a:t>delayed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Combinations of message loss and delay</a:t>
            </a:r>
          </a:p>
          <a:p>
            <a:pPr lvl="1"/>
            <a:r>
              <a:rPr lang="en-US" dirty="0" smtClean="0"/>
              <a:t>How do you know which vehicle is in front?</a:t>
            </a:r>
          </a:p>
          <a:p>
            <a:r>
              <a:rPr lang="en-US" dirty="0"/>
              <a:t>Having "</a:t>
            </a:r>
            <a:r>
              <a:rPr lang="en-US" dirty="0" smtClean="0"/>
              <a:t>time stamps" can help</a:t>
            </a:r>
          </a:p>
          <a:p>
            <a:pPr lvl="1"/>
            <a:r>
              <a:rPr lang="en-US" dirty="0" smtClean="0"/>
              <a:t>Synchronization protocol?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0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Imperfect </a:t>
            </a:r>
            <a:r>
              <a:rPr lang="en-US" dirty="0" smtClean="0"/>
              <a:t>Communication: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 only when 1st vehicle requests (otherwise?)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assume that each vehicle knows if it is 1st vehicle and provides this information to the </a:t>
            </a:r>
            <a:r>
              <a:rPr lang="en-US" dirty="0" smtClean="0"/>
              <a:t>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548294"/>
              </p:ext>
            </p:extLst>
          </p:nvPr>
        </p:nvGraphicFramePr>
        <p:xfrm>
          <a:off x="432000" y="2448000"/>
          <a:ext cx="8280000" cy="42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Missing X-Request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Missing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X-Confirmation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rowSpan="4"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1st</a:t>
                      </a:r>
                      <a:b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Vehicle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Manager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Schedule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nothing (1st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vehicle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missing)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Schedule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vehicles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1st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Vehicle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Slow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down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timeout,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re-request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Slow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down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timeout,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re-request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2nd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Vehicle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Slow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down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timeout,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re-request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Slow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down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cannot make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it,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re-request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3rd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Vehicle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Slow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down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timeout,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re-request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Slow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down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cannot make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it,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re-request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 rowSpan="4"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2nd</a:t>
                      </a:r>
                      <a:b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Vehicle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Manager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Schedule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1st and 3rd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vehicles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Schedule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vehicles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1st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Vehicle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Normal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Normal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2nd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Vehicle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Slow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down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timeout,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re-request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Slow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down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timeout,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re-request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3rd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Vehicle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Slow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down, 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cannot make it,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re-request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Slow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down, 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cannot make it,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re-request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000">
                <a:tc rowSpan="4"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3rd</a:t>
                      </a:r>
                      <a:b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Vehicle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Manager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Schedule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1st and 2nd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vehicles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Schedule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vehicles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1st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Vehicle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Normal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Normal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2nd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Vehicle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Normal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Normal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3rd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Vehicle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Slow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down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timeout,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re-request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Slow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down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timeout,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re-request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25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  <a:p>
            <a:r>
              <a:rPr lang="en-US" dirty="0"/>
              <a:t>Controlling Lengths of Traffic Lights</a:t>
            </a:r>
          </a:p>
          <a:p>
            <a:r>
              <a:rPr lang="en-US" dirty="0"/>
              <a:t>Intelligent Intersection Management</a:t>
            </a:r>
          </a:p>
          <a:p>
            <a:r>
              <a:rPr lang="en-US" dirty="0"/>
              <a:t>Imperfect Communication</a:t>
            </a:r>
          </a:p>
          <a:p>
            <a:r>
              <a:rPr lang="en-US" b="1" u="sng" dirty="0"/>
              <a:t>Centralized and Distributed Approaches</a:t>
            </a:r>
          </a:p>
          <a:p>
            <a:r>
              <a:rPr lang="en-US" dirty="0"/>
              <a:t>Graph-Based </a:t>
            </a:r>
            <a:r>
              <a:rPr lang="en-US" dirty="0" smtClean="0"/>
              <a:t>Approach</a:t>
            </a:r>
          </a:p>
          <a:p>
            <a:r>
              <a:rPr lang="en-US" dirty="0" smtClean="0"/>
              <a:t>Non-Cooperative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2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</a:t>
            </a:r>
            <a:r>
              <a:rPr lang="en-US" dirty="0" smtClean="0"/>
              <a:t>Diagram: Centralized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manager is the decision maker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04000" y="1800000"/>
            <a:ext cx="8280000" cy="4032000"/>
            <a:chOff x="504000" y="1728000"/>
            <a:chExt cx="8280000" cy="4032000"/>
          </a:xfrm>
        </p:grpSpPr>
        <p:sp>
          <p:nvSpPr>
            <p:cNvPr id="6" name="Rounded Rectangle 158"/>
            <p:cNvSpPr>
              <a:spLocks noChangeArrowheads="1"/>
            </p:cNvSpPr>
            <p:nvPr/>
          </p:nvSpPr>
          <p:spPr bwMode="auto">
            <a:xfrm>
              <a:off x="504000" y="1728000"/>
              <a:ext cx="5328000" cy="4032000"/>
            </a:xfrm>
            <a:prstGeom prst="roundRect">
              <a:avLst>
                <a:gd name="adj" fmla="val 3075"/>
              </a:avLst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36000" rIns="0" bIns="0" anchor="t" anchorCtr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Vehicle </a:t>
              </a:r>
              <a:r>
                <a:rPr lang="en-US" altLang="en-US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endParaRPr lang="en-US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ounded Rectangle 158"/>
            <p:cNvSpPr>
              <a:spLocks noChangeArrowheads="1"/>
            </p:cNvSpPr>
            <p:nvPr/>
          </p:nvSpPr>
          <p:spPr bwMode="auto">
            <a:xfrm>
              <a:off x="720000" y="3528000"/>
              <a:ext cx="2016000" cy="576000"/>
            </a:xfrm>
            <a:prstGeom prst="roundRect">
              <a:avLst>
                <a:gd name="adj" fmla="val 12981"/>
              </a:avLst>
            </a:prstGeom>
            <a:solidFill>
              <a:srgbClr val="CCE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Motion Planning</a:t>
              </a:r>
              <a:endParaRPr lang="en-US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ounded Rectangle 158"/>
            <p:cNvSpPr>
              <a:spLocks noChangeArrowheads="1"/>
            </p:cNvSpPr>
            <p:nvPr/>
          </p:nvSpPr>
          <p:spPr bwMode="auto">
            <a:xfrm>
              <a:off x="720000" y="4968000"/>
              <a:ext cx="2016000" cy="576000"/>
            </a:xfrm>
            <a:prstGeom prst="roundRect">
              <a:avLst>
                <a:gd name="adj" fmla="val 12981"/>
              </a:avLst>
            </a:prstGeom>
            <a:solidFill>
              <a:srgbClr val="CCE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Controller</a:t>
              </a:r>
              <a:endParaRPr lang="en-US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ounded Rectangle 158"/>
            <p:cNvSpPr>
              <a:spLocks noChangeArrowheads="1"/>
            </p:cNvSpPr>
            <p:nvPr/>
          </p:nvSpPr>
          <p:spPr bwMode="auto">
            <a:xfrm>
              <a:off x="3600000" y="2088000"/>
              <a:ext cx="2016000" cy="576000"/>
            </a:xfrm>
            <a:prstGeom prst="roundRect">
              <a:avLst>
                <a:gd name="adj" fmla="val 12981"/>
              </a:avLst>
            </a:prstGeom>
            <a:solidFill>
              <a:srgbClr val="CCE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Receiver</a:t>
              </a:r>
              <a:endParaRPr lang="en-US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ounded Rectangle 158"/>
            <p:cNvSpPr>
              <a:spLocks noChangeArrowheads="1"/>
            </p:cNvSpPr>
            <p:nvPr/>
          </p:nvSpPr>
          <p:spPr bwMode="auto">
            <a:xfrm>
              <a:off x="3600000" y="3528000"/>
              <a:ext cx="2016000" cy="576000"/>
            </a:xfrm>
            <a:prstGeom prst="roundRect">
              <a:avLst>
                <a:gd name="adj" fmla="val 12981"/>
              </a:avLst>
            </a:prstGeom>
            <a:solidFill>
              <a:srgbClr val="CCE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Sender</a:t>
              </a:r>
              <a:endParaRPr lang="en-US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" name="Straight Arrow Connector 10"/>
            <p:cNvCxnSpPr>
              <a:stCxn id="7" idx="3"/>
              <a:endCxn id="10" idx="1"/>
            </p:cNvCxnSpPr>
            <p:nvPr/>
          </p:nvCxnSpPr>
          <p:spPr>
            <a:xfrm>
              <a:off x="2736000" y="3816000"/>
              <a:ext cx="86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2"/>
              <a:endCxn id="8" idx="0"/>
            </p:cNvCxnSpPr>
            <p:nvPr/>
          </p:nvCxnSpPr>
          <p:spPr>
            <a:xfrm>
              <a:off x="1728000" y="4104000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1"/>
              <a:endCxn id="7" idx="0"/>
            </p:cNvCxnSpPr>
            <p:nvPr/>
          </p:nvCxnSpPr>
          <p:spPr>
            <a:xfrm flipH="1">
              <a:off x="1728000" y="2376000"/>
              <a:ext cx="1872000" cy="11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9" idx="3"/>
            </p:cNvCxnSpPr>
            <p:nvPr/>
          </p:nvCxnSpPr>
          <p:spPr>
            <a:xfrm flipH="1">
              <a:off x="5616000" y="2376000"/>
              <a:ext cx="57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3"/>
            </p:cNvCxnSpPr>
            <p:nvPr/>
          </p:nvCxnSpPr>
          <p:spPr>
            <a:xfrm>
              <a:off x="5616000" y="3816000"/>
              <a:ext cx="57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8"/>
            <p:cNvSpPr>
              <a:spLocks noChangeArrowheads="1"/>
            </p:cNvSpPr>
            <p:nvPr/>
          </p:nvSpPr>
          <p:spPr bwMode="auto">
            <a:xfrm>
              <a:off x="6768000" y="2592000"/>
              <a:ext cx="2016000" cy="576000"/>
            </a:xfrm>
            <a:prstGeom prst="roundRect">
              <a:avLst>
                <a:gd name="adj" fmla="val 12981"/>
              </a:avLst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Vehicle 1</a:t>
              </a:r>
              <a:endParaRPr lang="en-US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ounded Rectangle 158"/>
            <p:cNvSpPr>
              <a:spLocks noChangeArrowheads="1"/>
            </p:cNvSpPr>
            <p:nvPr/>
          </p:nvSpPr>
          <p:spPr bwMode="auto">
            <a:xfrm>
              <a:off x="6768000" y="3456000"/>
              <a:ext cx="2016000" cy="576000"/>
            </a:xfrm>
            <a:prstGeom prst="roundRect">
              <a:avLst>
                <a:gd name="adj" fmla="val 12981"/>
              </a:avLst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Vehicle 2</a:t>
              </a:r>
              <a:endParaRPr lang="en-US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ounded Rectangle 158"/>
            <p:cNvSpPr>
              <a:spLocks noChangeArrowheads="1"/>
            </p:cNvSpPr>
            <p:nvPr/>
          </p:nvSpPr>
          <p:spPr bwMode="auto">
            <a:xfrm>
              <a:off x="6768000" y="1728000"/>
              <a:ext cx="2016000" cy="576000"/>
            </a:xfrm>
            <a:prstGeom prst="roundRect">
              <a:avLst>
                <a:gd name="adj" fmla="val 12981"/>
              </a:avLst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Manager</a:t>
              </a:r>
              <a:br>
                <a:rPr lang="en-US" alt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(Decision Making)</a:t>
              </a:r>
              <a:endParaRPr lang="en-US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ounded Rectangle 158"/>
            <p:cNvSpPr>
              <a:spLocks noChangeArrowheads="1"/>
            </p:cNvSpPr>
            <p:nvPr/>
          </p:nvSpPr>
          <p:spPr bwMode="auto">
            <a:xfrm>
              <a:off x="6768000" y="4320000"/>
              <a:ext cx="2016000" cy="576000"/>
            </a:xfrm>
            <a:prstGeom prst="roundRect">
              <a:avLst>
                <a:gd name="adj" fmla="val 12981"/>
              </a:avLst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Vehicle 3</a:t>
              </a:r>
              <a:endParaRPr lang="en-US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ounded Rectangle 158"/>
            <p:cNvSpPr>
              <a:spLocks noChangeArrowheads="1"/>
            </p:cNvSpPr>
            <p:nvPr/>
          </p:nvSpPr>
          <p:spPr bwMode="auto">
            <a:xfrm>
              <a:off x="6768000" y="5184000"/>
              <a:ext cx="2016000" cy="576000"/>
            </a:xfrm>
            <a:prstGeom prst="roundRect">
              <a:avLst>
                <a:gd name="adj" fmla="val 12981"/>
              </a:avLst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en-US" smtClean="0">
                  <a:latin typeface="Calibri" panose="020F0502020204030204" pitchFamily="34" charset="0"/>
                  <a:cs typeface="Calibri" panose="020F0502020204030204" pitchFamily="34" charset="0"/>
                </a:rPr>
                <a:t>Vehicle 4</a:t>
              </a:r>
              <a:endParaRPr lang="en-US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6000" y="2844000"/>
              <a:ext cx="1728000" cy="504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Constraints</a:t>
              </a:r>
              <a:br>
                <a:rPr lang="en-US" alt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from Manager</a:t>
              </a:r>
              <a:endPara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4000" y="4356000"/>
              <a:ext cx="1008000" cy="360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Trajectory</a:t>
              </a:r>
              <a:endPara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72000" y="3852000"/>
              <a:ext cx="792000" cy="93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Time to</a:t>
              </a:r>
              <a:br>
                <a:rPr lang="en-US" alt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Occupy</a:t>
              </a:r>
            </a:p>
            <a:p>
              <a:pPr algn="ctr"/>
              <a:r>
                <a:rPr lang="en-US" alt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Conflict</a:t>
              </a:r>
              <a:br>
                <a:rPr lang="en-US" alt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Zones</a:t>
              </a:r>
              <a:endPara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95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parts in </a:t>
            </a:r>
            <a:r>
              <a:rPr lang="en-US" dirty="0" smtClean="0"/>
              <a:t>sequence</a:t>
            </a:r>
          </a:p>
          <a:p>
            <a:pPr lvl="1"/>
            <a:r>
              <a:rPr lang="en-US" dirty="0" smtClean="0"/>
              <a:t>[</a:t>
            </a:r>
            <a:r>
              <a:rPr lang="en-US" dirty="0"/>
              <a:t>Part 1] </a:t>
            </a:r>
            <a:r>
              <a:rPr lang="en-US" dirty="0" smtClean="0"/>
              <a:t>Preliminary</a:t>
            </a:r>
            <a:endParaRPr lang="en-US" dirty="0"/>
          </a:p>
          <a:p>
            <a:pPr lvl="1"/>
            <a:r>
              <a:rPr lang="en-US" dirty="0"/>
              <a:t>[Part 2] </a:t>
            </a:r>
            <a:r>
              <a:rPr lang="en-US" dirty="0" smtClean="0"/>
              <a:t>Applications</a:t>
            </a:r>
            <a:endParaRPr lang="en-US" dirty="0"/>
          </a:p>
          <a:p>
            <a:pPr lvl="1"/>
            <a:r>
              <a:rPr lang="en-US" dirty="0"/>
              <a:t>[Part 3] Intelligent Technology</a:t>
            </a:r>
          </a:p>
          <a:p>
            <a:pPr lvl="1"/>
            <a:r>
              <a:rPr lang="en-US" dirty="0"/>
              <a:t>[Part 4] Advanced Topics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40" name="Group 139"/>
          <p:cNvGrpSpPr/>
          <p:nvPr/>
        </p:nvGrpSpPr>
        <p:grpSpPr>
          <a:xfrm>
            <a:off x="1331119" y="3564000"/>
            <a:ext cx="6481762" cy="2736850"/>
            <a:chOff x="1331119" y="3780063"/>
            <a:chExt cx="6481762" cy="2736850"/>
          </a:xfrm>
        </p:grpSpPr>
        <p:cxnSp>
          <p:nvCxnSpPr>
            <p:cNvPr id="66" name="Straight Connector 263"/>
            <p:cNvCxnSpPr>
              <a:cxnSpLocks noChangeShapeType="1"/>
            </p:cNvCxnSpPr>
            <p:nvPr/>
          </p:nvCxnSpPr>
          <p:spPr bwMode="auto">
            <a:xfrm flipV="1">
              <a:off x="5796756" y="4643663"/>
              <a:ext cx="142875" cy="720725"/>
            </a:xfrm>
            <a:prstGeom prst="line">
              <a:avLst/>
            </a:prstGeom>
            <a:noFill/>
            <a:ln w="19050" algn="ctr">
              <a:solidFill>
                <a:srgbClr val="5F5F5F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Straight Connector 263"/>
            <p:cNvCxnSpPr>
              <a:cxnSpLocks noChangeShapeType="1"/>
            </p:cNvCxnSpPr>
            <p:nvPr/>
          </p:nvCxnSpPr>
          <p:spPr bwMode="auto">
            <a:xfrm flipV="1">
              <a:off x="3348831" y="4643663"/>
              <a:ext cx="142875" cy="720725"/>
            </a:xfrm>
            <a:prstGeom prst="line">
              <a:avLst/>
            </a:prstGeom>
            <a:noFill/>
            <a:ln w="19050" algn="ctr">
              <a:solidFill>
                <a:srgbClr val="5F5F5F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Straight Connector 263"/>
            <p:cNvCxnSpPr>
              <a:cxnSpLocks noChangeShapeType="1"/>
            </p:cNvCxnSpPr>
            <p:nvPr/>
          </p:nvCxnSpPr>
          <p:spPr bwMode="auto">
            <a:xfrm flipH="1" flipV="1">
              <a:off x="1980406" y="4211863"/>
              <a:ext cx="142875" cy="1152525"/>
            </a:xfrm>
            <a:prstGeom prst="line">
              <a:avLst/>
            </a:prstGeom>
            <a:noFill/>
            <a:ln w="19050" algn="ctr">
              <a:solidFill>
                <a:srgbClr val="5F5F5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Straight Connector 263"/>
            <p:cNvCxnSpPr>
              <a:cxnSpLocks noChangeShapeType="1"/>
            </p:cNvCxnSpPr>
            <p:nvPr/>
          </p:nvCxnSpPr>
          <p:spPr bwMode="auto">
            <a:xfrm flipV="1">
              <a:off x="2412206" y="4716688"/>
              <a:ext cx="0" cy="647700"/>
            </a:xfrm>
            <a:prstGeom prst="line">
              <a:avLst/>
            </a:prstGeom>
            <a:noFill/>
            <a:ln w="19050" algn="ctr">
              <a:solidFill>
                <a:srgbClr val="5F5F5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Straight Connector 263"/>
            <p:cNvCxnSpPr>
              <a:cxnSpLocks noChangeShapeType="1"/>
              <a:endCxn id="91" idx="4"/>
            </p:cNvCxnSpPr>
            <p:nvPr/>
          </p:nvCxnSpPr>
          <p:spPr bwMode="auto">
            <a:xfrm flipV="1">
              <a:off x="2699544" y="5219925"/>
              <a:ext cx="144462" cy="144463"/>
            </a:xfrm>
            <a:prstGeom prst="line">
              <a:avLst/>
            </a:prstGeom>
            <a:noFill/>
            <a:ln w="19050" algn="ctr">
              <a:solidFill>
                <a:srgbClr val="5F5F5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Straight Connector 263"/>
            <p:cNvCxnSpPr>
              <a:cxnSpLocks noChangeShapeType="1"/>
            </p:cNvCxnSpPr>
            <p:nvPr/>
          </p:nvCxnSpPr>
          <p:spPr bwMode="auto">
            <a:xfrm flipH="1" flipV="1">
              <a:off x="4428331" y="4211863"/>
              <a:ext cx="144463" cy="1152525"/>
            </a:xfrm>
            <a:prstGeom prst="line">
              <a:avLst/>
            </a:prstGeom>
            <a:noFill/>
            <a:ln w="19050" algn="ctr">
              <a:solidFill>
                <a:srgbClr val="5F5F5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Straight Connector 263"/>
            <p:cNvCxnSpPr>
              <a:cxnSpLocks noChangeShapeType="1"/>
            </p:cNvCxnSpPr>
            <p:nvPr/>
          </p:nvCxnSpPr>
          <p:spPr bwMode="auto">
            <a:xfrm flipV="1">
              <a:off x="4860131" y="4716688"/>
              <a:ext cx="0" cy="647700"/>
            </a:xfrm>
            <a:prstGeom prst="line">
              <a:avLst/>
            </a:prstGeom>
            <a:noFill/>
            <a:ln w="19050" algn="ctr">
              <a:solidFill>
                <a:srgbClr val="5F5F5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Straight Connector 263"/>
            <p:cNvCxnSpPr>
              <a:cxnSpLocks noChangeShapeType="1"/>
            </p:cNvCxnSpPr>
            <p:nvPr/>
          </p:nvCxnSpPr>
          <p:spPr bwMode="auto">
            <a:xfrm flipV="1">
              <a:off x="3204369" y="4140425"/>
              <a:ext cx="0" cy="1223963"/>
            </a:xfrm>
            <a:prstGeom prst="line">
              <a:avLst/>
            </a:prstGeom>
            <a:noFill/>
            <a:ln w="19050" algn="ctr">
              <a:solidFill>
                <a:srgbClr val="5F5F5F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Straight Connector 263"/>
            <p:cNvCxnSpPr>
              <a:cxnSpLocks noChangeShapeType="1"/>
            </p:cNvCxnSpPr>
            <p:nvPr/>
          </p:nvCxnSpPr>
          <p:spPr bwMode="auto">
            <a:xfrm flipV="1">
              <a:off x="5652294" y="4140425"/>
              <a:ext cx="0" cy="1223963"/>
            </a:xfrm>
            <a:prstGeom prst="line">
              <a:avLst/>
            </a:prstGeom>
            <a:noFill/>
            <a:ln w="19050" algn="ctr">
              <a:solidFill>
                <a:srgbClr val="5F5F5F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Straight Connector 263"/>
            <p:cNvCxnSpPr>
              <a:cxnSpLocks noChangeShapeType="1"/>
            </p:cNvCxnSpPr>
            <p:nvPr/>
          </p:nvCxnSpPr>
          <p:spPr bwMode="auto">
            <a:xfrm flipV="1">
              <a:off x="6012656" y="5004025"/>
              <a:ext cx="287338" cy="863600"/>
            </a:xfrm>
            <a:prstGeom prst="line">
              <a:avLst/>
            </a:prstGeom>
            <a:noFill/>
            <a:ln w="19050" algn="ctr">
              <a:solidFill>
                <a:srgbClr val="5F5F5F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Straight Connector 263"/>
            <p:cNvCxnSpPr>
              <a:cxnSpLocks noChangeShapeType="1"/>
            </p:cNvCxnSpPr>
            <p:nvPr/>
          </p:nvCxnSpPr>
          <p:spPr bwMode="auto">
            <a:xfrm flipV="1">
              <a:off x="3564731" y="5148488"/>
              <a:ext cx="215900" cy="719137"/>
            </a:xfrm>
            <a:prstGeom prst="line">
              <a:avLst/>
            </a:prstGeom>
            <a:noFill/>
            <a:ln w="19050" algn="ctr">
              <a:solidFill>
                <a:srgbClr val="5F5F5F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Straight Connector 263"/>
            <p:cNvCxnSpPr>
              <a:cxnSpLocks noChangeShapeType="1"/>
            </p:cNvCxnSpPr>
            <p:nvPr/>
          </p:nvCxnSpPr>
          <p:spPr bwMode="auto">
            <a:xfrm flipH="1" flipV="1">
              <a:off x="7020719" y="4211863"/>
              <a:ext cx="144462" cy="1152525"/>
            </a:xfrm>
            <a:prstGeom prst="line">
              <a:avLst/>
            </a:prstGeom>
            <a:noFill/>
            <a:ln w="19050" algn="ctr">
              <a:solidFill>
                <a:srgbClr val="5F5F5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Straight Connector 263"/>
            <p:cNvCxnSpPr>
              <a:cxnSpLocks noChangeShapeType="1"/>
            </p:cNvCxnSpPr>
            <p:nvPr/>
          </p:nvCxnSpPr>
          <p:spPr bwMode="auto">
            <a:xfrm flipV="1">
              <a:off x="7452519" y="4716688"/>
              <a:ext cx="144462" cy="647700"/>
            </a:xfrm>
            <a:prstGeom prst="line">
              <a:avLst/>
            </a:prstGeom>
            <a:noFill/>
            <a:ln w="19050" algn="ctr">
              <a:solidFill>
                <a:srgbClr val="5F5F5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Straight Connector 263"/>
            <p:cNvCxnSpPr>
              <a:cxnSpLocks noChangeShapeType="1"/>
              <a:endCxn id="99" idx="4"/>
            </p:cNvCxnSpPr>
            <p:nvPr/>
          </p:nvCxnSpPr>
          <p:spPr bwMode="auto">
            <a:xfrm flipV="1">
              <a:off x="5149056" y="5219925"/>
              <a:ext cx="142875" cy="144463"/>
            </a:xfrm>
            <a:prstGeom prst="line">
              <a:avLst/>
            </a:prstGeom>
            <a:noFill/>
            <a:ln w="19050" algn="ctr">
              <a:solidFill>
                <a:srgbClr val="5F5F5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Straight Connector 263"/>
            <p:cNvCxnSpPr>
              <a:cxnSpLocks noChangeShapeType="1"/>
            </p:cNvCxnSpPr>
            <p:nvPr/>
          </p:nvCxnSpPr>
          <p:spPr bwMode="auto">
            <a:xfrm>
              <a:off x="1404144" y="5292950"/>
              <a:ext cx="6408737" cy="0"/>
            </a:xfrm>
            <a:prstGeom prst="line">
              <a:avLst/>
            </a:prstGeom>
            <a:noFill/>
            <a:ln w="12700" algn="ctr">
              <a:solidFill>
                <a:srgbClr val="B2B2B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Straight Connector 262"/>
            <p:cNvCxnSpPr>
              <a:cxnSpLocks noChangeShapeType="1"/>
            </p:cNvCxnSpPr>
            <p:nvPr/>
          </p:nvCxnSpPr>
          <p:spPr bwMode="auto">
            <a:xfrm>
              <a:off x="1907381" y="6516913"/>
              <a:ext cx="59055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Straight Connector 263"/>
            <p:cNvCxnSpPr>
              <a:cxnSpLocks noChangeShapeType="1"/>
            </p:cNvCxnSpPr>
            <p:nvPr/>
          </p:nvCxnSpPr>
          <p:spPr bwMode="auto">
            <a:xfrm>
              <a:off x="2196306" y="3995963"/>
              <a:ext cx="2016125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Straight Connector 263"/>
            <p:cNvCxnSpPr>
              <a:cxnSpLocks noChangeShapeType="1"/>
            </p:cNvCxnSpPr>
            <p:nvPr/>
          </p:nvCxnSpPr>
          <p:spPr bwMode="auto">
            <a:xfrm flipV="1">
              <a:off x="2412206" y="6227988"/>
              <a:ext cx="0" cy="28733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" name="Rectangle 261"/>
            <p:cNvSpPr>
              <a:spLocks noChangeArrowheads="1"/>
            </p:cNvSpPr>
            <p:nvPr/>
          </p:nvSpPr>
          <p:spPr bwMode="auto">
            <a:xfrm rot="16200000">
              <a:off x="827088" y="4284094"/>
              <a:ext cx="1512887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en-US">
                  <a:latin typeface="Calibri" panose="020F0502020204030204" pitchFamily="34" charset="0"/>
                  <a:cs typeface="Calibri" panose="020F0502020204030204" pitchFamily="34" charset="0"/>
                </a:rPr>
                <a:t>functional</a:t>
              </a:r>
              <a:br>
                <a:rPr lang="en-US" altLang="en-US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>
                  <a:latin typeface="Calibri" panose="020F0502020204030204" pitchFamily="34" charset="0"/>
                  <a:cs typeface="Calibri" panose="020F0502020204030204" pitchFamily="34" charset="0"/>
                </a:rPr>
                <a:t>model</a:t>
              </a:r>
            </a:p>
          </p:txBody>
        </p:sp>
        <p:sp>
          <p:nvSpPr>
            <p:cNvPr id="91" name="Oval 110"/>
            <p:cNvSpPr>
              <a:spLocks noChangeArrowheads="1"/>
            </p:cNvSpPr>
            <p:nvPr/>
          </p:nvSpPr>
          <p:spPr bwMode="auto">
            <a:xfrm>
              <a:off x="2628106" y="4788125"/>
              <a:ext cx="431800" cy="431800"/>
            </a:xfrm>
            <a:prstGeom prst="ellipse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l-GR" altLang="en-US">
                  <a:latin typeface="Calibri" panose="020F0502020204030204" pitchFamily="34" charset="0"/>
                  <a:cs typeface="Calibri" panose="020F0502020204030204" pitchFamily="34" charset="0"/>
                </a:rPr>
                <a:t>τ</a:t>
              </a:r>
              <a:r>
                <a:rPr lang="en-US" altLang="en-US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2" name="Rectangle 112"/>
            <p:cNvSpPr>
              <a:spLocks noChangeArrowheads="1"/>
            </p:cNvSpPr>
            <p:nvPr/>
          </p:nvSpPr>
          <p:spPr bwMode="auto">
            <a:xfrm>
              <a:off x="2988469" y="3851500"/>
              <a:ext cx="431800" cy="288925"/>
            </a:xfrm>
            <a:prstGeom prst="rect">
              <a:avLst/>
            </a:prstGeom>
            <a:solidFill>
              <a:srgbClr val="CCFFCC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7200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l-GR" altLang="en-US">
                  <a:latin typeface="Calibri" panose="020F0502020204030204" pitchFamily="34" charset="0"/>
                  <a:cs typeface="Calibri" panose="020F0502020204030204" pitchFamily="34" charset="0"/>
                </a:rPr>
                <a:t>σ</a:t>
              </a:r>
              <a:r>
                <a:rPr lang="en-US" altLang="en-US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3" name="Snip Same Side Corner Rectangle 92"/>
            <p:cNvSpPr/>
            <p:nvPr/>
          </p:nvSpPr>
          <p:spPr bwMode="auto">
            <a:xfrm>
              <a:off x="2915444" y="5364388"/>
              <a:ext cx="576262" cy="431800"/>
            </a:xfrm>
            <a:prstGeom prst="snip2SameRect">
              <a:avLst>
                <a:gd name="adj1" fmla="val 33789"/>
                <a:gd name="adj2" fmla="val 0"/>
              </a:avLst>
            </a:prstGeom>
            <a:solidFill>
              <a:srgbClr val="FFCC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l-GR" dirty="0">
                  <a:latin typeface="Calibri" panose="020F0502020204030204" pitchFamily="34" charset="0"/>
                  <a:cs typeface="Calibri" panose="020F0502020204030204" pitchFamily="34" charset="0"/>
                </a:rPr>
                <a:t>μ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1,1</a:t>
              </a:r>
            </a:p>
          </p:txBody>
        </p:sp>
        <p:cxnSp>
          <p:nvCxnSpPr>
            <p:cNvPr id="94" name="Straight Connector 263"/>
            <p:cNvCxnSpPr>
              <a:cxnSpLocks noChangeShapeType="1"/>
            </p:cNvCxnSpPr>
            <p:nvPr/>
          </p:nvCxnSpPr>
          <p:spPr bwMode="auto">
            <a:xfrm flipV="1">
              <a:off x="4860131" y="6227988"/>
              <a:ext cx="0" cy="28733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Straight Connector 263"/>
            <p:cNvCxnSpPr>
              <a:cxnSpLocks noChangeShapeType="1"/>
            </p:cNvCxnSpPr>
            <p:nvPr/>
          </p:nvCxnSpPr>
          <p:spPr bwMode="auto">
            <a:xfrm flipV="1">
              <a:off x="7308056" y="6227988"/>
              <a:ext cx="0" cy="28733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6" name="Snip Same Side Corner Rectangle 95"/>
            <p:cNvSpPr/>
            <p:nvPr/>
          </p:nvSpPr>
          <p:spPr bwMode="auto">
            <a:xfrm>
              <a:off x="3131344" y="5867625"/>
              <a:ext cx="576262" cy="433388"/>
            </a:xfrm>
            <a:prstGeom prst="snip2SameRect">
              <a:avLst>
                <a:gd name="adj1" fmla="val 33789"/>
                <a:gd name="adj2" fmla="val 0"/>
              </a:avLst>
            </a:prstGeom>
            <a:solidFill>
              <a:srgbClr val="FFCC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l-GR" dirty="0">
                  <a:latin typeface="Calibri" panose="020F0502020204030204" pitchFamily="34" charset="0"/>
                  <a:cs typeface="Calibri" panose="020F0502020204030204" pitchFamily="34" charset="0"/>
                </a:rPr>
                <a:t>μ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1,2</a:t>
              </a:r>
            </a:p>
          </p:txBody>
        </p:sp>
        <p:sp>
          <p:nvSpPr>
            <p:cNvPr id="97" name="Oval 139"/>
            <p:cNvSpPr>
              <a:spLocks noChangeArrowheads="1"/>
            </p:cNvSpPr>
            <p:nvPr/>
          </p:nvSpPr>
          <p:spPr bwMode="auto">
            <a:xfrm>
              <a:off x="2196306" y="4284888"/>
              <a:ext cx="431800" cy="431800"/>
            </a:xfrm>
            <a:prstGeom prst="ellipse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l-GR" altLang="en-US">
                  <a:latin typeface="Calibri" panose="020F0502020204030204" pitchFamily="34" charset="0"/>
                  <a:cs typeface="Calibri" panose="020F0502020204030204" pitchFamily="34" charset="0"/>
                </a:rPr>
                <a:t>τ</a:t>
              </a:r>
              <a:r>
                <a:rPr lang="en-US" altLang="en-US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8" name="Oval 140"/>
            <p:cNvSpPr>
              <a:spLocks noChangeArrowheads="1"/>
            </p:cNvSpPr>
            <p:nvPr/>
          </p:nvSpPr>
          <p:spPr bwMode="auto">
            <a:xfrm>
              <a:off x="1764506" y="3780063"/>
              <a:ext cx="431800" cy="431800"/>
            </a:xfrm>
            <a:prstGeom prst="ellipse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l-GR" altLang="en-US">
                  <a:latin typeface="Calibri" panose="020F0502020204030204" pitchFamily="34" charset="0"/>
                  <a:cs typeface="Calibri" panose="020F0502020204030204" pitchFamily="34" charset="0"/>
                </a:rPr>
                <a:t>τ</a:t>
              </a:r>
              <a:r>
                <a:rPr lang="en-US" altLang="en-US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9" name="Oval 143"/>
            <p:cNvSpPr>
              <a:spLocks noChangeArrowheads="1"/>
            </p:cNvSpPr>
            <p:nvPr/>
          </p:nvSpPr>
          <p:spPr bwMode="auto">
            <a:xfrm>
              <a:off x="5076031" y="4788125"/>
              <a:ext cx="431800" cy="431800"/>
            </a:xfrm>
            <a:prstGeom prst="ellipse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l-GR" altLang="en-US">
                  <a:latin typeface="Calibri" panose="020F0502020204030204" pitchFamily="34" charset="0"/>
                  <a:cs typeface="Calibri" panose="020F0502020204030204" pitchFamily="34" charset="0"/>
                </a:rPr>
                <a:t>τ</a:t>
              </a:r>
              <a:r>
                <a:rPr lang="en-US" altLang="en-US" baseline="-2500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00" name="Oval 144"/>
            <p:cNvSpPr>
              <a:spLocks noChangeArrowheads="1"/>
            </p:cNvSpPr>
            <p:nvPr/>
          </p:nvSpPr>
          <p:spPr bwMode="auto">
            <a:xfrm>
              <a:off x="4644231" y="4284888"/>
              <a:ext cx="431800" cy="431800"/>
            </a:xfrm>
            <a:prstGeom prst="ellipse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l-GR" altLang="en-US">
                  <a:latin typeface="Calibri" panose="020F0502020204030204" pitchFamily="34" charset="0"/>
                  <a:cs typeface="Calibri" panose="020F0502020204030204" pitchFamily="34" charset="0"/>
                </a:rPr>
                <a:t>τ</a:t>
              </a:r>
              <a:r>
                <a:rPr lang="en-US" altLang="en-US" baseline="-2500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01" name="Oval 145"/>
            <p:cNvSpPr>
              <a:spLocks noChangeArrowheads="1"/>
            </p:cNvSpPr>
            <p:nvPr/>
          </p:nvSpPr>
          <p:spPr bwMode="auto">
            <a:xfrm>
              <a:off x="4212431" y="3780063"/>
              <a:ext cx="431800" cy="431800"/>
            </a:xfrm>
            <a:prstGeom prst="ellipse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l-GR" altLang="en-US">
                  <a:latin typeface="Calibri" panose="020F0502020204030204" pitchFamily="34" charset="0"/>
                  <a:cs typeface="Calibri" panose="020F0502020204030204" pitchFamily="34" charset="0"/>
                </a:rPr>
                <a:t>τ</a:t>
              </a:r>
              <a:r>
                <a:rPr lang="en-US" altLang="en-US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02" name="Oval 146"/>
            <p:cNvSpPr>
              <a:spLocks noChangeArrowheads="1"/>
            </p:cNvSpPr>
            <p:nvPr/>
          </p:nvSpPr>
          <p:spPr bwMode="auto">
            <a:xfrm>
              <a:off x="7381081" y="4284888"/>
              <a:ext cx="431800" cy="431800"/>
            </a:xfrm>
            <a:prstGeom prst="ellipse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l-GR" altLang="en-US">
                  <a:latin typeface="Calibri" panose="020F0502020204030204" pitchFamily="34" charset="0"/>
                  <a:cs typeface="Calibri" panose="020F0502020204030204" pitchFamily="34" charset="0"/>
                </a:rPr>
                <a:t>τ</a:t>
              </a:r>
              <a:r>
                <a:rPr lang="en-US" altLang="en-US" baseline="-2500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103" name="Oval 147"/>
            <p:cNvSpPr>
              <a:spLocks noChangeArrowheads="1"/>
            </p:cNvSpPr>
            <p:nvPr/>
          </p:nvSpPr>
          <p:spPr bwMode="auto">
            <a:xfrm>
              <a:off x="6804819" y="3780063"/>
              <a:ext cx="431800" cy="431800"/>
            </a:xfrm>
            <a:prstGeom prst="ellipse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l-GR" altLang="en-US">
                  <a:latin typeface="Calibri" panose="020F0502020204030204" pitchFamily="34" charset="0"/>
                  <a:cs typeface="Calibri" panose="020F0502020204030204" pitchFamily="34" charset="0"/>
                </a:rPr>
                <a:t>τ</a:t>
              </a:r>
              <a:r>
                <a:rPr lang="en-US" altLang="en-US" baseline="-2500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cxnSp>
          <p:nvCxnSpPr>
            <p:cNvPr id="104" name="Straight Connector 263"/>
            <p:cNvCxnSpPr>
              <a:cxnSpLocks noChangeShapeType="1"/>
            </p:cNvCxnSpPr>
            <p:nvPr/>
          </p:nvCxnSpPr>
          <p:spPr bwMode="auto">
            <a:xfrm>
              <a:off x="3059906" y="5004025"/>
              <a:ext cx="2016125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Straight Connector 263"/>
            <p:cNvCxnSpPr>
              <a:cxnSpLocks noChangeShapeType="1"/>
              <a:stCxn id="99" idx="6"/>
              <a:endCxn id="102" idx="3"/>
            </p:cNvCxnSpPr>
            <p:nvPr/>
          </p:nvCxnSpPr>
          <p:spPr bwMode="auto">
            <a:xfrm flipV="1">
              <a:off x="5507831" y="4653188"/>
              <a:ext cx="1936750" cy="35083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" name="Straight Connector 263"/>
            <p:cNvCxnSpPr>
              <a:cxnSpLocks noChangeShapeType="1"/>
              <a:endCxn id="101" idx="3"/>
            </p:cNvCxnSpPr>
            <p:nvPr/>
          </p:nvCxnSpPr>
          <p:spPr bwMode="auto">
            <a:xfrm flipV="1">
              <a:off x="3780631" y="4148363"/>
              <a:ext cx="495300" cy="3524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" name="Straight Connector 263"/>
            <p:cNvCxnSpPr>
              <a:cxnSpLocks noChangeShapeType="1"/>
            </p:cNvCxnSpPr>
            <p:nvPr/>
          </p:nvCxnSpPr>
          <p:spPr bwMode="auto">
            <a:xfrm>
              <a:off x="2628106" y="4500788"/>
              <a:ext cx="2016125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" name="Straight Connector 263"/>
            <p:cNvCxnSpPr>
              <a:cxnSpLocks noChangeShapeType="1"/>
            </p:cNvCxnSpPr>
            <p:nvPr/>
          </p:nvCxnSpPr>
          <p:spPr bwMode="auto">
            <a:xfrm>
              <a:off x="4644231" y="3995963"/>
              <a:ext cx="2160588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" name="Straight Connector 263"/>
            <p:cNvCxnSpPr>
              <a:cxnSpLocks noChangeShapeType="1"/>
              <a:endCxn id="102" idx="2"/>
            </p:cNvCxnSpPr>
            <p:nvPr/>
          </p:nvCxnSpPr>
          <p:spPr bwMode="auto">
            <a:xfrm>
              <a:off x="5076031" y="4500788"/>
              <a:ext cx="230505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0" name="Rectangle 195"/>
            <p:cNvSpPr>
              <a:spLocks noChangeArrowheads="1"/>
            </p:cNvSpPr>
            <p:nvPr/>
          </p:nvSpPr>
          <p:spPr bwMode="auto">
            <a:xfrm>
              <a:off x="3275806" y="4356325"/>
              <a:ext cx="431800" cy="287338"/>
            </a:xfrm>
            <a:prstGeom prst="rect">
              <a:avLst/>
            </a:prstGeom>
            <a:solidFill>
              <a:srgbClr val="CCFFCC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7200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l-GR" altLang="en-US">
                  <a:latin typeface="Calibri" panose="020F0502020204030204" pitchFamily="34" charset="0"/>
                  <a:cs typeface="Calibri" panose="020F0502020204030204" pitchFamily="34" charset="0"/>
                </a:rPr>
                <a:t>σ</a:t>
              </a:r>
              <a:r>
                <a:rPr lang="en-US" altLang="en-US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11" name="Rectangle 196"/>
            <p:cNvSpPr>
              <a:spLocks noChangeArrowheads="1"/>
            </p:cNvSpPr>
            <p:nvPr/>
          </p:nvSpPr>
          <p:spPr bwMode="auto">
            <a:xfrm>
              <a:off x="3564731" y="4859563"/>
              <a:ext cx="431800" cy="288925"/>
            </a:xfrm>
            <a:prstGeom prst="rect">
              <a:avLst/>
            </a:prstGeom>
            <a:solidFill>
              <a:srgbClr val="CCFFCC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7200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l-GR" altLang="en-US">
                  <a:latin typeface="Calibri" panose="020F0502020204030204" pitchFamily="34" charset="0"/>
                  <a:cs typeface="Calibri" panose="020F0502020204030204" pitchFamily="34" charset="0"/>
                </a:rPr>
                <a:t>σ</a:t>
              </a:r>
              <a:r>
                <a:rPr lang="en-US" altLang="en-US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12" name="Rectangle 197"/>
            <p:cNvSpPr>
              <a:spLocks noChangeArrowheads="1"/>
            </p:cNvSpPr>
            <p:nvPr/>
          </p:nvSpPr>
          <p:spPr bwMode="auto">
            <a:xfrm>
              <a:off x="5436394" y="3851500"/>
              <a:ext cx="431800" cy="288925"/>
            </a:xfrm>
            <a:prstGeom prst="rect">
              <a:avLst/>
            </a:prstGeom>
            <a:solidFill>
              <a:srgbClr val="CCFFCC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7200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l-GR" altLang="en-US">
                  <a:latin typeface="Calibri" panose="020F0502020204030204" pitchFamily="34" charset="0"/>
                  <a:cs typeface="Calibri" panose="020F0502020204030204" pitchFamily="34" charset="0"/>
                </a:rPr>
                <a:t>σ</a:t>
              </a:r>
              <a:r>
                <a:rPr lang="en-US" altLang="en-US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13" name="Rectangle 198"/>
            <p:cNvSpPr>
              <a:spLocks noChangeArrowheads="1"/>
            </p:cNvSpPr>
            <p:nvPr/>
          </p:nvSpPr>
          <p:spPr bwMode="auto">
            <a:xfrm>
              <a:off x="5723731" y="4356325"/>
              <a:ext cx="431800" cy="287338"/>
            </a:xfrm>
            <a:prstGeom prst="rect">
              <a:avLst/>
            </a:prstGeom>
            <a:solidFill>
              <a:srgbClr val="CCFFCC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7200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l-GR" altLang="en-US">
                  <a:latin typeface="Calibri" panose="020F0502020204030204" pitchFamily="34" charset="0"/>
                  <a:cs typeface="Calibri" panose="020F0502020204030204" pitchFamily="34" charset="0"/>
                </a:rPr>
                <a:t>σ</a:t>
              </a:r>
              <a:r>
                <a:rPr lang="en-US" altLang="en-US" baseline="-2500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14" name="Rectangle 199"/>
            <p:cNvSpPr>
              <a:spLocks noChangeArrowheads="1"/>
            </p:cNvSpPr>
            <p:nvPr/>
          </p:nvSpPr>
          <p:spPr bwMode="auto">
            <a:xfrm>
              <a:off x="6084094" y="4716688"/>
              <a:ext cx="431800" cy="287337"/>
            </a:xfrm>
            <a:prstGeom prst="rect">
              <a:avLst/>
            </a:prstGeom>
            <a:solidFill>
              <a:srgbClr val="CCFFCC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7200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l-GR" altLang="en-US">
                  <a:latin typeface="Calibri" panose="020F0502020204030204" pitchFamily="34" charset="0"/>
                  <a:cs typeface="Calibri" panose="020F0502020204030204" pitchFamily="34" charset="0"/>
                </a:rPr>
                <a:t>σ</a:t>
              </a:r>
              <a:r>
                <a:rPr lang="en-US" altLang="en-US" baseline="-2500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cxnSp>
          <p:nvCxnSpPr>
            <p:cNvPr id="115" name="Straight Connector 263"/>
            <p:cNvCxnSpPr>
              <a:cxnSpLocks noChangeShapeType="1"/>
            </p:cNvCxnSpPr>
            <p:nvPr/>
          </p:nvCxnSpPr>
          <p:spPr bwMode="auto">
            <a:xfrm>
              <a:off x="3204369" y="6301013"/>
              <a:ext cx="0" cy="14287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" name="Straight Connector 263"/>
            <p:cNvCxnSpPr>
              <a:cxnSpLocks noChangeShapeType="1"/>
            </p:cNvCxnSpPr>
            <p:nvPr/>
          </p:nvCxnSpPr>
          <p:spPr bwMode="auto">
            <a:xfrm>
              <a:off x="2988469" y="5796188"/>
              <a:ext cx="0" cy="64770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" name="Straight Connector 263"/>
            <p:cNvCxnSpPr>
              <a:cxnSpLocks noChangeShapeType="1"/>
            </p:cNvCxnSpPr>
            <p:nvPr/>
          </p:nvCxnSpPr>
          <p:spPr bwMode="auto">
            <a:xfrm>
              <a:off x="5652294" y="6301013"/>
              <a:ext cx="0" cy="14287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" name="Straight Connector 263"/>
            <p:cNvCxnSpPr>
              <a:cxnSpLocks noChangeShapeType="1"/>
            </p:cNvCxnSpPr>
            <p:nvPr/>
          </p:nvCxnSpPr>
          <p:spPr bwMode="auto">
            <a:xfrm>
              <a:off x="5436394" y="5796188"/>
              <a:ext cx="0" cy="64770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1" name="Rounded Rectangle 158"/>
            <p:cNvSpPr>
              <a:spLocks noChangeArrowheads="1"/>
            </p:cNvSpPr>
            <p:nvPr/>
          </p:nvSpPr>
          <p:spPr bwMode="auto">
            <a:xfrm>
              <a:off x="4499769" y="5364388"/>
              <a:ext cx="720725" cy="863600"/>
            </a:xfrm>
            <a:prstGeom prst="roundRect">
              <a:avLst>
                <a:gd name="adj" fmla="val 12981"/>
              </a:avLst>
            </a:prstGeom>
            <a:solidFill>
              <a:srgbClr val="CCE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l-GR" altLang="en-US">
                  <a:latin typeface="Calibri" panose="020F0502020204030204" pitchFamily="34" charset="0"/>
                  <a:cs typeface="Calibri" panose="020F0502020204030204" pitchFamily="34" charset="0"/>
                </a:rPr>
                <a:t>ε</a:t>
              </a:r>
              <a:r>
                <a:rPr lang="en-US" altLang="en-US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ounded Rectangle 158"/>
            <p:cNvSpPr>
              <a:spLocks noChangeArrowheads="1"/>
            </p:cNvSpPr>
            <p:nvPr/>
          </p:nvSpPr>
          <p:spPr bwMode="auto">
            <a:xfrm>
              <a:off x="2051844" y="5364388"/>
              <a:ext cx="720725" cy="863600"/>
            </a:xfrm>
            <a:prstGeom prst="roundRect">
              <a:avLst>
                <a:gd name="adj" fmla="val 12981"/>
              </a:avLst>
            </a:prstGeom>
            <a:solidFill>
              <a:srgbClr val="CCE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l-GR" altLang="en-US">
                  <a:latin typeface="Calibri" panose="020F0502020204030204" pitchFamily="34" charset="0"/>
                  <a:cs typeface="Calibri" panose="020F0502020204030204" pitchFamily="34" charset="0"/>
                </a:rPr>
                <a:t>ε</a:t>
              </a:r>
              <a:r>
                <a:rPr lang="en-US" altLang="en-US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Snip Same Side Corner Rectangle 122"/>
            <p:cNvSpPr/>
            <p:nvPr/>
          </p:nvSpPr>
          <p:spPr bwMode="auto">
            <a:xfrm>
              <a:off x="5364956" y="5364388"/>
              <a:ext cx="574675" cy="431800"/>
            </a:xfrm>
            <a:prstGeom prst="snip2SameRect">
              <a:avLst>
                <a:gd name="adj1" fmla="val 33789"/>
                <a:gd name="adj2" fmla="val 0"/>
              </a:avLst>
            </a:prstGeom>
            <a:solidFill>
              <a:srgbClr val="FFCC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l-GR" dirty="0">
                  <a:latin typeface="Calibri" panose="020F0502020204030204" pitchFamily="34" charset="0"/>
                  <a:cs typeface="Calibri" panose="020F0502020204030204" pitchFamily="34" charset="0"/>
                </a:rPr>
                <a:t>μ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2,1</a:t>
              </a:r>
            </a:p>
          </p:txBody>
        </p:sp>
        <p:sp>
          <p:nvSpPr>
            <p:cNvPr id="124" name="Snip Same Side Corner Rectangle 123"/>
            <p:cNvSpPr/>
            <p:nvPr/>
          </p:nvSpPr>
          <p:spPr bwMode="auto">
            <a:xfrm>
              <a:off x="5580856" y="5867625"/>
              <a:ext cx="576263" cy="433388"/>
            </a:xfrm>
            <a:prstGeom prst="snip2SameRect">
              <a:avLst>
                <a:gd name="adj1" fmla="val 33789"/>
                <a:gd name="adj2" fmla="val 0"/>
              </a:avLst>
            </a:prstGeom>
            <a:solidFill>
              <a:srgbClr val="FFCC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l-GR" dirty="0">
                  <a:latin typeface="Calibri" panose="020F0502020204030204" pitchFamily="34" charset="0"/>
                  <a:cs typeface="Calibri" panose="020F0502020204030204" pitchFamily="34" charset="0"/>
                </a:rPr>
                <a:t>μ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2,2</a:t>
              </a:r>
            </a:p>
          </p:txBody>
        </p:sp>
        <p:sp>
          <p:nvSpPr>
            <p:cNvPr id="125" name="Rounded Rectangle 158"/>
            <p:cNvSpPr>
              <a:spLocks noChangeArrowheads="1"/>
            </p:cNvSpPr>
            <p:nvPr/>
          </p:nvSpPr>
          <p:spPr bwMode="auto">
            <a:xfrm>
              <a:off x="6947694" y="5364388"/>
              <a:ext cx="720725" cy="863600"/>
            </a:xfrm>
            <a:prstGeom prst="roundRect">
              <a:avLst>
                <a:gd name="adj" fmla="val 12981"/>
              </a:avLst>
            </a:prstGeom>
            <a:solidFill>
              <a:srgbClr val="CCE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l-GR" altLang="en-US">
                  <a:latin typeface="Calibri" panose="020F0502020204030204" pitchFamily="34" charset="0"/>
                  <a:cs typeface="Calibri" panose="020F0502020204030204" pitchFamily="34" charset="0"/>
                </a:rPr>
                <a:t>ε</a:t>
              </a:r>
              <a:r>
                <a:rPr lang="en-US" altLang="en-US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Rectangle 261"/>
            <p:cNvSpPr>
              <a:spLocks noChangeArrowheads="1"/>
            </p:cNvSpPr>
            <p:nvPr/>
          </p:nvSpPr>
          <p:spPr bwMode="auto">
            <a:xfrm rot="16200000">
              <a:off x="971550" y="5652519"/>
              <a:ext cx="1223963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en-US">
                  <a:latin typeface="Calibri" panose="020F0502020204030204" pitchFamily="34" charset="0"/>
                  <a:cs typeface="Calibri" panose="020F0502020204030204" pitchFamily="34" charset="0"/>
                </a:rPr>
                <a:t>architecture</a:t>
              </a:r>
              <a:br>
                <a:rPr lang="en-US" altLang="en-US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>
                  <a:latin typeface="Calibri" panose="020F0502020204030204" pitchFamily="34" charset="0"/>
                  <a:cs typeface="Calibri" panose="020F0502020204030204" pitchFamily="34" charset="0"/>
                </a:rPr>
                <a:t>platform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82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</a:t>
            </a:r>
            <a:r>
              <a:rPr lang="en-US" dirty="0" smtClean="0"/>
              <a:t>Execution: Centralized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task should be completed in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1296000" y="1872000"/>
            <a:ext cx="5976000" cy="3204000"/>
            <a:chOff x="1296000" y="1872000"/>
            <a:chExt cx="5976000" cy="3204000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3168000" y="3168000"/>
              <a:ext cx="374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3168000" y="4032000"/>
              <a:ext cx="374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3168000" y="4896000"/>
              <a:ext cx="374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4032000" y="4032000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4896000" y="4032000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5760000" y="4032000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6624000" y="4032000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3600000" y="4032000"/>
              <a:ext cx="432000" cy="0"/>
            </a:xfrm>
            <a:prstGeom prst="line">
              <a:avLst/>
            </a:prstGeom>
            <a:ln w="63500">
              <a:solidFill>
                <a:srgbClr val="0000FF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4464000" y="4032000"/>
              <a:ext cx="432000" cy="0"/>
            </a:xfrm>
            <a:prstGeom prst="line">
              <a:avLst/>
            </a:prstGeom>
            <a:ln w="63500">
              <a:solidFill>
                <a:srgbClr val="0000FF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5328000" y="4032000"/>
              <a:ext cx="432000" cy="0"/>
            </a:xfrm>
            <a:prstGeom prst="line">
              <a:avLst/>
            </a:prstGeom>
            <a:ln w="63500">
              <a:solidFill>
                <a:srgbClr val="0000FF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6192000" y="4032000"/>
              <a:ext cx="432000" cy="0"/>
            </a:xfrm>
            <a:prstGeom prst="line">
              <a:avLst/>
            </a:prstGeom>
            <a:ln w="63500">
              <a:solidFill>
                <a:srgbClr val="0000FF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3168000" y="4896000"/>
              <a:ext cx="3456000" cy="0"/>
            </a:xfrm>
            <a:prstGeom prst="line">
              <a:avLst/>
            </a:prstGeom>
            <a:ln w="63500">
              <a:solidFill>
                <a:srgbClr val="0000FF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3456000" y="2304000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320000" y="2304000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5184000" y="2304000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6048000" y="2304000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3168000" y="2304000"/>
              <a:ext cx="374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032000" y="3168000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896000" y="3168000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5760000" y="3168000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6624000" y="2304000"/>
              <a:ext cx="0" cy="1728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3168000" y="3168000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3168000" y="4032000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1296000" y="2124000"/>
              <a:ext cx="1800000" cy="360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Decision Making</a:t>
              </a:r>
              <a:endPara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296000" y="2988000"/>
              <a:ext cx="1800000" cy="360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Communication</a:t>
              </a:r>
              <a:endPara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296000" y="3852000"/>
              <a:ext cx="1800000" cy="360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Motion Planning</a:t>
              </a:r>
              <a:endPara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296000" y="4716000"/>
              <a:ext cx="1800000" cy="360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Controller</a:t>
              </a:r>
              <a:endPara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552000" y="1872000"/>
              <a:ext cx="720000" cy="360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Time</a:t>
              </a:r>
              <a:endPara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 flipV="1">
              <a:off x="3312000" y="2304000"/>
              <a:ext cx="144000" cy="0"/>
            </a:xfrm>
            <a:prstGeom prst="line">
              <a:avLst/>
            </a:prstGeom>
            <a:ln w="63500">
              <a:solidFill>
                <a:srgbClr val="0000FF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176000" y="2304000"/>
              <a:ext cx="144000" cy="0"/>
            </a:xfrm>
            <a:prstGeom prst="line">
              <a:avLst/>
            </a:prstGeom>
            <a:ln w="63500">
              <a:solidFill>
                <a:srgbClr val="0000FF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040000" y="2304000"/>
              <a:ext cx="144000" cy="0"/>
            </a:xfrm>
            <a:prstGeom prst="line">
              <a:avLst/>
            </a:prstGeom>
            <a:ln w="63500">
              <a:solidFill>
                <a:srgbClr val="0000FF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5904000" y="2304000"/>
              <a:ext cx="144000" cy="0"/>
            </a:xfrm>
            <a:prstGeom prst="line">
              <a:avLst/>
            </a:prstGeom>
            <a:ln w="63500">
              <a:solidFill>
                <a:srgbClr val="0000FF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3168000" y="3168000"/>
              <a:ext cx="144000" cy="0"/>
            </a:xfrm>
            <a:prstGeom prst="line">
              <a:avLst/>
            </a:prstGeom>
            <a:ln w="63500">
              <a:solidFill>
                <a:srgbClr val="0000FF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4032000" y="3168000"/>
              <a:ext cx="144000" cy="0"/>
            </a:xfrm>
            <a:prstGeom prst="line">
              <a:avLst/>
            </a:prstGeom>
            <a:ln w="63500">
              <a:solidFill>
                <a:srgbClr val="0000FF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4896000" y="3168000"/>
              <a:ext cx="144000" cy="0"/>
            </a:xfrm>
            <a:prstGeom prst="line">
              <a:avLst/>
            </a:prstGeom>
            <a:ln w="63500">
              <a:solidFill>
                <a:srgbClr val="0000FF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5760000" y="3168000"/>
              <a:ext cx="144000" cy="0"/>
            </a:xfrm>
            <a:prstGeom prst="line">
              <a:avLst/>
            </a:prstGeom>
            <a:ln w="63500">
              <a:solidFill>
                <a:srgbClr val="0000FF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3456000" y="3168000"/>
              <a:ext cx="144000" cy="0"/>
            </a:xfrm>
            <a:prstGeom prst="line">
              <a:avLst/>
            </a:prstGeom>
            <a:ln w="63500">
              <a:solidFill>
                <a:srgbClr val="0000FF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4320000" y="3168000"/>
              <a:ext cx="144000" cy="0"/>
            </a:xfrm>
            <a:prstGeom prst="line">
              <a:avLst/>
            </a:prstGeom>
            <a:ln w="63500">
              <a:solidFill>
                <a:srgbClr val="0000FF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5184000" y="3168000"/>
              <a:ext cx="144000" cy="0"/>
            </a:xfrm>
            <a:prstGeom prst="line">
              <a:avLst/>
            </a:prstGeom>
            <a:ln w="63500">
              <a:solidFill>
                <a:srgbClr val="0000FF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6048000" y="3168000"/>
              <a:ext cx="144000" cy="0"/>
            </a:xfrm>
            <a:prstGeom prst="line">
              <a:avLst/>
            </a:prstGeom>
            <a:ln w="63500">
              <a:solidFill>
                <a:srgbClr val="0000FF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4176000" y="2304000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5040000" y="2304000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5904000" y="2304000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3312000" y="2304000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3600000" y="3168000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4464000" y="3168000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5328000" y="3168000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6192000" y="3168000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682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Block Diagram: Distributed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vehicle is a decision maker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504000" y="1800000"/>
            <a:ext cx="8280000" cy="4032000"/>
            <a:chOff x="504000" y="1800000"/>
            <a:chExt cx="8280000" cy="4032000"/>
          </a:xfrm>
        </p:grpSpPr>
        <p:sp>
          <p:nvSpPr>
            <p:cNvPr id="24" name="Rounded Rectangle 158"/>
            <p:cNvSpPr>
              <a:spLocks noChangeArrowheads="1"/>
            </p:cNvSpPr>
            <p:nvPr/>
          </p:nvSpPr>
          <p:spPr bwMode="auto">
            <a:xfrm>
              <a:off x="504000" y="1800000"/>
              <a:ext cx="5328000" cy="4032000"/>
            </a:xfrm>
            <a:prstGeom prst="roundRect">
              <a:avLst>
                <a:gd name="adj" fmla="val 3075"/>
              </a:avLst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36000" rIns="0" bIns="0" anchor="t" anchorCtr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Vehicle </a:t>
              </a:r>
              <a:r>
                <a:rPr lang="en-US" altLang="en-US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endParaRPr lang="en-US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ounded Rectangle 158"/>
            <p:cNvSpPr>
              <a:spLocks noChangeArrowheads="1"/>
            </p:cNvSpPr>
            <p:nvPr/>
          </p:nvSpPr>
          <p:spPr bwMode="auto">
            <a:xfrm>
              <a:off x="720000" y="3600000"/>
              <a:ext cx="2016000" cy="576000"/>
            </a:xfrm>
            <a:prstGeom prst="roundRect">
              <a:avLst>
                <a:gd name="adj" fmla="val 12981"/>
              </a:avLst>
            </a:prstGeom>
            <a:solidFill>
              <a:srgbClr val="CCE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Motion Planning</a:t>
              </a:r>
              <a:endParaRPr lang="en-US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ounded Rectangle 158"/>
            <p:cNvSpPr>
              <a:spLocks noChangeArrowheads="1"/>
            </p:cNvSpPr>
            <p:nvPr/>
          </p:nvSpPr>
          <p:spPr bwMode="auto">
            <a:xfrm>
              <a:off x="720000" y="5040000"/>
              <a:ext cx="2016000" cy="576000"/>
            </a:xfrm>
            <a:prstGeom prst="roundRect">
              <a:avLst>
                <a:gd name="adj" fmla="val 12981"/>
              </a:avLst>
            </a:prstGeom>
            <a:solidFill>
              <a:srgbClr val="CCE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Controller</a:t>
              </a:r>
              <a:endParaRPr lang="en-US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ounded Rectangle 158"/>
            <p:cNvSpPr>
              <a:spLocks noChangeArrowheads="1"/>
            </p:cNvSpPr>
            <p:nvPr/>
          </p:nvSpPr>
          <p:spPr bwMode="auto">
            <a:xfrm>
              <a:off x="3600000" y="2160000"/>
              <a:ext cx="2016000" cy="576000"/>
            </a:xfrm>
            <a:prstGeom prst="roundRect">
              <a:avLst>
                <a:gd name="adj" fmla="val 12981"/>
              </a:avLst>
            </a:prstGeom>
            <a:solidFill>
              <a:srgbClr val="CCE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Receiver</a:t>
              </a:r>
              <a:endParaRPr lang="en-US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ounded Rectangle 158"/>
            <p:cNvSpPr>
              <a:spLocks noChangeArrowheads="1"/>
            </p:cNvSpPr>
            <p:nvPr/>
          </p:nvSpPr>
          <p:spPr bwMode="auto">
            <a:xfrm>
              <a:off x="3600000" y="3600000"/>
              <a:ext cx="2016000" cy="576000"/>
            </a:xfrm>
            <a:prstGeom prst="roundRect">
              <a:avLst>
                <a:gd name="adj" fmla="val 12981"/>
              </a:avLst>
            </a:prstGeom>
            <a:solidFill>
              <a:srgbClr val="CCE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Sender</a:t>
              </a:r>
              <a:endParaRPr lang="en-US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9" name="Straight Arrow Connector 28"/>
            <p:cNvCxnSpPr>
              <a:stCxn id="25" idx="3"/>
              <a:endCxn id="28" idx="1"/>
            </p:cNvCxnSpPr>
            <p:nvPr/>
          </p:nvCxnSpPr>
          <p:spPr>
            <a:xfrm>
              <a:off x="2736000" y="3888000"/>
              <a:ext cx="86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5" idx="2"/>
              <a:endCxn id="26" idx="0"/>
            </p:cNvCxnSpPr>
            <p:nvPr/>
          </p:nvCxnSpPr>
          <p:spPr>
            <a:xfrm>
              <a:off x="1728000" y="4176000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42" idx="2"/>
              <a:endCxn id="25" idx="0"/>
            </p:cNvCxnSpPr>
            <p:nvPr/>
          </p:nvCxnSpPr>
          <p:spPr>
            <a:xfrm>
              <a:off x="1728000" y="2736000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27" idx="3"/>
            </p:cNvCxnSpPr>
            <p:nvPr/>
          </p:nvCxnSpPr>
          <p:spPr>
            <a:xfrm flipH="1">
              <a:off x="5616000" y="2448000"/>
              <a:ext cx="57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8" idx="3"/>
            </p:cNvCxnSpPr>
            <p:nvPr/>
          </p:nvCxnSpPr>
          <p:spPr>
            <a:xfrm>
              <a:off x="5616000" y="3888000"/>
              <a:ext cx="57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158"/>
            <p:cNvSpPr>
              <a:spLocks noChangeArrowheads="1"/>
            </p:cNvSpPr>
            <p:nvPr/>
          </p:nvSpPr>
          <p:spPr bwMode="auto">
            <a:xfrm>
              <a:off x="6768000" y="2664000"/>
              <a:ext cx="2016000" cy="576000"/>
            </a:xfrm>
            <a:prstGeom prst="roundRect">
              <a:avLst>
                <a:gd name="adj" fmla="val 12981"/>
              </a:avLst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Vehicle 1</a:t>
              </a:r>
              <a:endParaRPr lang="en-US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ounded Rectangle 158"/>
            <p:cNvSpPr>
              <a:spLocks noChangeArrowheads="1"/>
            </p:cNvSpPr>
            <p:nvPr/>
          </p:nvSpPr>
          <p:spPr bwMode="auto">
            <a:xfrm>
              <a:off x="6768000" y="3528000"/>
              <a:ext cx="2016000" cy="576000"/>
            </a:xfrm>
            <a:prstGeom prst="roundRect">
              <a:avLst>
                <a:gd name="adj" fmla="val 12981"/>
              </a:avLst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Vehicle 2</a:t>
              </a:r>
              <a:endParaRPr lang="en-US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Rounded Rectangle 158"/>
            <p:cNvSpPr>
              <a:spLocks noChangeArrowheads="1"/>
            </p:cNvSpPr>
            <p:nvPr/>
          </p:nvSpPr>
          <p:spPr bwMode="auto">
            <a:xfrm>
              <a:off x="6768000" y="4392000"/>
              <a:ext cx="2016000" cy="576000"/>
            </a:xfrm>
            <a:prstGeom prst="roundRect">
              <a:avLst>
                <a:gd name="adj" fmla="val 12981"/>
              </a:avLst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Vehicle 3</a:t>
              </a:r>
              <a:endParaRPr lang="en-US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Rounded Rectangle 158"/>
            <p:cNvSpPr>
              <a:spLocks noChangeArrowheads="1"/>
            </p:cNvSpPr>
            <p:nvPr/>
          </p:nvSpPr>
          <p:spPr bwMode="auto">
            <a:xfrm>
              <a:off x="6768000" y="5256000"/>
              <a:ext cx="2016000" cy="576000"/>
            </a:xfrm>
            <a:prstGeom prst="roundRect">
              <a:avLst>
                <a:gd name="adj" fmla="val 12981"/>
              </a:avLst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Vehicle 4</a:t>
              </a:r>
              <a:endParaRPr lang="en-US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84000" y="2916000"/>
              <a:ext cx="1008000" cy="504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Constraints</a:t>
              </a:r>
              <a:endPara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84000" y="4428000"/>
              <a:ext cx="1008000" cy="360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Trajectory</a:t>
              </a:r>
              <a:endPara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72000" y="3960000"/>
              <a:ext cx="792000" cy="864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Time to</a:t>
              </a:r>
              <a:br>
                <a:rPr lang="en-US" alt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Occupy</a:t>
              </a:r>
            </a:p>
            <a:p>
              <a:pPr algn="ctr"/>
              <a:r>
                <a:rPr lang="en-US" alt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Conflict</a:t>
              </a:r>
              <a:br>
                <a:rPr lang="en-US" alt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Zones</a:t>
              </a:r>
              <a:endPara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Rounded Rectangle 158"/>
            <p:cNvSpPr>
              <a:spLocks noChangeArrowheads="1"/>
            </p:cNvSpPr>
            <p:nvPr/>
          </p:nvSpPr>
          <p:spPr bwMode="auto">
            <a:xfrm>
              <a:off x="720000" y="2160000"/>
              <a:ext cx="2016000" cy="576000"/>
            </a:xfrm>
            <a:prstGeom prst="roundRect">
              <a:avLst>
                <a:gd name="adj" fmla="val 12981"/>
              </a:avLst>
            </a:prstGeom>
            <a:solidFill>
              <a:srgbClr val="CCE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Decision Making</a:t>
              </a:r>
              <a:endParaRPr lang="en-US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4" name="Straight Arrow Connector 43"/>
            <p:cNvCxnSpPr>
              <a:stCxn id="27" idx="1"/>
              <a:endCxn id="42" idx="3"/>
            </p:cNvCxnSpPr>
            <p:nvPr/>
          </p:nvCxnSpPr>
          <p:spPr>
            <a:xfrm flipH="1">
              <a:off x="2736000" y="2448000"/>
              <a:ext cx="86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2664000" y="2520000"/>
              <a:ext cx="1008000" cy="648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Other Vehicles'</a:t>
              </a:r>
            </a:p>
            <a:p>
              <a:pPr algn="ctr"/>
              <a:r>
                <a:rPr lang="en-US" alt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Information</a:t>
              </a:r>
              <a:endPara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36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</a:t>
            </a:r>
            <a:r>
              <a:rPr lang="en-US" dirty="0" smtClean="0"/>
              <a:t>Execution: Distributed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task should be completed in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1296000" y="1872000"/>
            <a:ext cx="5976000" cy="3204000"/>
            <a:chOff x="1296000" y="1872000"/>
            <a:chExt cx="5976000" cy="32040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168000" y="3168000"/>
              <a:ext cx="374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168000" y="4032000"/>
              <a:ext cx="374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68000" y="4896000"/>
              <a:ext cx="374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4032000" y="4032000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896000" y="4032000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5760000" y="4032000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6624000" y="4032000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3600000" y="4032000"/>
              <a:ext cx="432000" cy="0"/>
            </a:xfrm>
            <a:prstGeom prst="line">
              <a:avLst/>
            </a:prstGeom>
            <a:ln w="63500">
              <a:solidFill>
                <a:srgbClr val="0000FF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464000" y="4032000"/>
              <a:ext cx="432000" cy="0"/>
            </a:xfrm>
            <a:prstGeom prst="line">
              <a:avLst/>
            </a:prstGeom>
            <a:ln w="63500">
              <a:solidFill>
                <a:srgbClr val="0000FF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328000" y="4032000"/>
              <a:ext cx="432000" cy="0"/>
            </a:xfrm>
            <a:prstGeom prst="line">
              <a:avLst/>
            </a:prstGeom>
            <a:ln w="63500">
              <a:solidFill>
                <a:srgbClr val="0000FF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192000" y="4032000"/>
              <a:ext cx="432000" cy="0"/>
            </a:xfrm>
            <a:prstGeom prst="line">
              <a:avLst/>
            </a:prstGeom>
            <a:ln w="63500">
              <a:solidFill>
                <a:srgbClr val="0000FF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168000" y="4896000"/>
              <a:ext cx="3456000" cy="0"/>
            </a:xfrm>
            <a:prstGeom prst="line">
              <a:avLst/>
            </a:prstGeom>
            <a:ln w="63500">
              <a:solidFill>
                <a:srgbClr val="0000FF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3600000" y="3168000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4464000" y="3168000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5328000" y="3168000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6192000" y="3168000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3312000" y="3168000"/>
              <a:ext cx="288000" cy="0"/>
            </a:xfrm>
            <a:prstGeom prst="line">
              <a:avLst/>
            </a:prstGeom>
            <a:ln w="63500">
              <a:solidFill>
                <a:srgbClr val="0000FF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4176000" y="3168000"/>
              <a:ext cx="288000" cy="0"/>
            </a:xfrm>
            <a:prstGeom prst="line">
              <a:avLst/>
            </a:prstGeom>
            <a:ln w="63500">
              <a:solidFill>
                <a:srgbClr val="0000FF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040000" y="3168000"/>
              <a:ext cx="288000" cy="0"/>
            </a:xfrm>
            <a:prstGeom prst="line">
              <a:avLst/>
            </a:prstGeom>
            <a:ln w="63500">
              <a:solidFill>
                <a:srgbClr val="0000FF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904000" y="3168000"/>
              <a:ext cx="288000" cy="0"/>
            </a:xfrm>
            <a:prstGeom prst="line">
              <a:avLst/>
            </a:prstGeom>
            <a:ln w="63500">
              <a:solidFill>
                <a:srgbClr val="0000FF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312000" y="2304000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176000" y="2304000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5040000" y="2304000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904000" y="2304000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168000" y="2304000"/>
              <a:ext cx="374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4032000" y="2304000"/>
              <a:ext cx="0" cy="1728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896000" y="2304000"/>
              <a:ext cx="0" cy="1728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5760000" y="2304000"/>
              <a:ext cx="0" cy="1728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6624000" y="2304000"/>
              <a:ext cx="0" cy="1728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3168000" y="2304000"/>
              <a:ext cx="0" cy="1728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3168000" y="4032000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296000" y="2124000"/>
              <a:ext cx="1800000" cy="360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Communication</a:t>
              </a:r>
              <a:endPara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296000" y="2988000"/>
              <a:ext cx="1800000" cy="360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Decision Making</a:t>
              </a:r>
              <a:endPara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296000" y="3852000"/>
              <a:ext cx="1800000" cy="360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Motion Planning</a:t>
              </a:r>
              <a:endPara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296000" y="4716000"/>
              <a:ext cx="1800000" cy="360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Controller</a:t>
              </a:r>
              <a:endPara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552000" y="1872000"/>
              <a:ext cx="720000" cy="360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Time</a:t>
              </a:r>
              <a:endPara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3168000" y="2304000"/>
              <a:ext cx="144000" cy="0"/>
            </a:xfrm>
            <a:prstGeom prst="line">
              <a:avLst/>
            </a:prstGeom>
            <a:ln w="63500">
              <a:solidFill>
                <a:srgbClr val="0000FF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032000" y="2304000"/>
              <a:ext cx="144000" cy="0"/>
            </a:xfrm>
            <a:prstGeom prst="line">
              <a:avLst/>
            </a:prstGeom>
            <a:ln w="63500">
              <a:solidFill>
                <a:srgbClr val="0000FF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4896000" y="2304000"/>
              <a:ext cx="144000" cy="0"/>
            </a:xfrm>
            <a:prstGeom prst="line">
              <a:avLst/>
            </a:prstGeom>
            <a:ln w="63500">
              <a:solidFill>
                <a:srgbClr val="0000FF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760000" y="2304000"/>
              <a:ext cx="144000" cy="0"/>
            </a:xfrm>
            <a:prstGeom prst="line">
              <a:avLst/>
            </a:prstGeom>
            <a:ln w="63500">
              <a:solidFill>
                <a:srgbClr val="0000FF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08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  <a:p>
            <a:r>
              <a:rPr lang="en-US" dirty="0"/>
              <a:t>Controlling Lengths of Traffic Lights</a:t>
            </a:r>
          </a:p>
          <a:p>
            <a:r>
              <a:rPr lang="en-US" dirty="0"/>
              <a:t>Intelligent Intersection Management</a:t>
            </a:r>
          </a:p>
          <a:p>
            <a:r>
              <a:rPr lang="en-US" dirty="0"/>
              <a:t>Imperfect Communication</a:t>
            </a:r>
          </a:p>
          <a:p>
            <a:r>
              <a:rPr lang="en-US" dirty="0"/>
              <a:t>Centralized and Distributed Approaches</a:t>
            </a:r>
          </a:p>
          <a:p>
            <a:r>
              <a:rPr lang="en-US" b="1" u="sng" dirty="0"/>
              <a:t>Graph-Based </a:t>
            </a:r>
            <a:r>
              <a:rPr lang="en-US" b="1" u="sng" dirty="0" smtClean="0"/>
              <a:t>Approach</a:t>
            </a:r>
            <a:endParaRPr lang="en-US" b="1" u="sng" dirty="0"/>
          </a:p>
          <a:p>
            <a:r>
              <a:rPr lang="en-US" dirty="0" smtClean="0"/>
              <a:t>Non-Cooperative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59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E87FAC-A680-4080-BF9D-BB7BCBBC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Graph-Based Policy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819CBE-FBB9-47DD-A662-5B9955CC6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decision making problem in intersection management can be transformed </a:t>
            </a:r>
            <a:r>
              <a:rPr lang="en-US" dirty="0"/>
              <a:t>to a cycle-removal problem in a </a:t>
            </a:r>
            <a:r>
              <a:rPr lang="en-US" dirty="0" smtClean="0"/>
              <a:t>graph</a:t>
            </a:r>
          </a:p>
          <a:p>
            <a:r>
              <a:rPr lang="en-US" dirty="0" smtClean="0"/>
              <a:t>Generalization</a:t>
            </a:r>
            <a:endParaRPr lang="en-US" dirty="0"/>
          </a:p>
          <a:p>
            <a:pPr lvl="1"/>
            <a:r>
              <a:rPr lang="en-US" dirty="0" smtClean="0"/>
              <a:t>Conflict-resolution problem</a:t>
            </a:r>
          </a:p>
          <a:p>
            <a:pPr lvl="2"/>
            <a:r>
              <a:rPr lang="en-US" dirty="0" smtClean="0"/>
              <a:t>The goal: we </a:t>
            </a:r>
            <a:r>
              <a:rPr lang="en-US" dirty="0"/>
              <a:t>should not let two vehicles occupy a </a:t>
            </a:r>
            <a:r>
              <a:rPr lang="en-US" dirty="0" smtClean="0"/>
              <a:t>conflict zone (or </a:t>
            </a:r>
            <a:r>
              <a:rPr lang="en-US" dirty="0"/>
              <a:t>a </a:t>
            </a:r>
            <a:r>
              <a:rPr lang="en-US" dirty="0" smtClean="0"/>
              <a:t>tile) </a:t>
            </a:r>
            <a:r>
              <a:rPr lang="en-US" dirty="0"/>
              <a:t>at the same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Distributed intersection management</a:t>
            </a:r>
          </a:p>
          <a:p>
            <a:pPr lvl="2"/>
            <a:r>
              <a:rPr lang="en-US" dirty="0"/>
              <a:t>Does it make sense to have no manager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vehicles (even from different OEMs) agree how to remove a cycle, then "conflict-free" can be </a:t>
            </a:r>
            <a:r>
              <a:rPr lang="en-US" dirty="0" smtClean="0"/>
              <a:t>guaranteed</a:t>
            </a:r>
            <a:endParaRPr lang="en-US" dirty="0"/>
          </a:p>
          <a:p>
            <a:pPr lvl="2"/>
            <a:r>
              <a:rPr lang="en-US" dirty="0"/>
              <a:t>Cycle-removal algorithm is </a:t>
            </a:r>
            <a:r>
              <a:rPr lang="en-US" dirty="0" smtClean="0"/>
              <a:t>the "agreement</a:t>
            </a:r>
            <a:r>
              <a:rPr lang="en-US" dirty="0"/>
              <a:t>" between </a:t>
            </a:r>
            <a:r>
              <a:rPr lang="en-US" dirty="0" smtClean="0"/>
              <a:t>vehicles (e.g</a:t>
            </a:r>
            <a:r>
              <a:rPr lang="en-US" dirty="0"/>
              <a:t>., four-way stop sign</a:t>
            </a:r>
            <a:r>
              <a:rPr lang="en-US" dirty="0" smtClean="0"/>
              <a:t>) in a distributed setting</a:t>
            </a:r>
          </a:p>
          <a:p>
            <a:pPr lvl="3"/>
            <a:r>
              <a:rPr lang="en-US" dirty="0" smtClean="0"/>
              <a:t>We have an existing system in …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DBE689-6073-4B5F-A3AC-1C8CC9FAA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/>
              <a:t>Intersection</a:t>
            </a:r>
          </a:p>
          <a:p>
            <a:pPr lvl="1"/>
            <a:r>
              <a:rPr kumimoji="1" lang="en" altLang="zh-TW" dirty="0"/>
              <a:t>There is one intersection</a:t>
            </a:r>
          </a:p>
          <a:p>
            <a:r>
              <a:rPr kumimoji="1" lang="en" altLang="zh-TW" dirty="0"/>
              <a:t>Intersection </a:t>
            </a:r>
            <a:r>
              <a:rPr kumimoji="1" lang="en" altLang="zh-TW" dirty="0" smtClean="0"/>
              <a:t>manager</a:t>
            </a:r>
            <a:endParaRPr kumimoji="1" lang="en" altLang="zh-TW" dirty="0"/>
          </a:p>
          <a:p>
            <a:pPr lvl="1"/>
            <a:r>
              <a:rPr kumimoji="1" lang="en" altLang="zh-TW" dirty="0"/>
              <a:t>Receive the information from vehicles</a:t>
            </a:r>
          </a:p>
          <a:p>
            <a:pPr lvl="1"/>
            <a:r>
              <a:rPr kumimoji="1" lang="en" altLang="zh-TW" dirty="0"/>
              <a:t>Assign a time window to each vehicle at each </a:t>
            </a:r>
            <a:r>
              <a:rPr kumimoji="1" lang="en" altLang="zh-TW" dirty="0" smtClean="0"/>
              <a:t>location (conflict zone) </a:t>
            </a:r>
            <a:r>
              <a:rPr kumimoji="1" lang="en" altLang="zh-TW" dirty="0"/>
              <a:t>on the trajectory of the </a:t>
            </a:r>
            <a:r>
              <a:rPr kumimoji="1" lang="en" altLang="zh-TW" dirty="0" smtClean="0"/>
              <a:t>vehicle</a:t>
            </a:r>
            <a:endParaRPr kumimoji="1" lang="en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412000" y="3312000"/>
            <a:ext cx="4320000" cy="2988000"/>
            <a:chOff x="144000" y="36000"/>
            <a:chExt cx="4320000" cy="2988000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800000" y="1367999"/>
              <a:ext cx="172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446589" y="1080000"/>
              <a:ext cx="0" cy="1584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3168000" y="792000"/>
              <a:ext cx="0" cy="720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216000" y="1872000"/>
              <a:ext cx="864000" cy="432000"/>
              <a:chOff x="3456000" y="1008000"/>
              <a:chExt cx="864000" cy="432000"/>
            </a:xfrm>
          </p:grpSpPr>
          <p:sp>
            <p:nvSpPr>
              <p:cNvPr id="64" name="圓角矩形 66"/>
              <p:cNvSpPr/>
              <p:nvPr/>
            </p:nvSpPr>
            <p:spPr>
              <a:xfrm>
                <a:off x="3456000" y="1008000"/>
                <a:ext cx="864000" cy="432000"/>
              </a:xfrm>
              <a:prstGeom prst="roundRect">
                <a:avLst>
                  <a:gd name="adj" fmla="val 11505"/>
                </a:avLst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圓角矩形 67"/>
              <p:cNvSpPr/>
              <p:nvPr/>
            </p:nvSpPr>
            <p:spPr>
              <a:xfrm>
                <a:off x="3528000" y="1062001"/>
                <a:ext cx="396000" cy="323999"/>
              </a:xfrm>
              <a:prstGeom prst="roundRect">
                <a:avLst>
                  <a:gd name="adj" fmla="val 3837"/>
                </a:avLst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梯形 68"/>
              <p:cNvSpPr/>
              <p:nvPr/>
            </p:nvSpPr>
            <p:spPr>
              <a:xfrm rot="5400000">
                <a:off x="3312001" y="1188000"/>
                <a:ext cx="359999" cy="72000"/>
              </a:xfrm>
              <a:prstGeom prst="trapezoid">
                <a:avLst>
                  <a:gd name="adj" fmla="val 38721"/>
                </a:avLst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67" name="直線接點 69"/>
              <p:cNvCxnSpPr/>
              <p:nvPr/>
            </p:nvCxnSpPr>
            <p:spPr>
              <a:xfrm flipV="1">
                <a:off x="3924000" y="1008001"/>
                <a:ext cx="144000" cy="54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70"/>
              <p:cNvCxnSpPr/>
              <p:nvPr/>
            </p:nvCxnSpPr>
            <p:spPr>
              <a:xfrm>
                <a:off x="3924000" y="1386000"/>
                <a:ext cx="144000" cy="54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Arc 68"/>
              <p:cNvSpPr/>
              <p:nvPr/>
            </p:nvSpPr>
            <p:spPr>
              <a:xfrm>
                <a:off x="3996000" y="1008000"/>
                <a:ext cx="108000" cy="432000"/>
              </a:xfrm>
              <a:prstGeom prst="arc">
                <a:avLst>
                  <a:gd name="adj1" fmla="val 16200000"/>
                  <a:gd name="adj2" fmla="val 5376987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224000" y="1728000"/>
              <a:ext cx="864000" cy="432000"/>
              <a:chOff x="3456000" y="1008000"/>
              <a:chExt cx="864000" cy="432000"/>
            </a:xfrm>
          </p:grpSpPr>
          <p:sp>
            <p:nvSpPr>
              <p:cNvPr id="58" name="圓角矩形 66"/>
              <p:cNvSpPr/>
              <p:nvPr/>
            </p:nvSpPr>
            <p:spPr>
              <a:xfrm>
                <a:off x="3456000" y="1008000"/>
                <a:ext cx="864000" cy="432000"/>
              </a:xfrm>
              <a:prstGeom prst="roundRect">
                <a:avLst>
                  <a:gd name="adj" fmla="val 11505"/>
                </a:avLst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圓角矩形 67"/>
              <p:cNvSpPr/>
              <p:nvPr/>
            </p:nvSpPr>
            <p:spPr>
              <a:xfrm>
                <a:off x="3528000" y="1062001"/>
                <a:ext cx="396000" cy="323999"/>
              </a:xfrm>
              <a:prstGeom prst="roundRect">
                <a:avLst>
                  <a:gd name="adj" fmla="val 3837"/>
                </a:avLst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梯形 68"/>
              <p:cNvSpPr/>
              <p:nvPr/>
            </p:nvSpPr>
            <p:spPr>
              <a:xfrm rot="5400000">
                <a:off x="3312001" y="1188000"/>
                <a:ext cx="359999" cy="72000"/>
              </a:xfrm>
              <a:prstGeom prst="trapezoid">
                <a:avLst>
                  <a:gd name="adj" fmla="val 38721"/>
                </a:avLst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61" name="直線接點 69"/>
              <p:cNvCxnSpPr/>
              <p:nvPr/>
            </p:nvCxnSpPr>
            <p:spPr>
              <a:xfrm flipV="1">
                <a:off x="3924000" y="1008001"/>
                <a:ext cx="144000" cy="54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接點 70"/>
              <p:cNvCxnSpPr/>
              <p:nvPr/>
            </p:nvCxnSpPr>
            <p:spPr>
              <a:xfrm>
                <a:off x="3924000" y="1386000"/>
                <a:ext cx="144000" cy="54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Arc 62"/>
              <p:cNvSpPr/>
              <p:nvPr/>
            </p:nvSpPr>
            <p:spPr>
              <a:xfrm>
                <a:off x="3996000" y="1008000"/>
                <a:ext cx="108000" cy="432000"/>
              </a:xfrm>
              <a:prstGeom prst="arc">
                <a:avLst>
                  <a:gd name="adj1" fmla="val 16200000"/>
                  <a:gd name="adj2" fmla="val 5376987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216000" y="2376000"/>
              <a:ext cx="18720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16000" y="1656000"/>
              <a:ext cx="18720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088000" y="2376000"/>
              <a:ext cx="0" cy="28800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808000" y="2376000"/>
              <a:ext cx="0" cy="28800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528000" y="2376000"/>
              <a:ext cx="0" cy="28800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528000" y="2376000"/>
              <a:ext cx="8640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528000" y="1656000"/>
              <a:ext cx="8640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 rot="10800000">
              <a:off x="3528000" y="1152000"/>
              <a:ext cx="864000" cy="432000"/>
              <a:chOff x="3456000" y="1008000"/>
              <a:chExt cx="864000" cy="432000"/>
            </a:xfrm>
          </p:grpSpPr>
          <p:sp>
            <p:nvSpPr>
              <p:cNvPr id="52" name="圓角矩形 66"/>
              <p:cNvSpPr/>
              <p:nvPr/>
            </p:nvSpPr>
            <p:spPr>
              <a:xfrm>
                <a:off x="3456000" y="1008000"/>
                <a:ext cx="864000" cy="432000"/>
              </a:xfrm>
              <a:prstGeom prst="roundRect">
                <a:avLst>
                  <a:gd name="adj" fmla="val 11505"/>
                </a:avLst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圓角矩形 67"/>
              <p:cNvSpPr/>
              <p:nvPr/>
            </p:nvSpPr>
            <p:spPr>
              <a:xfrm>
                <a:off x="3528000" y="1062001"/>
                <a:ext cx="396000" cy="323999"/>
              </a:xfrm>
              <a:prstGeom prst="roundRect">
                <a:avLst>
                  <a:gd name="adj" fmla="val 3837"/>
                </a:avLst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梯形 68"/>
              <p:cNvSpPr/>
              <p:nvPr/>
            </p:nvSpPr>
            <p:spPr>
              <a:xfrm rot="5400000">
                <a:off x="3312001" y="1188000"/>
                <a:ext cx="359999" cy="72000"/>
              </a:xfrm>
              <a:prstGeom prst="trapezoid">
                <a:avLst>
                  <a:gd name="adj" fmla="val 38721"/>
                </a:avLst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55" name="直線接點 69"/>
              <p:cNvCxnSpPr/>
              <p:nvPr/>
            </p:nvCxnSpPr>
            <p:spPr>
              <a:xfrm flipV="1">
                <a:off x="3924000" y="1008001"/>
                <a:ext cx="144000" cy="54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70"/>
              <p:cNvCxnSpPr/>
              <p:nvPr/>
            </p:nvCxnSpPr>
            <p:spPr>
              <a:xfrm>
                <a:off x="3924000" y="1386000"/>
                <a:ext cx="144000" cy="54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Arc 56"/>
              <p:cNvSpPr/>
              <p:nvPr/>
            </p:nvSpPr>
            <p:spPr>
              <a:xfrm>
                <a:off x="3996000" y="1008000"/>
                <a:ext cx="108000" cy="432000"/>
              </a:xfrm>
              <a:prstGeom prst="arc">
                <a:avLst>
                  <a:gd name="adj1" fmla="val 16200000"/>
                  <a:gd name="adj2" fmla="val 5376987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9" name="Straight Connector 18"/>
            <p:cNvCxnSpPr/>
            <p:nvPr/>
          </p:nvCxnSpPr>
          <p:spPr>
            <a:xfrm>
              <a:off x="3528000" y="1080000"/>
              <a:ext cx="8640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3528000" y="216000"/>
              <a:ext cx="0" cy="86400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808000" y="216000"/>
              <a:ext cx="0" cy="86400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2088000" y="216000"/>
              <a:ext cx="0" cy="86400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16000" y="1080000"/>
              <a:ext cx="18720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 rot="5400000">
              <a:off x="2016000" y="432000"/>
              <a:ext cx="864000" cy="432000"/>
              <a:chOff x="3456000" y="1008000"/>
              <a:chExt cx="864000" cy="432000"/>
            </a:xfrm>
          </p:grpSpPr>
          <p:sp>
            <p:nvSpPr>
              <p:cNvPr id="46" name="圓角矩形 66"/>
              <p:cNvSpPr/>
              <p:nvPr/>
            </p:nvSpPr>
            <p:spPr>
              <a:xfrm>
                <a:off x="3456000" y="1008000"/>
                <a:ext cx="864000" cy="432000"/>
              </a:xfrm>
              <a:prstGeom prst="roundRect">
                <a:avLst>
                  <a:gd name="adj" fmla="val 11505"/>
                </a:avLst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圓角矩形 67"/>
              <p:cNvSpPr/>
              <p:nvPr/>
            </p:nvSpPr>
            <p:spPr>
              <a:xfrm>
                <a:off x="3528000" y="1062001"/>
                <a:ext cx="396000" cy="323999"/>
              </a:xfrm>
              <a:prstGeom prst="roundRect">
                <a:avLst>
                  <a:gd name="adj" fmla="val 3837"/>
                </a:avLst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梯形 68"/>
              <p:cNvSpPr/>
              <p:nvPr/>
            </p:nvSpPr>
            <p:spPr>
              <a:xfrm rot="5400000">
                <a:off x="3312001" y="1188000"/>
                <a:ext cx="359999" cy="72000"/>
              </a:xfrm>
              <a:prstGeom prst="trapezoid">
                <a:avLst>
                  <a:gd name="adj" fmla="val 38721"/>
                </a:avLst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9" name="直線接點 69"/>
              <p:cNvCxnSpPr/>
              <p:nvPr/>
            </p:nvCxnSpPr>
            <p:spPr>
              <a:xfrm flipV="1">
                <a:off x="3924000" y="1008001"/>
                <a:ext cx="144000" cy="54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70"/>
              <p:cNvCxnSpPr/>
              <p:nvPr/>
            </p:nvCxnSpPr>
            <p:spPr>
              <a:xfrm>
                <a:off x="3924000" y="1386000"/>
                <a:ext cx="144000" cy="54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Arc 50"/>
              <p:cNvSpPr/>
              <p:nvPr/>
            </p:nvSpPr>
            <p:spPr>
              <a:xfrm>
                <a:off x="3996000" y="1008000"/>
                <a:ext cx="108000" cy="432000"/>
              </a:xfrm>
              <a:prstGeom prst="arc">
                <a:avLst>
                  <a:gd name="adj1" fmla="val 16200000"/>
                  <a:gd name="adj2" fmla="val 5376987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>
              <a:off x="1081298" y="2268000"/>
              <a:ext cx="86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Arc 25"/>
            <p:cNvSpPr>
              <a:spLocks noChangeAspect="1"/>
            </p:cNvSpPr>
            <p:nvPr/>
          </p:nvSpPr>
          <p:spPr>
            <a:xfrm>
              <a:off x="1548000" y="2268000"/>
              <a:ext cx="756000" cy="756000"/>
            </a:xfrm>
            <a:prstGeom prst="arc">
              <a:avLst>
                <a:gd name="adj1" fmla="val 16163289"/>
                <a:gd name="adj2" fmla="val 103256"/>
              </a:avLst>
            </a:prstGeom>
            <a:ln w="190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088000" y="1944000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c 27"/>
            <p:cNvSpPr>
              <a:spLocks noChangeAspect="1"/>
            </p:cNvSpPr>
            <p:nvPr/>
          </p:nvSpPr>
          <p:spPr>
            <a:xfrm>
              <a:off x="2268000" y="1044000"/>
              <a:ext cx="900000" cy="900000"/>
            </a:xfrm>
            <a:prstGeom prst="arc">
              <a:avLst>
                <a:gd name="adj1" fmla="val 21553819"/>
                <a:gd name="adj2" fmla="val 5411647"/>
              </a:avLst>
            </a:prstGeom>
            <a:ln w="190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807F12-9E62-4FC1-94CD-0F4F31DAB119}"/>
                </a:ext>
              </a:extLst>
            </p:cNvPr>
            <p:cNvSpPr/>
            <p:nvPr/>
          </p:nvSpPr>
          <p:spPr bwMode="auto">
            <a:xfrm>
              <a:off x="1801298" y="79200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1C72AA0-D17B-4628-8036-6A6034BF253B}"/>
                </a:ext>
              </a:extLst>
            </p:cNvPr>
            <p:cNvSpPr/>
            <p:nvPr/>
          </p:nvSpPr>
          <p:spPr bwMode="auto">
            <a:xfrm>
              <a:off x="144000" y="1656000"/>
              <a:ext cx="288000" cy="18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((  ))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D5BE1CE-784F-4F20-B3E4-A5F3D93B5BF9}"/>
                </a:ext>
              </a:extLst>
            </p:cNvPr>
            <p:cNvCxnSpPr/>
            <p:nvPr/>
          </p:nvCxnSpPr>
          <p:spPr bwMode="auto">
            <a:xfrm>
              <a:off x="288000" y="1764000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2">
              <a:extLst>
                <a:ext uri="{FF2B5EF4-FFF2-40B4-BE49-F238E27FC236}">
                  <a16:creationId xmlns:a16="http://schemas.microsoft.com/office/drawing/2014/main" id="{413F2BED-3364-4D04-8E1B-6B7606E78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00" y="17280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1C72AA0-D17B-4628-8036-6A6034BF253B}"/>
                </a:ext>
              </a:extLst>
            </p:cNvPr>
            <p:cNvSpPr/>
            <p:nvPr/>
          </p:nvSpPr>
          <p:spPr bwMode="auto">
            <a:xfrm>
              <a:off x="1692000" y="576000"/>
              <a:ext cx="288000" cy="18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((  ))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D5BE1CE-784F-4F20-B3E4-A5F3D93B5BF9}"/>
                </a:ext>
              </a:extLst>
            </p:cNvPr>
            <p:cNvCxnSpPr/>
            <p:nvPr/>
          </p:nvCxnSpPr>
          <p:spPr bwMode="auto">
            <a:xfrm>
              <a:off x="1836000" y="684000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2">
              <a:extLst>
                <a:ext uri="{FF2B5EF4-FFF2-40B4-BE49-F238E27FC236}">
                  <a16:creationId xmlns:a16="http://schemas.microsoft.com/office/drawing/2014/main" id="{413F2BED-3364-4D04-8E1B-6B7606E78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000" y="6480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AB9E480-8DC5-483F-9DAA-36F354BD53D2}"/>
                </a:ext>
              </a:extLst>
            </p:cNvPr>
            <p:cNvSpPr/>
            <p:nvPr/>
          </p:nvSpPr>
          <p:spPr bwMode="auto">
            <a:xfrm>
              <a:off x="396000" y="791437"/>
              <a:ext cx="1368000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Roadside Unit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1C72AA0-D17B-4628-8036-6A6034BF253B}"/>
                </a:ext>
              </a:extLst>
            </p:cNvPr>
            <p:cNvSpPr/>
            <p:nvPr/>
          </p:nvSpPr>
          <p:spPr bwMode="auto">
            <a:xfrm>
              <a:off x="1152000" y="1512000"/>
              <a:ext cx="288000" cy="18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((  ))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D5BE1CE-784F-4F20-B3E4-A5F3D93B5BF9}"/>
                </a:ext>
              </a:extLst>
            </p:cNvPr>
            <p:cNvCxnSpPr/>
            <p:nvPr/>
          </p:nvCxnSpPr>
          <p:spPr bwMode="auto">
            <a:xfrm>
              <a:off x="1296000" y="1620000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2">
              <a:extLst>
                <a:ext uri="{FF2B5EF4-FFF2-40B4-BE49-F238E27FC236}">
                  <a16:creationId xmlns:a16="http://schemas.microsoft.com/office/drawing/2014/main" id="{413F2BED-3364-4D04-8E1B-6B7606E78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000" y="15840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1C72AA0-D17B-4628-8036-6A6034BF253B}"/>
                </a:ext>
              </a:extLst>
            </p:cNvPr>
            <p:cNvSpPr/>
            <p:nvPr/>
          </p:nvSpPr>
          <p:spPr bwMode="auto">
            <a:xfrm>
              <a:off x="4176000" y="936000"/>
              <a:ext cx="288000" cy="18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((  ))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D5BE1CE-784F-4F20-B3E4-A5F3D93B5BF9}"/>
                </a:ext>
              </a:extLst>
            </p:cNvPr>
            <p:cNvCxnSpPr/>
            <p:nvPr/>
          </p:nvCxnSpPr>
          <p:spPr bwMode="auto">
            <a:xfrm>
              <a:off x="4320000" y="1044000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2">
              <a:extLst>
                <a:ext uri="{FF2B5EF4-FFF2-40B4-BE49-F238E27FC236}">
                  <a16:creationId xmlns:a16="http://schemas.microsoft.com/office/drawing/2014/main" id="{413F2BED-3364-4D04-8E1B-6B7606E78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000" y="10080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1C72AA0-D17B-4628-8036-6A6034BF253B}"/>
                </a:ext>
              </a:extLst>
            </p:cNvPr>
            <p:cNvSpPr/>
            <p:nvPr/>
          </p:nvSpPr>
          <p:spPr bwMode="auto">
            <a:xfrm>
              <a:off x="2124000" y="36000"/>
              <a:ext cx="288000" cy="18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((  ))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D5BE1CE-784F-4F20-B3E4-A5F3D93B5BF9}"/>
                </a:ext>
              </a:extLst>
            </p:cNvPr>
            <p:cNvCxnSpPr/>
            <p:nvPr/>
          </p:nvCxnSpPr>
          <p:spPr bwMode="auto">
            <a:xfrm>
              <a:off x="2268000" y="144000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2">
              <a:extLst>
                <a:ext uri="{FF2B5EF4-FFF2-40B4-BE49-F238E27FC236}">
                  <a16:creationId xmlns:a16="http://schemas.microsoft.com/office/drawing/2014/main" id="{413F2BED-3364-4D04-8E1B-6B7606E78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000" y="1080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236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 smtClean="0"/>
              <a:t>Vehicle</a:t>
            </a:r>
            <a:endParaRPr kumimoji="1" lang="en" altLang="zh-TW" dirty="0"/>
          </a:p>
          <a:p>
            <a:pPr lvl="1"/>
            <a:r>
              <a:rPr kumimoji="1" lang="en" altLang="zh-TW" dirty="0"/>
              <a:t>All vehicles are connected and autonomous</a:t>
            </a:r>
          </a:p>
          <a:p>
            <a:pPr lvl="1"/>
            <a:r>
              <a:rPr kumimoji="1" lang="en" altLang="zh-TW" dirty="0"/>
              <a:t>Each vehicle has a fixed </a:t>
            </a:r>
            <a:r>
              <a:rPr kumimoji="1" lang="en" altLang="zh-TW" dirty="0" smtClean="0"/>
              <a:t>trajectory</a:t>
            </a:r>
            <a:endParaRPr kumimoji="1" lang="en" altLang="zh-TW" dirty="0"/>
          </a:p>
          <a:p>
            <a:pPr lvl="1"/>
            <a:r>
              <a:rPr kumimoji="1" lang="en" altLang="zh-TW" dirty="0"/>
              <a:t>Vehicle does not change lanes before and after the intersection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412000" y="3312000"/>
            <a:ext cx="4320000" cy="2988000"/>
            <a:chOff x="144000" y="36000"/>
            <a:chExt cx="4320000" cy="2988000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800000" y="1367999"/>
              <a:ext cx="172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446589" y="1080000"/>
              <a:ext cx="0" cy="1584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3168000" y="792000"/>
              <a:ext cx="0" cy="720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216000" y="1872000"/>
              <a:ext cx="864000" cy="432000"/>
              <a:chOff x="3456000" y="1008000"/>
              <a:chExt cx="864000" cy="432000"/>
            </a:xfrm>
          </p:grpSpPr>
          <p:sp>
            <p:nvSpPr>
              <p:cNvPr id="64" name="圓角矩形 66"/>
              <p:cNvSpPr/>
              <p:nvPr/>
            </p:nvSpPr>
            <p:spPr>
              <a:xfrm>
                <a:off x="3456000" y="1008000"/>
                <a:ext cx="864000" cy="432000"/>
              </a:xfrm>
              <a:prstGeom prst="roundRect">
                <a:avLst>
                  <a:gd name="adj" fmla="val 11505"/>
                </a:avLst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圓角矩形 67"/>
              <p:cNvSpPr/>
              <p:nvPr/>
            </p:nvSpPr>
            <p:spPr>
              <a:xfrm>
                <a:off x="3528000" y="1062001"/>
                <a:ext cx="396000" cy="323999"/>
              </a:xfrm>
              <a:prstGeom prst="roundRect">
                <a:avLst>
                  <a:gd name="adj" fmla="val 3837"/>
                </a:avLst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梯形 68"/>
              <p:cNvSpPr/>
              <p:nvPr/>
            </p:nvSpPr>
            <p:spPr>
              <a:xfrm rot="5400000">
                <a:off x="3312001" y="1188000"/>
                <a:ext cx="359999" cy="72000"/>
              </a:xfrm>
              <a:prstGeom prst="trapezoid">
                <a:avLst>
                  <a:gd name="adj" fmla="val 38721"/>
                </a:avLst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67" name="直線接點 69"/>
              <p:cNvCxnSpPr/>
              <p:nvPr/>
            </p:nvCxnSpPr>
            <p:spPr>
              <a:xfrm flipV="1">
                <a:off x="3924000" y="1008001"/>
                <a:ext cx="144000" cy="54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70"/>
              <p:cNvCxnSpPr/>
              <p:nvPr/>
            </p:nvCxnSpPr>
            <p:spPr>
              <a:xfrm>
                <a:off x="3924000" y="1386000"/>
                <a:ext cx="144000" cy="54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Arc 68"/>
              <p:cNvSpPr/>
              <p:nvPr/>
            </p:nvSpPr>
            <p:spPr>
              <a:xfrm>
                <a:off x="3996000" y="1008000"/>
                <a:ext cx="108000" cy="432000"/>
              </a:xfrm>
              <a:prstGeom prst="arc">
                <a:avLst>
                  <a:gd name="adj1" fmla="val 16200000"/>
                  <a:gd name="adj2" fmla="val 5376987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224000" y="1728000"/>
              <a:ext cx="864000" cy="432000"/>
              <a:chOff x="3456000" y="1008000"/>
              <a:chExt cx="864000" cy="432000"/>
            </a:xfrm>
          </p:grpSpPr>
          <p:sp>
            <p:nvSpPr>
              <p:cNvPr id="58" name="圓角矩形 66"/>
              <p:cNvSpPr/>
              <p:nvPr/>
            </p:nvSpPr>
            <p:spPr>
              <a:xfrm>
                <a:off x="3456000" y="1008000"/>
                <a:ext cx="864000" cy="432000"/>
              </a:xfrm>
              <a:prstGeom prst="roundRect">
                <a:avLst>
                  <a:gd name="adj" fmla="val 11505"/>
                </a:avLst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圓角矩形 67"/>
              <p:cNvSpPr/>
              <p:nvPr/>
            </p:nvSpPr>
            <p:spPr>
              <a:xfrm>
                <a:off x="3528000" y="1062001"/>
                <a:ext cx="396000" cy="323999"/>
              </a:xfrm>
              <a:prstGeom prst="roundRect">
                <a:avLst>
                  <a:gd name="adj" fmla="val 3837"/>
                </a:avLst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梯形 68"/>
              <p:cNvSpPr/>
              <p:nvPr/>
            </p:nvSpPr>
            <p:spPr>
              <a:xfrm rot="5400000">
                <a:off x="3312001" y="1188000"/>
                <a:ext cx="359999" cy="72000"/>
              </a:xfrm>
              <a:prstGeom prst="trapezoid">
                <a:avLst>
                  <a:gd name="adj" fmla="val 38721"/>
                </a:avLst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61" name="直線接點 69"/>
              <p:cNvCxnSpPr/>
              <p:nvPr/>
            </p:nvCxnSpPr>
            <p:spPr>
              <a:xfrm flipV="1">
                <a:off x="3924000" y="1008001"/>
                <a:ext cx="144000" cy="54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接點 70"/>
              <p:cNvCxnSpPr/>
              <p:nvPr/>
            </p:nvCxnSpPr>
            <p:spPr>
              <a:xfrm>
                <a:off x="3924000" y="1386000"/>
                <a:ext cx="144000" cy="54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Arc 62"/>
              <p:cNvSpPr/>
              <p:nvPr/>
            </p:nvSpPr>
            <p:spPr>
              <a:xfrm>
                <a:off x="3996000" y="1008000"/>
                <a:ext cx="108000" cy="432000"/>
              </a:xfrm>
              <a:prstGeom prst="arc">
                <a:avLst>
                  <a:gd name="adj1" fmla="val 16200000"/>
                  <a:gd name="adj2" fmla="val 5376987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216000" y="2376000"/>
              <a:ext cx="18720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16000" y="1656000"/>
              <a:ext cx="18720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088000" y="2376000"/>
              <a:ext cx="0" cy="28800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808000" y="2376000"/>
              <a:ext cx="0" cy="28800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528000" y="2376000"/>
              <a:ext cx="0" cy="28800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528000" y="2376000"/>
              <a:ext cx="8640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528000" y="1656000"/>
              <a:ext cx="8640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 rot="10800000">
              <a:off x="3528000" y="1152000"/>
              <a:ext cx="864000" cy="432000"/>
              <a:chOff x="3456000" y="1008000"/>
              <a:chExt cx="864000" cy="432000"/>
            </a:xfrm>
          </p:grpSpPr>
          <p:sp>
            <p:nvSpPr>
              <p:cNvPr id="52" name="圓角矩形 66"/>
              <p:cNvSpPr/>
              <p:nvPr/>
            </p:nvSpPr>
            <p:spPr>
              <a:xfrm>
                <a:off x="3456000" y="1008000"/>
                <a:ext cx="864000" cy="432000"/>
              </a:xfrm>
              <a:prstGeom prst="roundRect">
                <a:avLst>
                  <a:gd name="adj" fmla="val 11505"/>
                </a:avLst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圓角矩形 67"/>
              <p:cNvSpPr/>
              <p:nvPr/>
            </p:nvSpPr>
            <p:spPr>
              <a:xfrm>
                <a:off x="3528000" y="1062001"/>
                <a:ext cx="396000" cy="323999"/>
              </a:xfrm>
              <a:prstGeom prst="roundRect">
                <a:avLst>
                  <a:gd name="adj" fmla="val 3837"/>
                </a:avLst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梯形 68"/>
              <p:cNvSpPr/>
              <p:nvPr/>
            </p:nvSpPr>
            <p:spPr>
              <a:xfrm rot="5400000">
                <a:off x="3312001" y="1188000"/>
                <a:ext cx="359999" cy="72000"/>
              </a:xfrm>
              <a:prstGeom prst="trapezoid">
                <a:avLst>
                  <a:gd name="adj" fmla="val 38721"/>
                </a:avLst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55" name="直線接點 69"/>
              <p:cNvCxnSpPr/>
              <p:nvPr/>
            </p:nvCxnSpPr>
            <p:spPr>
              <a:xfrm flipV="1">
                <a:off x="3924000" y="1008001"/>
                <a:ext cx="144000" cy="54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70"/>
              <p:cNvCxnSpPr/>
              <p:nvPr/>
            </p:nvCxnSpPr>
            <p:spPr>
              <a:xfrm>
                <a:off x="3924000" y="1386000"/>
                <a:ext cx="144000" cy="54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Arc 56"/>
              <p:cNvSpPr/>
              <p:nvPr/>
            </p:nvSpPr>
            <p:spPr>
              <a:xfrm>
                <a:off x="3996000" y="1008000"/>
                <a:ext cx="108000" cy="432000"/>
              </a:xfrm>
              <a:prstGeom prst="arc">
                <a:avLst>
                  <a:gd name="adj1" fmla="val 16200000"/>
                  <a:gd name="adj2" fmla="val 5376987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9" name="Straight Connector 18"/>
            <p:cNvCxnSpPr/>
            <p:nvPr/>
          </p:nvCxnSpPr>
          <p:spPr>
            <a:xfrm>
              <a:off x="3528000" y="1080000"/>
              <a:ext cx="8640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3528000" y="216000"/>
              <a:ext cx="0" cy="86400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808000" y="216000"/>
              <a:ext cx="0" cy="86400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2088000" y="216000"/>
              <a:ext cx="0" cy="86400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16000" y="1080000"/>
              <a:ext cx="18720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 rot="5400000">
              <a:off x="2016000" y="432000"/>
              <a:ext cx="864000" cy="432000"/>
              <a:chOff x="3456000" y="1008000"/>
              <a:chExt cx="864000" cy="432000"/>
            </a:xfrm>
          </p:grpSpPr>
          <p:sp>
            <p:nvSpPr>
              <p:cNvPr id="46" name="圓角矩形 66"/>
              <p:cNvSpPr/>
              <p:nvPr/>
            </p:nvSpPr>
            <p:spPr>
              <a:xfrm>
                <a:off x="3456000" y="1008000"/>
                <a:ext cx="864000" cy="432000"/>
              </a:xfrm>
              <a:prstGeom prst="roundRect">
                <a:avLst>
                  <a:gd name="adj" fmla="val 11505"/>
                </a:avLst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圓角矩形 67"/>
              <p:cNvSpPr/>
              <p:nvPr/>
            </p:nvSpPr>
            <p:spPr>
              <a:xfrm>
                <a:off x="3528000" y="1062001"/>
                <a:ext cx="396000" cy="323999"/>
              </a:xfrm>
              <a:prstGeom prst="roundRect">
                <a:avLst>
                  <a:gd name="adj" fmla="val 3837"/>
                </a:avLst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梯形 68"/>
              <p:cNvSpPr/>
              <p:nvPr/>
            </p:nvSpPr>
            <p:spPr>
              <a:xfrm rot="5400000">
                <a:off x="3312001" y="1188000"/>
                <a:ext cx="359999" cy="72000"/>
              </a:xfrm>
              <a:prstGeom prst="trapezoid">
                <a:avLst>
                  <a:gd name="adj" fmla="val 38721"/>
                </a:avLst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9" name="直線接點 69"/>
              <p:cNvCxnSpPr/>
              <p:nvPr/>
            </p:nvCxnSpPr>
            <p:spPr>
              <a:xfrm flipV="1">
                <a:off x="3924000" y="1008001"/>
                <a:ext cx="144000" cy="54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70"/>
              <p:cNvCxnSpPr/>
              <p:nvPr/>
            </p:nvCxnSpPr>
            <p:spPr>
              <a:xfrm>
                <a:off x="3924000" y="1386000"/>
                <a:ext cx="144000" cy="54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Arc 50"/>
              <p:cNvSpPr/>
              <p:nvPr/>
            </p:nvSpPr>
            <p:spPr>
              <a:xfrm>
                <a:off x="3996000" y="1008000"/>
                <a:ext cx="108000" cy="432000"/>
              </a:xfrm>
              <a:prstGeom prst="arc">
                <a:avLst>
                  <a:gd name="adj1" fmla="val 16200000"/>
                  <a:gd name="adj2" fmla="val 5376987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>
              <a:off x="1081298" y="2268000"/>
              <a:ext cx="86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Arc 25"/>
            <p:cNvSpPr>
              <a:spLocks noChangeAspect="1"/>
            </p:cNvSpPr>
            <p:nvPr/>
          </p:nvSpPr>
          <p:spPr>
            <a:xfrm>
              <a:off x="1548000" y="2268000"/>
              <a:ext cx="756000" cy="756000"/>
            </a:xfrm>
            <a:prstGeom prst="arc">
              <a:avLst>
                <a:gd name="adj1" fmla="val 16163289"/>
                <a:gd name="adj2" fmla="val 103256"/>
              </a:avLst>
            </a:prstGeom>
            <a:ln w="190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088000" y="1944000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c 27"/>
            <p:cNvSpPr>
              <a:spLocks noChangeAspect="1"/>
            </p:cNvSpPr>
            <p:nvPr/>
          </p:nvSpPr>
          <p:spPr>
            <a:xfrm>
              <a:off x="2268000" y="1044000"/>
              <a:ext cx="900000" cy="900000"/>
            </a:xfrm>
            <a:prstGeom prst="arc">
              <a:avLst>
                <a:gd name="adj1" fmla="val 21553819"/>
                <a:gd name="adj2" fmla="val 5411647"/>
              </a:avLst>
            </a:prstGeom>
            <a:ln w="190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807F12-9E62-4FC1-94CD-0F4F31DAB119}"/>
                </a:ext>
              </a:extLst>
            </p:cNvPr>
            <p:cNvSpPr/>
            <p:nvPr/>
          </p:nvSpPr>
          <p:spPr bwMode="auto">
            <a:xfrm>
              <a:off x="1801298" y="79200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1C72AA0-D17B-4628-8036-6A6034BF253B}"/>
                </a:ext>
              </a:extLst>
            </p:cNvPr>
            <p:cNvSpPr/>
            <p:nvPr/>
          </p:nvSpPr>
          <p:spPr bwMode="auto">
            <a:xfrm>
              <a:off x="144000" y="1656000"/>
              <a:ext cx="288000" cy="18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((  ))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D5BE1CE-784F-4F20-B3E4-A5F3D93B5BF9}"/>
                </a:ext>
              </a:extLst>
            </p:cNvPr>
            <p:cNvCxnSpPr/>
            <p:nvPr/>
          </p:nvCxnSpPr>
          <p:spPr bwMode="auto">
            <a:xfrm>
              <a:off x="288000" y="1764000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2">
              <a:extLst>
                <a:ext uri="{FF2B5EF4-FFF2-40B4-BE49-F238E27FC236}">
                  <a16:creationId xmlns:a16="http://schemas.microsoft.com/office/drawing/2014/main" id="{413F2BED-3364-4D04-8E1B-6B7606E78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00" y="17280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1C72AA0-D17B-4628-8036-6A6034BF253B}"/>
                </a:ext>
              </a:extLst>
            </p:cNvPr>
            <p:cNvSpPr/>
            <p:nvPr/>
          </p:nvSpPr>
          <p:spPr bwMode="auto">
            <a:xfrm>
              <a:off x="1692000" y="576000"/>
              <a:ext cx="288000" cy="18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((  ))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D5BE1CE-784F-4F20-B3E4-A5F3D93B5BF9}"/>
                </a:ext>
              </a:extLst>
            </p:cNvPr>
            <p:cNvCxnSpPr/>
            <p:nvPr/>
          </p:nvCxnSpPr>
          <p:spPr bwMode="auto">
            <a:xfrm>
              <a:off x="1836000" y="684000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2">
              <a:extLst>
                <a:ext uri="{FF2B5EF4-FFF2-40B4-BE49-F238E27FC236}">
                  <a16:creationId xmlns:a16="http://schemas.microsoft.com/office/drawing/2014/main" id="{413F2BED-3364-4D04-8E1B-6B7606E78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000" y="6480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AB9E480-8DC5-483F-9DAA-36F354BD53D2}"/>
                </a:ext>
              </a:extLst>
            </p:cNvPr>
            <p:cNvSpPr/>
            <p:nvPr/>
          </p:nvSpPr>
          <p:spPr bwMode="auto">
            <a:xfrm>
              <a:off x="396000" y="791437"/>
              <a:ext cx="1368000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Roadside Unit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1C72AA0-D17B-4628-8036-6A6034BF253B}"/>
                </a:ext>
              </a:extLst>
            </p:cNvPr>
            <p:cNvSpPr/>
            <p:nvPr/>
          </p:nvSpPr>
          <p:spPr bwMode="auto">
            <a:xfrm>
              <a:off x="1152000" y="1512000"/>
              <a:ext cx="288000" cy="18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((  ))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D5BE1CE-784F-4F20-B3E4-A5F3D93B5BF9}"/>
                </a:ext>
              </a:extLst>
            </p:cNvPr>
            <p:cNvCxnSpPr/>
            <p:nvPr/>
          </p:nvCxnSpPr>
          <p:spPr bwMode="auto">
            <a:xfrm>
              <a:off x="1296000" y="1620000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2">
              <a:extLst>
                <a:ext uri="{FF2B5EF4-FFF2-40B4-BE49-F238E27FC236}">
                  <a16:creationId xmlns:a16="http://schemas.microsoft.com/office/drawing/2014/main" id="{413F2BED-3364-4D04-8E1B-6B7606E78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000" y="15840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1C72AA0-D17B-4628-8036-6A6034BF253B}"/>
                </a:ext>
              </a:extLst>
            </p:cNvPr>
            <p:cNvSpPr/>
            <p:nvPr/>
          </p:nvSpPr>
          <p:spPr bwMode="auto">
            <a:xfrm>
              <a:off x="4176000" y="936000"/>
              <a:ext cx="288000" cy="18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((  ))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D5BE1CE-784F-4F20-B3E4-A5F3D93B5BF9}"/>
                </a:ext>
              </a:extLst>
            </p:cNvPr>
            <p:cNvCxnSpPr/>
            <p:nvPr/>
          </p:nvCxnSpPr>
          <p:spPr bwMode="auto">
            <a:xfrm>
              <a:off x="4320000" y="1044000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2">
              <a:extLst>
                <a:ext uri="{FF2B5EF4-FFF2-40B4-BE49-F238E27FC236}">
                  <a16:creationId xmlns:a16="http://schemas.microsoft.com/office/drawing/2014/main" id="{413F2BED-3364-4D04-8E1B-6B7606E78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000" y="10080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1C72AA0-D17B-4628-8036-6A6034BF253B}"/>
                </a:ext>
              </a:extLst>
            </p:cNvPr>
            <p:cNvSpPr/>
            <p:nvPr/>
          </p:nvSpPr>
          <p:spPr bwMode="auto">
            <a:xfrm>
              <a:off x="2124000" y="36000"/>
              <a:ext cx="288000" cy="18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((  ))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D5BE1CE-784F-4F20-B3E4-A5F3D93B5BF9}"/>
                </a:ext>
              </a:extLst>
            </p:cNvPr>
            <p:cNvCxnSpPr/>
            <p:nvPr/>
          </p:nvCxnSpPr>
          <p:spPr bwMode="auto">
            <a:xfrm>
              <a:off x="2268000" y="144000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2">
              <a:extLst>
                <a:ext uri="{FF2B5EF4-FFF2-40B4-BE49-F238E27FC236}">
                  <a16:creationId xmlns:a16="http://schemas.microsoft.com/office/drawing/2014/main" id="{413F2BED-3364-4D04-8E1B-6B7606E78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000" y="1080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/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6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Conflict Zone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/>
              <a:t>Conflict </a:t>
            </a:r>
            <a:r>
              <a:rPr kumimoji="1" lang="en" altLang="zh-TW" dirty="0" smtClean="0"/>
              <a:t>zone</a:t>
            </a:r>
            <a:endParaRPr kumimoji="1" lang="en" altLang="zh-TW" dirty="0"/>
          </a:p>
          <a:p>
            <a:pPr lvl="1"/>
            <a:r>
              <a:rPr kumimoji="1" lang="en" altLang="zh-TW" dirty="0"/>
              <a:t>A conflict zone is the crossing location of two </a:t>
            </a:r>
            <a:r>
              <a:rPr kumimoji="1" lang="en" altLang="zh-TW" dirty="0" smtClean="0"/>
              <a:t>trajectories</a:t>
            </a:r>
          </a:p>
          <a:p>
            <a:pPr lvl="1"/>
            <a:r>
              <a:rPr kumimoji="1" lang="en" altLang="zh-TW" dirty="0"/>
              <a:t>T</a:t>
            </a:r>
            <a:r>
              <a:rPr kumimoji="1" lang="en" altLang="zh-TW" dirty="0" smtClean="0"/>
              <a:t>wo </a:t>
            </a:r>
            <a:r>
              <a:rPr kumimoji="1" lang="en" altLang="zh-TW" dirty="0"/>
              <a:t>vehicles cannot be at (occupy) the same conflict zone at the same </a:t>
            </a:r>
            <a:r>
              <a:rPr kumimoji="1" lang="en" altLang="zh-TW" dirty="0" smtClean="0"/>
              <a:t>time</a:t>
            </a:r>
            <a:endParaRPr kumimoji="1" lang="en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1368000" y="2880000"/>
            <a:ext cx="6408000" cy="2016000"/>
            <a:chOff x="1116000" y="2748198"/>
            <a:chExt cx="6408000" cy="2016000"/>
          </a:xfrm>
        </p:grpSpPr>
        <p:grpSp>
          <p:nvGrpSpPr>
            <p:cNvPr id="5" name="Group 4"/>
            <p:cNvGrpSpPr/>
            <p:nvPr/>
          </p:nvGrpSpPr>
          <p:grpSpPr>
            <a:xfrm>
              <a:off x="1116000" y="2748198"/>
              <a:ext cx="6408000" cy="1440000"/>
              <a:chOff x="216000" y="360000"/>
              <a:chExt cx="6408000" cy="14400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16000" y="360000"/>
                <a:ext cx="1440000" cy="1440000"/>
                <a:chOff x="216000" y="360000"/>
                <a:chExt cx="1440000" cy="1440000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216000" y="648000"/>
                  <a:ext cx="288000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504000" y="360000"/>
                  <a:ext cx="0" cy="28800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936000" y="360000"/>
                  <a:ext cx="0" cy="28800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1368000" y="360000"/>
                  <a:ext cx="0" cy="28800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1368000" y="648000"/>
                  <a:ext cx="288000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216000" y="1080000"/>
                  <a:ext cx="288000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216000" y="1512000"/>
                  <a:ext cx="288000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504000" y="1512000"/>
                  <a:ext cx="0" cy="28800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936000" y="1512000"/>
                  <a:ext cx="0" cy="28800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1368000" y="1512000"/>
                  <a:ext cx="0" cy="28800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1368000" y="1080000"/>
                  <a:ext cx="288000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1368000" y="1512000"/>
                  <a:ext cx="288000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flipV="1">
                  <a:off x="1152000" y="360000"/>
                  <a:ext cx="0" cy="144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flipV="1">
                  <a:off x="720000" y="360000"/>
                  <a:ext cx="0" cy="144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216000" y="864000"/>
                  <a:ext cx="144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216000" y="1296000"/>
                  <a:ext cx="144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Rectangle 137"/>
                <p:cNvSpPr/>
                <p:nvPr/>
              </p:nvSpPr>
              <p:spPr>
                <a:xfrm>
                  <a:off x="504000" y="648000"/>
                  <a:ext cx="864000" cy="864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1872000" y="360000"/>
                <a:ext cx="1440000" cy="1440000"/>
                <a:chOff x="1872000" y="360000"/>
                <a:chExt cx="1440000" cy="1440000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1872000" y="360000"/>
                  <a:ext cx="1440000" cy="1440000"/>
                  <a:chOff x="360000" y="360000"/>
                  <a:chExt cx="1440000" cy="1440000"/>
                </a:xfrm>
              </p:grpSpPr>
              <p:cxnSp>
                <p:nvCxnSpPr>
                  <p:cNvPr id="106" name="Straight Connector 105"/>
                  <p:cNvCxnSpPr/>
                  <p:nvPr/>
                </p:nvCxnSpPr>
                <p:spPr>
                  <a:xfrm>
                    <a:off x="360000" y="648000"/>
                    <a:ext cx="288000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/>
                  <p:cNvCxnSpPr/>
                  <p:nvPr/>
                </p:nvCxnSpPr>
                <p:spPr>
                  <a:xfrm>
                    <a:off x="648000" y="360000"/>
                    <a:ext cx="0" cy="28800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>
                    <a:off x="1080000" y="360000"/>
                    <a:ext cx="0" cy="28800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/>
                  <p:cNvCxnSpPr/>
                  <p:nvPr/>
                </p:nvCxnSpPr>
                <p:spPr>
                  <a:xfrm>
                    <a:off x="1512000" y="360000"/>
                    <a:ext cx="0" cy="28800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1512000" y="648000"/>
                    <a:ext cx="288000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360000" y="1080000"/>
                    <a:ext cx="288000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360000" y="1512000"/>
                    <a:ext cx="288000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648000" y="1512000"/>
                    <a:ext cx="0" cy="28800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1080000" y="1512000"/>
                    <a:ext cx="0" cy="28800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/>
                  <p:cNvCxnSpPr/>
                  <p:nvPr/>
                </p:nvCxnSpPr>
                <p:spPr>
                  <a:xfrm>
                    <a:off x="1512000" y="1512000"/>
                    <a:ext cx="0" cy="28800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>
                    <a:off x="1512000" y="1080000"/>
                    <a:ext cx="288000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>
                    <a:off x="1512000" y="1512000"/>
                    <a:ext cx="288000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 flipV="1">
                    <a:off x="1296000" y="360000"/>
                    <a:ext cx="0" cy="14400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 flipV="1">
                    <a:off x="864000" y="360000"/>
                    <a:ext cx="0" cy="14400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360000" y="864000"/>
                    <a:ext cx="1440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360000" y="1296000"/>
                    <a:ext cx="1440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2" name="Rectangle 101"/>
                <p:cNvSpPr/>
                <p:nvPr/>
              </p:nvSpPr>
              <p:spPr>
                <a:xfrm>
                  <a:off x="2160000" y="648000"/>
                  <a:ext cx="432000" cy="432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2160000" y="1080000"/>
                  <a:ext cx="432000" cy="432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2592000" y="1080000"/>
                  <a:ext cx="432000" cy="432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2592000" y="648000"/>
                  <a:ext cx="432000" cy="432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3528000" y="360000"/>
                <a:ext cx="1440000" cy="1440000"/>
                <a:chOff x="3528000" y="360000"/>
                <a:chExt cx="1440000" cy="1440000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3528000" y="360000"/>
                  <a:ext cx="1440000" cy="1440000"/>
                  <a:chOff x="360000" y="360000"/>
                  <a:chExt cx="1440000" cy="1440000"/>
                </a:xfrm>
              </p:grpSpPr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360000" y="648000"/>
                    <a:ext cx="288000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648000" y="360000"/>
                    <a:ext cx="0" cy="28800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1080000" y="360000"/>
                    <a:ext cx="0" cy="28800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1512000" y="360000"/>
                    <a:ext cx="0" cy="28800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1512000" y="648000"/>
                    <a:ext cx="288000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360000" y="1080000"/>
                    <a:ext cx="288000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360000" y="1512000"/>
                    <a:ext cx="288000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/>
                  <p:cNvCxnSpPr/>
                  <p:nvPr/>
                </p:nvCxnSpPr>
                <p:spPr>
                  <a:xfrm>
                    <a:off x="648000" y="1512000"/>
                    <a:ext cx="0" cy="28800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1080000" y="1512000"/>
                    <a:ext cx="0" cy="28800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1512000" y="1512000"/>
                    <a:ext cx="0" cy="28800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1512000" y="1080000"/>
                    <a:ext cx="288000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1512000" y="1512000"/>
                    <a:ext cx="288000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/>
                  <p:cNvCxnSpPr/>
                  <p:nvPr/>
                </p:nvCxnSpPr>
                <p:spPr>
                  <a:xfrm flipV="1">
                    <a:off x="1296000" y="360000"/>
                    <a:ext cx="0" cy="14400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 flipV="1">
                    <a:off x="864000" y="360000"/>
                    <a:ext cx="0" cy="14400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360000" y="864000"/>
                    <a:ext cx="1440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360000" y="1296000"/>
                    <a:ext cx="1440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/>
                  <p:cNvCxnSpPr/>
                  <p:nvPr/>
                </p:nvCxnSpPr>
                <p:spPr>
                  <a:xfrm flipV="1">
                    <a:off x="1296000" y="1296000"/>
                    <a:ext cx="216000" cy="2160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 flipH="1" flipV="1">
                    <a:off x="648000" y="1296000"/>
                    <a:ext cx="216000" cy="2160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 flipV="1">
                    <a:off x="648000" y="648000"/>
                    <a:ext cx="216000" cy="2160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 flipH="1" flipV="1">
                    <a:off x="1296000" y="648000"/>
                    <a:ext cx="216000" cy="2160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 flipH="1" flipV="1">
                    <a:off x="1080000" y="864000"/>
                    <a:ext cx="216000" cy="2160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 flipV="1">
                    <a:off x="1080000" y="1080000"/>
                    <a:ext cx="216000" cy="2160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/>
                  <p:cNvCxnSpPr/>
                  <p:nvPr/>
                </p:nvCxnSpPr>
                <p:spPr>
                  <a:xfrm flipH="1" flipV="1">
                    <a:off x="864000" y="1080000"/>
                    <a:ext cx="216000" cy="2160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/>
                  <p:cNvCxnSpPr/>
                  <p:nvPr/>
                </p:nvCxnSpPr>
                <p:spPr>
                  <a:xfrm flipH="1">
                    <a:off x="864000" y="864000"/>
                    <a:ext cx="216000" cy="2160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Rectangle 60"/>
                <p:cNvSpPr/>
                <p:nvPr/>
              </p:nvSpPr>
              <p:spPr>
                <a:xfrm>
                  <a:off x="4392000" y="1440000"/>
                  <a:ext cx="144000" cy="144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3960000" y="1440000"/>
                  <a:ext cx="144000" cy="144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608000" y="1224000"/>
                  <a:ext cx="144000" cy="144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4392000" y="1224000"/>
                  <a:ext cx="144000" cy="144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3960000" y="1224000"/>
                  <a:ext cx="144000" cy="144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3744000" y="1224000"/>
                  <a:ext cx="144000" cy="144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4608000" y="792000"/>
                  <a:ext cx="144000" cy="144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4392000" y="792000"/>
                  <a:ext cx="144000" cy="144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3960000" y="792000"/>
                  <a:ext cx="144000" cy="144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744000" y="792000"/>
                  <a:ext cx="144000" cy="144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392000" y="576000"/>
                  <a:ext cx="144000" cy="144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3960000" y="576000"/>
                  <a:ext cx="144000" cy="144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4176000" y="790624"/>
                  <a:ext cx="144000" cy="144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4176000" y="1224000"/>
                  <a:ext cx="144000" cy="144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4390165" y="1008000"/>
                  <a:ext cx="144000" cy="144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3960000" y="1008000"/>
                  <a:ext cx="144000" cy="144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5184000" y="360000"/>
                <a:ext cx="1440000" cy="1440000"/>
                <a:chOff x="5184000" y="360000"/>
                <a:chExt cx="1440000" cy="1440000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5184000" y="360000"/>
                  <a:ext cx="1440000" cy="1440000"/>
                  <a:chOff x="360000" y="360000"/>
                  <a:chExt cx="1440000" cy="1440000"/>
                </a:xfrm>
              </p:grpSpPr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360000" y="648000"/>
                    <a:ext cx="288000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648000" y="360000"/>
                    <a:ext cx="0" cy="28800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1080000" y="360000"/>
                    <a:ext cx="0" cy="28800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1512000" y="360000"/>
                    <a:ext cx="0" cy="28800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1512000" y="648000"/>
                    <a:ext cx="288000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360000" y="1080000"/>
                    <a:ext cx="288000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360000" y="1512000"/>
                    <a:ext cx="288000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648000" y="1512000"/>
                    <a:ext cx="0" cy="28800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1080000" y="1512000"/>
                    <a:ext cx="0" cy="28800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512000" y="1512000"/>
                    <a:ext cx="0" cy="28800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512000" y="1080000"/>
                    <a:ext cx="288000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1512000" y="1512000"/>
                    <a:ext cx="288000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1296000" y="360000"/>
                    <a:ext cx="0" cy="14400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864000" y="360000"/>
                    <a:ext cx="0" cy="14400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360000" y="864000"/>
                    <a:ext cx="1440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360000" y="1296000"/>
                    <a:ext cx="1440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flipV="1">
                    <a:off x="1296000" y="1296000"/>
                    <a:ext cx="216000" cy="2160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flipH="1" flipV="1">
                    <a:off x="648000" y="1296000"/>
                    <a:ext cx="216000" cy="2160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 flipV="1">
                    <a:off x="648000" y="648000"/>
                    <a:ext cx="216000" cy="2160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flipH="1" flipV="1">
                    <a:off x="1296000" y="648000"/>
                    <a:ext cx="216000" cy="2160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 flipH="1" flipV="1">
                    <a:off x="972000" y="864000"/>
                    <a:ext cx="324000" cy="3240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 flipV="1">
                    <a:off x="972000" y="972000"/>
                    <a:ext cx="324000" cy="3240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 flipH="1" flipV="1">
                    <a:off x="864000" y="972000"/>
                    <a:ext cx="324000" cy="3240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 flipH="1">
                    <a:off x="864000" y="864000"/>
                    <a:ext cx="324000" cy="3240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5652000" y="1476000"/>
                  <a:ext cx="504000" cy="72000"/>
                  <a:chOff x="5652000" y="1476000"/>
                  <a:chExt cx="504000" cy="72000"/>
                </a:xfrm>
              </p:grpSpPr>
              <p:sp>
                <p:nvSpPr>
                  <p:cNvPr id="34" name="Rectangle 33"/>
                  <p:cNvSpPr/>
                  <p:nvPr/>
                </p:nvSpPr>
                <p:spPr>
                  <a:xfrm>
                    <a:off x="6084000" y="1476000"/>
                    <a:ext cx="72000" cy="72000"/>
                  </a:xfrm>
                  <a:prstGeom prst="rect">
                    <a:avLst/>
                  </a:prstGeom>
                  <a:solidFill>
                    <a:srgbClr val="FFFFCC"/>
                  </a:solidFill>
                  <a:ln w="12700">
                    <a:solidFill>
                      <a:schemeClr val="bg1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5652000" y="1476000"/>
                    <a:ext cx="72000" cy="72000"/>
                  </a:xfrm>
                  <a:prstGeom prst="rect">
                    <a:avLst/>
                  </a:prstGeom>
                  <a:solidFill>
                    <a:srgbClr val="FFFFCC"/>
                  </a:solidFill>
                  <a:ln w="12700">
                    <a:solidFill>
                      <a:schemeClr val="bg1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2" name="Rectangle 11"/>
                <p:cNvSpPr/>
                <p:nvPr/>
              </p:nvSpPr>
              <p:spPr>
                <a:xfrm>
                  <a:off x="6300000" y="1260000"/>
                  <a:ext cx="72000" cy="72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436000" y="1260000"/>
                  <a:ext cx="72000" cy="72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5652000" y="1260000"/>
                  <a:ext cx="72000" cy="72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5760000" y="1260000"/>
                  <a:ext cx="72000" cy="72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5976000" y="1260000"/>
                  <a:ext cx="72000" cy="72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6084000" y="1260000"/>
                  <a:ext cx="72000" cy="72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6300000" y="828000"/>
                  <a:ext cx="72000" cy="72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5436000" y="828000"/>
                  <a:ext cx="72000" cy="72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5652000" y="828000"/>
                  <a:ext cx="72000" cy="72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5760000" y="828000"/>
                  <a:ext cx="72000" cy="72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5976000" y="828000"/>
                  <a:ext cx="72000" cy="72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6084000" y="828000"/>
                  <a:ext cx="72000" cy="72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6084000" y="612000"/>
                  <a:ext cx="72000" cy="72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652000" y="612000"/>
                  <a:ext cx="72000" cy="72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6084000" y="1152000"/>
                  <a:ext cx="72000" cy="72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6084000" y="936000"/>
                  <a:ext cx="72000" cy="72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5652000" y="1152000"/>
                  <a:ext cx="72000" cy="72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5652000" y="936000"/>
                  <a:ext cx="72000" cy="72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5868000" y="936000"/>
                  <a:ext cx="72000" cy="72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5868000" y="1152000"/>
                  <a:ext cx="72000" cy="72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5976000" y="1044000"/>
                  <a:ext cx="72000" cy="72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760000" y="1044000"/>
                  <a:ext cx="72000" cy="72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39" name="Group 138"/>
            <p:cNvGrpSpPr/>
            <p:nvPr/>
          </p:nvGrpSpPr>
          <p:grpSpPr>
            <a:xfrm>
              <a:off x="3456000" y="4332198"/>
              <a:ext cx="1728000" cy="432000"/>
              <a:chOff x="2556000" y="1872000"/>
              <a:chExt cx="1728000" cy="432000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628000" y="1944000"/>
                <a:ext cx="1584000" cy="288000"/>
                <a:chOff x="468000" y="1944000"/>
                <a:chExt cx="1584000" cy="288000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468000" y="1944000"/>
                  <a:ext cx="288000" cy="288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828000" y="1944000"/>
                  <a:ext cx="1224000" cy="28800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Conflict Zone</a:t>
                  </a:r>
                  <a:endPara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41" name="Rectangle 140"/>
              <p:cNvSpPr/>
              <p:nvPr/>
            </p:nvSpPr>
            <p:spPr>
              <a:xfrm>
                <a:off x="2556000" y="1872000"/>
                <a:ext cx="1728000" cy="43200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40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Timing Conflict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/>
              <a:t>Timing </a:t>
            </a:r>
            <a:r>
              <a:rPr kumimoji="1" lang="en" altLang="zh-TW" dirty="0" smtClean="0"/>
              <a:t>conflict graph</a:t>
            </a:r>
            <a:endParaRPr kumimoji="1" lang="en" altLang="zh-TW" dirty="0"/>
          </a:p>
          <a:p>
            <a:pPr lvl="1"/>
            <a:r>
              <a:rPr kumimoji="1" lang="en" altLang="zh-TW" dirty="0"/>
              <a:t>A directed timing conflict graph G = (</a:t>
            </a:r>
            <a:r>
              <a:rPr kumimoji="1" lang="en" altLang="zh-TW" dirty="0" smtClean="0"/>
              <a:t>V, </a:t>
            </a:r>
            <a:r>
              <a:rPr kumimoji="1" lang="en" altLang="zh-TW" dirty="0"/>
              <a:t>E) is constructed</a:t>
            </a:r>
          </a:p>
          <a:p>
            <a:pPr lvl="1"/>
            <a:r>
              <a:rPr kumimoji="1" lang="en" altLang="zh-TW" dirty="0"/>
              <a:t>Vertex set v</a:t>
            </a:r>
            <a:r>
              <a:rPr kumimoji="1" lang="en" altLang="zh-TW" baseline="-25000" dirty="0"/>
              <a:t>i,j</a:t>
            </a:r>
            <a:r>
              <a:rPr kumimoji="1" lang="en" altLang="zh-TW" dirty="0"/>
              <a:t> is a subset of the Cartesian product of the sets of vehicles and conflict </a:t>
            </a:r>
            <a:r>
              <a:rPr kumimoji="1" lang="en" altLang="zh-TW" dirty="0" smtClean="0"/>
              <a:t>zones</a:t>
            </a:r>
          </a:p>
          <a:p>
            <a:pPr lvl="1"/>
            <a:endParaRPr kumimoji="1" lang="en" altLang="zh-TW" dirty="0"/>
          </a:p>
          <a:p>
            <a:pPr lvl="1"/>
            <a:endParaRPr kumimoji="1" lang="en" altLang="zh-TW" dirty="0" smtClean="0"/>
          </a:p>
          <a:p>
            <a:pPr lvl="1"/>
            <a:endParaRPr kumimoji="1" lang="en" altLang="zh-TW" dirty="0"/>
          </a:p>
          <a:p>
            <a:pPr lvl="1"/>
            <a:endParaRPr kumimoji="1" lang="en" altLang="zh-TW" dirty="0" smtClean="0"/>
          </a:p>
          <a:p>
            <a:pPr lvl="1"/>
            <a:endParaRPr kumimoji="1" lang="en" altLang="zh-TW" dirty="0"/>
          </a:p>
          <a:p>
            <a:pPr lvl="1"/>
            <a:r>
              <a:rPr kumimoji="1" lang="en" altLang="zh-TW" dirty="0" smtClean="0"/>
              <a:t>Edge</a:t>
            </a:r>
          </a:p>
          <a:p>
            <a:pPr lvl="2"/>
            <a:r>
              <a:rPr kumimoji="1" lang="en" altLang="zh-TW" dirty="0" smtClean="0"/>
              <a:t>Type-1: same vehicle's trajectoty</a:t>
            </a:r>
          </a:p>
          <a:p>
            <a:pPr lvl="2"/>
            <a:r>
              <a:rPr kumimoji="1" lang="en" altLang="zh-TW" dirty="0" smtClean="0"/>
              <a:t>Type-2: conflicts between different vehicles from the same lane</a:t>
            </a:r>
          </a:p>
          <a:p>
            <a:pPr lvl="2"/>
            <a:r>
              <a:rPr kumimoji="1" lang="en" altLang="zh-TW" dirty="0" smtClean="0"/>
              <a:t>Type-3: conflicts between different vehicles from different lanes</a:t>
            </a:r>
            <a:endParaRPr kumimoji="1" lang="en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1296000" y="2988000"/>
            <a:ext cx="2160000" cy="1656000"/>
            <a:chOff x="1296000" y="2988000"/>
            <a:chExt cx="2160000" cy="1656000"/>
          </a:xfrm>
        </p:grpSpPr>
        <p:grpSp>
          <p:nvGrpSpPr>
            <p:cNvPr id="6" name="Group 5"/>
            <p:cNvGrpSpPr/>
            <p:nvPr/>
          </p:nvGrpSpPr>
          <p:grpSpPr>
            <a:xfrm>
              <a:off x="1296000" y="2988000"/>
              <a:ext cx="2160000" cy="1584000"/>
              <a:chOff x="1296000" y="216000"/>
              <a:chExt cx="2160000" cy="158400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296000" y="216000"/>
                <a:ext cx="2160000" cy="1584000"/>
                <a:chOff x="-216000" y="216000"/>
                <a:chExt cx="2160000" cy="1584000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>
                  <a:off x="-216000" y="648000"/>
                  <a:ext cx="864000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648000" y="216000"/>
                  <a:ext cx="0" cy="43200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1080000" y="216000"/>
                  <a:ext cx="0" cy="43200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1512000" y="216000"/>
                  <a:ext cx="0" cy="43200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512000" y="648000"/>
                  <a:ext cx="432000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-216000" y="1080000"/>
                  <a:ext cx="864000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-216000" y="1512000"/>
                  <a:ext cx="864000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648000" y="1512000"/>
                  <a:ext cx="0" cy="28800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1080000" y="1512000"/>
                  <a:ext cx="0" cy="28800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512000" y="1512000"/>
                  <a:ext cx="0" cy="28800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512000" y="1080000"/>
                  <a:ext cx="432000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512000" y="1512000"/>
                  <a:ext cx="432000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Rectangle 18"/>
              <p:cNvSpPr/>
              <p:nvPr/>
            </p:nvSpPr>
            <p:spPr>
              <a:xfrm>
                <a:off x="2160000" y="648000"/>
                <a:ext cx="432000" cy="432000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252000" rtlCol="0" anchor="ctr" anchorCtr="0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60000" y="1080000"/>
                <a:ext cx="432000" cy="432000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252000" rtlCol="0" anchor="ctr" anchorCtr="0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592000" y="1080000"/>
                <a:ext cx="432000" cy="432000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252000" rtlCol="0" anchor="ctr" anchorCtr="0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592000" y="648000"/>
                <a:ext cx="432000" cy="432000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252000" rtlCol="0" anchor="ctr" anchorCtr="0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2268000" y="2988000"/>
              <a:ext cx="216000" cy="28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28000" y="3960000"/>
              <a:ext cx="288000" cy="21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6000" y="4032000"/>
              <a:ext cx="288000" cy="21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68000" y="3528000"/>
              <a:ext cx="288000" cy="21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2016000" y="3636000"/>
              <a:ext cx="115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376000" y="3276000"/>
              <a:ext cx="0" cy="1152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2808000" y="3276000"/>
              <a:ext cx="0" cy="504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016000" y="4068000"/>
              <a:ext cx="5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2196000" y="3456000"/>
              <a:ext cx="612000" cy="612000"/>
            </a:xfrm>
            <a:prstGeom prst="arc">
              <a:avLst>
                <a:gd name="adj1" fmla="val 21553819"/>
                <a:gd name="adj2" fmla="val 5411647"/>
              </a:avLst>
            </a:prstGeom>
            <a:ln w="190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584000" y="4212000"/>
              <a:ext cx="46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rc 16"/>
            <p:cNvSpPr/>
            <p:nvPr/>
          </p:nvSpPr>
          <p:spPr>
            <a:xfrm>
              <a:off x="1836000" y="4212000"/>
              <a:ext cx="432000" cy="432000"/>
            </a:xfrm>
            <a:prstGeom prst="arc">
              <a:avLst>
                <a:gd name="adj1" fmla="val 16163289"/>
                <a:gd name="adj2" fmla="val 103256"/>
              </a:avLst>
            </a:prstGeom>
            <a:ln w="190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744000" y="3204000"/>
            <a:ext cx="2808000" cy="1224000"/>
            <a:chOff x="3744000" y="3204000"/>
            <a:chExt cx="2808000" cy="1224000"/>
          </a:xfrm>
        </p:grpSpPr>
        <p:sp>
          <p:nvSpPr>
            <p:cNvPr id="39" name="Oval 38"/>
            <p:cNvSpPr/>
            <p:nvPr/>
          </p:nvSpPr>
          <p:spPr>
            <a:xfrm>
              <a:off x="3744000" y="3204000"/>
              <a:ext cx="432000" cy="432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1,1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4536000" y="3204000"/>
              <a:ext cx="432000" cy="432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1,2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5328000" y="3204000"/>
              <a:ext cx="432000" cy="432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1,3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3744000" y="3996000"/>
              <a:ext cx="432000" cy="432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2,1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6120000" y="3204000"/>
              <a:ext cx="432000" cy="432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3,3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6120000" y="3996000"/>
              <a:ext cx="432000" cy="432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3,4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5328000" y="3996000"/>
              <a:ext cx="432000" cy="432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4,4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4536000" y="3996000"/>
              <a:ext cx="432000" cy="432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4,1</a:t>
              </a:r>
            </a:p>
          </p:txBody>
        </p:sp>
      </p:grpSp>
      <p:sp>
        <p:nvSpPr>
          <p:cNvPr id="60" name="Rectangle 59"/>
          <p:cNvSpPr/>
          <p:nvPr/>
        </p:nvSpPr>
        <p:spPr>
          <a:xfrm>
            <a:off x="6732000" y="3384000"/>
            <a:ext cx="1116000" cy="8640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4176000" y="3420000"/>
            <a:ext cx="3636000" cy="792000"/>
            <a:chOff x="4176000" y="3420000"/>
            <a:chExt cx="3636000" cy="792000"/>
          </a:xfrm>
        </p:grpSpPr>
        <p:cxnSp>
          <p:nvCxnSpPr>
            <p:cNvPr id="41" name="Straight Connector 40"/>
            <p:cNvCxnSpPr>
              <a:stCxn id="39" idx="6"/>
              <a:endCxn id="40" idx="2"/>
            </p:cNvCxnSpPr>
            <p:nvPr/>
          </p:nvCxnSpPr>
          <p:spPr>
            <a:xfrm>
              <a:off x="4176000" y="3420000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0" idx="6"/>
              <a:endCxn id="42" idx="2"/>
            </p:cNvCxnSpPr>
            <p:nvPr/>
          </p:nvCxnSpPr>
          <p:spPr>
            <a:xfrm>
              <a:off x="4968000" y="3420000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4"/>
              <a:endCxn id="48" idx="0"/>
            </p:cNvCxnSpPr>
            <p:nvPr/>
          </p:nvCxnSpPr>
          <p:spPr>
            <a:xfrm>
              <a:off x="6336000" y="3636000"/>
              <a:ext cx="0" cy="36000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1" idx="2"/>
              <a:endCxn id="58" idx="6"/>
            </p:cNvCxnSpPr>
            <p:nvPr/>
          </p:nvCxnSpPr>
          <p:spPr>
            <a:xfrm flipH="1">
              <a:off x="4968000" y="4212000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804000" y="3528000"/>
              <a:ext cx="288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7164000" y="3420000"/>
              <a:ext cx="648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Type-1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807265" y="3572735"/>
            <a:ext cx="4004735" cy="486530"/>
            <a:chOff x="3807265" y="3572735"/>
            <a:chExt cx="4004735" cy="486530"/>
          </a:xfrm>
        </p:grpSpPr>
        <p:cxnSp>
          <p:nvCxnSpPr>
            <p:cNvPr id="50" name="Straight Connector 49"/>
            <p:cNvCxnSpPr>
              <a:stCxn id="39" idx="3"/>
              <a:endCxn id="45" idx="1"/>
            </p:cNvCxnSpPr>
            <p:nvPr/>
          </p:nvCxnSpPr>
          <p:spPr>
            <a:xfrm>
              <a:off x="3807265" y="3572735"/>
              <a:ext cx="0" cy="48653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804000" y="3816000"/>
              <a:ext cx="288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7164000" y="3708000"/>
              <a:ext cx="648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Type-2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960000" y="3267265"/>
            <a:ext cx="3852000" cy="1097470"/>
            <a:chOff x="3960000" y="3267265"/>
            <a:chExt cx="3852000" cy="1097470"/>
          </a:xfrm>
        </p:grpSpPr>
        <p:cxnSp>
          <p:nvCxnSpPr>
            <p:cNvPr id="38" name="Straight Connector 37"/>
            <p:cNvCxnSpPr>
              <a:stCxn id="58" idx="2"/>
              <a:endCxn id="45" idx="6"/>
            </p:cNvCxnSpPr>
            <p:nvPr/>
          </p:nvCxnSpPr>
          <p:spPr>
            <a:xfrm flipH="1">
              <a:off x="4176000" y="4212000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9" idx="4"/>
              <a:endCxn id="58" idx="1"/>
            </p:cNvCxnSpPr>
            <p:nvPr/>
          </p:nvCxnSpPr>
          <p:spPr>
            <a:xfrm>
              <a:off x="3960000" y="3636000"/>
              <a:ext cx="639265" cy="42326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58" idx="0"/>
              <a:endCxn id="39" idx="5"/>
            </p:cNvCxnSpPr>
            <p:nvPr/>
          </p:nvCxnSpPr>
          <p:spPr>
            <a:xfrm flipH="1" flipV="1">
              <a:off x="4112735" y="3572735"/>
              <a:ext cx="639265" cy="42326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2" idx="6"/>
              <a:endCxn id="47" idx="2"/>
            </p:cNvCxnSpPr>
            <p:nvPr/>
          </p:nvCxnSpPr>
          <p:spPr>
            <a:xfrm>
              <a:off x="5760000" y="3420000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7" idx="1"/>
              <a:endCxn id="42" idx="7"/>
            </p:cNvCxnSpPr>
            <p:nvPr/>
          </p:nvCxnSpPr>
          <p:spPr>
            <a:xfrm flipH="1">
              <a:off x="5696735" y="3267265"/>
              <a:ext cx="48653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1" idx="5"/>
              <a:endCxn id="48" idx="3"/>
            </p:cNvCxnSpPr>
            <p:nvPr/>
          </p:nvCxnSpPr>
          <p:spPr>
            <a:xfrm>
              <a:off x="5696735" y="4364735"/>
              <a:ext cx="48653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8" idx="2"/>
              <a:endCxn id="51" idx="6"/>
            </p:cNvCxnSpPr>
            <p:nvPr/>
          </p:nvCxnSpPr>
          <p:spPr>
            <a:xfrm flipH="1">
              <a:off x="5760000" y="4212000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5" idx="5"/>
              <a:endCxn id="58" idx="3"/>
            </p:cNvCxnSpPr>
            <p:nvPr/>
          </p:nvCxnSpPr>
          <p:spPr>
            <a:xfrm>
              <a:off x="4112735" y="4364735"/>
              <a:ext cx="48653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804000" y="4104000"/>
              <a:ext cx="288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7164000" y="3996000"/>
              <a:ext cx="648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Type-3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75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 smtClean="0"/>
              <a:t>Model Expressiveness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/>
              <a:t>If the intersection is modeled by only one conflict zone</a:t>
            </a:r>
          </a:p>
          <a:p>
            <a:pPr lvl="1"/>
            <a:r>
              <a:rPr kumimoji="1" lang="en" altLang="zh-TW" dirty="0"/>
              <a:t>Its expressiveness is limited, and the two vehicles cannot enter the intersection at the same </a:t>
            </a:r>
            <a:r>
              <a:rPr kumimoji="1" lang="en" altLang="zh-TW" dirty="0" smtClean="0"/>
              <a:t>time</a:t>
            </a:r>
          </a:p>
          <a:p>
            <a:pPr lvl="1"/>
            <a:endParaRPr kumimoji="1" lang="en" altLang="zh-TW" dirty="0"/>
          </a:p>
          <a:p>
            <a:pPr lvl="1"/>
            <a:endParaRPr kumimoji="1" lang="en" altLang="zh-TW" dirty="0" smtClean="0"/>
          </a:p>
          <a:p>
            <a:pPr lvl="1"/>
            <a:endParaRPr kumimoji="1" lang="en" altLang="zh-TW" dirty="0"/>
          </a:p>
          <a:p>
            <a:endParaRPr kumimoji="1" lang="en" altLang="zh-TW" dirty="0" smtClean="0"/>
          </a:p>
          <a:p>
            <a:r>
              <a:rPr kumimoji="1" lang="en" altLang="zh-TW" dirty="0" smtClean="0"/>
              <a:t>If </a:t>
            </a:r>
            <a:r>
              <a:rPr kumimoji="1" lang="en" altLang="zh-TW" dirty="0"/>
              <a:t>the intersection is modeled by four conflict zones</a:t>
            </a:r>
          </a:p>
          <a:p>
            <a:pPr lvl="1"/>
            <a:r>
              <a:rPr kumimoji="1" lang="en" altLang="zh-TW" dirty="0"/>
              <a:t>Two vehicles can enter the intersection at the same </a:t>
            </a:r>
            <a:r>
              <a:rPr kumimoji="1" lang="en" altLang="zh-TW" dirty="0" smtClean="0"/>
              <a:t>time</a:t>
            </a:r>
            <a:endParaRPr kumimoji="1" lang="en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276000" y="2448000"/>
            <a:ext cx="2592000" cy="1440000"/>
            <a:chOff x="3420000" y="3240000"/>
            <a:chExt cx="2592000" cy="1440000"/>
          </a:xfrm>
        </p:grpSpPr>
        <p:grpSp>
          <p:nvGrpSpPr>
            <p:cNvPr id="14" name="Group 13"/>
            <p:cNvGrpSpPr/>
            <p:nvPr/>
          </p:nvGrpSpPr>
          <p:grpSpPr>
            <a:xfrm>
              <a:off x="3420000" y="3240000"/>
              <a:ext cx="1728000" cy="1440000"/>
              <a:chOff x="1728000" y="360000"/>
              <a:chExt cx="1728000" cy="144000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728000" y="360000"/>
                <a:ext cx="1728000" cy="1440000"/>
                <a:chOff x="216000" y="360000"/>
                <a:chExt cx="1728000" cy="1440000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16000" y="648000"/>
                  <a:ext cx="432000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648000" y="360000"/>
                  <a:ext cx="0" cy="28800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1080000" y="360000"/>
                  <a:ext cx="0" cy="28800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1512000" y="360000"/>
                  <a:ext cx="0" cy="28800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512000" y="648000"/>
                  <a:ext cx="432000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216000" y="1080000"/>
                  <a:ext cx="432000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16000" y="1512000"/>
                  <a:ext cx="432000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648000" y="1512000"/>
                  <a:ext cx="0" cy="28800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1080000" y="1512000"/>
                  <a:ext cx="0" cy="28800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512000" y="1512000"/>
                  <a:ext cx="0" cy="28800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512000" y="1080000"/>
                  <a:ext cx="432000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512000" y="1512000"/>
                  <a:ext cx="432000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Rectangle 21"/>
              <p:cNvSpPr/>
              <p:nvPr/>
            </p:nvSpPr>
            <p:spPr>
              <a:xfrm>
                <a:off x="2160000" y="648000"/>
                <a:ext cx="864000" cy="864000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684000" rtlCol="0" anchor="ctr" anchorCtr="0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7" name="Straight Arrow Connector 16"/>
            <p:cNvCxnSpPr/>
            <p:nvPr/>
          </p:nvCxnSpPr>
          <p:spPr>
            <a:xfrm flipH="1">
              <a:off x="4356000" y="3744000"/>
              <a:ext cx="5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4500000" y="3384000"/>
              <a:ext cx="0" cy="504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708000" y="4176000"/>
              <a:ext cx="5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/>
            <p:cNvSpPr/>
            <p:nvPr/>
          </p:nvSpPr>
          <p:spPr>
            <a:xfrm>
              <a:off x="3888000" y="3564000"/>
              <a:ext cx="612000" cy="612000"/>
            </a:xfrm>
            <a:prstGeom prst="arc">
              <a:avLst>
                <a:gd name="adj1" fmla="val 21553819"/>
                <a:gd name="adj2" fmla="val 5411647"/>
              </a:avLst>
            </a:prstGeom>
            <a:ln w="190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068000" y="4032000"/>
              <a:ext cx="0" cy="504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/>
            <p:cNvSpPr/>
            <p:nvPr/>
          </p:nvSpPr>
          <p:spPr>
            <a:xfrm rot="10800000">
              <a:off x="4068000" y="3744000"/>
              <a:ext cx="612000" cy="612000"/>
            </a:xfrm>
            <a:prstGeom prst="arc">
              <a:avLst>
                <a:gd name="adj1" fmla="val 21553819"/>
                <a:gd name="adj2" fmla="val 5411647"/>
              </a:avLst>
            </a:prstGeom>
            <a:ln w="190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580000" y="3348000"/>
              <a:ext cx="432000" cy="432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1,1</a:t>
              </a:r>
            </a:p>
          </p:txBody>
        </p:sp>
        <p:cxnSp>
          <p:nvCxnSpPr>
            <p:cNvPr id="9" name="Straight Connector 8"/>
            <p:cNvCxnSpPr>
              <a:stCxn id="8" idx="4"/>
              <a:endCxn id="10" idx="0"/>
            </p:cNvCxnSpPr>
            <p:nvPr/>
          </p:nvCxnSpPr>
          <p:spPr>
            <a:xfrm>
              <a:off x="5796000" y="3780000"/>
              <a:ext cx="0" cy="36000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580000" y="4140000"/>
              <a:ext cx="432000" cy="432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2,1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276000" y="3276000"/>
            <a:ext cx="288000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16000" y="2844000"/>
            <a:ext cx="288000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484000" y="4860000"/>
            <a:ext cx="4176000" cy="1440000"/>
            <a:chOff x="2628000" y="3240000"/>
            <a:chExt cx="4176000" cy="1440000"/>
          </a:xfrm>
        </p:grpSpPr>
        <p:grpSp>
          <p:nvGrpSpPr>
            <p:cNvPr id="49" name="Group 48"/>
            <p:cNvGrpSpPr/>
            <p:nvPr/>
          </p:nvGrpSpPr>
          <p:grpSpPr>
            <a:xfrm>
              <a:off x="2628000" y="3240000"/>
              <a:ext cx="1728000" cy="1440000"/>
              <a:chOff x="2628000" y="3240000"/>
              <a:chExt cx="1728000" cy="14400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628000" y="3240000"/>
                <a:ext cx="1728000" cy="1440000"/>
                <a:chOff x="1728000" y="360000"/>
                <a:chExt cx="1728000" cy="1440000"/>
              </a:xfrm>
            </p:grpSpPr>
            <p:grpSp>
              <p:nvGrpSpPr>
                <p:cNvPr id="69" name="Group 68"/>
                <p:cNvGrpSpPr/>
                <p:nvPr/>
              </p:nvGrpSpPr>
              <p:grpSpPr>
                <a:xfrm>
                  <a:off x="1728000" y="360000"/>
                  <a:ext cx="1728000" cy="1440000"/>
                  <a:chOff x="216000" y="360000"/>
                  <a:chExt cx="1728000" cy="1440000"/>
                </a:xfrm>
              </p:grpSpPr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216000" y="648000"/>
                    <a:ext cx="432000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48000" y="360000"/>
                    <a:ext cx="0" cy="28800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1080000" y="360000"/>
                    <a:ext cx="0" cy="28800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1512000" y="360000"/>
                    <a:ext cx="0" cy="28800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1512000" y="648000"/>
                    <a:ext cx="432000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216000" y="1080000"/>
                    <a:ext cx="432000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216000" y="1512000"/>
                    <a:ext cx="432000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48000" y="1512000"/>
                    <a:ext cx="0" cy="28800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1080000" y="1512000"/>
                    <a:ext cx="0" cy="28800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1512000" y="1512000"/>
                    <a:ext cx="0" cy="28800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/>
                  <p:cNvCxnSpPr/>
                  <p:nvPr/>
                </p:nvCxnSpPr>
                <p:spPr>
                  <a:xfrm>
                    <a:off x="1512000" y="1080000"/>
                    <a:ext cx="432000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1512000" y="1512000"/>
                    <a:ext cx="432000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Rectangle 69"/>
                <p:cNvSpPr/>
                <p:nvPr/>
              </p:nvSpPr>
              <p:spPr>
                <a:xfrm>
                  <a:off x="2160000" y="648000"/>
                  <a:ext cx="432000" cy="432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252000" rtlCol="0" anchor="ctr" anchorCtr="0"/>
                <a:lstStyle/>
                <a:p>
                  <a:pPr algn="r"/>
                  <a:r>
                    <a:rPr lang="en-US" dirty="0" smtClean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</a:t>
                  </a:r>
                  <a:endPara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2160000" y="1080000"/>
                  <a:ext cx="432000" cy="432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252000" rtlCol="0" anchor="ctr" anchorCtr="0"/>
                <a:lstStyle/>
                <a:p>
                  <a:pPr algn="r"/>
                  <a:r>
                    <a:rPr lang="en-US" dirty="0" smtClean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endPara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2592000" y="1080000"/>
                  <a:ext cx="432000" cy="432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252000" rtlCol="0" anchor="ctr" anchorCtr="0"/>
                <a:lstStyle/>
                <a:p>
                  <a:pPr algn="r"/>
                  <a:r>
                    <a:rPr lang="en-US" dirty="0" smtClean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2592000" y="648000"/>
                  <a:ext cx="432000" cy="432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252000" rtlCol="0" anchor="ctr" anchorCtr="0"/>
                <a:lstStyle/>
                <a:p>
                  <a:pPr algn="r"/>
                  <a:r>
                    <a:rPr lang="en-US" dirty="0" smtClean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3</a:t>
                  </a:r>
                  <a:endPara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65" name="Straight Arrow Connector 64"/>
              <p:cNvCxnSpPr/>
              <p:nvPr/>
            </p:nvCxnSpPr>
            <p:spPr>
              <a:xfrm flipH="1">
                <a:off x="3564000" y="3744000"/>
                <a:ext cx="504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H="1" flipV="1">
                <a:off x="3708000" y="3384000"/>
                <a:ext cx="0" cy="50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>
                <a:off x="2916000" y="4176000"/>
                <a:ext cx="504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Arc 67"/>
              <p:cNvSpPr/>
              <p:nvPr/>
            </p:nvSpPr>
            <p:spPr>
              <a:xfrm>
                <a:off x="3096000" y="3564000"/>
                <a:ext cx="612000" cy="612000"/>
              </a:xfrm>
              <a:prstGeom prst="arc">
                <a:avLst>
                  <a:gd name="adj1" fmla="val 21553819"/>
                  <a:gd name="adj2" fmla="val 5411647"/>
                </a:avLst>
              </a:prstGeom>
              <a:ln w="19050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50" name="Straight Arrow Connector 49"/>
            <p:cNvCxnSpPr/>
            <p:nvPr/>
          </p:nvCxnSpPr>
          <p:spPr>
            <a:xfrm>
              <a:off x="3276000" y="4032000"/>
              <a:ext cx="0" cy="504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Arc 50"/>
            <p:cNvSpPr/>
            <p:nvPr/>
          </p:nvSpPr>
          <p:spPr>
            <a:xfrm rot="10800000">
              <a:off x="3276000" y="3744000"/>
              <a:ext cx="612000" cy="612000"/>
            </a:xfrm>
            <a:prstGeom prst="arc">
              <a:avLst>
                <a:gd name="adj1" fmla="val 21553819"/>
                <a:gd name="adj2" fmla="val 5411647"/>
              </a:avLst>
            </a:prstGeom>
            <a:ln w="190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4788000" y="3348000"/>
              <a:ext cx="432000" cy="432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1,1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5580000" y="3348000"/>
              <a:ext cx="432000" cy="432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1,2</a:t>
              </a:r>
            </a:p>
          </p:txBody>
        </p:sp>
        <p:cxnSp>
          <p:nvCxnSpPr>
            <p:cNvPr id="54" name="Straight Connector 53"/>
            <p:cNvCxnSpPr>
              <a:stCxn id="52" idx="6"/>
              <a:endCxn id="53" idx="2"/>
            </p:cNvCxnSpPr>
            <p:nvPr/>
          </p:nvCxnSpPr>
          <p:spPr>
            <a:xfrm>
              <a:off x="5220000" y="3564000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6372000" y="3348000"/>
              <a:ext cx="432000" cy="432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1,3</a:t>
              </a:r>
            </a:p>
          </p:txBody>
        </p:sp>
        <p:cxnSp>
          <p:nvCxnSpPr>
            <p:cNvPr id="56" name="Straight Connector 55"/>
            <p:cNvCxnSpPr>
              <a:stCxn id="53" idx="6"/>
              <a:endCxn id="55" idx="2"/>
            </p:cNvCxnSpPr>
            <p:nvPr/>
          </p:nvCxnSpPr>
          <p:spPr>
            <a:xfrm>
              <a:off x="6012000" y="3564000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2" idx="4"/>
              <a:endCxn id="58" idx="0"/>
            </p:cNvCxnSpPr>
            <p:nvPr/>
          </p:nvCxnSpPr>
          <p:spPr>
            <a:xfrm>
              <a:off x="5004000" y="3780000"/>
              <a:ext cx="0" cy="36000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788000" y="4140000"/>
              <a:ext cx="432000" cy="432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2,1</a:t>
              </a:r>
            </a:p>
          </p:txBody>
        </p:sp>
        <p:cxnSp>
          <p:nvCxnSpPr>
            <p:cNvPr id="59" name="Straight Connector 58"/>
            <p:cNvCxnSpPr>
              <a:stCxn id="60" idx="2"/>
              <a:endCxn id="62" idx="6"/>
            </p:cNvCxnSpPr>
            <p:nvPr/>
          </p:nvCxnSpPr>
          <p:spPr>
            <a:xfrm flipH="1">
              <a:off x="6012000" y="4356000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6372000" y="4140000"/>
              <a:ext cx="432000" cy="432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2,3</a:t>
              </a:r>
            </a:p>
          </p:txBody>
        </p:sp>
        <p:cxnSp>
          <p:nvCxnSpPr>
            <p:cNvPr id="61" name="Straight Connector 60"/>
            <p:cNvCxnSpPr>
              <a:stCxn id="62" idx="2"/>
              <a:endCxn id="58" idx="6"/>
            </p:cNvCxnSpPr>
            <p:nvPr/>
          </p:nvCxnSpPr>
          <p:spPr>
            <a:xfrm flipH="1">
              <a:off x="5220000" y="4356000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5580000" y="4140000"/>
              <a:ext cx="432000" cy="432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2,4</a:t>
              </a:r>
            </a:p>
          </p:txBody>
        </p:sp>
        <p:cxnSp>
          <p:nvCxnSpPr>
            <p:cNvPr id="63" name="Straight Connector 62"/>
            <p:cNvCxnSpPr>
              <a:stCxn id="60" idx="0"/>
              <a:endCxn id="55" idx="4"/>
            </p:cNvCxnSpPr>
            <p:nvPr/>
          </p:nvCxnSpPr>
          <p:spPr>
            <a:xfrm flipV="1">
              <a:off x="6588000" y="3780000"/>
              <a:ext cx="0" cy="36000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tangle 85"/>
          <p:cNvSpPr/>
          <p:nvPr/>
        </p:nvSpPr>
        <p:spPr>
          <a:xfrm>
            <a:off x="2484000" y="5688000"/>
            <a:ext cx="288000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924000" y="5256000"/>
            <a:ext cx="288000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1728000" y="2736000"/>
            <a:ext cx="1116000" cy="864000"/>
            <a:chOff x="6732000" y="3384000"/>
            <a:chExt cx="1116000" cy="864000"/>
          </a:xfrm>
        </p:grpSpPr>
        <p:sp>
          <p:nvSpPr>
            <p:cNvPr id="96" name="Rectangle 95"/>
            <p:cNvSpPr/>
            <p:nvPr/>
          </p:nvSpPr>
          <p:spPr>
            <a:xfrm>
              <a:off x="6732000" y="3384000"/>
              <a:ext cx="1116000" cy="864000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6804000" y="3528000"/>
              <a:ext cx="288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7164000" y="3420000"/>
              <a:ext cx="648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Type-1</a:t>
              </a:r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6804000" y="3816000"/>
              <a:ext cx="288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/>
            <p:cNvSpPr/>
            <p:nvPr/>
          </p:nvSpPr>
          <p:spPr>
            <a:xfrm>
              <a:off x="7164000" y="3708000"/>
              <a:ext cx="648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Type-2</a:t>
              </a: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6804000" y="4104000"/>
              <a:ext cx="288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7164000" y="3996000"/>
              <a:ext cx="648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Type-3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27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4905E-6 L 0.05104 4.04905E-6 C 0.07396 4.04905E-6 0.1026 -0.03749 0.1026 -0.06803 L 0.1026 -0.13559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-67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7.49653E-7 L -0.05139 -7.49653E-7 C -0.07448 -7.49653E-7 -0.10278 0.03702 -0.10278 0.0671 L -0.10278 0.13489 " pathEditMode="relative" rAng="0" ptsTypes="FfFF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39" y="67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16825E-6 L 0.07448 3.16825E-6 C 0.0974 3.16825E-6 0.10278 -0.0081 0.10278 -0.03842 L 0.10278 -0.13539 " pathEditMode="relative" rAng="0" ptsTypes="FfFF">
                                      <p:cBhvr>
                                        <p:cTn id="25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-678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98773E-6 L -0.07431 2.98773E-6 C -0.09722 2.98773E-6 -0.10226 0.00694 -0.10226 0.03772 L -0.10226 0.137 " pathEditMode="relative" rAng="0" ptsTypes="FfFF">
                                      <p:cBhvr>
                                        <p:cTn id="27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68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86" grpId="0" animBg="1"/>
      <p:bldP spid="86" grpId="1" animBg="1"/>
      <p:bldP spid="87" grpId="0" animBg="1"/>
      <p:bldP spid="8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intersection management?</a:t>
            </a:r>
          </a:p>
          <a:p>
            <a:pPr lvl="1"/>
            <a:r>
              <a:rPr lang="en-US" dirty="0" smtClean="0"/>
              <a:t>Decide who goes first</a:t>
            </a:r>
            <a:endParaRPr lang="en-US" dirty="0"/>
          </a:p>
          <a:p>
            <a:r>
              <a:rPr lang="en-US" dirty="0" smtClean="0"/>
              <a:t>Why </a:t>
            </a:r>
            <a:r>
              <a:rPr lang="en-US" dirty="0"/>
              <a:t>is intersection management</a:t>
            </a:r>
            <a:r>
              <a:rPr lang="en-US" dirty="0" smtClean="0"/>
              <a:t> helpful?</a:t>
            </a:r>
          </a:p>
          <a:p>
            <a:pPr lvl="1"/>
            <a:r>
              <a:rPr lang="en-US" dirty="0" smtClean="0"/>
              <a:t>Make the intersection safer and traffic smoother and more efficient</a:t>
            </a:r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is intersection management</a:t>
            </a:r>
            <a:r>
              <a:rPr lang="en-US" dirty="0" smtClean="0"/>
              <a:t> </a:t>
            </a:r>
            <a:r>
              <a:rPr lang="en-US" dirty="0"/>
              <a:t>working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Anytime?</a:t>
            </a:r>
            <a:endParaRPr lang="en-US" dirty="0"/>
          </a:p>
          <a:p>
            <a:r>
              <a:rPr lang="en-US" dirty="0"/>
              <a:t>Where is intersection management</a:t>
            </a:r>
            <a:r>
              <a:rPr lang="en-US" dirty="0" smtClean="0"/>
              <a:t> </a:t>
            </a:r>
            <a:r>
              <a:rPr lang="en-US" dirty="0"/>
              <a:t>working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Centralized vs. distributed</a:t>
            </a:r>
            <a:endParaRPr lang="en-US" dirty="0"/>
          </a:p>
          <a:p>
            <a:r>
              <a:rPr lang="en-US" dirty="0"/>
              <a:t>Who develops intersection management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Basic ones from governments (or their suppliers)</a:t>
            </a:r>
          </a:p>
          <a:p>
            <a:pPr lvl="1"/>
            <a:r>
              <a:rPr lang="en-US" dirty="0" smtClean="0"/>
              <a:t>Advanced ones have not been realized</a:t>
            </a:r>
            <a:endParaRPr lang="en-US" dirty="0"/>
          </a:p>
          <a:p>
            <a:r>
              <a:rPr lang="en-US" dirty="0"/>
              <a:t>How does intersection management</a:t>
            </a:r>
            <a:r>
              <a:rPr lang="en-US" dirty="0" smtClean="0"/>
              <a:t> </a:t>
            </a:r>
            <a:r>
              <a:rPr lang="en-US" dirty="0"/>
              <a:t>work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6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 smtClean="0"/>
              <a:t>A cycle-removal algortihm to</a:t>
            </a:r>
          </a:p>
          <a:p>
            <a:pPr lvl="1"/>
            <a:r>
              <a:rPr kumimoji="1" lang="en" altLang="zh-TW" dirty="0" smtClean="0"/>
              <a:t>Minimize</a:t>
            </a:r>
          </a:p>
          <a:p>
            <a:pPr lvl="2"/>
            <a:r>
              <a:rPr kumimoji="1" lang="en" altLang="zh-TW" dirty="0"/>
              <a:t>T</a:t>
            </a:r>
            <a:r>
              <a:rPr kumimoji="1" lang="en" altLang="zh-TW" dirty="0" smtClean="0"/>
              <a:t>he passing time of the last vehicle, or</a:t>
            </a:r>
          </a:p>
          <a:p>
            <a:pPr lvl="2"/>
            <a:r>
              <a:rPr kumimoji="1" lang="en" altLang="zh-TW" dirty="0"/>
              <a:t>T</a:t>
            </a:r>
            <a:r>
              <a:rPr kumimoji="1" lang="en" altLang="zh-TW" dirty="0" smtClean="0"/>
              <a:t>he average delay of vehicles</a:t>
            </a:r>
          </a:p>
          <a:p>
            <a:pPr lvl="1"/>
            <a:r>
              <a:rPr kumimoji="1" lang="en" altLang="zh-TW" dirty="0" smtClean="0"/>
              <a:t>Guarantee collision-freeness</a:t>
            </a:r>
          </a:p>
          <a:p>
            <a:pPr lvl="2"/>
            <a:r>
              <a:rPr kumimoji="1" lang="en" altLang="zh-TW" dirty="0" smtClean="0"/>
              <a:t>Provided </a:t>
            </a:r>
            <a:r>
              <a:rPr kumimoji="1" lang="en" altLang="zh-TW" dirty="0"/>
              <a:t>by the passing order and scheduling </a:t>
            </a:r>
            <a:r>
              <a:rPr kumimoji="1" lang="en" altLang="zh-TW" dirty="0" smtClean="0"/>
              <a:t>after removing cycles</a:t>
            </a:r>
          </a:p>
          <a:p>
            <a:pPr lvl="1"/>
            <a:r>
              <a:rPr kumimoji="1" lang="en" altLang="zh-TW" dirty="0" smtClean="0"/>
              <a:t>Guarantee deadlock-freeness</a:t>
            </a:r>
            <a:endParaRPr kumimoji="1" lang="en" altLang="zh-TW" dirty="0"/>
          </a:p>
          <a:p>
            <a:pPr lvl="2"/>
            <a:r>
              <a:rPr kumimoji="1" lang="en" altLang="zh-TW" dirty="0" smtClean="0"/>
              <a:t>Graph-based verification</a:t>
            </a:r>
            <a:endParaRPr kumimoji="1" lang="en" altLang="zh-TW" dirty="0"/>
          </a:p>
          <a:p>
            <a:pPr lvl="2"/>
            <a:r>
              <a:rPr kumimoji="1" lang="en" altLang="zh-TW" dirty="0" smtClean="0"/>
              <a:t>Petri-Net-based verification</a:t>
            </a:r>
            <a:endParaRPr kumimoji="1"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1296000" y="4536000"/>
            <a:ext cx="6552000" cy="1656000"/>
            <a:chOff x="1296000" y="2988000"/>
            <a:chExt cx="6552000" cy="1656000"/>
          </a:xfrm>
        </p:grpSpPr>
        <p:grpSp>
          <p:nvGrpSpPr>
            <p:cNvPr id="5" name="Group 4"/>
            <p:cNvGrpSpPr/>
            <p:nvPr/>
          </p:nvGrpSpPr>
          <p:grpSpPr>
            <a:xfrm>
              <a:off x="1296000" y="2988000"/>
              <a:ext cx="2160000" cy="1656000"/>
              <a:chOff x="1296000" y="2988000"/>
              <a:chExt cx="2160000" cy="16560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296000" y="2988000"/>
                <a:ext cx="2160000" cy="1584000"/>
                <a:chOff x="1296000" y="216000"/>
                <a:chExt cx="2160000" cy="1584000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1296000" y="216000"/>
                  <a:ext cx="2160000" cy="1584000"/>
                  <a:chOff x="-216000" y="216000"/>
                  <a:chExt cx="2160000" cy="1584000"/>
                </a:xfrm>
              </p:grpSpPr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-216000" y="648000"/>
                    <a:ext cx="864000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648000" y="216000"/>
                    <a:ext cx="0" cy="43200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1080000" y="216000"/>
                    <a:ext cx="0" cy="43200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1512000" y="216000"/>
                    <a:ext cx="0" cy="43200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1512000" y="648000"/>
                    <a:ext cx="432000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-216000" y="1080000"/>
                    <a:ext cx="864000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-216000" y="1512000"/>
                    <a:ext cx="864000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648000" y="1512000"/>
                    <a:ext cx="0" cy="28800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1080000" y="1512000"/>
                    <a:ext cx="0" cy="28800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1512000" y="1512000"/>
                    <a:ext cx="0" cy="28800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1512000" y="1080000"/>
                    <a:ext cx="432000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1512000" y="1512000"/>
                    <a:ext cx="432000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Rectangle 18"/>
                <p:cNvSpPr/>
                <p:nvPr/>
              </p:nvSpPr>
              <p:spPr>
                <a:xfrm>
                  <a:off x="2160000" y="648000"/>
                  <a:ext cx="432000" cy="432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252000" rtlCol="0" anchor="ctr" anchorCtr="0"/>
                <a:lstStyle/>
                <a:p>
                  <a:pPr algn="r"/>
                  <a:r>
                    <a:rPr lang="en-US" dirty="0" smtClean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</a:t>
                  </a:r>
                  <a:endPara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2160000" y="1080000"/>
                  <a:ext cx="432000" cy="432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252000" rtlCol="0" anchor="ctr" anchorCtr="0"/>
                <a:lstStyle/>
                <a:p>
                  <a:pPr algn="r"/>
                  <a:r>
                    <a:rPr lang="en-US" dirty="0" smtClean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endPara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2592000" y="1080000"/>
                  <a:ext cx="432000" cy="432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252000" rtlCol="0" anchor="ctr" anchorCtr="0"/>
                <a:lstStyle/>
                <a:p>
                  <a:pPr algn="r"/>
                  <a:r>
                    <a:rPr lang="en-US" dirty="0" smtClean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592000" y="648000"/>
                  <a:ext cx="432000" cy="432000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252000" rtlCol="0" anchor="ctr" anchorCtr="0"/>
                <a:lstStyle/>
                <a:p>
                  <a:pPr algn="r"/>
                  <a:r>
                    <a:rPr lang="en-US" dirty="0" smtClean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3</a:t>
                  </a:r>
                  <a:endPara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7" name="Rectangle 6"/>
              <p:cNvSpPr/>
              <p:nvPr/>
            </p:nvSpPr>
            <p:spPr>
              <a:xfrm>
                <a:off x="2268000" y="2988000"/>
                <a:ext cx="216000" cy="288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728000" y="3960000"/>
                <a:ext cx="288000" cy="216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296000" y="4032000"/>
                <a:ext cx="288000" cy="216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168000" y="3528000"/>
                <a:ext cx="288000" cy="216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H="1">
                <a:off x="2016000" y="3636000"/>
                <a:ext cx="1152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2376000" y="3276000"/>
                <a:ext cx="0" cy="115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H="1" flipV="1">
                <a:off x="2808000" y="3276000"/>
                <a:ext cx="0" cy="50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2016000" y="4068000"/>
                <a:ext cx="504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Arc 14"/>
              <p:cNvSpPr/>
              <p:nvPr/>
            </p:nvSpPr>
            <p:spPr>
              <a:xfrm>
                <a:off x="2196000" y="3456000"/>
                <a:ext cx="612000" cy="612000"/>
              </a:xfrm>
              <a:prstGeom prst="arc">
                <a:avLst>
                  <a:gd name="adj1" fmla="val 21553819"/>
                  <a:gd name="adj2" fmla="val 5411647"/>
                </a:avLst>
              </a:prstGeom>
              <a:ln w="19050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1584000" y="4212000"/>
                <a:ext cx="468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Arc 16"/>
              <p:cNvSpPr/>
              <p:nvPr/>
            </p:nvSpPr>
            <p:spPr>
              <a:xfrm>
                <a:off x="1836000" y="4212000"/>
                <a:ext cx="432000" cy="432000"/>
              </a:xfrm>
              <a:prstGeom prst="arc">
                <a:avLst>
                  <a:gd name="adj1" fmla="val 16163289"/>
                  <a:gd name="adj2" fmla="val 103256"/>
                </a:avLst>
              </a:prstGeom>
              <a:ln w="1905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744000" y="3204000"/>
              <a:ext cx="2808000" cy="1224000"/>
              <a:chOff x="3744000" y="3204000"/>
              <a:chExt cx="2808000" cy="12240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3744000" y="3204000"/>
                <a:ext cx="432000" cy="4320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1,1</a:t>
                </a: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536000" y="3204000"/>
                <a:ext cx="432000" cy="4320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1,2</a:t>
                </a: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5328000" y="3204000"/>
                <a:ext cx="432000" cy="4320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1,3</a:t>
                </a: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744000" y="3996000"/>
                <a:ext cx="432000" cy="4320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2,1</a:t>
                </a: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120000" y="3204000"/>
                <a:ext cx="432000" cy="4320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3,3</a:t>
                </a: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120000" y="3996000"/>
                <a:ext cx="432000" cy="4320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3,4</a:t>
                </a: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328000" y="3996000"/>
                <a:ext cx="432000" cy="4320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4,4</a:t>
                </a: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536000" y="3996000"/>
                <a:ext cx="432000" cy="4320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4,1</a:t>
                </a: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6732000" y="3384000"/>
              <a:ext cx="1116000" cy="864000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176000" y="3420000"/>
              <a:ext cx="3636000" cy="792000"/>
              <a:chOff x="4176000" y="3420000"/>
              <a:chExt cx="3636000" cy="792000"/>
            </a:xfrm>
          </p:grpSpPr>
          <p:cxnSp>
            <p:nvCxnSpPr>
              <p:cNvPr id="46" name="Straight Connector 45"/>
              <p:cNvCxnSpPr>
                <a:stCxn id="36" idx="6"/>
                <a:endCxn id="37" idx="2"/>
              </p:cNvCxnSpPr>
              <p:nvPr/>
            </p:nvCxnSpPr>
            <p:spPr>
              <a:xfrm>
                <a:off x="4176000" y="3420000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37" idx="6"/>
                <a:endCxn id="38" idx="2"/>
              </p:cNvCxnSpPr>
              <p:nvPr/>
            </p:nvCxnSpPr>
            <p:spPr>
              <a:xfrm>
                <a:off x="4968000" y="3420000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40" idx="4"/>
                <a:endCxn id="41" idx="0"/>
              </p:cNvCxnSpPr>
              <p:nvPr/>
            </p:nvCxnSpPr>
            <p:spPr>
              <a:xfrm>
                <a:off x="6336000" y="3636000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2" idx="2"/>
                <a:endCxn id="43" idx="6"/>
              </p:cNvCxnSpPr>
              <p:nvPr/>
            </p:nvCxnSpPr>
            <p:spPr>
              <a:xfrm flipH="1">
                <a:off x="4968000" y="4212000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804000" y="3528000"/>
                <a:ext cx="288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7164000" y="3420000"/>
                <a:ext cx="648000" cy="21600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Type-1</a:t>
                </a: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807265" y="3572735"/>
              <a:ext cx="4004735" cy="486530"/>
              <a:chOff x="3807265" y="3572735"/>
              <a:chExt cx="4004735" cy="486530"/>
            </a:xfrm>
          </p:grpSpPr>
          <p:cxnSp>
            <p:nvCxnSpPr>
              <p:cNvPr id="53" name="Straight Connector 52"/>
              <p:cNvCxnSpPr>
                <a:stCxn id="36" idx="3"/>
                <a:endCxn id="39" idx="1"/>
              </p:cNvCxnSpPr>
              <p:nvPr/>
            </p:nvCxnSpPr>
            <p:spPr>
              <a:xfrm>
                <a:off x="3807265" y="3572735"/>
                <a:ext cx="0" cy="48653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804000" y="3816000"/>
                <a:ext cx="288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/>
              <p:cNvSpPr/>
              <p:nvPr/>
            </p:nvSpPr>
            <p:spPr>
              <a:xfrm>
                <a:off x="7164000" y="3708000"/>
                <a:ext cx="648000" cy="21600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Type-2</a:t>
                </a: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3960000" y="3267265"/>
              <a:ext cx="3852000" cy="1097470"/>
              <a:chOff x="3960000" y="3267265"/>
              <a:chExt cx="3852000" cy="1097470"/>
            </a:xfrm>
          </p:grpSpPr>
          <p:cxnSp>
            <p:nvCxnSpPr>
              <p:cNvPr id="57" name="Straight Connector 56"/>
              <p:cNvCxnSpPr>
                <a:stCxn id="43" idx="2"/>
                <a:endCxn id="39" idx="6"/>
              </p:cNvCxnSpPr>
              <p:nvPr/>
            </p:nvCxnSpPr>
            <p:spPr>
              <a:xfrm flipH="1">
                <a:off x="4176000" y="4212000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36" idx="4"/>
                <a:endCxn id="43" idx="1"/>
              </p:cNvCxnSpPr>
              <p:nvPr/>
            </p:nvCxnSpPr>
            <p:spPr>
              <a:xfrm>
                <a:off x="3960000" y="3636000"/>
                <a:ext cx="639265" cy="42326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43" idx="0"/>
                <a:endCxn id="36" idx="5"/>
              </p:cNvCxnSpPr>
              <p:nvPr/>
            </p:nvCxnSpPr>
            <p:spPr>
              <a:xfrm flipH="1" flipV="1">
                <a:off x="4112735" y="3572735"/>
                <a:ext cx="639265" cy="42326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38" idx="6"/>
                <a:endCxn id="40" idx="2"/>
              </p:cNvCxnSpPr>
              <p:nvPr/>
            </p:nvCxnSpPr>
            <p:spPr>
              <a:xfrm>
                <a:off x="5760000" y="3420000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40" idx="1"/>
                <a:endCxn id="38" idx="7"/>
              </p:cNvCxnSpPr>
              <p:nvPr/>
            </p:nvCxnSpPr>
            <p:spPr>
              <a:xfrm flipH="1">
                <a:off x="5696735" y="3267265"/>
                <a:ext cx="4865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42" idx="5"/>
                <a:endCxn id="41" idx="3"/>
              </p:cNvCxnSpPr>
              <p:nvPr/>
            </p:nvCxnSpPr>
            <p:spPr>
              <a:xfrm>
                <a:off x="5696735" y="4364735"/>
                <a:ext cx="4865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41" idx="2"/>
                <a:endCxn id="42" idx="6"/>
              </p:cNvCxnSpPr>
              <p:nvPr/>
            </p:nvCxnSpPr>
            <p:spPr>
              <a:xfrm flipH="1">
                <a:off x="5760000" y="4212000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39" idx="5"/>
                <a:endCxn id="43" idx="3"/>
              </p:cNvCxnSpPr>
              <p:nvPr/>
            </p:nvCxnSpPr>
            <p:spPr>
              <a:xfrm>
                <a:off x="4112735" y="4364735"/>
                <a:ext cx="4865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6804000" y="4104000"/>
                <a:ext cx="288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/>
              <p:cNvSpPr/>
              <p:nvPr/>
            </p:nvSpPr>
            <p:spPr>
              <a:xfrm>
                <a:off x="7164000" y="3996000"/>
                <a:ext cx="648000" cy="21600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Type-3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43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Graph-Based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Having no cycles in </a:t>
            </a:r>
            <a:r>
              <a:rPr lang="en" altLang="zh-TW" dirty="0" smtClean="0"/>
              <a:t>G </a:t>
            </a:r>
            <a:r>
              <a:rPr lang="en" altLang="zh-TW" dirty="0"/>
              <a:t>does not guarantee deadlock-freeness</a:t>
            </a:r>
          </a:p>
          <a:p>
            <a:pPr lvl="1"/>
            <a:r>
              <a:rPr lang="en-US" altLang="zh-TW" dirty="0"/>
              <a:t>There are deadlocks in (a), (b), </a:t>
            </a:r>
            <a:r>
              <a:rPr lang="en-US" altLang="zh-TW" dirty="0" smtClean="0"/>
              <a:t>(c)</a:t>
            </a:r>
            <a:endParaRPr lang="en-US" altLang="zh-TW" dirty="0"/>
          </a:p>
          <a:p>
            <a:pPr lvl="1"/>
            <a:r>
              <a:rPr lang="en-US" altLang="zh-TW" dirty="0"/>
              <a:t>There are no deadlocks in (d), (e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1656000" y="3060000"/>
            <a:ext cx="5832000" cy="3204000"/>
            <a:chOff x="1656000" y="3060000"/>
            <a:chExt cx="5832000" cy="3204000"/>
          </a:xfrm>
        </p:grpSpPr>
        <p:grpSp>
          <p:nvGrpSpPr>
            <p:cNvPr id="73" name="Group 72"/>
            <p:cNvGrpSpPr/>
            <p:nvPr/>
          </p:nvGrpSpPr>
          <p:grpSpPr>
            <a:xfrm>
              <a:off x="5940000" y="5292000"/>
              <a:ext cx="1116000" cy="864000"/>
              <a:chOff x="5958000" y="5220000"/>
              <a:chExt cx="1116000" cy="86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5958000" y="5220000"/>
                <a:ext cx="1116000" cy="86400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6030000" y="5364000"/>
                <a:ext cx="288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030000" y="5652000"/>
                <a:ext cx="288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030000" y="5940000"/>
                <a:ext cx="288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Rectangle 68"/>
              <p:cNvSpPr/>
              <p:nvPr/>
            </p:nvSpPr>
            <p:spPr>
              <a:xfrm>
                <a:off x="6390000" y="5256000"/>
                <a:ext cx="648000" cy="21600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Type-1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390000" y="5544000"/>
                <a:ext cx="648000" cy="21600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Type-2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390000" y="5832000"/>
                <a:ext cx="648000" cy="21600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Type-3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656000" y="3060000"/>
              <a:ext cx="1224000" cy="1224000"/>
              <a:chOff x="180000" y="2520000"/>
              <a:chExt cx="1224000" cy="1224000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180000" y="2520000"/>
                <a:ext cx="432000" cy="4320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1,1</a:t>
                </a: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72000" y="2520000"/>
                <a:ext cx="432000" cy="4320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1,2</a:t>
                </a:r>
              </a:p>
            </p:txBody>
          </p:sp>
          <p:cxnSp>
            <p:nvCxnSpPr>
              <p:cNvPr id="59" name="Straight Connector 58"/>
              <p:cNvCxnSpPr>
                <a:stCxn id="57" idx="6"/>
                <a:endCxn id="58" idx="2"/>
              </p:cNvCxnSpPr>
              <p:nvPr/>
            </p:nvCxnSpPr>
            <p:spPr>
              <a:xfrm>
                <a:off x="612000" y="2736000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59"/>
              <p:cNvSpPr/>
              <p:nvPr/>
            </p:nvSpPr>
            <p:spPr>
              <a:xfrm>
                <a:off x="180000" y="3312000"/>
                <a:ext cx="432000" cy="4320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2,1</a:t>
                </a: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972000" y="3312000"/>
                <a:ext cx="432000" cy="4320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2,2</a:t>
                </a:r>
              </a:p>
            </p:txBody>
          </p:sp>
          <p:cxnSp>
            <p:nvCxnSpPr>
              <p:cNvPr id="62" name="Straight Connector 61"/>
              <p:cNvCxnSpPr>
                <a:stCxn id="60" idx="6"/>
                <a:endCxn id="61" idx="2"/>
              </p:cNvCxnSpPr>
              <p:nvPr/>
            </p:nvCxnSpPr>
            <p:spPr>
              <a:xfrm>
                <a:off x="612000" y="3528000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57" idx="4"/>
                <a:endCxn id="60" idx="0"/>
              </p:cNvCxnSpPr>
              <p:nvPr/>
            </p:nvCxnSpPr>
            <p:spPr>
              <a:xfrm>
                <a:off x="396000" y="2952000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61" idx="0"/>
                <a:endCxn id="58" idx="4"/>
              </p:cNvCxnSpPr>
              <p:nvPr/>
            </p:nvCxnSpPr>
            <p:spPr>
              <a:xfrm flipV="1">
                <a:off x="1188000" y="2952000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1656000" y="4716000"/>
              <a:ext cx="1224000" cy="1224000"/>
              <a:chOff x="180000" y="2520000"/>
              <a:chExt cx="1224000" cy="122400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180000" y="2520000"/>
                <a:ext cx="432000" cy="4320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1,1</a:t>
                </a: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972000" y="2520000"/>
                <a:ext cx="432000" cy="4320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1,2</a:t>
                </a:r>
              </a:p>
            </p:txBody>
          </p:sp>
          <p:cxnSp>
            <p:nvCxnSpPr>
              <p:cNvPr id="51" name="Straight Connector 50"/>
              <p:cNvCxnSpPr>
                <a:stCxn id="49" idx="6"/>
                <a:endCxn id="50" idx="2"/>
              </p:cNvCxnSpPr>
              <p:nvPr/>
            </p:nvCxnSpPr>
            <p:spPr>
              <a:xfrm>
                <a:off x="612000" y="2736000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180000" y="3312000"/>
                <a:ext cx="432000" cy="4320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2,1</a:t>
                </a: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972000" y="3312000"/>
                <a:ext cx="432000" cy="4320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2,2</a:t>
                </a:r>
              </a:p>
            </p:txBody>
          </p:sp>
          <p:cxnSp>
            <p:nvCxnSpPr>
              <p:cNvPr id="54" name="Straight Connector 53"/>
              <p:cNvCxnSpPr>
                <a:stCxn id="52" idx="6"/>
                <a:endCxn id="53" idx="2"/>
              </p:cNvCxnSpPr>
              <p:nvPr/>
            </p:nvCxnSpPr>
            <p:spPr>
              <a:xfrm>
                <a:off x="612000" y="3528000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49" idx="4"/>
                <a:endCxn id="52" idx="0"/>
              </p:cNvCxnSpPr>
              <p:nvPr/>
            </p:nvCxnSpPr>
            <p:spPr>
              <a:xfrm>
                <a:off x="396000" y="2952000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0" idx="4"/>
                <a:endCxn id="53" idx="0"/>
              </p:cNvCxnSpPr>
              <p:nvPr/>
            </p:nvCxnSpPr>
            <p:spPr>
              <a:xfrm>
                <a:off x="1188000" y="2952000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168000" y="3060000"/>
              <a:ext cx="2016000" cy="1224000"/>
              <a:chOff x="2916000" y="2520000"/>
              <a:chExt cx="2016000" cy="1224000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916000" y="2520000"/>
                <a:ext cx="432000" cy="4320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1,1</a:t>
                </a: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708000" y="3312000"/>
                <a:ext cx="432000" cy="4320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2,2</a:t>
                </a:r>
              </a:p>
            </p:txBody>
          </p:sp>
          <p:cxnSp>
            <p:nvCxnSpPr>
              <p:cNvPr id="41" name="Straight Connector 40"/>
              <p:cNvCxnSpPr>
                <a:stCxn id="39" idx="6"/>
                <a:endCxn id="48" idx="2"/>
              </p:cNvCxnSpPr>
              <p:nvPr/>
            </p:nvCxnSpPr>
            <p:spPr>
              <a:xfrm>
                <a:off x="3348000" y="2736000"/>
                <a:ext cx="115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/>
              <p:cNvSpPr/>
              <p:nvPr/>
            </p:nvSpPr>
            <p:spPr>
              <a:xfrm>
                <a:off x="2916000" y="3312000"/>
                <a:ext cx="432000" cy="4320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2,1</a:t>
                </a: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500000" y="3312000"/>
                <a:ext cx="432000" cy="4320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2,3</a:t>
                </a:r>
              </a:p>
            </p:txBody>
          </p:sp>
          <p:cxnSp>
            <p:nvCxnSpPr>
              <p:cNvPr id="44" name="Straight Connector 43"/>
              <p:cNvCxnSpPr>
                <a:stCxn id="42" idx="6"/>
                <a:endCxn id="40" idx="2"/>
              </p:cNvCxnSpPr>
              <p:nvPr/>
            </p:nvCxnSpPr>
            <p:spPr>
              <a:xfrm>
                <a:off x="3348000" y="3528000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39" idx="4"/>
                <a:endCxn id="42" idx="0"/>
              </p:cNvCxnSpPr>
              <p:nvPr/>
            </p:nvCxnSpPr>
            <p:spPr>
              <a:xfrm>
                <a:off x="3132000" y="2952000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3" idx="0"/>
                <a:endCxn id="48" idx="4"/>
              </p:cNvCxnSpPr>
              <p:nvPr/>
            </p:nvCxnSpPr>
            <p:spPr>
              <a:xfrm flipV="1">
                <a:off x="4716000" y="2952000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40" idx="6"/>
                <a:endCxn id="43" idx="2"/>
              </p:cNvCxnSpPr>
              <p:nvPr/>
            </p:nvCxnSpPr>
            <p:spPr>
              <a:xfrm>
                <a:off x="4140000" y="3528000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500000" y="2520000"/>
                <a:ext cx="432000" cy="4320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1,3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68000" y="4716000"/>
              <a:ext cx="2016000" cy="1224000"/>
              <a:chOff x="2916000" y="2520000"/>
              <a:chExt cx="2016000" cy="12240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2916000" y="2520000"/>
                <a:ext cx="432000" cy="4320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1,1</a:t>
                </a: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708000" y="3312000"/>
                <a:ext cx="432000" cy="4320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2,2</a:t>
                </a:r>
              </a:p>
            </p:txBody>
          </p:sp>
          <p:cxnSp>
            <p:nvCxnSpPr>
              <p:cNvPr id="31" name="Straight Connector 30"/>
              <p:cNvCxnSpPr>
                <a:stCxn id="29" idx="6"/>
                <a:endCxn id="38" idx="2"/>
              </p:cNvCxnSpPr>
              <p:nvPr/>
            </p:nvCxnSpPr>
            <p:spPr>
              <a:xfrm>
                <a:off x="3348000" y="2736000"/>
                <a:ext cx="115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2916000" y="3312000"/>
                <a:ext cx="432000" cy="4320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2,1</a:t>
                </a: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500000" y="3312000"/>
                <a:ext cx="432000" cy="4320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2,3</a:t>
                </a:r>
              </a:p>
            </p:txBody>
          </p:sp>
          <p:cxnSp>
            <p:nvCxnSpPr>
              <p:cNvPr id="34" name="Straight Connector 33"/>
              <p:cNvCxnSpPr>
                <a:stCxn id="32" idx="6"/>
                <a:endCxn id="30" idx="2"/>
              </p:cNvCxnSpPr>
              <p:nvPr/>
            </p:nvCxnSpPr>
            <p:spPr>
              <a:xfrm>
                <a:off x="3348000" y="3528000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32" idx="0"/>
                <a:endCxn id="29" idx="4"/>
              </p:cNvCxnSpPr>
              <p:nvPr/>
            </p:nvCxnSpPr>
            <p:spPr>
              <a:xfrm flipV="1">
                <a:off x="3132000" y="2952000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8" idx="4"/>
                <a:endCxn id="33" idx="0"/>
              </p:cNvCxnSpPr>
              <p:nvPr/>
            </p:nvCxnSpPr>
            <p:spPr>
              <a:xfrm>
                <a:off x="4716000" y="2952000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30" idx="6"/>
                <a:endCxn id="33" idx="2"/>
              </p:cNvCxnSpPr>
              <p:nvPr/>
            </p:nvCxnSpPr>
            <p:spPr>
              <a:xfrm>
                <a:off x="4140000" y="3528000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/>
              <p:cNvSpPr/>
              <p:nvPr/>
            </p:nvSpPr>
            <p:spPr>
              <a:xfrm>
                <a:off x="4500000" y="2520000"/>
                <a:ext cx="432000" cy="4320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1,3</a:t>
                </a: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2124000" y="4392000"/>
              <a:ext cx="288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(a)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24000" y="6048000"/>
              <a:ext cx="288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(d)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2000" y="4392000"/>
              <a:ext cx="288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(b)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32000" y="6048000"/>
              <a:ext cx="288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(e)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472000" y="3060000"/>
              <a:ext cx="2016000" cy="2016000"/>
              <a:chOff x="3996000" y="2520000"/>
              <a:chExt cx="2016000" cy="2016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996000" y="2520000"/>
                <a:ext cx="432000" cy="4320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1,1</a:t>
                </a: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996000" y="3312000"/>
                <a:ext cx="432000" cy="4320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2,1</a:t>
                </a:r>
              </a:p>
            </p:txBody>
          </p:sp>
          <p:cxnSp>
            <p:nvCxnSpPr>
              <p:cNvPr id="18" name="Straight Connector 17"/>
              <p:cNvCxnSpPr>
                <a:stCxn id="16" idx="6"/>
                <a:endCxn id="19" idx="2"/>
              </p:cNvCxnSpPr>
              <p:nvPr/>
            </p:nvCxnSpPr>
            <p:spPr>
              <a:xfrm>
                <a:off x="4428000" y="2736000"/>
                <a:ext cx="115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5580000" y="2520000"/>
                <a:ext cx="432000" cy="4320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1,3</a:t>
                </a: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788000" y="3312000"/>
                <a:ext cx="432000" cy="4320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2,2</a:t>
                </a:r>
              </a:p>
            </p:txBody>
          </p:sp>
          <p:cxnSp>
            <p:nvCxnSpPr>
              <p:cNvPr id="21" name="Straight Connector 20"/>
              <p:cNvCxnSpPr>
                <a:stCxn id="17" idx="6"/>
                <a:endCxn id="20" idx="2"/>
              </p:cNvCxnSpPr>
              <p:nvPr/>
            </p:nvCxnSpPr>
            <p:spPr>
              <a:xfrm>
                <a:off x="4428000" y="3528000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/>
              <p:cNvSpPr/>
              <p:nvPr/>
            </p:nvSpPr>
            <p:spPr>
              <a:xfrm>
                <a:off x="4788000" y="4104000"/>
                <a:ext cx="432000" cy="4320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3,2</a:t>
                </a:r>
              </a:p>
            </p:txBody>
          </p:sp>
          <p:cxnSp>
            <p:nvCxnSpPr>
              <p:cNvPr id="23" name="Straight Connector 22"/>
              <p:cNvCxnSpPr>
                <a:stCxn id="16" idx="4"/>
                <a:endCxn id="17" idx="0"/>
              </p:cNvCxnSpPr>
              <p:nvPr/>
            </p:nvCxnSpPr>
            <p:spPr>
              <a:xfrm>
                <a:off x="4212000" y="2952000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20" idx="4"/>
                <a:endCxn id="22" idx="0"/>
              </p:cNvCxnSpPr>
              <p:nvPr/>
            </p:nvCxnSpPr>
            <p:spPr>
              <a:xfrm>
                <a:off x="5004000" y="3744000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5580000" y="4104000"/>
                <a:ext cx="432000" cy="4320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3,3</a:t>
                </a:r>
              </a:p>
            </p:txBody>
          </p:sp>
          <p:cxnSp>
            <p:nvCxnSpPr>
              <p:cNvPr id="26" name="Straight Connector 25"/>
              <p:cNvCxnSpPr>
                <a:stCxn id="22" idx="6"/>
                <a:endCxn id="25" idx="2"/>
              </p:cNvCxnSpPr>
              <p:nvPr/>
            </p:nvCxnSpPr>
            <p:spPr>
              <a:xfrm>
                <a:off x="5220000" y="4320000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5" idx="0"/>
                <a:endCxn id="19" idx="4"/>
              </p:cNvCxnSpPr>
              <p:nvPr/>
            </p:nvCxnSpPr>
            <p:spPr>
              <a:xfrm flipV="1">
                <a:off x="5796000" y="2952000"/>
                <a:ext cx="0" cy="1152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4464000" y="3816000"/>
                <a:ext cx="288000" cy="21600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(c)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17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Graph-Based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 smtClean="0"/>
              <a:t>Construction of resource conflict graph</a:t>
            </a:r>
            <a:endParaRPr lang="en" altLang="zh-TW" dirty="0"/>
          </a:p>
          <a:p>
            <a:pPr lvl="1"/>
            <a:r>
              <a:rPr lang="en" altLang="zh-TW" dirty="0"/>
              <a:t>The directed resource conflict </a:t>
            </a:r>
            <a:r>
              <a:rPr lang="en" altLang="zh-TW" dirty="0" smtClean="0"/>
              <a:t>graph </a:t>
            </a:r>
            <a:r>
              <a:rPr lang="en" altLang="zh-TW" dirty="0"/>
              <a:t>is constructed by following </a:t>
            </a:r>
            <a:r>
              <a:rPr lang="en" altLang="zh-TW" dirty="0" smtClean="0"/>
              <a:t>rules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>
            <a:off x="1188000" y="2520000"/>
            <a:ext cx="2088000" cy="2376000"/>
            <a:chOff x="1188000" y="2520000"/>
            <a:chExt cx="2088000" cy="2376000"/>
          </a:xfrm>
        </p:grpSpPr>
        <p:grpSp>
          <p:nvGrpSpPr>
            <p:cNvPr id="6" name="Group 5"/>
            <p:cNvGrpSpPr/>
            <p:nvPr/>
          </p:nvGrpSpPr>
          <p:grpSpPr>
            <a:xfrm>
              <a:off x="1188000" y="3816000"/>
              <a:ext cx="1512000" cy="1080000"/>
              <a:chOff x="1116000" y="7668000"/>
              <a:chExt cx="1512000" cy="1080000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1188000" y="7740000"/>
                <a:ext cx="1260000" cy="432000"/>
                <a:chOff x="1171932" y="7790035"/>
                <a:chExt cx="1260000" cy="432000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1171932" y="7790035"/>
                  <a:ext cx="432000" cy="43200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i, j</a:t>
                  </a: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1639932" y="7898035"/>
                  <a:ext cx="792000" cy="21600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v</a:t>
                  </a:r>
                  <a:r>
                    <a:rPr lang="en-US" baseline="-25000" dirty="0" smtClean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i, j</a:t>
                  </a:r>
                  <a:r>
                    <a:rPr lang="en-US" dirty="0" smtClean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in G'</a:t>
                  </a:r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1188000" y="8244000"/>
                <a:ext cx="1404000" cy="432000"/>
                <a:chOff x="2539932" y="7790035"/>
                <a:chExt cx="1404000" cy="432000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2539932" y="7790035"/>
                  <a:ext cx="432000" cy="432000"/>
                </a:xfrm>
                <a:prstGeom prst="ellipse">
                  <a:avLst/>
                </a:prstGeom>
                <a:solidFill>
                  <a:srgbClr val="CC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i, j, j'</a:t>
                  </a: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3007932" y="7898035"/>
                  <a:ext cx="936000" cy="21600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 err="1" smtClean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u</a:t>
                  </a:r>
                  <a:r>
                    <a:rPr lang="en-US" baseline="-25000" dirty="0" err="1" smtClean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</a:t>
                  </a:r>
                  <a:r>
                    <a:rPr lang="en-US" baseline="-25000" dirty="0" smtClean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, j, j'</a:t>
                  </a:r>
                  <a:r>
                    <a:rPr lang="en-US" dirty="0" smtClean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in H'</a:t>
                  </a:r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1116000" y="7668000"/>
                <a:ext cx="1512000" cy="108000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260000" y="2520000"/>
              <a:ext cx="2016000" cy="936000"/>
              <a:chOff x="72000" y="4644000"/>
              <a:chExt cx="2016000" cy="93600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72000" y="4644000"/>
                <a:ext cx="2016000" cy="432000"/>
                <a:chOff x="360000" y="3874989"/>
                <a:chExt cx="2016000" cy="432000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1152000" y="3874989"/>
                  <a:ext cx="432000" cy="43200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i, j'</a:t>
                  </a:r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60000" y="3874989"/>
                  <a:ext cx="432000" cy="43200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i, j</a:t>
                  </a:r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1944000" y="3874989"/>
                  <a:ext cx="432000" cy="43200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i, j''</a:t>
                  </a:r>
                </a:p>
              </p:txBody>
            </p:sp>
            <p:cxnSp>
              <p:nvCxnSpPr>
                <p:cNvPr id="26" name="Straight Connector 25"/>
                <p:cNvCxnSpPr>
                  <a:stCxn id="24" idx="6"/>
                  <a:endCxn id="23" idx="2"/>
                </p:cNvCxnSpPr>
                <p:nvPr/>
              </p:nvCxnSpPr>
              <p:spPr>
                <a:xfrm>
                  <a:off x="792000" y="4090989"/>
                  <a:ext cx="36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23" idx="6"/>
                  <a:endCxn id="25" idx="2"/>
                </p:cNvCxnSpPr>
                <p:nvPr/>
              </p:nvCxnSpPr>
              <p:spPr>
                <a:xfrm>
                  <a:off x="1584000" y="4090989"/>
                  <a:ext cx="36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468000" y="5148000"/>
                <a:ext cx="1224000" cy="432000"/>
                <a:chOff x="648000" y="3564000"/>
                <a:chExt cx="1224000" cy="432000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648000" y="3564000"/>
                  <a:ext cx="432000" cy="432000"/>
                </a:xfrm>
                <a:prstGeom prst="ellipse">
                  <a:avLst/>
                </a:prstGeom>
                <a:solidFill>
                  <a:srgbClr val="CC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i, j, j'</a:t>
                  </a:r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1440000" y="3564000"/>
                  <a:ext cx="432000" cy="432000"/>
                </a:xfrm>
                <a:prstGeom prst="ellipse">
                  <a:avLst/>
                </a:prstGeom>
                <a:solidFill>
                  <a:srgbClr val="CC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i, j', j''</a:t>
                  </a:r>
                </a:p>
              </p:txBody>
            </p:sp>
            <p:cxnSp>
              <p:nvCxnSpPr>
                <p:cNvPr id="22" name="Straight Connector 21"/>
                <p:cNvCxnSpPr>
                  <a:stCxn id="20" idx="6"/>
                  <a:endCxn id="21" idx="2"/>
                </p:cNvCxnSpPr>
                <p:nvPr/>
              </p:nvCxnSpPr>
              <p:spPr>
                <a:xfrm>
                  <a:off x="1080000" y="3780000"/>
                  <a:ext cx="36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Down Arrow 18"/>
              <p:cNvSpPr/>
              <p:nvPr/>
            </p:nvSpPr>
            <p:spPr>
              <a:xfrm>
                <a:off x="1008000" y="5148000"/>
                <a:ext cx="144000" cy="144000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2124000" y="3492000"/>
              <a:ext cx="288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(a)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052000" y="2520000"/>
            <a:ext cx="5832000" cy="3240000"/>
            <a:chOff x="2052000" y="2520000"/>
            <a:chExt cx="5832000" cy="3240000"/>
          </a:xfrm>
        </p:grpSpPr>
        <p:grpSp>
          <p:nvGrpSpPr>
            <p:cNvPr id="7" name="Group 6"/>
            <p:cNvGrpSpPr/>
            <p:nvPr/>
          </p:nvGrpSpPr>
          <p:grpSpPr>
            <a:xfrm>
              <a:off x="3636000" y="2520000"/>
              <a:ext cx="1944000" cy="1224000"/>
              <a:chOff x="1008000" y="4572000"/>
              <a:chExt cx="1944000" cy="1224000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1008000" y="4572000"/>
                <a:ext cx="1224000" cy="1224000"/>
                <a:chOff x="180000" y="2520000"/>
                <a:chExt cx="1224000" cy="1224000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180000" y="2520000"/>
                  <a:ext cx="432000" cy="43200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i, j</a:t>
                  </a:r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972000" y="2520000"/>
                  <a:ext cx="432000" cy="43200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i, j'</a:t>
                  </a:r>
                </a:p>
              </p:txBody>
            </p:sp>
            <p:cxnSp>
              <p:nvCxnSpPr>
                <p:cNvPr id="75" name="Straight Connector 74"/>
                <p:cNvCxnSpPr>
                  <a:stCxn id="73" idx="6"/>
                  <a:endCxn id="74" idx="2"/>
                </p:cNvCxnSpPr>
                <p:nvPr/>
              </p:nvCxnSpPr>
              <p:spPr>
                <a:xfrm>
                  <a:off x="612000" y="2736000"/>
                  <a:ext cx="36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Oval 75"/>
                <p:cNvSpPr/>
                <p:nvPr/>
              </p:nvSpPr>
              <p:spPr>
                <a:xfrm>
                  <a:off x="180000" y="3312000"/>
                  <a:ext cx="432000" cy="43200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i', </a:t>
                  </a:r>
                  <a:r>
                    <a:rPr lang="en-US" sz="16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j</a:t>
                  </a:r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972000" y="3312000"/>
                  <a:ext cx="432000" cy="43200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i', </a:t>
                  </a:r>
                  <a:r>
                    <a:rPr lang="en-US" sz="16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j''</a:t>
                  </a:r>
                </a:p>
              </p:txBody>
            </p:sp>
            <p:cxnSp>
              <p:nvCxnSpPr>
                <p:cNvPr id="78" name="Straight Connector 77"/>
                <p:cNvCxnSpPr>
                  <a:stCxn id="76" idx="6"/>
                  <a:endCxn id="77" idx="2"/>
                </p:cNvCxnSpPr>
                <p:nvPr/>
              </p:nvCxnSpPr>
              <p:spPr>
                <a:xfrm>
                  <a:off x="612000" y="3528000"/>
                  <a:ext cx="36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>
                  <a:stCxn id="73" idx="4"/>
                  <a:endCxn id="76" idx="0"/>
                </p:cNvCxnSpPr>
                <p:nvPr/>
              </p:nvCxnSpPr>
              <p:spPr>
                <a:xfrm>
                  <a:off x="396000" y="2952000"/>
                  <a:ext cx="0" cy="36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/>
              <p:cNvGrpSpPr/>
              <p:nvPr/>
            </p:nvGrpSpPr>
            <p:grpSpPr>
              <a:xfrm>
                <a:off x="2520000" y="4572000"/>
                <a:ext cx="432000" cy="1224000"/>
                <a:chOff x="648000" y="3564000"/>
                <a:chExt cx="432000" cy="1224000"/>
              </a:xfrm>
            </p:grpSpPr>
            <p:sp>
              <p:nvSpPr>
                <p:cNvPr id="70" name="Oval 69"/>
                <p:cNvSpPr/>
                <p:nvPr/>
              </p:nvSpPr>
              <p:spPr>
                <a:xfrm>
                  <a:off x="648000" y="3564000"/>
                  <a:ext cx="432000" cy="432000"/>
                </a:xfrm>
                <a:prstGeom prst="ellipse">
                  <a:avLst/>
                </a:prstGeom>
                <a:solidFill>
                  <a:srgbClr val="CC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i, j, j'</a:t>
                  </a:r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648000" y="4356000"/>
                  <a:ext cx="432000" cy="432000"/>
                </a:xfrm>
                <a:prstGeom prst="ellipse">
                  <a:avLst/>
                </a:prstGeom>
                <a:solidFill>
                  <a:srgbClr val="CC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i'</a:t>
                  </a:r>
                  <a:r>
                    <a:rPr lang="en-US" sz="1200" dirty="0" smtClean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, j, j''</a:t>
                  </a:r>
                </a:p>
              </p:txBody>
            </p:sp>
            <p:cxnSp>
              <p:nvCxnSpPr>
                <p:cNvPr id="72" name="Straight Connector 71"/>
                <p:cNvCxnSpPr>
                  <a:stCxn id="70" idx="4"/>
                  <a:endCxn id="71" idx="0"/>
                </p:cNvCxnSpPr>
                <p:nvPr/>
              </p:nvCxnSpPr>
              <p:spPr>
                <a:xfrm>
                  <a:off x="864000" y="3996000"/>
                  <a:ext cx="0" cy="36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Right Arrow 68"/>
              <p:cNvSpPr/>
              <p:nvPr/>
            </p:nvSpPr>
            <p:spPr>
              <a:xfrm>
                <a:off x="2304000" y="5112000"/>
                <a:ext cx="144000" cy="144000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052000" y="4212000"/>
              <a:ext cx="2736000" cy="1224000"/>
              <a:chOff x="216000" y="6156000"/>
              <a:chExt cx="2736000" cy="12240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216000" y="6156000"/>
                <a:ext cx="2016000" cy="1224000"/>
                <a:chOff x="-612000" y="2520000"/>
                <a:chExt cx="2016000" cy="1224000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180000" y="2520000"/>
                  <a:ext cx="432000" cy="43200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i, j</a:t>
                  </a:r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972000" y="2520000"/>
                  <a:ext cx="432000" cy="43200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i, j'</a:t>
                  </a:r>
                </a:p>
              </p:txBody>
            </p:sp>
            <p:cxnSp>
              <p:nvCxnSpPr>
                <p:cNvPr id="62" name="Straight Connector 61"/>
                <p:cNvCxnSpPr>
                  <a:stCxn id="60" idx="6"/>
                  <a:endCxn id="61" idx="2"/>
                </p:cNvCxnSpPr>
                <p:nvPr/>
              </p:nvCxnSpPr>
              <p:spPr>
                <a:xfrm>
                  <a:off x="612000" y="2736000"/>
                  <a:ext cx="36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Oval 62"/>
                <p:cNvSpPr/>
                <p:nvPr/>
              </p:nvSpPr>
              <p:spPr>
                <a:xfrm>
                  <a:off x="-612000" y="3312000"/>
                  <a:ext cx="432000" cy="43200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i', j''</a:t>
                  </a:r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180000" y="3312000"/>
                  <a:ext cx="432000" cy="43200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i', j</a:t>
                  </a:r>
                </a:p>
              </p:txBody>
            </p:sp>
            <p:cxnSp>
              <p:nvCxnSpPr>
                <p:cNvPr id="65" name="Straight Connector 64"/>
                <p:cNvCxnSpPr>
                  <a:stCxn id="63" idx="6"/>
                  <a:endCxn id="64" idx="2"/>
                </p:cNvCxnSpPr>
                <p:nvPr/>
              </p:nvCxnSpPr>
              <p:spPr>
                <a:xfrm>
                  <a:off x="-180000" y="3528000"/>
                  <a:ext cx="36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stCxn id="60" idx="4"/>
                  <a:endCxn id="64" idx="0"/>
                </p:cNvCxnSpPr>
                <p:nvPr/>
              </p:nvCxnSpPr>
              <p:spPr>
                <a:xfrm>
                  <a:off x="396000" y="2952000"/>
                  <a:ext cx="0" cy="36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/>
              <p:cNvGrpSpPr/>
              <p:nvPr/>
            </p:nvGrpSpPr>
            <p:grpSpPr>
              <a:xfrm>
                <a:off x="2520000" y="6156000"/>
                <a:ext cx="432000" cy="1224000"/>
                <a:chOff x="648000" y="3564000"/>
                <a:chExt cx="432000" cy="122400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648000" y="3564000"/>
                  <a:ext cx="432000" cy="432000"/>
                </a:xfrm>
                <a:prstGeom prst="ellipse">
                  <a:avLst/>
                </a:prstGeom>
                <a:solidFill>
                  <a:srgbClr val="CC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i, j, j'</a:t>
                  </a:r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648000" y="4356000"/>
                  <a:ext cx="432000" cy="432000"/>
                </a:xfrm>
                <a:prstGeom prst="ellipse">
                  <a:avLst/>
                </a:prstGeom>
                <a:solidFill>
                  <a:srgbClr val="CC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i'</a:t>
                  </a:r>
                  <a:r>
                    <a:rPr lang="en-US" sz="1200" dirty="0" smtClean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, j'', j</a:t>
                  </a:r>
                </a:p>
              </p:txBody>
            </p:sp>
            <p:cxnSp>
              <p:nvCxnSpPr>
                <p:cNvPr id="59" name="Straight Connector 58"/>
                <p:cNvCxnSpPr>
                  <a:stCxn id="57" idx="4"/>
                  <a:endCxn id="58" idx="0"/>
                </p:cNvCxnSpPr>
                <p:nvPr/>
              </p:nvCxnSpPr>
              <p:spPr>
                <a:xfrm>
                  <a:off x="864000" y="3996000"/>
                  <a:ext cx="0" cy="36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Right Arrow 55"/>
              <p:cNvSpPr/>
              <p:nvPr/>
            </p:nvSpPr>
            <p:spPr>
              <a:xfrm>
                <a:off x="2304000" y="6696000"/>
                <a:ext cx="144000" cy="144000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148000" y="4212000"/>
              <a:ext cx="2736000" cy="1224000"/>
              <a:chOff x="3888000" y="4572000"/>
              <a:chExt cx="2736000" cy="1224000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3888000" y="4572000"/>
                <a:ext cx="2016000" cy="1224000"/>
                <a:chOff x="180000" y="2520000"/>
                <a:chExt cx="2016000" cy="122400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180000" y="2520000"/>
                  <a:ext cx="432000" cy="43200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i, j'</a:t>
                  </a:r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972000" y="2520000"/>
                  <a:ext cx="432000" cy="43200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i, j</a:t>
                  </a:r>
                </a:p>
              </p:txBody>
            </p:sp>
            <p:cxnSp>
              <p:nvCxnSpPr>
                <p:cNvPr id="49" name="Straight Connector 48"/>
                <p:cNvCxnSpPr>
                  <a:stCxn id="47" idx="6"/>
                  <a:endCxn id="48" idx="2"/>
                </p:cNvCxnSpPr>
                <p:nvPr/>
              </p:nvCxnSpPr>
              <p:spPr>
                <a:xfrm>
                  <a:off x="612000" y="2736000"/>
                  <a:ext cx="36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49"/>
                <p:cNvSpPr/>
                <p:nvPr/>
              </p:nvSpPr>
              <p:spPr>
                <a:xfrm>
                  <a:off x="972000" y="3312000"/>
                  <a:ext cx="432000" cy="43200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i', j</a:t>
                  </a:r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1764000" y="3312000"/>
                  <a:ext cx="432000" cy="43200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i', j''</a:t>
                  </a:r>
                </a:p>
              </p:txBody>
            </p:sp>
            <p:cxnSp>
              <p:nvCxnSpPr>
                <p:cNvPr id="52" name="Straight Connector 51"/>
                <p:cNvCxnSpPr>
                  <a:stCxn id="50" idx="6"/>
                  <a:endCxn id="51" idx="2"/>
                </p:cNvCxnSpPr>
                <p:nvPr/>
              </p:nvCxnSpPr>
              <p:spPr>
                <a:xfrm>
                  <a:off x="1404000" y="3528000"/>
                  <a:ext cx="36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>
                  <a:stCxn id="48" idx="4"/>
                  <a:endCxn id="50" idx="0"/>
                </p:cNvCxnSpPr>
                <p:nvPr/>
              </p:nvCxnSpPr>
              <p:spPr>
                <a:xfrm>
                  <a:off x="1188000" y="2952000"/>
                  <a:ext cx="0" cy="36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>
                <a:off x="6192000" y="4572000"/>
                <a:ext cx="432000" cy="1224000"/>
                <a:chOff x="648000" y="3564000"/>
                <a:chExt cx="432000" cy="1224000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648000" y="3564000"/>
                  <a:ext cx="432000" cy="432000"/>
                </a:xfrm>
                <a:prstGeom prst="ellipse">
                  <a:avLst/>
                </a:prstGeom>
                <a:solidFill>
                  <a:srgbClr val="CC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i, j', j</a:t>
                  </a:r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648000" y="4356000"/>
                  <a:ext cx="432000" cy="432000"/>
                </a:xfrm>
                <a:prstGeom prst="ellipse">
                  <a:avLst/>
                </a:prstGeom>
                <a:solidFill>
                  <a:srgbClr val="CC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i'</a:t>
                  </a:r>
                  <a:r>
                    <a:rPr lang="en-US" sz="1200" dirty="0" smtClean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, j, j''</a:t>
                  </a:r>
                </a:p>
              </p:txBody>
            </p:sp>
            <p:cxnSp>
              <p:nvCxnSpPr>
                <p:cNvPr id="46" name="Straight Connector 45"/>
                <p:cNvCxnSpPr>
                  <a:stCxn id="44" idx="4"/>
                  <a:endCxn id="45" idx="0"/>
                </p:cNvCxnSpPr>
                <p:nvPr/>
              </p:nvCxnSpPr>
              <p:spPr>
                <a:xfrm>
                  <a:off x="864000" y="3996000"/>
                  <a:ext cx="0" cy="36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Right Arrow 42"/>
              <p:cNvSpPr/>
              <p:nvPr/>
            </p:nvSpPr>
            <p:spPr>
              <a:xfrm>
                <a:off x="5976000" y="5112000"/>
                <a:ext cx="144000" cy="144000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940000" y="2520000"/>
              <a:ext cx="1944000" cy="1224000"/>
              <a:chOff x="4680000" y="6156000"/>
              <a:chExt cx="1944000" cy="122400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4680000" y="6156000"/>
                <a:ext cx="1224000" cy="1224000"/>
                <a:chOff x="180000" y="2520000"/>
                <a:chExt cx="1224000" cy="12240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180000" y="2520000"/>
                  <a:ext cx="432000" cy="43200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i, j'</a:t>
                  </a:r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972000" y="2520000"/>
                  <a:ext cx="432000" cy="43200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i, j</a:t>
                  </a:r>
                </a:p>
              </p:txBody>
            </p:sp>
            <p:cxnSp>
              <p:nvCxnSpPr>
                <p:cNvPr id="36" name="Straight Connector 35"/>
                <p:cNvCxnSpPr>
                  <a:stCxn id="34" idx="6"/>
                  <a:endCxn id="35" idx="2"/>
                </p:cNvCxnSpPr>
                <p:nvPr/>
              </p:nvCxnSpPr>
              <p:spPr>
                <a:xfrm>
                  <a:off x="612000" y="2736000"/>
                  <a:ext cx="36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Oval 36"/>
                <p:cNvSpPr/>
                <p:nvPr/>
              </p:nvSpPr>
              <p:spPr>
                <a:xfrm>
                  <a:off x="180000" y="3312000"/>
                  <a:ext cx="432000" cy="43200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i', j''</a:t>
                  </a: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972000" y="3312000"/>
                  <a:ext cx="432000" cy="43200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i', j</a:t>
                  </a:r>
                </a:p>
              </p:txBody>
            </p:sp>
            <p:cxnSp>
              <p:nvCxnSpPr>
                <p:cNvPr id="39" name="Straight Connector 38"/>
                <p:cNvCxnSpPr>
                  <a:stCxn id="37" idx="6"/>
                  <a:endCxn id="38" idx="2"/>
                </p:cNvCxnSpPr>
                <p:nvPr/>
              </p:nvCxnSpPr>
              <p:spPr>
                <a:xfrm>
                  <a:off x="612000" y="3528000"/>
                  <a:ext cx="36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stCxn id="35" idx="4"/>
                  <a:endCxn id="38" idx="0"/>
                </p:cNvCxnSpPr>
                <p:nvPr/>
              </p:nvCxnSpPr>
              <p:spPr>
                <a:xfrm>
                  <a:off x="1188000" y="2952000"/>
                  <a:ext cx="0" cy="36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/>
              <p:cNvGrpSpPr/>
              <p:nvPr/>
            </p:nvGrpSpPr>
            <p:grpSpPr>
              <a:xfrm>
                <a:off x="6192000" y="6156000"/>
                <a:ext cx="432000" cy="1224000"/>
                <a:chOff x="648000" y="3564000"/>
                <a:chExt cx="432000" cy="1224000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648000" y="3564000"/>
                  <a:ext cx="432000" cy="432000"/>
                </a:xfrm>
                <a:prstGeom prst="ellipse">
                  <a:avLst/>
                </a:prstGeom>
                <a:solidFill>
                  <a:srgbClr val="CC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i, j', j</a:t>
                  </a:r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648000" y="4356000"/>
                  <a:ext cx="432000" cy="432000"/>
                </a:xfrm>
                <a:prstGeom prst="ellipse">
                  <a:avLst/>
                </a:prstGeom>
                <a:solidFill>
                  <a:srgbClr val="CC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i'</a:t>
                  </a:r>
                  <a:r>
                    <a:rPr lang="en-US" sz="1200" dirty="0" smtClean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, j'', j</a:t>
                  </a:r>
                </a:p>
              </p:txBody>
            </p:sp>
            <p:cxnSp>
              <p:nvCxnSpPr>
                <p:cNvPr id="33" name="Straight Connector 32"/>
                <p:cNvCxnSpPr>
                  <a:stCxn id="31" idx="4"/>
                  <a:endCxn id="32" idx="0"/>
                </p:cNvCxnSpPr>
                <p:nvPr/>
              </p:nvCxnSpPr>
              <p:spPr>
                <a:xfrm>
                  <a:off x="864000" y="3996000"/>
                  <a:ext cx="0" cy="36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Right Arrow 29"/>
              <p:cNvSpPr/>
              <p:nvPr/>
            </p:nvSpPr>
            <p:spPr>
              <a:xfrm>
                <a:off x="5976000" y="6696000"/>
                <a:ext cx="144000" cy="144000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4500000" y="3852000"/>
              <a:ext cx="288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(b)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04000" y="3852000"/>
              <a:ext cx="288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(c)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12000" y="5544000"/>
              <a:ext cx="288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(d)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08000" y="5544000"/>
              <a:ext cx="288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862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Graph-Based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 smtClean="0"/>
              <a:t>Examples </a:t>
            </a:r>
            <a:r>
              <a:rPr lang="en" altLang="zh-TW" dirty="0"/>
              <a:t>of resource conflict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100" name="Group 99"/>
          <p:cNvGrpSpPr/>
          <p:nvPr/>
        </p:nvGrpSpPr>
        <p:grpSpPr>
          <a:xfrm>
            <a:off x="1656000" y="1944000"/>
            <a:ext cx="5832000" cy="3852000"/>
            <a:chOff x="1656000" y="1944000"/>
            <a:chExt cx="5832000" cy="3852000"/>
          </a:xfrm>
        </p:grpSpPr>
        <p:sp>
          <p:nvSpPr>
            <p:cNvPr id="5" name="Rectangle 4"/>
            <p:cNvSpPr/>
            <p:nvPr/>
          </p:nvSpPr>
          <p:spPr>
            <a:xfrm>
              <a:off x="2124000" y="3528000"/>
              <a:ext cx="288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(a)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24000" y="5580000"/>
              <a:ext cx="288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(d)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32000" y="3528000"/>
              <a:ext cx="288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(b)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2000" y="5580000"/>
              <a:ext cx="288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(e)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656000" y="1944000"/>
              <a:ext cx="1224000" cy="1476000"/>
              <a:chOff x="360000" y="108000"/>
              <a:chExt cx="1224000" cy="14760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360000" y="360000"/>
                <a:ext cx="432000" cy="43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>
                        <a:lumMod val="8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1,1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152000" y="360000"/>
                <a:ext cx="432000" cy="43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>
                        <a:lumMod val="8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1,2</a:t>
                </a:r>
              </a:p>
            </p:txBody>
          </p:sp>
          <p:cxnSp>
            <p:nvCxnSpPr>
              <p:cNvPr id="12" name="Straight Connector 11"/>
              <p:cNvCxnSpPr>
                <a:stCxn id="10" idx="6"/>
                <a:endCxn id="11" idx="2"/>
              </p:cNvCxnSpPr>
              <p:nvPr/>
            </p:nvCxnSpPr>
            <p:spPr>
              <a:xfrm>
                <a:off x="792000" y="576000"/>
                <a:ext cx="360000" cy="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360000" y="1152000"/>
                <a:ext cx="432000" cy="43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>
                        <a:lumMod val="8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2,1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152000" y="1152000"/>
                <a:ext cx="432000" cy="43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>
                        <a:lumMod val="8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2,2</a:t>
                </a:r>
              </a:p>
            </p:txBody>
          </p:sp>
          <p:cxnSp>
            <p:nvCxnSpPr>
              <p:cNvPr id="15" name="Straight Connector 14"/>
              <p:cNvCxnSpPr>
                <a:stCxn id="13" idx="6"/>
                <a:endCxn id="14" idx="2"/>
              </p:cNvCxnSpPr>
              <p:nvPr/>
            </p:nvCxnSpPr>
            <p:spPr>
              <a:xfrm>
                <a:off x="792000" y="1368000"/>
                <a:ext cx="360000" cy="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0" idx="4"/>
                <a:endCxn id="13" idx="0"/>
              </p:cNvCxnSpPr>
              <p:nvPr/>
            </p:nvCxnSpPr>
            <p:spPr>
              <a:xfrm>
                <a:off x="576000" y="792000"/>
                <a:ext cx="0" cy="36000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  <a:prstDash val="sysDot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4" idx="0"/>
                <a:endCxn id="11" idx="4"/>
              </p:cNvCxnSpPr>
              <p:nvPr/>
            </p:nvCxnSpPr>
            <p:spPr>
              <a:xfrm flipV="1">
                <a:off x="1368000" y="792000"/>
                <a:ext cx="0" cy="36000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  <a:prstDash val="sysDot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756000" y="108000"/>
                <a:ext cx="432000" cy="432000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1,1,2</a:t>
                </a: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56000" y="900000"/>
                <a:ext cx="432000" cy="432000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2,1,2</a:t>
                </a:r>
              </a:p>
            </p:txBody>
          </p:sp>
          <p:cxnSp>
            <p:nvCxnSpPr>
              <p:cNvPr id="20" name="Straight Connector 19"/>
              <p:cNvCxnSpPr>
                <a:stCxn id="18" idx="3"/>
                <a:endCxn id="19" idx="1"/>
              </p:cNvCxnSpPr>
              <p:nvPr/>
            </p:nvCxnSpPr>
            <p:spPr>
              <a:xfrm>
                <a:off x="819265" y="476735"/>
                <a:ext cx="0" cy="48653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9" idx="7"/>
                <a:endCxn id="18" idx="5"/>
              </p:cNvCxnSpPr>
              <p:nvPr/>
            </p:nvCxnSpPr>
            <p:spPr>
              <a:xfrm flipV="1">
                <a:off x="1124735" y="476735"/>
                <a:ext cx="0" cy="48653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1656000" y="3996000"/>
              <a:ext cx="1224000" cy="1476000"/>
              <a:chOff x="360000" y="1692000"/>
              <a:chExt cx="1224000" cy="14760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360000" y="1944000"/>
                <a:ext cx="432000" cy="43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>
                        <a:lumMod val="8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1,1</a:t>
                </a: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152000" y="1944000"/>
                <a:ext cx="432000" cy="43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>
                        <a:lumMod val="8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1,2</a:t>
                </a:r>
              </a:p>
            </p:txBody>
          </p:sp>
          <p:cxnSp>
            <p:nvCxnSpPr>
              <p:cNvPr id="25" name="Straight Connector 24"/>
              <p:cNvCxnSpPr>
                <a:stCxn id="23" idx="6"/>
                <a:endCxn id="24" idx="2"/>
              </p:cNvCxnSpPr>
              <p:nvPr/>
            </p:nvCxnSpPr>
            <p:spPr>
              <a:xfrm>
                <a:off x="792000" y="2160000"/>
                <a:ext cx="360000" cy="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360000" y="2736000"/>
                <a:ext cx="432000" cy="43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>
                        <a:lumMod val="8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2,1</a:t>
                </a: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152000" y="2736000"/>
                <a:ext cx="432000" cy="43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>
                        <a:lumMod val="8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2,2</a:t>
                </a:r>
              </a:p>
            </p:txBody>
          </p:sp>
          <p:cxnSp>
            <p:nvCxnSpPr>
              <p:cNvPr id="28" name="Straight Connector 27"/>
              <p:cNvCxnSpPr>
                <a:stCxn id="26" idx="6"/>
                <a:endCxn id="27" idx="2"/>
              </p:cNvCxnSpPr>
              <p:nvPr/>
            </p:nvCxnSpPr>
            <p:spPr>
              <a:xfrm>
                <a:off x="792000" y="2952000"/>
                <a:ext cx="360000" cy="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23" idx="4"/>
                <a:endCxn id="26" idx="0"/>
              </p:cNvCxnSpPr>
              <p:nvPr/>
            </p:nvCxnSpPr>
            <p:spPr>
              <a:xfrm>
                <a:off x="576000" y="2376000"/>
                <a:ext cx="0" cy="36000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  <a:prstDash val="sysDot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24" idx="4"/>
                <a:endCxn id="27" idx="0"/>
              </p:cNvCxnSpPr>
              <p:nvPr/>
            </p:nvCxnSpPr>
            <p:spPr>
              <a:xfrm>
                <a:off x="1368000" y="2376000"/>
                <a:ext cx="0" cy="36000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  <a:prstDash val="sysDot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756000" y="2484000"/>
                <a:ext cx="432000" cy="432000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2,1,2</a:t>
                </a: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56000" y="1692000"/>
                <a:ext cx="432000" cy="432000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1,1,2</a:t>
                </a:r>
              </a:p>
            </p:txBody>
          </p:sp>
          <p:cxnSp>
            <p:nvCxnSpPr>
              <p:cNvPr id="33" name="Straight Connector 32"/>
              <p:cNvCxnSpPr>
                <a:stCxn id="32" idx="4"/>
                <a:endCxn id="31" idx="0"/>
              </p:cNvCxnSpPr>
              <p:nvPr/>
            </p:nvCxnSpPr>
            <p:spPr>
              <a:xfrm>
                <a:off x="972000" y="2124000"/>
                <a:ext cx="0" cy="36000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3168000" y="1944000"/>
              <a:ext cx="2016000" cy="1476000"/>
              <a:chOff x="1872000" y="108000"/>
              <a:chExt cx="2016000" cy="14760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872000" y="360000"/>
                <a:ext cx="432000" cy="43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>
                        <a:lumMod val="8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1,1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664000" y="1152000"/>
                <a:ext cx="432000" cy="43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>
                        <a:lumMod val="8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2,2</a:t>
                </a:r>
              </a:p>
            </p:txBody>
          </p:sp>
          <p:cxnSp>
            <p:nvCxnSpPr>
              <p:cNvPr id="37" name="Straight Connector 36"/>
              <p:cNvCxnSpPr>
                <a:stCxn id="35" idx="6"/>
                <a:endCxn id="44" idx="2"/>
              </p:cNvCxnSpPr>
              <p:nvPr/>
            </p:nvCxnSpPr>
            <p:spPr>
              <a:xfrm>
                <a:off x="2304000" y="576000"/>
                <a:ext cx="1152000" cy="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/>
              <p:cNvSpPr/>
              <p:nvPr/>
            </p:nvSpPr>
            <p:spPr>
              <a:xfrm>
                <a:off x="1872000" y="1152000"/>
                <a:ext cx="432000" cy="43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>
                        <a:lumMod val="8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2,1</a:t>
                </a: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456000" y="1152000"/>
                <a:ext cx="432000" cy="43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>
                        <a:lumMod val="8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2,3</a:t>
                </a:r>
              </a:p>
            </p:txBody>
          </p:sp>
          <p:cxnSp>
            <p:nvCxnSpPr>
              <p:cNvPr id="40" name="Straight Connector 39"/>
              <p:cNvCxnSpPr>
                <a:stCxn id="38" idx="6"/>
                <a:endCxn id="36" idx="2"/>
              </p:cNvCxnSpPr>
              <p:nvPr/>
            </p:nvCxnSpPr>
            <p:spPr>
              <a:xfrm>
                <a:off x="2304000" y="1368000"/>
                <a:ext cx="360000" cy="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35" idx="4"/>
                <a:endCxn id="38" idx="0"/>
              </p:cNvCxnSpPr>
              <p:nvPr/>
            </p:nvCxnSpPr>
            <p:spPr>
              <a:xfrm>
                <a:off x="2088000" y="792000"/>
                <a:ext cx="0" cy="36000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  <a:prstDash val="sysDot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9" idx="0"/>
                <a:endCxn id="44" idx="4"/>
              </p:cNvCxnSpPr>
              <p:nvPr/>
            </p:nvCxnSpPr>
            <p:spPr>
              <a:xfrm flipV="1">
                <a:off x="3672000" y="792000"/>
                <a:ext cx="0" cy="36000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  <a:prstDash val="sysDot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36" idx="6"/>
                <a:endCxn id="39" idx="2"/>
              </p:cNvCxnSpPr>
              <p:nvPr/>
            </p:nvCxnSpPr>
            <p:spPr>
              <a:xfrm>
                <a:off x="3096000" y="1368000"/>
                <a:ext cx="360000" cy="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Oval 43"/>
              <p:cNvSpPr/>
              <p:nvPr/>
            </p:nvSpPr>
            <p:spPr>
              <a:xfrm>
                <a:off x="3456000" y="360000"/>
                <a:ext cx="432000" cy="43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>
                        <a:lumMod val="8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1,3</a:t>
                </a: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664000" y="108000"/>
                <a:ext cx="432000" cy="432000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1,1,3</a:t>
                </a: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60000" y="900000"/>
                <a:ext cx="432000" cy="432000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2,2,3</a:t>
                </a: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268000" y="900000"/>
                <a:ext cx="432000" cy="432000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2,1,2</a:t>
                </a:r>
              </a:p>
            </p:txBody>
          </p:sp>
          <p:cxnSp>
            <p:nvCxnSpPr>
              <p:cNvPr id="48" name="Straight Connector 47"/>
              <p:cNvCxnSpPr>
                <a:stCxn id="45" idx="3"/>
                <a:endCxn id="47" idx="0"/>
              </p:cNvCxnSpPr>
              <p:nvPr/>
            </p:nvCxnSpPr>
            <p:spPr>
              <a:xfrm flipH="1">
                <a:off x="2484000" y="476735"/>
                <a:ext cx="243265" cy="423265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6" idx="0"/>
                <a:endCxn id="45" idx="5"/>
              </p:cNvCxnSpPr>
              <p:nvPr/>
            </p:nvCxnSpPr>
            <p:spPr>
              <a:xfrm flipH="1" flipV="1">
                <a:off x="3032735" y="476735"/>
                <a:ext cx="243265" cy="423265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47" idx="6"/>
                <a:endCxn id="46" idx="2"/>
              </p:cNvCxnSpPr>
              <p:nvPr/>
            </p:nvCxnSpPr>
            <p:spPr>
              <a:xfrm>
                <a:off x="2700000" y="1116000"/>
                <a:ext cx="360000" cy="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3168000" y="3996000"/>
              <a:ext cx="2016000" cy="1476000"/>
              <a:chOff x="1872000" y="1944000"/>
              <a:chExt cx="2016000" cy="1476000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1872000" y="2196000"/>
                <a:ext cx="432000" cy="43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>
                        <a:lumMod val="8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1,1</a:t>
                </a: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664000" y="2988000"/>
                <a:ext cx="432000" cy="43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>
                        <a:lumMod val="8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2,2</a:t>
                </a:r>
              </a:p>
            </p:txBody>
          </p:sp>
          <p:cxnSp>
            <p:nvCxnSpPr>
              <p:cNvPr id="54" name="Straight Connector 53"/>
              <p:cNvCxnSpPr>
                <a:stCxn id="52" idx="6"/>
                <a:endCxn id="61" idx="2"/>
              </p:cNvCxnSpPr>
              <p:nvPr/>
            </p:nvCxnSpPr>
            <p:spPr>
              <a:xfrm>
                <a:off x="2304000" y="2412000"/>
                <a:ext cx="1152000" cy="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/>
              <p:cNvSpPr/>
              <p:nvPr/>
            </p:nvSpPr>
            <p:spPr>
              <a:xfrm>
                <a:off x="1872000" y="2988000"/>
                <a:ext cx="432000" cy="43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>
                        <a:lumMod val="8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2,1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456000" y="2988000"/>
                <a:ext cx="432000" cy="43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>
                        <a:lumMod val="8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2,3</a:t>
                </a:r>
              </a:p>
            </p:txBody>
          </p:sp>
          <p:cxnSp>
            <p:nvCxnSpPr>
              <p:cNvPr id="57" name="Straight Connector 56"/>
              <p:cNvCxnSpPr>
                <a:stCxn id="55" idx="6"/>
                <a:endCxn id="53" idx="2"/>
              </p:cNvCxnSpPr>
              <p:nvPr/>
            </p:nvCxnSpPr>
            <p:spPr>
              <a:xfrm>
                <a:off x="2304000" y="3204000"/>
                <a:ext cx="360000" cy="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5" idx="0"/>
                <a:endCxn id="52" idx="4"/>
              </p:cNvCxnSpPr>
              <p:nvPr/>
            </p:nvCxnSpPr>
            <p:spPr>
              <a:xfrm flipV="1">
                <a:off x="2088000" y="2628000"/>
                <a:ext cx="0" cy="36000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  <a:prstDash val="sysDot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61" idx="4"/>
                <a:endCxn id="56" idx="0"/>
              </p:cNvCxnSpPr>
              <p:nvPr/>
            </p:nvCxnSpPr>
            <p:spPr>
              <a:xfrm>
                <a:off x="3672000" y="2628000"/>
                <a:ext cx="0" cy="36000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  <a:prstDash val="sysDot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3" idx="6"/>
                <a:endCxn id="56" idx="2"/>
              </p:cNvCxnSpPr>
              <p:nvPr/>
            </p:nvCxnSpPr>
            <p:spPr>
              <a:xfrm>
                <a:off x="3096000" y="3204000"/>
                <a:ext cx="360000" cy="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3456000" y="2196000"/>
                <a:ext cx="432000" cy="43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>
                        <a:lumMod val="8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1,3</a:t>
                </a: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664000" y="1944000"/>
                <a:ext cx="432000" cy="432000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1,1,3</a:t>
                </a: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060000" y="2736000"/>
                <a:ext cx="432000" cy="432000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2,2,3</a:t>
                </a: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268000" y="2736000"/>
                <a:ext cx="432000" cy="432000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2,1,2</a:t>
                </a:r>
              </a:p>
            </p:txBody>
          </p:sp>
          <p:cxnSp>
            <p:nvCxnSpPr>
              <p:cNvPr id="65" name="Straight Connector 64"/>
              <p:cNvCxnSpPr>
                <a:stCxn id="64" idx="6"/>
                <a:endCxn id="63" idx="2"/>
              </p:cNvCxnSpPr>
              <p:nvPr/>
            </p:nvCxnSpPr>
            <p:spPr>
              <a:xfrm>
                <a:off x="2700000" y="2952000"/>
                <a:ext cx="360000" cy="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64" idx="0"/>
                <a:endCxn id="62" idx="3"/>
              </p:cNvCxnSpPr>
              <p:nvPr/>
            </p:nvCxnSpPr>
            <p:spPr>
              <a:xfrm flipV="1">
                <a:off x="2484000" y="2312735"/>
                <a:ext cx="243265" cy="423265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62" idx="5"/>
                <a:endCxn id="63" idx="0"/>
              </p:cNvCxnSpPr>
              <p:nvPr/>
            </p:nvCxnSpPr>
            <p:spPr>
              <a:xfrm>
                <a:off x="3032735" y="2312735"/>
                <a:ext cx="243265" cy="423265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5472000" y="1944000"/>
              <a:ext cx="2016000" cy="2268000"/>
              <a:chOff x="4176000" y="108000"/>
              <a:chExt cx="2016000" cy="2268000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4176000" y="360000"/>
                <a:ext cx="432000" cy="43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>
                        <a:lumMod val="8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1,1</a:t>
                </a: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4176000" y="1152000"/>
                <a:ext cx="432000" cy="43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>
                        <a:lumMod val="8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2,1</a:t>
                </a:r>
              </a:p>
            </p:txBody>
          </p:sp>
          <p:cxnSp>
            <p:nvCxnSpPr>
              <p:cNvPr id="71" name="Straight Connector 70"/>
              <p:cNvCxnSpPr>
                <a:stCxn id="69" idx="6"/>
                <a:endCxn id="72" idx="2"/>
              </p:cNvCxnSpPr>
              <p:nvPr/>
            </p:nvCxnSpPr>
            <p:spPr>
              <a:xfrm>
                <a:off x="4608000" y="576000"/>
                <a:ext cx="1152000" cy="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Oval 71"/>
              <p:cNvSpPr/>
              <p:nvPr/>
            </p:nvSpPr>
            <p:spPr>
              <a:xfrm>
                <a:off x="5760000" y="360000"/>
                <a:ext cx="432000" cy="43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>
                        <a:lumMod val="8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1,3</a:t>
                </a: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4968000" y="1152000"/>
                <a:ext cx="432000" cy="43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>
                        <a:lumMod val="8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2,2</a:t>
                </a:r>
              </a:p>
            </p:txBody>
          </p:sp>
          <p:cxnSp>
            <p:nvCxnSpPr>
              <p:cNvPr id="74" name="Straight Connector 73"/>
              <p:cNvCxnSpPr>
                <a:stCxn id="70" idx="6"/>
                <a:endCxn id="73" idx="2"/>
              </p:cNvCxnSpPr>
              <p:nvPr/>
            </p:nvCxnSpPr>
            <p:spPr>
              <a:xfrm>
                <a:off x="4608000" y="1368000"/>
                <a:ext cx="360000" cy="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/>
              <p:cNvSpPr/>
              <p:nvPr/>
            </p:nvSpPr>
            <p:spPr>
              <a:xfrm>
                <a:off x="4968000" y="1944000"/>
                <a:ext cx="432000" cy="43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>
                        <a:lumMod val="8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3,2</a:t>
                </a:r>
              </a:p>
            </p:txBody>
          </p:sp>
          <p:cxnSp>
            <p:nvCxnSpPr>
              <p:cNvPr id="76" name="Straight Connector 75"/>
              <p:cNvCxnSpPr>
                <a:stCxn id="69" idx="4"/>
                <a:endCxn id="70" idx="0"/>
              </p:cNvCxnSpPr>
              <p:nvPr/>
            </p:nvCxnSpPr>
            <p:spPr>
              <a:xfrm>
                <a:off x="4392000" y="792000"/>
                <a:ext cx="0" cy="36000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  <a:prstDash val="sysDot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73" idx="4"/>
                <a:endCxn id="75" idx="0"/>
              </p:cNvCxnSpPr>
              <p:nvPr/>
            </p:nvCxnSpPr>
            <p:spPr>
              <a:xfrm>
                <a:off x="5184000" y="1584000"/>
                <a:ext cx="0" cy="36000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  <a:prstDash val="sysDot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5760000" y="1944000"/>
                <a:ext cx="432000" cy="43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>
                        <a:lumMod val="8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3,3</a:t>
                </a:r>
              </a:p>
            </p:txBody>
          </p:sp>
          <p:cxnSp>
            <p:nvCxnSpPr>
              <p:cNvPr id="79" name="Straight Connector 78"/>
              <p:cNvCxnSpPr>
                <a:stCxn id="75" idx="6"/>
                <a:endCxn id="78" idx="2"/>
              </p:cNvCxnSpPr>
              <p:nvPr/>
            </p:nvCxnSpPr>
            <p:spPr>
              <a:xfrm>
                <a:off x="5400000" y="2160000"/>
                <a:ext cx="360000" cy="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stCxn id="78" idx="0"/>
                <a:endCxn id="72" idx="4"/>
              </p:cNvCxnSpPr>
              <p:nvPr/>
            </p:nvCxnSpPr>
            <p:spPr>
              <a:xfrm flipV="1">
                <a:off x="5976000" y="792000"/>
                <a:ext cx="0" cy="115200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  <a:prstDash val="sysDot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4644000" y="1656000"/>
                <a:ext cx="288000" cy="21600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(c)</a:t>
                </a: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4968000" y="108000"/>
                <a:ext cx="432000" cy="432000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1,1,3</a:t>
                </a: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572000" y="900000"/>
                <a:ext cx="432000" cy="432000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2,1,2</a:t>
                </a: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364000" y="1692000"/>
                <a:ext cx="432000" cy="432000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3,2,3</a:t>
                </a:r>
              </a:p>
            </p:txBody>
          </p:sp>
          <p:cxnSp>
            <p:nvCxnSpPr>
              <p:cNvPr id="85" name="Straight Connector 84"/>
              <p:cNvCxnSpPr>
                <a:stCxn id="82" idx="3"/>
                <a:endCxn id="83" idx="0"/>
              </p:cNvCxnSpPr>
              <p:nvPr/>
            </p:nvCxnSpPr>
            <p:spPr>
              <a:xfrm flipH="1">
                <a:off x="4788000" y="476735"/>
                <a:ext cx="243265" cy="423265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84" idx="0"/>
                <a:endCxn id="82" idx="5"/>
              </p:cNvCxnSpPr>
              <p:nvPr/>
            </p:nvCxnSpPr>
            <p:spPr>
              <a:xfrm flipH="1" flipV="1">
                <a:off x="5336735" y="476735"/>
                <a:ext cx="243265" cy="1215265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83" idx="4"/>
                <a:endCxn id="84" idx="2"/>
              </p:cNvCxnSpPr>
              <p:nvPr/>
            </p:nvCxnSpPr>
            <p:spPr>
              <a:xfrm>
                <a:off x="4788000" y="1332000"/>
                <a:ext cx="576000" cy="57600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5832000" y="4680000"/>
              <a:ext cx="1296000" cy="792000"/>
              <a:chOff x="2952000" y="4032000"/>
              <a:chExt cx="1296000" cy="792000"/>
            </a:xfrm>
          </p:grpSpPr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>
                <a:off x="3024000" y="4104000"/>
                <a:ext cx="288000" cy="28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 smtClean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90" name="Straight Connector 89"/>
              <p:cNvCxnSpPr>
                <a:stCxn id="89" idx="6"/>
                <a:endCxn id="91" idx="2"/>
              </p:cNvCxnSpPr>
              <p:nvPr/>
            </p:nvCxnSpPr>
            <p:spPr>
              <a:xfrm>
                <a:off x="3312000" y="4248000"/>
                <a:ext cx="288000" cy="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>
                <a:spLocks noChangeAspect="1"/>
              </p:cNvSpPr>
              <p:nvPr/>
            </p:nvSpPr>
            <p:spPr>
              <a:xfrm>
                <a:off x="3600000" y="4104000"/>
                <a:ext cx="288000" cy="28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 smtClean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" name="Oval 91"/>
              <p:cNvSpPr>
                <a:spLocks noChangeAspect="1"/>
              </p:cNvSpPr>
              <p:nvPr/>
            </p:nvSpPr>
            <p:spPr>
              <a:xfrm>
                <a:off x="3024000" y="4464000"/>
                <a:ext cx="288000" cy="288000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93" name="Straight Connector 92"/>
              <p:cNvCxnSpPr>
                <a:stCxn id="92" idx="6"/>
                <a:endCxn id="94" idx="2"/>
              </p:cNvCxnSpPr>
              <p:nvPr/>
            </p:nvCxnSpPr>
            <p:spPr>
              <a:xfrm>
                <a:off x="3312000" y="4608000"/>
                <a:ext cx="288000" cy="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Oval 93"/>
              <p:cNvSpPr>
                <a:spLocks noChangeAspect="1"/>
              </p:cNvSpPr>
              <p:nvPr/>
            </p:nvSpPr>
            <p:spPr>
              <a:xfrm>
                <a:off x="3600000" y="4464000"/>
                <a:ext cx="288000" cy="288000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924000" y="4500000"/>
                <a:ext cx="288000" cy="21600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H'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3924000" y="4140000"/>
                <a:ext cx="288000" cy="21600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G'</a:t>
                </a:r>
              </a:p>
            </p:txBody>
          </p:sp>
          <p:sp>
            <p:nvSpPr>
              <p:cNvPr id="97" name="Rectangle 96"/>
              <p:cNvSpPr>
                <a:spLocks/>
              </p:cNvSpPr>
              <p:nvPr/>
            </p:nvSpPr>
            <p:spPr>
              <a:xfrm>
                <a:off x="2952000" y="4032000"/>
                <a:ext cx="1296000" cy="79200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830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Petri-Net-Based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/>
              <a:t>Petri Net </a:t>
            </a:r>
            <a:r>
              <a:rPr kumimoji="1" lang="en" altLang="zh-TW" dirty="0" smtClean="0"/>
              <a:t>Examples</a:t>
            </a:r>
            <a:endParaRPr kumimoji="1" lang="en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44</a:t>
            </a:fld>
            <a:endParaRPr lang="en-US" dirty="0"/>
          </a:p>
        </p:txBody>
      </p:sp>
      <p:cxnSp>
        <p:nvCxnSpPr>
          <p:cNvPr id="6" name="Straight Connector 5"/>
          <p:cNvCxnSpPr>
            <a:stCxn id="66" idx="7"/>
            <a:endCxn id="67" idx="1"/>
          </p:cNvCxnSpPr>
          <p:nvPr/>
        </p:nvCxnSpPr>
        <p:spPr>
          <a:xfrm>
            <a:off x="6958498" y="3258788"/>
            <a:ext cx="407394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67" idx="3"/>
            <a:endCxn id="82" idx="1"/>
          </p:cNvCxnSpPr>
          <p:nvPr/>
        </p:nvCxnSpPr>
        <p:spPr>
          <a:xfrm>
            <a:off x="7365892" y="3468108"/>
            <a:ext cx="0" cy="925436"/>
          </a:xfrm>
          <a:prstGeom prst="lin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sysDot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5" idx="3"/>
            <a:endCxn id="66" idx="1"/>
          </p:cNvCxnSpPr>
          <p:nvPr/>
        </p:nvCxnSpPr>
        <p:spPr>
          <a:xfrm>
            <a:off x="6749179" y="2333352"/>
            <a:ext cx="0" cy="925436"/>
          </a:xfrm>
          <a:prstGeom prst="lin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sysDot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96" idx="7"/>
            <a:endCxn id="60" idx="5"/>
          </p:cNvCxnSpPr>
          <p:nvPr/>
        </p:nvCxnSpPr>
        <p:spPr>
          <a:xfrm flipV="1">
            <a:off x="8191924" y="2333352"/>
            <a:ext cx="0" cy="2060192"/>
          </a:xfrm>
          <a:prstGeom prst="lin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sysDot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2" idx="5"/>
            <a:endCxn id="96" idx="3"/>
          </p:cNvCxnSpPr>
          <p:nvPr/>
        </p:nvCxnSpPr>
        <p:spPr>
          <a:xfrm>
            <a:off x="7575211" y="4602864"/>
            <a:ext cx="407394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5" idx="7"/>
            <a:endCxn id="60" idx="1"/>
          </p:cNvCxnSpPr>
          <p:nvPr/>
        </p:nvCxnSpPr>
        <p:spPr>
          <a:xfrm>
            <a:off x="6958498" y="2124032"/>
            <a:ext cx="1024107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76" idx="7"/>
            <a:endCxn id="377" idx="1"/>
          </p:cNvCxnSpPr>
          <p:nvPr/>
        </p:nvCxnSpPr>
        <p:spPr>
          <a:xfrm>
            <a:off x="1161395" y="5330951"/>
            <a:ext cx="407394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62" idx="7"/>
            <a:endCxn id="363" idx="1"/>
          </p:cNvCxnSpPr>
          <p:nvPr/>
        </p:nvCxnSpPr>
        <p:spPr>
          <a:xfrm>
            <a:off x="1161395" y="4196195"/>
            <a:ext cx="407394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63" idx="5"/>
            <a:endCxn id="377" idx="7"/>
          </p:cNvCxnSpPr>
          <p:nvPr/>
        </p:nvCxnSpPr>
        <p:spPr>
          <a:xfrm>
            <a:off x="1778108" y="4405515"/>
            <a:ext cx="0" cy="925436"/>
          </a:xfrm>
          <a:prstGeom prst="lin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sysDot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362" idx="3"/>
            <a:endCxn id="376" idx="1"/>
          </p:cNvCxnSpPr>
          <p:nvPr/>
        </p:nvCxnSpPr>
        <p:spPr>
          <a:xfrm>
            <a:off x="952076" y="4405515"/>
            <a:ext cx="0" cy="925436"/>
          </a:xfrm>
          <a:prstGeom prst="lin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sysDot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77" idx="5"/>
            <a:endCxn id="299" idx="7"/>
          </p:cNvCxnSpPr>
          <p:nvPr/>
        </p:nvCxnSpPr>
        <p:spPr>
          <a:xfrm>
            <a:off x="4985016" y="4405515"/>
            <a:ext cx="0" cy="925436"/>
          </a:xfrm>
          <a:prstGeom prst="lin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sysDot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82" idx="1"/>
            <a:endCxn id="271" idx="3"/>
          </p:cNvCxnSpPr>
          <p:nvPr/>
        </p:nvCxnSpPr>
        <p:spPr>
          <a:xfrm flipV="1">
            <a:off x="3542271" y="4405515"/>
            <a:ext cx="0" cy="925436"/>
          </a:xfrm>
          <a:prstGeom prst="lin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sysDot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83" idx="5"/>
            <a:endCxn id="299" idx="3"/>
          </p:cNvCxnSpPr>
          <p:nvPr/>
        </p:nvCxnSpPr>
        <p:spPr>
          <a:xfrm>
            <a:off x="4368303" y="5540271"/>
            <a:ext cx="407394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82" idx="5"/>
            <a:endCxn id="283" idx="3"/>
          </p:cNvCxnSpPr>
          <p:nvPr/>
        </p:nvCxnSpPr>
        <p:spPr>
          <a:xfrm>
            <a:off x="3751590" y="5540271"/>
            <a:ext cx="407394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71" idx="7"/>
            <a:endCxn id="277" idx="1"/>
          </p:cNvCxnSpPr>
          <p:nvPr/>
        </p:nvCxnSpPr>
        <p:spPr>
          <a:xfrm>
            <a:off x="3751590" y="4196195"/>
            <a:ext cx="1024107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47" idx="3"/>
            <a:endCxn id="467" idx="1"/>
          </p:cNvCxnSpPr>
          <p:nvPr/>
        </p:nvCxnSpPr>
        <p:spPr>
          <a:xfrm>
            <a:off x="952076" y="2333352"/>
            <a:ext cx="0" cy="925436"/>
          </a:xfrm>
          <a:prstGeom prst="lin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sysDot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18" idx="7"/>
            <a:endCxn id="191" idx="5"/>
          </p:cNvCxnSpPr>
          <p:nvPr/>
        </p:nvCxnSpPr>
        <p:spPr>
          <a:xfrm flipV="1">
            <a:off x="4985016" y="2333352"/>
            <a:ext cx="0" cy="925436"/>
          </a:xfrm>
          <a:prstGeom prst="lin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sysDot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5" idx="3"/>
            <a:endCxn id="197" idx="1"/>
          </p:cNvCxnSpPr>
          <p:nvPr/>
        </p:nvCxnSpPr>
        <p:spPr>
          <a:xfrm>
            <a:off x="3542271" y="2333352"/>
            <a:ext cx="0" cy="925436"/>
          </a:xfrm>
          <a:prstGeom prst="lin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sysDot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8" idx="5"/>
            <a:endCxn id="218" idx="3"/>
          </p:cNvCxnSpPr>
          <p:nvPr/>
        </p:nvCxnSpPr>
        <p:spPr>
          <a:xfrm>
            <a:off x="4368303" y="3468108"/>
            <a:ext cx="407394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7" idx="5"/>
            <a:endCxn id="198" idx="3"/>
          </p:cNvCxnSpPr>
          <p:nvPr/>
        </p:nvCxnSpPr>
        <p:spPr>
          <a:xfrm>
            <a:off x="3751590" y="3468108"/>
            <a:ext cx="407394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85" idx="7"/>
            <a:endCxn id="191" idx="1"/>
          </p:cNvCxnSpPr>
          <p:nvPr/>
        </p:nvCxnSpPr>
        <p:spPr>
          <a:xfrm>
            <a:off x="3751590" y="2124032"/>
            <a:ext cx="1024107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68" idx="7"/>
            <a:endCxn id="448" idx="5"/>
          </p:cNvCxnSpPr>
          <p:nvPr/>
        </p:nvCxnSpPr>
        <p:spPr>
          <a:xfrm flipV="1">
            <a:off x="1778108" y="2333352"/>
            <a:ext cx="0" cy="925436"/>
          </a:xfrm>
          <a:prstGeom prst="lin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sysDot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67" idx="5"/>
            <a:endCxn id="468" idx="3"/>
          </p:cNvCxnSpPr>
          <p:nvPr/>
        </p:nvCxnSpPr>
        <p:spPr>
          <a:xfrm>
            <a:off x="1161395" y="3468108"/>
            <a:ext cx="407394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47" idx="7"/>
            <a:endCxn id="448" idx="1"/>
          </p:cNvCxnSpPr>
          <p:nvPr/>
        </p:nvCxnSpPr>
        <p:spPr>
          <a:xfrm>
            <a:off x="1161395" y="2124032"/>
            <a:ext cx="407394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144000" y="1908000"/>
            <a:ext cx="2294173" cy="1751471"/>
            <a:chOff x="144000" y="144000"/>
            <a:chExt cx="3348000" cy="2556000"/>
          </a:xfrm>
        </p:grpSpPr>
        <p:sp>
          <p:nvSpPr>
            <p:cNvPr id="447" name="Oval 446"/>
            <p:cNvSpPr/>
            <p:nvPr/>
          </p:nvSpPr>
          <p:spPr>
            <a:xfrm>
              <a:off x="1260000" y="396000"/>
              <a:ext cx="432000" cy="43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1,1</a:t>
              </a:r>
            </a:p>
          </p:txBody>
        </p:sp>
        <p:sp>
          <p:nvSpPr>
            <p:cNvPr id="448" name="Oval 447"/>
            <p:cNvSpPr/>
            <p:nvPr/>
          </p:nvSpPr>
          <p:spPr>
            <a:xfrm>
              <a:off x="2160000" y="396000"/>
              <a:ext cx="432000" cy="43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1,2</a:t>
              </a:r>
            </a:p>
          </p:txBody>
        </p:sp>
        <p:sp>
          <p:nvSpPr>
            <p:cNvPr id="449" name="Oval 448"/>
            <p:cNvSpPr/>
            <p:nvPr/>
          </p:nvSpPr>
          <p:spPr>
            <a:xfrm>
              <a:off x="360000" y="396000"/>
              <a:ext cx="432000" cy="432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0" name="Oval 449"/>
            <p:cNvSpPr>
              <a:spLocks noChangeAspect="1"/>
            </p:cNvSpPr>
            <p:nvPr/>
          </p:nvSpPr>
          <p:spPr>
            <a:xfrm>
              <a:off x="504000" y="540000"/>
              <a:ext cx="144000" cy="14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51" name="Group 450"/>
            <p:cNvGrpSpPr/>
            <p:nvPr/>
          </p:nvGrpSpPr>
          <p:grpSpPr>
            <a:xfrm>
              <a:off x="792000" y="288000"/>
              <a:ext cx="468000" cy="648000"/>
              <a:chOff x="936000" y="396000"/>
              <a:chExt cx="468000" cy="648000"/>
            </a:xfrm>
          </p:grpSpPr>
          <p:cxnSp>
            <p:nvCxnSpPr>
              <p:cNvPr id="524" name="Straight Connector 523"/>
              <p:cNvCxnSpPr/>
              <p:nvPr/>
            </p:nvCxnSpPr>
            <p:spPr>
              <a:xfrm>
                <a:off x="936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5" name="Rectangle 524"/>
              <p:cNvSpPr/>
              <p:nvPr/>
            </p:nvSpPr>
            <p:spPr>
              <a:xfrm>
                <a:off x="1152000" y="396000"/>
                <a:ext cx="36000" cy="64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526" name="Straight Connector 525"/>
              <p:cNvCxnSpPr/>
              <p:nvPr/>
            </p:nvCxnSpPr>
            <p:spPr>
              <a:xfrm>
                <a:off x="1188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2" name="Group 451"/>
            <p:cNvGrpSpPr/>
            <p:nvPr/>
          </p:nvGrpSpPr>
          <p:grpSpPr>
            <a:xfrm>
              <a:off x="1692000" y="288000"/>
              <a:ext cx="468000" cy="648000"/>
              <a:chOff x="936000" y="396000"/>
              <a:chExt cx="468000" cy="648000"/>
            </a:xfrm>
          </p:grpSpPr>
          <p:cxnSp>
            <p:nvCxnSpPr>
              <p:cNvPr id="521" name="Straight Connector 520"/>
              <p:cNvCxnSpPr/>
              <p:nvPr/>
            </p:nvCxnSpPr>
            <p:spPr>
              <a:xfrm>
                <a:off x="936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2" name="Rectangle 521"/>
              <p:cNvSpPr/>
              <p:nvPr/>
            </p:nvSpPr>
            <p:spPr>
              <a:xfrm>
                <a:off x="1152000" y="396000"/>
                <a:ext cx="36000" cy="64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523" name="Straight Connector 522"/>
              <p:cNvCxnSpPr/>
              <p:nvPr/>
            </p:nvCxnSpPr>
            <p:spPr>
              <a:xfrm>
                <a:off x="1188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3" name="Group 452"/>
            <p:cNvGrpSpPr/>
            <p:nvPr/>
          </p:nvGrpSpPr>
          <p:grpSpPr>
            <a:xfrm>
              <a:off x="2592000" y="288000"/>
              <a:ext cx="468000" cy="648000"/>
              <a:chOff x="936000" y="396000"/>
              <a:chExt cx="468000" cy="648000"/>
            </a:xfrm>
          </p:grpSpPr>
          <p:cxnSp>
            <p:nvCxnSpPr>
              <p:cNvPr id="518" name="Straight Connector 517"/>
              <p:cNvCxnSpPr/>
              <p:nvPr/>
            </p:nvCxnSpPr>
            <p:spPr>
              <a:xfrm>
                <a:off x="936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9" name="Rectangle 518"/>
              <p:cNvSpPr/>
              <p:nvPr/>
            </p:nvSpPr>
            <p:spPr>
              <a:xfrm>
                <a:off x="1152000" y="396000"/>
                <a:ext cx="36000" cy="64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520" name="Straight Connector 519"/>
              <p:cNvCxnSpPr/>
              <p:nvPr/>
            </p:nvCxnSpPr>
            <p:spPr>
              <a:xfrm>
                <a:off x="1188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4" name="Oval 453"/>
            <p:cNvSpPr/>
            <p:nvPr/>
          </p:nvSpPr>
          <p:spPr>
            <a:xfrm>
              <a:off x="3060000" y="396000"/>
              <a:ext cx="432000" cy="432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5" name="Oval 454"/>
            <p:cNvSpPr/>
            <p:nvPr/>
          </p:nvSpPr>
          <p:spPr>
            <a:xfrm>
              <a:off x="360000" y="1224000"/>
              <a:ext cx="432000" cy="432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1,2,1</a:t>
              </a:r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6" name="Oval 455"/>
            <p:cNvSpPr/>
            <p:nvPr/>
          </p:nvSpPr>
          <p:spPr>
            <a:xfrm>
              <a:off x="1260000" y="1224000"/>
              <a:ext cx="432000" cy="432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2,1,2</a:t>
              </a:r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360000" y="828000"/>
              <a:ext cx="432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1,in</a:t>
              </a:r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3060000" y="828000"/>
              <a:ext cx="432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1,out</a:t>
              </a:r>
            </a:p>
          </p:txBody>
        </p:sp>
        <p:cxnSp>
          <p:nvCxnSpPr>
            <p:cNvPr id="459" name="Straight Connector 458"/>
            <p:cNvCxnSpPr/>
            <p:nvPr/>
          </p:nvCxnSpPr>
          <p:spPr>
            <a:xfrm>
              <a:off x="216000" y="144000"/>
              <a:ext cx="18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/>
          </p:nvCxnSpPr>
          <p:spPr>
            <a:xfrm flipV="1">
              <a:off x="144000" y="216000"/>
              <a:ext cx="0" cy="115200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>
              <a:off x="1116000" y="1800000"/>
              <a:ext cx="18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>
              <a:off x="1116000" y="1440000"/>
              <a:ext cx="144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3" name="Arc 462"/>
            <p:cNvSpPr/>
            <p:nvPr/>
          </p:nvSpPr>
          <p:spPr>
            <a:xfrm>
              <a:off x="1044000" y="1656000"/>
              <a:ext cx="144000" cy="144000"/>
            </a:xfrm>
            <a:prstGeom prst="arc">
              <a:avLst>
                <a:gd name="adj1" fmla="val 4826682"/>
                <a:gd name="adj2" fmla="val 11397002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4" name="Arc 463"/>
            <p:cNvSpPr/>
            <p:nvPr/>
          </p:nvSpPr>
          <p:spPr>
            <a:xfrm>
              <a:off x="1044000" y="1440000"/>
              <a:ext cx="144000" cy="144000"/>
            </a:xfrm>
            <a:prstGeom prst="arc">
              <a:avLst>
                <a:gd name="adj1" fmla="val 10686801"/>
                <a:gd name="adj2" fmla="val 16609205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65" name="Straight Connector 464"/>
            <p:cNvCxnSpPr/>
            <p:nvPr/>
          </p:nvCxnSpPr>
          <p:spPr>
            <a:xfrm flipV="1">
              <a:off x="1044000" y="1512000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>
              <a:off x="1764000" y="792000"/>
              <a:ext cx="144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Oval 466"/>
            <p:cNvSpPr/>
            <p:nvPr/>
          </p:nvSpPr>
          <p:spPr>
            <a:xfrm>
              <a:off x="1260000" y="2052000"/>
              <a:ext cx="432000" cy="43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2,1</a:t>
              </a:r>
            </a:p>
          </p:txBody>
        </p:sp>
        <p:sp>
          <p:nvSpPr>
            <p:cNvPr id="468" name="Oval 467"/>
            <p:cNvSpPr/>
            <p:nvPr/>
          </p:nvSpPr>
          <p:spPr>
            <a:xfrm>
              <a:off x="2160000" y="2052000"/>
              <a:ext cx="432000" cy="43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2,2</a:t>
              </a:r>
            </a:p>
          </p:txBody>
        </p:sp>
        <p:sp>
          <p:nvSpPr>
            <p:cNvPr id="469" name="Oval 468"/>
            <p:cNvSpPr/>
            <p:nvPr/>
          </p:nvSpPr>
          <p:spPr>
            <a:xfrm>
              <a:off x="360000" y="2052000"/>
              <a:ext cx="432000" cy="432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0" name="Oval 469"/>
            <p:cNvSpPr>
              <a:spLocks noChangeAspect="1"/>
            </p:cNvSpPr>
            <p:nvPr/>
          </p:nvSpPr>
          <p:spPr>
            <a:xfrm>
              <a:off x="504000" y="2196000"/>
              <a:ext cx="144000" cy="14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71" name="Group 470"/>
            <p:cNvGrpSpPr/>
            <p:nvPr/>
          </p:nvGrpSpPr>
          <p:grpSpPr>
            <a:xfrm>
              <a:off x="792000" y="1944000"/>
              <a:ext cx="468000" cy="648000"/>
              <a:chOff x="936000" y="396000"/>
              <a:chExt cx="468000" cy="648000"/>
            </a:xfrm>
          </p:grpSpPr>
          <p:cxnSp>
            <p:nvCxnSpPr>
              <p:cNvPr id="515" name="Straight Connector 514"/>
              <p:cNvCxnSpPr/>
              <p:nvPr/>
            </p:nvCxnSpPr>
            <p:spPr>
              <a:xfrm>
                <a:off x="936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6" name="Rectangle 515"/>
              <p:cNvSpPr/>
              <p:nvPr/>
            </p:nvSpPr>
            <p:spPr>
              <a:xfrm>
                <a:off x="1152000" y="396000"/>
                <a:ext cx="36000" cy="64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517" name="Straight Connector 516"/>
              <p:cNvCxnSpPr/>
              <p:nvPr/>
            </p:nvCxnSpPr>
            <p:spPr>
              <a:xfrm>
                <a:off x="1188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2" name="Group 471"/>
            <p:cNvGrpSpPr/>
            <p:nvPr/>
          </p:nvGrpSpPr>
          <p:grpSpPr>
            <a:xfrm>
              <a:off x="1692000" y="1944000"/>
              <a:ext cx="468000" cy="648000"/>
              <a:chOff x="936000" y="396000"/>
              <a:chExt cx="468000" cy="648000"/>
            </a:xfrm>
          </p:grpSpPr>
          <p:cxnSp>
            <p:nvCxnSpPr>
              <p:cNvPr id="512" name="Straight Connector 511"/>
              <p:cNvCxnSpPr/>
              <p:nvPr/>
            </p:nvCxnSpPr>
            <p:spPr>
              <a:xfrm>
                <a:off x="936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3" name="Rectangle 512"/>
              <p:cNvSpPr/>
              <p:nvPr/>
            </p:nvSpPr>
            <p:spPr>
              <a:xfrm>
                <a:off x="1152000" y="396000"/>
                <a:ext cx="36000" cy="64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514" name="Straight Connector 513"/>
              <p:cNvCxnSpPr/>
              <p:nvPr/>
            </p:nvCxnSpPr>
            <p:spPr>
              <a:xfrm>
                <a:off x="1188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3" name="Group 472"/>
            <p:cNvGrpSpPr/>
            <p:nvPr/>
          </p:nvGrpSpPr>
          <p:grpSpPr>
            <a:xfrm>
              <a:off x="2592000" y="1944000"/>
              <a:ext cx="468000" cy="648000"/>
              <a:chOff x="936000" y="396000"/>
              <a:chExt cx="468000" cy="648000"/>
            </a:xfrm>
          </p:grpSpPr>
          <p:cxnSp>
            <p:nvCxnSpPr>
              <p:cNvPr id="509" name="Straight Connector 508"/>
              <p:cNvCxnSpPr/>
              <p:nvPr/>
            </p:nvCxnSpPr>
            <p:spPr>
              <a:xfrm>
                <a:off x="936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0" name="Rectangle 509"/>
              <p:cNvSpPr/>
              <p:nvPr/>
            </p:nvSpPr>
            <p:spPr>
              <a:xfrm>
                <a:off x="1152000" y="396000"/>
                <a:ext cx="36000" cy="64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511" name="Straight Connector 510"/>
              <p:cNvCxnSpPr/>
              <p:nvPr/>
            </p:nvCxnSpPr>
            <p:spPr>
              <a:xfrm>
                <a:off x="1188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4" name="Oval 473"/>
            <p:cNvSpPr/>
            <p:nvPr/>
          </p:nvSpPr>
          <p:spPr>
            <a:xfrm>
              <a:off x="3060000" y="2052000"/>
              <a:ext cx="432000" cy="432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360000" y="2484000"/>
              <a:ext cx="432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2,in</a:t>
              </a:r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3060000" y="2484000"/>
              <a:ext cx="432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2,out</a:t>
              </a:r>
            </a:p>
          </p:txBody>
        </p:sp>
        <p:grpSp>
          <p:nvGrpSpPr>
            <p:cNvPr id="477" name="Group 476"/>
            <p:cNvGrpSpPr/>
            <p:nvPr/>
          </p:nvGrpSpPr>
          <p:grpSpPr>
            <a:xfrm>
              <a:off x="792000" y="1944000"/>
              <a:ext cx="216000" cy="144000"/>
              <a:chOff x="1512000" y="2268000"/>
              <a:chExt cx="216000" cy="144000"/>
            </a:xfrm>
          </p:grpSpPr>
          <p:cxnSp>
            <p:nvCxnSpPr>
              <p:cNvPr id="507" name="Straight Connector 506"/>
              <p:cNvCxnSpPr/>
              <p:nvPr/>
            </p:nvCxnSpPr>
            <p:spPr>
              <a:xfrm>
                <a:off x="1584000" y="2412000"/>
                <a:ext cx="144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8" name="Arc 507"/>
              <p:cNvSpPr/>
              <p:nvPr/>
            </p:nvSpPr>
            <p:spPr>
              <a:xfrm>
                <a:off x="1512000" y="2268000"/>
                <a:ext cx="144000" cy="144000"/>
              </a:xfrm>
              <a:prstGeom prst="arc">
                <a:avLst>
                  <a:gd name="adj1" fmla="val 5148478"/>
                  <a:gd name="adj2" fmla="val 11239326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78" name="Group 477"/>
            <p:cNvGrpSpPr/>
            <p:nvPr/>
          </p:nvGrpSpPr>
          <p:grpSpPr>
            <a:xfrm>
              <a:off x="144000" y="1296000"/>
              <a:ext cx="216000" cy="144000"/>
              <a:chOff x="1512000" y="2268000"/>
              <a:chExt cx="216000" cy="144000"/>
            </a:xfrm>
          </p:grpSpPr>
          <p:cxnSp>
            <p:nvCxnSpPr>
              <p:cNvPr id="505" name="Straight Connector 504"/>
              <p:cNvCxnSpPr/>
              <p:nvPr/>
            </p:nvCxnSpPr>
            <p:spPr>
              <a:xfrm>
                <a:off x="1584000" y="2412000"/>
                <a:ext cx="144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6" name="Arc 505"/>
              <p:cNvSpPr/>
              <p:nvPr/>
            </p:nvSpPr>
            <p:spPr>
              <a:xfrm>
                <a:off x="1512000" y="2268000"/>
                <a:ext cx="144000" cy="144000"/>
              </a:xfrm>
              <a:prstGeom prst="arc">
                <a:avLst>
                  <a:gd name="adj1" fmla="val 5432045"/>
                  <a:gd name="adj2" fmla="val 11234057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79" name="Arc 478"/>
            <p:cNvSpPr/>
            <p:nvPr/>
          </p:nvSpPr>
          <p:spPr>
            <a:xfrm>
              <a:off x="144000" y="144000"/>
              <a:ext cx="144000" cy="144000"/>
            </a:xfrm>
            <a:prstGeom prst="arc">
              <a:avLst>
                <a:gd name="adj1" fmla="val 10686801"/>
                <a:gd name="adj2" fmla="val 16189169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80" name="Group 479"/>
            <p:cNvGrpSpPr/>
            <p:nvPr/>
          </p:nvGrpSpPr>
          <p:grpSpPr>
            <a:xfrm>
              <a:off x="1944000" y="144000"/>
              <a:ext cx="144000" cy="288000"/>
              <a:chOff x="2664000" y="396000"/>
              <a:chExt cx="144000" cy="288000"/>
            </a:xfrm>
          </p:grpSpPr>
          <p:sp>
            <p:nvSpPr>
              <p:cNvPr id="501" name="Arc 500"/>
              <p:cNvSpPr/>
              <p:nvPr/>
            </p:nvSpPr>
            <p:spPr>
              <a:xfrm>
                <a:off x="2664000" y="396000"/>
                <a:ext cx="144000" cy="144000"/>
              </a:xfrm>
              <a:prstGeom prst="arc">
                <a:avLst>
                  <a:gd name="adj1" fmla="val 15967517"/>
                  <a:gd name="adj2" fmla="val 388423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" name="Arc 501"/>
              <p:cNvSpPr/>
              <p:nvPr/>
            </p:nvSpPr>
            <p:spPr>
              <a:xfrm>
                <a:off x="2664000" y="540000"/>
                <a:ext cx="144000" cy="144000"/>
              </a:xfrm>
              <a:prstGeom prst="arc">
                <a:avLst>
                  <a:gd name="adj1" fmla="val 21473558"/>
                  <a:gd name="adj2" fmla="val 5607589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503" name="Straight Connector 502"/>
              <p:cNvCxnSpPr/>
              <p:nvPr/>
            </p:nvCxnSpPr>
            <p:spPr>
              <a:xfrm flipV="1">
                <a:off x="2808000" y="468000"/>
                <a:ext cx="0" cy="144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/>
              <p:cNvCxnSpPr/>
              <p:nvPr/>
            </p:nvCxnSpPr>
            <p:spPr>
              <a:xfrm>
                <a:off x="2664000" y="684000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1" name="Group 480"/>
            <p:cNvGrpSpPr/>
            <p:nvPr/>
          </p:nvGrpSpPr>
          <p:grpSpPr>
            <a:xfrm>
              <a:off x="2844000" y="1800000"/>
              <a:ext cx="144000" cy="288000"/>
              <a:chOff x="2664000" y="396000"/>
              <a:chExt cx="144000" cy="288000"/>
            </a:xfrm>
          </p:grpSpPr>
          <p:sp>
            <p:nvSpPr>
              <p:cNvPr id="497" name="Arc 496"/>
              <p:cNvSpPr/>
              <p:nvPr/>
            </p:nvSpPr>
            <p:spPr>
              <a:xfrm>
                <a:off x="2664000" y="396000"/>
                <a:ext cx="144000" cy="144000"/>
              </a:xfrm>
              <a:prstGeom prst="arc">
                <a:avLst>
                  <a:gd name="adj1" fmla="val 15967517"/>
                  <a:gd name="adj2" fmla="val 388423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8" name="Arc 497"/>
              <p:cNvSpPr/>
              <p:nvPr/>
            </p:nvSpPr>
            <p:spPr>
              <a:xfrm>
                <a:off x="2664000" y="540000"/>
                <a:ext cx="144000" cy="144000"/>
              </a:xfrm>
              <a:prstGeom prst="arc">
                <a:avLst>
                  <a:gd name="adj1" fmla="val 21473558"/>
                  <a:gd name="adj2" fmla="val 5607589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99" name="Straight Connector 498"/>
              <p:cNvCxnSpPr/>
              <p:nvPr/>
            </p:nvCxnSpPr>
            <p:spPr>
              <a:xfrm flipV="1">
                <a:off x="2808000" y="468000"/>
                <a:ext cx="0" cy="144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/>
              <p:cNvCxnSpPr/>
              <p:nvPr/>
            </p:nvCxnSpPr>
            <p:spPr>
              <a:xfrm>
                <a:off x="2664000" y="684000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" name="Group 481"/>
            <p:cNvGrpSpPr/>
            <p:nvPr/>
          </p:nvGrpSpPr>
          <p:grpSpPr>
            <a:xfrm>
              <a:off x="792000" y="1440000"/>
              <a:ext cx="144000" cy="360000"/>
              <a:chOff x="2664000" y="396000"/>
              <a:chExt cx="144000" cy="360000"/>
            </a:xfrm>
          </p:grpSpPr>
          <p:sp>
            <p:nvSpPr>
              <p:cNvPr id="493" name="Arc 492"/>
              <p:cNvSpPr/>
              <p:nvPr/>
            </p:nvSpPr>
            <p:spPr>
              <a:xfrm>
                <a:off x="2664000" y="396000"/>
                <a:ext cx="144000" cy="144000"/>
              </a:xfrm>
              <a:prstGeom prst="arc">
                <a:avLst>
                  <a:gd name="adj1" fmla="val 15967517"/>
                  <a:gd name="adj2" fmla="val 388423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4" name="Arc 493"/>
              <p:cNvSpPr/>
              <p:nvPr/>
            </p:nvSpPr>
            <p:spPr>
              <a:xfrm>
                <a:off x="2664000" y="612000"/>
                <a:ext cx="144000" cy="144000"/>
              </a:xfrm>
              <a:prstGeom prst="arc">
                <a:avLst>
                  <a:gd name="adj1" fmla="val 21473558"/>
                  <a:gd name="adj2" fmla="val 5607589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95" name="Straight Connector 494"/>
              <p:cNvCxnSpPr/>
              <p:nvPr/>
            </p:nvCxnSpPr>
            <p:spPr>
              <a:xfrm flipV="1">
                <a:off x="2808000" y="468000"/>
                <a:ext cx="0" cy="216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/>
              <p:cNvCxnSpPr/>
              <p:nvPr/>
            </p:nvCxnSpPr>
            <p:spPr>
              <a:xfrm>
                <a:off x="2664000" y="396000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3" name="Arc 482"/>
            <p:cNvSpPr/>
            <p:nvPr/>
          </p:nvSpPr>
          <p:spPr>
            <a:xfrm>
              <a:off x="792000" y="1800000"/>
              <a:ext cx="144000" cy="144000"/>
            </a:xfrm>
            <a:prstGeom prst="arc">
              <a:avLst>
                <a:gd name="adj1" fmla="val 10686801"/>
                <a:gd name="adj2" fmla="val 16189169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84" name="Straight Connector 483"/>
            <p:cNvCxnSpPr/>
            <p:nvPr/>
          </p:nvCxnSpPr>
          <p:spPr>
            <a:xfrm flipV="1">
              <a:off x="792000" y="1872000"/>
              <a:ext cx="0" cy="14400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5" name="Arc 484"/>
            <p:cNvSpPr/>
            <p:nvPr/>
          </p:nvSpPr>
          <p:spPr>
            <a:xfrm>
              <a:off x="1692000" y="792000"/>
              <a:ext cx="144000" cy="144000"/>
            </a:xfrm>
            <a:prstGeom prst="arc">
              <a:avLst>
                <a:gd name="adj1" fmla="val 10686801"/>
                <a:gd name="adj2" fmla="val 16454476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86" name="Straight Connector 485"/>
            <p:cNvCxnSpPr/>
            <p:nvPr/>
          </p:nvCxnSpPr>
          <p:spPr>
            <a:xfrm>
              <a:off x="1692000" y="1440000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7" name="Group 486"/>
            <p:cNvGrpSpPr/>
            <p:nvPr/>
          </p:nvGrpSpPr>
          <p:grpSpPr>
            <a:xfrm>
              <a:off x="1692000" y="1080000"/>
              <a:ext cx="144000" cy="360000"/>
              <a:chOff x="2664000" y="396000"/>
              <a:chExt cx="144000" cy="360000"/>
            </a:xfrm>
          </p:grpSpPr>
          <p:sp>
            <p:nvSpPr>
              <p:cNvPr id="490" name="Arc 489"/>
              <p:cNvSpPr/>
              <p:nvPr/>
            </p:nvSpPr>
            <p:spPr>
              <a:xfrm>
                <a:off x="2664000" y="396000"/>
                <a:ext cx="144000" cy="144000"/>
              </a:xfrm>
              <a:prstGeom prst="arc">
                <a:avLst>
                  <a:gd name="adj1" fmla="val 15967517"/>
                  <a:gd name="adj2" fmla="val 388423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1" name="Arc 490"/>
              <p:cNvSpPr/>
              <p:nvPr/>
            </p:nvSpPr>
            <p:spPr>
              <a:xfrm>
                <a:off x="2664000" y="612000"/>
                <a:ext cx="144000" cy="144000"/>
              </a:xfrm>
              <a:prstGeom prst="arc">
                <a:avLst>
                  <a:gd name="adj1" fmla="val 21473558"/>
                  <a:gd name="adj2" fmla="val 5607589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92" name="Straight Connector 491"/>
              <p:cNvCxnSpPr/>
              <p:nvPr/>
            </p:nvCxnSpPr>
            <p:spPr>
              <a:xfrm flipV="1">
                <a:off x="2808000" y="468000"/>
                <a:ext cx="0" cy="216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8" name="Arc 487"/>
            <p:cNvSpPr/>
            <p:nvPr/>
          </p:nvSpPr>
          <p:spPr>
            <a:xfrm>
              <a:off x="1692000" y="936000"/>
              <a:ext cx="144000" cy="144000"/>
            </a:xfrm>
            <a:prstGeom prst="arc">
              <a:avLst>
                <a:gd name="adj1" fmla="val 5432045"/>
                <a:gd name="adj2" fmla="val 10834029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89" name="Straight Connector 488"/>
            <p:cNvCxnSpPr/>
            <p:nvPr/>
          </p:nvCxnSpPr>
          <p:spPr>
            <a:xfrm flipV="1">
              <a:off x="1692000" y="864000"/>
              <a:ext cx="0" cy="14400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1254084" y="3684140"/>
            <a:ext cx="222017" cy="14801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164969" y="3684140"/>
            <a:ext cx="197348" cy="14801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254084" y="5756303"/>
            <a:ext cx="222017" cy="14801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164969" y="5756303"/>
            <a:ext cx="197348" cy="14801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(e)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4000" y="3980163"/>
            <a:ext cx="2294173" cy="1751471"/>
            <a:chOff x="144000" y="3168000"/>
            <a:chExt cx="3348000" cy="2556000"/>
          </a:xfrm>
        </p:grpSpPr>
        <p:sp>
          <p:nvSpPr>
            <p:cNvPr id="362" name="Oval 361"/>
            <p:cNvSpPr/>
            <p:nvPr/>
          </p:nvSpPr>
          <p:spPr>
            <a:xfrm>
              <a:off x="1260000" y="3420000"/>
              <a:ext cx="432000" cy="43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1,1</a:t>
              </a:r>
            </a:p>
          </p:txBody>
        </p:sp>
        <p:sp>
          <p:nvSpPr>
            <p:cNvPr id="363" name="Oval 362"/>
            <p:cNvSpPr/>
            <p:nvPr/>
          </p:nvSpPr>
          <p:spPr>
            <a:xfrm>
              <a:off x="2160000" y="3420000"/>
              <a:ext cx="432000" cy="43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1,2</a:t>
              </a:r>
            </a:p>
          </p:txBody>
        </p:sp>
        <p:sp>
          <p:nvSpPr>
            <p:cNvPr id="364" name="Oval 363"/>
            <p:cNvSpPr/>
            <p:nvPr/>
          </p:nvSpPr>
          <p:spPr>
            <a:xfrm>
              <a:off x="360000" y="3420000"/>
              <a:ext cx="432000" cy="432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5" name="Oval 364"/>
            <p:cNvSpPr>
              <a:spLocks noChangeAspect="1"/>
            </p:cNvSpPr>
            <p:nvPr/>
          </p:nvSpPr>
          <p:spPr>
            <a:xfrm>
              <a:off x="504000" y="3564000"/>
              <a:ext cx="144000" cy="14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66" name="Group 365"/>
            <p:cNvGrpSpPr/>
            <p:nvPr/>
          </p:nvGrpSpPr>
          <p:grpSpPr>
            <a:xfrm>
              <a:off x="792000" y="3312000"/>
              <a:ext cx="468000" cy="648000"/>
              <a:chOff x="936000" y="396000"/>
              <a:chExt cx="468000" cy="648000"/>
            </a:xfrm>
          </p:grpSpPr>
          <p:cxnSp>
            <p:nvCxnSpPr>
              <p:cNvPr id="444" name="Straight Connector 443"/>
              <p:cNvCxnSpPr/>
              <p:nvPr/>
            </p:nvCxnSpPr>
            <p:spPr>
              <a:xfrm>
                <a:off x="936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5" name="Rectangle 444"/>
              <p:cNvSpPr/>
              <p:nvPr/>
            </p:nvSpPr>
            <p:spPr>
              <a:xfrm>
                <a:off x="1152000" y="396000"/>
                <a:ext cx="36000" cy="64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46" name="Straight Connector 445"/>
              <p:cNvCxnSpPr/>
              <p:nvPr/>
            </p:nvCxnSpPr>
            <p:spPr>
              <a:xfrm>
                <a:off x="1188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7" name="Group 366"/>
            <p:cNvGrpSpPr/>
            <p:nvPr/>
          </p:nvGrpSpPr>
          <p:grpSpPr>
            <a:xfrm>
              <a:off x="1692000" y="3312000"/>
              <a:ext cx="468000" cy="648000"/>
              <a:chOff x="936000" y="396000"/>
              <a:chExt cx="468000" cy="648000"/>
            </a:xfrm>
          </p:grpSpPr>
          <p:cxnSp>
            <p:nvCxnSpPr>
              <p:cNvPr id="441" name="Straight Connector 440"/>
              <p:cNvCxnSpPr/>
              <p:nvPr/>
            </p:nvCxnSpPr>
            <p:spPr>
              <a:xfrm>
                <a:off x="936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2" name="Rectangle 441"/>
              <p:cNvSpPr/>
              <p:nvPr/>
            </p:nvSpPr>
            <p:spPr>
              <a:xfrm>
                <a:off x="1152000" y="396000"/>
                <a:ext cx="36000" cy="64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43" name="Straight Connector 442"/>
              <p:cNvCxnSpPr/>
              <p:nvPr/>
            </p:nvCxnSpPr>
            <p:spPr>
              <a:xfrm>
                <a:off x="1188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8" name="Group 367"/>
            <p:cNvGrpSpPr/>
            <p:nvPr/>
          </p:nvGrpSpPr>
          <p:grpSpPr>
            <a:xfrm>
              <a:off x="2592000" y="3312000"/>
              <a:ext cx="468000" cy="648000"/>
              <a:chOff x="936000" y="396000"/>
              <a:chExt cx="468000" cy="648000"/>
            </a:xfrm>
          </p:grpSpPr>
          <p:cxnSp>
            <p:nvCxnSpPr>
              <p:cNvPr id="438" name="Straight Connector 437"/>
              <p:cNvCxnSpPr/>
              <p:nvPr/>
            </p:nvCxnSpPr>
            <p:spPr>
              <a:xfrm>
                <a:off x="936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9" name="Rectangle 438"/>
              <p:cNvSpPr/>
              <p:nvPr/>
            </p:nvSpPr>
            <p:spPr>
              <a:xfrm>
                <a:off x="1152000" y="396000"/>
                <a:ext cx="36000" cy="64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40" name="Straight Connector 439"/>
              <p:cNvCxnSpPr/>
              <p:nvPr/>
            </p:nvCxnSpPr>
            <p:spPr>
              <a:xfrm>
                <a:off x="1188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9" name="Oval 368"/>
            <p:cNvSpPr/>
            <p:nvPr/>
          </p:nvSpPr>
          <p:spPr>
            <a:xfrm>
              <a:off x="3060000" y="3420000"/>
              <a:ext cx="432000" cy="432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0" name="Oval 369"/>
            <p:cNvSpPr/>
            <p:nvPr/>
          </p:nvSpPr>
          <p:spPr>
            <a:xfrm>
              <a:off x="360000" y="4248000"/>
              <a:ext cx="432000" cy="432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1,2,1</a:t>
              </a:r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1" name="Oval 370"/>
            <p:cNvSpPr/>
            <p:nvPr/>
          </p:nvSpPr>
          <p:spPr>
            <a:xfrm>
              <a:off x="1260000" y="4248000"/>
              <a:ext cx="432000" cy="432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1,2,2</a:t>
              </a:r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360000" y="3852000"/>
              <a:ext cx="432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1,in</a:t>
              </a:r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3060000" y="3852000"/>
              <a:ext cx="432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1,out</a:t>
              </a:r>
            </a:p>
          </p:txBody>
        </p:sp>
        <p:cxnSp>
          <p:nvCxnSpPr>
            <p:cNvPr id="374" name="Straight Connector 373"/>
            <p:cNvCxnSpPr/>
            <p:nvPr/>
          </p:nvCxnSpPr>
          <p:spPr>
            <a:xfrm>
              <a:off x="216000" y="3168000"/>
              <a:ext cx="18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 flipV="1">
              <a:off x="144000" y="3240000"/>
              <a:ext cx="0" cy="115200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Oval 375"/>
            <p:cNvSpPr/>
            <p:nvPr/>
          </p:nvSpPr>
          <p:spPr>
            <a:xfrm>
              <a:off x="1260000" y="5076000"/>
              <a:ext cx="432000" cy="43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2,1</a:t>
              </a:r>
            </a:p>
          </p:txBody>
        </p:sp>
        <p:sp>
          <p:nvSpPr>
            <p:cNvPr id="377" name="Oval 376"/>
            <p:cNvSpPr/>
            <p:nvPr/>
          </p:nvSpPr>
          <p:spPr>
            <a:xfrm>
              <a:off x="2160000" y="5076000"/>
              <a:ext cx="432000" cy="43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2,2</a:t>
              </a:r>
            </a:p>
          </p:txBody>
        </p:sp>
        <p:sp>
          <p:nvSpPr>
            <p:cNvPr id="378" name="Oval 377"/>
            <p:cNvSpPr/>
            <p:nvPr/>
          </p:nvSpPr>
          <p:spPr>
            <a:xfrm>
              <a:off x="360000" y="5076000"/>
              <a:ext cx="432000" cy="432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" name="Oval 378"/>
            <p:cNvSpPr>
              <a:spLocks noChangeAspect="1"/>
            </p:cNvSpPr>
            <p:nvPr/>
          </p:nvSpPr>
          <p:spPr>
            <a:xfrm>
              <a:off x="504000" y="5220000"/>
              <a:ext cx="144000" cy="14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80" name="Group 379"/>
            <p:cNvGrpSpPr/>
            <p:nvPr/>
          </p:nvGrpSpPr>
          <p:grpSpPr>
            <a:xfrm>
              <a:off x="792000" y="4968000"/>
              <a:ext cx="468000" cy="648000"/>
              <a:chOff x="936000" y="396000"/>
              <a:chExt cx="468000" cy="648000"/>
            </a:xfrm>
          </p:grpSpPr>
          <p:cxnSp>
            <p:nvCxnSpPr>
              <p:cNvPr id="435" name="Straight Connector 434"/>
              <p:cNvCxnSpPr/>
              <p:nvPr/>
            </p:nvCxnSpPr>
            <p:spPr>
              <a:xfrm>
                <a:off x="936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6" name="Rectangle 435"/>
              <p:cNvSpPr/>
              <p:nvPr/>
            </p:nvSpPr>
            <p:spPr>
              <a:xfrm>
                <a:off x="1152000" y="396000"/>
                <a:ext cx="36000" cy="64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37" name="Straight Connector 436"/>
              <p:cNvCxnSpPr/>
              <p:nvPr/>
            </p:nvCxnSpPr>
            <p:spPr>
              <a:xfrm>
                <a:off x="1188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1" name="Group 380"/>
            <p:cNvGrpSpPr/>
            <p:nvPr/>
          </p:nvGrpSpPr>
          <p:grpSpPr>
            <a:xfrm>
              <a:off x="1692000" y="4968000"/>
              <a:ext cx="468000" cy="648000"/>
              <a:chOff x="936000" y="396000"/>
              <a:chExt cx="468000" cy="648000"/>
            </a:xfrm>
          </p:grpSpPr>
          <p:cxnSp>
            <p:nvCxnSpPr>
              <p:cNvPr id="432" name="Straight Connector 431"/>
              <p:cNvCxnSpPr/>
              <p:nvPr/>
            </p:nvCxnSpPr>
            <p:spPr>
              <a:xfrm>
                <a:off x="936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3" name="Rectangle 432"/>
              <p:cNvSpPr/>
              <p:nvPr/>
            </p:nvSpPr>
            <p:spPr>
              <a:xfrm>
                <a:off x="1152000" y="396000"/>
                <a:ext cx="36000" cy="64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34" name="Straight Connector 433"/>
              <p:cNvCxnSpPr/>
              <p:nvPr/>
            </p:nvCxnSpPr>
            <p:spPr>
              <a:xfrm>
                <a:off x="1188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2" name="Group 381"/>
            <p:cNvGrpSpPr/>
            <p:nvPr/>
          </p:nvGrpSpPr>
          <p:grpSpPr>
            <a:xfrm>
              <a:off x="2592000" y="4968000"/>
              <a:ext cx="468000" cy="648000"/>
              <a:chOff x="936000" y="396000"/>
              <a:chExt cx="468000" cy="648000"/>
            </a:xfrm>
          </p:grpSpPr>
          <p:cxnSp>
            <p:nvCxnSpPr>
              <p:cNvPr id="429" name="Straight Connector 428"/>
              <p:cNvCxnSpPr/>
              <p:nvPr/>
            </p:nvCxnSpPr>
            <p:spPr>
              <a:xfrm>
                <a:off x="936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" name="Rectangle 429"/>
              <p:cNvSpPr/>
              <p:nvPr/>
            </p:nvSpPr>
            <p:spPr>
              <a:xfrm>
                <a:off x="1152000" y="396000"/>
                <a:ext cx="36000" cy="64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31" name="Straight Connector 430"/>
              <p:cNvCxnSpPr/>
              <p:nvPr/>
            </p:nvCxnSpPr>
            <p:spPr>
              <a:xfrm>
                <a:off x="1188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3" name="Oval 382"/>
            <p:cNvSpPr/>
            <p:nvPr/>
          </p:nvSpPr>
          <p:spPr>
            <a:xfrm>
              <a:off x="3060000" y="5076000"/>
              <a:ext cx="432000" cy="432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360000" y="5508000"/>
              <a:ext cx="432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2,in</a:t>
              </a:r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3060000" y="5508000"/>
              <a:ext cx="432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2,out</a:t>
              </a:r>
            </a:p>
          </p:txBody>
        </p:sp>
        <p:grpSp>
          <p:nvGrpSpPr>
            <p:cNvPr id="386" name="Group 385"/>
            <p:cNvGrpSpPr/>
            <p:nvPr/>
          </p:nvGrpSpPr>
          <p:grpSpPr>
            <a:xfrm>
              <a:off x="144000" y="4320000"/>
              <a:ext cx="216000" cy="144000"/>
              <a:chOff x="1512000" y="2268000"/>
              <a:chExt cx="216000" cy="144000"/>
            </a:xfrm>
          </p:grpSpPr>
          <p:cxnSp>
            <p:nvCxnSpPr>
              <p:cNvPr id="427" name="Straight Connector 426"/>
              <p:cNvCxnSpPr/>
              <p:nvPr/>
            </p:nvCxnSpPr>
            <p:spPr>
              <a:xfrm>
                <a:off x="1584000" y="2412000"/>
                <a:ext cx="144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8" name="Arc 427"/>
              <p:cNvSpPr/>
              <p:nvPr/>
            </p:nvSpPr>
            <p:spPr>
              <a:xfrm>
                <a:off x="1512000" y="2268000"/>
                <a:ext cx="144000" cy="144000"/>
              </a:xfrm>
              <a:prstGeom prst="arc">
                <a:avLst>
                  <a:gd name="adj1" fmla="val 5432045"/>
                  <a:gd name="adj2" fmla="val 11234057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87" name="Arc 386"/>
            <p:cNvSpPr/>
            <p:nvPr/>
          </p:nvSpPr>
          <p:spPr>
            <a:xfrm>
              <a:off x="144000" y="3168000"/>
              <a:ext cx="144000" cy="144000"/>
            </a:xfrm>
            <a:prstGeom prst="arc">
              <a:avLst>
                <a:gd name="adj1" fmla="val 10686801"/>
                <a:gd name="adj2" fmla="val 16189169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88" name="Group 387"/>
            <p:cNvGrpSpPr/>
            <p:nvPr/>
          </p:nvGrpSpPr>
          <p:grpSpPr>
            <a:xfrm>
              <a:off x="1944000" y="3168000"/>
              <a:ext cx="144000" cy="288000"/>
              <a:chOff x="2664000" y="396000"/>
              <a:chExt cx="144000" cy="288000"/>
            </a:xfrm>
          </p:grpSpPr>
          <p:sp>
            <p:nvSpPr>
              <p:cNvPr id="423" name="Arc 422"/>
              <p:cNvSpPr/>
              <p:nvPr/>
            </p:nvSpPr>
            <p:spPr>
              <a:xfrm>
                <a:off x="2664000" y="396000"/>
                <a:ext cx="144000" cy="144000"/>
              </a:xfrm>
              <a:prstGeom prst="arc">
                <a:avLst>
                  <a:gd name="adj1" fmla="val 15967517"/>
                  <a:gd name="adj2" fmla="val 388423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" name="Arc 423"/>
              <p:cNvSpPr/>
              <p:nvPr/>
            </p:nvSpPr>
            <p:spPr>
              <a:xfrm>
                <a:off x="2664000" y="540000"/>
                <a:ext cx="144000" cy="144000"/>
              </a:xfrm>
              <a:prstGeom prst="arc">
                <a:avLst>
                  <a:gd name="adj1" fmla="val 21473558"/>
                  <a:gd name="adj2" fmla="val 5607589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25" name="Straight Connector 424"/>
              <p:cNvCxnSpPr/>
              <p:nvPr/>
            </p:nvCxnSpPr>
            <p:spPr>
              <a:xfrm flipV="1">
                <a:off x="2808000" y="468000"/>
                <a:ext cx="0" cy="144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/>
              <p:cNvCxnSpPr/>
              <p:nvPr/>
            </p:nvCxnSpPr>
            <p:spPr>
              <a:xfrm>
                <a:off x="2664000" y="684000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Group 388"/>
            <p:cNvGrpSpPr/>
            <p:nvPr/>
          </p:nvGrpSpPr>
          <p:grpSpPr>
            <a:xfrm>
              <a:off x="792000" y="4464000"/>
              <a:ext cx="216000" cy="648000"/>
              <a:chOff x="792000" y="4464000"/>
              <a:chExt cx="216000" cy="648000"/>
            </a:xfrm>
          </p:grpSpPr>
          <p:sp>
            <p:nvSpPr>
              <p:cNvPr id="413" name="Arc 412"/>
              <p:cNvSpPr/>
              <p:nvPr/>
            </p:nvSpPr>
            <p:spPr>
              <a:xfrm>
                <a:off x="792000" y="4824000"/>
                <a:ext cx="144000" cy="144000"/>
              </a:xfrm>
              <a:prstGeom prst="arc">
                <a:avLst>
                  <a:gd name="adj1" fmla="val 10686801"/>
                  <a:gd name="adj2" fmla="val 16189169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14" name="Group 413"/>
              <p:cNvGrpSpPr/>
              <p:nvPr/>
            </p:nvGrpSpPr>
            <p:grpSpPr>
              <a:xfrm>
                <a:off x="792000" y="4968000"/>
                <a:ext cx="216000" cy="144000"/>
                <a:chOff x="1512000" y="2268000"/>
                <a:chExt cx="216000" cy="144000"/>
              </a:xfrm>
            </p:grpSpPr>
            <p:cxnSp>
              <p:nvCxnSpPr>
                <p:cNvPr id="421" name="Straight Connector 420"/>
                <p:cNvCxnSpPr/>
                <p:nvPr/>
              </p:nvCxnSpPr>
              <p:spPr>
                <a:xfrm>
                  <a:off x="1584000" y="2412000"/>
                  <a:ext cx="144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2" name="Arc 421"/>
                <p:cNvSpPr/>
                <p:nvPr/>
              </p:nvSpPr>
              <p:spPr>
                <a:xfrm>
                  <a:off x="1512000" y="2268000"/>
                  <a:ext cx="144000" cy="144000"/>
                </a:xfrm>
                <a:prstGeom prst="arc">
                  <a:avLst>
                    <a:gd name="adj1" fmla="val 5148478"/>
                    <a:gd name="adj2" fmla="val 11239326"/>
                  </a:avLst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15" name="Group 414"/>
              <p:cNvGrpSpPr/>
              <p:nvPr/>
            </p:nvGrpSpPr>
            <p:grpSpPr>
              <a:xfrm>
                <a:off x="792000" y="4464000"/>
                <a:ext cx="144000" cy="360000"/>
                <a:chOff x="2664000" y="396000"/>
                <a:chExt cx="144000" cy="360000"/>
              </a:xfrm>
            </p:grpSpPr>
            <p:sp>
              <p:nvSpPr>
                <p:cNvPr id="417" name="Arc 416"/>
                <p:cNvSpPr/>
                <p:nvPr/>
              </p:nvSpPr>
              <p:spPr>
                <a:xfrm>
                  <a:off x="2664000" y="396000"/>
                  <a:ext cx="144000" cy="144000"/>
                </a:xfrm>
                <a:prstGeom prst="arc">
                  <a:avLst>
                    <a:gd name="adj1" fmla="val 15967517"/>
                    <a:gd name="adj2" fmla="val 388423"/>
                  </a:avLst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8" name="Arc 417"/>
                <p:cNvSpPr/>
                <p:nvPr/>
              </p:nvSpPr>
              <p:spPr>
                <a:xfrm>
                  <a:off x="2664000" y="612000"/>
                  <a:ext cx="144000" cy="144000"/>
                </a:xfrm>
                <a:prstGeom prst="arc">
                  <a:avLst>
                    <a:gd name="adj1" fmla="val 21473558"/>
                    <a:gd name="adj2" fmla="val 5607589"/>
                  </a:avLst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419" name="Straight Connector 418"/>
                <p:cNvCxnSpPr/>
                <p:nvPr/>
              </p:nvCxnSpPr>
              <p:spPr>
                <a:xfrm flipV="1">
                  <a:off x="2808000" y="468000"/>
                  <a:ext cx="0" cy="216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/>
                <p:cNvCxnSpPr/>
                <p:nvPr/>
              </p:nvCxnSpPr>
              <p:spPr>
                <a:xfrm>
                  <a:off x="2664000" y="396000"/>
                  <a:ext cx="72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6" name="Straight Connector 415"/>
              <p:cNvCxnSpPr/>
              <p:nvPr/>
            </p:nvCxnSpPr>
            <p:spPr>
              <a:xfrm flipV="1">
                <a:off x="792000" y="4896000"/>
                <a:ext cx="0" cy="144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0" name="Group 389"/>
            <p:cNvGrpSpPr/>
            <p:nvPr/>
          </p:nvGrpSpPr>
          <p:grpSpPr>
            <a:xfrm>
              <a:off x="1692000" y="4464000"/>
              <a:ext cx="216000" cy="648000"/>
              <a:chOff x="792000" y="4464000"/>
              <a:chExt cx="216000" cy="648000"/>
            </a:xfrm>
          </p:grpSpPr>
          <p:sp>
            <p:nvSpPr>
              <p:cNvPr id="403" name="Arc 402"/>
              <p:cNvSpPr/>
              <p:nvPr/>
            </p:nvSpPr>
            <p:spPr>
              <a:xfrm>
                <a:off x="792000" y="4824000"/>
                <a:ext cx="144000" cy="144000"/>
              </a:xfrm>
              <a:prstGeom prst="arc">
                <a:avLst>
                  <a:gd name="adj1" fmla="val 10686801"/>
                  <a:gd name="adj2" fmla="val 16189169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04" name="Group 403"/>
              <p:cNvGrpSpPr/>
              <p:nvPr/>
            </p:nvGrpSpPr>
            <p:grpSpPr>
              <a:xfrm>
                <a:off x="792000" y="4968000"/>
                <a:ext cx="216000" cy="144000"/>
                <a:chOff x="1512000" y="2268000"/>
                <a:chExt cx="216000" cy="144000"/>
              </a:xfrm>
            </p:grpSpPr>
            <p:cxnSp>
              <p:nvCxnSpPr>
                <p:cNvPr id="411" name="Straight Connector 410"/>
                <p:cNvCxnSpPr/>
                <p:nvPr/>
              </p:nvCxnSpPr>
              <p:spPr>
                <a:xfrm>
                  <a:off x="1584000" y="2412000"/>
                  <a:ext cx="144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2" name="Arc 411"/>
                <p:cNvSpPr/>
                <p:nvPr/>
              </p:nvSpPr>
              <p:spPr>
                <a:xfrm>
                  <a:off x="1512000" y="2268000"/>
                  <a:ext cx="144000" cy="144000"/>
                </a:xfrm>
                <a:prstGeom prst="arc">
                  <a:avLst>
                    <a:gd name="adj1" fmla="val 5148478"/>
                    <a:gd name="adj2" fmla="val 11239326"/>
                  </a:avLst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05" name="Group 404"/>
              <p:cNvGrpSpPr/>
              <p:nvPr/>
            </p:nvGrpSpPr>
            <p:grpSpPr>
              <a:xfrm>
                <a:off x="792000" y="4464000"/>
                <a:ext cx="144000" cy="360000"/>
                <a:chOff x="2664000" y="396000"/>
                <a:chExt cx="144000" cy="360000"/>
              </a:xfrm>
            </p:grpSpPr>
            <p:sp>
              <p:nvSpPr>
                <p:cNvPr id="407" name="Arc 406"/>
                <p:cNvSpPr/>
                <p:nvPr/>
              </p:nvSpPr>
              <p:spPr>
                <a:xfrm>
                  <a:off x="2664000" y="396000"/>
                  <a:ext cx="144000" cy="144000"/>
                </a:xfrm>
                <a:prstGeom prst="arc">
                  <a:avLst>
                    <a:gd name="adj1" fmla="val 15967517"/>
                    <a:gd name="adj2" fmla="val 388423"/>
                  </a:avLst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8" name="Arc 407"/>
                <p:cNvSpPr/>
                <p:nvPr/>
              </p:nvSpPr>
              <p:spPr>
                <a:xfrm>
                  <a:off x="2664000" y="612000"/>
                  <a:ext cx="144000" cy="144000"/>
                </a:xfrm>
                <a:prstGeom prst="arc">
                  <a:avLst>
                    <a:gd name="adj1" fmla="val 21473558"/>
                    <a:gd name="adj2" fmla="val 5607589"/>
                  </a:avLst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409" name="Straight Connector 408"/>
                <p:cNvCxnSpPr/>
                <p:nvPr/>
              </p:nvCxnSpPr>
              <p:spPr>
                <a:xfrm flipV="1">
                  <a:off x="2808000" y="468000"/>
                  <a:ext cx="0" cy="216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/>
              </p:nvCxnSpPr>
              <p:spPr>
                <a:xfrm>
                  <a:off x="2664000" y="396000"/>
                  <a:ext cx="72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6" name="Straight Connector 405"/>
              <p:cNvCxnSpPr/>
              <p:nvPr/>
            </p:nvCxnSpPr>
            <p:spPr>
              <a:xfrm flipV="1">
                <a:off x="792000" y="4896000"/>
                <a:ext cx="0" cy="144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1" name="Group 390"/>
            <p:cNvGrpSpPr/>
            <p:nvPr/>
          </p:nvGrpSpPr>
          <p:grpSpPr>
            <a:xfrm>
              <a:off x="1044000" y="4320000"/>
              <a:ext cx="216000" cy="144000"/>
              <a:chOff x="1512000" y="2268000"/>
              <a:chExt cx="216000" cy="144000"/>
            </a:xfrm>
          </p:grpSpPr>
          <p:cxnSp>
            <p:nvCxnSpPr>
              <p:cNvPr id="401" name="Straight Connector 400"/>
              <p:cNvCxnSpPr/>
              <p:nvPr/>
            </p:nvCxnSpPr>
            <p:spPr>
              <a:xfrm>
                <a:off x="1584000" y="2412000"/>
                <a:ext cx="144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2" name="Arc 401"/>
              <p:cNvSpPr/>
              <p:nvPr/>
            </p:nvSpPr>
            <p:spPr>
              <a:xfrm>
                <a:off x="1512000" y="2268000"/>
                <a:ext cx="144000" cy="144000"/>
              </a:xfrm>
              <a:prstGeom prst="arc">
                <a:avLst>
                  <a:gd name="adj1" fmla="val 5432045"/>
                  <a:gd name="adj2" fmla="val 11234057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2" name="Group 391"/>
            <p:cNvGrpSpPr/>
            <p:nvPr/>
          </p:nvGrpSpPr>
          <p:grpSpPr>
            <a:xfrm>
              <a:off x="2844000" y="3816000"/>
              <a:ext cx="144000" cy="288000"/>
              <a:chOff x="2664000" y="396000"/>
              <a:chExt cx="144000" cy="288000"/>
            </a:xfrm>
          </p:grpSpPr>
          <p:sp>
            <p:nvSpPr>
              <p:cNvPr id="397" name="Arc 396"/>
              <p:cNvSpPr/>
              <p:nvPr/>
            </p:nvSpPr>
            <p:spPr>
              <a:xfrm>
                <a:off x="2664000" y="396000"/>
                <a:ext cx="144000" cy="144000"/>
              </a:xfrm>
              <a:prstGeom prst="arc">
                <a:avLst>
                  <a:gd name="adj1" fmla="val 15967517"/>
                  <a:gd name="adj2" fmla="val 388423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" name="Arc 397"/>
              <p:cNvSpPr/>
              <p:nvPr/>
            </p:nvSpPr>
            <p:spPr>
              <a:xfrm>
                <a:off x="2664000" y="540000"/>
                <a:ext cx="144000" cy="144000"/>
              </a:xfrm>
              <a:prstGeom prst="arc">
                <a:avLst>
                  <a:gd name="adj1" fmla="val 21473558"/>
                  <a:gd name="adj2" fmla="val 5607589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99" name="Straight Connector 398"/>
              <p:cNvCxnSpPr/>
              <p:nvPr/>
            </p:nvCxnSpPr>
            <p:spPr>
              <a:xfrm flipV="1">
                <a:off x="2808000" y="468000"/>
                <a:ext cx="0" cy="144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/>
              <p:cNvCxnSpPr/>
              <p:nvPr/>
            </p:nvCxnSpPr>
            <p:spPr>
              <a:xfrm>
                <a:off x="2664000" y="396000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3" name="Group 392"/>
            <p:cNvGrpSpPr/>
            <p:nvPr/>
          </p:nvGrpSpPr>
          <p:grpSpPr>
            <a:xfrm>
              <a:off x="1044000" y="4104000"/>
              <a:ext cx="1872000" cy="144000"/>
              <a:chOff x="1044000" y="4086542"/>
              <a:chExt cx="1872000" cy="144000"/>
            </a:xfrm>
          </p:grpSpPr>
          <p:cxnSp>
            <p:nvCxnSpPr>
              <p:cNvPr id="395" name="Straight Connector 394"/>
              <p:cNvCxnSpPr/>
              <p:nvPr/>
            </p:nvCxnSpPr>
            <p:spPr>
              <a:xfrm>
                <a:off x="1116000" y="4086542"/>
                <a:ext cx="180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6" name="Arc 395"/>
              <p:cNvSpPr/>
              <p:nvPr/>
            </p:nvSpPr>
            <p:spPr>
              <a:xfrm>
                <a:off x="1044000" y="4086542"/>
                <a:ext cx="144000" cy="144000"/>
              </a:xfrm>
              <a:prstGeom prst="arc">
                <a:avLst>
                  <a:gd name="adj1" fmla="val 10686801"/>
                  <a:gd name="adj2" fmla="val 16189169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94" name="Straight Connector 393"/>
            <p:cNvCxnSpPr/>
            <p:nvPr/>
          </p:nvCxnSpPr>
          <p:spPr>
            <a:xfrm flipV="1">
              <a:off x="1044000" y="4176000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734195" y="4078838"/>
            <a:ext cx="2910886" cy="1652797"/>
            <a:chOff x="3924000" y="3312000"/>
            <a:chExt cx="4248000" cy="2412000"/>
          </a:xfrm>
        </p:grpSpPr>
        <p:sp>
          <p:nvSpPr>
            <p:cNvPr id="271" name="Oval 270"/>
            <p:cNvSpPr/>
            <p:nvPr/>
          </p:nvSpPr>
          <p:spPr>
            <a:xfrm>
              <a:off x="5040000" y="3420000"/>
              <a:ext cx="432000" cy="43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1,1</a:t>
              </a:r>
            </a:p>
          </p:txBody>
        </p:sp>
        <p:sp>
          <p:nvSpPr>
            <p:cNvPr id="272" name="Oval 271"/>
            <p:cNvSpPr/>
            <p:nvPr/>
          </p:nvSpPr>
          <p:spPr>
            <a:xfrm>
              <a:off x="4140000" y="3420000"/>
              <a:ext cx="432000" cy="432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3" name="Oval 272"/>
            <p:cNvSpPr>
              <a:spLocks noChangeAspect="1"/>
            </p:cNvSpPr>
            <p:nvPr/>
          </p:nvSpPr>
          <p:spPr>
            <a:xfrm>
              <a:off x="4284000" y="3564000"/>
              <a:ext cx="144000" cy="14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74" name="Group 273"/>
            <p:cNvGrpSpPr/>
            <p:nvPr/>
          </p:nvGrpSpPr>
          <p:grpSpPr>
            <a:xfrm>
              <a:off x="4572000" y="3312000"/>
              <a:ext cx="468000" cy="648000"/>
              <a:chOff x="936000" y="396000"/>
              <a:chExt cx="468000" cy="648000"/>
            </a:xfrm>
          </p:grpSpPr>
          <p:cxnSp>
            <p:nvCxnSpPr>
              <p:cNvPr id="359" name="Straight Connector 358"/>
              <p:cNvCxnSpPr/>
              <p:nvPr/>
            </p:nvCxnSpPr>
            <p:spPr>
              <a:xfrm>
                <a:off x="936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0" name="Rectangle 359"/>
              <p:cNvSpPr/>
              <p:nvPr/>
            </p:nvSpPr>
            <p:spPr>
              <a:xfrm>
                <a:off x="1152000" y="396000"/>
                <a:ext cx="36000" cy="64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61" name="Straight Connector 360"/>
              <p:cNvCxnSpPr/>
              <p:nvPr/>
            </p:nvCxnSpPr>
            <p:spPr>
              <a:xfrm>
                <a:off x="1188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5" name="Oval 274"/>
            <p:cNvSpPr/>
            <p:nvPr/>
          </p:nvSpPr>
          <p:spPr>
            <a:xfrm>
              <a:off x="4140000" y="4248000"/>
              <a:ext cx="432000" cy="432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2,1,1</a:t>
              </a:r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4140000" y="3852000"/>
              <a:ext cx="432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1,in</a:t>
              </a:r>
            </a:p>
          </p:txBody>
        </p:sp>
        <p:sp>
          <p:nvSpPr>
            <p:cNvPr id="277" name="Oval 276"/>
            <p:cNvSpPr/>
            <p:nvPr/>
          </p:nvSpPr>
          <p:spPr>
            <a:xfrm>
              <a:off x="6840000" y="3420000"/>
              <a:ext cx="432000" cy="43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1,3</a:t>
              </a:r>
            </a:p>
          </p:txBody>
        </p:sp>
        <p:grpSp>
          <p:nvGrpSpPr>
            <p:cNvPr id="278" name="Group 277"/>
            <p:cNvGrpSpPr/>
            <p:nvPr/>
          </p:nvGrpSpPr>
          <p:grpSpPr>
            <a:xfrm>
              <a:off x="7272000" y="3312000"/>
              <a:ext cx="468000" cy="648000"/>
              <a:chOff x="936000" y="396000"/>
              <a:chExt cx="468000" cy="648000"/>
            </a:xfrm>
          </p:grpSpPr>
          <p:cxnSp>
            <p:nvCxnSpPr>
              <p:cNvPr id="356" name="Straight Connector 355"/>
              <p:cNvCxnSpPr/>
              <p:nvPr/>
            </p:nvCxnSpPr>
            <p:spPr>
              <a:xfrm>
                <a:off x="936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7" name="Rectangle 356"/>
              <p:cNvSpPr/>
              <p:nvPr/>
            </p:nvSpPr>
            <p:spPr>
              <a:xfrm>
                <a:off x="1152000" y="396000"/>
                <a:ext cx="36000" cy="64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58" name="Straight Connector 357"/>
              <p:cNvCxnSpPr/>
              <p:nvPr/>
            </p:nvCxnSpPr>
            <p:spPr>
              <a:xfrm>
                <a:off x="1188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9" name="Oval 278"/>
            <p:cNvSpPr/>
            <p:nvPr/>
          </p:nvSpPr>
          <p:spPr>
            <a:xfrm>
              <a:off x="7740000" y="3420000"/>
              <a:ext cx="432000" cy="432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7740000" y="3852000"/>
              <a:ext cx="432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1,out</a:t>
              </a:r>
            </a:p>
          </p:txBody>
        </p:sp>
        <p:cxnSp>
          <p:nvCxnSpPr>
            <p:cNvPr id="281" name="Straight Connector 280"/>
            <p:cNvCxnSpPr/>
            <p:nvPr/>
          </p:nvCxnSpPr>
          <p:spPr>
            <a:xfrm flipV="1">
              <a:off x="3924000" y="4536000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Oval 281"/>
            <p:cNvSpPr/>
            <p:nvPr/>
          </p:nvSpPr>
          <p:spPr>
            <a:xfrm>
              <a:off x="5040000" y="5076000"/>
              <a:ext cx="432000" cy="43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2,1</a:t>
              </a:r>
            </a:p>
          </p:txBody>
        </p:sp>
        <p:sp>
          <p:nvSpPr>
            <p:cNvPr id="283" name="Oval 282"/>
            <p:cNvSpPr/>
            <p:nvPr/>
          </p:nvSpPr>
          <p:spPr>
            <a:xfrm>
              <a:off x="5940000" y="5076000"/>
              <a:ext cx="432000" cy="43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2,2</a:t>
              </a:r>
            </a:p>
          </p:txBody>
        </p:sp>
        <p:sp>
          <p:nvSpPr>
            <p:cNvPr id="284" name="Oval 283"/>
            <p:cNvSpPr/>
            <p:nvPr/>
          </p:nvSpPr>
          <p:spPr>
            <a:xfrm>
              <a:off x="4140000" y="5076000"/>
              <a:ext cx="432000" cy="432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5" name="Oval 284"/>
            <p:cNvSpPr>
              <a:spLocks noChangeAspect="1"/>
            </p:cNvSpPr>
            <p:nvPr/>
          </p:nvSpPr>
          <p:spPr>
            <a:xfrm>
              <a:off x="4284000" y="5220000"/>
              <a:ext cx="144000" cy="14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86" name="Group 285"/>
            <p:cNvGrpSpPr/>
            <p:nvPr/>
          </p:nvGrpSpPr>
          <p:grpSpPr>
            <a:xfrm>
              <a:off x="4572000" y="4968000"/>
              <a:ext cx="468000" cy="648000"/>
              <a:chOff x="936000" y="396000"/>
              <a:chExt cx="468000" cy="648000"/>
            </a:xfrm>
          </p:grpSpPr>
          <p:cxnSp>
            <p:nvCxnSpPr>
              <p:cNvPr id="353" name="Straight Connector 352"/>
              <p:cNvCxnSpPr/>
              <p:nvPr/>
            </p:nvCxnSpPr>
            <p:spPr>
              <a:xfrm>
                <a:off x="936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Rectangle 353"/>
              <p:cNvSpPr/>
              <p:nvPr/>
            </p:nvSpPr>
            <p:spPr>
              <a:xfrm>
                <a:off x="1152000" y="396000"/>
                <a:ext cx="36000" cy="64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55" name="Straight Connector 354"/>
              <p:cNvCxnSpPr/>
              <p:nvPr/>
            </p:nvCxnSpPr>
            <p:spPr>
              <a:xfrm>
                <a:off x="1188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7" name="Group 286"/>
            <p:cNvGrpSpPr/>
            <p:nvPr/>
          </p:nvGrpSpPr>
          <p:grpSpPr>
            <a:xfrm>
              <a:off x="5472000" y="4968000"/>
              <a:ext cx="468000" cy="648000"/>
              <a:chOff x="936000" y="396000"/>
              <a:chExt cx="468000" cy="648000"/>
            </a:xfrm>
          </p:grpSpPr>
          <p:cxnSp>
            <p:nvCxnSpPr>
              <p:cNvPr id="350" name="Straight Connector 349"/>
              <p:cNvCxnSpPr/>
              <p:nvPr/>
            </p:nvCxnSpPr>
            <p:spPr>
              <a:xfrm>
                <a:off x="936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1" name="Rectangle 350"/>
              <p:cNvSpPr/>
              <p:nvPr/>
            </p:nvSpPr>
            <p:spPr>
              <a:xfrm>
                <a:off x="1152000" y="396000"/>
                <a:ext cx="36000" cy="64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52" name="Straight Connector 351"/>
              <p:cNvCxnSpPr/>
              <p:nvPr/>
            </p:nvCxnSpPr>
            <p:spPr>
              <a:xfrm>
                <a:off x="1188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8" name="Group 287"/>
            <p:cNvGrpSpPr/>
            <p:nvPr/>
          </p:nvGrpSpPr>
          <p:grpSpPr>
            <a:xfrm>
              <a:off x="6372000" y="4968000"/>
              <a:ext cx="468000" cy="648000"/>
              <a:chOff x="936000" y="396000"/>
              <a:chExt cx="468000" cy="648000"/>
            </a:xfrm>
          </p:grpSpPr>
          <p:cxnSp>
            <p:nvCxnSpPr>
              <p:cNvPr id="347" name="Straight Connector 346"/>
              <p:cNvCxnSpPr/>
              <p:nvPr/>
            </p:nvCxnSpPr>
            <p:spPr>
              <a:xfrm>
                <a:off x="936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8" name="Rectangle 347"/>
              <p:cNvSpPr/>
              <p:nvPr/>
            </p:nvSpPr>
            <p:spPr>
              <a:xfrm>
                <a:off x="1152000" y="396000"/>
                <a:ext cx="36000" cy="64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49" name="Straight Connector 348"/>
              <p:cNvCxnSpPr/>
              <p:nvPr/>
            </p:nvCxnSpPr>
            <p:spPr>
              <a:xfrm>
                <a:off x="1188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9" name="Oval 288"/>
            <p:cNvSpPr/>
            <p:nvPr/>
          </p:nvSpPr>
          <p:spPr>
            <a:xfrm>
              <a:off x="7740000" y="5076000"/>
              <a:ext cx="432000" cy="432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4140000" y="5508000"/>
              <a:ext cx="432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2,in</a:t>
              </a: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7740000" y="5508000"/>
              <a:ext cx="432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2,out</a:t>
              </a:r>
            </a:p>
          </p:txBody>
        </p:sp>
        <p:grpSp>
          <p:nvGrpSpPr>
            <p:cNvPr id="292" name="Group 291"/>
            <p:cNvGrpSpPr/>
            <p:nvPr/>
          </p:nvGrpSpPr>
          <p:grpSpPr>
            <a:xfrm>
              <a:off x="4572000" y="3816000"/>
              <a:ext cx="216000" cy="288000"/>
              <a:chOff x="1512000" y="2412000"/>
              <a:chExt cx="216000" cy="288000"/>
            </a:xfrm>
          </p:grpSpPr>
          <p:cxnSp>
            <p:nvCxnSpPr>
              <p:cNvPr id="345" name="Straight Connector 344"/>
              <p:cNvCxnSpPr/>
              <p:nvPr/>
            </p:nvCxnSpPr>
            <p:spPr>
              <a:xfrm>
                <a:off x="1584000" y="2412000"/>
                <a:ext cx="144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Arc 345"/>
              <p:cNvSpPr/>
              <p:nvPr/>
            </p:nvSpPr>
            <p:spPr>
              <a:xfrm>
                <a:off x="1512000" y="2556000"/>
                <a:ext cx="144000" cy="144000"/>
              </a:xfrm>
              <a:prstGeom prst="arc">
                <a:avLst>
                  <a:gd name="adj1" fmla="val 5091753"/>
                  <a:gd name="adj2" fmla="val 11285600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93" name="Group 292"/>
            <p:cNvGrpSpPr/>
            <p:nvPr/>
          </p:nvGrpSpPr>
          <p:grpSpPr>
            <a:xfrm>
              <a:off x="3924000" y="4464000"/>
              <a:ext cx="216000" cy="360000"/>
              <a:chOff x="1512000" y="2412000"/>
              <a:chExt cx="216000" cy="360000"/>
            </a:xfrm>
          </p:grpSpPr>
          <p:cxnSp>
            <p:nvCxnSpPr>
              <p:cNvPr id="343" name="Straight Connector 342"/>
              <p:cNvCxnSpPr/>
              <p:nvPr/>
            </p:nvCxnSpPr>
            <p:spPr>
              <a:xfrm>
                <a:off x="1584000" y="2412000"/>
                <a:ext cx="144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Arc 343"/>
              <p:cNvSpPr/>
              <p:nvPr/>
            </p:nvSpPr>
            <p:spPr>
              <a:xfrm>
                <a:off x="1512000" y="2628000"/>
                <a:ext cx="144000" cy="144000"/>
              </a:xfrm>
              <a:prstGeom prst="arc">
                <a:avLst>
                  <a:gd name="adj1" fmla="val 4867791"/>
                  <a:gd name="adj2" fmla="val 11115423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94" name="Arc 293"/>
            <p:cNvSpPr/>
            <p:nvPr/>
          </p:nvSpPr>
          <p:spPr>
            <a:xfrm>
              <a:off x="3924000" y="4464000"/>
              <a:ext cx="144000" cy="144000"/>
            </a:xfrm>
            <a:prstGeom prst="arc">
              <a:avLst>
                <a:gd name="adj1" fmla="val 10686801"/>
                <a:gd name="adj2" fmla="val 16189169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95" name="Group 294"/>
            <p:cNvGrpSpPr/>
            <p:nvPr/>
          </p:nvGrpSpPr>
          <p:grpSpPr>
            <a:xfrm>
              <a:off x="4572000" y="4104000"/>
              <a:ext cx="144000" cy="360000"/>
              <a:chOff x="2664000" y="36000"/>
              <a:chExt cx="144000" cy="360000"/>
            </a:xfrm>
          </p:grpSpPr>
          <p:sp>
            <p:nvSpPr>
              <p:cNvPr id="339" name="Arc 338"/>
              <p:cNvSpPr/>
              <p:nvPr/>
            </p:nvSpPr>
            <p:spPr>
              <a:xfrm>
                <a:off x="2664000" y="36000"/>
                <a:ext cx="144000" cy="144000"/>
              </a:xfrm>
              <a:prstGeom prst="arc">
                <a:avLst>
                  <a:gd name="adj1" fmla="val 15967517"/>
                  <a:gd name="adj2" fmla="val 388423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" name="Arc 339"/>
              <p:cNvSpPr/>
              <p:nvPr/>
            </p:nvSpPr>
            <p:spPr>
              <a:xfrm>
                <a:off x="2664000" y="252000"/>
                <a:ext cx="144000" cy="144000"/>
              </a:xfrm>
              <a:prstGeom prst="arc">
                <a:avLst>
                  <a:gd name="adj1" fmla="val 21473558"/>
                  <a:gd name="adj2" fmla="val 5607589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41" name="Straight Connector 340"/>
              <p:cNvCxnSpPr/>
              <p:nvPr/>
            </p:nvCxnSpPr>
            <p:spPr>
              <a:xfrm flipV="1">
                <a:off x="2808000" y="108000"/>
                <a:ext cx="0" cy="216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/>
              <p:nvPr/>
            </p:nvCxnSpPr>
            <p:spPr>
              <a:xfrm>
                <a:off x="2664000" y="396000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6" name="Arc 295"/>
            <p:cNvSpPr/>
            <p:nvPr/>
          </p:nvSpPr>
          <p:spPr>
            <a:xfrm>
              <a:off x="4572000" y="3816000"/>
              <a:ext cx="144000" cy="144000"/>
            </a:xfrm>
            <a:prstGeom prst="arc">
              <a:avLst>
                <a:gd name="adj1" fmla="val 10686801"/>
                <a:gd name="adj2" fmla="val 16189169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97" name="Straight Connector 296"/>
            <p:cNvCxnSpPr/>
            <p:nvPr/>
          </p:nvCxnSpPr>
          <p:spPr>
            <a:xfrm flipV="1">
              <a:off x="4572000" y="3888000"/>
              <a:ext cx="0" cy="14400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Oval 297"/>
            <p:cNvSpPr/>
            <p:nvPr/>
          </p:nvSpPr>
          <p:spPr>
            <a:xfrm>
              <a:off x="5940000" y="4248000"/>
              <a:ext cx="432000" cy="432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1,2,3</a:t>
              </a:r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9" name="Oval 298"/>
            <p:cNvSpPr/>
            <p:nvPr/>
          </p:nvSpPr>
          <p:spPr>
            <a:xfrm>
              <a:off x="6840000" y="5076000"/>
              <a:ext cx="432000" cy="43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2,3</a:t>
              </a:r>
            </a:p>
          </p:txBody>
        </p:sp>
        <p:grpSp>
          <p:nvGrpSpPr>
            <p:cNvPr id="300" name="Group 299"/>
            <p:cNvGrpSpPr/>
            <p:nvPr/>
          </p:nvGrpSpPr>
          <p:grpSpPr>
            <a:xfrm>
              <a:off x="7272000" y="4968000"/>
              <a:ext cx="468000" cy="648000"/>
              <a:chOff x="936000" y="396000"/>
              <a:chExt cx="468000" cy="648000"/>
            </a:xfrm>
          </p:grpSpPr>
          <p:cxnSp>
            <p:nvCxnSpPr>
              <p:cNvPr id="336" name="Straight Connector 335"/>
              <p:cNvCxnSpPr/>
              <p:nvPr/>
            </p:nvCxnSpPr>
            <p:spPr>
              <a:xfrm>
                <a:off x="936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Rectangle 336"/>
              <p:cNvSpPr/>
              <p:nvPr/>
            </p:nvSpPr>
            <p:spPr>
              <a:xfrm>
                <a:off x="1152000" y="396000"/>
                <a:ext cx="36000" cy="64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38" name="Straight Connector 337"/>
              <p:cNvCxnSpPr/>
              <p:nvPr/>
            </p:nvCxnSpPr>
            <p:spPr>
              <a:xfrm>
                <a:off x="1188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1" name="Group 300"/>
            <p:cNvGrpSpPr/>
            <p:nvPr/>
          </p:nvGrpSpPr>
          <p:grpSpPr>
            <a:xfrm>
              <a:off x="5472000" y="3312000"/>
              <a:ext cx="1368000" cy="648000"/>
              <a:chOff x="504000" y="396000"/>
              <a:chExt cx="1368000" cy="648000"/>
            </a:xfrm>
          </p:grpSpPr>
          <p:cxnSp>
            <p:nvCxnSpPr>
              <p:cNvPr id="333" name="Straight Connector 332"/>
              <p:cNvCxnSpPr/>
              <p:nvPr/>
            </p:nvCxnSpPr>
            <p:spPr>
              <a:xfrm>
                <a:off x="504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4" name="Rectangle 333"/>
              <p:cNvSpPr/>
              <p:nvPr/>
            </p:nvSpPr>
            <p:spPr>
              <a:xfrm>
                <a:off x="720000" y="396000"/>
                <a:ext cx="36000" cy="64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35" name="Straight Connector 334"/>
              <p:cNvCxnSpPr/>
              <p:nvPr/>
            </p:nvCxnSpPr>
            <p:spPr>
              <a:xfrm>
                <a:off x="756000" y="720000"/>
                <a:ext cx="11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6372000" y="4464000"/>
              <a:ext cx="216000" cy="648000"/>
              <a:chOff x="792000" y="4464000"/>
              <a:chExt cx="216000" cy="648000"/>
            </a:xfrm>
          </p:grpSpPr>
          <p:sp>
            <p:nvSpPr>
              <p:cNvPr id="323" name="Arc 322"/>
              <p:cNvSpPr/>
              <p:nvPr/>
            </p:nvSpPr>
            <p:spPr>
              <a:xfrm>
                <a:off x="792000" y="4824000"/>
                <a:ext cx="144000" cy="144000"/>
              </a:xfrm>
              <a:prstGeom prst="arc">
                <a:avLst>
                  <a:gd name="adj1" fmla="val 10686801"/>
                  <a:gd name="adj2" fmla="val 16189169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24" name="Group 323"/>
              <p:cNvGrpSpPr/>
              <p:nvPr/>
            </p:nvGrpSpPr>
            <p:grpSpPr>
              <a:xfrm>
                <a:off x="792000" y="4968000"/>
                <a:ext cx="216000" cy="144000"/>
                <a:chOff x="1512000" y="2268000"/>
                <a:chExt cx="216000" cy="144000"/>
              </a:xfrm>
            </p:grpSpPr>
            <p:cxnSp>
              <p:nvCxnSpPr>
                <p:cNvPr id="331" name="Straight Connector 330"/>
                <p:cNvCxnSpPr/>
                <p:nvPr/>
              </p:nvCxnSpPr>
              <p:spPr>
                <a:xfrm>
                  <a:off x="1584000" y="2412000"/>
                  <a:ext cx="144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2" name="Arc 331"/>
                <p:cNvSpPr/>
                <p:nvPr/>
              </p:nvSpPr>
              <p:spPr>
                <a:xfrm>
                  <a:off x="1512000" y="2268000"/>
                  <a:ext cx="144000" cy="144000"/>
                </a:xfrm>
                <a:prstGeom prst="arc">
                  <a:avLst>
                    <a:gd name="adj1" fmla="val 5148478"/>
                    <a:gd name="adj2" fmla="val 11239326"/>
                  </a:avLst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25" name="Group 324"/>
              <p:cNvGrpSpPr/>
              <p:nvPr/>
            </p:nvGrpSpPr>
            <p:grpSpPr>
              <a:xfrm>
                <a:off x="792000" y="4464000"/>
                <a:ext cx="144000" cy="360000"/>
                <a:chOff x="2664000" y="396000"/>
                <a:chExt cx="144000" cy="360000"/>
              </a:xfrm>
            </p:grpSpPr>
            <p:sp>
              <p:nvSpPr>
                <p:cNvPr id="327" name="Arc 326"/>
                <p:cNvSpPr/>
                <p:nvPr/>
              </p:nvSpPr>
              <p:spPr>
                <a:xfrm>
                  <a:off x="2664000" y="396000"/>
                  <a:ext cx="144000" cy="144000"/>
                </a:xfrm>
                <a:prstGeom prst="arc">
                  <a:avLst>
                    <a:gd name="adj1" fmla="val 15967517"/>
                    <a:gd name="adj2" fmla="val 388423"/>
                  </a:avLst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8" name="Arc 327"/>
                <p:cNvSpPr/>
                <p:nvPr/>
              </p:nvSpPr>
              <p:spPr>
                <a:xfrm>
                  <a:off x="2664000" y="612000"/>
                  <a:ext cx="144000" cy="144000"/>
                </a:xfrm>
                <a:prstGeom prst="arc">
                  <a:avLst>
                    <a:gd name="adj1" fmla="val 21473558"/>
                    <a:gd name="adj2" fmla="val 5607589"/>
                  </a:avLst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329" name="Straight Connector 328"/>
                <p:cNvCxnSpPr/>
                <p:nvPr/>
              </p:nvCxnSpPr>
              <p:spPr>
                <a:xfrm flipV="1">
                  <a:off x="2808000" y="468000"/>
                  <a:ext cx="0" cy="216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/>
              </p:nvCxnSpPr>
              <p:spPr>
                <a:xfrm>
                  <a:off x="2664000" y="396000"/>
                  <a:ext cx="72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6" name="Straight Connector 325"/>
              <p:cNvCxnSpPr/>
              <p:nvPr/>
            </p:nvCxnSpPr>
            <p:spPr>
              <a:xfrm flipV="1">
                <a:off x="792000" y="4896000"/>
                <a:ext cx="0" cy="144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3" name="Group 302"/>
            <p:cNvGrpSpPr/>
            <p:nvPr/>
          </p:nvGrpSpPr>
          <p:grpSpPr>
            <a:xfrm>
              <a:off x="5724000" y="3816000"/>
              <a:ext cx="1944000" cy="648000"/>
              <a:chOff x="5322514" y="6484000"/>
              <a:chExt cx="1944000" cy="648000"/>
            </a:xfrm>
          </p:grpSpPr>
          <p:grpSp>
            <p:nvGrpSpPr>
              <p:cNvPr id="312" name="Group 311"/>
              <p:cNvGrpSpPr/>
              <p:nvPr/>
            </p:nvGrpSpPr>
            <p:grpSpPr>
              <a:xfrm>
                <a:off x="5322514" y="6988000"/>
                <a:ext cx="216000" cy="144000"/>
                <a:chOff x="1512000" y="2268000"/>
                <a:chExt cx="216000" cy="144000"/>
              </a:xfrm>
            </p:grpSpPr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1584000" y="2412000"/>
                  <a:ext cx="144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2" name="Arc 321"/>
                <p:cNvSpPr/>
                <p:nvPr/>
              </p:nvSpPr>
              <p:spPr>
                <a:xfrm>
                  <a:off x="1512000" y="2268000"/>
                  <a:ext cx="144000" cy="144000"/>
                </a:xfrm>
                <a:prstGeom prst="arc">
                  <a:avLst>
                    <a:gd name="adj1" fmla="val 4761767"/>
                    <a:gd name="adj2" fmla="val 11234057"/>
                  </a:avLst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13" name="Group 312"/>
              <p:cNvGrpSpPr/>
              <p:nvPr/>
            </p:nvGrpSpPr>
            <p:grpSpPr>
              <a:xfrm>
                <a:off x="7122514" y="6484000"/>
                <a:ext cx="144000" cy="288000"/>
                <a:chOff x="2664000" y="396000"/>
                <a:chExt cx="144000" cy="288000"/>
              </a:xfrm>
            </p:grpSpPr>
            <p:sp>
              <p:nvSpPr>
                <p:cNvPr id="317" name="Arc 316"/>
                <p:cNvSpPr/>
                <p:nvPr/>
              </p:nvSpPr>
              <p:spPr>
                <a:xfrm>
                  <a:off x="2664000" y="396000"/>
                  <a:ext cx="144000" cy="144000"/>
                </a:xfrm>
                <a:prstGeom prst="arc">
                  <a:avLst>
                    <a:gd name="adj1" fmla="val 15967517"/>
                    <a:gd name="adj2" fmla="val 388423"/>
                  </a:avLst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8" name="Arc 317"/>
                <p:cNvSpPr/>
                <p:nvPr/>
              </p:nvSpPr>
              <p:spPr>
                <a:xfrm>
                  <a:off x="2664000" y="540000"/>
                  <a:ext cx="144000" cy="144000"/>
                </a:xfrm>
                <a:prstGeom prst="arc">
                  <a:avLst>
                    <a:gd name="adj1" fmla="val 21473558"/>
                    <a:gd name="adj2" fmla="val 5607589"/>
                  </a:avLst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319" name="Straight Connector 318"/>
                <p:cNvCxnSpPr/>
                <p:nvPr/>
              </p:nvCxnSpPr>
              <p:spPr>
                <a:xfrm flipV="1">
                  <a:off x="2808000" y="468000"/>
                  <a:ext cx="0" cy="144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2664000" y="396000"/>
                  <a:ext cx="72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/>
            </p:nvGrpSpPr>
            <p:grpSpPr>
              <a:xfrm>
                <a:off x="5322514" y="6772000"/>
                <a:ext cx="1872000" cy="144000"/>
                <a:chOff x="1044000" y="4086542"/>
                <a:chExt cx="1872000" cy="144000"/>
              </a:xfrm>
            </p:grpSpPr>
            <p:cxnSp>
              <p:nvCxnSpPr>
                <p:cNvPr id="315" name="Straight Connector 314"/>
                <p:cNvCxnSpPr/>
                <p:nvPr/>
              </p:nvCxnSpPr>
              <p:spPr>
                <a:xfrm>
                  <a:off x="1116000" y="4086542"/>
                  <a:ext cx="18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6" name="Arc 315"/>
                <p:cNvSpPr/>
                <p:nvPr/>
              </p:nvSpPr>
              <p:spPr>
                <a:xfrm>
                  <a:off x="1044000" y="4086542"/>
                  <a:ext cx="144000" cy="144000"/>
                </a:xfrm>
                <a:prstGeom prst="arc">
                  <a:avLst>
                    <a:gd name="adj1" fmla="val 10686801"/>
                    <a:gd name="adj2" fmla="val 16189169"/>
                  </a:avLst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cxnSp>
          <p:nvCxnSpPr>
            <p:cNvPr id="304" name="Straight Connector 303"/>
            <p:cNvCxnSpPr/>
            <p:nvPr/>
          </p:nvCxnSpPr>
          <p:spPr>
            <a:xfrm flipV="1">
              <a:off x="5724000" y="4176000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5" name="Group 304"/>
            <p:cNvGrpSpPr/>
            <p:nvPr/>
          </p:nvGrpSpPr>
          <p:grpSpPr>
            <a:xfrm>
              <a:off x="3996000" y="4824000"/>
              <a:ext cx="1872000" cy="288000"/>
              <a:chOff x="4428000" y="3168000"/>
              <a:chExt cx="1872000" cy="288000"/>
            </a:xfrm>
          </p:grpSpPr>
          <p:cxnSp>
            <p:nvCxnSpPr>
              <p:cNvPr id="306" name="Straight Connector 305"/>
              <p:cNvCxnSpPr/>
              <p:nvPr/>
            </p:nvCxnSpPr>
            <p:spPr>
              <a:xfrm>
                <a:off x="4428000" y="3168000"/>
                <a:ext cx="180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7" name="Group 306"/>
              <p:cNvGrpSpPr/>
              <p:nvPr/>
            </p:nvGrpSpPr>
            <p:grpSpPr>
              <a:xfrm>
                <a:off x="6156000" y="3168000"/>
                <a:ext cx="144000" cy="288000"/>
                <a:chOff x="2664000" y="396000"/>
                <a:chExt cx="144000" cy="288000"/>
              </a:xfrm>
            </p:grpSpPr>
            <p:sp>
              <p:nvSpPr>
                <p:cNvPr id="308" name="Arc 307"/>
                <p:cNvSpPr/>
                <p:nvPr/>
              </p:nvSpPr>
              <p:spPr>
                <a:xfrm>
                  <a:off x="2664000" y="396000"/>
                  <a:ext cx="144000" cy="144000"/>
                </a:xfrm>
                <a:prstGeom prst="arc">
                  <a:avLst>
                    <a:gd name="adj1" fmla="val 15967517"/>
                    <a:gd name="adj2" fmla="val 388423"/>
                  </a:avLst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9" name="Arc 308"/>
                <p:cNvSpPr/>
                <p:nvPr/>
              </p:nvSpPr>
              <p:spPr>
                <a:xfrm>
                  <a:off x="2664000" y="540000"/>
                  <a:ext cx="144000" cy="144000"/>
                </a:xfrm>
                <a:prstGeom prst="arc">
                  <a:avLst>
                    <a:gd name="adj1" fmla="val 21473558"/>
                    <a:gd name="adj2" fmla="val 5607589"/>
                  </a:avLst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310" name="Straight Connector 309"/>
                <p:cNvCxnSpPr/>
                <p:nvPr/>
              </p:nvCxnSpPr>
              <p:spPr>
                <a:xfrm flipV="1">
                  <a:off x="2808000" y="468000"/>
                  <a:ext cx="0" cy="144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2664000" y="684000"/>
                  <a:ext cx="72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" name="Group 36"/>
          <p:cNvGrpSpPr/>
          <p:nvPr/>
        </p:nvGrpSpPr>
        <p:grpSpPr>
          <a:xfrm>
            <a:off x="2734195" y="1908000"/>
            <a:ext cx="2910886" cy="1751471"/>
            <a:chOff x="3924000" y="144000"/>
            <a:chExt cx="4248000" cy="2556000"/>
          </a:xfrm>
        </p:grpSpPr>
        <p:sp>
          <p:nvSpPr>
            <p:cNvPr id="185" name="Oval 184"/>
            <p:cNvSpPr/>
            <p:nvPr/>
          </p:nvSpPr>
          <p:spPr>
            <a:xfrm>
              <a:off x="5040000" y="396000"/>
              <a:ext cx="432000" cy="43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1,1</a:t>
              </a:r>
            </a:p>
          </p:txBody>
        </p:sp>
        <p:sp>
          <p:nvSpPr>
            <p:cNvPr id="186" name="Oval 185"/>
            <p:cNvSpPr/>
            <p:nvPr/>
          </p:nvSpPr>
          <p:spPr>
            <a:xfrm>
              <a:off x="4140000" y="396000"/>
              <a:ext cx="432000" cy="432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7" name="Oval 186"/>
            <p:cNvSpPr>
              <a:spLocks noChangeAspect="1"/>
            </p:cNvSpPr>
            <p:nvPr/>
          </p:nvSpPr>
          <p:spPr>
            <a:xfrm>
              <a:off x="4284000" y="540000"/>
              <a:ext cx="144000" cy="14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4572000" y="288000"/>
              <a:ext cx="468000" cy="648000"/>
              <a:chOff x="936000" y="396000"/>
              <a:chExt cx="468000" cy="648000"/>
            </a:xfrm>
          </p:grpSpPr>
          <p:cxnSp>
            <p:nvCxnSpPr>
              <p:cNvPr id="268" name="Straight Connector 267"/>
              <p:cNvCxnSpPr/>
              <p:nvPr/>
            </p:nvCxnSpPr>
            <p:spPr>
              <a:xfrm>
                <a:off x="936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Rectangle 268"/>
              <p:cNvSpPr/>
              <p:nvPr/>
            </p:nvSpPr>
            <p:spPr>
              <a:xfrm>
                <a:off x="1152000" y="396000"/>
                <a:ext cx="36000" cy="64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70" name="Straight Connector 269"/>
              <p:cNvCxnSpPr/>
              <p:nvPr/>
            </p:nvCxnSpPr>
            <p:spPr>
              <a:xfrm>
                <a:off x="1188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Oval 188"/>
            <p:cNvSpPr/>
            <p:nvPr/>
          </p:nvSpPr>
          <p:spPr>
            <a:xfrm>
              <a:off x="4140000" y="1224000"/>
              <a:ext cx="432000" cy="432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1,2,1</a:t>
              </a:r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4140000" y="828000"/>
              <a:ext cx="432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1,in</a:t>
              </a:r>
            </a:p>
          </p:txBody>
        </p:sp>
        <p:sp>
          <p:nvSpPr>
            <p:cNvPr id="191" name="Oval 190"/>
            <p:cNvSpPr/>
            <p:nvPr/>
          </p:nvSpPr>
          <p:spPr>
            <a:xfrm>
              <a:off x="6840000" y="396000"/>
              <a:ext cx="432000" cy="43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1,3</a:t>
              </a:r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7272000" y="288000"/>
              <a:ext cx="468000" cy="648000"/>
              <a:chOff x="936000" y="396000"/>
              <a:chExt cx="468000" cy="648000"/>
            </a:xfrm>
          </p:grpSpPr>
          <p:cxnSp>
            <p:nvCxnSpPr>
              <p:cNvPr id="265" name="Straight Connector 264"/>
              <p:cNvCxnSpPr/>
              <p:nvPr/>
            </p:nvCxnSpPr>
            <p:spPr>
              <a:xfrm>
                <a:off x="936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Rectangle 265"/>
              <p:cNvSpPr/>
              <p:nvPr/>
            </p:nvSpPr>
            <p:spPr>
              <a:xfrm>
                <a:off x="1152000" y="396000"/>
                <a:ext cx="36000" cy="64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67" name="Straight Connector 266"/>
              <p:cNvCxnSpPr/>
              <p:nvPr/>
            </p:nvCxnSpPr>
            <p:spPr>
              <a:xfrm>
                <a:off x="1188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Oval 192"/>
            <p:cNvSpPr/>
            <p:nvPr/>
          </p:nvSpPr>
          <p:spPr>
            <a:xfrm>
              <a:off x="7740000" y="396000"/>
              <a:ext cx="432000" cy="432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7740000" y="828000"/>
              <a:ext cx="432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1,out</a:t>
              </a:r>
            </a:p>
          </p:txBody>
        </p:sp>
        <p:cxnSp>
          <p:nvCxnSpPr>
            <p:cNvPr id="195" name="Straight Connector 194"/>
            <p:cNvCxnSpPr/>
            <p:nvPr/>
          </p:nvCxnSpPr>
          <p:spPr>
            <a:xfrm>
              <a:off x="3996000" y="144000"/>
              <a:ext cx="18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3924000" y="216000"/>
              <a:ext cx="0" cy="115200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>
            <a:xfrm>
              <a:off x="5040000" y="2052000"/>
              <a:ext cx="432000" cy="43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2,1</a:t>
              </a:r>
            </a:p>
          </p:txBody>
        </p:sp>
        <p:sp>
          <p:nvSpPr>
            <p:cNvPr id="198" name="Oval 197"/>
            <p:cNvSpPr/>
            <p:nvPr/>
          </p:nvSpPr>
          <p:spPr>
            <a:xfrm>
              <a:off x="5940000" y="2052000"/>
              <a:ext cx="432000" cy="43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2,2</a:t>
              </a:r>
            </a:p>
          </p:txBody>
        </p:sp>
        <p:sp>
          <p:nvSpPr>
            <p:cNvPr id="199" name="Oval 198"/>
            <p:cNvSpPr/>
            <p:nvPr/>
          </p:nvSpPr>
          <p:spPr>
            <a:xfrm>
              <a:off x="4140000" y="2052000"/>
              <a:ext cx="432000" cy="432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0" name="Oval 199"/>
            <p:cNvSpPr>
              <a:spLocks noChangeAspect="1"/>
            </p:cNvSpPr>
            <p:nvPr/>
          </p:nvSpPr>
          <p:spPr>
            <a:xfrm>
              <a:off x="4284000" y="2196000"/>
              <a:ext cx="144000" cy="14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72000" y="1944000"/>
              <a:ext cx="468000" cy="648000"/>
              <a:chOff x="936000" y="396000"/>
              <a:chExt cx="468000" cy="648000"/>
            </a:xfrm>
          </p:grpSpPr>
          <p:cxnSp>
            <p:nvCxnSpPr>
              <p:cNvPr id="262" name="Straight Connector 261"/>
              <p:cNvCxnSpPr/>
              <p:nvPr/>
            </p:nvCxnSpPr>
            <p:spPr>
              <a:xfrm>
                <a:off x="936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3" name="Rectangle 262"/>
              <p:cNvSpPr/>
              <p:nvPr/>
            </p:nvSpPr>
            <p:spPr>
              <a:xfrm>
                <a:off x="1152000" y="396000"/>
                <a:ext cx="36000" cy="64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64" name="Straight Connector 263"/>
              <p:cNvCxnSpPr/>
              <p:nvPr/>
            </p:nvCxnSpPr>
            <p:spPr>
              <a:xfrm>
                <a:off x="1188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Group 201"/>
            <p:cNvGrpSpPr/>
            <p:nvPr/>
          </p:nvGrpSpPr>
          <p:grpSpPr>
            <a:xfrm>
              <a:off x="5472000" y="1944000"/>
              <a:ext cx="468000" cy="648000"/>
              <a:chOff x="936000" y="396000"/>
              <a:chExt cx="468000" cy="648000"/>
            </a:xfrm>
          </p:grpSpPr>
          <p:cxnSp>
            <p:nvCxnSpPr>
              <p:cNvPr id="259" name="Straight Connector 258"/>
              <p:cNvCxnSpPr/>
              <p:nvPr/>
            </p:nvCxnSpPr>
            <p:spPr>
              <a:xfrm>
                <a:off x="936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Rectangle 259"/>
              <p:cNvSpPr/>
              <p:nvPr/>
            </p:nvSpPr>
            <p:spPr>
              <a:xfrm>
                <a:off x="1152000" y="396000"/>
                <a:ext cx="36000" cy="64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61" name="Straight Connector 260"/>
              <p:cNvCxnSpPr/>
              <p:nvPr/>
            </p:nvCxnSpPr>
            <p:spPr>
              <a:xfrm>
                <a:off x="1188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/>
            <p:cNvGrpSpPr/>
            <p:nvPr/>
          </p:nvGrpSpPr>
          <p:grpSpPr>
            <a:xfrm>
              <a:off x="6372000" y="1944000"/>
              <a:ext cx="468000" cy="648000"/>
              <a:chOff x="936000" y="396000"/>
              <a:chExt cx="468000" cy="648000"/>
            </a:xfrm>
          </p:grpSpPr>
          <p:cxnSp>
            <p:nvCxnSpPr>
              <p:cNvPr id="256" name="Straight Connector 255"/>
              <p:cNvCxnSpPr/>
              <p:nvPr/>
            </p:nvCxnSpPr>
            <p:spPr>
              <a:xfrm>
                <a:off x="936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" name="Rectangle 256"/>
              <p:cNvSpPr/>
              <p:nvPr/>
            </p:nvSpPr>
            <p:spPr>
              <a:xfrm>
                <a:off x="1152000" y="396000"/>
                <a:ext cx="36000" cy="64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1188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4" name="Oval 203"/>
            <p:cNvSpPr/>
            <p:nvPr/>
          </p:nvSpPr>
          <p:spPr>
            <a:xfrm>
              <a:off x="7740000" y="2052000"/>
              <a:ext cx="432000" cy="432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4140000" y="2484000"/>
              <a:ext cx="432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2,in</a:t>
              </a: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7740000" y="2484000"/>
              <a:ext cx="432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2,out</a:t>
              </a:r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4572000" y="1944000"/>
              <a:ext cx="216000" cy="144000"/>
              <a:chOff x="1512000" y="2268000"/>
              <a:chExt cx="216000" cy="144000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>
                <a:off x="1584000" y="2412000"/>
                <a:ext cx="144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5" name="Arc 254"/>
              <p:cNvSpPr/>
              <p:nvPr/>
            </p:nvSpPr>
            <p:spPr>
              <a:xfrm>
                <a:off x="1512000" y="2268000"/>
                <a:ext cx="144000" cy="144000"/>
              </a:xfrm>
              <a:prstGeom prst="arc">
                <a:avLst>
                  <a:gd name="adj1" fmla="val 5091753"/>
                  <a:gd name="adj2" fmla="val 11285600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8" name="Group 207"/>
            <p:cNvGrpSpPr/>
            <p:nvPr/>
          </p:nvGrpSpPr>
          <p:grpSpPr>
            <a:xfrm>
              <a:off x="3924000" y="1296000"/>
              <a:ext cx="216000" cy="144000"/>
              <a:chOff x="1512000" y="2268000"/>
              <a:chExt cx="216000" cy="144000"/>
            </a:xfrm>
          </p:grpSpPr>
          <p:cxnSp>
            <p:nvCxnSpPr>
              <p:cNvPr id="252" name="Straight Connector 251"/>
              <p:cNvCxnSpPr/>
              <p:nvPr/>
            </p:nvCxnSpPr>
            <p:spPr>
              <a:xfrm>
                <a:off x="1584000" y="2412000"/>
                <a:ext cx="144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Arc 252"/>
              <p:cNvSpPr/>
              <p:nvPr/>
            </p:nvSpPr>
            <p:spPr>
              <a:xfrm>
                <a:off x="1512000" y="2268000"/>
                <a:ext cx="144000" cy="144000"/>
              </a:xfrm>
              <a:prstGeom prst="arc">
                <a:avLst>
                  <a:gd name="adj1" fmla="val 4867791"/>
                  <a:gd name="adj2" fmla="val 11115423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09" name="Arc 208"/>
            <p:cNvSpPr/>
            <p:nvPr/>
          </p:nvSpPr>
          <p:spPr>
            <a:xfrm>
              <a:off x="3924000" y="144000"/>
              <a:ext cx="144000" cy="144000"/>
            </a:xfrm>
            <a:prstGeom prst="arc">
              <a:avLst>
                <a:gd name="adj1" fmla="val 10686801"/>
                <a:gd name="adj2" fmla="val 16189169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10" name="Group 209"/>
            <p:cNvGrpSpPr/>
            <p:nvPr/>
          </p:nvGrpSpPr>
          <p:grpSpPr>
            <a:xfrm>
              <a:off x="5724000" y="144000"/>
              <a:ext cx="144000" cy="288000"/>
              <a:chOff x="2664000" y="396000"/>
              <a:chExt cx="144000" cy="288000"/>
            </a:xfrm>
          </p:grpSpPr>
          <p:sp>
            <p:nvSpPr>
              <p:cNvPr id="248" name="Arc 247"/>
              <p:cNvSpPr/>
              <p:nvPr/>
            </p:nvSpPr>
            <p:spPr>
              <a:xfrm>
                <a:off x="2664000" y="396000"/>
                <a:ext cx="144000" cy="144000"/>
              </a:xfrm>
              <a:prstGeom prst="arc">
                <a:avLst>
                  <a:gd name="adj1" fmla="val 15967517"/>
                  <a:gd name="adj2" fmla="val 388423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" name="Arc 248"/>
              <p:cNvSpPr/>
              <p:nvPr/>
            </p:nvSpPr>
            <p:spPr>
              <a:xfrm>
                <a:off x="2664000" y="540000"/>
                <a:ext cx="144000" cy="144000"/>
              </a:xfrm>
              <a:prstGeom prst="arc">
                <a:avLst>
                  <a:gd name="adj1" fmla="val 21473558"/>
                  <a:gd name="adj2" fmla="val 5607589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50" name="Straight Connector 249"/>
              <p:cNvCxnSpPr/>
              <p:nvPr/>
            </p:nvCxnSpPr>
            <p:spPr>
              <a:xfrm flipV="1">
                <a:off x="2808000" y="468000"/>
                <a:ext cx="0" cy="144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2664000" y="684000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1" name="Straight Connector 210"/>
            <p:cNvCxnSpPr/>
            <p:nvPr/>
          </p:nvCxnSpPr>
          <p:spPr>
            <a:xfrm>
              <a:off x="4896000" y="1800000"/>
              <a:ext cx="27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Arc 211"/>
            <p:cNvSpPr/>
            <p:nvPr/>
          </p:nvSpPr>
          <p:spPr>
            <a:xfrm>
              <a:off x="4824000" y="1656000"/>
              <a:ext cx="144000" cy="144000"/>
            </a:xfrm>
            <a:prstGeom prst="arc">
              <a:avLst>
                <a:gd name="adj1" fmla="val 5432045"/>
                <a:gd name="adj2" fmla="val 11263565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7524000" y="1800000"/>
              <a:ext cx="144000" cy="288000"/>
              <a:chOff x="2664000" y="396000"/>
              <a:chExt cx="144000" cy="288000"/>
            </a:xfrm>
          </p:grpSpPr>
          <p:sp>
            <p:nvSpPr>
              <p:cNvPr id="244" name="Arc 243"/>
              <p:cNvSpPr/>
              <p:nvPr/>
            </p:nvSpPr>
            <p:spPr>
              <a:xfrm>
                <a:off x="2664000" y="396000"/>
                <a:ext cx="144000" cy="144000"/>
              </a:xfrm>
              <a:prstGeom prst="arc">
                <a:avLst>
                  <a:gd name="adj1" fmla="val 15967517"/>
                  <a:gd name="adj2" fmla="val 388423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" name="Arc 244"/>
              <p:cNvSpPr/>
              <p:nvPr/>
            </p:nvSpPr>
            <p:spPr>
              <a:xfrm>
                <a:off x="2664000" y="540000"/>
                <a:ext cx="144000" cy="144000"/>
              </a:xfrm>
              <a:prstGeom prst="arc">
                <a:avLst>
                  <a:gd name="adj1" fmla="val 21473558"/>
                  <a:gd name="adj2" fmla="val 5607589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46" name="Straight Connector 245"/>
              <p:cNvCxnSpPr/>
              <p:nvPr/>
            </p:nvCxnSpPr>
            <p:spPr>
              <a:xfrm flipV="1">
                <a:off x="2808000" y="468000"/>
                <a:ext cx="0" cy="144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2664000" y="684000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4" name="Group 213"/>
            <p:cNvGrpSpPr/>
            <p:nvPr/>
          </p:nvGrpSpPr>
          <p:grpSpPr>
            <a:xfrm>
              <a:off x="4572000" y="1440000"/>
              <a:ext cx="144000" cy="360000"/>
              <a:chOff x="2664000" y="396000"/>
              <a:chExt cx="144000" cy="360000"/>
            </a:xfrm>
          </p:grpSpPr>
          <p:sp>
            <p:nvSpPr>
              <p:cNvPr id="240" name="Arc 239"/>
              <p:cNvSpPr/>
              <p:nvPr/>
            </p:nvSpPr>
            <p:spPr>
              <a:xfrm>
                <a:off x="2664000" y="396000"/>
                <a:ext cx="144000" cy="144000"/>
              </a:xfrm>
              <a:prstGeom prst="arc">
                <a:avLst>
                  <a:gd name="adj1" fmla="val 15967517"/>
                  <a:gd name="adj2" fmla="val 388423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" name="Arc 240"/>
              <p:cNvSpPr/>
              <p:nvPr/>
            </p:nvSpPr>
            <p:spPr>
              <a:xfrm>
                <a:off x="2664000" y="612000"/>
                <a:ext cx="144000" cy="144000"/>
              </a:xfrm>
              <a:prstGeom prst="arc">
                <a:avLst>
                  <a:gd name="adj1" fmla="val 21473558"/>
                  <a:gd name="adj2" fmla="val 5607589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42" name="Straight Connector 241"/>
              <p:cNvCxnSpPr/>
              <p:nvPr/>
            </p:nvCxnSpPr>
            <p:spPr>
              <a:xfrm flipV="1">
                <a:off x="2808000" y="468000"/>
                <a:ext cx="0" cy="216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664000" y="396000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Arc 214"/>
            <p:cNvSpPr/>
            <p:nvPr/>
          </p:nvSpPr>
          <p:spPr>
            <a:xfrm>
              <a:off x="4572000" y="1800000"/>
              <a:ext cx="144000" cy="144000"/>
            </a:xfrm>
            <a:prstGeom prst="arc">
              <a:avLst>
                <a:gd name="adj1" fmla="val 10686801"/>
                <a:gd name="adj2" fmla="val 16189169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16" name="Straight Connector 215"/>
            <p:cNvCxnSpPr/>
            <p:nvPr/>
          </p:nvCxnSpPr>
          <p:spPr>
            <a:xfrm flipV="1">
              <a:off x="4572000" y="1872000"/>
              <a:ext cx="0" cy="14400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Group 216"/>
            <p:cNvGrpSpPr/>
            <p:nvPr/>
          </p:nvGrpSpPr>
          <p:grpSpPr>
            <a:xfrm>
              <a:off x="4824000" y="1224000"/>
              <a:ext cx="720000" cy="504000"/>
              <a:chOff x="5256000" y="1224000"/>
              <a:chExt cx="720000" cy="504000"/>
            </a:xfrm>
            <a:solidFill>
              <a:srgbClr val="CCFFCC"/>
            </a:solidFill>
          </p:grpSpPr>
          <p:sp>
            <p:nvSpPr>
              <p:cNvPr id="235" name="Oval 234"/>
              <p:cNvSpPr/>
              <p:nvPr/>
            </p:nvSpPr>
            <p:spPr>
              <a:xfrm>
                <a:off x="5472000" y="1224000"/>
                <a:ext cx="432000" cy="432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2,1,3</a:t>
                </a:r>
                <a:endParaRPr 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36" name="Straight Connector 235"/>
              <p:cNvCxnSpPr/>
              <p:nvPr/>
            </p:nvCxnSpPr>
            <p:spPr>
              <a:xfrm>
                <a:off x="5328000" y="1440000"/>
                <a:ext cx="144000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Arc 236"/>
              <p:cNvSpPr/>
              <p:nvPr/>
            </p:nvSpPr>
            <p:spPr>
              <a:xfrm>
                <a:off x="5256000" y="1440000"/>
                <a:ext cx="144000" cy="144000"/>
              </a:xfrm>
              <a:prstGeom prst="arc">
                <a:avLst>
                  <a:gd name="adj1" fmla="val 10686801"/>
                  <a:gd name="adj2" fmla="val 16189169"/>
                </a:avLst>
              </a:prstGeom>
              <a:grpFill/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38" name="Straight Connector 237"/>
              <p:cNvCxnSpPr/>
              <p:nvPr/>
            </p:nvCxnSpPr>
            <p:spPr>
              <a:xfrm flipV="1">
                <a:off x="5256000" y="1512000"/>
                <a:ext cx="0" cy="21600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5904000" y="1440000"/>
                <a:ext cx="72000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8" name="Oval 217"/>
            <p:cNvSpPr/>
            <p:nvPr/>
          </p:nvSpPr>
          <p:spPr>
            <a:xfrm>
              <a:off x="6840000" y="2052000"/>
              <a:ext cx="432000" cy="43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2,3</a:t>
              </a:r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7272000" y="1944000"/>
              <a:ext cx="468000" cy="648000"/>
              <a:chOff x="936000" y="396000"/>
              <a:chExt cx="468000" cy="648000"/>
            </a:xfrm>
          </p:grpSpPr>
          <p:cxnSp>
            <p:nvCxnSpPr>
              <p:cNvPr id="232" name="Straight Connector 231"/>
              <p:cNvCxnSpPr/>
              <p:nvPr/>
            </p:nvCxnSpPr>
            <p:spPr>
              <a:xfrm>
                <a:off x="936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tangle 232"/>
              <p:cNvSpPr/>
              <p:nvPr/>
            </p:nvSpPr>
            <p:spPr>
              <a:xfrm>
                <a:off x="1152000" y="396000"/>
                <a:ext cx="36000" cy="64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>
                <a:off x="1188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219"/>
            <p:cNvGrpSpPr/>
            <p:nvPr/>
          </p:nvGrpSpPr>
          <p:grpSpPr>
            <a:xfrm>
              <a:off x="5472000" y="288000"/>
              <a:ext cx="1368000" cy="648000"/>
              <a:chOff x="504000" y="396000"/>
              <a:chExt cx="1368000" cy="648000"/>
            </a:xfrm>
          </p:grpSpPr>
          <p:cxnSp>
            <p:nvCxnSpPr>
              <p:cNvPr id="229" name="Straight Connector 228"/>
              <p:cNvCxnSpPr/>
              <p:nvPr/>
            </p:nvCxnSpPr>
            <p:spPr>
              <a:xfrm>
                <a:off x="504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Rectangle 229"/>
              <p:cNvSpPr/>
              <p:nvPr/>
            </p:nvSpPr>
            <p:spPr>
              <a:xfrm>
                <a:off x="720000" y="396000"/>
                <a:ext cx="36000" cy="64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31" name="Straight Connector 230"/>
              <p:cNvCxnSpPr/>
              <p:nvPr/>
            </p:nvCxnSpPr>
            <p:spPr>
              <a:xfrm>
                <a:off x="756000" y="720000"/>
                <a:ext cx="11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1" name="Group 220"/>
            <p:cNvGrpSpPr/>
            <p:nvPr/>
          </p:nvGrpSpPr>
          <p:grpSpPr>
            <a:xfrm>
              <a:off x="5472000" y="792000"/>
              <a:ext cx="216000" cy="648000"/>
              <a:chOff x="5472000" y="792000"/>
              <a:chExt cx="216000" cy="648000"/>
            </a:xfrm>
          </p:grpSpPr>
          <p:cxnSp>
            <p:nvCxnSpPr>
              <p:cNvPr id="222" name="Straight Connector 221"/>
              <p:cNvCxnSpPr/>
              <p:nvPr/>
            </p:nvCxnSpPr>
            <p:spPr>
              <a:xfrm>
                <a:off x="5544000" y="792000"/>
                <a:ext cx="144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Arc 222"/>
              <p:cNvSpPr/>
              <p:nvPr/>
            </p:nvSpPr>
            <p:spPr>
              <a:xfrm>
                <a:off x="5472000" y="792000"/>
                <a:ext cx="144000" cy="144000"/>
              </a:xfrm>
              <a:prstGeom prst="arc">
                <a:avLst>
                  <a:gd name="adj1" fmla="val 10686801"/>
                  <a:gd name="adj2" fmla="val 16454476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" name="Arc 223"/>
              <p:cNvSpPr/>
              <p:nvPr/>
            </p:nvSpPr>
            <p:spPr>
              <a:xfrm>
                <a:off x="5472000" y="1080000"/>
                <a:ext cx="144000" cy="144000"/>
              </a:xfrm>
              <a:prstGeom prst="arc">
                <a:avLst>
                  <a:gd name="adj1" fmla="val 15967517"/>
                  <a:gd name="adj2" fmla="val 388423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Arc 224"/>
              <p:cNvSpPr/>
              <p:nvPr/>
            </p:nvSpPr>
            <p:spPr>
              <a:xfrm>
                <a:off x="5472000" y="1296000"/>
                <a:ext cx="144000" cy="144000"/>
              </a:xfrm>
              <a:prstGeom prst="arc">
                <a:avLst>
                  <a:gd name="adj1" fmla="val 21473558"/>
                  <a:gd name="adj2" fmla="val 5607589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 flipV="1">
                <a:off x="5616000" y="1152000"/>
                <a:ext cx="0" cy="216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Arc 226"/>
              <p:cNvSpPr/>
              <p:nvPr/>
            </p:nvSpPr>
            <p:spPr>
              <a:xfrm>
                <a:off x="5472000" y="936000"/>
                <a:ext cx="144000" cy="144000"/>
              </a:xfrm>
              <a:prstGeom prst="arc">
                <a:avLst>
                  <a:gd name="adj1" fmla="val 5432045"/>
                  <a:gd name="adj2" fmla="val 10834029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28" name="Straight Connector 227"/>
              <p:cNvCxnSpPr/>
              <p:nvPr/>
            </p:nvCxnSpPr>
            <p:spPr>
              <a:xfrm flipV="1">
                <a:off x="5472000" y="864000"/>
                <a:ext cx="0" cy="144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oup 37"/>
          <p:cNvGrpSpPr/>
          <p:nvPr/>
        </p:nvGrpSpPr>
        <p:grpSpPr>
          <a:xfrm>
            <a:off x="5941103" y="1908000"/>
            <a:ext cx="3009560" cy="2886228"/>
            <a:chOff x="8604000" y="144000"/>
            <a:chExt cx="4392000" cy="4212000"/>
          </a:xfrm>
        </p:grpSpPr>
        <p:sp>
          <p:nvSpPr>
            <p:cNvPr id="55" name="Oval 54"/>
            <p:cNvSpPr/>
            <p:nvPr/>
          </p:nvSpPr>
          <p:spPr>
            <a:xfrm>
              <a:off x="9720000" y="396000"/>
              <a:ext cx="432000" cy="43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1,1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8820000" y="396000"/>
              <a:ext cx="432000" cy="432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8964000" y="540000"/>
              <a:ext cx="144000" cy="14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9252000" y="288000"/>
              <a:ext cx="468000" cy="648000"/>
              <a:chOff x="936000" y="396000"/>
              <a:chExt cx="468000" cy="648000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>
                <a:off x="936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Rectangle 182"/>
              <p:cNvSpPr/>
              <p:nvPr/>
            </p:nvSpPr>
            <p:spPr>
              <a:xfrm>
                <a:off x="1152000" y="396000"/>
                <a:ext cx="36000" cy="64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>
                <a:off x="1188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Rectangle 58"/>
            <p:cNvSpPr/>
            <p:nvPr/>
          </p:nvSpPr>
          <p:spPr>
            <a:xfrm>
              <a:off x="8820000" y="828000"/>
              <a:ext cx="432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1,in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11520000" y="396000"/>
              <a:ext cx="432000" cy="43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1,3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1952000" y="288000"/>
              <a:ext cx="468000" cy="648000"/>
              <a:chOff x="936000" y="396000"/>
              <a:chExt cx="468000" cy="648000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>
                <a:off x="936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Rectangle 179"/>
              <p:cNvSpPr/>
              <p:nvPr/>
            </p:nvSpPr>
            <p:spPr>
              <a:xfrm>
                <a:off x="1152000" y="396000"/>
                <a:ext cx="36000" cy="64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1188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Oval 61"/>
            <p:cNvSpPr/>
            <p:nvPr/>
          </p:nvSpPr>
          <p:spPr>
            <a:xfrm>
              <a:off x="12420000" y="396000"/>
              <a:ext cx="432000" cy="432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2420000" y="828000"/>
              <a:ext cx="432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1,out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0404000" y="144000"/>
              <a:ext cx="144000" cy="288000"/>
              <a:chOff x="2664000" y="396000"/>
              <a:chExt cx="144000" cy="288000"/>
            </a:xfrm>
          </p:grpSpPr>
          <p:sp>
            <p:nvSpPr>
              <p:cNvPr id="175" name="Arc 174"/>
              <p:cNvSpPr/>
              <p:nvPr/>
            </p:nvSpPr>
            <p:spPr>
              <a:xfrm>
                <a:off x="2664000" y="396000"/>
                <a:ext cx="144000" cy="144000"/>
              </a:xfrm>
              <a:prstGeom prst="arc">
                <a:avLst>
                  <a:gd name="adj1" fmla="val 15967517"/>
                  <a:gd name="adj2" fmla="val 388423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Arc 175"/>
              <p:cNvSpPr/>
              <p:nvPr/>
            </p:nvSpPr>
            <p:spPr>
              <a:xfrm>
                <a:off x="2664000" y="540000"/>
                <a:ext cx="144000" cy="144000"/>
              </a:xfrm>
              <a:prstGeom prst="arc">
                <a:avLst>
                  <a:gd name="adj1" fmla="val 21473558"/>
                  <a:gd name="adj2" fmla="val 5607589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77" name="Straight Connector 176"/>
              <p:cNvCxnSpPr/>
              <p:nvPr/>
            </p:nvCxnSpPr>
            <p:spPr>
              <a:xfrm flipV="1">
                <a:off x="2808000" y="468000"/>
                <a:ext cx="0" cy="144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2664000" y="684000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Oval 64"/>
            <p:cNvSpPr/>
            <p:nvPr/>
          </p:nvSpPr>
          <p:spPr>
            <a:xfrm>
              <a:off x="8820000" y="1224000"/>
              <a:ext cx="432000" cy="432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1,2,1</a:t>
              </a:r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9720000" y="2052000"/>
              <a:ext cx="432000" cy="43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2,1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10620000" y="2052000"/>
              <a:ext cx="432000" cy="43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2,2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8820000" y="2052000"/>
              <a:ext cx="432000" cy="432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>
            <a:xfrm>
              <a:off x="8964000" y="2196000"/>
              <a:ext cx="144000" cy="14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9252000" y="1944000"/>
              <a:ext cx="468000" cy="648000"/>
              <a:chOff x="936000" y="396000"/>
              <a:chExt cx="468000" cy="648000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>
                <a:off x="936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Rectangle 172"/>
              <p:cNvSpPr/>
              <p:nvPr/>
            </p:nvSpPr>
            <p:spPr>
              <a:xfrm>
                <a:off x="1152000" y="396000"/>
                <a:ext cx="36000" cy="64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74" name="Straight Connector 173"/>
              <p:cNvCxnSpPr/>
              <p:nvPr/>
            </p:nvCxnSpPr>
            <p:spPr>
              <a:xfrm>
                <a:off x="1188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10152000" y="1944000"/>
              <a:ext cx="468000" cy="648000"/>
              <a:chOff x="936000" y="396000"/>
              <a:chExt cx="468000" cy="648000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>
                <a:off x="936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tangle 169"/>
              <p:cNvSpPr/>
              <p:nvPr/>
            </p:nvSpPr>
            <p:spPr>
              <a:xfrm>
                <a:off x="1152000" y="396000"/>
                <a:ext cx="36000" cy="64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71" name="Straight Connector 170"/>
              <p:cNvCxnSpPr/>
              <p:nvPr/>
            </p:nvCxnSpPr>
            <p:spPr>
              <a:xfrm>
                <a:off x="1188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11052000" y="1944000"/>
              <a:ext cx="1368000" cy="648000"/>
              <a:chOff x="936000" y="396000"/>
              <a:chExt cx="1368000" cy="648000"/>
            </a:xfrm>
          </p:grpSpPr>
          <p:cxnSp>
            <p:nvCxnSpPr>
              <p:cNvPr id="166" name="Straight Connector 165"/>
              <p:cNvCxnSpPr/>
              <p:nvPr/>
            </p:nvCxnSpPr>
            <p:spPr>
              <a:xfrm>
                <a:off x="936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Rectangle 166"/>
              <p:cNvSpPr/>
              <p:nvPr/>
            </p:nvSpPr>
            <p:spPr>
              <a:xfrm>
                <a:off x="1152000" y="396000"/>
                <a:ext cx="36000" cy="64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68" name="Straight Connector 167"/>
              <p:cNvCxnSpPr/>
              <p:nvPr/>
            </p:nvCxnSpPr>
            <p:spPr>
              <a:xfrm>
                <a:off x="1188000" y="720000"/>
                <a:ext cx="11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Oval 72"/>
            <p:cNvSpPr/>
            <p:nvPr/>
          </p:nvSpPr>
          <p:spPr>
            <a:xfrm>
              <a:off x="12420000" y="2052000"/>
              <a:ext cx="432000" cy="432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820000" y="2484000"/>
              <a:ext cx="432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2,in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2420000" y="2484000"/>
              <a:ext cx="432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2,out</a:t>
              </a: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9252000" y="1944000"/>
              <a:ext cx="216000" cy="144000"/>
              <a:chOff x="1512000" y="2268000"/>
              <a:chExt cx="216000" cy="144000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1584000" y="2412000"/>
                <a:ext cx="144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Arc 164"/>
              <p:cNvSpPr/>
              <p:nvPr/>
            </p:nvSpPr>
            <p:spPr>
              <a:xfrm>
                <a:off x="1512000" y="2268000"/>
                <a:ext cx="144000" cy="144000"/>
              </a:xfrm>
              <a:prstGeom prst="arc">
                <a:avLst>
                  <a:gd name="adj1" fmla="val 5091753"/>
                  <a:gd name="adj2" fmla="val 11285600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8604000" y="1296000"/>
              <a:ext cx="216000" cy="144000"/>
              <a:chOff x="1512000" y="2268000"/>
              <a:chExt cx="216000" cy="144000"/>
            </a:xfrm>
          </p:grpSpPr>
          <p:cxnSp>
            <p:nvCxnSpPr>
              <p:cNvPr id="162" name="Straight Connector 161"/>
              <p:cNvCxnSpPr/>
              <p:nvPr/>
            </p:nvCxnSpPr>
            <p:spPr>
              <a:xfrm>
                <a:off x="1584000" y="2412000"/>
                <a:ext cx="144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Arc 162"/>
              <p:cNvSpPr/>
              <p:nvPr/>
            </p:nvSpPr>
            <p:spPr>
              <a:xfrm>
                <a:off x="1512000" y="2268000"/>
                <a:ext cx="144000" cy="144000"/>
              </a:xfrm>
              <a:prstGeom prst="arc">
                <a:avLst>
                  <a:gd name="adj1" fmla="val 4867791"/>
                  <a:gd name="adj2" fmla="val 11115423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9252000" y="1440000"/>
              <a:ext cx="144000" cy="360000"/>
              <a:chOff x="2664000" y="396000"/>
              <a:chExt cx="144000" cy="360000"/>
            </a:xfrm>
          </p:grpSpPr>
          <p:sp>
            <p:nvSpPr>
              <p:cNvPr id="158" name="Arc 157"/>
              <p:cNvSpPr/>
              <p:nvPr/>
            </p:nvSpPr>
            <p:spPr>
              <a:xfrm>
                <a:off x="2664000" y="396000"/>
                <a:ext cx="144000" cy="144000"/>
              </a:xfrm>
              <a:prstGeom prst="arc">
                <a:avLst>
                  <a:gd name="adj1" fmla="val 15967517"/>
                  <a:gd name="adj2" fmla="val 388423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" name="Arc 158"/>
              <p:cNvSpPr/>
              <p:nvPr/>
            </p:nvSpPr>
            <p:spPr>
              <a:xfrm>
                <a:off x="2664000" y="612000"/>
                <a:ext cx="144000" cy="144000"/>
              </a:xfrm>
              <a:prstGeom prst="arc">
                <a:avLst>
                  <a:gd name="adj1" fmla="val 21473558"/>
                  <a:gd name="adj2" fmla="val 5607589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60" name="Straight Connector 159"/>
              <p:cNvCxnSpPr/>
              <p:nvPr/>
            </p:nvCxnSpPr>
            <p:spPr>
              <a:xfrm flipV="1">
                <a:off x="2808000" y="468000"/>
                <a:ext cx="0" cy="216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2664000" y="396000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Arc 78"/>
            <p:cNvSpPr/>
            <p:nvPr/>
          </p:nvSpPr>
          <p:spPr>
            <a:xfrm>
              <a:off x="9252000" y="1800000"/>
              <a:ext cx="144000" cy="144000"/>
            </a:xfrm>
            <a:prstGeom prst="arc">
              <a:avLst>
                <a:gd name="adj1" fmla="val 10686801"/>
                <a:gd name="adj2" fmla="val 16189169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 flipV="1">
              <a:off x="9252000" y="1872000"/>
              <a:ext cx="0" cy="14400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820000" y="2880000"/>
              <a:ext cx="432000" cy="432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2,3,2</a:t>
              </a:r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10620000" y="3708000"/>
              <a:ext cx="432000" cy="43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3,2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8820000" y="3708000"/>
              <a:ext cx="432000" cy="432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8964000" y="3852000"/>
              <a:ext cx="144000" cy="14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9252000" y="3600000"/>
              <a:ext cx="1368000" cy="648000"/>
              <a:chOff x="936000" y="396000"/>
              <a:chExt cx="1368000" cy="64800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936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Rectangle 155"/>
              <p:cNvSpPr/>
              <p:nvPr/>
            </p:nvSpPr>
            <p:spPr>
              <a:xfrm>
                <a:off x="1152000" y="396000"/>
                <a:ext cx="36000" cy="64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57" name="Straight Connector 156"/>
              <p:cNvCxnSpPr/>
              <p:nvPr/>
            </p:nvCxnSpPr>
            <p:spPr>
              <a:xfrm>
                <a:off x="1188000" y="720000"/>
                <a:ext cx="11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11052000" y="3600000"/>
              <a:ext cx="468000" cy="648000"/>
              <a:chOff x="936000" y="396000"/>
              <a:chExt cx="468000" cy="648000"/>
            </a:xfrm>
          </p:grpSpPr>
          <p:cxnSp>
            <p:nvCxnSpPr>
              <p:cNvPr id="152" name="Straight Connector 151"/>
              <p:cNvCxnSpPr/>
              <p:nvPr/>
            </p:nvCxnSpPr>
            <p:spPr>
              <a:xfrm>
                <a:off x="936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tangle 152"/>
              <p:cNvSpPr/>
              <p:nvPr/>
            </p:nvSpPr>
            <p:spPr>
              <a:xfrm>
                <a:off x="1152000" y="396000"/>
                <a:ext cx="36000" cy="64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54" name="Straight Connector 153"/>
              <p:cNvCxnSpPr/>
              <p:nvPr/>
            </p:nvCxnSpPr>
            <p:spPr>
              <a:xfrm>
                <a:off x="1188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Oval 86"/>
            <p:cNvSpPr/>
            <p:nvPr/>
          </p:nvSpPr>
          <p:spPr>
            <a:xfrm>
              <a:off x="12420000" y="3708000"/>
              <a:ext cx="432000" cy="432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8820000" y="4140000"/>
              <a:ext cx="432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3,in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2420000" y="4140000"/>
              <a:ext cx="432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3,out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9252000" y="3600000"/>
              <a:ext cx="216000" cy="144000"/>
              <a:chOff x="1512000" y="2268000"/>
              <a:chExt cx="216000" cy="144000"/>
            </a:xfrm>
          </p:grpSpPr>
          <p:cxnSp>
            <p:nvCxnSpPr>
              <p:cNvPr id="150" name="Straight Connector 149"/>
              <p:cNvCxnSpPr/>
              <p:nvPr/>
            </p:nvCxnSpPr>
            <p:spPr>
              <a:xfrm>
                <a:off x="1584000" y="2412000"/>
                <a:ext cx="144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Arc 150"/>
              <p:cNvSpPr/>
              <p:nvPr/>
            </p:nvSpPr>
            <p:spPr>
              <a:xfrm>
                <a:off x="1512000" y="2268000"/>
                <a:ext cx="144000" cy="144000"/>
              </a:xfrm>
              <a:prstGeom prst="arc">
                <a:avLst>
                  <a:gd name="adj1" fmla="val 5091753"/>
                  <a:gd name="adj2" fmla="val 11285600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8604000" y="2952000"/>
              <a:ext cx="216000" cy="144000"/>
              <a:chOff x="1512000" y="2268000"/>
              <a:chExt cx="216000" cy="144000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>
                <a:off x="1584000" y="2412000"/>
                <a:ext cx="144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Arc 148"/>
              <p:cNvSpPr/>
              <p:nvPr/>
            </p:nvSpPr>
            <p:spPr>
              <a:xfrm>
                <a:off x="1512000" y="2268000"/>
                <a:ext cx="144000" cy="144000"/>
              </a:xfrm>
              <a:prstGeom prst="arc">
                <a:avLst>
                  <a:gd name="adj1" fmla="val 4867791"/>
                  <a:gd name="adj2" fmla="val 11115423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9504000" y="1656000"/>
              <a:ext cx="3492000" cy="1800000"/>
              <a:chOff x="4212000" y="1656000"/>
              <a:chExt cx="3492000" cy="1800000"/>
            </a:xfrm>
          </p:grpSpPr>
          <p:cxnSp>
            <p:nvCxnSpPr>
              <p:cNvPr id="141" name="Straight Connector 140"/>
              <p:cNvCxnSpPr/>
              <p:nvPr/>
            </p:nvCxnSpPr>
            <p:spPr>
              <a:xfrm>
                <a:off x="4284000" y="1800000"/>
                <a:ext cx="3348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Arc 141"/>
              <p:cNvSpPr/>
              <p:nvPr/>
            </p:nvSpPr>
            <p:spPr>
              <a:xfrm>
                <a:off x="4212000" y="1656000"/>
                <a:ext cx="144000" cy="144000"/>
              </a:xfrm>
              <a:prstGeom prst="arc">
                <a:avLst>
                  <a:gd name="adj1" fmla="val 5432045"/>
                  <a:gd name="adj2" fmla="val 11263565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7128000" y="1800000"/>
                <a:ext cx="576000" cy="1656000"/>
                <a:chOff x="3168000" y="396000"/>
                <a:chExt cx="576000" cy="1656000"/>
              </a:xfrm>
            </p:grpSpPr>
            <p:sp>
              <p:nvSpPr>
                <p:cNvPr id="144" name="Arc 143"/>
                <p:cNvSpPr/>
                <p:nvPr/>
              </p:nvSpPr>
              <p:spPr>
                <a:xfrm>
                  <a:off x="3600000" y="396000"/>
                  <a:ext cx="144000" cy="144000"/>
                </a:xfrm>
                <a:prstGeom prst="arc">
                  <a:avLst>
                    <a:gd name="adj1" fmla="val 15967517"/>
                    <a:gd name="adj2" fmla="val 388423"/>
                  </a:avLst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5" name="Arc 144"/>
                <p:cNvSpPr/>
                <p:nvPr/>
              </p:nvSpPr>
              <p:spPr>
                <a:xfrm>
                  <a:off x="3600000" y="1908000"/>
                  <a:ext cx="144000" cy="144000"/>
                </a:xfrm>
                <a:prstGeom prst="arc">
                  <a:avLst>
                    <a:gd name="adj1" fmla="val 21473558"/>
                    <a:gd name="adj2" fmla="val 5607589"/>
                  </a:avLst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146" name="Straight Connector 145"/>
                <p:cNvCxnSpPr/>
                <p:nvPr/>
              </p:nvCxnSpPr>
              <p:spPr>
                <a:xfrm flipV="1">
                  <a:off x="3744000" y="468000"/>
                  <a:ext cx="0" cy="1512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3168000" y="2052000"/>
                  <a:ext cx="504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3" name="Group 92"/>
            <p:cNvGrpSpPr/>
            <p:nvPr/>
          </p:nvGrpSpPr>
          <p:grpSpPr>
            <a:xfrm>
              <a:off x="9252000" y="3096000"/>
              <a:ext cx="144000" cy="360000"/>
              <a:chOff x="2664000" y="396000"/>
              <a:chExt cx="144000" cy="360000"/>
            </a:xfrm>
          </p:grpSpPr>
          <p:sp>
            <p:nvSpPr>
              <p:cNvPr id="137" name="Arc 136"/>
              <p:cNvSpPr/>
              <p:nvPr/>
            </p:nvSpPr>
            <p:spPr>
              <a:xfrm>
                <a:off x="2664000" y="396000"/>
                <a:ext cx="144000" cy="144000"/>
              </a:xfrm>
              <a:prstGeom prst="arc">
                <a:avLst>
                  <a:gd name="adj1" fmla="val 15967517"/>
                  <a:gd name="adj2" fmla="val 388423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Arc 137"/>
              <p:cNvSpPr/>
              <p:nvPr/>
            </p:nvSpPr>
            <p:spPr>
              <a:xfrm>
                <a:off x="2664000" y="612000"/>
                <a:ext cx="144000" cy="144000"/>
              </a:xfrm>
              <a:prstGeom prst="arc">
                <a:avLst>
                  <a:gd name="adj1" fmla="val 21473558"/>
                  <a:gd name="adj2" fmla="val 5607589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39" name="Straight Connector 138"/>
              <p:cNvCxnSpPr/>
              <p:nvPr/>
            </p:nvCxnSpPr>
            <p:spPr>
              <a:xfrm flipV="1">
                <a:off x="2808000" y="468000"/>
                <a:ext cx="0" cy="216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2664000" y="396000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Arc 93"/>
            <p:cNvSpPr/>
            <p:nvPr/>
          </p:nvSpPr>
          <p:spPr>
            <a:xfrm>
              <a:off x="9252000" y="3456000"/>
              <a:ext cx="144000" cy="144000"/>
            </a:xfrm>
            <a:prstGeom prst="arc">
              <a:avLst>
                <a:gd name="adj1" fmla="val 10686801"/>
                <a:gd name="adj2" fmla="val 16189169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 flipV="1">
              <a:off x="9252000" y="3528000"/>
              <a:ext cx="0" cy="14400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11520000" y="3708000"/>
              <a:ext cx="432000" cy="43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3,3</a:t>
              </a:r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11952000" y="3600000"/>
              <a:ext cx="468000" cy="648000"/>
              <a:chOff x="936000" y="396000"/>
              <a:chExt cx="468000" cy="64800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936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Rectangle 134"/>
              <p:cNvSpPr/>
              <p:nvPr/>
            </p:nvSpPr>
            <p:spPr>
              <a:xfrm>
                <a:off x="1152000" y="396000"/>
                <a:ext cx="36000" cy="64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36" name="Straight Connector 135"/>
              <p:cNvCxnSpPr/>
              <p:nvPr/>
            </p:nvCxnSpPr>
            <p:spPr>
              <a:xfrm>
                <a:off x="1188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10152000" y="288000"/>
              <a:ext cx="1374810" cy="648000"/>
              <a:chOff x="936000" y="396000"/>
              <a:chExt cx="1338631" cy="648000"/>
            </a:xfrm>
          </p:grpSpPr>
          <p:cxnSp>
            <p:nvCxnSpPr>
              <p:cNvPr id="131" name="Straight Connector 130"/>
              <p:cNvCxnSpPr/>
              <p:nvPr/>
            </p:nvCxnSpPr>
            <p:spPr>
              <a:xfrm>
                <a:off x="936000" y="720000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Rectangle 131"/>
              <p:cNvSpPr/>
              <p:nvPr/>
            </p:nvSpPr>
            <p:spPr>
              <a:xfrm>
                <a:off x="1152000" y="396000"/>
                <a:ext cx="36000" cy="64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>
                <a:off x="1187999" y="720000"/>
                <a:ext cx="10866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Straight Connector 98"/>
            <p:cNvCxnSpPr/>
            <p:nvPr/>
          </p:nvCxnSpPr>
          <p:spPr>
            <a:xfrm>
              <a:off x="8676000" y="144000"/>
              <a:ext cx="18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99"/>
            <p:cNvGrpSpPr/>
            <p:nvPr/>
          </p:nvGrpSpPr>
          <p:grpSpPr>
            <a:xfrm>
              <a:off x="8604000" y="144000"/>
              <a:ext cx="144000" cy="1224000"/>
              <a:chOff x="8604000" y="-792000"/>
              <a:chExt cx="144000" cy="1224000"/>
            </a:xfrm>
          </p:grpSpPr>
          <p:sp>
            <p:nvSpPr>
              <p:cNvPr id="129" name="Arc 128"/>
              <p:cNvSpPr/>
              <p:nvPr/>
            </p:nvSpPr>
            <p:spPr>
              <a:xfrm>
                <a:off x="8604000" y="-792000"/>
                <a:ext cx="144000" cy="144000"/>
              </a:xfrm>
              <a:prstGeom prst="arc">
                <a:avLst>
                  <a:gd name="adj1" fmla="val 10686801"/>
                  <a:gd name="adj2" fmla="val 16189169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30" name="Straight Connector 129"/>
              <p:cNvCxnSpPr/>
              <p:nvPr/>
            </p:nvCxnSpPr>
            <p:spPr>
              <a:xfrm flipV="1">
                <a:off x="8604000" y="-720000"/>
                <a:ext cx="0" cy="1152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1" name="Straight Connector 100"/>
            <p:cNvCxnSpPr/>
            <p:nvPr/>
          </p:nvCxnSpPr>
          <p:spPr>
            <a:xfrm>
              <a:off x="8676000" y="2736000"/>
              <a:ext cx="27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/>
            <p:cNvGrpSpPr/>
            <p:nvPr/>
          </p:nvGrpSpPr>
          <p:grpSpPr>
            <a:xfrm>
              <a:off x="8604000" y="2736000"/>
              <a:ext cx="144000" cy="288000"/>
              <a:chOff x="8604000" y="144000"/>
              <a:chExt cx="144000" cy="288000"/>
            </a:xfrm>
          </p:grpSpPr>
          <p:sp>
            <p:nvSpPr>
              <p:cNvPr id="127" name="Arc 126"/>
              <p:cNvSpPr/>
              <p:nvPr/>
            </p:nvSpPr>
            <p:spPr>
              <a:xfrm>
                <a:off x="8604000" y="144000"/>
                <a:ext cx="144000" cy="144000"/>
              </a:xfrm>
              <a:prstGeom prst="arc">
                <a:avLst>
                  <a:gd name="adj1" fmla="val 10686801"/>
                  <a:gd name="adj2" fmla="val 16189169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8" name="Straight Connector 127"/>
              <p:cNvCxnSpPr/>
              <p:nvPr/>
            </p:nvCxnSpPr>
            <p:spPr>
              <a:xfrm flipV="1">
                <a:off x="8604000" y="216000"/>
                <a:ext cx="0" cy="216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/>
            <p:cNvGrpSpPr/>
            <p:nvPr/>
          </p:nvGrpSpPr>
          <p:grpSpPr>
            <a:xfrm>
              <a:off x="11304000" y="2448000"/>
              <a:ext cx="144000" cy="288000"/>
              <a:chOff x="2664000" y="396000"/>
              <a:chExt cx="144000" cy="288000"/>
            </a:xfrm>
          </p:grpSpPr>
          <p:sp>
            <p:nvSpPr>
              <p:cNvPr id="123" name="Arc 122"/>
              <p:cNvSpPr/>
              <p:nvPr/>
            </p:nvSpPr>
            <p:spPr>
              <a:xfrm>
                <a:off x="2664000" y="396000"/>
                <a:ext cx="144000" cy="144000"/>
              </a:xfrm>
              <a:prstGeom prst="arc">
                <a:avLst>
                  <a:gd name="adj1" fmla="val 15967517"/>
                  <a:gd name="adj2" fmla="val 388423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" name="Arc 123"/>
              <p:cNvSpPr/>
              <p:nvPr/>
            </p:nvSpPr>
            <p:spPr>
              <a:xfrm>
                <a:off x="2664000" y="540000"/>
                <a:ext cx="144000" cy="144000"/>
              </a:xfrm>
              <a:prstGeom prst="arc">
                <a:avLst>
                  <a:gd name="adj1" fmla="val 21473558"/>
                  <a:gd name="adj2" fmla="val 5607589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 flipV="1">
                <a:off x="2808000" y="468000"/>
                <a:ext cx="0" cy="144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2664000" y="396000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/>
            <p:cNvSpPr/>
            <p:nvPr/>
          </p:nvSpPr>
          <p:spPr>
            <a:xfrm>
              <a:off x="9720000" y="1224000"/>
              <a:ext cx="432000" cy="432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3,1,3</a:t>
              </a:r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10152000" y="792000"/>
              <a:ext cx="216000" cy="648000"/>
              <a:chOff x="5472000" y="792000"/>
              <a:chExt cx="216000" cy="648000"/>
            </a:xfrm>
          </p:grpSpPr>
          <p:cxnSp>
            <p:nvCxnSpPr>
              <p:cNvPr id="116" name="Straight Connector 115"/>
              <p:cNvCxnSpPr/>
              <p:nvPr/>
            </p:nvCxnSpPr>
            <p:spPr>
              <a:xfrm>
                <a:off x="5544000" y="792000"/>
                <a:ext cx="144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Arc 116"/>
              <p:cNvSpPr/>
              <p:nvPr/>
            </p:nvSpPr>
            <p:spPr>
              <a:xfrm>
                <a:off x="5472000" y="792000"/>
                <a:ext cx="144000" cy="144000"/>
              </a:xfrm>
              <a:prstGeom prst="arc">
                <a:avLst>
                  <a:gd name="adj1" fmla="val 10686801"/>
                  <a:gd name="adj2" fmla="val 16454476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Arc 117"/>
              <p:cNvSpPr/>
              <p:nvPr/>
            </p:nvSpPr>
            <p:spPr>
              <a:xfrm>
                <a:off x="5472000" y="1080000"/>
                <a:ext cx="144000" cy="144000"/>
              </a:xfrm>
              <a:prstGeom prst="arc">
                <a:avLst>
                  <a:gd name="adj1" fmla="val 15967517"/>
                  <a:gd name="adj2" fmla="val 388423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Arc 118"/>
              <p:cNvSpPr/>
              <p:nvPr/>
            </p:nvSpPr>
            <p:spPr>
              <a:xfrm>
                <a:off x="5472000" y="1296000"/>
                <a:ext cx="144000" cy="144000"/>
              </a:xfrm>
              <a:prstGeom prst="arc">
                <a:avLst>
                  <a:gd name="adj1" fmla="val 21473558"/>
                  <a:gd name="adj2" fmla="val 5607589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 flipV="1">
                <a:off x="5616000" y="1152000"/>
                <a:ext cx="0" cy="216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Arc 120"/>
              <p:cNvSpPr/>
              <p:nvPr/>
            </p:nvSpPr>
            <p:spPr>
              <a:xfrm>
                <a:off x="5472000" y="936000"/>
                <a:ext cx="144000" cy="144000"/>
              </a:xfrm>
              <a:prstGeom prst="arc">
                <a:avLst>
                  <a:gd name="adj1" fmla="val 5432045"/>
                  <a:gd name="adj2" fmla="val 10825249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 flipV="1">
                <a:off x="5472000" y="864000"/>
                <a:ext cx="0" cy="144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Straight Connector 105"/>
            <p:cNvCxnSpPr/>
            <p:nvPr/>
          </p:nvCxnSpPr>
          <p:spPr>
            <a:xfrm>
              <a:off x="10152000" y="1440000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/>
            <p:cNvGrpSpPr/>
            <p:nvPr/>
          </p:nvGrpSpPr>
          <p:grpSpPr>
            <a:xfrm>
              <a:off x="9504000" y="1440000"/>
              <a:ext cx="216000" cy="288000"/>
              <a:chOff x="5256000" y="1440000"/>
              <a:chExt cx="216000" cy="28800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5328000" y="1440000"/>
                <a:ext cx="144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Arc 113"/>
              <p:cNvSpPr/>
              <p:nvPr/>
            </p:nvSpPr>
            <p:spPr>
              <a:xfrm>
                <a:off x="5256000" y="1440000"/>
                <a:ext cx="144000" cy="144000"/>
              </a:xfrm>
              <a:prstGeom prst="arc">
                <a:avLst>
                  <a:gd name="adj1" fmla="val 10686801"/>
                  <a:gd name="adj2" fmla="val 16189169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 flipV="1">
                <a:off x="5256000" y="1512000"/>
                <a:ext cx="0" cy="216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/>
            <p:cNvGrpSpPr/>
            <p:nvPr/>
          </p:nvGrpSpPr>
          <p:grpSpPr>
            <a:xfrm>
              <a:off x="12204000" y="3528000"/>
              <a:ext cx="144000" cy="216000"/>
              <a:chOff x="2664000" y="468000"/>
              <a:chExt cx="144000" cy="216000"/>
            </a:xfrm>
          </p:grpSpPr>
          <p:sp>
            <p:nvSpPr>
              <p:cNvPr id="110" name="Arc 109"/>
              <p:cNvSpPr/>
              <p:nvPr/>
            </p:nvSpPr>
            <p:spPr>
              <a:xfrm>
                <a:off x="2664000" y="540000"/>
                <a:ext cx="144000" cy="144000"/>
              </a:xfrm>
              <a:prstGeom prst="arc">
                <a:avLst>
                  <a:gd name="adj1" fmla="val 21473558"/>
                  <a:gd name="adj2" fmla="val 5607589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11" name="Straight Connector 110"/>
              <p:cNvCxnSpPr/>
              <p:nvPr/>
            </p:nvCxnSpPr>
            <p:spPr>
              <a:xfrm flipV="1">
                <a:off x="2808000" y="468000"/>
                <a:ext cx="0" cy="144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2664000" y="684000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Arc 108"/>
            <p:cNvSpPr/>
            <p:nvPr/>
          </p:nvSpPr>
          <p:spPr>
            <a:xfrm>
              <a:off x="12348000" y="3456000"/>
              <a:ext cx="144000" cy="144000"/>
            </a:xfrm>
            <a:prstGeom prst="arc">
              <a:avLst>
                <a:gd name="adj1" fmla="val 10686801"/>
                <a:gd name="adj2" fmla="val 16189169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7371877" y="4818896"/>
            <a:ext cx="197348" cy="14801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(c)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6039777" y="5238263"/>
            <a:ext cx="2960223" cy="567378"/>
            <a:chOff x="9180000" y="5004000"/>
            <a:chExt cx="4320000" cy="828000"/>
          </a:xfrm>
        </p:grpSpPr>
        <p:sp>
          <p:nvSpPr>
            <p:cNvPr id="41" name="Rectangle 40"/>
            <p:cNvSpPr>
              <a:spLocks/>
            </p:cNvSpPr>
            <p:nvPr/>
          </p:nvSpPr>
          <p:spPr>
            <a:xfrm>
              <a:off x="9180000" y="5004000"/>
              <a:ext cx="4320000" cy="828000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9252000" y="5076000"/>
              <a:ext cx="432000" cy="432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9828000" y="5076000"/>
              <a:ext cx="432000" cy="43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468000" y="5544000"/>
              <a:ext cx="576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Place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818000" y="5076000"/>
              <a:ext cx="36000" cy="4320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404000" y="5544000"/>
              <a:ext cx="864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Transition</a:t>
              </a: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12060000" y="5220000"/>
              <a:ext cx="144000" cy="14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1844000" y="5544000"/>
              <a:ext cx="576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Token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1340000" y="5292000"/>
              <a:ext cx="432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11340000" y="5544000"/>
              <a:ext cx="432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Arc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2744000" y="5220000"/>
              <a:ext cx="432000" cy="144000"/>
              <a:chOff x="10260000" y="6372000"/>
              <a:chExt cx="432000" cy="1440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10260000" y="6516000"/>
                <a:ext cx="432000" cy="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  <a:prstDash val="sysDot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0260000" y="6372000"/>
                <a:ext cx="432000" cy="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Rectangle 51"/>
            <p:cNvSpPr/>
            <p:nvPr/>
          </p:nvSpPr>
          <p:spPr>
            <a:xfrm>
              <a:off x="12492000" y="5544000"/>
              <a:ext cx="936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Edge in </a:t>
              </a:r>
              <a:r>
                <a:rPr lang="en-US" sz="1000" i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60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 smtClean="0"/>
              <a:t>A cycle-removal algortihm (not covered today) to</a:t>
            </a:r>
          </a:p>
          <a:p>
            <a:pPr lvl="1"/>
            <a:r>
              <a:rPr kumimoji="1" lang="en" altLang="zh-TW" dirty="0" smtClean="0"/>
              <a:t>Minimize</a:t>
            </a:r>
          </a:p>
          <a:p>
            <a:pPr lvl="2"/>
            <a:r>
              <a:rPr kumimoji="1" lang="en" altLang="zh-TW" dirty="0"/>
              <a:t>T</a:t>
            </a:r>
            <a:r>
              <a:rPr kumimoji="1" lang="en" altLang="zh-TW" dirty="0" smtClean="0"/>
              <a:t>he passing time of the last vehicle, or</a:t>
            </a:r>
          </a:p>
          <a:p>
            <a:pPr lvl="2"/>
            <a:r>
              <a:rPr kumimoji="1" lang="en" altLang="zh-TW" dirty="0"/>
              <a:t>T</a:t>
            </a:r>
            <a:r>
              <a:rPr kumimoji="1" lang="en" altLang="zh-TW" dirty="0" smtClean="0"/>
              <a:t>he average delay of vehicles</a:t>
            </a:r>
          </a:p>
          <a:p>
            <a:pPr lvl="1"/>
            <a:r>
              <a:rPr kumimoji="1" lang="en" altLang="zh-TW" dirty="0" smtClean="0"/>
              <a:t>Guarantee collision-freeness</a:t>
            </a:r>
          </a:p>
          <a:p>
            <a:pPr lvl="2"/>
            <a:r>
              <a:rPr kumimoji="1" lang="en" altLang="zh-TW" dirty="0" smtClean="0"/>
              <a:t>Provided by </a:t>
            </a:r>
            <a:r>
              <a:rPr kumimoji="1" lang="en" altLang="zh-TW" dirty="0"/>
              <a:t>the passing order and scheduling </a:t>
            </a:r>
            <a:r>
              <a:rPr kumimoji="1" lang="en" altLang="zh-TW" dirty="0" smtClean="0"/>
              <a:t>after removing cycles</a:t>
            </a:r>
          </a:p>
          <a:p>
            <a:pPr lvl="1"/>
            <a:r>
              <a:rPr kumimoji="1" lang="en" altLang="zh-TW" dirty="0" smtClean="0"/>
              <a:t>Guarantee deadlock-freeness</a:t>
            </a:r>
            <a:endParaRPr kumimoji="1" lang="en" altLang="zh-TW" dirty="0"/>
          </a:p>
          <a:p>
            <a:pPr lvl="2"/>
            <a:r>
              <a:rPr kumimoji="1" lang="en" altLang="zh-TW" dirty="0" smtClean="0"/>
              <a:t>Graph-based verification</a:t>
            </a:r>
            <a:endParaRPr kumimoji="1" lang="en" altLang="zh-TW" dirty="0"/>
          </a:p>
          <a:p>
            <a:pPr lvl="2"/>
            <a:r>
              <a:rPr kumimoji="1" lang="en" altLang="zh-TW" dirty="0" smtClean="0"/>
              <a:t>Petri-Net-based verification</a:t>
            </a:r>
            <a:endParaRPr kumimoji="1"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140" name="Group 139"/>
          <p:cNvGrpSpPr/>
          <p:nvPr/>
        </p:nvGrpSpPr>
        <p:grpSpPr>
          <a:xfrm>
            <a:off x="1296000" y="4536000"/>
            <a:ext cx="2160000" cy="1656000"/>
            <a:chOff x="1112155" y="4587055"/>
            <a:chExt cx="2160000" cy="1656000"/>
          </a:xfrm>
        </p:grpSpPr>
        <p:grpSp>
          <p:nvGrpSpPr>
            <p:cNvPr id="35" name="Group 34"/>
            <p:cNvGrpSpPr/>
            <p:nvPr/>
          </p:nvGrpSpPr>
          <p:grpSpPr>
            <a:xfrm>
              <a:off x="1112155" y="4587055"/>
              <a:ext cx="2160000" cy="1584000"/>
              <a:chOff x="1296000" y="216000"/>
              <a:chExt cx="2160000" cy="1584000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1296000" y="216000"/>
                <a:ext cx="2160000" cy="1584000"/>
                <a:chOff x="-216000" y="216000"/>
                <a:chExt cx="2160000" cy="1584000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-216000" y="648000"/>
                  <a:ext cx="864000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648000" y="216000"/>
                  <a:ext cx="0" cy="43200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080000" y="216000"/>
                  <a:ext cx="0" cy="43200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512000" y="216000"/>
                  <a:ext cx="0" cy="43200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1512000" y="648000"/>
                  <a:ext cx="432000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-216000" y="1080000"/>
                  <a:ext cx="864000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-216000" y="1512000"/>
                  <a:ext cx="864000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648000" y="1512000"/>
                  <a:ext cx="0" cy="28800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1080000" y="1512000"/>
                  <a:ext cx="0" cy="28800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1512000" y="1512000"/>
                  <a:ext cx="0" cy="28800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1512000" y="1080000"/>
                  <a:ext cx="432000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1512000" y="1512000"/>
                  <a:ext cx="432000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Rectangle 36"/>
              <p:cNvSpPr/>
              <p:nvPr/>
            </p:nvSpPr>
            <p:spPr>
              <a:xfrm>
                <a:off x="2160000" y="648000"/>
                <a:ext cx="432000" cy="432000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252000" rtlCol="0" anchor="ctr" anchorCtr="0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160000" y="1080000"/>
                <a:ext cx="432000" cy="432000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252000" rtlCol="0" anchor="ctr" anchorCtr="0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592000" y="1080000"/>
                <a:ext cx="432000" cy="432000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252000" rtlCol="0" anchor="ctr" anchorCtr="0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592000" y="648000"/>
                <a:ext cx="432000" cy="432000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252000" rtlCol="0" anchor="ctr" anchorCtr="0"/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2192155" y="4875055"/>
              <a:ext cx="0" cy="1152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1400155" y="5811055"/>
              <a:ext cx="46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Arc 54"/>
            <p:cNvSpPr/>
            <p:nvPr/>
          </p:nvSpPr>
          <p:spPr>
            <a:xfrm>
              <a:off x="1652155" y="5811055"/>
              <a:ext cx="432000" cy="432000"/>
            </a:xfrm>
            <a:prstGeom prst="arc">
              <a:avLst>
                <a:gd name="adj1" fmla="val 16163289"/>
                <a:gd name="adj2" fmla="val 103256"/>
              </a:avLst>
            </a:prstGeom>
            <a:ln w="190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 flipV="1">
              <a:off x="2624155" y="4875055"/>
              <a:ext cx="0" cy="504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1832155" y="5235055"/>
              <a:ext cx="115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1832155" y="5667055"/>
              <a:ext cx="5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Arc 58"/>
            <p:cNvSpPr/>
            <p:nvPr/>
          </p:nvSpPr>
          <p:spPr>
            <a:xfrm>
              <a:off x="2012155" y="5055055"/>
              <a:ext cx="612000" cy="612000"/>
            </a:xfrm>
            <a:prstGeom prst="arc">
              <a:avLst>
                <a:gd name="adj1" fmla="val 21553819"/>
                <a:gd name="adj2" fmla="val 5411647"/>
              </a:avLst>
            </a:prstGeom>
            <a:ln w="190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2" name="Rectangle 71"/>
          <p:cNvSpPr/>
          <p:nvPr/>
        </p:nvSpPr>
        <p:spPr>
          <a:xfrm>
            <a:off x="1728000" y="5508000"/>
            <a:ext cx="288000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296000" y="5580000"/>
            <a:ext cx="288000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168000" y="5076000"/>
            <a:ext cx="288000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268000" y="4536000"/>
            <a:ext cx="216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grpSp>
        <p:nvGrpSpPr>
          <p:cNvPr id="139" name="Group 138"/>
          <p:cNvGrpSpPr/>
          <p:nvPr/>
        </p:nvGrpSpPr>
        <p:grpSpPr>
          <a:xfrm>
            <a:off x="3744000" y="4752000"/>
            <a:ext cx="4104000" cy="1224000"/>
            <a:chOff x="3744000" y="4752000"/>
            <a:chExt cx="4104000" cy="1224000"/>
          </a:xfrm>
        </p:grpSpPr>
        <p:sp>
          <p:nvSpPr>
            <p:cNvPr id="102" name="Oval 101"/>
            <p:cNvSpPr/>
            <p:nvPr/>
          </p:nvSpPr>
          <p:spPr>
            <a:xfrm>
              <a:off x="3744000" y="4752000"/>
              <a:ext cx="432000" cy="432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1,1</a:t>
              </a:r>
            </a:p>
          </p:txBody>
        </p:sp>
        <p:sp>
          <p:nvSpPr>
            <p:cNvPr id="103" name="Oval 102"/>
            <p:cNvSpPr/>
            <p:nvPr/>
          </p:nvSpPr>
          <p:spPr>
            <a:xfrm>
              <a:off x="4536000" y="4752000"/>
              <a:ext cx="432000" cy="432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1,2</a:t>
              </a:r>
            </a:p>
          </p:txBody>
        </p:sp>
        <p:sp>
          <p:nvSpPr>
            <p:cNvPr id="104" name="Oval 103"/>
            <p:cNvSpPr/>
            <p:nvPr/>
          </p:nvSpPr>
          <p:spPr>
            <a:xfrm>
              <a:off x="5328000" y="4752000"/>
              <a:ext cx="432000" cy="432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1,3</a:t>
              </a:r>
            </a:p>
          </p:txBody>
        </p:sp>
        <p:sp>
          <p:nvSpPr>
            <p:cNvPr id="105" name="Oval 104"/>
            <p:cNvSpPr/>
            <p:nvPr/>
          </p:nvSpPr>
          <p:spPr>
            <a:xfrm>
              <a:off x="3744000" y="5544000"/>
              <a:ext cx="432000" cy="432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2,1</a:t>
              </a:r>
            </a:p>
          </p:txBody>
        </p:sp>
        <p:sp>
          <p:nvSpPr>
            <p:cNvPr id="106" name="Oval 105"/>
            <p:cNvSpPr/>
            <p:nvPr/>
          </p:nvSpPr>
          <p:spPr>
            <a:xfrm>
              <a:off x="6120000" y="4752000"/>
              <a:ext cx="432000" cy="432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3,3</a:t>
              </a:r>
            </a:p>
          </p:txBody>
        </p:sp>
        <p:sp>
          <p:nvSpPr>
            <p:cNvPr id="107" name="Oval 106"/>
            <p:cNvSpPr/>
            <p:nvPr/>
          </p:nvSpPr>
          <p:spPr>
            <a:xfrm>
              <a:off x="6120000" y="5544000"/>
              <a:ext cx="432000" cy="432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3,4</a:t>
              </a:r>
            </a:p>
          </p:txBody>
        </p:sp>
        <p:sp>
          <p:nvSpPr>
            <p:cNvPr id="108" name="Oval 107"/>
            <p:cNvSpPr/>
            <p:nvPr/>
          </p:nvSpPr>
          <p:spPr>
            <a:xfrm>
              <a:off x="5328000" y="5544000"/>
              <a:ext cx="432000" cy="432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4,4</a:t>
              </a:r>
            </a:p>
          </p:txBody>
        </p:sp>
        <p:sp>
          <p:nvSpPr>
            <p:cNvPr id="109" name="Oval 108"/>
            <p:cNvSpPr/>
            <p:nvPr/>
          </p:nvSpPr>
          <p:spPr>
            <a:xfrm>
              <a:off x="4536000" y="5544000"/>
              <a:ext cx="432000" cy="432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4,1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732000" y="4932000"/>
              <a:ext cx="1116000" cy="864000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96" name="Straight Connector 95"/>
            <p:cNvCxnSpPr>
              <a:stCxn id="102" idx="6"/>
              <a:endCxn id="103" idx="2"/>
            </p:cNvCxnSpPr>
            <p:nvPr/>
          </p:nvCxnSpPr>
          <p:spPr>
            <a:xfrm>
              <a:off x="4176000" y="4968000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03" idx="6"/>
              <a:endCxn id="104" idx="2"/>
            </p:cNvCxnSpPr>
            <p:nvPr/>
          </p:nvCxnSpPr>
          <p:spPr>
            <a:xfrm>
              <a:off x="4968000" y="4968000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06" idx="4"/>
              <a:endCxn id="107" idx="0"/>
            </p:cNvCxnSpPr>
            <p:nvPr/>
          </p:nvCxnSpPr>
          <p:spPr>
            <a:xfrm>
              <a:off x="6336000" y="5184000"/>
              <a:ext cx="0" cy="36000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08" idx="2"/>
              <a:endCxn id="109" idx="6"/>
            </p:cNvCxnSpPr>
            <p:nvPr/>
          </p:nvCxnSpPr>
          <p:spPr>
            <a:xfrm flipH="1">
              <a:off x="4968000" y="5760000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804000" y="5076000"/>
              <a:ext cx="288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7164000" y="4968000"/>
              <a:ext cx="648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Type-1</a:t>
              </a:r>
            </a:p>
          </p:txBody>
        </p:sp>
        <p:cxnSp>
          <p:nvCxnSpPr>
            <p:cNvPr id="93" name="Straight Connector 92"/>
            <p:cNvCxnSpPr>
              <a:stCxn id="102" idx="3"/>
              <a:endCxn id="105" idx="1"/>
            </p:cNvCxnSpPr>
            <p:nvPr/>
          </p:nvCxnSpPr>
          <p:spPr>
            <a:xfrm>
              <a:off x="3807265" y="5120735"/>
              <a:ext cx="0" cy="48653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6804000" y="5364000"/>
              <a:ext cx="288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7164000" y="5256000"/>
              <a:ext cx="648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Type-2</a:t>
              </a:r>
            </a:p>
          </p:txBody>
        </p:sp>
        <p:cxnSp>
          <p:nvCxnSpPr>
            <p:cNvPr id="84" name="Straight Connector 83"/>
            <p:cNvCxnSpPr>
              <a:stCxn id="102" idx="4"/>
              <a:endCxn id="109" idx="1"/>
            </p:cNvCxnSpPr>
            <p:nvPr/>
          </p:nvCxnSpPr>
          <p:spPr>
            <a:xfrm>
              <a:off x="3960000" y="5184000"/>
              <a:ext cx="639265" cy="42326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106" idx="1"/>
              <a:endCxn id="104" idx="7"/>
            </p:cNvCxnSpPr>
            <p:nvPr/>
          </p:nvCxnSpPr>
          <p:spPr>
            <a:xfrm flipH="1">
              <a:off x="5696735" y="4815265"/>
              <a:ext cx="48653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108" idx="5"/>
              <a:endCxn id="107" idx="3"/>
            </p:cNvCxnSpPr>
            <p:nvPr/>
          </p:nvCxnSpPr>
          <p:spPr>
            <a:xfrm>
              <a:off x="5696735" y="5912735"/>
              <a:ext cx="48653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105" idx="5"/>
              <a:endCxn id="109" idx="3"/>
            </p:cNvCxnSpPr>
            <p:nvPr/>
          </p:nvCxnSpPr>
          <p:spPr>
            <a:xfrm>
              <a:off x="4112735" y="5912735"/>
              <a:ext cx="48653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804000" y="5652000"/>
              <a:ext cx="288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7164000" y="5544000"/>
              <a:ext cx="648000" cy="216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Type-3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594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0.05017 3.33333E-6 C 0.07256 3.33333E-6 0.10156 -0.00648 0.10156 -0.01158 L 0.10156 -0.02223 " pathEditMode="relative" rAng="0" ptsTypes="FfFF">
                                      <p:cBhvr>
                                        <p:cTn id="6" dur="17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-11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.10156 -0.02223 L 0.10156 -0.1365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71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33333E-6 L 0.05087 -3.33333E-6 C 0.07361 -3.33333E-6 0.10191 0.02778 0.10191 0.05116 L 0.10191 0.10348 " pathEditMode="relative" rAng="0" ptsTypes="FfFF">
                                      <p:cBhvr>
                                        <p:cTn id="10" dur="3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7" y="516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59259E-6 L -3.61111E-6 0.20926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6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5.55556E-7 -3.7037E-6 L -0.17257 -3.7037E-6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2" grpId="1" animBg="1"/>
      <p:bldP spid="73" grpId="0" animBg="1"/>
      <p:bldP spid="74" grpId="0" animBg="1"/>
      <p:bldP spid="7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  <a:p>
            <a:r>
              <a:rPr lang="en-US" dirty="0"/>
              <a:t>Controlling Lengths of Traffic Lights</a:t>
            </a:r>
          </a:p>
          <a:p>
            <a:r>
              <a:rPr lang="en-US" dirty="0"/>
              <a:t>Intelligent Intersection Management</a:t>
            </a:r>
          </a:p>
          <a:p>
            <a:r>
              <a:rPr lang="en-US" dirty="0"/>
              <a:t>Imperfect Communication</a:t>
            </a:r>
          </a:p>
          <a:p>
            <a:r>
              <a:rPr lang="en-US" dirty="0"/>
              <a:t>Centralized and Distributed Approaches</a:t>
            </a:r>
          </a:p>
          <a:p>
            <a:r>
              <a:rPr lang="en-US" dirty="0"/>
              <a:t>Graph-Based Approach</a:t>
            </a:r>
          </a:p>
          <a:p>
            <a:r>
              <a:rPr lang="en-US" b="1" u="sng" dirty="0" smtClean="0"/>
              <a:t>Non-Cooperative Environment</a:t>
            </a:r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4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game?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Prisoner's </a:t>
            </a:r>
            <a:r>
              <a:rPr lang="en-US" dirty="0" smtClean="0"/>
              <a:t>dilemma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34000" y="1584000"/>
            <a:ext cx="5076000" cy="2664000"/>
            <a:chOff x="2340000" y="1692000"/>
            <a:chExt cx="5076000" cy="2664000"/>
          </a:xfrm>
        </p:grpSpPr>
        <p:grpSp>
          <p:nvGrpSpPr>
            <p:cNvPr id="6" name="Group 5"/>
            <p:cNvGrpSpPr/>
            <p:nvPr/>
          </p:nvGrpSpPr>
          <p:grpSpPr>
            <a:xfrm>
              <a:off x="2340000" y="1908000"/>
              <a:ext cx="2160000" cy="2448000"/>
              <a:chOff x="1354770" y="1908000"/>
              <a:chExt cx="2160000" cy="2448000"/>
            </a:xfrm>
          </p:grpSpPr>
          <p:sp>
            <p:nvSpPr>
              <p:cNvPr id="17" name="Rounded Rectangle 16"/>
              <p:cNvSpPr/>
              <p:nvPr/>
            </p:nvSpPr>
            <p:spPr bwMode="auto">
              <a:xfrm>
                <a:off x="1354770" y="1908000"/>
                <a:ext cx="2160000" cy="720000"/>
              </a:xfrm>
              <a:prstGeom prst="round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0" lang="en-US" sz="1600" dirty="0">
                    <a:latin typeface="Calibri" panose="020F0502020204030204" pitchFamily="34" charset="0"/>
                  </a:rPr>
                  <a:t>Multiple </a:t>
                </a:r>
                <a:r>
                  <a:rPr kumimoji="0" lang="en-US" sz="1600" b="1" u="sng" dirty="0">
                    <a:latin typeface="Calibri" panose="020F0502020204030204" pitchFamily="34" charset="0"/>
                  </a:rPr>
                  <a:t>Rational</a:t>
                </a:r>
                <a:r>
                  <a:rPr kumimoji="0" lang="en-US" sz="1600" dirty="0">
                    <a:latin typeface="Calibri" panose="020F0502020204030204" pitchFamily="34" charset="0"/>
                  </a:rPr>
                  <a:t> Decision Makers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 bwMode="auto">
              <a:xfrm>
                <a:off x="1354770" y="3636000"/>
                <a:ext cx="2160000" cy="720000"/>
              </a:xfrm>
              <a:prstGeom prst="round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0" lang="en-US" sz="1600" dirty="0">
                    <a:latin typeface="Calibri" panose="020F0502020204030204" pitchFamily="34" charset="0"/>
                  </a:rPr>
                  <a:t>Conflicting Interests</a:t>
                </a:r>
              </a:p>
            </p:txBody>
          </p:sp>
          <p:sp>
            <p:nvSpPr>
              <p:cNvPr id="19" name="Rounded Rectangle 18"/>
              <p:cNvSpPr/>
              <p:nvPr/>
            </p:nvSpPr>
            <p:spPr bwMode="auto">
              <a:xfrm>
                <a:off x="1354770" y="2772000"/>
                <a:ext cx="2160000" cy="720000"/>
              </a:xfrm>
              <a:prstGeom prst="round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lang="en-US" sz="1600" dirty="0">
                    <a:latin typeface="Calibri" panose="020F0502020204030204" pitchFamily="34" charset="0"/>
                  </a:rPr>
                  <a:t>Decisions</a:t>
                </a:r>
                <a:endParaRPr kumimoji="0" lang="en-US" sz="1600" dirty="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616000" y="2052000"/>
              <a:ext cx="1800000" cy="2160000"/>
              <a:chOff x="5594284" y="2052000"/>
              <a:chExt cx="1800000" cy="2160000"/>
            </a:xfrm>
          </p:grpSpPr>
          <p:sp>
            <p:nvSpPr>
              <p:cNvPr id="13" name="Rounded Rectangle 12"/>
              <p:cNvSpPr/>
              <p:nvPr/>
            </p:nvSpPr>
            <p:spPr bwMode="auto">
              <a:xfrm>
                <a:off x="5594284" y="2052000"/>
                <a:ext cx="1800000" cy="2160000"/>
              </a:xfrm>
              <a:prstGeom prst="roundRect">
                <a:avLst>
                  <a:gd name="adj" fmla="val 6697"/>
                </a:avLst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endParaRPr kumimoji="0" lang="en-US" sz="16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 bwMode="auto">
              <a:xfrm>
                <a:off x="5846284" y="2160000"/>
                <a:ext cx="1296000" cy="5760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0" lang="en-US" sz="1600" dirty="0">
                    <a:latin typeface="Calibri" panose="020F0502020204030204" pitchFamily="34" charset="0"/>
                  </a:rPr>
                  <a:t>Players</a:t>
                </a:r>
              </a:p>
            </p:txBody>
          </p:sp>
          <p:sp>
            <p:nvSpPr>
              <p:cNvPr id="15" name="Oval 14"/>
              <p:cNvSpPr/>
              <p:nvPr/>
            </p:nvSpPr>
            <p:spPr bwMode="auto">
              <a:xfrm>
                <a:off x="5846284" y="2844000"/>
                <a:ext cx="1296000" cy="5760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0" lang="en-US" sz="1600" dirty="0">
                    <a:latin typeface="Calibri" panose="020F0502020204030204" pitchFamily="34" charset="0"/>
                  </a:rPr>
                  <a:t>Actions</a:t>
                </a: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5846284" y="3528000"/>
                <a:ext cx="1296000" cy="5760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0" lang="en-US" sz="1600" dirty="0">
                    <a:latin typeface="Calibri" panose="020F0502020204030204" pitchFamily="34" charset="0"/>
                  </a:rPr>
                  <a:t>Objectives</a:t>
                </a:r>
              </a:p>
            </p:txBody>
          </p:sp>
        </p:grpSp>
        <p:cxnSp>
          <p:nvCxnSpPr>
            <p:cNvPr id="8" name="Straight Connector 7"/>
            <p:cNvCxnSpPr>
              <a:stCxn id="17" idx="3"/>
              <a:endCxn id="14" idx="2"/>
            </p:cNvCxnSpPr>
            <p:nvPr/>
          </p:nvCxnSpPr>
          <p:spPr>
            <a:xfrm>
              <a:off x="4500000" y="2268000"/>
              <a:ext cx="1368000" cy="1800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19" idx="3"/>
              <a:endCxn id="15" idx="2"/>
            </p:cNvCxnSpPr>
            <p:nvPr/>
          </p:nvCxnSpPr>
          <p:spPr>
            <a:xfrm>
              <a:off x="4500000" y="3132000"/>
              <a:ext cx="1368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ight Arrow 9"/>
            <p:cNvSpPr/>
            <p:nvPr/>
          </p:nvSpPr>
          <p:spPr bwMode="auto">
            <a:xfrm>
              <a:off x="4788000" y="2968800"/>
              <a:ext cx="540000" cy="360000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914400"/>
              <a:endParaRPr kumimoji="0" lang="en-US" sz="1600" dirty="0">
                <a:latin typeface="Calibri" panose="020F0502020204030204" pitchFamily="34" charset="0"/>
              </a:endParaRPr>
            </a:p>
          </p:txBody>
        </p:sp>
        <p:cxnSp>
          <p:nvCxnSpPr>
            <p:cNvPr id="11" name="Straight Connector 10"/>
            <p:cNvCxnSpPr>
              <a:stCxn id="18" idx="3"/>
              <a:endCxn id="16" idx="2"/>
            </p:cNvCxnSpPr>
            <p:nvPr/>
          </p:nvCxnSpPr>
          <p:spPr>
            <a:xfrm flipV="1">
              <a:off x="4500000" y="3816000"/>
              <a:ext cx="1368000" cy="1800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048000" y="1692000"/>
              <a:ext cx="926857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A Game</a:t>
              </a:r>
            </a:p>
          </p:txBody>
        </p:sp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481347"/>
              </p:ext>
            </p:extLst>
          </p:nvPr>
        </p:nvGraphicFramePr>
        <p:xfrm>
          <a:off x="1008000" y="4752000"/>
          <a:ext cx="7128000" cy="17280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3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Prisoner</a:t>
                      </a:r>
                      <a: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 Stays Silent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Prisoner A Betrays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Prisoner</a:t>
                      </a:r>
                      <a: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 Stays Silent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Both in</a:t>
                      </a:r>
                      <a: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Jail for 1 Year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Goes</a:t>
                      </a:r>
                      <a: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Free</a:t>
                      </a:r>
                      <a:b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 in Jail for 3 Years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Prisoner B Betrays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in</a:t>
                      </a:r>
                      <a: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Jail 3 Years</a:t>
                      </a:r>
                      <a:b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 Goes Free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Both</a:t>
                      </a:r>
                      <a: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 Jail for 2 Years</a:t>
                      </a:r>
                      <a:b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600" b="1" u="sng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Nash Equilibrium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72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Two-Vehicle Scenario (w/o Manager)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Payoff matrix (waiting time) of vehicles A and B</a:t>
            </a:r>
          </a:p>
          <a:p>
            <a:pPr lvl="1"/>
            <a:r>
              <a:rPr lang="en-US" dirty="0" smtClean="0"/>
              <a:t>Case 1 (same priority)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Case 2 (Vehicle A has a higher </a:t>
            </a:r>
            <a:r>
              <a:rPr lang="en-US" dirty="0"/>
              <a:t>priority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Where are </a:t>
            </a:r>
            <a:r>
              <a:rPr lang="en-US" dirty="0"/>
              <a:t>the </a:t>
            </a:r>
            <a:r>
              <a:rPr lang="en-US" dirty="0" smtClean="0"/>
              <a:t>Nash Equilibria?</a:t>
            </a:r>
          </a:p>
          <a:p>
            <a:pPr lvl="2"/>
            <a:r>
              <a:rPr lang="en-US" dirty="0" smtClean="0"/>
              <a:t>Are them realistic? </a:t>
            </a:r>
            <a:r>
              <a:rPr lang="en-US" dirty="0" smtClean="0">
                <a:sym typeface="Wingdings" panose="05000000000000000000" pitchFamily="2" charset="2"/>
              </a:rPr>
              <a:t> People are not rational (------)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48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237990"/>
              </p:ext>
            </p:extLst>
          </p:nvPr>
        </p:nvGraphicFramePr>
        <p:xfrm>
          <a:off x="1008000" y="2160000"/>
          <a:ext cx="7128000" cy="15120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3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Payoffs of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 and B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Vehicle A Enters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Vehicle A Stops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Vehicle B Enters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(-3600, -3600)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(-4, 0)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Vehicle B Stops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(0, -4)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(-3,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-3</a:t>
                      </a: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(Average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of -1 and -5</a:t>
                      </a: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59339"/>
              </p:ext>
            </p:extLst>
          </p:nvPr>
        </p:nvGraphicFramePr>
        <p:xfrm>
          <a:off x="1008000" y="4176000"/>
          <a:ext cx="7128000" cy="15120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3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Payoffs of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 and B</a:t>
                      </a:r>
                      <a:endParaRPr lang="en-US" sz="16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Vehicle A Enters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Vehicle A Stops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Vehicle B Enters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(-1800, -7200)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(-4, 0)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Vehicle B Stops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(0, -4)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(-1,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-5</a:t>
                      </a: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93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Three-Vehicle Scenario (with Manager)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Three-vehicle </a:t>
            </a:r>
            <a:r>
              <a:rPr lang="en-US" dirty="0"/>
              <a:t>strategic game</a:t>
            </a:r>
          </a:p>
          <a:p>
            <a:pPr lvl="1"/>
            <a:r>
              <a:rPr lang="en-US" dirty="0"/>
              <a:t>Assume that the time needed to go through an intersection is 7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Vehicle C </a:t>
            </a:r>
            <a:r>
              <a:rPr lang="en-US" dirty="0"/>
              <a:t>does not worsen the overall system </a:t>
            </a:r>
            <a:r>
              <a:rPr lang="en-US" dirty="0" smtClean="0"/>
              <a:t>performance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otal </a:t>
            </a:r>
            <a:r>
              <a:rPr lang="en-US" dirty="0"/>
              <a:t>delays = </a:t>
            </a:r>
            <a:r>
              <a:rPr lang="en-US" dirty="0" smtClean="0"/>
              <a:t>9</a:t>
            </a:r>
            <a:endParaRPr lang="en-US" dirty="0"/>
          </a:p>
          <a:p>
            <a:pPr lvl="1"/>
            <a:r>
              <a:rPr lang="en-US" dirty="0"/>
              <a:t>However, </a:t>
            </a:r>
            <a:r>
              <a:rPr lang="en-US" dirty="0" smtClean="0"/>
              <a:t>Vehicle C </a:t>
            </a:r>
            <a:r>
              <a:rPr lang="en-US" dirty="0"/>
              <a:t>can take advantage from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49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117967"/>
              </p:ext>
            </p:extLst>
          </p:nvPr>
        </p:nvGraphicFramePr>
        <p:xfrm>
          <a:off x="1008000" y="2153485"/>
          <a:ext cx="3960000" cy="1872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Vehicle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lies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Vehicle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Actual</a:t>
                      </a:r>
                      <a:b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Reported</a:t>
                      </a:r>
                      <a:b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Allocated</a:t>
                      </a:r>
                      <a:b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System</a:t>
                      </a:r>
                      <a:r>
                        <a:rPr lang="en-US" sz="1400" b="1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Performance</a:t>
                      </a:r>
                      <a:endParaRPr lang="en-US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594606"/>
              </p:ext>
            </p:extLst>
          </p:nvPr>
        </p:nvGraphicFramePr>
        <p:xfrm>
          <a:off x="5040000" y="2153485"/>
          <a:ext cx="3960000" cy="1872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Vehicle C Lies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Vehicle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Actual</a:t>
                      </a:r>
                      <a:b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Reported</a:t>
                      </a:r>
                      <a:b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Allocated</a:t>
                      </a:r>
                      <a:b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 gridSpan="4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System</a:t>
                      </a:r>
                      <a:r>
                        <a:rPr lang="en-US" sz="1400" b="1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Performance</a:t>
                      </a:r>
                      <a:endParaRPr lang="en-US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u="sng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6444000" y="3593485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8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Intersection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20170822-2 (CL) Shortened">
            <a:hlinkClick r:id="" action="ppaction://media"/>
            <a:extLst>
              <a:ext uri="{FF2B5EF4-FFF2-40B4-BE49-F238E27FC236}">
                <a16:creationId xmlns:a16="http://schemas.microsoft.com/office/drawing/2014/main" id="{C49C7BD5-B7D7-423B-A8E7-84AF2731477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40000" y="2088000"/>
            <a:ext cx="2662693" cy="28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4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 smtClean="0"/>
              <a:t>Q&amp;A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1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Modeling</a:t>
            </a:r>
          </a:p>
          <a:p>
            <a:pPr lvl="1"/>
            <a:r>
              <a:rPr lang="en-US" dirty="0" smtClean="0"/>
              <a:t>Note: not all following models will be used at the same time</a:t>
            </a:r>
          </a:p>
          <a:p>
            <a:r>
              <a:rPr lang="en-US" dirty="0"/>
              <a:t>Controlling Lengths of Traffic </a:t>
            </a:r>
            <a:r>
              <a:rPr lang="en-US" dirty="0" smtClean="0"/>
              <a:t>Lights</a:t>
            </a:r>
          </a:p>
          <a:p>
            <a:r>
              <a:rPr lang="en-US" dirty="0" smtClean="0"/>
              <a:t>Intelligent Intersection Management</a:t>
            </a:r>
          </a:p>
          <a:p>
            <a:r>
              <a:rPr lang="en-US" dirty="0" smtClean="0"/>
              <a:t>Imperfect Communication</a:t>
            </a:r>
          </a:p>
          <a:p>
            <a:r>
              <a:rPr lang="en-US" dirty="0" smtClean="0"/>
              <a:t>Centralized and Distributed Approaches</a:t>
            </a:r>
            <a:endParaRPr lang="en-US" dirty="0"/>
          </a:p>
          <a:p>
            <a:r>
              <a:rPr lang="en-US" dirty="0" smtClean="0"/>
              <a:t>Graph-Based Approach</a:t>
            </a:r>
          </a:p>
          <a:p>
            <a:r>
              <a:rPr lang="en-US" dirty="0" smtClean="0"/>
              <a:t>Non-Cooperative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Tiles (Cells)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Usually, higher granularity</a:t>
            </a:r>
            <a:r>
              <a:rPr lang="en-US" dirty="0"/>
              <a:t>, e.g., smaller tiles, </a:t>
            </a:r>
            <a:r>
              <a:rPr lang="en-US" dirty="0" smtClean="0"/>
              <a:t>more detailed management and higher complexity</a:t>
            </a:r>
          </a:p>
          <a:p>
            <a:pPr lvl="1"/>
            <a:r>
              <a:rPr lang="en-US" dirty="0" smtClean="0"/>
              <a:t>Example: an intersection with 20 tiles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/>
              <a:t>an intersection with </a:t>
            </a:r>
            <a:r>
              <a:rPr lang="en-US" dirty="0" smtClean="0"/>
              <a:t>64 tiles</a:t>
            </a:r>
          </a:p>
          <a:p>
            <a:pPr lvl="1"/>
            <a:r>
              <a:rPr lang="en-US" dirty="0" smtClean="0"/>
              <a:t>Example: a roundabout with 24 tiles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0" y="3240000"/>
            <a:ext cx="6840000" cy="20151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72000" y="6444000"/>
            <a:ext cx="7200000" cy="216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Chen </a:t>
            </a:r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and </a:t>
            </a:r>
            <a:r>
              <a:rPr lang="en-US" sz="10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Englund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, "Cooperative </a:t>
            </a:r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intersection management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: A</a:t>
            </a:r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survey," IEEE Transactions on Intelligent Transportation Systems, 2016.</a:t>
            </a:r>
            <a:endParaRPr lang="en-US" sz="10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0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Trajectories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trajectories for vehicles from different directions with </a:t>
            </a:r>
            <a:r>
              <a:rPr lang="en-US" dirty="0" smtClean="0"/>
              <a:t>different intentions </a:t>
            </a:r>
            <a:r>
              <a:rPr lang="en-US" dirty="0"/>
              <a:t>follows </a:t>
            </a:r>
            <a:r>
              <a:rPr lang="en-US" dirty="0" smtClean="0"/>
              <a:t>"pre-defined" routes</a:t>
            </a:r>
          </a:p>
          <a:p>
            <a:pPr lvl="1"/>
            <a:r>
              <a:rPr lang="en-US" dirty="0" smtClean="0"/>
              <a:t>Example: 1 trajectory for each direction of the intersection</a:t>
            </a:r>
          </a:p>
          <a:p>
            <a:pPr lvl="1"/>
            <a:r>
              <a:rPr lang="en-US" dirty="0"/>
              <a:t>Example</a:t>
            </a:r>
            <a:r>
              <a:rPr lang="en-US" dirty="0" smtClean="0"/>
              <a:t>: 3 trajectories for each direction of the intersection</a:t>
            </a:r>
            <a:endParaRPr lang="en-US" dirty="0"/>
          </a:p>
          <a:p>
            <a:pPr lvl="1"/>
            <a:r>
              <a:rPr lang="en-US" dirty="0"/>
              <a:t>Example</a:t>
            </a:r>
            <a:r>
              <a:rPr lang="en-US" dirty="0" smtClean="0"/>
              <a:t>: 4 trajectories for each direction of the roundabout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44" y="3240000"/>
            <a:ext cx="6437354" cy="201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72000" y="6444000"/>
            <a:ext cx="7200000" cy="216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Chen </a:t>
            </a:r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and </a:t>
            </a:r>
            <a:r>
              <a:rPr lang="en-US" sz="10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Englund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, "Cooperative </a:t>
            </a:r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intersection management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: A</a:t>
            </a:r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survey," IEEE Transactions on Intelligent Transportation Systems, 2016.</a:t>
            </a:r>
            <a:endParaRPr lang="en-US" sz="10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73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Zones (Conflict Regions)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Intersections of trajectories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fundamental goal</a:t>
            </a:r>
          </a:p>
          <a:p>
            <a:pPr lvl="1"/>
            <a:r>
              <a:rPr lang="en-US" dirty="0" smtClean="0"/>
              <a:t>We should not let two vehicles occupy a collision zone or a tile at the same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000" y="1764000"/>
            <a:ext cx="3132000" cy="29511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2000" y="6444000"/>
            <a:ext cx="7200000" cy="216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Chen </a:t>
            </a:r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and </a:t>
            </a:r>
            <a:r>
              <a:rPr lang="en-US" sz="10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Englund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, "Cooperative </a:t>
            </a:r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intersection management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: A</a:t>
            </a:r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survey," IEEE Transactions on Intelligent Transportation Systems, 2016.</a:t>
            </a:r>
            <a:endParaRPr lang="en-US" sz="10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94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  <a:latin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PowerPointTemplateFY14</Template>
  <TotalTime>3876</TotalTime>
  <Words>3057</Words>
  <Application>Microsoft Office PowerPoint</Application>
  <PresentationFormat>On-screen Show (4:3)</PresentationFormat>
  <Paragraphs>916</Paragraphs>
  <Slides>50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微軟正黑體</vt:lpstr>
      <vt:lpstr>新細明體</vt:lpstr>
      <vt:lpstr>Arial</vt:lpstr>
      <vt:lpstr>Calibri</vt:lpstr>
      <vt:lpstr>Wingdings</vt:lpstr>
      <vt:lpstr>ITC</vt:lpstr>
      <vt:lpstr>Introduction to Intelligent Vehicles [ 7. Intersection Management ]</vt:lpstr>
      <vt:lpstr>Announcement</vt:lpstr>
      <vt:lpstr>Where Are We Now?</vt:lpstr>
      <vt:lpstr>Intersection Management</vt:lpstr>
      <vt:lpstr>Ideal Intersection</vt:lpstr>
      <vt:lpstr>Outline</vt:lpstr>
      <vt:lpstr>Tiles (Cells)</vt:lpstr>
      <vt:lpstr>Trajectories</vt:lpstr>
      <vt:lpstr>Collision Zones (Conflict Regions)</vt:lpstr>
      <vt:lpstr>Phases</vt:lpstr>
      <vt:lpstr>Outline</vt:lpstr>
      <vt:lpstr>Controlling Lengths of Traffic Lights</vt:lpstr>
      <vt:lpstr>Back-Pressure Control: Method</vt:lpstr>
      <vt:lpstr>Back-Pressure Control: Example</vt:lpstr>
      <vt:lpstr>Back-Pressure Control: Extensions</vt:lpstr>
      <vt:lpstr>Controlling Lengths of Traffic Lights</vt:lpstr>
      <vt:lpstr>Outline</vt:lpstr>
      <vt:lpstr>Assumptions</vt:lpstr>
      <vt:lpstr>Goals</vt:lpstr>
      <vt:lpstr>Intelligent Intersection Management</vt:lpstr>
      <vt:lpstr>Vehicle Behavior</vt:lpstr>
      <vt:lpstr>Manager Behavior</vt:lpstr>
      <vt:lpstr>Outline</vt:lpstr>
      <vt:lpstr>Modeling Vehicle Behavior</vt:lpstr>
      <vt:lpstr>Imperfect Communication: Loss</vt:lpstr>
      <vt:lpstr>Imperfect Communication: Delay</vt:lpstr>
      <vt:lpstr>Imperfect Communication: More</vt:lpstr>
      <vt:lpstr>Outline</vt:lpstr>
      <vt:lpstr>System Block Diagram: Centralized</vt:lpstr>
      <vt:lpstr>Flow of Execution: Centralized</vt:lpstr>
      <vt:lpstr>System Block Diagram: Distributed</vt:lpstr>
      <vt:lpstr>Flow of Execution: Distributed</vt:lpstr>
      <vt:lpstr>Outline</vt:lpstr>
      <vt:lpstr>Graph-Based Policy</vt:lpstr>
      <vt:lpstr>Intersection</vt:lpstr>
      <vt:lpstr>Vehicle</vt:lpstr>
      <vt:lpstr>Conflict Zone</vt:lpstr>
      <vt:lpstr>Timing Conflict Graph</vt:lpstr>
      <vt:lpstr>Model Expressiveness</vt:lpstr>
      <vt:lpstr>Goals</vt:lpstr>
      <vt:lpstr>Graph-Based Verification</vt:lpstr>
      <vt:lpstr>Graph-Based Verification</vt:lpstr>
      <vt:lpstr>Graph-Based Verification</vt:lpstr>
      <vt:lpstr>Petri-Net-Based Verification</vt:lpstr>
      <vt:lpstr>Summary</vt:lpstr>
      <vt:lpstr>Outline</vt:lpstr>
      <vt:lpstr>Game Theory</vt:lpstr>
      <vt:lpstr>Two-Vehicle Scenario (w/o Manager)</vt:lpstr>
      <vt:lpstr>Three-Vehicle Scenario (with Manager)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Presentation</dc:title>
  <dc:creator>cwlin</dc:creator>
  <cp:lastModifiedBy>cwlin</cp:lastModifiedBy>
  <cp:revision>1378</cp:revision>
  <cp:lastPrinted>2018-09-10T05:27:46Z</cp:lastPrinted>
  <dcterms:created xsi:type="dcterms:W3CDTF">2014-05-07T22:20:45Z</dcterms:created>
  <dcterms:modified xsi:type="dcterms:W3CDTF">2019-11-04T03:11:37Z</dcterms:modified>
</cp:coreProperties>
</file>