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81" r:id="rId21"/>
    <p:sldId id="282" r:id="rId22"/>
    <p:sldId id="283" r:id="rId23"/>
    <p:sldId id="284" r:id="rId24"/>
    <p:sldId id="293" r:id="rId25"/>
    <p:sldId id="275" r:id="rId26"/>
    <p:sldId id="274" r:id="rId27"/>
    <p:sldId id="276" r:id="rId28"/>
    <p:sldId id="277" r:id="rId29"/>
    <p:sldId id="278" r:id="rId30"/>
    <p:sldId id="279" r:id="rId31"/>
    <p:sldId id="285" r:id="rId32"/>
    <p:sldId id="286" r:id="rId33"/>
    <p:sldId id="287" r:id="rId34"/>
    <p:sldId id="288" r:id="rId35"/>
    <p:sldId id="291" r:id="rId36"/>
    <p:sldId id="292" r:id="rId37"/>
    <p:sldId id="289" r:id="rId38"/>
    <p:sldId id="29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938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42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314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6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7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5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0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4C8AF-8707-4E54-A38A-D15DCADEB8B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documentacionhoy.com/contents/blog/2018-06-07/microsoft-compra-githu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Octicons-mark-github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documentacionhoy.com/contents/blog/2018-06-07/microsoft-compra-githu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Octicons-mark-github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documentacionhoy.com/contents/blog/2018-06-07/microsoft-compra-github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Octicons-mark-github.sv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documentacionhoy.com/contents/blog/2018-06-07/microsoft-compra-git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Octicons-mark-github.sv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hints.io/git-lo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compatible.blogspot.com/2013/10/why-im-not-switching-to-icloud-from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www.gitlab.jp/comparison/bitbucket-org-vs-gitlab.html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commons.wikimedia.org/wiki/File:Git_icon.svg" TargetMode="External"/><Relationship Id="rId5" Type="http://schemas.openxmlformats.org/officeDocument/2006/relationships/hyperlink" Target="http://machinecompatible.blogspot.com/2013/10/why-im-not-switching-to-icloud-from.html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bitbucket.org/produc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Googledrive_logo.sv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git-school.github.io/visualizing-gi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machinecompatible.blogspot.com/2013/10/why-im-not-switching-to-icloud-from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www.gitlab.jp/comparison/bitbucket-org-vs-gitlab.html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commons.wikimedia.org/wiki/File:Git_icon.svg" TargetMode="External"/><Relationship Id="rId5" Type="http://schemas.openxmlformats.org/officeDocument/2006/relationships/hyperlink" Target="http://machinecompatible.blogspot.com/2013/10/why-im-not-switching-to-icloud-from.html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hyperlink" Target="https://www.gitlab.jp/comparison/bitbucket-org-vs-gitlab.html" TargetMode="External"/><Relationship Id="rId7" Type="http://schemas.openxmlformats.org/officeDocument/2006/relationships/hyperlink" Target="https://creativecommons.org/licenses/by-nc-sa/3.0/" TargetMode="External"/><Relationship Id="rId12" Type="http://schemas.openxmlformats.org/officeDocument/2006/relationships/hyperlink" Target="https://commons.wikimedia.org/wiki/File:Phacility_phabricator_logo.svg" TargetMode="External"/><Relationship Id="rId2" Type="http://schemas.openxmlformats.org/officeDocument/2006/relationships/image" Target="../media/image13.png"/><Relationship Id="rId16" Type="http://schemas.openxmlformats.org/officeDocument/2006/relationships/hyperlink" Target="https://alternative.me/kallithe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umentacionhoy.com/contents/blog/2018-06-07/microsoft-compra-github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://commons.wikimedia.org/wiki/File:GitLab_Logo.svg" TargetMode="External"/><Relationship Id="rId15" Type="http://schemas.openxmlformats.org/officeDocument/2006/relationships/image" Target="../media/image18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s://en.wikipedia.org/wiki/File:Octicons-mark-github.svg" TargetMode="External"/><Relationship Id="rId14" Type="http://schemas.openxmlformats.org/officeDocument/2006/relationships/hyperlink" Target="https://about.gitlab.com/devops-too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B6B68-BF74-40FA-9412-E7B7FE4CA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470" y="1396014"/>
            <a:ext cx="8915399" cy="2262781"/>
          </a:xfrm>
        </p:spPr>
        <p:txBody>
          <a:bodyPr/>
          <a:lstStyle/>
          <a:p>
            <a:r>
              <a:rPr lang="de-DE" dirty="0"/>
              <a:t>Git e Bitbucket</a:t>
            </a:r>
            <a:endParaRPr lang="en-US" dirty="0"/>
          </a:p>
        </p:txBody>
      </p:sp>
      <p:sp>
        <p:nvSpPr>
          <p:cNvPr id="4" name="Textfeld 6">
            <a:extLst>
              <a:ext uri="{FF2B5EF4-FFF2-40B4-BE49-F238E27FC236}">
                <a16:creationId xmlns:a16="http://schemas.microsoft.com/office/drawing/2014/main" id="{179B3696-05C9-498A-8F05-6359D943FB6E}"/>
              </a:ext>
            </a:extLst>
          </p:cNvPr>
          <p:cNvSpPr txBox="1"/>
          <p:nvPr/>
        </p:nvSpPr>
        <p:spPr>
          <a:xfrm>
            <a:off x="4496755" y="4397732"/>
            <a:ext cx="61264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dirty="0"/>
              <a:t>Treinamento:  </a:t>
            </a:r>
            <a:r>
              <a:rPr lang="de-DE" dirty="0">
                <a:ea typeface="+mn-lt"/>
                <a:cs typeface="+mn-lt"/>
              </a:rPr>
              <a:t>Angular, Node e Java – Capgemini </a:t>
            </a:r>
          </a:p>
          <a:p>
            <a:pPr algn="r"/>
            <a:r>
              <a:rPr lang="de-DE" dirty="0"/>
              <a:t>Instrutor: Ivan J. Borchardt</a:t>
            </a:r>
          </a:p>
          <a:p>
            <a:pPr algn="r"/>
            <a:r>
              <a:rPr lang="de-DE" dirty="0"/>
              <a:t>©2021</a:t>
            </a:r>
          </a:p>
        </p:txBody>
      </p:sp>
      <p:pic>
        <p:nvPicPr>
          <p:cNvPr id="5" name="Grafik 13">
            <a:extLst>
              <a:ext uri="{FF2B5EF4-FFF2-40B4-BE49-F238E27FC236}">
                <a16:creationId xmlns:a16="http://schemas.microsoft.com/office/drawing/2014/main" id="{FFB85FC3-33F0-4865-B178-E0910B6B0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4451" y="5715000"/>
            <a:ext cx="24574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0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844A120-3268-4251-A941-D3C92FA5AE7D}"/>
              </a:ext>
            </a:extLst>
          </p:cNvPr>
          <p:cNvSpPr txBox="1">
            <a:spLocks/>
          </p:cNvSpPr>
          <p:nvPr/>
        </p:nvSpPr>
        <p:spPr>
          <a:xfrm>
            <a:off x="2493934" y="1423974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História e curiosidades...</a:t>
            </a:r>
            <a:endParaRPr lang="en-US" sz="28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7E6EF1B-15D4-4C00-AAA6-3FC19BA5C7C8}"/>
              </a:ext>
            </a:extLst>
          </p:cNvPr>
          <p:cNvSpPr txBox="1"/>
          <p:nvPr/>
        </p:nvSpPr>
        <p:spPr>
          <a:xfrm>
            <a:off x="1415689" y="8284401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documentacionhoy.com/contents/blog/2018-06-07/microsoft-compra-github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3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0D76BB-3327-4A41-A3E9-42CF968BFAAC}"/>
              </a:ext>
            </a:extLst>
          </p:cNvPr>
          <p:cNvSpPr txBox="1"/>
          <p:nvPr/>
        </p:nvSpPr>
        <p:spPr>
          <a:xfrm>
            <a:off x="3851689" y="8863026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en.wikipedia.org/wiki/File:Octicons-mark-github.svg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14C6BB8-8102-40EF-9A20-842D9ED37D1B}"/>
              </a:ext>
            </a:extLst>
          </p:cNvPr>
          <p:cNvSpPr txBox="1">
            <a:spLocks/>
          </p:cNvSpPr>
          <p:nvPr/>
        </p:nvSpPr>
        <p:spPr>
          <a:xfrm>
            <a:off x="1296927" y="2383003"/>
            <a:ext cx="2067707" cy="5194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2800" b="1" dirty="0"/>
              <a:t>CVS</a:t>
            </a:r>
            <a:endParaRPr lang="en-US" sz="2800" b="1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EC3A6AB2-FED0-4CC1-93B9-5BE0E6CFAD60}"/>
              </a:ext>
            </a:extLst>
          </p:cNvPr>
          <p:cNvSpPr txBox="1">
            <a:spLocks/>
          </p:cNvSpPr>
          <p:nvPr/>
        </p:nvSpPr>
        <p:spPr>
          <a:xfrm>
            <a:off x="4776976" y="2383003"/>
            <a:ext cx="2067707" cy="5194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2800" b="1" dirty="0"/>
              <a:t>SVN</a:t>
            </a:r>
            <a:endParaRPr lang="en-US" sz="2800" b="1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229B6F25-DEC9-46F0-A826-AD1F73765760}"/>
              </a:ext>
            </a:extLst>
          </p:cNvPr>
          <p:cNvSpPr txBox="1">
            <a:spLocks/>
          </p:cNvSpPr>
          <p:nvPr/>
        </p:nvSpPr>
        <p:spPr>
          <a:xfrm>
            <a:off x="8355807" y="2386790"/>
            <a:ext cx="2067707" cy="5194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2800" b="1" dirty="0"/>
              <a:t>BitKeeper</a:t>
            </a:r>
            <a:endParaRPr lang="en-US" sz="2800" b="1" dirty="0"/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0BE5823A-E5D1-46CA-9151-542DACC75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208" y="3000934"/>
            <a:ext cx="2662514" cy="19092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1985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Centralizado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 Source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Mais Popular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Alguns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problemas</a:t>
            </a:r>
          </a:p>
          <a:p>
            <a:pPr marL="0" indent="0">
              <a:buNone/>
            </a:pP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9CA86C2B-CD0C-47E1-AA1C-247FDEE3B3C9}"/>
              </a:ext>
            </a:extLst>
          </p:cNvPr>
          <p:cNvSpPr txBox="1">
            <a:spLocks/>
          </p:cNvSpPr>
          <p:nvPr/>
        </p:nvSpPr>
        <p:spPr>
          <a:xfrm>
            <a:off x="4479572" y="3025985"/>
            <a:ext cx="2662514" cy="19092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2000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Centralizado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 Source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Ativo até hoje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CVS-like</a:t>
            </a:r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72A6A7AF-4DBD-4B44-8F4C-F3B5ED7B379F}"/>
              </a:ext>
            </a:extLst>
          </p:cNvPr>
          <p:cNvSpPr txBox="1">
            <a:spLocks/>
          </p:cNvSpPr>
          <p:nvPr/>
        </p:nvSpPr>
        <p:spPr>
          <a:xfrm>
            <a:off x="8058402" y="3025985"/>
            <a:ext cx="2958785" cy="19092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2000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Distribuído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Proprietário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são Comunidade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CVS-free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1EAD9E0A-A57E-4845-9D62-CD3F212559C5}"/>
              </a:ext>
            </a:extLst>
          </p:cNvPr>
          <p:cNvSpPr/>
          <p:nvPr/>
        </p:nvSpPr>
        <p:spPr>
          <a:xfrm>
            <a:off x="3710866" y="2485748"/>
            <a:ext cx="768706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818CE61-E084-4AD0-BFF0-671CB370A1AB}"/>
              </a:ext>
            </a:extLst>
          </p:cNvPr>
          <p:cNvSpPr/>
          <p:nvPr/>
        </p:nvSpPr>
        <p:spPr>
          <a:xfrm>
            <a:off x="7256629" y="2500544"/>
            <a:ext cx="768706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BB9FB912-9E24-4526-8B15-D34D5345C4AA}"/>
              </a:ext>
            </a:extLst>
          </p:cNvPr>
          <p:cNvSpPr/>
          <p:nvPr/>
        </p:nvSpPr>
        <p:spPr>
          <a:xfrm>
            <a:off x="10735906" y="2500544"/>
            <a:ext cx="768706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1F7D3859-35FF-4ECE-9C0A-EFBEDB5BFF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94159" y="4902141"/>
            <a:ext cx="780395" cy="7808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2AAA6755-28C4-4292-B125-778EC1025388}"/>
              </a:ext>
            </a:extLst>
          </p:cNvPr>
          <p:cNvSpPr txBox="1">
            <a:spLocks/>
          </p:cNvSpPr>
          <p:nvPr/>
        </p:nvSpPr>
        <p:spPr>
          <a:xfrm>
            <a:off x="3364634" y="5369250"/>
            <a:ext cx="2662514" cy="67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Consistência 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</a:t>
            </a:r>
          </a:p>
          <a:p>
            <a:pPr marL="0" indent="0">
              <a:buFont typeface="Wingdings 3" charset="2"/>
              <a:buNone/>
            </a:pP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0238419A-AFA8-4108-9ECC-6176B19879C0}"/>
              </a:ext>
            </a:extLst>
          </p:cNvPr>
          <p:cNvSpPr/>
          <p:nvPr/>
        </p:nvSpPr>
        <p:spPr>
          <a:xfrm>
            <a:off x="3329129" y="5354016"/>
            <a:ext cx="106529" cy="6707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Espaço Reservado para Conteúdo 2">
            <a:extLst>
              <a:ext uri="{FF2B5EF4-FFF2-40B4-BE49-F238E27FC236}">
                <a16:creationId xmlns:a16="http://schemas.microsoft.com/office/drawing/2014/main" id="{76566C6F-C960-4CA7-84DB-9671619E7139}"/>
              </a:ext>
            </a:extLst>
          </p:cNvPr>
          <p:cNvSpPr txBox="1">
            <a:spLocks/>
          </p:cNvSpPr>
          <p:nvPr/>
        </p:nvSpPr>
        <p:spPr>
          <a:xfrm>
            <a:off x="5717510" y="5554496"/>
            <a:ext cx="2662514" cy="6707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BitMover Inc (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Larry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McVoy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McVoy participava no Dev do Kernel do Linux...</a:t>
            </a:r>
          </a:p>
          <a:p>
            <a:pPr marL="0" indent="0">
              <a:buFont typeface="Wingdings 3" charset="2"/>
              <a:buNone/>
            </a:pP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5" name="Conector: Curvo 44">
            <a:extLst>
              <a:ext uri="{FF2B5EF4-FFF2-40B4-BE49-F238E27FC236}">
                <a16:creationId xmlns:a16="http://schemas.microsoft.com/office/drawing/2014/main" id="{73CD13E4-BA85-48BD-9597-2A2C02F77FA4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7048768" y="3980615"/>
            <a:ext cx="1009634" cy="146779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spaço Reservado para Conteúdo 2">
            <a:extLst>
              <a:ext uri="{FF2B5EF4-FFF2-40B4-BE49-F238E27FC236}">
                <a16:creationId xmlns:a16="http://schemas.microsoft.com/office/drawing/2014/main" id="{2A69310D-0410-4C8A-95F8-31880415A723}"/>
              </a:ext>
            </a:extLst>
          </p:cNvPr>
          <p:cNvSpPr txBox="1">
            <a:spLocks/>
          </p:cNvSpPr>
          <p:nvPr/>
        </p:nvSpPr>
        <p:spPr>
          <a:xfrm>
            <a:off x="10354588" y="5680518"/>
            <a:ext cx="1762159" cy="418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Distribuía o Linux</a:t>
            </a:r>
          </a:p>
          <a:p>
            <a:pPr marL="0" indent="0">
              <a:buFont typeface="Wingdings 3" charset="2"/>
              <a:buNone/>
            </a:pP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7" name="Conector: Curvo 46">
            <a:extLst>
              <a:ext uri="{FF2B5EF4-FFF2-40B4-BE49-F238E27FC236}">
                <a16:creationId xmlns:a16="http://schemas.microsoft.com/office/drawing/2014/main" id="{5E7CA286-25FF-4DE2-9197-B92B2F297A7E}"/>
              </a:ext>
            </a:extLst>
          </p:cNvPr>
          <p:cNvCxnSpPr>
            <a:cxnSpLocks/>
          </p:cNvCxnSpPr>
          <p:nvPr/>
        </p:nvCxnSpPr>
        <p:spPr>
          <a:xfrm>
            <a:off x="10916073" y="4345834"/>
            <a:ext cx="487425" cy="127354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1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844A120-3268-4251-A941-D3C92FA5AE7D}"/>
              </a:ext>
            </a:extLst>
          </p:cNvPr>
          <p:cNvSpPr txBox="1">
            <a:spLocks/>
          </p:cNvSpPr>
          <p:nvPr/>
        </p:nvSpPr>
        <p:spPr>
          <a:xfrm>
            <a:off x="2493934" y="1423974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História e curiosidades...</a:t>
            </a:r>
            <a:endParaRPr lang="en-US" sz="28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7E6EF1B-15D4-4C00-AAA6-3FC19BA5C7C8}"/>
              </a:ext>
            </a:extLst>
          </p:cNvPr>
          <p:cNvSpPr txBox="1"/>
          <p:nvPr/>
        </p:nvSpPr>
        <p:spPr>
          <a:xfrm>
            <a:off x="1415689" y="8284401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documentacionhoy.com/contents/blog/2018-06-07/microsoft-compra-github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3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0D76BB-3327-4A41-A3E9-42CF968BFAAC}"/>
              </a:ext>
            </a:extLst>
          </p:cNvPr>
          <p:cNvSpPr txBox="1"/>
          <p:nvPr/>
        </p:nvSpPr>
        <p:spPr>
          <a:xfrm>
            <a:off x="3851689" y="8863026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en.wikipedia.org/wiki/File:Octicons-mark-github.svg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14C6BB8-8102-40EF-9A20-842D9ED37D1B}"/>
              </a:ext>
            </a:extLst>
          </p:cNvPr>
          <p:cNvSpPr txBox="1">
            <a:spLocks/>
          </p:cNvSpPr>
          <p:nvPr/>
        </p:nvSpPr>
        <p:spPr>
          <a:xfrm>
            <a:off x="1296927" y="2383003"/>
            <a:ext cx="2067707" cy="5194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2800" b="1" dirty="0"/>
              <a:t>BitKeeper</a:t>
            </a:r>
            <a:endParaRPr lang="en-US" sz="2800" b="1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EC3A6AB2-FED0-4CC1-93B9-5BE0E6CFAD60}"/>
              </a:ext>
            </a:extLst>
          </p:cNvPr>
          <p:cNvSpPr txBox="1">
            <a:spLocks/>
          </p:cNvSpPr>
          <p:nvPr/>
        </p:nvSpPr>
        <p:spPr>
          <a:xfrm>
            <a:off x="4776976" y="2383003"/>
            <a:ext cx="2067707" cy="5194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2800" b="1" dirty="0"/>
              <a:t>BitKeeper</a:t>
            </a:r>
            <a:endParaRPr lang="en-US" sz="2800" b="1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229B6F25-DEC9-46F0-A826-AD1F73765760}"/>
              </a:ext>
            </a:extLst>
          </p:cNvPr>
          <p:cNvSpPr txBox="1">
            <a:spLocks/>
          </p:cNvSpPr>
          <p:nvPr/>
        </p:nvSpPr>
        <p:spPr>
          <a:xfrm>
            <a:off x="8355807" y="2386790"/>
            <a:ext cx="2067707" cy="5194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2800" b="1" dirty="0"/>
              <a:t>Git</a:t>
            </a:r>
            <a:endParaRPr lang="en-US" sz="2800" b="1" dirty="0"/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0BE5823A-E5D1-46CA-9151-542DACC75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937" y="3000934"/>
            <a:ext cx="2958785" cy="19092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2004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SourcePuller 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(BitKeeper Client)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Engenharia Reversa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Recursos destravados</a:t>
            </a: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9CA86C2B-CD0C-47E1-AA1C-247FDEE3B3C9}"/>
              </a:ext>
            </a:extLst>
          </p:cNvPr>
          <p:cNvSpPr txBox="1">
            <a:spLocks/>
          </p:cNvSpPr>
          <p:nvPr/>
        </p:nvSpPr>
        <p:spPr>
          <a:xfrm>
            <a:off x="4263184" y="3029214"/>
            <a:ext cx="3231470" cy="1909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2005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licença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Bloqueava acesso a metadados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“Dif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só na vers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ão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comercial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72A6A7AF-4DBD-4B44-8F4C-F3B5ED7B379F}"/>
              </a:ext>
            </a:extLst>
          </p:cNvPr>
          <p:cNvSpPr txBox="1">
            <a:spLocks/>
          </p:cNvSpPr>
          <p:nvPr/>
        </p:nvSpPr>
        <p:spPr>
          <a:xfrm>
            <a:off x="8058402" y="3025985"/>
            <a:ext cx="2958785" cy="19092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2005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Distribuído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 Source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Feito em 10 dias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Performance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1EAD9E0A-A57E-4845-9D62-CD3F212559C5}"/>
              </a:ext>
            </a:extLst>
          </p:cNvPr>
          <p:cNvSpPr/>
          <p:nvPr/>
        </p:nvSpPr>
        <p:spPr>
          <a:xfrm>
            <a:off x="3710866" y="2485748"/>
            <a:ext cx="768706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818CE61-E084-4AD0-BFF0-671CB370A1AB}"/>
              </a:ext>
            </a:extLst>
          </p:cNvPr>
          <p:cNvSpPr/>
          <p:nvPr/>
        </p:nvSpPr>
        <p:spPr>
          <a:xfrm>
            <a:off x="7256629" y="2500544"/>
            <a:ext cx="768706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022769E1-5A0C-4663-9CAB-4CC3DEC2E7CF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2592926" y="3955564"/>
            <a:ext cx="1055796" cy="1265925"/>
          </a:xfrm>
          <a:prstGeom prst="curvedConnector4">
            <a:avLst>
              <a:gd name="adj1" fmla="val -24175"/>
              <a:gd name="adj2" fmla="val 533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0DEBF381-F552-4C10-BC02-62DBC123C927}"/>
              </a:ext>
            </a:extLst>
          </p:cNvPr>
          <p:cNvSpPr txBox="1">
            <a:spLocks/>
          </p:cNvSpPr>
          <p:nvPr/>
        </p:nvSpPr>
        <p:spPr>
          <a:xfrm>
            <a:off x="1789567" y="5194067"/>
            <a:ext cx="2662514" cy="67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Andrew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Tridgell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Font typeface="Wingdings 3" charset="2"/>
              <a:buNone/>
            </a:pP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Espaço Reservado para Conteúdo 2">
            <a:extLst>
              <a:ext uri="{FF2B5EF4-FFF2-40B4-BE49-F238E27FC236}">
                <a16:creationId xmlns:a16="http://schemas.microsoft.com/office/drawing/2014/main" id="{27C1B66C-6348-4A96-B9A5-ACE24143428A}"/>
              </a:ext>
            </a:extLst>
          </p:cNvPr>
          <p:cNvSpPr txBox="1">
            <a:spLocks/>
          </p:cNvSpPr>
          <p:nvPr/>
        </p:nvSpPr>
        <p:spPr>
          <a:xfrm>
            <a:off x="9024851" y="5491316"/>
            <a:ext cx="1684838" cy="339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Linus Torvalds</a:t>
            </a:r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231DED3F-6FAE-438F-8E9B-C38394B857D8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9653893" y="3980615"/>
            <a:ext cx="1363294" cy="1548830"/>
          </a:xfrm>
          <a:prstGeom prst="curvedConnector4">
            <a:avLst>
              <a:gd name="adj1" fmla="val -16768"/>
              <a:gd name="adj2" fmla="val 808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73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28" y="2458246"/>
            <a:ext cx="8915399" cy="1468800"/>
          </a:xfrm>
        </p:spPr>
        <p:txBody>
          <a:bodyPr>
            <a:normAutofit/>
          </a:bodyPr>
          <a:lstStyle/>
          <a:p>
            <a:r>
              <a:rPr lang="de-DE" sz="6000" dirty="0"/>
              <a:t>Git e Bitbucket</a:t>
            </a:r>
            <a:endParaRPr lang="en-US" sz="6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7E6EF1B-15D4-4C00-AAA6-3FC19BA5C7C8}"/>
              </a:ext>
            </a:extLst>
          </p:cNvPr>
          <p:cNvSpPr txBox="1"/>
          <p:nvPr/>
        </p:nvSpPr>
        <p:spPr>
          <a:xfrm>
            <a:off x="1415689" y="8284401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documentacionhoy.com/contents/blog/2018-06-07/microsoft-compra-github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3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0D76BB-3327-4A41-A3E9-42CF968BFAAC}"/>
              </a:ext>
            </a:extLst>
          </p:cNvPr>
          <p:cNvSpPr txBox="1"/>
          <p:nvPr/>
        </p:nvSpPr>
        <p:spPr>
          <a:xfrm>
            <a:off x="3851689" y="8863026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en.wikipedia.org/wiki/File:Octicons-mark-github.svg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8234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844A120-3268-4251-A941-D3C92FA5AE7D}"/>
              </a:ext>
            </a:extLst>
          </p:cNvPr>
          <p:cNvSpPr txBox="1">
            <a:spLocks/>
          </p:cNvSpPr>
          <p:nvPr/>
        </p:nvSpPr>
        <p:spPr>
          <a:xfrm>
            <a:off x="2219787" y="4315549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Faç</a:t>
            </a:r>
            <a:r>
              <a:rPr lang="pt-BR" sz="2800" dirty="0"/>
              <a:t>a o Download e Instale o </a:t>
            </a:r>
            <a:r>
              <a:rPr lang="pt-BR" sz="2800" dirty="0" err="1"/>
              <a:t>Git</a:t>
            </a:r>
            <a:r>
              <a:rPr lang="de-DE" sz="2800" dirty="0"/>
              <a:t>:</a:t>
            </a:r>
            <a:endParaRPr lang="en-US" sz="28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7E6EF1B-15D4-4C00-AAA6-3FC19BA5C7C8}"/>
              </a:ext>
            </a:extLst>
          </p:cNvPr>
          <p:cNvSpPr txBox="1"/>
          <p:nvPr/>
        </p:nvSpPr>
        <p:spPr>
          <a:xfrm>
            <a:off x="1415689" y="8284401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documentacionhoy.com/contents/blog/2018-06-07/microsoft-compra-github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3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0D76BB-3327-4A41-A3E9-42CF968BFAAC}"/>
              </a:ext>
            </a:extLst>
          </p:cNvPr>
          <p:cNvSpPr txBox="1"/>
          <p:nvPr/>
        </p:nvSpPr>
        <p:spPr>
          <a:xfrm>
            <a:off x="3851689" y="8863026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en.wikipedia.org/wiki/File:Octicons-mark-github.svg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A6B5C33-6BC6-4073-BDA4-C86AAA1A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164" y="4834983"/>
            <a:ext cx="8915400" cy="519434"/>
          </a:xfrm>
        </p:spPr>
        <p:txBody>
          <a:bodyPr/>
          <a:lstStyle/>
          <a:p>
            <a:r>
              <a:rPr lang="en-US" dirty="0"/>
              <a:t>https://git-scm.com/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845838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dirty="0"/>
              <a:t>Teste a </a:t>
            </a:r>
            <a:r>
              <a:rPr lang="en-US" sz="2200" dirty="0" err="1"/>
              <a:t>instala</a:t>
            </a:r>
            <a:r>
              <a:rPr lang="pt-BR" sz="2200" dirty="0" err="1"/>
              <a:t>ção</a:t>
            </a:r>
            <a:r>
              <a:rPr lang="pt-BR" sz="2200" dirty="0"/>
              <a:t> do </a:t>
            </a:r>
            <a:r>
              <a:rPr lang="pt-BR" sz="2200" dirty="0" err="1"/>
              <a:t>Git</a:t>
            </a:r>
            <a:r>
              <a:rPr lang="de-DE" sz="2200" dirty="0"/>
              <a:t>:</a:t>
            </a: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BA79E2-7525-4E0A-99E1-5FB7AEDB1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206" y="2279332"/>
            <a:ext cx="4350749" cy="137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6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A6B5C33-6BC6-4073-BDA4-C86AAA1A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87" y="1966841"/>
            <a:ext cx="8915400" cy="476243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dirty="0"/>
              <a:t>I</a:t>
            </a:r>
            <a:r>
              <a:rPr lang="en-US" dirty="0" err="1"/>
              <a:t>nstalar</a:t>
            </a:r>
            <a:r>
              <a:rPr lang="en-US" dirty="0"/>
              <a:t> o git (https://git-scm.com/</a:t>
            </a:r>
            <a:r>
              <a:rPr lang="de-DE" dirty="0"/>
              <a:t>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--version 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Configurar</a:t>
            </a:r>
            <a:r>
              <a:rPr lang="en-US" dirty="0"/>
              <a:t> o git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config --global user.email </a:t>
            </a:r>
            <a:r>
              <a:rPr lang="pt-BR" dirty="0"/>
              <a:t>“</a:t>
            </a:r>
            <a:r>
              <a:rPr lang="de-DE" dirty="0"/>
              <a:t>you@example.com</a:t>
            </a:r>
            <a:r>
              <a:rPr lang="pt-BR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config --global user.name </a:t>
            </a:r>
            <a:r>
              <a:rPr lang="pt-BR" dirty="0"/>
              <a:t>“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”</a:t>
            </a:r>
          </a:p>
          <a:p>
            <a:pPr marL="457200" lvl="1" indent="0">
              <a:buNone/>
            </a:pPr>
            <a:r>
              <a:rPr lang="pt-BR" dirty="0"/>
              <a:t>Ou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config --local user.email </a:t>
            </a:r>
            <a:r>
              <a:rPr lang="pt-BR" dirty="0"/>
              <a:t>“</a:t>
            </a:r>
            <a:r>
              <a:rPr lang="de-DE" dirty="0"/>
              <a:t>you@example.com</a:t>
            </a:r>
            <a:r>
              <a:rPr lang="pt-BR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config --local user.name </a:t>
            </a:r>
            <a:r>
              <a:rPr lang="pt-BR" dirty="0"/>
              <a:t>“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”</a:t>
            </a:r>
            <a:endParaRPr lang="de-DE" dirty="0"/>
          </a:p>
          <a:p>
            <a:pPr marL="457200" lvl="1" indent="0">
              <a:buNone/>
            </a:pPr>
            <a:r>
              <a:rPr lang="de-DE" sz="1100" dirty="0"/>
              <a:t>** --global </a:t>
            </a:r>
            <a:r>
              <a:rPr lang="de-DE" sz="1100" dirty="0">
                <a:sym typeface="Wingdings" panose="05000000000000000000" pitchFamily="2" charset="2"/>
              </a:rPr>
              <a:t> Configura</a:t>
            </a:r>
            <a:r>
              <a:rPr lang="pt-BR" sz="1100" dirty="0" err="1">
                <a:sym typeface="Wingdings" panose="05000000000000000000" pitchFamily="2" charset="2"/>
              </a:rPr>
              <a:t>ção</a:t>
            </a:r>
            <a:r>
              <a:rPr lang="pt-BR" sz="1100" dirty="0">
                <a:sym typeface="Wingdings" panose="05000000000000000000" pitchFamily="2" charset="2"/>
              </a:rPr>
              <a:t> para a m</a:t>
            </a:r>
            <a:r>
              <a:rPr lang="de-DE" sz="1100" dirty="0">
                <a:sym typeface="Wingdings" panose="05000000000000000000" pitchFamily="2" charset="2"/>
              </a:rPr>
              <a:t>áquina toda </a:t>
            </a:r>
          </a:p>
          <a:p>
            <a:pPr marL="457200" lvl="1" indent="0">
              <a:buNone/>
            </a:pPr>
            <a:r>
              <a:rPr lang="de-DE" sz="1100" dirty="0">
                <a:sym typeface="Wingdings" panose="05000000000000000000" pitchFamily="2" charset="2"/>
              </a:rPr>
              <a:t>** --local  Configura</a:t>
            </a:r>
            <a:r>
              <a:rPr lang="pt-BR" sz="1100" dirty="0" err="1">
                <a:sym typeface="Wingdings" panose="05000000000000000000" pitchFamily="2" charset="2"/>
              </a:rPr>
              <a:t>ção</a:t>
            </a:r>
            <a:r>
              <a:rPr lang="pt-BR" sz="1100" dirty="0">
                <a:sym typeface="Wingdings" panose="05000000000000000000" pitchFamily="2" charset="2"/>
              </a:rPr>
              <a:t> para o projeto </a:t>
            </a:r>
          </a:p>
          <a:p>
            <a:pPr marL="457200" lvl="1" indent="0">
              <a:buNone/>
            </a:pPr>
            <a:r>
              <a:rPr lang="pt-BR" sz="1800" dirty="0">
                <a:sym typeface="Wingdings" panose="05000000000000000000" pitchFamily="2" charset="2"/>
              </a:rPr>
              <a:t>Visualizar as configurações v</a:t>
            </a:r>
            <a:r>
              <a:rPr lang="de-DE" sz="1800" dirty="0">
                <a:sym typeface="Wingdings" panose="05000000000000000000" pitchFamily="2" charset="2"/>
              </a:rPr>
              <a:t>álidas para o projeto: </a:t>
            </a:r>
          </a:p>
          <a:p>
            <a:pPr marL="457200" lvl="1" indent="0">
              <a:buNone/>
            </a:pPr>
            <a:r>
              <a:rPr lang="de-DE" dirty="0"/>
              <a:t>git config &lt;propriedade&gt;</a:t>
            </a:r>
            <a:endParaRPr lang="pt-B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git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542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A6B5C33-6BC6-4073-BDA4-C86AAA1A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87" y="1966841"/>
            <a:ext cx="8915400" cy="4762433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3"/>
            </a:pP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 pasta do </a:t>
            </a:r>
            <a:r>
              <a:rPr lang="en-US" dirty="0" err="1"/>
              <a:t>projeto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cd..</a:t>
            </a:r>
            <a:endParaRPr lang="en-US" dirty="0"/>
          </a:p>
          <a:p>
            <a:pPr>
              <a:buFont typeface="+mj-lt"/>
              <a:buAutoNum type="arabicPeriod" startAt="3"/>
            </a:pPr>
            <a:r>
              <a:rPr lang="en-US" dirty="0" err="1"/>
              <a:t>Inicializar</a:t>
            </a:r>
            <a:r>
              <a:rPr lang="en-US" dirty="0"/>
              <a:t> o </a:t>
            </a:r>
            <a:r>
              <a:rPr lang="en-US" dirty="0" err="1"/>
              <a:t>repositório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init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status</a:t>
            </a:r>
            <a:endParaRPr lang="en-US" dirty="0"/>
          </a:p>
          <a:p>
            <a:pPr>
              <a:buFont typeface="+mj-lt"/>
              <a:buAutoNum type="arabicPeriod" startAt="3"/>
            </a:pP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stage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</a:t>
            </a:r>
            <a:r>
              <a:rPr lang="en-US" dirty="0"/>
              <a:t>it add &lt;file&gt;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</a:t>
            </a:r>
            <a:r>
              <a:rPr lang="en-US" dirty="0"/>
              <a:t>it add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rm </a:t>
            </a:r>
            <a:r>
              <a:rPr lang="de-DE" dirty="0">
                <a:sym typeface="Wingdings" panose="05000000000000000000" pitchFamily="2" charset="2"/>
              </a:rPr>
              <a:t> remove do repositório (cuidado para </a:t>
            </a:r>
            <a:r>
              <a:rPr lang="pt-BR" dirty="0">
                <a:sym typeface="Wingdings" panose="05000000000000000000" pitchFamily="2" charset="2"/>
              </a:rPr>
              <a:t>não deletar arquivos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>
              <a:buFont typeface="+mj-lt"/>
              <a:buAutoNum type="arabicPeriod" startAt="3"/>
            </a:pPr>
            <a:r>
              <a:rPr lang="en-US" dirty="0" err="1"/>
              <a:t>Commitar</a:t>
            </a:r>
            <a:r>
              <a:rPr lang="en-US" dirty="0"/>
              <a:t>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</a:t>
            </a:r>
            <a:r>
              <a:rPr lang="pt-BR" dirty="0"/>
              <a:t>“Criando website XPTO”</a:t>
            </a:r>
            <a:endParaRPr lang="en-US" dirty="0"/>
          </a:p>
          <a:p>
            <a:pPr>
              <a:buFont typeface="+mj-lt"/>
              <a:buAutoNum type="arabicPeriod" startAt="3"/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dicionar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arquivos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stage 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commitar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commit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–am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“Criando website XPTO” </a:t>
            </a:r>
            <a:r>
              <a:rPr lang="pt-BR" dirty="0"/>
              <a:t>(</a:t>
            </a:r>
          </a:p>
          <a:p>
            <a:pPr marL="457200" lvl="1" indent="0">
              <a:buNone/>
            </a:pPr>
            <a:r>
              <a:rPr lang="de-DE" dirty="0"/>
              <a:t>**</a:t>
            </a:r>
            <a:r>
              <a:rPr lang="pt-BR" dirty="0"/>
              <a:t>com o argumento –</a:t>
            </a:r>
            <a:r>
              <a:rPr lang="pt-BR" dirty="0" err="1"/>
              <a:t>am</a:t>
            </a:r>
            <a:r>
              <a:rPr lang="pt-BR" dirty="0"/>
              <a:t> é possível adicionar a alteração ao </a:t>
            </a:r>
            <a:r>
              <a:rPr lang="pt-BR" dirty="0" err="1"/>
              <a:t>Stage</a:t>
            </a:r>
            <a:r>
              <a:rPr lang="pt-BR" dirty="0"/>
              <a:t> e </a:t>
            </a:r>
            <a:r>
              <a:rPr lang="pt-BR" dirty="0" err="1"/>
              <a:t>commitar</a:t>
            </a:r>
            <a:r>
              <a:rPr lang="pt-BR" dirty="0"/>
              <a:t> no mesmo comando)</a:t>
            </a:r>
            <a:endParaRPr lang="en-US" dirty="0"/>
          </a:p>
          <a:p>
            <a:pPr lvl="1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git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0809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A6B5C33-6BC6-4073-BDA4-C86AAA1A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87" y="1966841"/>
            <a:ext cx="8915400" cy="476243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US" dirty="0" err="1"/>
              <a:t>Verificando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log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log --oneline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log –p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en-US" dirty="0"/>
              <a:t>** Outros </a:t>
            </a:r>
            <a:r>
              <a:rPr lang="en-US" dirty="0" err="1"/>
              <a:t>formatos</a:t>
            </a:r>
            <a:r>
              <a:rPr lang="en-US" dirty="0"/>
              <a:t> de log: https://devhints.io/git-log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git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506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A6B5C33-6BC6-4073-BDA4-C86AAA1A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87" y="1966842"/>
            <a:ext cx="8915400" cy="236546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8"/>
            </a:pPr>
            <a:r>
              <a:rPr lang="en-US" dirty="0" err="1"/>
              <a:t>Ignorando</a:t>
            </a:r>
            <a:r>
              <a:rPr lang="en-US" dirty="0"/>
              <a:t> </a:t>
            </a:r>
            <a:r>
              <a:rPr lang="en-US" dirty="0" err="1"/>
              <a:t>arquivos</a:t>
            </a:r>
            <a:endParaRPr lang="en-US" dirty="0"/>
          </a:p>
          <a:p>
            <a:pPr marL="457200" lvl="1" indent="0">
              <a:buNone/>
            </a:pPr>
            <a:r>
              <a:rPr lang="de-DE" dirty="0"/>
              <a:t>.gitignore</a:t>
            </a:r>
          </a:p>
          <a:p>
            <a:pPr marL="857250" lvl="2" indent="0">
              <a:buNone/>
            </a:pPr>
            <a:r>
              <a:rPr lang="de-DE" dirty="0"/>
              <a:t>&lt;filename&gt;</a:t>
            </a:r>
          </a:p>
          <a:p>
            <a:pPr marL="857250" lvl="2" indent="0">
              <a:buNone/>
            </a:pPr>
            <a:r>
              <a:rPr lang="de-DE" dirty="0"/>
              <a:t>&lt;dir/filename&gt;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add .gitignore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commit –m </a:t>
            </a:r>
            <a:r>
              <a:rPr lang="pt-BR" dirty="0"/>
              <a:t>“Adicionando .</a:t>
            </a:r>
            <a:r>
              <a:rPr lang="pt-BR" dirty="0" err="1"/>
              <a:t>gitignore</a:t>
            </a:r>
            <a:r>
              <a:rPr lang="pt-BR" dirty="0"/>
              <a:t>”</a:t>
            </a:r>
            <a:endParaRPr lang="de-DE" dirty="0"/>
          </a:p>
          <a:p>
            <a:pPr marL="857250" lvl="2" indent="0">
              <a:buNone/>
            </a:pPr>
            <a:endParaRPr lang="de-DE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git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31C5BA-B801-4782-A36F-EE7F9682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368" y="2039863"/>
            <a:ext cx="5144218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8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git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512E33-B9FF-4398-9AE9-EC11D082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1170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pt-BR" sz="3600" b="1" dirty="0"/>
              <a:t>Quando devo </a:t>
            </a:r>
            <a:r>
              <a:rPr lang="pt-BR" sz="3600" b="1" dirty="0" err="1"/>
              <a:t>commitar</a:t>
            </a:r>
            <a:r>
              <a:rPr lang="de-DE" sz="3600" b="1" dirty="0"/>
              <a:t>?</a:t>
            </a:r>
          </a:p>
          <a:p>
            <a:pPr marL="457200" indent="-457200">
              <a:buAutoNum type="arabicPeriod"/>
            </a:pPr>
            <a:r>
              <a:rPr lang="de-DE" sz="2400" dirty="0"/>
              <a:t>Nunca commite algo que n</a:t>
            </a:r>
            <a:r>
              <a:rPr lang="pt-BR" sz="2400" dirty="0" err="1"/>
              <a:t>ão</a:t>
            </a:r>
            <a:r>
              <a:rPr lang="pt-BR" sz="2400" dirty="0"/>
              <a:t> est</a:t>
            </a:r>
            <a:r>
              <a:rPr lang="de-DE" sz="2400" dirty="0"/>
              <a:t>á funcionando!</a:t>
            </a:r>
          </a:p>
          <a:p>
            <a:pPr marL="457200" indent="-457200">
              <a:buAutoNum type="arabicPeriod"/>
            </a:pPr>
            <a:r>
              <a:rPr lang="de-DE" sz="2400" dirty="0"/>
              <a:t>Commite pequenas funcionalidades concluídas. </a:t>
            </a:r>
            <a:endParaRPr lang="de-DE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8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700" b="1" dirty="0" err="1"/>
              <a:t>Recuperando</a:t>
            </a:r>
            <a:r>
              <a:rPr lang="en-US" sz="1700" b="1" dirty="0"/>
              <a:t> </a:t>
            </a:r>
            <a:r>
              <a:rPr lang="en-US" sz="1700" b="1" dirty="0" err="1"/>
              <a:t>uma</a:t>
            </a:r>
            <a:r>
              <a:rPr lang="en-US" sz="1700" b="1" dirty="0"/>
              <a:t> </a:t>
            </a:r>
            <a:r>
              <a:rPr lang="en-US" sz="1700" b="1" dirty="0" err="1"/>
              <a:t>vers</a:t>
            </a:r>
            <a:r>
              <a:rPr lang="pt-BR" sz="1700" b="1" dirty="0" err="1"/>
              <a:t>ão</a:t>
            </a:r>
            <a:r>
              <a:rPr lang="pt-BR" sz="1700" b="1" dirty="0"/>
              <a:t>...</a:t>
            </a:r>
            <a:endParaRPr lang="en-US" sz="1700" b="1" dirty="0"/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5C8C86D8-3167-4420-8EBA-2A902BA185E5}"/>
              </a:ext>
            </a:extLst>
          </p:cNvPr>
          <p:cNvSpPr txBox="1">
            <a:spLocks/>
          </p:cNvSpPr>
          <p:nvPr/>
        </p:nvSpPr>
        <p:spPr>
          <a:xfrm>
            <a:off x="2219787" y="1781175"/>
            <a:ext cx="8915400" cy="47624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 err="1"/>
              <a:t>Verificando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log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log --</a:t>
            </a:r>
            <a:r>
              <a:rPr lang="de-DE" dirty="0" err="1"/>
              <a:t>oneline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log --graph</a:t>
            </a:r>
          </a:p>
          <a:p>
            <a:pPr marL="457200" lvl="1" indent="0">
              <a:buFont typeface="Wingdings 3" charset="2"/>
              <a:buNone/>
            </a:pPr>
            <a:r>
              <a:rPr lang="en-US" dirty="0"/>
              <a:t>** Outros </a:t>
            </a:r>
            <a:r>
              <a:rPr lang="en-US" dirty="0" err="1"/>
              <a:t>formatos</a:t>
            </a:r>
            <a:r>
              <a:rPr lang="en-US" dirty="0"/>
              <a:t> de log: </a:t>
            </a:r>
            <a:r>
              <a:rPr lang="en-US" dirty="0">
                <a:hlinkClick r:id="rId2"/>
              </a:rPr>
              <a:t>https://devhints.io/git-log</a:t>
            </a:r>
            <a:r>
              <a:rPr lang="en-US" dirty="0"/>
              <a:t> </a:t>
            </a:r>
          </a:p>
          <a:p>
            <a:pPr marL="342900" lvl="1" indent="-342900">
              <a:buFont typeface="+mj-lt"/>
              <a:buAutoNum type="arabicPeriod" startAt="2"/>
            </a:pPr>
            <a:r>
              <a:rPr lang="de-DE" sz="1800" dirty="0" err="1"/>
              <a:t>Posicionando</a:t>
            </a:r>
            <a:r>
              <a:rPr lang="de-DE" sz="1800" dirty="0"/>
              <a:t> o HEAD </a:t>
            </a:r>
            <a:r>
              <a:rPr lang="de-DE" sz="1800" dirty="0" err="1"/>
              <a:t>em</a:t>
            </a:r>
            <a:r>
              <a:rPr lang="de-DE" sz="1800" dirty="0"/>
              <a:t> um </a:t>
            </a:r>
            <a:r>
              <a:rPr lang="de-DE" sz="1800" dirty="0" err="1"/>
              <a:t>commit</a:t>
            </a:r>
            <a:r>
              <a:rPr lang="de-DE" sz="1800" dirty="0"/>
              <a:t> </a:t>
            </a:r>
            <a:r>
              <a:rPr lang="de-DE" sz="1800" dirty="0" err="1"/>
              <a:t>especifico</a:t>
            </a:r>
            <a:r>
              <a:rPr lang="de-DE" sz="18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ckeckout</a:t>
            </a:r>
            <a:r>
              <a:rPr lang="de-DE" dirty="0"/>
              <a:t> &lt;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&gt;</a:t>
            </a:r>
          </a:p>
          <a:p>
            <a:pPr marL="342900" lvl="1" indent="-342900">
              <a:buFont typeface="+mj-lt"/>
              <a:buAutoNum type="arabicPeriod" startAt="3"/>
            </a:pPr>
            <a:r>
              <a:rPr lang="de-DE" sz="1800" dirty="0" err="1"/>
              <a:t>Verificando</a:t>
            </a:r>
            <a:r>
              <a:rPr lang="de-DE" sz="1800" dirty="0"/>
              <a:t> a </a:t>
            </a:r>
            <a:r>
              <a:rPr lang="de-DE" sz="1800" dirty="0" err="1"/>
              <a:t>branch</a:t>
            </a:r>
            <a:endParaRPr lang="de-DE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marL="342900" lvl="1" indent="-342900">
              <a:buFont typeface="+mj-lt"/>
              <a:buAutoNum type="arabicPeriod" startAt="4"/>
            </a:pPr>
            <a:r>
              <a:rPr lang="de-DE" sz="1800" dirty="0" err="1"/>
              <a:t>Criando</a:t>
            </a:r>
            <a:r>
              <a:rPr lang="de-DE" sz="1800" dirty="0"/>
              <a:t> </a:t>
            </a:r>
            <a:r>
              <a:rPr lang="de-DE" sz="1800" dirty="0" err="1"/>
              <a:t>uma</a:t>
            </a:r>
            <a:r>
              <a:rPr lang="de-DE" sz="1800" dirty="0"/>
              <a:t> </a:t>
            </a:r>
            <a:r>
              <a:rPr lang="de-DE" sz="1800" dirty="0" err="1"/>
              <a:t>nova</a:t>
            </a:r>
            <a:r>
              <a:rPr lang="de-DE" sz="1800" dirty="0"/>
              <a:t> </a:t>
            </a:r>
            <a:r>
              <a:rPr lang="de-DE" sz="1800" dirty="0" err="1"/>
              <a:t>branch</a:t>
            </a:r>
            <a:r>
              <a:rPr lang="de-DE" sz="1800" dirty="0"/>
              <a:t> a </a:t>
            </a:r>
            <a:r>
              <a:rPr lang="de-DE" sz="1800" dirty="0" err="1"/>
              <a:t>partir</a:t>
            </a:r>
            <a:r>
              <a:rPr lang="de-DE" sz="1800" dirty="0"/>
              <a:t> do </a:t>
            </a:r>
            <a:r>
              <a:rPr lang="de-DE" sz="1800" dirty="0" err="1"/>
              <a:t>commit</a:t>
            </a:r>
            <a:r>
              <a:rPr lang="de-DE" sz="1800" dirty="0"/>
              <a:t> </a:t>
            </a:r>
            <a:r>
              <a:rPr lang="de-DE" sz="1800" dirty="0" err="1"/>
              <a:t>selecionado</a:t>
            </a:r>
            <a:endParaRPr lang="de-DE" sz="1800" dirty="0"/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&lt;</a:t>
            </a:r>
            <a:r>
              <a:rPr lang="de-DE" sz="1600" dirty="0" err="1"/>
              <a:t>nomeNovaBranch</a:t>
            </a:r>
            <a:r>
              <a:rPr lang="de-DE" sz="1600" dirty="0"/>
              <a:t>&gt; 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800" dirty="0" err="1"/>
              <a:t>Voltando</a:t>
            </a:r>
            <a:r>
              <a:rPr lang="de-DE" sz="1800" dirty="0"/>
              <a:t> </a:t>
            </a:r>
            <a:r>
              <a:rPr lang="de-DE" sz="1800" dirty="0" err="1"/>
              <a:t>para</a:t>
            </a:r>
            <a:r>
              <a:rPr lang="de-DE" sz="1800" dirty="0"/>
              <a:t> a </a:t>
            </a:r>
            <a:r>
              <a:rPr lang="de-DE" sz="1800" dirty="0" err="1"/>
              <a:t>branch</a:t>
            </a:r>
            <a:r>
              <a:rPr lang="de-DE" sz="1800" dirty="0"/>
              <a:t> </a:t>
            </a:r>
            <a:r>
              <a:rPr lang="de-DE" sz="1800" dirty="0" err="1"/>
              <a:t>master</a:t>
            </a:r>
            <a:endParaRPr lang="de-DE" sz="1800" dirty="0"/>
          </a:p>
          <a:p>
            <a:pPr marL="685800" lvl="2" indent="-285750">
              <a:buFont typeface="Wingdings" panose="05000000000000000000" pitchFamily="2" charset="2"/>
              <a:buChar char="Ø"/>
            </a:pP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checkout</a:t>
            </a:r>
            <a:r>
              <a:rPr lang="de-DE" sz="1600" dirty="0"/>
              <a:t> </a:t>
            </a:r>
            <a:r>
              <a:rPr lang="de-DE" sz="1600" dirty="0" err="1"/>
              <a:t>master</a:t>
            </a:r>
            <a:endParaRPr lang="de-DE" sz="1600" dirty="0"/>
          </a:p>
          <a:p>
            <a:pPr marL="342900" lvl="1" indent="-342900">
              <a:buFont typeface="+mj-lt"/>
              <a:buAutoNum type="arabicPeriod" startAt="4"/>
            </a:pPr>
            <a:endParaRPr lang="en-US" sz="1800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2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C3B98-88E3-4836-8CA3-111170CB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531" y="1752744"/>
            <a:ext cx="8915400" cy="573206"/>
          </a:xfrm>
        </p:spPr>
        <p:txBody>
          <a:bodyPr/>
          <a:lstStyle/>
          <a:p>
            <a:r>
              <a:rPr lang="de-DE" dirty="0"/>
              <a:t>Forma </a:t>
            </a:r>
            <a:r>
              <a:rPr lang="pt-BR" dirty="0"/>
              <a:t>“manual” de fazer versionamento de software...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FACD0A-06B9-4222-A2A3-D5600AD08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40275" y="2550814"/>
            <a:ext cx="704651" cy="70465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3BF4EA57-5D53-40E5-B218-C22E579A3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14" y="3255465"/>
            <a:ext cx="772181" cy="77218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50F1520-15FB-4C8B-8A3B-D96E6CE07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63" y="4022411"/>
            <a:ext cx="772181" cy="77218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CB38830-777D-41CE-A057-F73AE01B2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12" y="4794592"/>
            <a:ext cx="772181" cy="77218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FC9D11A-0352-4189-A356-A0D5BD479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12" y="5561538"/>
            <a:ext cx="772181" cy="772181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06997DE8-F48E-4BD5-9C4F-2C34639A7DA0}"/>
              </a:ext>
            </a:extLst>
          </p:cNvPr>
          <p:cNvSpPr txBox="1"/>
          <p:nvPr/>
        </p:nvSpPr>
        <p:spPr>
          <a:xfrm>
            <a:off x="2244926" y="2818478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Cliente XPTO</a:t>
            </a:r>
            <a:endParaRPr lang="en-US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3DF1473-BC36-4654-93BE-643DCD0ECA0F}"/>
              </a:ext>
            </a:extLst>
          </p:cNvPr>
          <p:cNvSpPr txBox="1"/>
          <p:nvPr/>
        </p:nvSpPr>
        <p:spPr>
          <a:xfrm>
            <a:off x="2244926" y="3563327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Cliente XPTO.zip</a:t>
            </a:r>
            <a:endParaRPr lang="en-US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375C4E5-10FB-495E-A2A1-954333565D28}"/>
              </a:ext>
            </a:extLst>
          </p:cNvPr>
          <p:cNvSpPr txBox="1"/>
          <p:nvPr/>
        </p:nvSpPr>
        <p:spPr>
          <a:xfrm>
            <a:off x="2219593" y="4335508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Cliente XPTO V2.zip</a:t>
            </a:r>
            <a:endParaRPr lang="en-US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4453305-97C3-4DEC-BA4F-E42B97432565}"/>
              </a:ext>
            </a:extLst>
          </p:cNvPr>
          <p:cNvSpPr txBox="1"/>
          <p:nvPr/>
        </p:nvSpPr>
        <p:spPr>
          <a:xfrm>
            <a:off x="2219592" y="5102454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Cliente XPTO Bugado.zip</a:t>
            </a:r>
            <a:endParaRPr lang="en-US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504212A-9666-40E8-A12E-3B56D3F6C6B9}"/>
              </a:ext>
            </a:extLst>
          </p:cNvPr>
          <p:cNvSpPr txBox="1"/>
          <p:nvPr/>
        </p:nvSpPr>
        <p:spPr>
          <a:xfrm>
            <a:off x="2203318" y="5864558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Cliente XPTO Bug Ok.zip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92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1700" b="1" dirty="0" err="1"/>
              <a:t>Desfazendo</a:t>
            </a:r>
            <a:r>
              <a:rPr lang="de-DE" sz="1700" b="1" dirty="0"/>
              <a:t> </a:t>
            </a:r>
            <a:r>
              <a:rPr lang="de-DE" sz="1700" b="1" dirty="0" err="1"/>
              <a:t>altera</a:t>
            </a:r>
            <a:r>
              <a:rPr lang="pt-BR" sz="1700" b="1" dirty="0" err="1"/>
              <a:t>ções</a:t>
            </a:r>
            <a:r>
              <a:rPr lang="pt-BR" sz="1700" b="1" dirty="0"/>
              <a:t> antes do ADD .</a:t>
            </a:r>
            <a:endParaRPr lang="en-US" sz="1700" b="1" dirty="0"/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5C8C86D8-3167-4420-8EBA-2A902BA185E5}"/>
              </a:ext>
            </a:extLst>
          </p:cNvPr>
          <p:cNvSpPr txBox="1">
            <a:spLocks/>
          </p:cNvSpPr>
          <p:nvPr/>
        </p:nvSpPr>
        <p:spPr>
          <a:xfrm>
            <a:off x="2219787" y="1781175"/>
            <a:ext cx="8915400" cy="476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 err="1"/>
              <a:t>Verificando</a:t>
            </a:r>
            <a:r>
              <a:rPr lang="en-US" dirty="0"/>
              <a:t> </a:t>
            </a:r>
            <a:r>
              <a:rPr lang="en-US" dirty="0" err="1"/>
              <a:t>diferenças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pt-BR" dirty="0" err="1"/>
              <a:t>diff</a:t>
            </a:r>
            <a:endParaRPr lang="en-US" dirty="0"/>
          </a:p>
          <a:p>
            <a:pPr marL="342900" lvl="1" indent="-342900">
              <a:buFont typeface="+mj-lt"/>
              <a:buAutoNum type="arabicPeriod" startAt="2"/>
            </a:pPr>
            <a:r>
              <a:rPr lang="de-DE" sz="1800" dirty="0" err="1"/>
              <a:t>Verificando</a:t>
            </a:r>
            <a:r>
              <a:rPr lang="de-DE" sz="1800" dirty="0"/>
              <a:t> o Status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  <a:p>
            <a:pPr marL="342900" lvl="1" indent="-342900">
              <a:buFont typeface="+mj-lt"/>
              <a:buAutoNum type="arabicPeriod" startAt="3"/>
            </a:pPr>
            <a:r>
              <a:rPr lang="de-DE" sz="1800" dirty="0" err="1"/>
              <a:t>Descartando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alterações</a:t>
            </a:r>
            <a:r>
              <a:rPr lang="de-DE" sz="1800" dirty="0"/>
              <a:t> do </a:t>
            </a:r>
            <a:r>
              <a:rPr lang="de-DE" sz="1800" dirty="0" err="1"/>
              <a:t>diretório</a:t>
            </a:r>
            <a:r>
              <a:rPr lang="de-DE" sz="1800" dirty="0"/>
              <a:t> de </a:t>
            </a:r>
            <a:r>
              <a:rPr lang="de-DE" sz="1800" dirty="0" err="1"/>
              <a:t>trabalho</a:t>
            </a:r>
            <a:endParaRPr lang="de-DE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&lt;</a:t>
            </a:r>
            <a:r>
              <a:rPr lang="de-DE" dirty="0" err="1"/>
              <a:t>file</a:t>
            </a:r>
            <a:r>
              <a:rPr lang="de-DE" dirty="0"/>
              <a:t>&gt;</a:t>
            </a:r>
          </a:p>
          <a:p>
            <a:pPr marL="457200" lvl="1" indent="0">
              <a:buNone/>
            </a:pPr>
            <a:r>
              <a:rPr lang="de-DE" dirty="0" err="1"/>
              <a:t>ou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restore &lt;</a:t>
            </a:r>
            <a:r>
              <a:rPr lang="de-DE" dirty="0" err="1"/>
              <a:t>file</a:t>
            </a:r>
            <a:r>
              <a:rPr lang="de-DE" dirty="0"/>
              <a:t>&gt;</a:t>
            </a:r>
          </a:p>
          <a:p>
            <a:pPr marL="0" lvl="1" indent="0">
              <a:buNone/>
            </a:pPr>
            <a:endParaRPr lang="en-US" sz="1800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91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7338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1700" b="1" dirty="0" err="1"/>
              <a:t>Desfazendo</a:t>
            </a:r>
            <a:r>
              <a:rPr lang="de-DE" sz="1700" b="1" dirty="0"/>
              <a:t> </a:t>
            </a:r>
            <a:r>
              <a:rPr lang="de-DE" sz="1700" b="1" dirty="0" err="1"/>
              <a:t>altera</a:t>
            </a:r>
            <a:r>
              <a:rPr lang="pt-BR" sz="1700" b="1" dirty="0" err="1"/>
              <a:t>ções</a:t>
            </a:r>
            <a:r>
              <a:rPr lang="pt-BR" sz="1700" b="1" dirty="0"/>
              <a:t> já adicionadas ao </a:t>
            </a:r>
            <a:r>
              <a:rPr lang="pt-BR" sz="1700" b="1" dirty="0" err="1"/>
              <a:t>Stage</a:t>
            </a:r>
            <a:endParaRPr lang="en-US" sz="1700" b="1" dirty="0"/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5C8C86D8-3167-4420-8EBA-2A902BA185E5}"/>
              </a:ext>
            </a:extLst>
          </p:cNvPr>
          <p:cNvSpPr txBox="1">
            <a:spLocks/>
          </p:cNvSpPr>
          <p:nvPr/>
        </p:nvSpPr>
        <p:spPr>
          <a:xfrm>
            <a:off x="2219787" y="1781175"/>
            <a:ext cx="8915400" cy="4762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de-DE" sz="1800" dirty="0" err="1"/>
              <a:t>Verificando</a:t>
            </a:r>
            <a:r>
              <a:rPr lang="de-DE" sz="1800" dirty="0"/>
              <a:t> o Status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  <a:p>
            <a:pPr marL="342900" lvl="1" indent="-342900">
              <a:buFont typeface="+mj-lt"/>
              <a:buAutoNum type="arabicPeriod" startAt="2"/>
            </a:pPr>
            <a:r>
              <a:rPr lang="de-DE" sz="1800" dirty="0" err="1"/>
              <a:t>Resetando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altera</a:t>
            </a:r>
            <a:r>
              <a:rPr lang="pt-BR" sz="1800" dirty="0" err="1"/>
              <a:t>ções</a:t>
            </a:r>
            <a:r>
              <a:rPr lang="pt-BR" sz="1800" dirty="0"/>
              <a:t> de volta ao </a:t>
            </a:r>
            <a:r>
              <a:rPr lang="pt-BR" sz="1800" dirty="0" err="1"/>
              <a:t>Unstage</a:t>
            </a:r>
            <a:endParaRPr lang="de-DE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 HEAD &lt;</a:t>
            </a:r>
            <a:r>
              <a:rPr lang="de-DE" dirty="0" err="1"/>
              <a:t>file</a:t>
            </a:r>
            <a:r>
              <a:rPr lang="de-DE" dirty="0"/>
              <a:t>&gt;</a:t>
            </a:r>
          </a:p>
          <a:p>
            <a:pPr marL="457200" lvl="1" indent="0">
              <a:buNone/>
            </a:pPr>
            <a:r>
              <a:rPr lang="de-DE" dirty="0" err="1"/>
              <a:t>ou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restore --</a:t>
            </a:r>
            <a:r>
              <a:rPr lang="de-DE" dirty="0" err="1"/>
              <a:t>staged</a:t>
            </a:r>
            <a:r>
              <a:rPr lang="de-DE" dirty="0"/>
              <a:t> &lt;</a:t>
            </a:r>
            <a:r>
              <a:rPr lang="de-DE" dirty="0" err="1"/>
              <a:t>file</a:t>
            </a:r>
            <a:r>
              <a:rPr lang="de-DE" dirty="0"/>
              <a:t>&gt;</a:t>
            </a:r>
          </a:p>
          <a:p>
            <a:pPr marL="342900" lvl="1" indent="-342900">
              <a:buFont typeface="+mj-lt"/>
              <a:buAutoNum type="arabicPeriod" startAt="3"/>
            </a:pPr>
            <a:r>
              <a:rPr lang="de-DE" sz="1800" dirty="0" err="1"/>
              <a:t>Verificando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diferen</a:t>
            </a:r>
            <a:r>
              <a:rPr lang="pt-BR" sz="1800" dirty="0" err="1"/>
              <a:t>ças</a:t>
            </a:r>
            <a:r>
              <a:rPr lang="pt-BR" sz="1800" dirty="0"/>
              <a:t> </a:t>
            </a:r>
          </a:p>
          <a:p>
            <a:pPr marL="685800" lvl="2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diff</a:t>
            </a:r>
            <a:r>
              <a:rPr lang="de-DE" dirty="0"/>
              <a:t> </a:t>
            </a:r>
          </a:p>
          <a:p>
            <a:pPr marL="457200" lvl="2" indent="0">
              <a:buNone/>
            </a:pPr>
            <a:r>
              <a:rPr lang="de-DE" dirty="0"/>
              <a:t>** </a:t>
            </a:r>
            <a:r>
              <a:rPr lang="de-DE" dirty="0" err="1"/>
              <a:t>Perceba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após</a:t>
            </a:r>
            <a:r>
              <a:rPr lang="de-DE" dirty="0"/>
              <a:t> </a:t>
            </a:r>
            <a:r>
              <a:rPr lang="de-DE" dirty="0" err="1"/>
              <a:t>adicionar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altera</a:t>
            </a:r>
            <a:r>
              <a:rPr lang="pt-BR" dirty="0" err="1"/>
              <a:t>ções</a:t>
            </a:r>
            <a:r>
              <a:rPr lang="pt-BR" dirty="0"/>
              <a:t> ao </a:t>
            </a:r>
            <a:r>
              <a:rPr lang="pt-BR" dirty="0" err="1"/>
              <a:t>Stage</a:t>
            </a:r>
            <a:r>
              <a:rPr lang="pt-BR" dirty="0"/>
              <a:t> não </a:t>
            </a:r>
            <a:r>
              <a:rPr lang="de-DE" dirty="0"/>
              <a:t>é </a:t>
            </a:r>
            <a:r>
              <a:rPr lang="de-DE" dirty="0" err="1"/>
              <a:t>mais</a:t>
            </a:r>
            <a:r>
              <a:rPr lang="de-DE" dirty="0"/>
              <a:t> </a:t>
            </a:r>
            <a:r>
              <a:rPr lang="de-DE" dirty="0" err="1"/>
              <a:t>possível</a:t>
            </a:r>
            <a:r>
              <a:rPr lang="de-DE" dirty="0"/>
              <a:t> </a:t>
            </a:r>
            <a:r>
              <a:rPr lang="de-DE" dirty="0" err="1"/>
              <a:t>verificar</a:t>
            </a:r>
            <a:r>
              <a:rPr lang="de-DE" dirty="0"/>
              <a:t> </a:t>
            </a:r>
            <a:r>
              <a:rPr lang="de-DE" dirty="0" err="1"/>
              <a:t>diferen</a:t>
            </a:r>
            <a:r>
              <a:rPr lang="pt-BR" dirty="0" err="1"/>
              <a:t>ças</a:t>
            </a:r>
            <a:endParaRPr lang="de-DE" dirty="0"/>
          </a:p>
          <a:p>
            <a:pPr marL="342900" lvl="1" indent="-342900">
              <a:buFont typeface="+mj-lt"/>
              <a:buAutoNum type="arabicPeriod" startAt="4"/>
            </a:pPr>
            <a:r>
              <a:rPr lang="de-DE" sz="1800" dirty="0" err="1"/>
              <a:t>Verificando</a:t>
            </a:r>
            <a:r>
              <a:rPr lang="de-DE" sz="1800" dirty="0"/>
              <a:t> o Status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      </a:t>
            </a:r>
          </a:p>
          <a:p>
            <a:pPr marL="342900" lvl="1" indent="-342900">
              <a:buFont typeface="+mj-lt"/>
              <a:buAutoNum type="arabicPeriod" startAt="5"/>
            </a:pPr>
            <a:r>
              <a:rPr lang="de-DE" sz="1800" dirty="0" err="1"/>
              <a:t>Descartando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alterações</a:t>
            </a:r>
            <a:r>
              <a:rPr lang="de-DE" sz="1800" dirty="0"/>
              <a:t> do </a:t>
            </a:r>
            <a:r>
              <a:rPr lang="de-DE" sz="1800" dirty="0" err="1"/>
              <a:t>diretório</a:t>
            </a:r>
            <a:r>
              <a:rPr lang="de-DE" sz="1800" dirty="0"/>
              <a:t> de </a:t>
            </a:r>
            <a:r>
              <a:rPr lang="de-DE" sz="1800" dirty="0" err="1"/>
              <a:t>trabalho</a:t>
            </a:r>
            <a:endParaRPr lang="de-DE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&lt;</a:t>
            </a:r>
            <a:r>
              <a:rPr lang="de-DE" dirty="0" err="1"/>
              <a:t>file</a:t>
            </a:r>
            <a:r>
              <a:rPr lang="de-DE" dirty="0"/>
              <a:t>&gt;</a:t>
            </a:r>
          </a:p>
          <a:p>
            <a:pPr marL="457200" lvl="1" indent="0">
              <a:buNone/>
            </a:pPr>
            <a:r>
              <a:rPr lang="de-DE" dirty="0" err="1"/>
              <a:t>ou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restore &lt;</a:t>
            </a:r>
            <a:r>
              <a:rPr lang="de-DE" dirty="0" err="1"/>
              <a:t>file</a:t>
            </a:r>
            <a:r>
              <a:rPr lang="de-DE" dirty="0"/>
              <a:t>&gt;</a:t>
            </a:r>
          </a:p>
          <a:p>
            <a:pPr marL="342900" lvl="1" indent="-342900">
              <a:buFont typeface="+mj-lt"/>
              <a:buAutoNum type="arabicPeriod" startAt="5"/>
            </a:pPr>
            <a:endParaRPr lang="de-DE" sz="1800" dirty="0"/>
          </a:p>
          <a:p>
            <a:pPr marL="342900" lvl="1" indent="-342900">
              <a:buFont typeface="+mj-lt"/>
              <a:buAutoNum type="arabicPeriod" startAt="5"/>
            </a:pPr>
            <a:endParaRPr lang="de-DE" sz="1800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endParaRPr lang="en-US" sz="1800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7338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700" b="1" dirty="0" err="1"/>
              <a:t>Exclu</a:t>
            </a:r>
            <a:r>
              <a:rPr lang="de-DE" sz="1700" b="1" dirty="0" err="1"/>
              <a:t>indo</a:t>
            </a:r>
            <a:r>
              <a:rPr lang="de-DE" sz="1700" b="1" dirty="0"/>
              <a:t> um </a:t>
            </a:r>
            <a:r>
              <a:rPr lang="de-DE" sz="1700" b="1" dirty="0" err="1"/>
              <a:t>commit</a:t>
            </a:r>
            <a:endParaRPr lang="en-US" sz="1700" b="1" dirty="0"/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5C8C86D8-3167-4420-8EBA-2A902BA185E5}"/>
              </a:ext>
            </a:extLst>
          </p:cNvPr>
          <p:cNvSpPr txBox="1">
            <a:spLocks/>
          </p:cNvSpPr>
          <p:nvPr/>
        </p:nvSpPr>
        <p:spPr>
          <a:xfrm>
            <a:off x="2219787" y="1781175"/>
            <a:ext cx="8915400" cy="476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de-DE" sz="1800" dirty="0" err="1"/>
              <a:t>Verificando</a:t>
            </a:r>
            <a:r>
              <a:rPr lang="de-DE" sz="1800" dirty="0"/>
              <a:t> o log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log --</a:t>
            </a:r>
            <a:r>
              <a:rPr lang="de-DE" dirty="0" err="1"/>
              <a:t>oneline</a:t>
            </a:r>
            <a:endParaRPr lang="de-DE" dirty="0"/>
          </a:p>
          <a:p>
            <a:pPr marL="342900" lvl="1" indent="-342900">
              <a:buFont typeface="+mj-lt"/>
              <a:buAutoNum type="arabicPeriod" startAt="2"/>
            </a:pPr>
            <a:r>
              <a:rPr lang="de-DE" sz="1800" dirty="0" err="1"/>
              <a:t>Removendo</a:t>
            </a:r>
            <a:r>
              <a:rPr lang="de-DE" sz="1800" dirty="0"/>
              <a:t> o </a:t>
            </a:r>
            <a:r>
              <a:rPr lang="de-DE" sz="1800" dirty="0" err="1"/>
              <a:t>commit</a:t>
            </a:r>
            <a:r>
              <a:rPr lang="de-DE" sz="18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 --</a:t>
            </a:r>
            <a:r>
              <a:rPr lang="de-DE" dirty="0" err="1"/>
              <a:t>hard</a:t>
            </a:r>
            <a:r>
              <a:rPr lang="de-DE" dirty="0"/>
              <a:t> &lt;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&gt;</a:t>
            </a:r>
            <a:endParaRPr lang="de-DE" sz="1800" dirty="0"/>
          </a:p>
          <a:p>
            <a:pPr marL="342900" lvl="1" indent="-342900">
              <a:buFont typeface="+mj-lt"/>
              <a:buAutoNum type="arabicPeriod" startAt="3"/>
            </a:pPr>
            <a:r>
              <a:rPr lang="de-DE" sz="1800" dirty="0" err="1"/>
              <a:t>Verificando</a:t>
            </a:r>
            <a:r>
              <a:rPr lang="de-DE" sz="1800" dirty="0"/>
              <a:t> o log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log --</a:t>
            </a:r>
            <a:r>
              <a:rPr lang="de-DE" dirty="0" err="1"/>
              <a:t>oneline</a:t>
            </a:r>
            <a:endParaRPr lang="de-DE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endParaRPr lang="en-US" sz="1800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0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7338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700" b="1" dirty="0"/>
              <a:t>Criando uma nova </a:t>
            </a:r>
            <a:r>
              <a:rPr lang="pt-BR" sz="1700" b="1" dirty="0" err="1"/>
              <a:t>Branch</a:t>
            </a:r>
            <a:endParaRPr lang="en-US" sz="1700" b="1" dirty="0"/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5C8C86D8-3167-4420-8EBA-2A902BA185E5}"/>
              </a:ext>
            </a:extLst>
          </p:cNvPr>
          <p:cNvSpPr txBox="1">
            <a:spLocks/>
          </p:cNvSpPr>
          <p:nvPr/>
        </p:nvSpPr>
        <p:spPr>
          <a:xfrm>
            <a:off x="1122506" y="1808607"/>
            <a:ext cx="10846989" cy="4762433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de-DE" sz="2900" dirty="0" err="1"/>
              <a:t>Verificando</a:t>
            </a:r>
            <a:r>
              <a:rPr lang="de-DE" sz="2900" dirty="0"/>
              <a:t> </a:t>
            </a:r>
            <a:r>
              <a:rPr lang="de-DE" sz="2900" dirty="0" err="1"/>
              <a:t>em</a:t>
            </a:r>
            <a:r>
              <a:rPr lang="de-DE" sz="2900" dirty="0"/>
              <a:t> </a:t>
            </a:r>
            <a:r>
              <a:rPr lang="de-DE" sz="2900" dirty="0" err="1"/>
              <a:t>qual</a:t>
            </a:r>
            <a:r>
              <a:rPr lang="de-DE" sz="2900" dirty="0"/>
              <a:t> </a:t>
            </a:r>
            <a:r>
              <a:rPr lang="de-DE" sz="2900" dirty="0" err="1"/>
              <a:t>branch</a:t>
            </a:r>
            <a:r>
              <a:rPr lang="de-DE" sz="2900" dirty="0"/>
              <a:t> o </a:t>
            </a:r>
            <a:r>
              <a:rPr lang="de-DE" sz="2900" dirty="0" err="1"/>
              <a:t>git</a:t>
            </a:r>
            <a:r>
              <a:rPr lang="de-DE" sz="2900" dirty="0"/>
              <a:t> </a:t>
            </a:r>
            <a:r>
              <a:rPr lang="de-DE" sz="2900" dirty="0" err="1"/>
              <a:t>está</a:t>
            </a:r>
            <a:r>
              <a:rPr lang="de-DE" sz="29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300" dirty="0" err="1"/>
              <a:t>git</a:t>
            </a:r>
            <a:r>
              <a:rPr lang="de-DE" sz="2300" dirty="0"/>
              <a:t> </a:t>
            </a:r>
            <a:r>
              <a:rPr lang="de-DE" sz="2300" dirty="0" err="1"/>
              <a:t>branch</a:t>
            </a:r>
            <a:endParaRPr lang="de-DE" sz="23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300" dirty="0" err="1"/>
              <a:t>git</a:t>
            </a:r>
            <a:r>
              <a:rPr lang="de-DE" sz="2300" dirty="0"/>
              <a:t> </a:t>
            </a:r>
            <a:r>
              <a:rPr lang="de-DE" sz="2300" dirty="0" err="1"/>
              <a:t>branch</a:t>
            </a:r>
            <a:r>
              <a:rPr lang="de-DE" sz="2300" dirty="0"/>
              <a:t> –a  (</a:t>
            </a:r>
            <a:r>
              <a:rPr lang="de-DE" sz="2300" dirty="0" err="1"/>
              <a:t>lista</a:t>
            </a:r>
            <a:r>
              <a:rPr lang="de-DE" sz="2300" dirty="0"/>
              <a:t> </a:t>
            </a:r>
            <a:r>
              <a:rPr lang="de-DE" sz="2300" dirty="0" err="1"/>
              <a:t>todas</a:t>
            </a:r>
            <a:r>
              <a:rPr lang="de-DE" sz="2300" dirty="0"/>
              <a:t> </a:t>
            </a:r>
            <a:r>
              <a:rPr lang="de-DE" sz="2300" dirty="0" err="1"/>
              <a:t>as</a:t>
            </a:r>
            <a:r>
              <a:rPr lang="de-DE" sz="2300" dirty="0"/>
              <a:t> </a:t>
            </a:r>
            <a:r>
              <a:rPr lang="de-DE" sz="2300" dirty="0" err="1"/>
              <a:t>branches</a:t>
            </a:r>
            <a:r>
              <a:rPr lang="de-DE" sz="2300" dirty="0"/>
              <a:t> </a:t>
            </a:r>
            <a:r>
              <a:rPr lang="de-DE" sz="2300" dirty="0" err="1"/>
              <a:t>remotas</a:t>
            </a:r>
            <a:r>
              <a:rPr lang="de-DE" sz="2300" dirty="0"/>
              <a:t> e </a:t>
            </a:r>
            <a:r>
              <a:rPr lang="de-DE" sz="2300" dirty="0" err="1"/>
              <a:t>locais</a:t>
            </a:r>
            <a:r>
              <a:rPr lang="de-DE" sz="2300" dirty="0"/>
              <a:t>)</a:t>
            </a:r>
          </a:p>
          <a:p>
            <a:pPr marL="457200" lvl="1" indent="0">
              <a:buNone/>
            </a:pPr>
            <a:endParaRPr lang="de-DE" sz="2300" dirty="0"/>
          </a:p>
          <a:p>
            <a:pPr marL="342900" lvl="1" indent="-342900">
              <a:buFont typeface="+mj-lt"/>
              <a:buAutoNum type="arabicPeriod" startAt="2"/>
            </a:pPr>
            <a:r>
              <a:rPr lang="de-DE" sz="2900" dirty="0" err="1"/>
              <a:t>Criando</a:t>
            </a:r>
            <a:r>
              <a:rPr lang="de-DE" sz="2900" dirty="0"/>
              <a:t> </a:t>
            </a:r>
            <a:r>
              <a:rPr lang="de-DE" sz="2900" dirty="0" err="1"/>
              <a:t>uma</a:t>
            </a:r>
            <a:r>
              <a:rPr lang="de-DE" sz="2900" dirty="0"/>
              <a:t> </a:t>
            </a:r>
            <a:r>
              <a:rPr lang="de-DE" sz="2900" dirty="0" err="1"/>
              <a:t>nova</a:t>
            </a:r>
            <a:r>
              <a:rPr lang="de-DE" sz="2900" dirty="0"/>
              <a:t> </a:t>
            </a:r>
            <a:r>
              <a:rPr lang="de-DE" sz="2900" dirty="0" err="1"/>
              <a:t>branch</a:t>
            </a:r>
            <a:r>
              <a:rPr lang="de-DE" sz="29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300" dirty="0" err="1"/>
              <a:t>git</a:t>
            </a:r>
            <a:r>
              <a:rPr lang="de-DE" sz="2300" dirty="0"/>
              <a:t> </a:t>
            </a:r>
            <a:r>
              <a:rPr lang="de-DE" sz="2300" dirty="0" err="1"/>
              <a:t>branch</a:t>
            </a:r>
            <a:r>
              <a:rPr lang="de-DE" sz="2300" dirty="0"/>
              <a:t> &lt;</a:t>
            </a:r>
            <a:r>
              <a:rPr lang="de-DE" sz="2300" dirty="0" err="1"/>
              <a:t>nomeNovaBranch</a:t>
            </a:r>
            <a:r>
              <a:rPr lang="de-DE" sz="2300" dirty="0"/>
              <a:t>&gt;</a:t>
            </a:r>
          </a:p>
          <a:p>
            <a:pPr marL="457200" lvl="1" indent="0">
              <a:buNone/>
            </a:pPr>
            <a:endParaRPr lang="de-DE" sz="2900" dirty="0"/>
          </a:p>
          <a:p>
            <a:pPr marL="342900" lvl="1" indent="-342900">
              <a:buFont typeface="+mj-lt"/>
              <a:buAutoNum type="arabicPeriod" startAt="3"/>
            </a:pPr>
            <a:r>
              <a:rPr lang="de-DE" sz="2900" dirty="0" err="1"/>
              <a:t>Alternando</a:t>
            </a:r>
            <a:r>
              <a:rPr lang="de-DE" sz="2900" dirty="0"/>
              <a:t> de </a:t>
            </a:r>
            <a:r>
              <a:rPr lang="de-DE" sz="2900" dirty="0" err="1"/>
              <a:t>uma</a:t>
            </a:r>
            <a:r>
              <a:rPr lang="de-DE" sz="2900" dirty="0"/>
              <a:t> </a:t>
            </a:r>
            <a:r>
              <a:rPr lang="de-DE" sz="2900" dirty="0" err="1"/>
              <a:t>branch</a:t>
            </a:r>
            <a:r>
              <a:rPr lang="de-DE" sz="2900" dirty="0"/>
              <a:t> </a:t>
            </a:r>
            <a:r>
              <a:rPr lang="de-DE" sz="2900" dirty="0" err="1"/>
              <a:t>para</a:t>
            </a:r>
            <a:r>
              <a:rPr lang="de-DE" sz="2900" dirty="0"/>
              <a:t> </a:t>
            </a:r>
            <a:r>
              <a:rPr lang="de-DE" sz="2900" dirty="0" err="1"/>
              <a:t>outra</a:t>
            </a:r>
            <a:endParaRPr lang="de-DE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300" dirty="0" err="1"/>
              <a:t>git</a:t>
            </a:r>
            <a:r>
              <a:rPr lang="de-DE" sz="2300" dirty="0"/>
              <a:t> </a:t>
            </a:r>
            <a:r>
              <a:rPr lang="de-DE" sz="2300" dirty="0" err="1"/>
              <a:t>checkout</a:t>
            </a:r>
            <a:r>
              <a:rPr lang="de-DE" sz="2300" dirty="0"/>
              <a:t> &lt;</a:t>
            </a:r>
            <a:r>
              <a:rPr lang="de-DE" sz="2300" dirty="0" err="1"/>
              <a:t>nomeNovaBranch</a:t>
            </a:r>
            <a:r>
              <a:rPr lang="de-DE" sz="2300" dirty="0"/>
              <a:t>&gt;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300" dirty="0"/>
          </a:p>
          <a:p>
            <a:pPr marL="342900" lvl="1" indent="-342900">
              <a:buFont typeface="+mj-lt"/>
              <a:buAutoNum type="arabicPeriod" startAt="4"/>
            </a:pPr>
            <a:r>
              <a:rPr lang="de-DE" sz="2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Criando</a:t>
            </a:r>
            <a:r>
              <a:rPr lang="de-D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 </a:t>
            </a:r>
            <a:r>
              <a:rPr lang="de-DE" sz="2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alternando</a:t>
            </a:r>
            <a:r>
              <a:rPr lang="de-D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para</a:t>
            </a:r>
            <a:r>
              <a:rPr lang="de-D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uma</a:t>
            </a:r>
            <a:r>
              <a:rPr lang="de-D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nova</a:t>
            </a:r>
            <a:r>
              <a:rPr lang="de-D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branch</a:t>
            </a:r>
            <a:endParaRPr lang="de-DE" sz="2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  <a:r>
              <a:rPr lang="de-DE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checkout</a:t>
            </a:r>
            <a:r>
              <a:rPr lang="de-DE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–b &lt;</a:t>
            </a:r>
            <a:r>
              <a:rPr lang="de-DE" sz="2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nomeNovaBranch</a:t>
            </a:r>
            <a:r>
              <a:rPr lang="de-DE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endParaRPr lang="de-DE" sz="2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lvl="1" indent="-342900">
              <a:buFont typeface="+mj-lt"/>
              <a:buAutoNum type="arabicPeriod" startAt="5"/>
            </a:pPr>
            <a:r>
              <a:rPr lang="de-DE" sz="2900" dirty="0" err="1"/>
              <a:t>Verificando</a:t>
            </a:r>
            <a:r>
              <a:rPr lang="de-DE" sz="2900" dirty="0"/>
              <a:t> a </a:t>
            </a:r>
            <a:r>
              <a:rPr lang="de-DE" sz="2900" dirty="0" err="1"/>
              <a:t>nova</a:t>
            </a:r>
            <a:r>
              <a:rPr lang="de-DE" sz="2900" dirty="0"/>
              <a:t> Branch</a:t>
            </a:r>
          </a:p>
          <a:p>
            <a:pPr marL="685800" lvl="2">
              <a:buFont typeface="Wingdings" panose="05000000000000000000" pitchFamily="2" charset="2"/>
              <a:buChar char="Ø"/>
            </a:pPr>
            <a:r>
              <a:rPr lang="de-DE" sz="2300" dirty="0" err="1"/>
              <a:t>git</a:t>
            </a:r>
            <a:r>
              <a:rPr lang="de-DE" sz="2300" dirty="0"/>
              <a:t> log –</a:t>
            </a:r>
            <a:r>
              <a:rPr lang="de-DE" sz="2300" dirty="0" err="1"/>
              <a:t>oneline</a:t>
            </a:r>
            <a:endParaRPr lang="de-DE" sz="2300" dirty="0"/>
          </a:p>
          <a:p>
            <a:pPr marL="685800" lvl="2">
              <a:buFont typeface="Wingdings" panose="05000000000000000000" pitchFamily="2" charset="2"/>
              <a:buChar char="Ø"/>
            </a:pPr>
            <a:endParaRPr lang="de-DE" sz="2900" dirty="0"/>
          </a:p>
          <a:p>
            <a:pPr marL="685800" lvl="2">
              <a:buFont typeface="Wingdings" panose="05000000000000000000" pitchFamily="2" charset="2"/>
              <a:buChar char="Ø"/>
            </a:pPr>
            <a:endParaRPr lang="de-DE" sz="2900" dirty="0"/>
          </a:p>
          <a:p>
            <a:pPr marL="457200" lvl="2" indent="0">
              <a:buNone/>
            </a:pPr>
            <a:endParaRPr lang="de-DE" sz="2900" dirty="0"/>
          </a:p>
          <a:p>
            <a:pPr marL="342900" lvl="1" indent="-342900">
              <a:buFont typeface="+mj-lt"/>
              <a:buAutoNum type="arabicPeriod" startAt="5"/>
            </a:pPr>
            <a:r>
              <a:rPr lang="de-DE" sz="2900" dirty="0" err="1"/>
              <a:t>Verificando</a:t>
            </a:r>
            <a:r>
              <a:rPr lang="de-DE" sz="2900" dirty="0"/>
              <a:t> o </a:t>
            </a:r>
            <a:r>
              <a:rPr lang="de-DE" sz="2900" dirty="0" err="1"/>
              <a:t>grafo</a:t>
            </a:r>
            <a:r>
              <a:rPr lang="de-DE" sz="2900" dirty="0"/>
              <a:t> de </a:t>
            </a:r>
            <a:r>
              <a:rPr lang="de-DE" sz="2900" dirty="0" err="1"/>
              <a:t>commits</a:t>
            </a:r>
            <a:r>
              <a:rPr lang="de-DE" sz="2900" dirty="0"/>
              <a:t> </a:t>
            </a:r>
            <a:r>
              <a:rPr lang="de-DE" sz="2900" dirty="0" err="1"/>
              <a:t>após</a:t>
            </a:r>
            <a:r>
              <a:rPr lang="de-DE" sz="2900" dirty="0"/>
              <a:t> </a:t>
            </a:r>
            <a:r>
              <a:rPr lang="de-DE" sz="2900" dirty="0" err="1"/>
              <a:t>altera</a:t>
            </a:r>
            <a:r>
              <a:rPr lang="pt-BR" sz="2900" dirty="0" err="1"/>
              <a:t>ções</a:t>
            </a:r>
            <a:r>
              <a:rPr lang="pt-BR" sz="2900" dirty="0"/>
              <a:t> nas </a:t>
            </a:r>
            <a:r>
              <a:rPr lang="pt-BR" sz="2900" dirty="0" err="1"/>
              <a:t>branches</a:t>
            </a:r>
            <a:endParaRPr lang="pt-BR" sz="2900" dirty="0"/>
          </a:p>
          <a:p>
            <a:pPr marL="685800" lvl="2" indent="-285750">
              <a:buFont typeface="Wingdings" panose="05000000000000000000" pitchFamily="2" charset="2"/>
              <a:buChar char="Ø"/>
            </a:pPr>
            <a:r>
              <a:rPr lang="pt-BR" sz="2300" dirty="0" err="1"/>
              <a:t>git</a:t>
            </a:r>
            <a:r>
              <a:rPr lang="pt-BR" sz="2300" dirty="0"/>
              <a:t> log </a:t>
            </a:r>
            <a:r>
              <a:rPr lang="de-DE" sz="2300" dirty="0"/>
              <a:t>--</a:t>
            </a:r>
            <a:r>
              <a:rPr lang="de-DE" sz="2300" dirty="0" err="1"/>
              <a:t>oneline</a:t>
            </a:r>
            <a:r>
              <a:rPr lang="de-DE" sz="2300" dirty="0"/>
              <a:t> --graph --all </a:t>
            </a:r>
          </a:p>
          <a:p>
            <a:pPr marL="685800" lvl="2" indent="-285750">
              <a:buFont typeface="Wingdings" panose="05000000000000000000" pitchFamily="2" charset="2"/>
              <a:buChar char="Ø"/>
            </a:pPr>
            <a:r>
              <a:rPr lang="de-DE" sz="2300" dirty="0" err="1"/>
              <a:t>git</a:t>
            </a:r>
            <a:r>
              <a:rPr lang="de-DE" sz="2300" dirty="0"/>
              <a:t> log --graph –all</a:t>
            </a:r>
          </a:p>
          <a:p>
            <a:pPr marL="400050" lvl="2" indent="0">
              <a:buNone/>
            </a:pPr>
            <a:endParaRPr lang="de-DE" sz="2300" dirty="0"/>
          </a:p>
          <a:p>
            <a:pPr marL="342900" lvl="1" indent="-342900">
              <a:buFont typeface="+mj-lt"/>
              <a:buAutoNum type="arabicPeriod" startAt="5"/>
            </a:pPr>
            <a:r>
              <a:rPr lang="de-DE" sz="2900" dirty="0" err="1"/>
              <a:t>Renomeando</a:t>
            </a:r>
            <a:r>
              <a:rPr lang="de-DE" sz="2900" dirty="0"/>
              <a:t> </a:t>
            </a:r>
            <a:r>
              <a:rPr lang="de-DE" sz="2900" dirty="0" err="1"/>
              <a:t>uma</a:t>
            </a:r>
            <a:r>
              <a:rPr lang="de-DE" sz="2900" dirty="0"/>
              <a:t> Branch</a:t>
            </a:r>
          </a:p>
          <a:p>
            <a:pPr marL="685800" lvl="2">
              <a:buFont typeface="Wingdings" panose="05000000000000000000" pitchFamily="2" charset="2"/>
              <a:buChar char="Ø"/>
            </a:pPr>
            <a:r>
              <a:rPr lang="de-DE" sz="2300" dirty="0" err="1"/>
              <a:t>git</a:t>
            </a:r>
            <a:r>
              <a:rPr lang="de-DE" sz="2300" dirty="0"/>
              <a:t> </a:t>
            </a:r>
            <a:r>
              <a:rPr lang="de-DE" sz="2300" dirty="0" err="1"/>
              <a:t>branch</a:t>
            </a:r>
            <a:r>
              <a:rPr lang="de-DE" sz="2300" dirty="0"/>
              <a:t> -m &lt;</a:t>
            </a:r>
            <a:r>
              <a:rPr lang="de-DE" sz="2300" dirty="0" err="1"/>
              <a:t>novoNomeDaBranch</a:t>
            </a:r>
            <a:r>
              <a:rPr lang="de-DE" sz="2300" dirty="0"/>
              <a:t>&gt;</a:t>
            </a:r>
          </a:p>
          <a:p>
            <a:pPr marL="457200" lvl="2" indent="0">
              <a:buNone/>
            </a:pPr>
            <a:endParaRPr lang="de-DE" sz="2900" dirty="0"/>
          </a:p>
          <a:p>
            <a:pPr marL="342900" lvl="1" indent="-342900">
              <a:buFont typeface="+mj-lt"/>
              <a:buAutoNum type="arabicPeriod" startAt="5"/>
            </a:pPr>
            <a:r>
              <a:rPr lang="de-DE" sz="2900" dirty="0" err="1"/>
              <a:t>Deletando</a:t>
            </a:r>
            <a:r>
              <a:rPr lang="de-DE" sz="2900" dirty="0"/>
              <a:t> </a:t>
            </a:r>
            <a:r>
              <a:rPr lang="de-DE" sz="2900" dirty="0" err="1"/>
              <a:t>uma</a:t>
            </a:r>
            <a:r>
              <a:rPr lang="de-DE" sz="2900" dirty="0"/>
              <a:t> Branch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de-DE" sz="2300" dirty="0" err="1"/>
              <a:t>git</a:t>
            </a:r>
            <a:r>
              <a:rPr lang="de-DE" sz="2300" dirty="0"/>
              <a:t> </a:t>
            </a:r>
            <a:r>
              <a:rPr lang="de-DE" sz="2300" dirty="0" err="1"/>
              <a:t>branch</a:t>
            </a:r>
            <a:r>
              <a:rPr lang="de-DE" sz="2300" dirty="0"/>
              <a:t> -D &lt;</a:t>
            </a:r>
            <a:r>
              <a:rPr lang="de-DE" sz="2300" dirty="0" err="1"/>
              <a:t>nomeDaBranch</a:t>
            </a:r>
            <a:r>
              <a:rPr lang="de-DE" sz="2300" dirty="0"/>
              <a:t>&gt;   (</a:t>
            </a:r>
            <a:r>
              <a:rPr lang="de-DE" sz="2300" dirty="0" err="1"/>
              <a:t>For</a:t>
            </a:r>
            <a:r>
              <a:rPr lang="pt-BR" sz="2300" dirty="0" err="1"/>
              <a:t>ça</a:t>
            </a:r>
            <a:r>
              <a:rPr lang="pt-BR" sz="2300" dirty="0"/>
              <a:t> a deleção</a:t>
            </a:r>
            <a:r>
              <a:rPr lang="de-DE" sz="2300" dirty="0"/>
              <a:t>)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de-DE" sz="2300" dirty="0" err="1"/>
              <a:t>git</a:t>
            </a:r>
            <a:r>
              <a:rPr lang="de-DE" sz="2300" dirty="0"/>
              <a:t> </a:t>
            </a:r>
            <a:r>
              <a:rPr lang="de-DE" sz="2300" dirty="0" err="1"/>
              <a:t>branch</a:t>
            </a:r>
            <a:r>
              <a:rPr lang="de-DE" sz="2300" dirty="0"/>
              <a:t>  -d &lt;</a:t>
            </a:r>
            <a:r>
              <a:rPr lang="de-DE" sz="2300" dirty="0" err="1"/>
              <a:t>nomeDaBranch</a:t>
            </a:r>
            <a:r>
              <a:rPr lang="de-DE" sz="2300" dirty="0"/>
              <a:t>&gt;  (</a:t>
            </a:r>
            <a:r>
              <a:rPr lang="de-DE" sz="2300" dirty="0" err="1"/>
              <a:t>Só</a:t>
            </a:r>
            <a:r>
              <a:rPr lang="de-DE" sz="2300" dirty="0"/>
              <a:t> </a:t>
            </a:r>
            <a:r>
              <a:rPr lang="de-DE" sz="2300" dirty="0" err="1"/>
              <a:t>permite</a:t>
            </a:r>
            <a:r>
              <a:rPr lang="de-DE" sz="2300" dirty="0"/>
              <a:t> </a:t>
            </a:r>
            <a:r>
              <a:rPr lang="de-DE" sz="2300" dirty="0" err="1"/>
              <a:t>deletar</a:t>
            </a:r>
            <a:r>
              <a:rPr lang="de-DE" sz="2300" dirty="0"/>
              <a:t> </a:t>
            </a:r>
            <a:r>
              <a:rPr lang="de-DE" sz="2300" dirty="0" err="1"/>
              <a:t>branchs</a:t>
            </a:r>
            <a:r>
              <a:rPr lang="de-DE" sz="2300" dirty="0"/>
              <a:t> </a:t>
            </a:r>
            <a:r>
              <a:rPr lang="de-DE" sz="2300" dirty="0" err="1"/>
              <a:t>já</a:t>
            </a:r>
            <a:r>
              <a:rPr lang="de-DE" sz="2300" dirty="0"/>
              <a:t>   </a:t>
            </a:r>
            <a:r>
              <a:rPr lang="de-DE" sz="2300" dirty="0" err="1"/>
              <a:t>mergeadas</a:t>
            </a:r>
            <a:r>
              <a:rPr lang="de-DE" sz="2300" dirty="0"/>
              <a:t> </a:t>
            </a:r>
            <a:r>
              <a:rPr lang="de-DE" sz="2300" dirty="0" err="1"/>
              <a:t>ou</a:t>
            </a:r>
            <a:r>
              <a:rPr lang="de-DE" sz="2300" dirty="0"/>
              <a:t> </a:t>
            </a:r>
            <a:r>
              <a:rPr lang="de-DE" sz="2300" dirty="0" err="1"/>
              <a:t>sincronizadas</a:t>
            </a:r>
            <a:r>
              <a:rPr lang="de-DE" sz="2300" dirty="0"/>
              <a:t> </a:t>
            </a:r>
            <a:r>
              <a:rPr lang="de-DE" sz="2300" dirty="0" err="1"/>
              <a:t>com</a:t>
            </a:r>
            <a:r>
              <a:rPr lang="de-DE" sz="2300" dirty="0"/>
              <a:t> o </a:t>
            </a:r>
            <a:r>
              <a:rPr lang="de-DE" sz="2300" dirty="0" err="1"/>
              <a:t>reposiório</a:t>
            </a:r>
            <a:r>
              <a:rPr lang="de-DE" sz="2300" dirty="0"/>
              <a:t> </a:t>
            </a:r>
            <a:r>
              <a:rPr lang="de-DE" sz="2300" dirty="0" err="1"/>
              <a:t>remoto</a:t>
            </a:r>
            <a:r>
              <a:rPr lang="de-DE" sz="2300" dirty="0"/>
              <a:t>)</a:t>
            </a:r>
          </a:p>
          <a:p>
            <a:pPr marL="400050" lvl="2" indent="0">
              <a:buNone/>
            </a:pPr>
            <a:r>
              <a:rPr lang="de-DE" sz="2100" dirty="0"/>
              <a:t>**</a:t>
            </a:r>
            <a:r>
              <a:rPr lang="de-DE" sz="2100" dirty="0" err="1"/>
              <a:t>Precisa</a:t>
            </a:r>
            <a:r>
              <a:rPr lang="de-DE" sz="2100" dirty="0"/>
              <a:t> </a:t>
            </a:r>
            <a:r>
              <a:rPr lang="de-DE" sz="2100" dirty="0" err="1"/>
              <a:t>estar</a:t>
            </a:r>
            <a:r>
              <a:rPr lang="pt-BR" sz="2100" dirty="0"/>
              <a:t> “</a:t>
            </a:r>
            <a:r>
              <a:rPr lang="pt-BR" sz="2100" dirty="0" err="1"/>
              <a:t>Logado</a:t>
            </a:r>
            <a:r>
              <a:rPr lang="pt-BR" sz="2100" dirty="0"/>
              <a:t>” em outra </a:t>
            </a:r>
            <a:r>
              <a:rPr lang="pt-BR" sz="2100" dirty="0" err="1"/>
              <a:t>branch</a:t>
            </a:r>
            <a:endParaRPr lang="de-DE" sz="2100" dirty="0"/>
          </a:p>
          <a:p>
            <a:pPr marL="400050" lvl="2" indent="0">
              <a:buNone/>
            </a:pPr>
            <a:endParaRPr lang="de-DE" sz="1600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endParaRPr lang="en-US" sz="1800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88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7338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700" b="1" dirty="0"/>
              <a:t>Mesclando </a:t>
            </a:r>
            <a:r>
              <a:rPr lang="pt-BR" sz="1700" b="1" dirty="0" err="1"/>
              <a:t>Branches</a:t>
            </a:r>
            <a:r>
              <a:rPr lang="pt-BR" sz="1700" b="1" dirty="0"/>
              <a:t> </a:t>
            </a:r>
            <a:endParaRPr lang="en-US" sz="1700" b="1" dirty="0"/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5C8C86D8-3167-4420-8EBA-2A902BA185E5}"/>
              </a:ext>
            </a:extLst>
          </p:cNvPr>
          <p:cNvSpPr txBox="1">
            <a:spLocks/>
          </p:cNvSpPr>
          <p:nvPr/>
        </p:nvSpPr>
        <p:spPr>
          <a:xfrm>
            <a:off x="1122506" y="1808607"/>
            <a:ext cx="10846989" cy="476243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de-DE" sz="1800" dirty="0" err="1"/>
              <a:t>Unindo</a:t>
            </a:r>
            <a:r>
              <a:rPr lang="de-DE" sz="1800" dirty="0"/>
              <a:t> </a:t>
            </a:r>
            <a:r>
              <a:rPr lang="de-DE" sz="1800" dirty="0" err="1"/>
              <a:t>duas</a:t>
            </a:r>
            <a:r>
              <a:rPr lang="de-DE" sz="1800" dirty="0"/>
              <a:t> </a:t>
            </a:r>
            <a:r>
              <a:rPr lang="de-DE" sz="1800" dirty="0" err="1"/>
              <a:t>branches</a:t>
            </a:r>
            <a:endParaRPr lang="de-DE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&lt;</a:t>
            </a:r>
            <a:r>
              <a:rPr lang="de-DE" dirty="0" err="1"/>
              <a:t>nomeDaBranch</a:t>
            </a:r>
            <a:r>
              <a:rPr lang="de-DE" dirty="0"/>
              <a:t>&gt;</a:t>
            </a:r>
          </a:p>
          <a:p>
            <a:pPr marL="457200" lvl="1" indent="0">
              <a:buNone/>
            </a:pPr>
            <a:r>
              <a:rPr lang="de-DE" sz="1200" dirty="0"/>
              <a:t>** </a:t>
            </a:r>
            <a:r>
              <a:rPr lang="de-DE" sz="1200" dirty="0" err="1"/>
              <a:t>Executar</a:t>
            </a:r>
            <a:r>
              <a:rPr lang="de-DE" sz="1200" dirty="0"/>
              <a:t> </a:t>
            </a:r>
            <a:r>
              <a:rPr lang="de-DE" sz="1200" dirty="0" err="1"/>
              <a:t>dentro</a:t>
            </a:r>
            <a:r>
              <a:rPr lang="de-DE" sz="1200" dirty="0"/>
              <a:t> da </a:t>
            </a:r>
            <a:r>
              <a:rPr lang="de-DE" sz="1200" dirty="0" err="1"/>
              <a:t>branch</a:t>
            </a:r>
            <a:r>
              <a:rPr lang="de-DE" sz="1200" dirty="0"/>
              <a:t> </a:t>
            </a:r>
            <a:r>
              <a:rPr lang="de-DE" sz="1200" dirty="0" err="1"/>
              <a:t>que</a:t>
            </a:r>
            <a:r>
              <a:rPr lang="de-DE" sz="1200" dirty="0"/>
              <a:t> </a:t>
            </a:r>
            <a:r>
              <a:rPr lang="de-DE" sz="1200" dirty="0" err="1"/>
              <a:t>receberá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altera</a:t>
            </a:r>
            <a:r>
              <a:rPr lang="pt-BR" sz="1200" dirty="0" err="1"/>
              <a:t>ções</a:t>
            </a:r>
            <a:r>
              <a:rPr lang="pt-BR" sz="1200" dirty="0"/>
              <a:t> </a:t>
            </a:r>
            <a:endParaRPr lang="de-DE" sz="1200" dirty="0"/>
          </a:p>
          <a:p>
            <a:pPr marL="400050" lvl="2" indent="0">
              <a:buNone/>
            </a:pPr>
            <a:endParaRPr lang="de-DE" sz="1600" dirty="0"/>
          </a:p>
          <a:p>
            <a:pPr marL="685800" lvl="2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--</a:t>
            </a:r>
            <a:r>
              <a:rPr lang="de-DE" dirty="0" err="1"/>
              <a:t>no</a:t>
            </a:r>
            <a:r>
              <a:rPr lang="de-DE" dirty="0"/>
              <a:t>-ff &lt;</a:t>
            </a:r>
            <a:r>
              <a:rPr lang="de-DE" dirty="0" err="1"/>
              <a:t>nomeDaBranch</a:t>
            </a:r>
            <a:r>
              <a:rPr lang="de-DE" dirty="0"/>
              <a:t>&gt;</a:t>
            </a:r>
          </a:p>
          <a:p>
            <a:pPr marL="457200" lvl="2" indent="0">
              <a:buNone/>
            </a:pPr>
            <a:r>
              <a:rPr lang="de-DE" sz="1200" dirty="0"/>
              <a:t>** </a:t>
            </a:r>
            <a:r>
              <a:rPr lang="de-DE" sz="1200" dirty="0" err="1"/>
              <a:t>Faz</a:t>
            </a:r>
            <a:r>
              <a:rPr lang="de-DE" sz="1200" dirty="0"/>
              <a:t> o </a:t>
            </a:r>
            <a:r>
              <a:rPr lang="de-DE" sz="1200" dirty="0" err="1"/>
              <a:t>merge</a:t>
            </a:r>
            <a:r>
              <a:rPr lang="de-DE" sz="1200" dirty="0"/>
              <a:t> e </a:t>
            </a:r>
            <a:r>
              <a:rPr lang="de-DE" sz="1200" dirty="0" err="1"/>
              <a:t>cria</a:t>
            </a:r>
            <a:r>
              <a:rPr lang="de-DE" sz="1200" dirty="0"/>
              <a:t> um </a:t>
            </a:r>
            <a:r>
              <a:rPr lang="de-DE" sz="1200" dirty="0" err="1"/>
              <a:t>novo</a:t>
            </a:r>
            <a:r>
              <a:rPr lang="de-DE" sz="1200" dirty="0"/>
              <a:t> </a:t>
            </a:r>
            <a:r>
              <a:rPr lang="de-DE" sz="1200" dirty="0" err="1"/>
              <a:t>commit</a:t>
            </a:r>
            <a:endParaRPr lang="de-DE" sz="1200" dirty="0"/>
          </a:p>
          <a:p>
            <a:pPr marL="0" lvl="1" indent="0">
              <a:buNone/>
            </a:pPr>
            <a:endParaRPr lang="de-DE" sz="1800" dirty="0"/>
          </a:p>
          <a:p>
            <a:pPr marL="342900" lvl="1" indent="-342900">
              <a:buFont typeface="+mj-lt"/>
              <a:buAutoNum type="arabicPeriod" startAt="2"/>
            </a:pPr>
            <a:r>
              <a:rPr lang="de-DE" sz="1800" dirty="0" err="1"/>
              <a:t>Resolvendo</a:t>
            </a:r>
            <a:r>
              <a:rPr lang="de-DE" sz="1800" dirty="0"/>
              <a:t> </a:t>
            </a:r>
            <a:r>
              <a:rPr lang="de-DE" sz="1800" dirty="0" err="1"/>
              <a:t>conflitos</a:t>
            </a:r>
            <a:endParaRPr lang="de-DE" sz="1800" dirty="0"/>
          </a:p>
          <a:p>
            <a:pPr marL="742950" lvl="2" indent="-342900">
              <a:buFont typeface="+mj-lt"/>
              <a:buAutoNum type="alphaLcParenR"/>
            </a:pPr>
            <a:r>
              <a:rPr lang="de-DE" sz="1600" dirty="0"/>
              <a:t> </a:t>
            </a:r>
            <a:r>
              <a:rPr lang="de-DE" sz="1600" dirty="0" err="1"/>
              <a:t>Mesclar</a:t>
            </a:r>
            <a:r>
              <a:rPr lang="de-DE" sz="1600" dirty="0"/>
              <a:t> </a:t>
            </a:r>
            <a:r>
              <a:rPr lang="de-DE" sz="1600" dirty="0" err="1"/>
              <a:t>os</a:t>
            </a:r>
            <a:r>
              <a:rPr lang="de-DE" sz="1600" dirty="0"/>
              <a:t> </a:t>
            </a:r>
            <a:r>
              <a:rPr lang="de-DE" sz="1600" dirty="0" err="1"/>
              <a:t>arquivos</a:t>
            </a:r>
            <a:r>
              <a:rPr lang="de-DE" sz="1600" dirty="0"/>
              <a:t> </a:t>
            </a:r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editor</a:t>
            </a:r>
            <a:r>
              <a:rPr lang="de-DE" sz="1600" dirty="0"/>
              <a:t> (</a:t>
            </a:r>
            <a:r>
              <a:rPr lang="de-DE" sz="1600" dirty="0" err="1"/>
              <a:t>op</a:t>
            </a:r>
            <a:r>
              <a:rPr lang="pt-BR" sz="1600" dirty="0" err="1"/>
              <a:t>ção</a:t>
            </a:r>
            <a:r>
              <a:rPr lang="pt-BR" sz="1600" dirty="0"/>
              <a:t> </a:t>
            </a:r>
            <a:r>
              <a:rPr lang="pt-BR" sz="1600" dirty="0" err="1"/>
              <a:t>Accept</a:t>
            </a:r>
            <a:r>
              <a:rPr lang="pt-BR" sz="1600" dirty="0"/>
              <a:t> Both </a:t>
            </a:r>
            <a:r>
              <a:rPr lang="pt-BR" sz="1600" dirty="0" err="1"/>
              <a:t>Changes</a:t>
            </a:r>
            <a:r>
              <a:rPr lang="de-DE" sz="1600" dirty="0"/>
              <a:t>)</a:t>
            </a:r>
          </a:p>
          <a:p>
            <a:pPr marL="742950" lvl="2" indent="-342900">
              <a:buFont typeface="+mj-lt"/>
              <a:buAutoNum type="alphaLcParenR"/>
            </a:pP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status</a:t>
            </a:r>
            <a:endParaRPr lang="de-DE" sz="1600" dirty="0"/>
          </a:p>
          <a:p>
            <a:pPr marL="742950" lvl="2" indent="-342900">
              <a:buFont typeface="+mj-lt"/>
              <a:buAutoNum type="alphaLcParenR"/>
            </a:pP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 .</a:t>
            </a:r>
          </a:p>
          <a:p>
            <a:pPr marL="742950" lvl="2" indent="-342900">
              <a:buFont typeface="+mj-lt"/>
              <a:buAutoNum type="alphaLcParenR"/>
            </a:pP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commit</a:t>
            </a:r>
            <a:r>
              <a:rPr lang="de-DE" sz="1600" dirty="0"/>
              <a:t> –m </a:t>
            </a:r>
            <a:r>
              <a:rPr lang="pt-BR" sz="1600" dirty="0"/>
              <a:t>“unindo </a:t>
            </a:r>
            <a:r>
              <a:rPr lang="pt-BR" sz="1600" dirty="0" err="1"/>
              <a:t>branches</a:t>
            </a:r>
            <a:r>
              <a:rPr lang="pt-BR" sz="1600" dirty="0"/>
              <a:t>...”</a:t>
            </a:r>
            <a:endParaRPr lang="en-US" sz="1600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24DAB94-1073-4E12-B7AE-44A0587E319B}"/>
              </a:ext>
            </a:extLst>
          </p:cNvPr>
          <p:cNvSpPr/>
          <p:nvPr/>
        </p:nvSpPr>
        <p:spPr>
          <a:xfrm>
            <a:off x="1504456" y="6440235"/>
            <a:ext cx="112532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https://git-scm.com/book/pt-br/v2/Branches-no-Git-O-b%C3%A1sico-de-Ramifica%C3%A7%C3%A3o-Branch-e-Mesclagem-Merge</a:t>
            </a:r>
          </a:p>
        </p:txBody>
      </p:sp>
    </p:spTree>
    <p:extLst>
      <p:ext uri="{BB962C8B-B14F-4D97-AF65-F5344CB8AC3E}">
        <p14:creationId xmlns:p14="http://schemas.microsoft.com/office/powerpoint/2010/main" val="3186154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e Bitbucket</a:t>
            </a:r>
            <a:endParaRPr lang="en-US" dirty="0"/>
          </a:p>
        </p:txBody>
      </p:sp>
      <p:pic>
        <p:nvPicPr>
          <p:cNvPr id="35" name="Gráfico 34" descr="Programador">
            <a:extLst>
              <a:ext uri="{FF2B5EF4-FFF2-40B4-BE49-F238E27FC236}">
                <a16:creationId xmlns:a16="http://schemas.microsoft.com/office/drawing/2014/main" id="{9574F5A1-E612-4A0C-86D3-C5EDA6B1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0843" y="2233345"/>
            <a:ext cx="772182" cy="772182"/>
          </a:xfrm>
          <a:prstGeom prst="rect">
            <a:avLst/>
          </a:prstGeom>
        </p:spPr>
      </p:pic>
      <p:pic>
        <p:nvPicPr>
          <p:cNvPr id="36" name="Gráfico 35" descr="Programador">
            <a:extLst>
              <a:ext uri="{FF2B5EF4-FFF2-40B4-BE49-F238E27FC236}">
                <a16:creationId xmlns:a16="http://schemas.microsoft.com/office/drawing/2014/main" id="{65C15691-5AAF-48C8-8A23-2A4735FC5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136" y="3184110"/>
            <a:ext cx="772182" cy="772182"/>
          </a:xfrm>
          <a:prstGeom prst="rect">
            <a:avLst/>
          </a:prstGeom>
        </p:spPr>
      </p:pic>
      <p:pic>
        <p:nvPicPr>
          <p:cNvPr id="46" name="Gráfico 45" descr="Programador">
            <a:extLst>
              <a:ext uri="{FF2B5EF4-FFF2-40B4-BE49-F238E27FC236}">
                <a16:creationId xmlns:a16="http://schemas.microsoft.com/office/drawing/2014/main" id="{3410CFCE-3095-467E-AAEF-10E608BB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0522" y="4044939"/>
            <a:ext cx="772182" cy="772182"/>
          </a:xfrm>
          <a:prstGeom prst="rect">
            <a:avLst/>
          </a:prstGeom>
        </p:spPr>
      </p:pic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E6904B1-AF5E-4AE7-8C1C-8177010BCBE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098791" y="2882052"/>
            <a:ext cx="727997" cy="53413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911D3CDA-5773-40BA-899A-61D0F45C7CDC}"/>
              </a:ext>
            </a:extLst>
          </p:cNvPr>
          <p:cNvCxnSpPr>
            <a:cxnSpLocks/>
          </p:cNvCxnSpPr>
          <p:nvPr/>
        </p:nvCxnSpPr>
        <p:spPr>
          <a:xfrm>
            <a:off x="6087544" y="3829693"/>
            <a:ext cx="82512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DB1179E-887D-4DC5-A64A-AC3AEC0785C5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6109784" y="4191986"/>
            <a:ext cx="802887" cy="43435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01EAB57B-0051-47FE-88E1-D3E71B093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36666" y="2466312"/>
            <a:ext cx="704651" cy="704651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1CE2384F-2265-484C-8AA6-1FABD5985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36665" y="4274018"/>
            <a:ext cx="704651" cy="704651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A3816462-A41D-437A-A590-0C349134D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36666" y="3408653"/>
            <a:ext cx="704651" cy="704651"/>
          </a:xfrm>
          <a:prstGeom prst="rect">
            <a:avLst/>
          </a:prstGeom>
        </p:spPr>
      </p:pic>
      <p:pic>
        <p:nvPicPr>
          <p:cNvPr id="54" name="Gráfico 53" descr="Banco de dados">
            <a:extLst>
              <a:ext uri="{FF2B5EF4-FFF2-40B4-BE49-F238E27FC236}">
                <a16:creationId xmlns:a16="http://schemas.microsoft.com/office/drawing/2014/main" id="{CB2D1875-98B8-4381-AF92-F13538524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502" y="3277586"/>
            <a:ext cx="914400" cy="914400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93023BBB-52F7-4548-A460-751AA64A28B4}"/>
              </a:ext>
            </a:extLst>
          </p:cNvPr>
          <p:cNvSpPr txBox="1"/>
          <p:nvPr/>
        </p:nvSpPr>
        <p:spPr>
          <a:xfrm>
            <a:off x="6170168" y="3561894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push</a:t>
            </a:r>
            <a:endParaRPr lang="en-US" sz="1200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1F2BD77-D053-42DA-B4E8-72BE195D9664}"/>
              </a:ext>
            </a:extLst>
          </p:cNvPr>
          <p:cNvSpPr txBox="1"/>
          <p:nvPr/>
        </p:nvSpPr>
        <p:spPr>
          <a:xfrm>
            <a:off x="6826788" y="2928130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Repositório </a:t>
            </a:r>
          </a:p>
          <a:p>
            <a:r>
              <a:rPr lang="de-DE" sz="1200" dirty="0"/>
              <a:t>  Remoto</a:t>
            </a:r>
            <a:endParaRPr lang="en-US" sz="1200" dirty="0"/>
          </a:p>
        </p:txBody>
      </p:sp>
      <p:pic>
        <p:nvPicPr>
          <p:cNvPr id="14" name="Gráfico 13" descr="Caixa">
            <a:extLst>
              <a:ext uri="{FF2B5EF4-FFF2-40B4-BE49-F238E27FC236}">
                <a16:creationId xmlns:a16="http://schemas.microsoft.com/office/drawing/2014/main" id="{510C0E80-4A66-44E1-9085-13D306287F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4140" y="2529726"/>
            <a:ext cx="704651" cy="704651"/>
          </a:xfrm>
          <a:prstGeom prst="rect">
            <a:avLst/>
          </a:prstGeom>
        </p:spPr>
      </p:pic>
      <p:pic>
        <p:nvPicPr>
          <p:cNvPr id="57" name="Gráfico 56" descr="Caixa">
            <a:extLst>
              <a:ext uri="{FF2B5EF4-FFF2-40B4-BE49-F238E27FC236}">
                <a16:creationId xmlns:a16="http://schemas.microsoft.com/office/drawing/2014/main" id="{EB5F3CB7-D20E-4901-9D34-24F98B639F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5133" y="4274017"/>
            <a:ext cx="704651" cy="704651"/>
          </a:xfrm>
          <a:prstGeom prst="rect">
            <a:avLst/>
          </a:prstGeom>
        </p:spPr>
      </p:pic>
      <p:pic>
        <p:nvPicPr>
          <p:cNvPr id="58" name="Gráfico 57" descr="Caixa">
            <a:extLst>
              <a:ext uri="{FF2B5EF4-FFF2-40B4-BE49-F238E27FC236}">
                <a16:creationId xmlns:a16="http://schemas.microsoft.com/office/drawing/2014/main" id="{D4262C50-A396-40F9-BD5D-B7FC2313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1349" y="3429000"/>
            <a:ext cx="704651" cy="704651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768CB9A3-E125-477F-85D6-3AF2AA2EB3B1}"/>
              </a:ext>
            </a:extLst>
          </p:cNvPr>
          <p:cNvCxnSpPr>
            <a:cxnSpLocks/>
          </p:cNvCxnSpPr>
          <p:nvPr/>
        </p:nvCxnSpPr>
        <p:spPr>
          <a:xfrm>
            <a:off x="5117605" y="2882051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0E758F5D-54AC-4DD6-917F-701C887D1CFC}"/>
              </a:ext>
            </a:extLst>
          </p:cNvPr>
          <p:cNvCxnSpPr>
            <a:cxnSpLocks/>
          </p:cNvCxnSpPr>
          <p:nvPr/>
        </p:nvCxnSpPr>
        <p:spPr>
          <a:xfrm>
            <a:off x="5110205" y="3797929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44F3E31-F73B-49B0-B807-FA30C9653B42}"/>
              </a:ext>
            </a:extLst>
          </p:cNvPr>
          <p:cNvCxnSpPr>
            <a:cxnSpLocks/>
          </p:cNvCxnSpPr>
          <p:nvPr/>
        </p:nvCxnSpPr>
        <p:spPr>
          <a:xfrm>
            <a:off x="5120559" y="4651668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01AE6E5-15DF-4042-9CEC-A1CB48DD4AA3}"/>
              </a:ext>
            </a:extLst>
          </p:cNvPr>
          <p:cNvSpPr txBox="1"/>
          <p:nvPr/>
        </p:nvSpPr>
        <p:spPr>
          <a:xfrm>
            <a:off x="5303587" y="2091467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Repositório </a:t>
            </a:r>
          </a:p>
          <a:p>
            <a:r>
              <a:rPr lang="de-DE" sz="1200" dirty="0"/>
              <a:t>    Local</a:t>
            </a:r>
            <a:endParaRPr lang="en-US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A0C6BB-40B4-4D90-B408-2958656ECE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017833" y="5124824"/>
            <a:ext cx="617738" cy="61773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5FD5F6E-02E5-42D6-BA03-3D956E5C7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84817" y="3991521"/>
            <a:ext cx="704652" cy="634821"/>
          </a:xfrm>
          <a:prstGeom prst="rect">
            <a:avLst/>
          </a:prstGeom>
        </p:spPr>
      </p:pic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9BD936E-268A-4ACF-BBFC-48C34A540A8B}"/>
              </a:ext>
            </a:extLst>
          </p:cNvPr>
          <p:cNvCxnSpPr>
            <a:cxnSpLocks/>
          </p:cNvCxnSpPr>
          <p:nvPr/>
        </p:nvCxnSpPr>
        <p:spPr>
          <a:xfrm>
            <a:off x="7693816" y="3829693"/>
            <a:ext cx="892766" cy="3404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E4F30642-83F6-42B5-B7C6-6DC0E3BF218F}"/>
              </a:ext>
            </a:extLst>
          </p:cNvPr>
          <p:cNvCxnSpPr>
            <a:cxnSpLocks/>
          </p:cNvCxnSpPr>
          <p:nvPr/>
        </p:nvCxnSpPr>
        <p:spPr>
          <a:xfrm>
            <a:off x="6053745" y="4900453"/>
            <a:ext cx="892766" cy="3404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BEDC038-47E0-40FA-8CD3-403BF7A396D8}"/>
              </a:ext>
            </a:extLst>
          </p:cNvPr>
          <p:cNvSpPr txBox="1"/>
          <p:nvPr/>
        </p:nvSpPr>
        <p:spPr>
          <a:xfrm>
            <a:off x="8596156" y="4623454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Bitbucket</a:t>
            </a:r>
            <a:endParaRPr lang="en-US" sz="1200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C5B9C4E-F40C-4518-AE4B-41D46D7F72C7}"/>
              </a:ext>
            </a:extLst>
          </p:cNvPr>
          <p:cNvSpPr txBox="1"/>
          <p:nvPr/>
        </p:nvSpPr>
        <p:spPr>
          <a:xfrm>
            <a:off x="7125365" y="5742562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Git</a:t>
            </a:r>
            <a:endParaRPr lang="en-US" sz="1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B366A8D-0816-4AAA-96F2-31A27F25DE48}"/>
              </a:ext>
            </a:extLst>
          </p:cNvPr>
          <p:cNvSpPr/>
          <p:nvPr/>
        </p:nvSpPr>
        <p:spPr>
          <a:xfrm>
            <a:off x="6711352" y="4891879"/>
            <a:ext cx="1261852" cy="116062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D843A5C-13C9-48B6-8759-A0574210D67A}"/>
              </a:ext>
            </a:extLst>
          </p:cNvPr>
          <p:cNvSpPr txBox="1"/>
          <p:nvPr/>
        </p:nvSpPr>
        <p:spPr>
          <a:xfrm>
            <a:off x="7521092" y="4732075"/>
            <a:ext cx="617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8000" dirty="0">
                <a:solidFill>
                  <a:srgbClr val="00B050"/>
                </a:solidFill>
              </a:rPr>
              <a:t> </a:t>
            </a:r>
            <a:endParaRPr lang="en-US" sz="8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34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Bitbucket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9BD095-D048-4AF4-87C0-7AA0AFD1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Crie uma conta no Bitbucket: </a:t>
            </a:r>
            <a:endParaRPr lang="en-US" b="1" dirty="0"/>
          </a:p>
          <a:p>
            <a:r>
              <a:rPr lang="en-US" dirty="0">
                <a:hlinkClick r:id="rId2"/>
              </a:rPr>
              <a:t>https://bitbucket.org/product/</a:t>
            </a:r>
            <a:endParaRPr lang="en-US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Crie um novo Repositório: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EA3E6A-01F2-44B6-B5D1-11222A1D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77" y="3836307"/>
            <a:ext cx="7945515" cy="2074915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63DCF72-9BDB-44A9-A889-9D9267E3F349}"/>
              </a:ext>
            </a:extLst>
          </p:cNvPr>
          <p:cNvCxnSpPr/>
          <p:nvPr/>
        </p:nvCxnSpPr>
        <p:spPr>
          <a:xfrm flipH="1" flipV="1">
            <a:off x="6096000" y="4483223"/>
            <a:ext cx="642151" cy="4350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D9FBAD9-6162-4AA7-B3B9-76FC5B77D2E7}"/>
              </a:ext>
            </a:extLst>
          </p:cNvPr>
          <p:cNvCxnSpPr>
            <a:cxnSpLocks/>
          </p:cNvCxnSpPr>
          <p:nvPr/>
        </p:nvCxnSpPr>
        <p:spPr>
          <a:xfrm flipV="1">
            <a:off x="2126940" y="4419525"/>
            <a:ext cx="681362" cy="586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04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Bitbucket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9BD095-D048-4AF4-87C0-7AA0AFD1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03" y="2133600"/>
            <a:ext cx="9915509" cy="973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Parametrizando o git para sincronizar com o Bitbucket: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git remote add [&lt;options&gt;] &lt;name&gt;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git remote -v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E736EF-2D27-4DFD-A193-BE70ED77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75" y="3750817"/>
            <a:ext cx="8948691" cy="2115485"/>
          </a:xfrm>
          <a:prstGeom prst="rect">
            <a:avLst/>
          </a:prstGeom>
        </p:spPr>
      </p:pic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F747512C-DDD0-4A14-AE8C-DCF82D3EE67B}"/>
              </a:ext>
            </a:extLst>
          </p:cNvPr>
          <p:cNvSpPr txBox="1">
            <a:spLocks/>
          </p:cNvSpPr>
          <p:nvPr/>
        </p:nvSpPr>
        <p:spPr>
          <a:xfrm>
            <a:off x="1315375" y="3429000"/>
            <a:ext cx="3301013" cy="321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400" b="1" dirty="0">
                <a:solidFill>
                  <a:srgbClr val="FF0000"/>
                </a:solidFill>
              </a:rPr>
              <a:t>1. Acesse o repositório no Bitbucket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924C6CA-C275-4337-BD58-355261F9E642}"/>
              </a:ext>
            </a:extLst>
          </p:cNvPr>
          <p:cNvCxnSpPr>
            <a:cxnSpLocks/>
          </p:cNvCxnSpPr>
          <p:nvPr/>
        </p:nvCxnSpPr>
        <p:spPr>
          <a:xfrm flipV="1">
            <a:off x="8957569" y="4101484"/>
            <a:ext cx="458681" cy="452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66AB7FA1-BBC8-46F8-B38D-1D4CFB0DA2D9}"/>
              </a:ext>
            </a:extLst>
          </p:cNvPr>
          <p:cNvSpPr txBox="1">
            <a:spLocks/>
          </p:cNvSpPr>
          <p:nvPr/>
        </p:nvSpPr>
        <p:spPr>
          <a:xfrm>
            <a:off x="8663126" y="4449332"/>
            <a:ext cx="372863" cy="321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9400427-4D36-4C8E-9F8A-180E45E7F768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424256" y="4610240"/>
            <a:ext cx="218985" cy="717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CADD0725-6E10-47D5-B1AC-B2DC304DF304}"/>
              </a:ext>
            </a:extLst>
          </p:cNvPr>
          <p:cNvSpPr txBox="1">
            <a:spLocks/>
          </p:cNvSpPr>
          <p:nvPr/>
        </p:nvSpPr>
        <p:spPr>
          <a:xfrm>
            <a:off x="5125377" y="5327461"/>
            <a:ext cx="1035727" cy="50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400" b="1" dirty="0">
                <a:solidFill>
                  <a:srgbClr val="FF0000"/>
                </a:solidFill>
              </a:rPr>
              <a:t>3. Ctrl + C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DC1E489E-5F8A-40BD-82E2-89A8785A399E}"/>
              </a:ext>
            </a:extLst>
          </p:cNvPr>
          <p:cNvSpPr txBox="1">
            <a:spLocks/>
          </p:cNvSpPr>
          <p:nvPr/>
        </p:nvSpPr>
        <p:spPr>
          <a:xfrm>
            <a:off x="1315375" y="3174875"/>
            <a:ext cx="3301013" cy="321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400" b="1" u="sng" dirty="0">
                <a:solidFill>
                  <a:schemeClr val="tx1"/>
                </a:solidFill>
              </a:rPr>
              <a:t>Obtendo a url: </a:t>
            </a:r>
          </a:p>
        </p:txBody>
      </p:sp>
    </p:spTree>
    <p:extLst>
      <p:ext uri="{BB962C8B-B14F-4D97-AF65-F5344CB8AC3E}">
        <p14:creationId xmlns:p14="http://schemas.microsoft.com/office/powerpoint/2010/main" val="4146038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Bitbucket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9BD095-D048-4AF4-87C0-7AA0AFD1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03" y="2133600"/>
            <a:ext cx="9915509" cy="97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Enviando as altera</a:t>
            </a:r>
            <a:r>
              <a:rPr lang="pt-BR" b="1" dirty="0" err="1"/>
              <a:t>ções</a:t>
            </a:r>
            <a:r>
              <a:rPr lang="pt-BR" b="1" dirty="0"/>
              <a:t> para o </a:t>
            </a:r>
            <a:r>
              <a:rPr lang="pt-BR" b="1" dirty="0" err="1"/>
              <a:t>reposit</a:t>
            </a:r>
            <a:r>
              <a:rPr lang="de-DE" b="1" dirty="0"/>
              <a:t>ó</a:t>
            </a:r>
            <a:r>
              <a:rPr lang="pt-BR" b="1" dirty="0"/>
              <a:t>rio remoto</a:t>
            </a:r>
            <a:endParaRPr lang="de-DE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git push &lt;name&gt; &lt;branch&gt;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6A8A0E-780E-4EF3-8430-78AED094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377" y="3204838"/>
            <a:ext cx="3952621" cy="331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15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Bitbucket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9BD095-D048-4AF4-87C0-7AA0AFD1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03" y="2133600"/>
            <a:ext cx="9915509" cy="97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Clonando um repositório remoto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git clone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2EEAD-E5B4-4A92-BF5C-4BE9A7A2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75" y="3750817"/>
            <a:ext cx="8948691" cy="2115485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377D34DB-51CC-4861-B579-BC64E12B0F8E}"/>
              </a:ext>
            </a:extLst>
          </p:cNvPr>
          <p:cNvSpPr txBox="1">
            <a:spLocks/>
          </p:cNvSpPr>
          <p:nvPr/>
        </p:nvSpPr>
        <p:spPr>
          <a:xfrm>
            <a:off x="1315375" y="3429000"/>
            <a:ext cx="3301013" cy="321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400" b="1" dirty="0">
                <a:solidFill>
                  <a:srgbClr val="FF0000"/>
                </a:solidFill>
              </a:rPr>
              <a:t>1. Acesse o repositório no Bitbucket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9E18D25-2A3E-4E2A-89D1-38B4B3D74B8E}"/>
              </a:ext>
            </a:extLst>
          </p:cNvPr>
          <p:cNvCxnSpPr>
            <a:cxnSpLocks/>
          </p:cNvCxnSpPr>
          <p:nvPr/>
        </p:nvCxnSpPr>
        <p:spPr>
          <a:xfrm flipV="1">
            <a:off x="8957569" y="4101484"/>
            <a:ext cx="458681" cy="452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68A8D116-9015-475B-966F-579F597C4D11}"/>
              </a:ext>
            </a:extLst>
          </p:cNvPr>
          <p:cNvSpPr txBox="1">
            <a:spLocks/>
          </p:cNvSpPr>
          <p:nvPr/>
        </p:nvSpPr>
        <p:spPr>
          <a:xfrm>
            <a:off x="8663126" y="4449332"/>
            <a:ext cx="372863" cy="321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0CC60B2-8CD4-4273-A519-030B918BF09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5424256" y="4610240"/>
            <a:ext cx="218985" cy="717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5F3E25B0-351B-4752-AE55-F11BB9324252}"/>
              </a:ext>
            </a:extLst>
          </p:cNvPr>
          <p:cNvSpPr txBox="1">
            <a:spLocks/>
          </p:cNvSpPr>
          <p:nvPr/>
        </p:nvSpPr>
        <p:spPr>
          <a:xfrm>
            <a:off x="5125377" y="5327461"/>
            <a:ext cx="1035727" cy="50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400" b="1" dirty="0">
                <a:solidFill>
                  <a:srgbClr val="FF0000"/>
                </a:solidFill>
              </a:rPr>
              <a:t>3. Ctrl + C</a:t>
            </a:r>
          </a:p>
        </p:txBody>
      </p:sp>
    </p:spTree>
    <p:extLst>
      <p:ext uri="{BB962C8B-B14F-4D97-AF65-F5344CB8AC3E}">
        <p14:creationId xmlns:p14="http://schemas.microsoft.com/office/powerpoint/2010/main" val="273918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C3B98-88E3-4836-8CA3-111170CB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531" y="1752744"/>
            <a:ext cx="8915400" cy="57320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 se o projeto crescer e o Site passar a ser desenvolvido por vários programadores...?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3BF4EA57-5D53-40E5-B218-C22E579A3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66" y="2911104"/>
            <a:ext cx="772181" cy="77218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50F1520-15FB-4C8B-8A3B-D96E6CE0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96" y="2943315"/>
            <a:ext cx="772181" cy="77218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CB38830-777D-41CE-A057-F73AE01B2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395096"/>
            <a:ext cx="772181" cy="77218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FC9D11A-0352-4189-A356-A0D5BD479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66" y="5623952"/>
            <a:ext cx="772181" cy="77218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93674DC-B9CD-4D2D-82DB-F87B1CC3E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29795" y="4098517"/>
            <a:ext cx="1137271" cy="97266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BD8FB92-C781-4395-B549-AE85E3DF5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05" y="4404153"/>
            <a:ext cx="772181" cy="77218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C1413BB-E0D7-4EA7-B3E7-C14F07010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7" y="5760479"/>
            <a:ext cx="772181" cy="772181"/>
          </a:xfrm>
          <a:prstGeom prst="rect">
            <a:avLst/>
          </a:prstGeom>
        </p:spPr>
      </p:pic>
      <p:pic>
        <p:nvPicPr>
          <p:cNvPr id="15" name="Gráfico 14" descr="Programador">
            <a:extLst>
              <a:ext uri="{FF2B5EF4-FFF2-40B4-BE49-F238E27FC236}">
                <a16:creationId xmlns:a16="http://schemas.microsoft.com/office/drawing/2014/main" id="{D9E4674F-2003-4F5E-82F3-5F65C36DC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1784" y="2616811"/>
            <a:ext cx="772182" cy="772182"/>
          </a:xfrm>
          <a:prstGeom prst="rect">
            <a:avLst/>
          </a:prstGeom>
        </p:spPr>
      </p:pic>
      <p:pic>
        <p:nvPicPr>
          <p:cNvPr id="37" name="Gráfico 36" descr="Programador">
            <a:extLst>
              <a:ext uri="{FF2B5EF4-FFF2-40B4-BE49-F238E27FC236}">
                <a16:creationId xmlns:a16="http://schemas.microsoft.com/office/drawing/2014/main" id="{1738B73F-B646-4C0D-B11A-3834EF892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7688" y="4156150"/>
            <a:ext cx="772182" cy="772182"/>
          </a:xfrm>
          <a:prstGeom prst="rect">
            <a:avLst/>
          </a:prstGeom>
        </p:spPr>
      </p:pic>
      <p:pic>
        <p:nvPicPr>
          <p:cNvPr id="38" name="Gráfico 37" descr="Programador">
            <a:extLst>
              <a:ext uri="{FF2B5EF4-FFF2-40B4-BE49-F238E27FC236}">
                <a16:creationId xmlns:a16="http://schemas.microsoft.com/office/drawing/2014/main" id="{795BDAA6-5B37-4B51-9024-4A87F320B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9870" y="5329660"/>
            <a:ext cx="772182" cy="772182"/>
          </a:xfrm>
          <a:prstGeom prst="rect">
            <a:avLst/>
          </a:prstGeom>
        </p:spPr>
      </p:pic>
      <p:pic>
        <p:nvPicPr>
          <p:cNvPr id="39" name="Gráfico 38" descr="Programador">
            <a:extLst>
              <a:ext uri="{FF2B5EF4-FFF2-40B4-BE49-F238E27FC236}">
                <a16:creationId xmlns:a16="http://schemas.microsoft.com/office/drawing/2014/main" id="{4BF6B01C-B342-4C38-9192-ECD1AA0D4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1478" y="5563338"/>
            <a:ext cx="772182" cy="772182"/>
          </a:xfrm>
          <a:prstGeom prst="rect">
            <a:avLst/>
          </a:prstGeom>
        </p:spPr>
      </p:pic>
      <p:pic>
        <p:nvPicPr>
          <p:cNvPr id="40" name="Gráfico 39" descr="Programador">
            <a:extLst>
              <a:ext uri="{FF2B5EF4-FFF2-40B4-BE49-F238E27FC236}">
                <a16:creationId xmlns:a16="http://schemas.microsoft.com/office/drawing/2014/main" id="{303E85FE-2413-454C-A769-25BA3DD9C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2984" y="4180157"/>
            <a:ext cx="772182" cy="772182"/>
          </a:xfrm>
          <a:prstGeom prst="rect">
            <a:avLst/>
          </a:prstGeom>
        </p:spPr>
      </p:pic>
      <p:pic>
        <p:nvPicPr>
          <p:cNvPr id="41" name="Gráfico 40" descr="Programador">
            <a:extLst>
              <a:ext uri="{FF2B5EF4-FFF2-40B4-BE49-F238E27FC236}">
                <a16:creationId xmlns:a16="http://schemas.microsoft.com/office/drawing/2014/main" id="{E4BA6BCE-BAED-40EB-8E3B-4C5E1B11B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5866" y="2733266"/>
            <a:ext cx="772182" cy="77218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D6417D8-1125-4314-B993-D25B5F15D5E0}"/>
              </a:ext>
            </a:extLst>
          </p:cNvPr>
          <p:cNvCxnSpPr/>
          <p:nvPr/>
        </p:nvCxnSpPr>
        <p:spPr>
          <a:xfrm>
            <a:off x="4246204" y="3385018"/>
            <a:ext cx="1212902" cy="85231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B518142-CDEE-41F2-B20B-7A67D8A170C8}"/>
              </a:ext>
            </a:extLst>
          </p:cNvPr>
          <p:cNvCxnSpPr>
            <a:cxnSpLocks/>
          </p:cNvCxnSpPr>
          <p:nvPr/>
        </p:nvCxnSpPr>
        <p:spPr>
          <a:xfrm flipV="1">
            <a:off x="3556056" y="4684947"/>
            <a:ext cx="1682789" cy="15241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A2E3831-436B-4E7A-A570-7D5E101B5ED1}"/>
              </a:ext>
            </a:extLst>
          </p:cNvPr>
          <p:cNvCxnSpPr>
            <a:cxnSpLocks/>
          </p:cNvCxnSpPr>
          <p:nvPr/>
        </p:nvCxnSpPr>
        <p:spPr>
          <a:xfrm flipV="1">
            <a:off x="4293975" y="5176334"/>
            <a:ext cx="1218443" cy="84930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80A886F-DDD5-410A-8FC6-1EBA2AC12734}"/>
              </a:ext>
            </a:extLst>
          </p:cNvPr>
          <p:cNvCxnSpPr>
            <a:cxnSpLocks/>
          </p:cNvCxnSpPr>
          <p:nvPr/>
        </p:nvCxnSpPr>
        <p:spPr>
          <a:xfrm flipH="1" flipV="1">
            <a:off x="6441112" y="5221184"/>
            <a:ext cx="1220317" cy="87437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F46B8FE5-6C3C-4449-B5AB-D4D612132299}"/>
              </a:ext>
            </a:extLst>
          </p:cNvPr>
          <p:cNvCxnSpPr>
            <a:cxnSpLocks/>
          </p:cNvCxnSpPr>
          <p:nvPr/>
        </p:nvCxnSpPr>
        <p:spPr>
          <a:xfrm flipH="1" flipV="1">
            <a:off x="6758016" y="4724326"/>
            <a:ext cx="1515971" cy="20400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C3888799-BCA0-402A-8BD4-49B1662FF8C0}"/>
              </a:ext>
            </a:extLst>
          </p:cNvPr>
          <p:cNvCxnSpPr>
            <a:cxnSpLocks/>
          </p:cNvCxnSpPr>
          <p:nvPr/>
        </p:nvCxnSpPr>
        <p:spPr>
          <a:xfrm flipH="1">
            <a:off x="6441113" y="3357847"/>
            <a:ext cx="1309544" cy="8886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e 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Trabalhando em equipe...</a:t>
            </a:r>
            <a:endParaRPr lang="en-US" sz="2800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9BD095-D048-4AF4-87C0-7AA0AFD1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03" y="2133600"/>
            <a:ext cx="9915509" cy="97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Branches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Visualizing Git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9D12C4-3B2D-49FA-BA97-6B1A760B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58" y="2205360"/>
            <a:ext cx="5306218" cy="429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08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e 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Trabalhando em equipe...</a:t>
            </a:r>
            <a:endParaRPr lang="en-US" sz="2800" b="1" dirty="0"/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608152B7-E2CD-4EB4-BBDA-D21BDFD0A88D}"/>
              </a:ext>
            </a:extLst>
          </p:cNvPr>
          <p:cNvSpPr txBox="1">
            <a:spLocks/>
          </p:cNvSpPr>
          <p:nvPr/>
        </p:nvSpPr>
        <p:spPr>
          <a:xfrm>
            <a:off x="1589103" y="2620393"/>
            <a:ext cx="8915400" cy="4109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de-DE" sz="1800" dirty="0" err="1"/>
              <a:t>Clonando</a:t>
            </a:r>
            <a:r>
              <a:rPr lang="de-DE" sz="1800" dirty="0"/>
              <a:t> um </a:t>
            </a:r>
            <a:r>
              <a:rPr lang="de-DE" sz="1800" dirty="0" err="1"/>
              <a:t>repositório</a:t>
            </a:r>
            <a:r>
              <a:rPr lang="de-DE" sz="1800" dirty="0"/>
              <a:t> </a:t>
            </a:r>
            <a:r>
              <a:rPr lang="de-DE" sz="1800" dirty="0" err="1"/>
              <a:t>remoto</a:t>
            </a:r>
            <a:endParaRPr lang="de-DE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&lt;</a:t>
            </a:r>
            <a:r>
              <a:rPr lang="de-DE" dirty="0" err="1"/>
              <a:t>url</a:t>
            </a:r>
            <a:r>
              <a:rPr lang="de-DE" dirty="0"/>
              <a:t> do </a:t>
            </a:r>
            <a:r>
              <a:rPr lang="de-DE" dirty="0" err="1"/>
              <a:t>repositório</a:t>
            </a:r>
            <a:r>
              <a:rPr lang="de-DE" dirty="0"/>
              <a:t> </a:t>
            </a:r>
            <a:r>
              <a:rPr lang="de-DE" dirty="0" err="1"/>
              <a:t>remoto</a:t>
            </a:r>
            <a:r>
              <a:rPr lang="de-DE" dirty="0"/>
              <a:t>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&lt;</a:t>
            </a:r>
            <a:r>
              <a:rPr lang="de-DE" dirty="0" err="1"/>
              <a:t>url</a:t>
            </a:r>
            <a:r>
              <a:rPr lang="de-DE" dirty="0"/>
              <a:t> do </a:t>
            </a:r>
            <a:r>
              <a:rPr lang="de-DE" dirty="0" err="1"/>
              <a:t>repositório</a:t>
            </a:r>
            <a:r>
              <a:rPr lang="de-DE" dirty="0"/>
              <a:t> </a:t>
            </a:r>
            <a:r>
              <a:rPr lang="de-DE" dirty="0" err="1"/>
              <a:t>remoto</a:t>
            </a:r>
            <a:r>
              <a:rPr lang="de-DE" dirty="0"/>
              <a:t>&gt; &lt;</a:t>
            </a:r>
            <a:r>
              <a:rPr lang="de-DE" dirty="0" err="1"/>
              <a:t>nome_Novo_Diretório</a:t>
            </a:r>
            <a:r>
              <a:rPr lang="de-DE" dirty="0"/>
              <a:t>&gt;</a:t>
            </a:r>
          </a:p>
          <a:p>
            <a:pPr marL="457200" lvl="1" indent="0">
              <a:buNone/>
            </a:pPr>
            <a:endParaRPr lang="de-DE" dirty="0"/>
          </a:p>
          <a:p>
            <a:pPr marL="342900" lvl="1" indent="-342900">
              <a:buFont typeface="+mj-lt"/>
              <a:buAutoNum type="arabicPeriod" startAt="2"/>
            </a:pPr>
            <a:r>
              <a:rPr lang="de-DE" sz="1800" dirty="0" err="1"/>
              <a:t>Trabalhando</a:t>
            </a:r>
            <a:r>
              <a:rPr lang="de-DE" sz="1800" dirty="0"/>
              <a:t> </a:t>
            </a:r>
            <a:r>
              <a:rPr lang="de-DE" sz="1800" dirty="0" err="1"/>
              <a:t>com</a:t>
            </a:r>
            <a:r>
              <a:rPr lang="de-DE" sz="1800" dirty="0"/>
              <a:t> Branch</a:t>
            </a:r>
          </a:p>
          <a:p>
            <a:pPr marL="742950" lvl="2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de-DE" sz="1300" dirty="0" err="1"/>
              <a:t>git</a:t>
            </a:r>
            <a:r>
              <a:rPr lang="de-DE" sz="1300" dirty="0"/>
              <a:t> </a:t>
            </a:r>
            <a:r>
              <a:rPr lang="de-DE" sz="1300" dirty="0" err="1"/>
              <a:t>branch</a:t>
            </a:r>
            <a:r>
              <a:rPr lang="de-DE" sz="1300" dirty="0"/>
              <a:t> –a  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de-DE" sz="1300" dirty="0"/>
              <a:t>** </a:t>
            </a:r>
            <a:r>
              <a:rPr lang="de-DE" sz="1300" dirty="0" err="1"/>
              <a:t>Lista</a:t>
            </a:r>
            <a:r>
              <a:rPr lang="de-DE" sz="1300" dirty="0"/>
              <a:t> </a:t>
            </a:r>
            <a:r>
              <a:rPr lang="de-DE" sz="1300" dirty="0" err="1"/>
              <a:t>todas</a:t>
            </a:r>
            <a:r>
              <a:rPr lang="de-DE" sz="1300" dirty="0"/>
              <a:t> </a:t>
            </a:r>
            <a:r>
              <a:rPr lang="de-DE" sz="1300" dirty="0" err="1"/>
              <a:t>as</a:t>
            </a:r>
            <a:r>
              <a:rPr lang="de-DE" sz="1300" dirty="0"/>
              <a:t> Branchs (</a:t>
            </a:r>
            <a:r>
              <a:rPr lang="de-DE" sz="1300" dirty="0" err="1"/>
              <a:t>locais</a:t>
            </a:r>
            <a:r>
              <a:rPr lang="de-DE" sz="1300" dirty="0"/>
              <a:t> e </a:t>
            </a:r>
            <a:r>
              <a:rPr lang="de-DE" sz="1300" dirty="0" err="1"/>
              <a:t>remotas</a:t>
            </a:r>
            <a:r>
              <a:rPr lang="de-DE" sz="1300" dirty="0"/>
              <a:t>)</a:t>
            </a:r>
          </a:p>
          <a:p>
            <a:pPr marL="742950" lvl="2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de-DE" sz="1300" dirty="0"/>
          </a:p>
          <a:p>
            <a:pPr marL="742950" lvl="2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de-DE" sz="1300" dirty="0" err="1"/>
              <a:t>git</a:t>
            </a:r>
            <a:r>
              <a:rPr lang="de-DE" sz="1300" dirty="0"/>
              <a:t> </a:t>
            </a:r>
            <a:r>
              <a:rPr lang="de-DE" sz="1300" dirty="0" err="1"/>
              <a:t>branch</a:t>
            </a:r>
            <a:r>
              <a:rPr lang="de-DE" sz="1300" dirty="0"/>
              <a:t> &lt;</a:t>
            </a:r>
            <a:r>
              <a:rPr lang="de-DE" sz="1300" dirty="0" err="1"/>
              <a:t>nome</a:t>
            </a:r>
            <a:r>
              <a:rPr lang="de-DE" sz="1300" dirty="0"/>
              <a:t> da Nova Branch&gt;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de-DE" sz="1300" dirty="0"/>
              <a:t>** </a:t>
            </a:r>
            <a:r>
              <a:rPr lang="de-DE" sz="1300" dirty="0" err="1"/>
              <a:t>Cria</a:t>
            </a:r>
            <a:r>
              <a:rPr lang="de-DE" sz="1300" dirty="0"/>
              <a:t> </a:t>
            </a:r>
            <a:r>
              <a:rPr lang="de-DE" sz="1300" dirty="0" err="1"/>
              <a:t>nova</a:t>
            </a:r>
            <a:r>
              <a:rPr lang="de-DE" sz="1300" dirty="0"/>
              <a:t> </a:t>
            </a:r>
            <a:r>
              <a:rPr lang="de-DE" sz="1300" dirty="0" err="1"/>
              <a:t>branch</a:t>
            </a:r>
            <a:endParaRPr lang="de-DE" sz="1300" dirty="0"/>
          </a:p>
          <a:p>
            <a:pPr marL="400050" lvl="2" indent="0">
              <a:lnSpc>
                <a:spcPct val="80000"/>
              </a:lnSpc>
              <a:buNone/>
            </a:pPr>
            <a:endParaRPr lang="de-DE" sz="1300" dirty="0"/>
          </a:p>
          <a:p>
            <a:pPr marL="742950" lvl="2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de-DE" sz="1300" dirty="0" err="1"/>
              <a:t>git</a:t>
            </a:r>
            <a:r>
              <a:rPr lang="de-DE" sz="1300" dirty="0"/>
              <a:t> </a:t>
            </a:r>
            <a:r>
              <a:rPr lang="de-DE" sz="1300" dirty="0" err="1"/>
              <a:t>checkout</a:t>
            </a:r>
            <a:r>
              <a:rPr lang="de-DE" sz="1300" dirty="0"/>
              <a:t> &lt;</a:t>
            </a:r>
            <a:r>
              <a:rPr lang="de-DE" sz="1300" dirty="0" err="1"/>
              <a:t>nome</a:t>
            </a:r>
            <a:r>
              <a:rPr lang="de-DE" sz="1300" dirty="0"/>
              <a:t> da Branch&gt;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de-DE" sz="1300" dirty="0"/>
              <a:t>** </a:t>
            </a:r>
            <a:r>
              <a:rPr lang="de-DE" sz="1300" dirty="0" err="1"/>
              <a:t>Seleciona</a:t>
            </a:r>
            <a:r>
              <a:rPr lang="de-DE" sz="1300" dirty="0"/>
              <a:t> </a:t>
            </a:r>
            <a:r>
              <a:rPr lang="de-DE" sz="1300" dirty="0" err="1"/>
              <a:t>uma</a:t>
            </a:r>
            <a:r>
              <a:rPr lang="de-DE" sz="1300" dirty="0"/>
              <a:t> Branch </a:t>
            </a:r>
          </a:p>
          <a:p>
            <a:pPr marL="400050" lvl="2" indent="0">
              <a:lnSpc>
                <a:spcPct val="80000"/>
              </a:lnSpc>
              <a:buNone/>
            </a:pPr>
            <a:endParaRPr lang="de-DE" sz="1300" dirty="0"/>
          </a:p>
          <a:p>
            <a:pPr marL="0" lvl="2" indent="0">
              <a:lnSpc>
                <a:spcPct val="80000"/>
              </a:lnSpc>
              <a:buNone/>
            </a:pPr>
            <a:endParaRPr lang="de-DE" sz="1800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endParaRPr lang="en-US" sz="1800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31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e 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Trabalhando em equipe...</a:t>
            </a:r>
            <a:endParaRPr lang="en-US" sz="2800" b="1" dirty="0"/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608152B7-E2CD-4EB4-BBDA-D21BDFD0A88D}"/>
              </a:ext>
            </a:extLst>
          </p:cNvPr>
          <p:cNvSpPr txBox="1">
            <a:spLocks/>
          </p:cNvSpPr>
          <p:nvPr/>
        </p:nvSpPr>
        <p:spPr>
          <a:xfrm>
            <a:off x="1534239" y="2124299"/>
            <a:ext cx="8915400" cy="4109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 startAt="3"/>
            </a:pPr>
            <a:r>
              <a:rPr lang="de-DE" sz="1800" dirty="0" err="1"/>
              <a:t>Enviando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altera</a:t>
            </a:r>
            <a:r>
              <a:rPr lang="pt-BR" sz="1800" dirty="0" err="1"/>
              <a:t>ções</a:t>
            </a:r>
            <a:r>
              <a:rPr lang="pt-BR" sz="1800" dirty="0"/>
              <a:t> do </a:t>
            </a:r>
            <a:r>
              <a:rPr lang="pt-BR" sz="1800" dirty="0" err="1"/>
              <a:t>reposit</a:t>
            </a:r>
            <a:r>
              <a:rPr lang="de-DE" sz="1800" dirty="0" err="1"/>
              <a:t>ório</a:t>
            </a:r>
            <a:r>
              <a:rPr lang="de-DE" sz="1800" dirty="0"/>
              <a:t> </a:t>
            </a:r>
            <a:r>
              <a:rPr lang="de-DE" sz="1800" dirty="0" err="1"/>
              <a:t>local</a:t>
            </a:r>
            <a:r>
              <a:rPr lang="de-DE" sz="1800" dirty="0"/>
              <a:t> </a:t>
            </a:r>
            <a:r>
              <a:rPr lang="de-DE" sz="1800" dirty="0" err="1"/>
              <a:t>para</a:t>
            </a:r>
            <a:r>
              <a:rPr lang="de-DE" sz="1800" dirty="0"/>
              <a:t> o </a:t>
            </a:r>
            <a:r>
              <a:rPr lang="de-DE" sz="1800" dirty="0" err="1"/>
              <a:t>remoto</a:t>
            </a:r>
            <a:r>
              <a:rPr lang="de-DE" sz="18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 err="1"/>
              <a:t>git</a:t>
            </a:r>
            <a:r>
              <a:rPr lang="de-DE" sz="1800" dirty="0"/>
              <a:t> push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de-DE" sz="1300" dirty="0"/>
              <a:t>** </a:t>
            </a:r>
            <a:r>
              <a:rPr lang="de-DE" sz="1300" dirty="0" err="1"/>
              <a:t>Envia</a:t>
            </a:r>
            <a:r>
              <a:rPr lang="de-DE" sz="1300" dirty="0"/>
              <a:t> o </a:t>
            </a:r>
            <a:r>
              <a:rPr lang="de-DE" sz="1300" dirty="0" err="1"/>
              <a:t>código</a:t>
            </a:r>
            <a:r>
              <a:rPr lang="de-DE" sz="1300" dirty="0"/>
              <a:t> da Branch </a:t>
            </a:r>
            <a:r>
              <a:rPr lang="de-DE" sz="1300" dirty="0" err="1"/>
              <a:t>atual</a:t>
            </a:r>
            <a:r>
              <a:rPr lang="de-DE" sz="1300" dirty="0"/>
              <a:t> </a:t>
            </a:r>
            <a:r>
              <a:rPr lang="de-DE" sz="1300" dirty="0" err="1"/>
              <a:t>para</a:t>
            </a:r>
            <a:r>
              <a:rPr lang="de-DE" sz="1300" dirty="0"/>
              <a:t> a Branch </a:t>
            </a:r>
            <a:r>
              <a:rPr lang="de-DE" sz="1300" dirty="0" err="1"/>
              <a:t>correspondente</a:t>
            </a:r>
            <a:r>
              <a:rPr lang="de-DE" sz="1300" dirty="0"/>
              <a:t> </a:t>
            </a:r>
            <a:r>
              <a:rPr lang="de-DE" sz="1300" dirty="0" err="1"/>
              <a:t>no</a:t>
            </a:r>
            <a:r>
              <a:rPr lang="de-DE" sz="1300" dirty="0"/>
              <a:t> </a:t>
            </a:r>
            <a:r>
              <a:rPr lang="de-DE" sz="1300" dirty="0" err="1"/>
              <a:t>Repositório</a:t>
            </a:r>
            <a:r>
              <a:rPr lang="de-DE" sz="1300" dirty="0"/>
              <a:t> </a:t>
            </a:r>
            <a:r>
              <a:rPr lang="de-DE" sz="1300" dirty="0" err="1"/>
              <a:t>Remoto</a:t>
            </a:r>
            <a:r>
              <a:rPr lang="de-DE" sz="1300" dirty="0"/>
              <a:t> </a:t>
            </a:r>
            <a:r>
              <a:rPr lang="de-DE" sz="1300" dirty="0" err="1"/>
              <a:t>apontado</a:t>
            </a:r>
            <a:r>
              <a:rPr lang="de-DE" sz="1300" dirty="0"/>
              <a:t> </a:t>
            </a:r>
            <a:r>
              <a:rPr lang="de-DE" sz="1300" dirty="0" err="1"/>
              <a:t>pela</a:t>
            </a:r>
            <a:r>
              <a:rPr lang="de-DE" sz="1300" dirty="0"/>
              <a:t> Origin</a:t>
            </a:r>
          </a:p>
          <a:p>
            <a:pPr marL="400050" lvl="2" indent="0">
              <a:lnSpc>
                <a:spcPct val="80000"/>
              </a:lnSpc>
              <a:buNone/>
            </a:pPr>
            <a:endParaRPr lang="de-DE" sz="13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de-DE" sz="1800" dirty="0" err="1"/>
              <a:t>git</a:t>
            </a:r>
            <a:r>
              <a:rPr lang="de-DE" sz="1800" dirty="0"/>
              <a:t> push &lt;REMOTE_NAME&gt;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de-DE" sz="1300" dirty="0"/>
              <a:t>** </a:t>
            </a:r>
            <a:r>
              <a:rPr lang="de-DE" sz="1300" dirty="0" err="1"/>
              <a:t>Envia</a:t>
            </a:r>
            <a:r>
              <a:rPr lang="de-DE" sz="1300" dirty="0"/>
              <a:t> o </a:t>
            </a:r>
            <a:r>
              <a:rPr lang="de-DE" sz="1300" dirty="0" err="1"/>
              <a:t>código</a:t>
            </a:r>
            <a:r>
              <a:rPr lang="de-DE" sz="1300" dirty="0"/>
              <a:t> da Branch </a:t>
            </a:r>
            <a:r>
              <a:rPr lang="de-DE" sz="1300" dirty="0" err="1"/>
              <a:t>atual</a:t>
            </a:r>
            <a:r>
              <a:rPr lang="de-DE" sz="1300" dirty="0"/>
              <a:t> </a:t>
            </a:r>
            <a:r>
              <a:rPr lang="de-DE" sz="1300" dirty="0" err="1"/>
              <a:t>para</a:t>
            </a:r>
            <a:r>
              <a:rPr lang="de-DE" sz="1300" dirty="0"/>
              <a:t> a Branch </a:t>
            </a:r>
            <a:r>
              <a:rPr lang="de-DE" sz="1300" dirty="0" err="1"/>
              <a:t>correspondente</a:t>
            </a:r>
            <a:r>
              <a:rPr lang="de-DE" sz="1300" dirty="0"/>
              <a:t> </a:t>
            </a:r>
            <a:r>
              <a:rPr lang="de-DE" sz="1300" dirty="0" err="1"/>
              <a:t>no</a:t>
            </a:r>
            <a:r>
              <a:rPr lang="de-DE" sz="1300" dirty="0"/>
              <a:t> </a:t>
            </a:r>
            <a:r>
              <a:rPr lang="de-DE" sz="1300" dirty="0" err="1"/>
              <a:t>Repositório</a:t>
            </a:r>
            <a:r>
              <a:rPr lang="de-DE" sz="1300" dirty="0"/>
              <a:t> </a:t>
            </a:r>
            <a:r>
              <a:rPr lang="de-DE" sz="1300" dirty="0" err="1"/>
              <a:t>Remoto</a:t>
            </a:r>
            <a:r>
              <a:rPr lang="de-DE" sz="1300" dirty="0"/>
              <a:t> </a:t>
            </a:r>
            <a:r>
              <a:rPr lang="de-DE" sz="1300" dirty="0" err="1"/>
              <a:t>apontado</a:t>
            </a:r>
            <a:r>
              <a:rPr lang="de-DE" sz="1300" dirty="0"/>
              <a:t> </a:t>
            </a:r>
            <a:r>
              <a:rPr lang="de-DE" sz="1300" dirty="0" err="1"/>
              <a:t>por</a:t>
            </a:r>
            <a:r>
              <a:rPr lang="de-DE" sz="1300" dirty="0"/>
              <a:t> REMOTE_NAME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de-DE" sz="13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de-DE" sz="1800" dirty="0" err="1"/>
              <a:t>git</a:t>
            </a:r>
            <a:r>
              <a:rPr lang="de-DE" sz="1800" dirty="0"/>
              <a:t> push &lt;REMOTE_NAME&gt;  &lt;BRANCH_NAME_LOCAL&gt;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de-DE" sz="1300" dirty="0"/>
              <a:t>** </a:t>
            </a:r>
            <a:r>
              <a:rPr lang="de-DE" sz="1300" dirty="0" err="1"/>
              <a:t>Envia</a:t>
            </a:r>
            <a:r>
              <a:rPr lang="de-DE" sz="1300" dirty="0"/>
              <a:t> o </a:t>
            </a:r>
            <a:r>
              <a:rPr lang="de-DE" sz="1300" dirty="0" err="1"/>
              <a:t>código</a:t>
            </a:r>
            <a:r>
              <a:rPr lang="de-DE" sz="1300" dirty="0"/>
              <a:t> da Branch </a:t>
            </a:r>
            <a:r>
              <a:rPr lang="de-DE" sz="1300" dirty="0" err="1"/>
              <a:t>apontada</a:t>
            </a:r>
            <a:r>
              <a:rPr lang="de-DE" sz="1300" dirty="0"/>
              <a:t> </a:t>
            </a:r>
            <a:r>
              <a:rPr lang="de-DE" sz="1300" dirty="0" err="1"/>
              <a:t>por</a:t>
            </a:r>
            <a:r>
              <a:rPr lang="de-DE" sz="1300" dirty="0"/>
              <a:t> BRANCH_NAME_LOCAL </a:t>
            </a:r>
            <a:r>
              <a:rPr lang="de-DE" sz="1300" dirty="0" err="1"/>
              <a:t>para</a:t>
            </a:r>
            <a:r>
              <a:rPr lang="de-DE" sz="1300" dirty="0"/>
              <a:t> a Branch </a:t>
            </a:r>
            <a:r>
              <a:rPr lang="de-DE" sz="1300" dirty="0" err="1"/>
              <a:t>correspondente</a:t>
            </a:r>
            <a:r>
              <a:rPr lang="de-DE" sz="1300" dirty="0"/>
              <a:t> </a:t>
            </a:r>
            <a:r>
              <a:rPr lang="de-DE" sz="1300" dirty="0" err="1"/>
              <a:t>no</a:t>
            </a:r>
            <a:r>
              <a:rPr lang="de-DE" sz="1300" dirty="0"/>
              <a:t> </a:t>
            </a:r>
            <a:r>
              <a:rPr lang="de-DE" sz="1300" dirty="0" err="1"/>
              <a:t>Repositório</a:t>
            </a:r>
            <a:r>
              <a:rPr lang="de-DE" sz="1300" dirty="0"/>
              <a:t> </a:t>
            </a:r>
            <a:r>
              <a:rPr lang="de-DE" sz="1300" dirty="0" err="1"/>
              <a:t>Remoto</a:t>
            </a:r>
            <a:r>
              <a:rPr lang="de-DE" sz="1300" dirty="0"/>
              <a:t> </a:t>
            </a:r>
            <a:r>
              <a:rPr lang="de-DE" sz="1300" dirty="0" err="1"/>
              <a:t>apontado</a:t>
            </a:r>
            <a:r>
              <a:rPr lang="de-DE" sz="1300" dirty="0"/>
              <a:t> </a:t>
            </a:r>
            <a:r>
              <a:rPr lang="de-DE" sz="1300" dirty="0" err="1"/>
              <a:t>por</a:t>
            </a:r>
            <a:r>
              <a:rPr lang="de-DE" sz="1300" dirty="0"/>
              <a:t> REMOTE_NAME</a:t>
            </a:r>
          </a:p>
          <a:p>
            <a:pPr marL="457200" lvl="3" indent="0">
              <a:lnSpc>
                <a:spcPct val="80000"/>
              </a:lnSpc>
              <a:buNone/>
            </a:pPr>
            <a:endParaRPr lang="de-DE" sz="1100" dirty="0"/>
          </a:p>
          <a:p>
            <a:pPr marL="742950" lvl="3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de-DE" sz="1600" dirty="0" err="1"/>
              <a:t>git</a:t>
            </a:r>
            <a:r>
              <a:rPr lang="de-DE" sz="1600" dirty="0"/>
              <a:t> push &lt;REMOTE_NAME&gt;  &lt;BRANCH_NAME&gt;: &lt; BRANCH_NAME_REMOTE&gt;</a:t>
            </a:r>
          </a:p>
          <a:p>
            <a:pPr marL="457200" lvl="1" indent="0">
              <a:buNone/>
            </a:pPr>
            <a:r>
              <a:rPr lang="de-DE" sz="1300" dirty="0"/>
              <a:t>** </a:t>
            </a:r>
            <a:r>
              <a:rPr lang="de-DE" sz="1300" dirty="0" err="1"/>
              <a:t>Envia</a:t>
            </a:r>
            <a:r>
              <a:rPr lang="de-DE" sz="1300" dirty="0"/>
              <a:t> o </a:t>
            </a:r>
            <a:r>
              <a:rPr lang="de-DE" sz="1300" dirty="0" err="1"/>
              <a:t>código</a:t>
            </a:r>
            <a:r>
              <a:rPr lang="de-DE" sz="1300" dirty="0"/>
              <a:t> da Branch </a:t>
            </a:r>
            <a:r>
              <a:rPr lang="de-DE" sz="1300" dirty="0" err="1"/>
              <a:t>apontada</a:t>
            </a:r>
            <a:r>
              <a:rPr lang="de-DE" sz="1300" dirty="0"/>
              <a:t> </a:t>
            </a:r>
            <a:r>
              <a:rPr lang="de-DE" sz="1300" dirty="0" err="1"/>
              <a:t>por</a:t>
            </a:r>
            <a:r>
              <a:rPr lang="de-DE" sz="1300" dirty="0"/>
              <a:t> BRANCH_NAME_LOCAL </a:t>
            </a:r>
            <a:r>
              <a:rPr lang="de-DE" sz="1300" dirty="0" err="1"/>
              <a:t>para</a:t>
            </a:r>
            <a:r>
              <a:rPr lang="de-DE" sz="1300" dirty="0"/>
              <a:t> a Branch BRANCH_NAME_REMOTE </a:t>
            </a:r>
            <a:r>
              <a:rPr lang="de-DE" sz="1300" dirty="0" err="1"/>
              <a:t>no</a:t>
            </a:r>
            <a:r>
              <a:rPr lang="de-DE" sz="1300" dirty="0"/>
              <a:t> </a:t>
            </a:r>
            <a:r>
              <a:rPr lang="de-DE" sz="1300" dirty="0" err="1"/>
              <a:t>Repositório</a:t>
            </a:r>
            <a:r>
              <a:rPr lang="de-DE" sz="1300" dirty="0"/>
              <a:t> </a:t>
            </a:r>
            <a:r>
              <a:rPr lang="de-DE" sz="1300" dirty="0" err="1"/>
              <a:t>Remoto</a:t>
            </a:r>
            <a:r>
              <a:rPr lang="de-DE" sz="1300" dirty="0"/>
              <a:t> </a:t>
            </a:r>
            <a:r>
              <a:rPr lang="de-DE" sz="1300" dirty="0" err="1"/>
              <a:t>apontado</a:t>
            </a:r>
            <a:r>
              <a:rPr lang="de-DE" sz="1300" dirty="0"/>
              <a:t> </a:t>
            </a:r>
            <a:r>
              <a:rPr lang="de-DE" sz="1300" dirty="0" err="1"/>
              <a:t>por</a:t>
            </a:r>
            <a:r>
              <a:rPr lang="de-DE" sz="1300" dirty="0"/>
              <a:t> REMOTE_NAME</a:t>
            </a:r>
          </a:p>
          <a:p>
            <a:pPr marL="457200" lvl="3" indent="0">
              <a:lnSpc>
                <a:spcPct val="80000"/>
              </a:lnSpc>
              <a:buNone/>
            </a:pPr>
            <a:endParaRPr lang="de-DE" sz="1600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endParaRPr lang="en-US" sz="1800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53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e 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Trabalhando em equipe...</a:t>
            </a:r>
            <a:endParaRPr lang="en-US" sz="2800" b="1" dirty="0"/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608152B7-E2CD-4EB4-BBDA-D21BDFD0A88D}"/>
              </a:ext>
            </a:extLst>
          </p:cNvPr>
          <p:cNvSpPr txBox="1">
            <a:spLocks/>
          </p:cNvSpPr>
          <p:nvPr/>
        </p:nvSpPr>
        <p:spPr>
          <a:xfrm>
            <a:off x="1515951" y="2272921"/>
            <a:ext cx="8915400" cy="4109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 startAt="4"/>
            </a:pPr>
            <a:r>
              <a:rPr lang="de-DE" sz="1800" dirty="0" err="1"/>
              <a:t>Deletando</a:t>
            </a:r>
            <a:r>
              <a:rPr lang="de-DE" sz="1800" dirty="0"/>
              <a:t> </a:t>
            </a:r>
            <a:r>
              <a:rPr lang="de-DE" sz="1800" dirty="0" err="1"/>
              <a:t>Branches</a:t>
            </a:r>
            <a:endParaRPr lang="de-DE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 err="1"/>
              <a:t>git</a:t>
            </a:r>
            <a:r>
              <a:rPr lang="de-DE" sz="1800" dirty="0"/>
              <a:t> </a:t>
            </a:r>
            <a:r>
              <a:rPr lang="de-DE" sz="1800" dirty="0" err="1"/>
              <a:t>branch</a:t>
            </a:r>
            <a:r>
              <a:rPr lang="de-DE" sz="1800" dirty="0"/>
              <a:t> -D &lt;BRANCH_NAME&gt; </a:t>
            </a:r>
          </a:p>
          <a:p>
            <a:pPr marL="457200" lvl="1" indent="0">
              <a:buNone/>
            </a:pPr>
            <a:r>
              <a:rPr lang="de-DE" sz="1400" dirty="0"/>
              <a:t>** </a:t>
            </a:r>
            <a:r>
              <a:rPr lang="de-DE" sz="1400" dirty="0" err="1"/>
              <a:t>Deleta</a:t>
            </a:r>
            <a:r>
              <a:rPr lang="de-DE" sz="1400" dirty="0"/>
              <a:t> a Branch </a:t>
            </a:r>
            <a:r>
              <a:rPr lang="de-DE" sz="1400" dirty="0" err="1"/>
              <a:t>Local</a:t>
            </a:r>
            <a:r>
              <a:rPr lang="de-DE" sz="1400" dirty="0"/>
              <a:t> </a:t>
            </a:r>
          </a:p>
          <a:p>
            <a:pPr marL="457200" lvl="1" indent="0">
              <a:buNone/>
            </a:pPr>
            <a:endParaRPr lang="de-DE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r>
              <a:rPr lang="de-DE" dirty="0"/>
              <a:t>  push -D &lt;REMOTE_NAME&gt; &lt;BRANCH_NAME&gt; </a:t>
            </a:r>
          </a:p>
          <a:p>
            <a:pPr marL="457200" lvl="1" indent="0">
              <a:buNone/>
            </a:pPr>
            <a:r>
              <a:rPr lang="de-DE" dirty="0"/>
              <a:t>** </a:t>
            </a:r>
            <a:r>
              <a:rPr lang="de-DE" dirty="0" err="1"/>
              <a:t>Deleta</a:t>
            </a:r>
            <a:r>
              <a:rPr lang="de-DE" dirty="0"/>
              <a:t> a Branch </a:t>
            </a:r>
            <a:r>
              <a:rPr lang="de-DE" dirty="0" err="1"/>
              <a:t>Remota</a:t>
            </a:r>
            <a:endParaRPr lang="de-DE" dirty="0"/>
          </a:p>
          <a:p>
            <a:pPr marL="457200" lvl="1" indent="0">
              <a:buNone/>
            </a:pPr>
            <a:endParaRPr lang="de-DE" sz="1800" dirty="0"/>
          </a:p>
          <a:p>
            <a:pPr marL="342900" lvl="1" indent="-342900">
              <a:buFont typeface="+mj-lt"/>
              <a:buAutoNum type="arabicPeriod" startAt="5"/>
            </a:pPr>
            <a:r>
              <a:rPr lang="de-DE" sz="1800" dirty="0" err="1"/>
              <a:t>Atualizando</a:t>
            </a:r>
            <a:r>
              <a:rPr lang="de-DE" sz="1800" dirty="0"/>
              <a:t> o </a:t>
            </a:r>
            <a:r>
              <a:rPr lang="de-DE" sz="1800" dirty="0" err="1"/>
              <a:t>repositório</a:t>
            </a:r>
            <a:r>
              <a:rPr lang="de-DE" sz="1800" dirty="0"/>
              <a:t> </a:t>
            </a:r>
            <a:r>
              <a:rPr lang="de-DE" sz="1800" dirty="0" err="1"/>
              <a:t>Local</a:t>
            </a:r>
            <a:r>
              <a:rPr lang="de-DE" sz="1800" dirty="0"/>
              <a:t> (</a:t>
            </a:r>
            <a:r>
              <a:rPr lang="de-DE" sz="1800" dirty="0" err="1"/>
              <a:t>com</a:t>
            </a:r>
            <a:r>
              <a:rPr lang="de-DE" sz="1800" dirty="0"/>
              <a:t> </a:t>
            </a:r>
            <a:r>
              <a:rPr lang="de-DE" sz="1800" dirty="0" err="1"/>
              <a:t>fetch</a:t>
            </a:r>
            <a:r>
              <a:rPr lang="de-DE" sz="1800" dirty="0"/>
              <a:t>)</a:t>
            </a:r>
          </a:p>
          <a:p>
            <a:pPr marL="742950" lvl="2" indent="-342900">
              <a:buFont typeface="+mj-lt"/>
              <a:buAutoNum type="alphaUcPeriod"/>
            </a:pP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fetch</a:t>
            </a:r>
            <a:r>
              <a:rPr lang="de-DE" sz="1600" dirty="0"/>
              <a:t>   </a:t>
            </a:r>
            <a:r>
              <a:rPr lang="de-DE" sz="1600" dirty="0" err="1"/>
              <a:t>ou</a:t>
            </a:r>
            <a:r>
              <a:rPr lang="de-DE" sz="1600" dirty="0"/>
              <a:t>   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fetch</a:t>
            </a:r>
            <a:r>
              <a:rPr lang="de-DE" sz="1600" dirty="0"/>
              <a:t> &lt;REMOTE_NAME&gt; </a:t>
            </a:r>
          </a:p>
          <a:p>
            <a:pPr marL="400050" lvl="2" indent="0">
              <a:buNone/>
            </a:pPr>
            <a:r>
              <a:rPr lang="de-DE" sz="1600" dirty="0"/>
              <a:t>	** </a:t>
            </a:r>
            <a:r>
              <a:rPr lang="de-DE" sz="1600" dirty="0" err="1"/>
              <a:t>Baixa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atualiza</a:t>
            </a:r>
            <a:r>
              <a:rPr lang="pt-BR" sz="1600" dirty="0" err="1"/>
              <a:t>ções</a:t>
            </a:r>
            <a:r>
              <a:rPr lang="pt-BR" sz="1600" dirty="0"/>
              <a:t> do </a:t>
            </a:r>
            <a:r>
              <a:rPr lang="pt-BR" sz="1600" dirty="0" err="1"/>
              <a:t>reposit</a:t>
            </a:r>
            <a:r>
              <a:rPr lang="de-DE" sz="1600" dirty="0"/>
              <a:t>ó</a:t>
            </a:r>
            <a:r>
              <a:rPr lang="pt-BR" sz="1600" dirty="0"/>
              <a:t>rio remoto para o local</a:t>
            </a:r>
          </a:p>
          <a:p>
            <a:pPr marL="742950" lvl="2" indent="-342900">
              <a:buFont typeface="+mj-lt"/>
              <a:buAutoNum type="alphaUcPeriod" startAt="2"/>
            </a:pPr>
            <a:r>
              <a:rPr lang="pt-BR" sz="1600" dirty="0"/>
              <a:t> </a:t>
            </a:r>
            <a:r>
              <a:rPr lang="pt-BR" sz="1600" dirty="0" err="1"/>
              <a:t>git</a:t>
            </a:r>
            <a:r>
              <a:rPr lang="pt-BR" sz="1600" dirty="0"/>
              <a:t> merge </a:t>
            </a:r>
            <a:r>
              <a:rPr lang="pt-BR" sz="1600" dirty="0" err="1"/>
              <a:t>origin</a:t>
            </a:r>
            <a:r>
              <a:rPr lang="pt-BR" sz="1600" dirty="0"/>
              <a:t>/</a:t>
            </a:r>
            <a:r>
              <a:rPr lang="pt-BR" sz="1600" dirty="0" err="1"/>
              <a:t>master</a:t>
            </a:r>
            <a:r>
              <a:rPr lang="pt-BR" sz="1600" dirty="0"/>
              <a:t> </a:t>
            </a:r>
          </a:p>
          <a:p>
            <a:pPr marL="400050" lvl="2" indent="0">
              <a:buNone/>
            </a:pPr>
            <a:r>
              <a:rPr lang="pt-BR" sz="1600" dirty="0"/>
              <a:t>** Mescla as atualizações baixadas com a </a:t>
            </a:r>
            <a:r>
              <a:rPr lang="pt-BR" sz="1600" dirty="0" err="1"/>
              <a:t>Branch</a:t>
            </a:r>
            <a:r>
              <a:rPr lang="pt-BR" sz="1600" dirty="0"/>
              <a:t> </a:t>
            </a:r>
            <a:r>
              <a:rPr lang="pt-BR" sz="1600" dirty="0" err="1"/>
              <a:t>master</a:t>
            </a:r>
            <a:r>
              <a:rPr lang="pt-BR" sz="1600" dirty="0"/>
              <a:t> local </a:t>
            </a:r>
            <a:endParaRPr lang="de-DE" sz="1600" dirty="0"/>
          </a:p>
          <a:p>
            <a:pPr marL="0" lvl="1" indent="0">
              <a:buNone/>
            </a:pPr>
            <a:endParaRPr lang="en-US" sz="1800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25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e 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Trabalhando em equipe...</a:t>
            </a:r>
            <a:endParaRPr lang="en-US" sz="2800" b="1" dirty="0"/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608152B7-E2CD-4EB4-BBDA-D21BDFD0A88D}"/>
              </a:ext>
            </a:extLst>
          </p:cNvPr>
          <p:cNvSpPr txBox="1">
            <a:spLocks/>
          </p:cNvSpPr>
          <p:nvPr/>
        </p:nvSpPr>
        <p:spPr>
          <a:xfrm>
            <a:off x="1515951" y="2272921"/>
            <a:ext cx="8915400" cy="4109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 startAt="5"/>
            </a:pPr>
            <a:r>
              <a:rPr lang="de-DE" sz="1800" dirty="0" err="1"/>
              <a:t>Atualizando</a:t>
            </a:r>
            <a:r>
              <a:rPr lang="de-DE" sz="1800" dirty="0"/>
              <a:t> o </a:t>
            </a:r>
            <a:r>
              <a:rPr lang="de-DE" sz="1800" dirty="0" err="1"/>
              <a:t>repositório</a:t>
            </a:r>
            <a:r>
              <a:rPr lang="de-DE" sz="1800" dirty="0"/>
              <a:t> </a:t>
            </a:r>
            <a:r>
              <a:rPr lang="de-DE" sz="1800" dirty="0" err="1"/>
              <a:t>Local</a:t>
            </a:r>
            <a:r>
              <a:rPr lang="de-DE" sz="1800" dirty="0"/>
              <a:t>  (</a:t>
            </a:r>
            <a:r>
              <a:rPr lang="de-DE" sz="1800" dirty="0" err="1"/>
              <a:t>com</a:t>
            </a:r>
            <a:r>
              <a:rPr lang="de-DE" sz="1800" dirty="0"/>
              <a:t> pull)</a:t>
            </a:r>
          </a:p>
          <a:p>
            <a:pPr marL="742950" lvl="2" indent="-342900">
              <a:buFont typeface="+mj-lt"/>
              <a:buAutoNum type="alphaUcPeriod"/>
            </a:pPr>
            <a:r>
              <a:rPr lang="de-DE" sz="1600" dirty="0" err="1"/>
              <a:t>git</a:t>
            </a:r>
            <a:r>
              <a:rPr lang="de-DE" sz="1600" dirty="0"/>
              <a:t> pull </a:t>
            </a:r>
          </a:p>
          <a:p>
            <a:pPr marL="742950" lvl="2" indent="-342900">
              <a:buFont typeface="+mj-lt"/>
              <a:buAutoNum type="alphaUcPeriod"/>
            </a:pPr>
            <a:r>
              <a:rPr lang="de-DE" sz="1600" dirty="0" err="1"/>
              <a:t>git</a:t>
            </a:r>
            <a:r>
              <a:rPr lang="de-DE" sz="1600" dirty="0"/>
              <a:t> pull &lt;REMOTE_NAME&gt; </a:t>
            </a:r>
          </a:p>
          <a:p>
            <a:pPr marL="742950" lvl="2" indent="-342900">
              <a:buFont typeface="+mj-lt"/>
              <a:buAutoNum type="alphaUcPeriod"/>
            </a:pPr>
            <a:r>
              <a:rPr lang="de-DE" sz="1600" dirty="0" err="1"/>
              <a:t>git</a:t>
            </a:r>
            <a:r>
              <a:rPr lang="de-DE" sz="1600" dirty="0"/>
              <a:t> pull &lt;REMOTE_NAME&gt; &lt;BRANCH_NAME_LOCAL&gt; </a:t>
            </a:r>
          </a:p>
          <a:p>
            <a:pPr marL="742950" lvl="2" indent="-342900">
              <a:buFont typeface="+mj-lt"/>
              <a:buAutoNum type="alphaUcPeriod"/>
            </a:pPr>
            <a:r>
              <a:rPr lang="de-DE" sz="1600" dirty="0" err="1"/>
              <a:t>git</a:t>
            </a:r>
            <a:r>
              <a:rPr lang="de-DE" sz="1600" dirty="0"/>
              <a:t> pull &lt;REMOTE_NAME&gt; &lt;BRANCH_NAME_LOCAL&gt; : &lt;BRANCH_NAME_REMOTE&gt; </a:t>
            </a:r>
          </a:p>
          <a:p>
            <a:pPr marL="400050" lvl="2" indent="0">
              <a:buNone/>
            </a:pPr>
            <a:endParaRPr lang="de-DE" sz="1600" dirty="0"/>
          </a:p>
          <a:p>
            <a:pPr marL="0" lvl="1" indent="0">
              <a:buNone/>
            </a:pPr>
            <a:endParaRPr lang="en-US" sz="1800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37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e 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Trabalhando em equipe...</a:t>
            </a:r>
            <a:endParaRPr lang="en-US" sz="2800" b="1" dirty="0"/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608152B7-E2CD-4EB4-BBDA-D21BDFD0A88D}"/>
              </a:ext>
            </a:extLst>
          </p:cNvPr>
          <p:cNvSpPr txBox="1">
            <a:spLocks/>
          </p:cNvSpPr>
          <p:nvPr/>
        </p:nvSpPr>
        <p:spPr>
          <a:xfrm>
            <a:off x="1515951" y="2272921"/>
            <a:ext cx="8915400" cy="4109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 startAt="6"/>
            </a:pPr>
            <a:r>
              <a:rPr lang="de-DE" sz="1800" dirty="0" err="1"/>
              <a:t>Erro</a:t>
            </a:r>
            <a:r>
              <a:rPr lang="de-DE" sz="1800" dirty="0"/>
              <a:t> </a:t>
            </a:r>
            <a:r>
              <a:rPr lang="de-DE" sz="1800" dirty="0" err="1"/>
              <a:t>ao</a:t>
            </a:r>
            <a:r>
              <a:rPr lang="de-DE" sz="1800" dirty="0"/>
              <a:t> </a:t>
            </a:r>
            <a:r>
              <a:rPr lang="de-DE" sz="1800" dirty="0" err="1"/>
              <a:t>tentar</a:t>
            </a:r>
            <a:r>
              <a:rPr lang="de-DE" sz="1800" dirty="0"/>
              <a:t> </a:t>
            </a:r>
            <a:r>
              <a:rPr lang="de-DE" sz="1800" dirty="0" err="1"/>
              <a:t>fazer</a:t>
            </a:r>
            <a:r>
              <a:rPr lang="de-DE" sz="1800" dirty="0"/>
              <a:t> um </a:t>
            </a:r>
            <a:r>
              <a:rPr lang="de-DE" sz="1800" dirty="0" err="1"/>
              <a:t>git</a:t>
            </a:r>
            <a:r>
              <a:rPr lang="de-DE" sz="1800" dirty="0"/>
              <a:t> push</a:t>
            </a:r>
          </a:p>
          <a:p>
            <a:pPr marL="400050" lvl="2" indent="0">
              <a:buNone/>
            </a:pPr>
            <a:r>
              <a:rPr lang="de-DE" sz="1600" dirty="0"/>
              <a:t>** N</a:t>
            </a:r>
            <a:r>
              <a:rPr lang="pt-BR" sz="1600" dirty="0" err="1"/>
              <a:t>ão</a:t>
            </a:r>
            <a:r>
              <a:rPr lang="pt-BR" sz="1600" dirty="0"/>
              <a:t> </a:t>
            </a:r>
            <a:r>
              <a:rPr lang="de-DE" sz="1600" dirty="0"/>
              <a:t>é </a:t>
            </a:r>
            <a:r>
              <a:rPr lang="de-DE" sz="1600" dirty="0" err="1"/>
              <a:t>possível</a:t>
            </a:r>
            <a:r>
              <a:rPr lang="de-DE" sz="1600" dirty="0"/>
              <a:t> </a:t>
            </a:r>
            <a:r>
              <a:rPr lang="de-DE" sz="1600" dirty="0" err="1"/>
              <a:t>fazer</a:t>
            </a:r>
            <a:r>
              <a:rPr lang="de-DE" sz="1600" dirty="0"/>
              <a:t> um </a:t>
            </a:r>
            <a:r>
              <a:rPr lang="de-DE" sz="1600" dirty="0" err="1"/>
              <a:t>git</a:t>
            </a:r>
            <a:r>
              <a:rPr lang="de-DE" sz="1600" dirty="0"/>
              <a:t> push se </a:t>
            </a:r>
            <a:r>
              <a:rPr lang="de-DE" sz="1600" dirty="0" err="1"/>
              <a:t>os</a:t>
            </a:r>
            <a:r>
              <a:rPr lang="de-DE" sz="1600" dirty="0"/>
              <a:t> </a:t>
            </a:r>
            <a:r>
              <a:rPr lang="de-DE" sz="1600" dirty="0" err="1"/>
              <a:t>repositórios</a:t>
            </a:r>
            <a:r>
              <a:rPr lang="de-DE" sz="1600" dirty="0"/>
              <a:t> n</a:t>
            </a:r>
            <a:r>
              <a:rPr lang="pt-BR" sz="1600" dirty="0" err="1"/>
              <a:t>ão</a:t>
            </a:r>
            <a:r>
              <a:rPr lang="pt-BR" sz="1600" dirty="0"/>
              <a:t> estão sincronizados. </a:t>
            </a:r>
            <a:r>
              <a:rPr lang="de-DE" sz="1600" dirty="0"/>
              <a:t>É </a:t>
            </a:r>
            <a:r>
              <a:rPr lang="de-DE" sz="1600" dirty="0" err="1"/>
              <a:t>necessário</a:t>
            </a:r>
            <a:r>
              <a:rPr lang="de-DE" sz="1600" dirty="0"/>
              <a:t> </a:t>
            </a:r>
            <a:r>
              <a:rPr lang="de-DE" sz="1600" dirty="0" err="1"/>
              <a:t>fazer</a:t>
            </a:r>
            <a:r>
              <a:rPr lang="de-DE" sz="1600" dirty="0"/>
              <a:t> um </a:t>
            </a:r>
            <a:r>
              <a:rPr lang="de-DE" sz="1600" dirty="0" err="1"/>
              <a:t>git</a:t>
            </a:r>
            <a:r>
              <a:rPr lang="de-DE" sz="1600" dirty="0"/>
              <a:t> pull </a:t>
            </a:r>
            <a:r>
              <a:rPr lang="de-DE" sz="1600" dirty="0" err="1"/>
              <a:t>primeiro</a:t>
            </a:r>
            <a:r>
              <a:rPr lang="de-DE" sz="1600" dirty="0"/>
              <a:t>, </a:t>
            </a:r>
            <a:r>
              <a:rPr lang="de-DE" sz="1600" dirty="0" err="1"/>
              <a:t>resolvendo</a:t>
            </a:r>
            <a:r>
              <a:rPr lang="de-DE" sz="1600" dirty="0"/>
              <a:t> </a:t>
            </a:r>
            <a:r>
              <a:rPr lang="de-DE" sz="1600" dirty="0" err="1"/>
              <a:t>eventuais</a:t>
            </a:r>
            <a:r>
              <a:rPr lang="de-DE" sz="1600" dirty="0"/>
              <a:t> </a:t>
            </a:r>
            <a:r>
              <a:rPr lang="de-DE" sz="1600" dirty="0" err="1"/>
              <a:t>conflitos</a:t>
            </a:r>
            <a:r>
              <a:rPr lang="de-DE" sz="1600" dirty="0"/>
              <a:t>. </a:t>
            </a:r>
          </a:p>
          <a:p>
            <a:pPr marL="0" lvl="1" indent="0">
              <a:buNone/>
            </a:pPr>
            <a:endParaRPr lang="en-US" sz="1800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30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e 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Trabalhando em equipe...</a:t>
            </a:r>
            <a:endParaRPr lang="en-US" sz="2800" b="1" dirty="0"/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608152B7-E2CD-4EB4-BBDA-D21BDFD0A88D}"/>
              </a:ext>
            </a:extLst>
          </p:cNvPr>
          <p:cNvSpPr txBox="1">
            <a:spLocks/>
          </p:cNvSpPr>
          <p:nvPr/>
        </p:nvSpPr>
        <p:spPr>
          <a:xfrm>
            <a:off x="1515951" y="2272921"/>
            <a:ext cx="8915400" cy="4109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 startAt="7"/>
            </a:pPr>
            <a:r>
              <a:rPr lang="de-DE" sz="1800" dirty="0" err="1"/>
              <a:t>Resolvendo</a:t>
            </a:r>
            <a:r>
              <a:rPr lang="de-DE" sz="1800" dirty="0"/>
              <a:t> </a:t>
            </a:r>
            <a:r>
              <a:rPr lang="de-DE" sz="1800" dirty="0" err="1"/>
              <a:t>conflitos</a:t>
            </a:r>
            <a:endParaRPr lang="de-DE" sz="1800" dirty="0"/>
          </a:p>
          <a:p>
            <a:pPr marL="0" lvl="1" indent="0">
              <a:buNone/>
            </a:pPr>
            <a:endParaRPr lang="en-US" sz="1800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00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e 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 err="1"/>
              <a:t>Fluxos</a:t>
            </a:r>
            <a:r>
              <a:rPr lang="de-DE" sz="2200" b="1" dirty="0"/>
              <a:t> de </a:t>
            </a:r>
            <a:r>
              <a:rPr lang="de-DE" sz="2200" b="1" dirty="0" err="1"/>
              <a:t>Trabalho</a:t>
            </a:r>
            <a:r>
              <a:rPr lang="de-DE" sz="2200" b="1" dirty="0"/>
              <a:t>...</a:t>
            </a:r>
            <a:endParaRPr lang="en-US" sz="2800" b="1" dirty="0"/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608152B7-E2CD-4EB4-BBDA-D21BDFD0A88D}"/>
              </a:ext>
            </a:extLst>
          </p:cNvPr>
          <p:cNvSpPr txBox="1">
            <a:spLocks/>
          </p:cNvSpPr>
          <p:nvPr/>
        </p:nvSpPr>
        <p:spPr>
          <a:xfrm>
            <a:off x="1515951" y="2272921"/>
            <a:ext cx="8915400" cy="4109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2200" dirty="0"/>
              <a:t>GitHub Flow</a:t>
            </a:r>
            <a:endParaRPr lang="en-US" sz="2800" dirty="0"/>
          </a:p>
          <a:p>
            <a:pPr marL="742950" lvl="2" indent="-342900">
              <a:buFont typeface="+mj-lt"/>
              <a:buAutoNum type="alphaUcPeriod"/>
            </a:pPr>
            <a:r>
              <a:rPr lang="de-DE" sz="1600" dirty="0" err="1"/>
              <a:t>Criar</a:t>
            </a:r>
            <a:r>
              <a:rPr lang="de-DE" sz="1600" dirty="0"/>
              <a:t> </a:t>
            </a:r>
            <a:r>
              <a:rPr lang="de-DE" sz="1600" dirty="0" err="1"/>
              <a:t>uma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</a:t>
            </a:r>
            <a:r>
              <a:rPr lang="de-DE" sz="1600" dirty="0" err="1"/>
              <a:t>baseada</a:t>
            </a:r>
            <a:r>
              <a:rPr lang="de-DE" sz="1600" dirty="0"/>
              <a:t> na Master </a:t>
            </a:r>
            <a:r>
              <a:rPr lang="de-DE" sz="1600" dirty="0" err="1"/>
              <a:t>para</a:t>
            </a:r>
            <a:r>
              <a:rPr lang="de-DE" sz="1600" dirty="0"/>
              <a:t> a feature </a:t>
            </a:r>
            <a:r>
              <a:rPr lang="de-DE" sz="1600" dirty="0" err="1"/>
              <a:t>que</a:t>
            </a:r>
            <a:r>
              <a:rPr lang="de-DE" sz="1600" dirty="0"/>
              <a:t> </a:t>
            </a:r>
            <a:r>
              <a:rPr lang="de-DE" sz="1600" dirty="0" err="1"/>
              <a:t>será</a:t>
            </a:r>
            <a:r>
              <a:rPr lang="de-DE" sz="1600" dirty="0"/>
              <a:t> </a:t>
            </a:r>
            <a:r>
              <a:rPr lang="de-DE" sz="1600" dirty="0" err="1"/>
              <a:t>desenvolvida</a:t>
            </a:r>
            <a:r>
              <a:rPr lang="de-DE" sz="1600" dirty="0"/>
              <a:t> </a:t>
            </a:r>
          </a:p>
          <a:p>
            <a:pPr marL="742950" lvl="2" indent="-342900">
              <a:buFont typeface="+mj-lt"/>
              <a:buAutoNum type="alphaUcPeriod"/>
            </a:pPr>
            <a:r>
              <a:rPr lang="de-DE" sz="1600" dirty="0" err="1"/>
              <a:t>Trabalhar</a:t>
            </a:r>
            <a:r>
              <a:rPr lang="de-DE" sz="1600" dirty="0"/>
              <a:t> normalmente </a:t>
            </a:r>
            <a:r>
              <a:rPr lang="de-DE" sz="1600" dirty="0" err="1"/>
              <a:t>nessa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, </a:t>
            </a:r>
            <a:r>
              <a:rPr lang="de-DE" sz="1600" dirty="0" err="1"/>
              <a:t>fazendo</a:t>
            </a:r>
            <a:r>
              <a:rPr lang="de-DE" sz="1600" dirty="0"/>
              <a:t> </a:t>
            </a:r>
            <a:r>
              <a:rPr lang="de-DE" sz="1600" dirty="0" err="1"/>
              <a:t>commits</a:t>
            </a:r>
            <a:r>
              <a:rPr lang="de-DE" sz="1600" dirty="0"/>
              <a:t> </a:t>
            </a:r>
          </a:p>
          <a:p>
            <a:pPr marL="742950" lvl="2" indent="-342900">
              <a:buFont typeface="+mj-lt"/>
              <a:buAutoNum type="alphaUcPeriod"/>
            </a:pPr>
            <a:r>
              <a:rPr lang="de-DE" sz="1600" dirty="0" err="1"/>
              <a:t>Abrir</a:t>
            </a:r>
            <a:r>
              <a:rPr lang="de-DE" sz="1600" dirty="0"/>
              <a:t> </a:t>
            </a:r>
            <a:r>
              <a:rPr lang="de-DE" sz="1600" dirty="0" err="1"/>
              <a:t>uma</a:t>
            </a:r>
            <a:r>
              <a:rPr lang="de-DE" sz="1600" dirty="0"/>
              <a:t> pull </a:t>
            </a:r>
            <a:r>
              <a:rPr lang="de-DE" sz="1600" dirty="0" err="1"/>
              <a:t>request</a:t>
            </a:r>
            <a:r>
              <a:rPr lang="de-DE" sz="1600" dirty="0"/>
              <a:t> </a:t>
            </a:r>
          </a:p>
          <a:p>
            <a:pPr marL="742950" lvl="2" indent="-342900">
              <a:buFont typeface="+mj-lt"/>
              <a:buAutoNum type="alphaUcPeriod"/>
            </a:pPr>
            <a:r>
              <a:rPr lang="de-DE" sz="1600" dirty="0" err="1"/>
              <a:t>Discuss</a:t>
            </a:r>
            <a:r>
              <a:rPr lang="pt-BR" sz="1600" dirty="0" err="1"/>
              <a:t>ão</a:t>
            </a:r>
            <a:r>
              <a:rPr lang="pt-BR" sz="1600" dirty="0"/>
              <a:t> e revisão das alterações</a:t>
            </a:r>
          </a:p>
          <a:p>
            <a:pPr marL="742950" lvl="2" indent="-342900">
              <a:buFont typeface="+mj-lt"/>
              <a:buAutoNum type="alphaUcPeriod"/>
            </a:pPr>
            <a:r>
              <a:rPr lang="pt-BR" sz="1600" dirty="0" err="1"/>
              <a:t>Deploy</a:t>
            </a:r>
            <a:r>
              <a:rPr lang="pt-BR" sz="1600" dirty="0"/>
              <a:t> em ambiente de produção a partir da </a:t>
            </a:r>
            <a:r>
              <a:rPr lang="pt-BR" sz="1600" dirty="0" err="1"/>
              <a:t>Branch</a:t>
            </a:r>
            <a:r>
              <a:rPr lang="pt-BR" sz="1600" dirty="0"/>
              <a:t> em trabalho </a:t>
            </a:r>
          </a:p>
          <a:p>
            <a:pPr marL="742950" lvl="2" indent="-342900">
              <a:buFont typeface="+mj-lt"/>
              <a:buAutoNum type="alphaUcPeriod"/>
            </a:pPr>
            <a:r>
              <a:rPr lang="pt-BR" sz="1600" dirty="0"/>
              <a:t>Finalizar o merge</a:t>
            </a:r>
            <a:endParaRPr lang="de-DE" sz="1600" dirty="0"/>
          </a:p>
          <a:p>
            <a:pPr marL="742950" lvl="2" indent="-342900">
              <a:buFont typeface="+mj-lt"/>
              <a:buAutoNum type="alphaUcPeriod"/>
            </a:pPr>
            <a:endParaRPr lang="de-DE" sz="1600" dirty="0"/>
          </a:p>
          <a:p>
            <a:pPr marL="0" lvl="1" indent="0">
              <a:buNone/>
            </a:pPr>
            <a:endParaRPr lang="en-US" sz="1800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3A99D3E-A856-4A8F-9846-8A492367EECE}"/>
              </a:ext>
            </a:extLst>
          </p:cNvPr>
          <p:cNvSpPr txBox="1">
            <a:spLocks/>
          </p:cNvSpPr>
          <p:nvPr/>
        </p:nvSpPr>
        <p:spPr>
          <a:xfrm>
            <a:off x="2219787" y="1753487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7208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e 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 err="1"/>
              <a:t>Fluxos</a:t>
            </a:r>
            <a:r>
              <a:rPr lang="de-DE" sz="2200" b="1" dirty="0"/>
              <a:t> de </a:t>
            </a:r>
            <a:r>
              <a:rPr lang="de-DE" sz="2200" b="1" dirty="0" err="1"/>
              <a:t>Trabalho</a:t>
            </a:r>
            <a:r>
              <a:rPr lang="de-DE" sz="2200" b="1" dirty="0"/>
              <a:t>...</a:t>
            </a:r>
            <a:endParaRPr lang="en-US" sz="2800" b="1" dirty="0"/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608152B7-E2CD-4EB4-BBDA-D21BDFD0A88D}"/>
              </a:ext>
            </a:extLst>
          </p:cNvPr>
          <p:cNvSpPr txBox="1">
            <a:spLocks/>
          </p:cNvSpPr>
          <p:nvPr/>
        </p:nvSpPr>
        <p:spPr>
          <a:xfrm>
            <a:off x="1515951" y="2272921"/>
            <a:ext cx="8915400" cy="4109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de-DE" sz="2200" dirty="0"/>
              <a:t>Open Source Flow/</a:t>
            </a:r>
            <a:r>
              <a:rPr lang="de-DE" sz="2200" dirty="0" err="1"/>
              <a:t>Forking</a:t>
            </a:r>
            <a:r>
              <a:rPr lang="de-DE" sz="2200" dirty="0"/>
              <a:t> Flow</a:t>
            </a:r>
            <a:endParaRPr lang="en-US" sz="2800" dirty="0"/>
          </a:p>
          <a:p>
            <a:pPr marL="742950" lvl="2" indent="-342900">
              <a:buFont typeface="+mj-lt"/>
              <a:buAutoNum type="alphaUcPeriod"/>
            </a:pPr>
            <a:r>
              <a:rPr lang="de-DE" sz="1600" dirty="0" err="1"/>
              <a:t>Fazer</a:t>
            </a:r>
            <a:r>
              <a:rPr lang="de-DE" sz="1600" dirty="0"/>
              <a:t> um </a:t>
            </a:r>
            <a:r>
              <a:rPr lang="de-DE" sz="1600" dirty="0" err="1"/>
              <a:t>fork</a:t>
            </a:r>
            <a:r>
              <a:rPr lang="de-DE" sz="1600" dirty="0"/>
              <a:t> do </a:t>
            </a:r>
            <a:r>
              <a:rPr lang="de-DE" sz="1600" dirty="0" err="1"/>
              <a:t>repositório</a:t>
            </a:r>
            <a:r>
              <a:rPr lang="de-DE" sz="1600" dirty="0"/>
              <a:t> de </a:t>
            </a:r>
            <a:r>
              <a:rPr lang="de-DE" sz="1600" dirty="0" err="1"/>
              <a:t>interesse</a:t>
            </a:r>
            <a:endParaRPr lang="de-DE" sz="1600" dirty="0"/>
          </a:p>
          <a:p>
            <a:pPr marL="742950" lvl="2" indent="-342900">
              <a:buFont typeface="+mj-lt"/>
              <a:buAutoNum type="alphaUcPeriod"/>
            </a:pPr>
            <a:r>
              <a:rPr lang="de-DE" sz="1600" dirty="0" err="1"/>
              <a:t>Clonar</a:t>
            </a:r>
            <a:r>
              <a:rPr lang="de-DE" sz="1600" dirty="0"/>
              <a:t> o </a:t>
            </a:r>
            <a:r>
              <a:rPr lang="de-DE" sz="1600" dirty="0" err="1"/>
              <a:t>fork</a:t>
            </a:r>
            <a:r>
              <a:rPr lang="de-DE" sz="1600" dirty="0"/>
              <a:t> </a:t>
            </a:r>
            <a:r>
              <a:rPr lang="de-DE" sz="1600" dirty="0" err="1"/>
              <a:t>para</a:t>
            </a:r>
            <a:r>
              <a:rPr lang="de-DE" sz="1600" dirty="0"/>
              <a:t> o ambiente de </a:t>
            </a:r>
            <a:r>
              <a:rPr lang="de-DE" sz="1600" dirty="0" err="1"/>
              <a:t>desenvolvimento</a:t>
            </a:r>
            <a:r>
              <a:rPr lang="de-DE" sz="1600" dirty="0"/>
              <a:t> </a:t>
            </a:r>
          </a:p>
          <a:p>
            <a:pPr marL="742950" lvl="2" indent="-342900">
              <a:buFont typeface="+mj-lt"/>
              <a:buAutoNum type="alphaUcPeriod"/>
            </a:pPr>
            <a:r>
              <a:rPr lang="de-DE" sz="1600" dirty="0" err="1"/>
              <a:t>Configurar</a:t>
            </a:r>
            <a:r>
              <a:rPr lang="de-DE" sz="1600" dirty="0"/>
              <a:t> o remote </a:t>
            </a:r>
            <a:r>
              <a:rPr lang="de-DE" sz="1600" dirty="0" err="1"/>
              <a:t>origin</a:t>
            </a:r>
            <a:r>
              <a:rPr lang="de-DE" sz="1600" dirty="0"/>
              <a:t> </a:t>
            </a:r>
            <a:r>
              <a:rPr lang="de-DE" sz="1600" dirty="0" err="1"/>
              <a:t>para</a:t>
            </a:r>
            <a:r>
              <a:rPr lang="de-DE" sz="1600" dirty="0"/>
              <a:t> </a:t>
            </a:r>
            <a:r>
              <a:rPr lang="de-DE" sz="1600" dirty="0" err="1"/>
              <a:t>que</a:t>
            </a:r>
            <a:r>
              <a:rPr lang="de-DE" sz="1600" dirty="0"/>
              <a:t> </a:t>
            </a:r>
            <a:r>
              <a:rPr lang="de-DE" sz="1600" dirty="0" err="1"/>
              <a:t>ele</a:t>
            </a:r>
            <a:r>
              <a:rPr lang="de-DE" sz="1600" dirty="0"/>
              <a:t> </a:t>
            </a:r>
            <a:r>
              <a:rPr lang="de-DE" sz="1600" dirty="0" err="1"/>
              <a:t>aponte</a:t>
            </a:r>
            <a:r>
              <a:rPr lang="de-DE" sz="1600" dirty="0"/>
              <a:t> </a:t>
            </a:r>
            <a:r>
              <a:rPr lang="de-DE" sz="1600" dirty="0" err="1"/>
              <a:t>para</a:t>
            </a:r>
            <a:r>
              <a:rPr lang="de-DE" sz="1600" dirty="0"/>
              <a:t> o </a:t>
            </a:r>
            <a:r>
              <a:rPr lang="de-DE" sz="1600" dirty="0" err="1"/>
              <a:t>nosso</a:t>
            </a:r>
            <a:r>
              <a:rPr lang="de-DE" sz="1600" dirty="0"/>
              <a:t> </a:t>
            </a:r>
            <a:r>
              <a:rPr lang="de-DE" sz="1600" dirty="0" err="1"/>
              <a:t>fork</a:t>
            </a:r>
            <a:r>
              <a:rPr lang="de-DE" sz="1600" dirty="0"/>
              <a:t> </a:t>
            </a:r>
          </a:p>
          <a:p>
            <a:pPr marL="742950" lvl="2" indent="-342900">
              <a:buFont typeface="+mj-lt"/>
              <a:buAutoNum type="alphaUcPeriod"/>
            </a:pPr>
            <a:r>
              <a:rPr lang="de-DE" sz="1600" dirty="0" err="1"/>
              <a:t>Configurar</a:t>
            </a:r>
            <a:r>
              <a:rPr lang="de-DE" sz="1600" dirty="0"/>
              <a:t> o remote </a:t>
            </a:r>
            <a:r>
              <a:rPr lang="de-DE" sz="1600" dirty="0" err="1"/>
              <a:t>upstream</a:t>
            </a:r>
            <a:r>
              <a:rPr lang="de-DE" sz="1600" dirty="0"/>
              <a:t> </a:t>
            </a:r>
            <a:r>
              <a:rPr lang="de-DE" sz="1600" dirty="0" err="1"/>
              <a:t>para</a:t>
            </a:r>
            <a:r>
              <a:rPr lang="de-DE" sz="1600" dirty="0"/>
              <a:t> </a:t>
            </a:r>
            <a:r>
              <a:rPr lang="de-DE" sz="1600" dirty="0" err="1"/>
              <a:t>que</a:t>
            </a:r>
            <a:r>
              <a:rPr lang="de-DE" sz="1600" dirty="0"/>
              <a:t> </a:t>
            </a:r>
            <a:r>
              <a:rPr lang="de-DE" sz="1600" dirty="0" err="1"/>
              <a:t>ele</a:t>
            </a:r>
            <a:r>
              <a:rPr lang="de-DE" sz="1600" dirty="0"/>
              <a:t> </a:t>
            </a:r>
            <a:r>
              <a:rPr lang="de-DE" sz="1600" dirty="0" err="1"/>
              <a:t>aponte</a:t>
            </a:r>
            <a:r>
              <a:rPr lang="de-DE" sz="1600" dirty="0"/>
              <a:t> </a:t>
            </a:r>
            <a:r>
              <a:rPr lang="de-DE" sz="1600" dirty="0" err="1"/>
              <a:t>para</a:t>
            </a:r>
            <a:r>
              <a:rPr lang="de-DE" sz="1600" dirty="0"/>
              <a:t> o </a:t>
            </a:r>
            <a:r>
              <a:rPr lang="de-DE" sz="1600" dirty="0" err="1"/>
              <a:t>repositório</a:t>
            </a:r>
            <a:r>
              <a:rPr lang="de-DE" sz="1600" dirty="0"/>
              <a:t> </a:t>
            </a:r>
            <a:r>
              <a:rPr lang="de-DE" sz="1600" dirty="0" err="1"/>
              <a:t>oficial</a:t>
            </a:r>
            <a:r>
              <a:rPr lang="de-DE" sz="1600" dirty="0"/>
              <a:t> </a:t>
            </a:r>
          </a:p>
          <a:p>
            <a:pPr marL="742950" lvl="2" indent="-342900">
              <a:buFont typeface="+mj-lt"/>
              <a:buAutoNum type="alphaUcPeriod"/>
            </a:pPr>
            <a:r>
              <a:rPr lang="de-DE" sz="1600" dirty="0" err="1"/>
              <a:t>Criar</a:t>
            </a:r>
            <a:r>
              <a:rPr lang="de-DE" sz="1600" dirty="0"/>
              <a:t> </a:t>
            </a:r>
            <a:r>
              <a:rPr lang="de-DE" sz="1600" dirty="0" err="1"/>
              <a:t>uma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</a:t>
            </a:r>
            <a:r>
              <a:rPr lang="de-DE" sz="1600" dirty="0" err="1"/>
              <a:t>para</a:t>
            </a:r>
            <a:r>
              <a:rPr lang="de-DE" sz="1600" dirty="0"/>
              <a:t> </a:t>
            </a:r>
            <a:r>
              <a:rPr lang="de-DE" sz="1600" dirty="0" err="1"/>
              <a:t>desenvolvimento</a:t>
            </a:r>
            <a:r>
              <a:rPr lang="de-DE" sz="1600" dirty="0"/>
              <a:t> / </a:t>
            </a:r>
            <a:r>
              <a:rPr lang="de-DE" sz="1600" dirty="0" err="1"/>
              <a:t>Seguir</a:t>
            </a:r>
            <a:r>
              <a:rPr lang="de-DE" sz="1600" dirty="0"/>
              <a:t> GitHub Flow</a:t>
            </a:r>
          </a:p>
          <a:p>
            <a:pPr marL="400050" lvl="2" indent="0">
              <a:buNone/>
            </a:pPr>
            <a:endParaRPr lang="de-DE" sz="1600" dirty="0"/>
          </a:p>
          <a:p>
            <a:pPr marL="0" lvl="1" indent="0">
              <a:buNone/>
            </a:pPr>
            <a:endParaRPr lang="en-US" sz="1800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3A99D3E-A856-4A8F-9846-8A492367EECE}"/>
              </a:ext>
            </a:extLst>
          </p:cNvPr>
          <p:cNvSpPr txBox="1">
            <a:spLocks/>
          </p:cNvSpPr>
          <p:nvPr/>
        </p:nvSpPr>
        <p:spPr>
          <a:xfrm>
            <a:off x="2219787" y="1753487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b="1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0D5D013-04E0-4494-9B30-7840C60AE188}"/>
              </a:ext>
            </a:extLst>
          </p:cNvPr>
          <p:cNvSpPr/>
          <p:nvPr/>
        </p:nvSpPr>
        <p:spPr>
          <a:xfrm>
            <a:off x="1429068" y="5910724"/>
            <a:ext cx="8629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Mais Fluxos de trabalho</a:t>
            </a:r>
            <a:r>
              <a:rPr lang="de-DE" dirty="0"/>
              <a:t>: </a:t>
            </a:r>
            <a:endParaRPr lang="en-US" dirty="0"/>
          </a:p>
          <a:p>
            <a:r>
              <a:rPr lang="en-US" dirty="0"/>
              <a:t>https://www.atlassian.com/br/git/tutorials/comparing-workflows</a:t>
            </a:r>
          </a:p>
        </p:txBody>
      </p:sp>
    </p:spTree>
    <p:extLst>
      <p:ext uri="{BB962C8B-B14F-4D97-AF65-F5344CB8AC3E}">
        <p14:creationId xmlns:p14="http://schemas.microsoft.com/office/powerpoint/2010/main" val="34860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169A-D308-433B-8570-0CF9BDCF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5B6CAE-4B03-47B2-9A4D-D0792AEF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1972 – Primeiro Software de Controle de Vers</a:t>
            </a:r>
            <a:r>
              <a:rPr lang="pt-BR" dirty="0" err="1"/>
              <a:t>ão</a:t>
            </a:r>
            <a:r>
              <a:rPr lang="pt-BR" dirty="0"/>
              <a:t> (VCS</a:t>
            </a:r>
            <a:r>
              <a:rPr lang="de-DE" dirty="0"/>
              <a:t>). </a:t>
            </a:r>
          </a:p>
          <a:p>
            <a:r>
              <a:rPr lang="pt-BR" dirty="0"/>
              <a:t>Um sistema de controle de versão ou VCS, também conhecido como sistema de controle de revisão ou sistema de controle de fonte, é um utilitário de software que monitora e gerencia as mudanças em um sistema de arquivos.</a:t>
            </a:r>
          </a:p>
          <a:p>
            <a:r>
              <a:rPr lang="pt-BR" dirty="0"/>
              <a:t>Atualmente existem dois tipos de VCS: centralizado e distribuído.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pic>
        <p:nvPicPr>
          <p:cNvPr id="15" name="Gráfico 14" descr="Programador">
            <a:extLst>
              <a:ext uri="{FF2B5EF4-FFF2-40B4-BE49-F238E27FC236}">
                <a16:creationId xmlns:a16="http://schemas.microsoft.com/office/drawing/2014/main" id="{D9E4674F-2003-4F5E-82F3-5F65C36DC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134" y="2528827"/>
            <a:ext cx="772182" cy="772182"/>
          </a:xfrm>
          <a:prstGeom prst="rect">
            <a:avLst/>
          </a:prstGeom>
        </p:spPr>
      </p:pic>
      <p:pic>
        <p:nvPicPr>
          <p:cNvPr id="37" name="Gráfico 36" descr="Programador">
            <a:extLst>
              <a:ext uri="{FF2B5EF4-FFF2-40B4-BE49-F238E27FC236}">
                <a16:creationId xmlns:a16="http://schemas.microsoft.com/office/drawing/2014/main" id="{1738B73F-B646-4C0D-B11A-3834EF892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9427" y="3479592"/>
            <a:ext cx="772182" cy="772182"/>
          </a:xfrm>
          <a:prstGeom prst="rect">
            <a:avLst/>
          </a:prstGeom>
        </p:spPr>
      </p:pic>
      <p:pic>
        <p:nvPicPr>
          <p:cNvPr id="38" name="Gráfico 37" descr="Programador">
            <a:extLst>
              <a:ext uri="{FF2B5EF4-FFF2-40B4-BE49-F238E27FC236}">
                <a16:creationId xmlns:a16="http://schemas.microsoft.com/office/drawing/2014/main" id="{795BDAA6-5B37-4B51-9024-4A87F320B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2960" y="4321863"/>
            <a:ext cx="772182" cy="77218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D6417D8-1125-4314-B993-D25B5F15D5E0}"/>
              </a:ext>
            </a:extLst>
          </p:cNvPr>
          <p:cNvCxnSpPr>
            <a:cxnSpLocks/>
          </p:cNvCxnSpPr>
          <p:nvPr/>
        </p:nvCxnSpPr>
        <p:spPr>
          <a:xfrm>
            <a:off x="3592666" y="3176040"/>
            <a:ext cx="688432" cy="50525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B518142-CDEE-41F2-B20B-7A67D8A170C8}"/>
              </a:ext>
            </a:extLst>
          </p:cNvPr>
          <p:cNvCxnSpPr>
            <a:cxnSpLocks/>
          </p:cNvCxnSpPr>
          <p:nvPr/>
        </p:nvCxnSpPr>
        <p:spPr>
          <a:xfrm>
            <a:off x="3484692" y="4151367"/>
            <a:ext cx="82512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A2E3831-436B-4E7A-A570-7D5E101B5ED1}"/>
              </a:ext>
            </a:extLst>
          </p:cNvPr>
          <p:cNvCxnSpPr>
            <a:cxnSpLocks/>
          </p:cNvCxnSpPr>
          <p:nvPr/>
        </p:nvCxnSpPr>
        <p:spPr>
          <a:xfrm flipV="1">
            <a:off x="3518775" y="4569500"/>
            <a:ext cx="836213" cy="41497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3D86641B-C144-4459-BC30-6A7E22AB2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25957" y="2761794"/>
            <a:ext cx="704651" cy="70465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6F960668-870B-49EC-9A6B-D6987E484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19060" y="4569500"/>
            <a:ext cx="704651" cy="70465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7202466-1D71-4F25-88BF-FF8E61ADF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25957" y="3704135"/>
            <a:ext cx="704651" cy="704651"/>
          </a:xfrm>
          <a:prstGeom prst="rect">
            <a:avLst/>
          </a:prstGeom>
        </p:spPr>
      </p:pic>
      <p:pic>
        <p:nvPicPr>
          <p:cNvPr id="5" name="Gráfico 4" descr="Banco de dados">
            <a:extLst>
              <a:ext uri="{FF2B5EF4-FFF2-40B4-BE49-F238E27FC236}">
                <a16:creationId xmlns:a16="http://schemas.microsoft.com/office/drawing/2014/main" id="{CA992013-CAE0-42F3-AA79-10955EF69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6650" y="3599260"/>
            <a:ext cx="914400" cy="914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4125F7-A3E4-45B8-BDE2-92936102AF9A}"/>
              </a:ext>
            </a:extLst>
          </p:cNvPr>
          <p:cNvSpPr txBox="1"/>
          <p:nvPr/>
        </p:nvSpPr>
        <p:spPr>
          <a:xfrm>
            <a:off x="3476376" y="3879391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commit</a:t>
            </a:r>
            <a:endParaRPr lang="en-US" sz="12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A132CF8-14BF-4613-9B4B-8AA6DD58ED23}"/>
              </a:ext>
            </a:extLst>
          </p:cNvPr>
          <p:cNvSpPr txBox="1"/>
          <p:nvPr/>
        </p:nvSpPr>
        <p:spPr>
          <a:xfrm>
            <a:off x="4223936" y="3249804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Repositório </a:t>
            </a:r>
          </a:p>
          <a:p>
            <a:r>
              <a:rPr lang="de-DE" sz="1200" dirty="0"/>
              <a:t>  Central</a:t>
            </a:r>
            <a:endParaRPr lang="en-US" sz="1200" dirty="0"/>
          </a:p>
        </p:txBody>
      </p:sp>
      <p:pic>
        <p:nvPicPr>
          <p:cNvPr id="35" name="Gráfico 34" descr="Programador">
            <a:extLst>
              <a:ext uri="{FF2B5EF4-FFF2-40B4-BE49-F238E27FC236}">
                <a16:creationId xmlns:a16="http://schemas.microsoft.com/office/drawing/2014/main" id="{9574F5A1-E612-4A0C-86D3-C5EDA6B1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4394" y="2620947"/>
            <a:ext cx="772182" cy="772182"/>
          </a:xfrm>
          <a:prstGeom prst="rect">
            <a:avLst/>
          </a:prstGeom>
        </p:spPr>
      </p:pic>
      <p:pic>
        <p:nvPicPr>
          <p:cNvPr id="36" name="Gráfico 35" descr="Programador">
            <a:extLst>
              <a:ext uri="{FF2B5EF4-FFF2-40B4-BE49-F238E27FC236}">
                <a16:creationId xmlns:a16="http://schemas.microsoft.com/office/drawing/2014/main" id="{65C15691-5AAF-48C8-8A23-2A4735FC5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3687" y="3571712"/>
            <a:ext cx="772182" cy="772182"/>
          </a:xfrm>
          <a:prstGeom prst="rect">
            <a:avLst/>
          </a:prstGeom>
        </p:spPr>
      </p:pic>
      <p:pic>
        <p:nvPicPr>
          <p:cNvPr id="46" name="Gráfico 45" descr="Programador">
            <a:extLst>
              <a:ext uri="{FF2B5EF4-FFF2-40B4-BE49-F238E27FC236}">
                <a16:creationId xmlns:a16="http://schemas.microsoft.com/office/drawing/2014/main" id="{3410CFCE-3095-467E-AAEF-10E608BB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4073" y="4432541"/>
            <a:ext cx="772182" cy="772182"/>
          </a:xfrm>
          <a:prstGeom prst="rect">
            <a:avLst/>
          </a:prstGeom>
        </p:spPr>
      </p:pic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E6904B1-AF5E-4AE7-8C1C-8177010BCBE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062342" y="3269654"/>
            <a:ext cx="727997" cy="53413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911D3CDA-5773-40BA-899A-61D0F45C7CDC}"/>
              </a:ext>
            </a:extLst>
          </p:cNvPr>
          <p:cNvCxnSpPr>
            <a:cxnSpLocks/>
          </p:cNvCxnSpPr>
          <p:nvPr/>
        </p:nvCxnSpPr>
        <p:spPr>
          <a:xfrm>
            <a:off x="9051095" y="4217295"/>
            <a:ext cx="82512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DB1179E-887D-4DC5-A64A-AC3AEC0785C5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9073335" y="4579588"/>
            <a:ext cx="802887" cy="43435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01EAB57B-0051-47FE-88E1-D3E71B093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00217" y="2853914"/>
            <a:ext cx="704651" cy="704651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1CE2384F-2265-484C-8AA6-1FABD5985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00216" y="4661620"/>
            <a:ext cx="704651" cy="704651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A3816462-A41D-437A-A590-0C349134D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00217" y="3796255"/>
            <a:ext cx="704651" cy="704651"/>
          </a:xfrm>
          <a:prstGeom prst="rect">
            <a:avLst/>
          </a:prstGeom>
        </p:spPr>
      </p:pic>
      <p:pic>
        <p:nvPicPr>
          <p:cNvPr id="54" name="Gráfico 53" descr="Banco de dados">
            <a:extLst>
              <a:ext uri="{FF2B5EF4-FFF2-40B4-BE49-F238E27FC236}">
                <a16:creationId xmlns:a16="http://schemas.microsoft.com/office/drawing/2014/main" id="{CB2D1875-98B8-4381-AF92-F13538524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3053" y="3665188"/>
            <a:ext cx="914400" cy="914400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93023BBB-52F7-4548-A460-751AA64A28B4}"/>
              </a:ext>
            </a:extLst>
          </p:cNvPr>
          <p:cNvSpPr txBox="1"/>
          <p:nvPr/>
        </p:nvSpPr>
        <p:spPr>
          <a:xfrm>
            <a:off x="9133719" y="3949496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push</a:t>
            </a:r>
            <a:endParaRPr lang="en-US" sz="1200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1F2BD77-D053-42DA-B4E8-72BE195D9664}"/>
              </a:ext>
            </a:extLst>
          </p:cNvPr>
          <p:cNvSpPr txBox="1"/>
          <p:nvPr/>
        </p:nvSpPr>
        <p:spPr>
          <a:xfrm>
            <a:off x="9790339" y="3315732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Repositório </a:t>
            </a:r>
          </a:p>
          <a:p>
            <a:r>
              <a:rPr lang="de-DE" sz="1200" dirty="0"/>
              <a:t>  Remoto</a:t>
            </a:r>
            <a:endParaRPr lang="en-US" sz="1200" dirty="0"/>
          </a:p>
        </p:txBody>
      </p:sp>
      <p:pic>
        <p:nvPicPr>
          <p:cNvPr id="14" name="Gráfico 13" descr="Caixa">
            <a:extLst>
              <a:ext uri="{FF2B5EF4-FFF2-40B4-BE49-F238E27FC236}">
                <a16:creationId xmlns:a16="http://schemas.microsoft.com/office/drawing/2014/main" id="{510C0E80-4A66-44E1-9085-13D306287F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7691" y="2917328"/>
            <a:ext cx="704651" cy="704651"/>
          </a:xfrm>
          <a:prstGeom prst="rect">
            <a:avLst/>
          </a:prstGeom>
        </p:spPr>
      </p:pic>
      <p:pic>
        <p:nvPicPr>
          <p:cNvPr id="57" name="Gráfico 56" descr="Caixa">
            <a:extLst>
              <a:ext uri="{FF2B5EF4-FFF2-40B4-BE49-F238E27FC236}">
                <a16:creationId xmlns:a16="http://schemas.microsoft.com/office/drawing/2014/main" id="{EB5F3CB7-D20E-4901-9D34-24F98B639F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8684" y="4661619"/>
            <a:ext cx="704651" cy="704651"/>
          </a:xfrm>
          <a:prstGeom prst="rect">
            <a:avLst/>
          </a:prstGeom>
        </p:spPr>
      </p:pic>
      <p:pic>
        <p:nvPicPr>
          <p:cNvPr id="58" name="Gráfico 57" descr="Caixa">
            <a:extLst>
              <a:ext uri="{FF2B5EF4-FFF2-40B4-BE49-F238E27FC236}">
                <a16:creationId xmlns:a16="http://schemas.microsoft.com/office/drawing/2014/main" id="{D4262C50-A396-40F9-BD5D-B7FC2313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4900" y="3816602"/>
            <a:ext cx="704651" cy="704651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768CB9A3-E125-477F-85D6-3AF2AA2EB3B1}"/>
              </a:ext>
            </a:extLst>
          </p:cNvPr>
          <p:cNvCxnSpPr>
            <a:cxnSpLocks/>
          </p:cNvCxnSpPr>
          <p:nvPr/>
        </p:nvCxnSpPr>
        <p:spPr>
          <a:xfrm>
            <a:off x="8081156" y="3269653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0E758F5D-54AC-4DD6-917F-701C887D1CFC}"/>
              </a:ext>
            </a:extLst>
          </p:cNvPr>
          <p:cNvCxnSpPr>
            <a:cxnSpLocks/>
          </p:cNvCxnSpPr>
          <p:nvPr/>
        </p:nvCxnSpPr>
        <p:spPr>
          <a:xfrm>
            <a:off x="8073756" y="4185531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44F3E31-F73B-49B0-B807-FA30C9653B42}"/>
              </a:ext>
            </a:extLst>
          </p:cNvPr>
          <p:cNvCxnSpPr>
            <a:cxnSpLocks/>
          </p:cNvCxnSpPr>
          <p:nvPr/>
        </p:nvCxnSpPr>
        <p:spPr>
          <a:xfrm>
            <a:off x="8084110" y="5039270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01AE6E5-15DF-4042-9CEC-A1CB48DD4AA3}"/>
              </a:ext>
            </a:extLst>
          </p:cNvPr>
          <p:cNvSpPr txBox="1"/>
          <p:nvPr/>
        </p:nvSpPr>
        <p:spPr>
          <a:xfrm>
            <a:off x="8267138" y="2479069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Repositório </a:t>
            </a:r>
          </a:p>
          <a:p>
            <a:r>
              <a:rPr lang="de-DE" sz="1200" dirty="0"/>
              <a:t>    Local</a:t>
            </a:r>
            <a:endParaRPr lang="en-US" sz="1200" dirty="0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844A120-3268-4251-A941-D3C92FA5AE7D}"/>
              </a:ext>
            </a:extLst>
          </p:cNvPr>
          <p:cNvSpPr txBox="1">
            <a:spLocks/>
          </p:cNvSpPr>
          <p:nvPr/>
        </p:nvSpPr>
        <p:spPr>
          <a:xfrm>
            <a:off x="2493934" y="1423974"/>
            <a:ext cx="8911687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Software de Controle de Vers</a:t>
            </a:r>
            <a:r>
              <a:rPr lang="pt-BR" sz="2800" dirty="0" err="1"/>
              <a:t>ão</a:t>
            </a:r>
            <a:r>
              <a:rPr lang="pt-BR" sz="2800" dirty="0"/>
              <a:t> (VCS</a:t>
            </a:r>
            <a:r>
              <a:rPr lang="de-DE" sz="2800" dirty="0"/>
              <a:t>)</a:t>
            </a:r>
            <a:endParaRPr lang="en-US" sz="2800" dirty="0"/>
          </a:p>
        </p:txBody>
      </p:sp>
      <p:sp>
        <p:nvSpPr>
          <p:cNvPr id="64" name="Título 1">
            <a:extLst>
              <a:ext uri="{FF2B5EF4-FFF2-40B4-BE49-F238E27FC236}">
                <a16:creationId xmlns:a16="http://schemas.microsoft.com/office/drawing/2014/main" id="{987C208D-16F8-4841-9226-2F0DE619AF06}"/>
              </a:ext>
            </a:extLst>
          </p:cNvPr>
          <p:cNvSpPr txBox="1">
            <a:spLocks/>
          </p:cNvSpPr>
          <p:nvPr/>
        </p:nvSpPr>
        <p:spPr>
          <a:xfrm>
            <a:off x="1753124" y="1972511"/>
            <a:ext cx="3517894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Centralizado/Linear</a:t>
            </a:r>
            <a:endParaRPr lang="en-US" sz="2800" dirty="0"/>
          </a:p>
        </p:txBody>
      </p:sp>
      <p:sp>
        <p:nvSpPr>
          <p:cNvPr id="65" name="Título 1">
            <a:extLst>
              <a:ext uri="{FF2B5EF4-FFF2-40B4-BE49-F238E27FC236}">
                <a16:creationId xmlns:a16="http://schemas.microsoft.com/office/drawing/2014/main" id="{41258975-C9F1-464B-9B30-E8981C49A891}"/>
              </a:ext>
            </a:extLst>
          </p:cNvPr>
          <p:cNvSpPr txBox="1">
            <a:spLocks/>
          </p:cNvSpPr>
          <p:nvPr/>
        </p:nvSpPr>
        <p:spPr>
          <a:xfrm>
            <a:off x="7374772" y="1999091"/>
            <a:ext cx="3517894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600" dirty="0"/>
              <a:t>Distribuído</a:t>
            </a:r>
            <a:endParaRPr lang="en-US" sz="2600" dirty="0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1F6A8D2-73FC-4A9A-B841-F6DA751532B0}"/>
              </a:ext>
            </a:extLst>
          </p:cNvPr>
          <p:cNvCxnSpPr/>
          <p:nvPr/>
        </p:nvCxnSpPr>
        <p:spPr>
          <a:xfrm>
            <a:off x="5841507" y="2146266"/>
            <a:ext cx="0" cy="32622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3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169A-D308-433B-8570-0CF9BDCF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5B6CAE-4B03-47B2-9A4D-D0792AEF7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595" y="2743272"/>
            <a:ext cx="8915400" cy="3777622"/>
          </a:xfrm>
        </p:spPr>
        <p:txBody>
          <a:bodyPr/>
          <a:lstStyle/>
          <a:p>
            <a:r>
              <a:rPr lang="de-DE" dirty="0"/>
              <a:t>Controle de Histórico</a:t>
            </a:r>
          </a:p>
          <a:p>
            <a:r>
              <a:rPr lang="de-DE" dirty="0"/>
              <a:t>Trabalho em Equipe</a:t>
            </a:r>
          </a:p>
          <a:p>
            <a:r>
              <a:rPr lang="de-DE" dirty="0"/>
              <a:t>Ramifica</a:t>
            </a:r>
            <a:r>
              <a:rPr lang="pt-BR" dirty="0" err="1"/>
              <a:t>ção</a:t>
            </a:r>
            <a:r>
              <a:rPr lang="pt-BR" dirty="0"/>
              <a:t> do Projeto</a:t>
            </a:r>
          </a:p>
          <a:p>
            <a:r>
              <a:rPr lang="pt-BR" dirty="0"/>
              <a:t>Segurança </a:t>
            </a:r>
          </a:p>
          <a:p>
            <a:r>
              <a:rPr lang="pt-BR" dirty="0"/>
              <a:t>Organização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6DEBEC5-13F5-4144-A043-DAA3C5F4F68B}"/>
              </a:ext>
            </a:extLst>
          </p:cNvPr>
          <p:cNvSpPr txBox="1">
            <a:spLocks/>
          </p:cNvSpPr>
          <p:nvPr/>
        </p:nvSpPr>
        <p:spPr>
          <a:xfrm>
            <a:off x="2493934" y="1423974"/>
            <a:ext cx="8911687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Software de Controle de Vers</a:t>
            </a:r>
            <a:r>
              <a:rPr lang="pt-BR" sz="2800" dirty="0" err="1"/>
              <a:t>ão</a:t>
            </a:r>
            <a:r>
              <a:rPr lang="pt-BR" sz="2800" dirty="0"/>
              <a:t> (VCS</a:t>
            </a:r>
            <a:r>
              <a:rPr lang="de-DE" sz="2800" dirty="0"/>
              <a:t>)</a:t>
            </a:r>
            <a:endParaRPr lang="en-US" sz="2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9C7862A-DD86-4982-A136-E1A0BE163189}"/>
              </a:ext>
            </a:extLst>
          </p:cNvPr>
          <p:cNvSpPr txBox="1">
            <a:spLocks/>
          </p:cNvSpPr>
          <p:nvPr/>
        </p:nvSpPr>
        <p:spPr>
          <a:xfrm>
            <a:off x="2198595" y="2185430"/>
            <a:ext cx="8911687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Vantagens</a:t>
            </a:r>
            <a:r>
              <a:rPr lang="de-DE" sz="2400" dirty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844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844A120-3268-4251-A941-D3C92FA5AE7D}"/>
              </a:ext>
            </a:extLst>
          </p:cNvPr>
          <p:cNvSpPr txBox="1">
            <a:spLocks/>
          </p:cNvSpPr>
          <p:nvPr/>
        </p:nvSpPr>
        <p:spPr>
          <a:xfrm>
            <a:off x="2493934" y="1423974"/>
            <a:ext cx="8911687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Software de Controle de Vers</a:t>
            </a:r>
            <a:r>
              <a:rPr lang="pt-BR" sz="2800" dirty="0" err="1"/>
              <a:t>ão</a:t>
            </a:r>
            <a:r>
              <a:rPr lang="pt-BR" sz="2800" dirty="0"/>
              <a:t> (VCS</a:t>
            </a:r>
            <a:r>
              <a:rPr lang="de-DE" sz="2800" dirty="0"/>
              <a:t>)</a:t>
            </a:r>
            <a:endParaRPr lang="en-US" sz="2800" dirty="0"/>
          </a:p>
        </p:txBody>
      </p:sp>
      <p:sp>
        <p:nvSpPr>
          <p:cNvPr id="64" name="Título 1">
            <a:extLst>
              <a:ext uri="{FF2B5EF4-FFF2-40B4-BE49-F238E27FC236}">
                <a16:creationId xmlns:a16="http://schemas.microsoft.com/office/drawing/2014/main" id="{987C208D-16F8-4841-9226-2F0DE619AF06}"/>
              </a:ext>
            </a:extLst>
          </p:cNvPr>
          <p:cNvSpPr txBox="1">
            <a:spLocks/>
          </p:cNvSpPr>
          <p:nvPr/>
        </p:nvSpPr>
        <p:spPr>
          <a:xfrm>
            <a:off x="2268024" y="1972511"/>
            <a:ext cx="3517894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Centralizado/Linear</a:t>
            </a:r>
            <a:endParaRPr lang="en-US" sz="2800" dirty="0"/>
          </a:p>
        </p:txBody>
      </p:sp>
      <p:sp>
        <p:nvSpPr>
          <p:cNvPr id="65" name="Título 1">
            <a:extLst>
              <a:ext uri="{FF2B5EF4-FFF2-40B4-BE49-F238E27FC236}">
                <a16:creationId xmlns:a16="http://schemas.microsoft.com/office/drawing/2014/main" id="{41258975-C9F1-464B-9B30-E8981C49A891}"/>
              </a:ext>
            </a:extLst>
          </p:cNvPr>
          <p:cNvSpPr txBox="1">
            <a:spLocks/>
          </p:cNvSpPr>
          <p:nvPr/>
        </p:nvSpPr>
        <p:spPr>
          <a:xfrm>
            <a:off x="7889672" y="1999091"/>
            <a:ext cx="3517894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600" dirty="0"/>
              <a:t>Distribuído</a:t>
            </a:r>
            <a:endParaRPr lang="en-US" sz="2600" dirty="0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1F6A8D2-73FC-4A9A-B841-F6DA751532B0}"/>
              </a:ext>
            </a:extLst>
          </p:cNvPr>
          <p:cNvCxnSpPr/>
          <p:nvPr/>
        </p:nvCxnSpPr>
        <p:spPr>
          <a:xfrm>
            <a:off x="6356407" y="2146266"/>
            <a:ext cx="0" cy="32622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ço Reservado para Conteúdo 2">
            <a:extLst>
              <a:ext uri="{FF2B5EF4-FFF2-40B4-BE49-F238E27FC236}">
                <a16:creationId xmlns:a16="http://schemas.microsoft.com/office/drawing/2014/main" id="{CE687675-0231-4DD7-9392-26FC4D55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719" y="2570537"/>
            <a:ext cx="4816647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 Software Change Manager (CCC)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Source Code Control System (SCCS)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Panvalet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Concurrent Version System (CVS)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Apache Subversion (SVN)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ClearCase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 SourceSafe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Perforce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Espaço Reservado para Conteúdo 2">
            <a:extLst>
              <a:ext uri="{FF2B5EF4-FFF2-40B4-BE49-F238E27FC236}">
                <a16:creationId xmlns:a16="http://schemas.microsoft.com/office/drawing/2014/main" id="{01C81266-7351-4A82-A90D-BD081CD94B69}"/>
              </a:ext>
            </a:extLst>
          </p:cNvPr>
          <p:cNvSpPr txBox="1">
            <a:spLocks/>
          </p:cNvSpPr>
          <p:nvPr/>
        </p:nvSpPr>
        <p:spPr>
          <a:xfrm>
            <a:off x="6926897" y="2491945"/>
            <a:ext cx="481664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Mercurial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Bazaar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Code Co-op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GNU arch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Monotone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Fossil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highlight>
                  <a:srgbClr val="FFFF00"/>
                </a:highlight>
              </a:rPr>
              <a:t>BitKeeper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highlight>
                  <a:srgbClr val="FFFF00"/>
                </a:highlight>
              </a:rPr>
              <a:t>Git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5395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pic>
        <p:nvPicPr>
          <p:cNvPr id="35" name="Gráfico 34" descr="Programador">
            <a:extLst>
              <a:ext uri="{FF2B5EF4-FFF2-40B4-BE49-F238E27FC236}">
                <a16:creationId xmlns:a16="http://schemas.microsoft.com/office/drawing/2014/main" id="{9574F5A1-E612-4A0C-86D3-C5EDA6B1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522" y="2274718"/>
            <a:ext cx="772182" cy="772182"/>
          </a:xfrm>
          <a:prstGeom prst="rect">
            <a:avLst/>
          </a:prstGeom>
        </p:spPr>
      </p:pic>
      <p:pic>
        <p:nvPicPr>
          <p:cNvPr id="36" name="Gráfico 35" descr="Programador">
            <a:extLst>
              <a:ext uri="{FF2B5EF4-FFF2-40B4-BE49-F238E27FC236}">
                <a16:creationId xmlns:a16="http://schemas.microsoft.com/office/drawing/2014/main" id="{65C15691-5AAF-48C8-8A23-2A4735FC5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815" y="3225483"/>
            <a:ext cx="772182" cy="772182"/>
          </a:xfrm>
          <a:prstGeom prst="rect">
            <a:avLst/>
          </a:prstGeom>
        </p:spPr>
      </p:pic>
      <p:pic>
        <p:nvPicPr>
          <p:cNvPr id="46" name="Gráfico 45" descr="Programador">
            <a:extLst>
              <a:ext uri="{FF2B5EF4-FFF2-40B4-BE49-F238E27FC236}">
                <a16:creationId xmlns:a16="http://schemas.microsoft.com/office/drawing/2014/main" id="{3410CFCE-3095-467E-AAEF-10E608BB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201" y="4086312"/>
            <a:ext cx="772182" cy="772182"/>
          </a:xfrm>
          <a:prstGeom prst="rect">
            <a:avLst/>
          </a:prstGeom>
        </p:spPr>
      </p:pic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E6904B1-AF5E-4AE7-8C1C-8177010BCBE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916470" y="2923425"/>
            <a:ext cx="727997" cy="53413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911D3CDA-5773-40BA-899A-61D0F45C7CDC}"/>
              </a:ext>
            </a:extLst>
          </p:cNvPr>
          <p:cNvCxnSpPr>
            <a:cxnSpLocks/>
          </p:cNvCxnSpPr>
          <p:nvPr/>
        </p:nvCxnSpPr>
        <p:spPr>
          <a:xfrm>
            <a:off x="4905223" y="3871066"/>
            <a:ext cx="82512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DB1179E-887D-4DC5-A64A-AC3AEC0785C5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927463" y="4233359"/>
            <a:ext cx="802887" cy="43435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01EAB57B-0051-47FE-88E1-D3E71B093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54345" y="2507685"/>
            <a:ext cx="704651" cy="704651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1CE2384F-2265-484C-8AA6-1FABD5985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54344" y="4315391"/>
            <a:ext cx="704651" cy="704651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A3816462-A41D-437A-A590-0C349134D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54345" y="3450026"/>
            <a:ext cx="704651" cy="704651"/>
          </a:xfrm>
          <a:prstGeom prst="rect">
            <a:avLst/>
          </a:prstGeom>
        </p:spPr>
      </p:pic>
      <p:pic>
        <p:nvPicPr>
          <p:cNvPr id="54" name="Gráfico 53" descr="Banco de dados">
            <a:extLst>
              <a:ext uri="{FF2B5EF4-FFF2-40B4-BE49-F238E27FC236}">
                <a16:creationId xmlns:a16="http://schemas.microsoft.com/office/drawing/2014/main" id="{CB2D1875-98B8-4381-AF92-F13538524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7181" y="3318959"/>
            <a:ext cx="914400" cy="914400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93023BBB-52F7-4548-A460-751AA64A28B4}"/>
              </a:ext>
            </a:extLst>
          </p:cNvPr>
          <p:cNvSpPr txBox="1"/>
          <p:nvPr/>
        </p:nvSpPr>
        <p:spPr>
          <a:xfrm>
            <a:off x="4987847" y="3603267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push</a:t>
            </a:r>
            <a:endParaRPr lang="en-US" sz="1200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1F2BD77-D053-42DA-B4E8-72BE195D9664}"/>
              </a:ext>
            </a:extLst>
          </p:cNvPr>
          <p:cNvSpPr txBox="1"/>
          <p:nvPr/>
        </p:nvSpPr>
        <p:spPr>
          <a:xfrm>
            <a:off x="5644467" y="2969503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Repositório </a:t>
            </a:r>
          </a:p>
          <a:p>
            <a:r>
              <a:rPr lang="de-DE" sz="1200" dirty="0"/>
              <a:t>  Remoto</a:t>
            </a:r>
            <a:endParaRPr lang="en-US" sz="1200" dirty="0"/>
          </a:p>
        </p:txBody>
      </p:sp>
      <p:pic>
        <p:nvPicPr>
          <p:cNvPr id="14" name="Gráfico 13" descr="Caixa">
            <a:extLst>
              <a:ext uri="{FF2B5EF4-FFF2-40B4-BE49-F238E27FC236}">
                <a16:creationId xmlns:a16="http://schemas.microsoft.com/office/drawing/2014/main" id="{510C0E80-4A66-44E1-9085-13D306287F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1819" y="2571099"/>
            <a:ext cx="704651" cy="704651"/>
          </a:xfrm>
          <a:prstGeom prst="rect">
            <a:avLst/>
          </a:prstGeom>
        </p:spPr>
      </p:pic>
      <p:pic>
        <p:nvPicPr>
          <p:cNvPr id="57" name="Gráfico 56" descr="Caixa">
            <a:extLst>
              <a:ext uri="{FF2B5EF4-FFF2-40B4-BE49-F238E27FC236}">
                <a16:creationId xmlns:a16="http://schemas.microsoft.com/office/drawing/2014/main" id="{EB5F3CB7-D20E-4901-9D34-24F98B639F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2812" y="4315390"/>
            <a:ext cx="704651" cy="704651"/>
          </a:xfrm>
          <a:prstGeom prst="rect">
            <a:avLst/>
          </a:prstGeom>
        </p:spPr>
      </p:pic>
      <p:pic>
        <p:nvPicPr>
          <p:cNvPr id="58" name="Gráfico 57" descr="Caixa">
            <a:extLst>
              <a:ext uri="{FF2B5EF4-FFF2-40B4-BE49-F238E27FC236}">
                <a16:creationId xmlns:a16="http://schemas.microsoft.com/office/drawing/2014/main" id="{D4262C50-A396-40F9-BD5D-B7FC2313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9028" y="3470373"/>
            <a:ext cx="704651" cy="704651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768CB9A3-E125-477F-85D6-3AF2AA2EB3B1}"/>
              </a:ext>
            </a:extLst>
          </p:cNvPr>
          <p:cNvCxnSpPr>
            <a:cxnSpLocks/>
          </p:cNvCxnSpPr>
          <p:nvPr/>
        </p:nvCxnSpPr>
        <p:spPr>
          <a:xfrm>
            <a:off x="3935284" y="2923424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0E758F5D-54AC-4DD6-917F-701C887D1CFC}"/>
              </a:ext>
            </a:extLst>
          </p:cNvPr>
          <p:cNvCxnSpPr>
            <a:cxnSpLocks/>
          </p:cNvCxnSpPr>
          <p:nvPr/>
        </p:nvCxnSpPr>
        <p:spPr>
          <a:xfrm>
            <a:off x="3927884" y="3839302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44F3E31-F73B-49B0-B807-FA30C9653B42}"/>
              </a:ext>
            </a:extLst>
          </p:cNvPr>
          <p:cNvCxnSpPr>
            <a:cxnSpLocks/>
          </p:cNvCxnSpPr>
          <p:nvPr/>
        </p:nvCxnSpPr>
        <p:spPr>
          <a:xfrm>
            <a:off x="3938238" y="4693041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01AE6E5-15DF-4042-9CEC-A1CB48DD4AA3}"/>
              </a:ext>
            </a:extLst>
          </p:cNvPr>
          <p:cNvSpPr txBox="1"/>
          <p:nvPr/>
        </p:nvSpPr>
        <p:spPr>
          <a:xfrm>
            <a:off x="4121266" y="2132840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Repositório </a:t>
            </a:r>
          </a:p>
          <a:p>
            <a:r>
              <a:rPr lang="de-DE" sz="1200" dirty="0"/>
              <a:t>    Local</a:t>
            </a:r>
            <a:endParaRPr lang="en-US" sz="1200" dirty="0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844A120-3268-4251-A941-D3C92FA5AE7D}"/>
              </a:ext>
            </a:extLst>
          </p:cNvPr>
          <p:cNvSpPr txBox="1">
            <a:spLocks/>
          </p:cNvSpPr>
          <p:nvPr/>
        </p:nvSpPr>
        <p:spPr>
          <a:xfrm>
            <a:off x="2493934" y="1423974"/>
            <a:ext cx="8911687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Software de Controle de Vers</a:t>
            </a:r>
            <a:r>
              <a:rPr lang="pt-BR" sz="2800" dirty="0" err="1"/>
              <a:t>ão</a:t>
            </a:r>
            <a:r>
              <a:rPr lang="pt-BR" sz="2800" dirty="0"/>
              <a:t> (VCS</a:t>
            </a:r>
            <a:r>
              <a:rPr lang="de-DE" sz="2800" dirty="0"/>
              <a:t>)</a:t>
            </a:r>
            <a:endParaRPr lang="en-US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A0C6BB-40B4-4D90-B408-2958656ECE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835512" y="5166197"/>
            <a:ext cx="617738" cy="61773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5FD5F6E-02E5-42D6-BA03-3D956E5C7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502496" y="4032894"/>
            <a:ext cx="704652" cy="634821"/>
          </a:xfrm>
          <a:prstGeom prst="rect">
            <a:avLst/>
          </a:prstGeom>
        </p:spPr>
      </p:pic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9BD936E-268A-4ACF-BBFC-48C34A540A8B}"/>
              </a:ext>
            </a:extLst>
          </p:cNvPr>
          <p:cNvCxnSpPr>
            <a:cxnSpLocks/>
          </p:cNvCxnSpPr>
          <p:nvPr/>
        </p:nvCxnSpPr>
        <p:spPr>
          <a:xfrm>
            <a:off x="6511495" y="3871066"/>
            <a:ext cx="892766" cy="3404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E4F30642-83F6-42B5-B7C6-6DC0E3BF218F}"/>
              </a:ext>
            </a:extLst>
          </p:cNvPr>
          <p:cNvCxnSpPr>
            <a:cxnSpLocks/>
          </p:cNvCxnSpPr>
          <p:nvPr/>
        </p:nvCxnSpPr>
        <p:spPr>
          <a:xfrm>
            <a:off x="4871424" y="4941826"/>
            <a:ext cx="892766" cy="3404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BEDC038-47E0-40FA-8CD3-403BF7A396D8}"/>
              </a:ext>
            </a:extLst>
          </p:cNvPr>
          <p:cNvSpPr txBox="1"/>
          <p:nvPr/>
        </p:nvSpPr>
        <p:spPr>
          <a:xfrm>
            <a:off x="7413835" y="4664827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Bitbucket</a:t>
            </a:r>
            <a:endParaRPr lang="en-US" sz="1200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C5B9C4E-F40C-4518-AE4B-41D46D7F72C7}"/>
              </a:ext>
            </a:extLst>
          </p:cNvPr>
          <p:cNvSpPr txBox="1"/>
          <p:nvPr/>
        </p:nvSpPr>
        <p:spPr>
          <a:xfrm>
            <a:off x="5943044" y="5783935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Git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707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844A120-3268-4251-A941-D3C92FA5AE7D}"/>
              </a:ext>
            </a:extLst>
          </p:cNvPr>
          <p:cNvSpPr txBox="1">
            <a:spLocks/>
          </p:cNvSpPr>
          <p:nvPr/>
        </p:nvSpPr>
        <p:spPr>
          <a:xfrm>
            <a:off x="2493934" y="1423974"/>
            <a:ext cx="8911687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Repositórios remotos compatíveis com Git</a:t>
            </a:r>
            <a:endParaRPr lang="en-US" sz="28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5FD5F6E-02E5-42D6-BA03-3D956E5C7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75169" y="2637718"/>
            <a:ext cx="704652" cy="634821"/>
          </a:xfrm>
          <a:prstGeom prst="rect">
            <a:avLst/>
          </a:prstGeom>
        </p:spPr>
      </p:pic>
      <p:sp>
        <p:nvSpPr>
          <p:cNvPr id="69" name="CaixaDeTexto 68">
            <a:extLst>
              <a:ext uri="{FF2B5EF4-FFF2-40B4-BE49-F238E27FC236}">
                <a16:creationId xmlns:a16="http://schemas.microsoft.com/office/drawing/2014/main" id="{8BEDC038-47E0-40FA-8CD3-403BF7A396D8}"/>
              </a:ext>
            </a:extLst>
          </p:cNvPr>
          <p:cNvSpPr txBox="1"/>
          <p:nvPr/>
        </p:nvSpPr>
        <p:spPr>
          <a:xfrm>
            <a:off x="3190713" y="3335519"/>
            <a:ext cx="881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Bitbucket</a:t>
            </a:r>
            <a:endParaRPr lang="en-US" sz="12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62D6CE2-6458-4578-BD7F-35813EE08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99069" y="2557281"/>
            <a:ext cx="796535" cy="73679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4BEF3D2B-9A20-4440-90BA-61B866A66EAB}"/>
              </a:ext>
            </a:extLst>
          </p:cNvPr>
          <p:cNvSpPr txBox="1"/>
          <p:nvPr/>
        </p:nvSpPr>
        <p:spPr>
          <a:xfrm>
            <a:off x="6263751" y="3324917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GitLab</a:t>
            </a:r>
            <a:endParaRPr lang="en-US" sz="1200" b="1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9E01973-B747-4A86-AB83-3B762380E46E}"/>
              </a:ext>
            </a:extLst>
          </p:cNvPr>
          <p:cNvSpPr txBox="1"/>
          <p:nvPr/>
        </p:nvSpPr>
        <p:spPr>
          <a:xfrm>
            <a:off x="4726504" y="3353276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GitHub</a:t>
            </a:r>
            <a:endParaRPr lang="en-US" sz="1200" b="1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0D52720-7628-4D40-884E-60E64ABA1F61}"/>
              </a:ext>
            </a:extLst>
          </p:cNvPr>
          <p:cNvSpPr txBox="1"/>
          <p:nvPr/>
        </p:nvSpPr>
        <p:spPr>
          <a:xfrm>
            <a:off x="7425167" y="3324917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PHABRICATOR</a:t>
            </a:r>
            <a:endParaRPr lang="en-US" sz="1200" b="1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A95CFD3-A12C-4E65-8DBC-549973CC15D7}"/>
              </a:ext>
            </a:extLst>
          </p:cNvPr>
          <p:cNvSpPr txBox="1"/>
          <p:nvPr/>
        </p:nvSpPr>
        <p:spPr>
          <a:xfrm>
            <a:off x="4306988" y="5116428"/>
            <a:ext cx="5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Gogs</a:t>
            </a:r>
            <a:endParaRPr lang="en-US" sz="1200" b="1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F44C320-B28A-4A99-8C12-9ECD663E1564}"/>
              </a:ext>
            </a:extLst>
          </p:cNvPr>
          <p:cNvSpPr txBox="1"/>
          <p:nvPr/>
        </p:nvSpPr>
        <p:spPr>
          <a:xfrm>
            <a:off x="6829912" y="5095806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Kallithea</a:t>
            </a:r>
            <a:endParaRPr lang="en-US" sz="12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7E6EF1B-15D4-4C00-AAA6-3FC19BA5C7C8}"/>
              </a:ext>
            </a:extLst>
          </p:cNvPr>
          <p:cNvSpPr txBox="1"/>
          <p:nvPr/>
        </p:nvSpPr>
        <p:spPr>
          <a:xfrm>
            <a:off x="1415689" y="8284401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documentacionhoy.com/contents/blog/2018-06-07/microsoft-compra-github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7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0802684-3839-4F0F-A3C3-5C73C5E89C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735382" y="2580382"/>
            <a:ext cx="744535" cy="74453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0D76BB-3327-4A41-A3E9-42CF968BFAAC}"/>
              </a:ext>
            </a:extLst>
          </p:cNvPr>
          <p:cNvSpPr txBox="1"/>
          <p:nvPr/>
        </p:nvSpPr>
        <p:spPr>
          <a:xfrm>
            <a:off x="3851689" y="8863026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en.wikipedia.org/wiki/File:Octicons-mark-github.svg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68D5C2B4-2ED9-46C4-96BF-3348D7780D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511694" y="2440262"/>
            <a:ext cx="1056770" cy="105677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348D3514-0A9E-4292-8456-AAFBA2E959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188073" y="4229726"/>
            <a:ext cx="818439" cy="818439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A9E115DC-10DF-41C6-8632-9E2DC22835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36031" y="4229726"/>
            <a:ext cx="818440" cy="81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6625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TM02892315[[fn=Cacho]]</Template>
  <TotalTime>13825</TotalTime>
  <Words>2002</Words>
  <Application>Microsoft Office PowerPoint</Application>
  <PresentationFormat>Widescreen</PresentationFormat>
  <Paragraphs>415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Century Gothic</vt:lpstr>
      <vt:lpstr>Wingdings</vt:lpstr>
      <vt:lpstr>Wingdings 3</vt:lpstr>
      <vt:lpstr>Cacho</vt:lpstr>
      <vt:lpstr>Git e Bitbucket</vt:lpstr>
      <vt:lpstr>Versionamento de Software</vt:lpstr>
      <vt:lpstr>Versionamento de Software</vt:lpstr>
      <vt:lpstr>Versionamento de Software</vt:lpstr>
      <vt:lpstr>Versionamento de Software</vt:lpstr>
      <vt:lpstr>Versionamento de Software</vt:lpstr>
      <vt:lpstr>Versionamento de Software</vt:lpstr>
      <vt:lpstr>Versionamento de Software</vt:lpstr>
      <vt:lpstr>Versionamento de Software</vt:lpstr>
      <vt:lpstr>Versionamento de Software</vt:lpstr>
      <vt:lpstr>Versionamento de Software</vt:lpstr>
      <vt:lpstr>Git e Bitbucket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 e Bitbucket</vt:lpstr>
      <vt:lpstr>Bitbucket</vt:lpstr>
      <vt:lpstr>Bitbucket</vt:lpstr>
      <vt:lpstr>Bitbucket</vt:lpstr>
      <vt:lpstr>Bitbucket</vt:lpstr>
      <vt:lpstr>Git e Bitbucket</vt:lpstr>
      <vt:lpstr>Git e Bitbucket</vt:lpstr>
      <vt:lpstr>Git e Bitbucket</vt:lpstr>
      <vt:lpstr>Git e Bitbucket</vt:lpstr>
      <vt:lpstr>Git e Bitbucket</vt:lpstr>
      <vt:lpstr>Git e Bitbucket</vt:lpstr>
      <vt:lpstr>Git e Bitbucket</vt:lpstr>
      <vt:lpstr>Git e Bitbucket</vt:lpstr>
      <vt:lpstr>Git e Bitbucket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Bitbucket</dc:title>
  <dc:creator>Acer</dc:creator>
  <cp:lastModifiedBy>Acer</cp:lastModifiedBy>
  <cp:revision>79</cp:revision>
  <dcterms:created xsi:type="dcterms:W3CDTF">2021-06-03T01:26:04Z</dcterms:created>
  <dcterms:modified xsi:type="dcterms:W3CDTF">2021-09-23T12:38:48Z</dcterms:modified>
</cp:coreProperties>
</file>