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84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A38096B-0370-4773-898B-5F4169131348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9D204BF-A3C1-42BC-9268-1DDFE80CC17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06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096B-0370-4773-898B-5F4169131348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04BF-A3C1-42BC-9268-1DDFE80CC17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2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096B-0370-4773-898B-5F4169131348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04BF-A3C1-42BC-9268-1DDFE80CC17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47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096B-0370-4773-898B-5F4169131348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04BF-A3C1-42BC-9268-1DDFE80CC17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32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096B-0370-4773-898B-5F4169131348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04BF-A3C1-42BC-9268-1DDFE80CC17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18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096B-0370-4773-898B-5F4169131348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04BF-A3C1-42BC-9268-1DDFE80CC17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88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096B-0370-4773-898B-5F4169131348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04BF-A3C1-42BC-9268-1DDFE80CC17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71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096B-0370-4773-898B-5F4169131348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04BF-A3C1-42BC-9268-1DDFE80CC17B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20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096B-0370-4773-898B-5F4169131348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04BF-A3C1-42BC-9268-1DDFE80CC17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1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096B-0370-4773-898B-5F4169131348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04BF-A3C1-42BC-9268-1DDFE80CC17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9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096B-0370-4773-898B-5F4169131348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04BF-A3C1-42BC-9268-1DDFE80CC17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096B-0370-4773-898B-5F4169131348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04BF-A3C1-42BC-9268-1DDFE80CC17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2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096B-0370-4773-898B-5F4169131348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04BF-A3C1-42BC-9268-1DDFE80CC17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3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096B-0370-4773-898B-5F4169131348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04BF-A3C1-42BC-9268-1DDFE80CC17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4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096B-0370-4773-898B-5F4169131348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04BF-A3C1-42BC-9268-1DDFE80CC17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0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096B-0370-4773-898B-5F4169131348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04BF-A3C1-42BC-9268-1DDFE80CC17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1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096B-0370-4773-898B-5F4169131348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04BF-A3C1-42BC-9268-1DDFE80CC17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9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38096B-0370-4773-898B-5F4169131348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D204BF-A3C1-42BC-9268-1DDFE80CC17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46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%E3%83%95%E3%82%A1%E3%82%A4%E3%83%AB:Docker_(container_engine)_logo.pn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vector-image-of-stylized-packet-processor-icon" TargetMode="External"/><Relationship Id="rId7" Type="http://schemas.openxmlformats.org/officeDocument/2006/relationships/hyperlink" Target="https://ja.wikipedia.org/wiki/%E3%83%95%E3%82%A1%E3%82%A4%E3%83%AB:Docker_(container_engine)_logo.png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://commons.wikimedia.org/wiki/Category:Computer_board_icons" TargetMode="Externa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%E3%83%95%E3%82%A1%E3%82%A4%E3%83%AB:Docker_(container_engine)_logo.pn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%E3%83%95%E3%82%A1%E3%82%A4%E3%83%AB:Docker_(container_engine)_logo.pn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%E3%83%95%E3%82%A1%E3%82%A4%E3%83%AB:Docker_(container_engine)_logo.pn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%E3%83%95%E3%82%A1%E3%82%A4%E3%83%AB:Docker_(container_engine)_logo.pn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ja.wikipedia.org/wiki/%E3%83%95%E3%82%A1%E3%82%A4%E3%83%AB:Docker_(container_engine)_logo.png" TargetMode="External"/><Relationship Id="rId7" Type="http://schemas.openxmlformats.org/officeDocument/2006/relationships/hyperlink" Target="http://commons.wikimedia.org/wiki/Category:Computer_board_icons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freesvg.org/vector-image-of-stylized-packet-processor-icon" TargetMode="External"/><Relationship Id="rId10" Type="http://schemas.openxmlformats.org/officeDocument/2006/relationships/hyperlink" Target="https://ksobkowiak-talks.github.io/capgemini-craftsmanship-open-session-2/" TargetMode="External"/><Relationship Id="rId4" Type="http://schemas.openxmlformats.org/officeDocument/2006/relationships/image" Target="../media/image19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%E3%83%95%E3%82%A1%E3%82%A4%E3%83%AB:Docker_(container_engine)_logo.pn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%E3%83%95%E3%82%A1%E3%82%A4%E3%83%AB:Docker_(container_engine)_logo.pn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%E3%83%95%E3%82%A1%E3%82%A4%E3%83%AB:Docker_(container_engine)_logo.pn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hyperlink" Target="https://zh.wikipedia.org/wiki/MongoDB" TargetMode="External"/><Relationship Id="rId18" Type="http://schemas.openxmlformats.org/officeDocument/2006/relationships/image" Target="../media/image15.png"/><Relationship Id="rId3" Type="http://schemas.openxmlformats.org/officeDocument/2006/relationships/image" Target="../media/image7.svg"/><Relationship Id="rId21" Type="http://schemas.openxmlformats.org/officeDocument/2006/relationships/image" Target="../media/image17.svg"/><Relationship Id="rId7" Type="http://schemas.openxmlformats.org/officeDocument/2006/relationships/hyperlink" Target="https://www.abyssproject.net/2016/11/compiler-nginx-pourquoi-comment/" TargetMode="External"/><Relationship Id="rId12" Type="http://schemas.openxmlformats.org/officeDocument/2006/relationships/image" Target="../media/image12.png"/><Relationship Id="rId17" Type="http://schemas.openxmlformats.org/officeDocument/2006/relationships/hyperlink" Target="https://it.wikipedia.org/wiki/File:Icons8_flat_linux.svg" TargetMode="External"/><Relationship Id="rId2" Type="http://schemas.openxmlformats.org/officeDocument/2006/relationships/image" Target="../media/image6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hyperlink" Target="https://pngimg.com/download/60305" TargetMode="External"/><Relationship Id="rId5" Type="http://schemas.openxmlformats.org/officeDocument/2006/relationships/hyperlink" Target="https://www.sixteensmallstones.org/wordpress-login-security/" TargetMode="External"/><Relationship Id="rId15" Type="http://schemas.openxmlformats.org/officeDocument/2006/relationships/hyperlink" Target="https://polacy.deviantart.com/art/Windows-Vista-Blue-Streak-ORB-55857628" TargetMode="External"/><Relationship Id="rId23" Type="http://schemas.openxmlformats.org/officeDocument/2006/relationships/hyperlink" Target="https://freepngimg.com/png/35558-gears-picture" TargetMode="External"/><Relationship Id="rId10" Type="http://schemas.openxmlformats.org/officeDocument/2006/relationships/image" Target="../media/image11.png"/><Relationship Id="rId19" Type="http://schemas.openxmlformats.org/officeDocument/2006/relationships/hyperlink" Target="https://bytelearning.blogspot.com/2015/11/conocer-el-ancho-de-banda-consumido.html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fr.wikiversity.org/wiki/Fichier:Tomcat.svg" TargetMode="External"/><Relationship Id="rId14" Type="http://schemas.openxmlformats.org/officeDocument/2006/relationships/image" Target="../media/image13.png"/><Relationship Id="rId22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%E3%83%95%E3%82%A1%E3%82%A4%E3%83%AB:Docker_(container_engine)_logo.pn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%E3%83%95%E3%82%A1%E3%82%A4%E3%83%AB:Docker_(container_engine)_logo.pn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%E3%83%95%E3%82%A1%E3%82%A4%E3%83%AB:Docker_(container_engine)_logo.pn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%E3%83%95%E3%82%A1%E3%82%A4%E3%83%AB:Docker_(container_engine)_logo.pn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%E3%83%95%E3%82%A1%E3%82%A4%E3%83%AB:Docker_(container_engine)_logo.pn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%E3%83%95%E3%82%A1%E3%82%A4%E3%83%AB:Docker_(container_engine)_logo.pn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hyperlink" Target="https://freepngimg.com/png/35558-gears-picture" TargetMode="External"/><Relationship Id="rId3" Type="http://schemas.openxmlformats.org/officeDocument/2006/relationships/image" Target="../media/image7.svg"/><Relationship Id="rId7" Type="http://schemas.openxmlformats.org/officeDocument/2006/relationships/hyperlink" Target="https://it.wikipedia.org/wiki/File:Icons8_flat_linux.svg" TargetMode="External"/><Relationship Id="rId12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svg"/><Relationship Id="rId5" Type="http://schemas.openxmlformats.org/officeDocument/2006/relationships/hyperlink" Target="https://www.sixteensmallstones.org/wordpress-login-security/" TargetMode="External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hyperlink" Target="https://bytelearning.blogspot.com/2015/11/conocer-el-ancho-de-banda-consumido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vector-image-of-stylized-packet-processor-icon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ons.wikimedia.org/wiki/Category:Computer_board_icons" TargetMode="Externa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vector-image-of-stylized-packet-processor-icon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ons.wikimedia.org/wiki/Category:Computer_board_icons" TargetMode="Externa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vector-image-of-stylized-packet-processor-icon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ons.wikimedia.org/wiki/Category:Computer_board_icons" TargetMode="Externa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vector-image-of-stylized-packet-processor-icon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ons.wikimedia.org/wiki/Category:Computer_board_icons" TargetMode="Externa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%E3%83%95%E3%82%A1%E3%82%A4%E3%83%AB:Docker_(container_engine)_logo.pn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AC424-53DF-420E-905A-BE59D9D61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9188" y="1372063"/>
            <a:ext cx="7197726" cy="2421464"/>
          </a:xfrm>
        </p:spPr>
        <p:txBody>
          <a:bodyPr/>
          <a:lstStyle/>
          <a:p>
            <a:r>
              <a:rPr lang="de-DE" dirty="0"/>
              <a:t>Containers</a:t>
            </a:r>
            <a:endParaRPr lang="en-US" dirty="0"/>
          </a:p>
        </p:txBody>
      </p:sp>
      <p:sp>
        <p:nvSpPr>
          <p:cNvPr id="4" name="Textfeld 6">
            <a:extLst>
              <a:ext uri="{FF2B5EF4-FFF2-40B4-BE49-F238E27FC236}">
                <a16:creationId xmlns:a16="http://schemas.microsoft.com/office/drawing/2014/main" id="{71D86E18-03CC-47FF-8B70-EADF21D10D75}"/>
              </a:ext>
            </a:extLst>
          </p:cNvPr>
          <p:cNvSpPr txBox="1"/>
          <p:nvPr/>
        </p:nvSpPr>
        <p:spPr>
          <a:xfrm>
            <a:off x="4300493" y="4187465"/>
            <a:ext cx="6126421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Treinamento:  </a:t>
            </a:r>
            <a:r>
              <a:rPr lang="de-DE" dirty="0">
                <a:ea typeface="+mn-lt"/>
                <a:cs typeface="+mn-lt"/>
              </a:rPr>
              <a:t>Angular, Node e Java – Capgemini </a:t>
            </a:r>
          </a:p>
          <a:p>
            <a:pPr algn="r"/>
            <a:r>
              <a:rPr lang="de-DE" dirty="0"/>
              <a:t>Instrutor: Ivan J. Borchardt</a:t>
            </a:r>
          </a:p>
          <a:p>
            <a:pPr algn="r"/>
            <a:r>
              <a:rPr lang="de-DE" dirty="0"/>
              <a:t>©2021</a:t>
            </a:r>
          </a:p>
        </p:txBody>
      </p:sp>
      <p:pic>
        <p:nvPicPr>
          <p:cNvPr id="5" name="Grafik 13">
            <a:extLst>
              <a:ext uri="{FF2B5EF4-FFF2-40B4-BE49-F238E27FC236}">
                <a16:creationId xmlns:a16="http://schemas.microsoft.com/office/drawing/2014/main" id="{B80AA45F-890A-4BE6-8642-F223ACA84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8189" y="5504733"/>
            <a:ext cx="24574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5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C42DE94-09A5-48A4-A360-4A328BA8A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6295" y="421577"/>
            <a:ext cx="3479673" cy="83165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9162212-74E8-41E8-B82C-016522BDFC29}"/>
              </a:ext>
            </a:extLst>
          </p:cNvPr>
          <p:cNvSpPr txBox="1"/>
          <p:nvPr/>
        </p:nvSpPr>
        <p:spPr>
          <a:xfrm>
            <a:off x="1353312" y="2048256"/>
            <a:ext cx="106946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O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permite</a:t>
            </a:r>
            <a:r>
              <a:rPr lang="de-DE" dirty="0"/>
              <a:t> </a:t>
            </a:r>
            <a:r>
              <a:rPr lang="de-DE" dirty="0" err="1"/>
              <a:t>colocar</a:t>
            </a:r>
            <a:r>
              <a:rPr lang="de-DE" dirty="0"/>
              <a:t> </a:t>
            </a:r>
            <a:r>
              <a:rPr lang="de-DE" dirty="0" err="1"/>
              <a:t>uma</a:t>
            </a:r>
            <a:r>
              <a:rPr lang="de-DE" dirty="0"/>
              <a:t> </a:t>
            </a:r>
            <a:r>
              <a:rPr lang="de-DE" dirty="0" err="1"/>
              <a:t>aplica</a:t>
            </a:r>
            <a:r>
              <a:rPr lang="pt-BR" dirty="0" err="1"/>
              <a:t>ção</a:t>
            </a:r>
            <a:r>
              <a:rPr lang="pt-BR" dirty="0"/>
              <a:t>, junto com todas as suas </a:t>
            </a:r>
            <a:r>
              <a:rPr lang="pt-BR" dirty="0" err="1"/>
              <a:t>depend</a:t>
            </a:r>
            <a:r>
              <a:rPr lang="de-DE" dirty="0"/>
              <a:t>ê</a:t>
            </a:r>
            <a:r>
              <a:rPr lang="pt-BR" dirty="0" err="1"/>
              <a:t>ncias</a:t>
            </a:r>
            <a:r>
              <a:rPr lang="pt-BR" dirty="0"/>
              <a:t> e seu “</a:t>
            </a:r>
            <a:r>
              <a:rPr lang="pt-BR" dirty="0" err="1"/>
              <a:t>runtime</a:t>
            </a:r>
            <a:r>
              <a:rPr lang="pt-BR" dirty="0"/>
              <a:t>”  </a:t>
            </a:r>
          </a:p>
          <a:p>
            <a:r>
              <a:rPr lang="pt-BR" dirty="0"/>
              <a:t>dentro de um pacote, a este pacote damos o nome de Imagem. 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/>
              <a:t>Uma imagem Docker é um arquivo imutável (inalterável) que representa um aplicativo e seu ambiente virtual</a:t>
            </a:r>
          </a:p>
          <a:p>
            <a:r>
              <a:rPr lang="pt-BR" dirty="0"/>
              <a:t> em um momento específico.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/>
              <a:t>Um contêiner é, em última análise, apenas uma imagem em execução.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27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301C958-3928-4D3E-8386-292173B2A560}"/>
              </a:ext>
            </a:extLst>
          </p:cNvPr>
          <p:cNvSpPr/>
          <p:nvPr/>
        </p:nvSpPr>
        <p:spPr>
          <a:xfrm>
            <a:off x="1446211" y="5242560"/>
            <a:ext cx="4617720" cy="12252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Hardware</a:t>
            </a:r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3F3A85C-D6F0-453F-95F3-F6D1A771404A}"/>
              </a:ext>
            </a:extLst>
          </p:cNvPr>
          <p:cNvSpPr/>
          <p:nvPr/>
        </p:nvSpPr>
        <p:spPr>
          <a:xfrm>
            <a:off x="1446211" y="4744212"/>
            <a:ext cx="4617720" cy="498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</a:t>
            </a:r>
            <a:endParaRPr lang="en-US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6D112A3-D5AA-4DC3-B239-9A4BE2855A52}"/>
              </a:ext>
            </a:extLst>
          </p:cNvPr>
          <p:cNvSpPr/>
          <p:nvPr/>
        </p:nvSpPr>
        <p:spPr>
          <a:xfrm>
            <a:off x="1446211" y="2361522"/>
            <a:ext cx="1188720" cy="1545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Container</a:t>
            </a:r>
            <a:endParaRPr lang="en-US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2886C8EE-5A7B-44C2-AED5-440AE572064A}"/>
              </a:ext>
            </a:extLst>
          </p:cNvPr>
          <p:cNvSpPr/>
          <p:nvPr/>
        </p:nvSpPr>
        <p:spPr>
          <a:xfrm>
            <a:off x="2650171" y="2371343"/>
            <a:ext cx="1188720" cy="15355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Container</a:t>
            </a:r>
            <a:endParaRPr lang="en-US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CD37D6BD-47C1-4132-B808-8AEC848F1630}"/>
              </a:ext>
            </a:extLst>
          </p:cNvPr>
          <p:cNvSpPr/>
          <p:nvPr/>
        </p:nvSpPr>
        <p:spPr>
          <a:xfrm>
            <a:off x="3854131" y="2361522"/>
            <a:ext cx="2209800" cy="1545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Container</a:t>
            </a:r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8D175AB-02BA-4240-A0EC-AEF303539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09507" y="5265420"/>
            <a:ext cx="740664" cy="7406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E5CB808-4D57-486C-A0D4-E32E50472E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03001" y="5205984"/>
            <a:ext cx="932688" cy="932688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2A29D27F-2028-4768-9A24-55D88756001F}"/>
              </a:ext>
            </a:extLst>
          </p:cNvPr>
          <p:cNvSpPr/>
          <p:nvPr/>
        </p:nvSpPr>
        <p:spPr>
          <a:xfrm>
            <a:off x="1446211" y="2018624"/>
            <a:ext cx="1188720" cy="5082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 1</a:t>
            </a:r>
            <a:endParaRPr lang="en-US" dirty="0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A5E133D7-76FC-4267-A32C-28D8DD2FD75A}"/>
              </a:ext>
            </a:extLst>
          </p:cNvPr>
          <p:cNvSpPr/>
          <p:nvPr/>
        </p:nvSpPr>
        <p:spPr>
          <a:xfrm>
            <a:off x="2653219" y="2018624"/>
            <a:ext cx="1188720" cy="5082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 2</a:t>
            </a:r>
            <a:endParaRPr lang="en-US" dirty="0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1CE6E882-4D04-4D80-BC04-BFC9BEC7B58A}"/>
              </a:ext>
            </a:extLst>
          </p:cNvPr>
          <p:cNvSpPr/>
          <p:nvPr/>
        </p:nvSpPr>
        <p:spPr>
          <a:xfrm>
            <a:off x="3838891" y="2018624"/>
            <a:ext cx="2225040" cy="5082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 3</a:t>
            </a:r>
            <a:endParaRPr lang="en-US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24059AC-A535-47DA-8CB3-D348A04250ED}"/>
              </a:ext>
            </a:extLst>
          </p:cNvPr>
          <p:cNvSpPr txBox="1"/>
          <p:nvPr/>
        </p:nvSpPr>
        <p:spPr>
          <a:xfrm>
            <a:off x="6568746" y="1833958"/>
            <a:ext cx="47915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Docker </a:t>
            </a:r>
            <a:r>
              <a:rPr lang="de-DE" sz="2400" dirty="0" err="1"/>
              <a:t>for</a:t>
            </a:r>
            <a:r>
              <a:rPr lang="de-DE" sz="2400" dirty="0"/>
              <a:t> Windows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de-DE" sz="2000" dirty="0" err="1"/>
              <a:t>Arquitetura</a:t>
            </a:r>
            <a:r>
              <a:rPr lang="de-DE" sz="2000" dirty="0"/>
              <a:t> 64 </a:t>
            </a:r>
            <a:r>
              <a:rPr lang="de-DE" sz="2000" dirty="0" err="1"/>
              <a:t>bits</a:t>
            </a:r>
            <a:endParaRPr lang="de-DE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de-DE" sz="2000" dirty="0"/>
              <a:t>Vers</a:t>
            </a:r>
            <a:r>
              <a:rPr lang="pt-BR" sz="2000" dirty="0" err="1"/>
              <a:t>ão</a:t>
            </a:r>
            <a:r>
              <a:rPr lang="pt-BR" sz="2000" dirty="0"/>
              <a:t> Pro, Enterprise ou </a:t>
            </a:r>
            <a:r>
              <a:rPr lang="pt-BR" sz="2000" dirty="0" err="1"/>
              <a:t>Education</a:t>
            </a:r>
            <a:endParaRPr lang="pt-BR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/>
              <a:t>Virtualização habilitada</a:t>
            </a:r>
          </a:p>
          <a:p>
            <a:endParaRPr lang="pt-BR" sz="2000" dirty="0"/>
          </a:p>
          <a:p>
            <a:r>
              <a:rPr lang="en-US" dirty="0"/>
              <a:t>https://hub.docker.com/editions/community/docker-ce-desktop-windows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D1578E12-671C-469D-ACE7-32E7CE196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36295" y="421577"/>
            <a:ext cx="3479673" cy="83165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E00F062-D9A1-4184-ACB6-269FAEFFB9E3}"/>
              </a:ext>
            </a:extLst>
          </p:cNvPr>
          <p:cNvSpPr/>
          <p:nvPr/>
        </p:nvSpPr>
        <p:spPr>
          <a:xfrm>
            <a:off x="1446211" y="3912870"/>
            <a:ext cx="4617720" cy="409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Docker</a:t>
            </a:r>
            <a:endParaRPr lang="en-US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09047E6-B3BE-4250-82D1-64218F7598D1}"/>
              </a:ext>
            </a:extLst>
          </p:cNvPr>
          <p:cNvSpPr/>
          <p:nvPr/>
        </p:nvSpPr>
        <p:spPr>
          <a:xfrm>
            <a:off x="1446211" y="4345686"/>
            <a:ext cx="4617720" cy="1874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Alpine Linux</a:t>
            </a:r>
            <a:endParaRPr lang="en-US" sz="12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8876EC9-8AFA-471D-A53A-A2C45B969E14}"/>
              </a:ext>
            </a:extLst>
          </p:cNvPr>
          <p:cNvSpPr/>
          <p:nvPr/>
        </p:nvSpPr>
        <p:spPr>
          <a:xfrm>
            <a:off x="1446211" y="4544568"/>
            <a:ext cx="4617720" cy="1996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Hyper-V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75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ixaDeTexto 34">
            <a:extLst>
              <a:ext uri="{FF2B5EF4-FFF2-40B4-BE49-F238E27FC236}">
                <a16:creationId xmlns:a16="http://schemas.microsoft.com/office/drawing/2014/main" id="{824059AC-A535-47DA-8CB3-D348A04250ED}"/>
              </a:ext>
            </a:extLst>
          </p:cNvPr>
          <p:cNvSpPr txBox="1"/>
          <p:nvPr/>
        </p:nvSpPr>
        <p:spPr>
          <a:xfrm>
            <a:off x="945186" y="1733374"/>
            <a:ext cx="906749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Instalação</a:t>
            </a:r>
            <a:r>
              <a:rPr lang="en-US" sz="2400" dirty="0"/>
              <a:t> no Linux</a:t>
            </a:r>
            <a:endParaRPr lang="pt-BR" sz="2000" dirty="0"/>
          </a:p>
          <a:p>
            <a:endParaRPr lang="pt-BR" sz="2000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Remova possíveis versões antigas do Docker:</a:t>
            </a:r>
          </a:p>
          <a:p>
            <a:r>
              <a:rPr lang="pt-BR" dirty="0"/>
              <a:t>	</a:t>
            </a:r>
            <a:r>
              <a:rPr lang="en-US" dirty="0" err="1"/>
              <a:t>sudo</a:t>
            </a:r>
            <a:r>
              <a:rPr lang="en-US" dirty="0"/>
              <a:t> apt-get remove docker docker-engine docker.io</a:t>
            </a:r>
          </a:p>
          <a:p>
            <a:endParaRPr lang="pt-BR" dirty="0"/>
          </a:p>
          <a:p>
            <a:pPr marL="342900" indent="-342900">
              <a:buFont typeface="+mj-lt"/>
              <a:buAutoNum type="arabicPeriod" startAt="2"/>
            </a:pPr>
            <a:r>
              <a:rPr lang="pt-BR" dirty="0"/>
              <a:t>Atualize o banco de dados de pacotes</a:t>
            </a:r>
            <a:r>
              <a:rPr lang="de-DE" dirty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endParaRPr lang="de-DE" dirty="0"/>
          </a:p>
          <a:p>
            <a:pPr marL="342900" indent="-342900">
              <a:buFont typeface="+mj-lt"/>
              <a:buAutoNum type="arabicPeriod" startAt="3"/>
            </a:pPr>
            <a:r>
              <a:rPr lang="pt-BR" dirty="0"/>
              <a:t>Adicione ao sistema a chave GPG oficial do repositório do Docker:</a:t>
            </a:r>
          </a:p>
          <a:p>
            <a:r>
              <a:rPr lang="de-DE" dirty="0"/>
              <a:t>	</a:t>
            </a:r>
            <a:r>
              <a:rPr lang="en-US" dirty="0"/>
              <a:t>curl -</a:t>
            </a:r>
            <a:r>
              <a:rPr lang="en-US" dirty="0" err="1"/>
              <a:t>fsSL</a:t>
            </a:r>
            <a:r>
              <a:rPr lang="en-US" dirty="0"/>
              <a:t> https://download.docker.com/linux/ubuntu/gpg | </a:t>
            </a:r>
            <a:r>
              <a:rPr lang="en-US" dirty="0" err="1"/>
              <a:t>sudo</a:t>
            </a:r>
            <a:r>
              <a:rPr lang="en-US" dirty="0"/>
              <a:t> apt-key add –</a:t>
            </a:r>
          </a:p>
          <a:p>
            <a:endParaRPr lang="de-DE" dirty="0"/>
          </a:p>
          <a:p>
            <a:pPr marL="342900" indent="-342900">
              <a:buFont typeface="+mj-lt"/>
              <a:buAutoNum type="arabicPeriod" startAt="4"/>
            </a:pPr>
            <a:r>
              <a:rPr lang="pt-BR" dirty="0"/>
              <a:t>Adicione o repositório do Docker às fontes do APT:</a:t>
            </a:r>
          </a:p>
          <a:p>
            <a:r>
              <a:rPr lang="pt-BR" dirty="0"/>
              <a:t>	</a:t>
            </a:r>
            <a:r>
              <a:rPr lang="en-US" dirty="0" err="1"/>
              <a:t>sudo</a:t>
            </a:r>
            <a:r>
              <a:rPr lang="en-US" dirty="0"/>
              <a:t> add-apt-repository \</a:t>
            </a:r>
          </a:p>
          <a:p>
            <a:r>
              <a:rPr lang="en-US" dirty="0"/>
              <a:t>   	"deb [arch=amd64] https://download.docker.com/linux/ubuntu \</a:t>
            </a:r>
          </a:p>
          <a:p>
            <a:r>
              <a:rPr lang="en-US" dirty="0"/>
              <a:t>   	$(</a:t>
            </a:r>
            <a:r>
              <a:rPr lang="en-US" dirty="0" err="1"/>
              <a:t>lsb_release</a:t>
            </a:r>
            <a:r>
              <a:rPr lang="en-US" dirty="0"/>
              <a:t> -cs) \</a:t>
            </a:r>
          </a:p>
          <a:p>
            <a:r>
              <a:rPr lang="en-US" dirty="0"/>
              <a:t>   	stable"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D1578E12-671C-469D-ACE7-32E7CE196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6295" y="421577"/>
            <a:ext cx="3479673" cy="83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03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ixaDeTexto 34">
            <a:extLst>
              <a:ext uri="{FF2B5EF4-FFF2-40B4-BE49-F238E27FC236}">
                <a16:creationId xmlns:a16="http://schemas.microsoft.com/office/drawing/2014/main" id="{824059AC-A535-47DA-8CB3-D348A04250ED}"/>
              </a:ext>
            </a:extLst>
          </p:cNvPr>
          <p:cNvSpPr txBox="1"/>
          <p:nvPr/>
        </p:nvSpPr>
        <p:spPr>
          <a:xfrm>
            <a:off x="945186" y="1733374"/>
            <a:ext cx="906749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Instalação</a:t>
            </a:r>
            <a:r>
              <a:rPr lang="en-US" sz="2400" dirty="0"/>
              <a:t> no Linux</a:t>
            </a:r>
            <a:endParaRPr lang="pt-BR" sz="2000" dirty="0"/>
          </a:p>
          <a:p>
            <a:endParaRPr lang="pt-BR" sz="2000" dirty="0"/>
          </a:p>
          <a:p>
            <a:pPr marL="342900" indent="-342900">
              <a:buFont typeface="+mj-lt"/>
              <a:buAutoNum type="arabicPeriod" startAt="5"/>
            </a:pPr>
            <a:r>
              <a:rPr lang="pt-BR" dirty="0"/>
              <a:t>Atualize o banco de dados de pacotes, pare ter acesso aos pacotes do Docker a partir do novo repositório adicionado:</a:t>
            </a:r>
          </a:p>
          <a:p>
            <a:r>
              <a:rPr lang="pt-BR" dirty="0"/>
              <a:t>	</a:t>
            </a:r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update</a:t>
            </a:r>
            <a:endParaRPr lang="pt-BR" dirty="0"/>
          </a:p>
          <a:p>
            <a:endParaRPr lang="pt-BR" dirty="0"/>
          </a:p>
          <a:p>
            <a:pPr marL="342900" indent="-342900">
              <a:buFont typeface="+mj-lt"/>
              <a:buAutoNum type="arabicPeriod" startAt="6"/>
            </a:pPr>
            <a:r>
              <a:rPr lang="en-US" dirty="0" err="1"/>
              <a:t>Instale</a:t>
            </a:r>
            <a:r>
              <a:rPr lang="en-US" dirty="0"/>
              <a:t> o </a:t>
            </a:r>
            <a:r>
              <a:rPr lang="en-US" dirty="0" err="1"/>
              <a:t>pacote</a:t>
            </a:r>
            <a:r>
              <a:rPr lang="en-US" dirty="0"/>
              <a:t> </a:t>
            </a:r>
            <a:r>
              <a:rPr lang="en-US" b="1" dirty="0"/>
              <a:t>docker-</a:t>
            </a:r>
            <a:r>
              <a:rPr lang="en-US" b="1" dirty="0" err="1"/>
              <a:t>ce</a:t>
            </a:r>
            <a:r>
              <a:rPr lang="en-US" dirty="0"/>
              <a:t>:</a:t>
            </a:r>
          </a:p>
          <a:p>
            <a:r>
              <a:rPr lang="de-DE" dirty="0"/>
              <a:t>	</a:t>
            </a: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apt-get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docker-ce</a:t>
            </a:r>
            <a:endParaRPr lang="de-DE" dirty="0"/>
          </a:p>
          <a:p>
            <a:endParaRPr lang="de-DE" dirty="0"/>
          </a:p>
          <a:p>
            <a:pPr marL="342900" indent="-342900">
              <a:buFont typeface="+mj-lt"/>
              <a:buAutoNum type="arabicPeriod" startAt="7"/>
            </a:pPr>
            <a:r>
              <a:rPr lang="pt-BR" dirty="0"/>
              <a:t>Caso você queira, você pode verificar se o Docker foi instalado corretamente verificando a sua versão:</a:t>
            </a:r>
          </a:p>
          <a:p>
            <a:r>
              <a:rPr lang="pt-BR" dirty="0"/>
              <a:t>	</a:t>
            </a:r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version</a:t>
            </a:r>
            <a:endParaRPr lang="pt-BR" dirty="0"/>
          </a:p>
          <a:p>
            <a:endParaRPr lang="pt-BR" dirty="0"/>
          </a:p>
          <a:p>
            <a:pPr marL="342900" indent="-342900">
              <a:buFont typeface="+mj-lt"/>
              <a:buAutoNum type="arabicPeriod" startAt="8"/>
            </a:pPr>
            <a:r>
              <a:rPr lang="pt-BR" dirty="0"/>
              <a:t>E para executar o Docker sem precisar de </a:t>
            </a:r>
            <a:r>
              <a:rPr lang="pt-BR" dirty="0" err="1"/>
              <a:t>sudo</a:t>
            </a:r>
            <a:r>
              <a:rPr lang="pt-BR" dirty="0"/>
              <a:t>, adicione o seu usuário ao grupo </a:t>
            </a:r>
            <a:r>
              <a:rPr lang="pt-BR" dirty="0" err="1"/>
              <a:t>docker</a:t>
            </a:r>
            <a:r>
              <a:rPr lang="pt-BR" dirty="0"/>
              <a:t>:</a:t>
            </a:r>
          </a:p>
          <a:p>
            <a:r>
              <a:rPr lang="pt-BR" dirty="0"/>
              <a:t>	</a:t>
            </a: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usermod</a:t>
            </a:r>
            <a:r>
              <a:rPr lang="de-DE" dirty="0"/>
              <a:t> -</a:t>
            </a:r>
            <a:r>
              <a:rPr lang="de-DE" dirty="0" err="1"/>
              <a:t>aG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$(</a:t>
            </a:r>
            <a:r>
              <a:rPr lang="de-DE" dirty="0" err="1"/>
              <a:t>whoami</a:t>
            </a:r>
            <a:r>
              <a:rPr lang="de-DE" dirty="0"/>
              <a:t>)</a:t>
            </a:r>
            <a:endParaRPr lang="en-US" dirty="0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D1578E12-671C-469D-ACE7-32E7CE196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6295" y="421577"/>
            <a:ext cx="3479673" cy="83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87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ixaDeTexto 34">
            <a:extLst>
              <a:ext uri="{FF2B5EF4-FFF2-40B4-BE49-F238E27FC236}">
                <a16:creationId xmlns:a16="http://schemas.microsoft.com/office/drawing/2014/main" id="{824059AC-A535-47DA-8CB3-D348A04250ED}"/>
              </a:ext>
            </a:extLst>
          </p:cNvPr>
          <p:cNvSpPr txBox="1"/>
          <p:nvPr/>
        </p:nvSpPr>
        <p:spPr>
          <a:xfrm>
            <a:off x="945186" y="1733374"/>
            <a:ext cx="515081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Testando</a:t>
            </a:r>
            <a:r>
              <a:rPr lang="de-DE" sz="2800" dirty="0"/>
              <a:t> o Docker</a:t>
            </a:r>
          </a:p>
          <a:p>
            <a:r>
              <a:rPr lang="de-DE" sz="2400" dirty="0" err="1"/>
              <a:t>cmd</a:t>
            </a:r>
            <a:r>
              <a:rPr lang="de-DE" sz="2400" dirty="0"/>
              <a:t>&gt;</a:t>
            </a:r>
            <a:r>
              <a:rPr lang="de-DE" sz="2400" dirty="0" err="1"/>
              <a:t>docker</a:t>
            </a:r>
            <a:endParaRPr lang="de-DE" sz="2400" dirty="0"/>
          </a:p>
          <a:p>
            <a:r>
              <a:rPr lang="de-DE" sz="2400" dirty="0" err="1"/>
              <a:t>cmd</a:t>
            </a:r>
            <a:r>
              <a:rPr lang="de-DE" sz="2400" dirty="0"/>
              <a:t>&gt;</a:t>
            </a:r>
            <a:r>
              <a:rPr lang="de-DE" sz="2400" dirty="0" err="1"/>
              <a:t>docker</a:t>
            </a:r>
            <a:r>
              <a:rPr lang="de-DE" sz="2400" dirty="0"/>
              <a:t> </a:t>
            </a:r>
            <a:r>
              <a:rPr lang="de-DE" sz="2400" dirty="0" err="1"/>
              <a:t>version</a:t>
            </a:r>
            <a:endParaRPr lang="de-DE" sz="2400" dirty="0"/>
          </a:p>
          <a:p>
            <a:endParaRPr lang="de-DE" sz="2400" dirty="0"/>
          </a:p>
          <a:p>
            <a:r>
              <a:rPr lang="de-DE" sz="2800" dirty="0"/>
              <a:t>Hello World</a:t>
            </a:r>
          </a:p>
          <a:p>
            <a:r>
              <a:rPr lang="de-DE" sz="2400" dirty="0" err="1"/>
              <a:t>cmd</a:t>
            </a:r>
            <a:r>
              <a:rPr lang="de-DE" sz="2400" dirty="0"/>
              <a:t>&gt;</a:t>
            </a:r>
            <a:r>
              <a:rPr lang="de-DE" sz="2400" dirty="0" err="1"/>
              <a:t>docker</a:t>
            </a:r>
            <a:r>
              <a:rPr lang="de-DE" sz="2400" dirty="0"/>
              <a:t> </a:t>
            </a:r>
            <a:r>
              <a:rPr lang="de-DE" sz="2400" dirty="0" err="1"/>
              <a:t>run</a:t>
            </a:r>
            <a:r>
              <a:rPr lang="de-DE" sz="2400" dirty="0"/>
              <a:t> </a:t>
            </a:r>
            <a:r>
              <a:rPr lang="de-DE" sz="2400" dirty="0" err="1"/>
              <a:t>hello-world</a:t>
            </a:r>
            <a:endParaRPr lang="en-US" dirty="0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D1578E12-671C-469D-ACE7-32E7CE196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6295" y="421577"/>
            <a:ext cx="3479673" cy="83165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2315B50-BF44-4415-8696-058FDC5AA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306" y="372746"/>
            <a:ext cx="2895919" cy="15803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B8464D6-88E2-4A2D-8DE2-DA74F7EC934E}"/>
              </a:ext>
            </a:extLst>
          </p:cNvPr>
          <p:cNvSpPr txBox="1"/>
          <p:nvPr/>
        </p:nvSpPr>
        <p:spPr>
          <a:xfrm>
            <a:off x="7251732" y="1907747"/>
            <a:ext cx="5150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Bo</a:t>
            </a:r>
            <a:r>
              <a:rPr lang="pt-BR" sz="2000" dirty="0"/>
              <a:t>tão direito do mouse...</a:t>
            </a:r>
            <a:endParaRPr lang="en-US" sz="1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ABB485E-4DB0-4A4D-B047-A42E69A7A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6306" y="2447493"/>
            <a:ext cx="2895919" cy="372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8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ixaDeTexto 34">
            <a:extLst>
              <a:ext uri="{FF2B5EF4-FFF2-40B4-BE49-F238E27FC236}">
                <a16:creationId xmlns:a16="http://schemas.microsoft.com/office/drawing/2014/main" id="{824059AC-A535-47DA-8CB3-D348A04250ED}"/>
              </a:ext>
            </a:extLst>
          </p:cNvPr>
          <p:cNvSpPr txBox="1"/>
          <p:nvPr/>
        </p:nvSpPr>
        <p:spPr>
          <a:xfrm>
            <a:off x="5225212" y="1106753"/>
            <a:ext cx="1905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Hello World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D1578E12-671C-469D-ACE7-32E7CE196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6295" y="421577"/>
            <a:ext cx="3479673" cy="831652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C42044DC-51A8-4207-BC3D-93057CC5D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41" y="1536821"/>
            <a:ext cx="6886325" cy="510362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AA26B19-59A5-4A42-A2F4-E1B48A408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0131" y="1536821"/>
            <a:ext cx="4773102" cy="510362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308DBCD-5B5C-41B1-B6E6-F9525B8ABF41}"/>
              </a:ext>
            </a:extLst>
          </p:cNvPr>
          <p:cNvSpPr txBox="1"/>
          <p:nvPr/>
        </p:nvSpPr>
        <p:spPr>
          <a:xfrm>
            <a:off x="7022332" y="1085701"/>
            <a:ext cx="5150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| </a:t>
            </a:r>
            <a:r>
              <a:rPr lang="pt-BR" sz="2800" dirty="0" err="1"/>
              <a:t>Version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37982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ixaDeTexto 34">
            <a:extLst>
              <a:ext uri="{FF2B5EF4-FFF2-40B4-BE49-F238E27FC236}">
                <a16:creationId xmlns:a16="http://schemas.microsoft.com/office/drawing/2014/main" id="{824059AC-A535-47DA-8CB3-D348A04250ED}"/>
              </a:ext>
            </a:extLst>
          </p:cNvPr>
          <p:cNvSpPr txBox="1"/>
          <p:nvPr/>
        </p:nvSpPr>
        <p:spPr>
          <a:xfrm>
            <a:off x="1269927" y="1497853"/>
            <a:ext cx="9061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Como </a:t>
            </a:r>
            <a:r>
              <a:rPr lang="de-DE" sz="2800" dirty="0" err="1"/>
              <a:t>funciona</a:t>
            </a:r>
            <a:r>
              <a:rPr lang="de-DE" sz="2800" dirty="0"/>
              <a:t>… 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D1578E12-671C-469D-ACE7-32E7CE196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6295" y="421577"/>
            <a:ext cx="3479673" cy="83165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94ED4092-C538-4A33-BDB0-4634493EE463}"/>
              </a:ext>
            </a:extLst>
          </p:cNvPr>
          <p:cNvSpPr/>
          <p:nvPr/>
        </p:nvSpPr>
        <p:spPr>
          <a:xfrm>
            <a:off x="1393593" y="4028324"/>
            <a:ext cx="2365074" cy="6275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Hardware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7B1CA77-94CC-440F-9F7F-719851067BDC}"/>
              </a:ext>
            </a:extLst>
          </p:cNvPr>
          <p:cNvSpPr/>
          <p:nvPr/>
        </p:nvSpPr>
        <p:spPr>
          <a:xfrm>
            <a:off x="1393593" y="3750038"/>
            <a:ext cx="2365074" cy="2679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S.O.</a:t>
            </a:r>
            <a:endParaRPr lang="en-US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4EA0586-DD4D-4EAC-AEEE-8446B95DAD72}"/>
              </a:ext>
            </a:extLst>
          </p:cNvPr>
          <p:cNvSpPr/>
          <p:nvPr/>
        </p:nvSpPr>
        <p:spPr>
          <a:xfrm>
            <a:off x="1393593" y="2819992"/>
            <a:ext cx="608831" cy="6854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Container</a:t>
            </a:r>
            <a:endParaRPr lang="en-US" sz="80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E449CE6-371C-460A-AA05-32C635440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623075" y="4184377"/>
            <a:ext cx="379349" cy="37934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1264182-D45A-4697-A3FD-E65C44E6D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132668" y="4126038"/>
            <a:ext cx="477698" cy="47769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1839AD78-09A8-4472-B7AB-21D9621865E0}"/>
              </a:ext>
            </a:extLst>
          </p:cNvPr>
          <p:cNvSpPr/>
          <p:nvPr/>
        </p:nvSpPr>
        <p:spPr>
          <a:xfrm>
            <a:off x="1393593" y="2544878"/>
            <a:ext cx="608831" cy="2603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Hello-World</a:t>
            </a:r>
            <a:endParaRPr lang="en-US" sz="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F4A4270-BE47-44F9-A640-DA57830D6609}"/>
              </a:ext>
            </a:extLst>
          </p:cNvPr>
          <p:cNvSpPr/>
          <p:nvPr/>
        </p:nvSpPr>
        <p:spPr>
          <a:xfrm>
            <a:off x="1393595" y="3512803"/>
            <a:ext cx="2365072" cy="222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Docker</a:t>
            </a:r>
            <a:endParaRPr lang="en-US" sz="1400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11F48E80-2C4F-419A-BEDB-D407E0EA6E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3593" y="4950170"/>
            <a:ext cx="2333951" cy="114316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883D5562-60B7-4F29-9FAE-84CC48C55D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529770" y="3028501"/>
            <a:ext cx="1460819" cy="999823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63FBF521-1C4B-46A5-8E22-11DDF67F2106}"/>
              </a:ext>
            </a:extLst>
          </p:cNvPr>
          <p:cNvSpPr txBox="1"/>
          <p:nvPr/>
        </p:nvSpPr>
        <p:spPr>
          <a:xfrm>
            <a:off x="7611860" y="4057110"/>
            <a:ext cx="164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Docker Hub/Store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682328E5-51BA-46FB-9DDA-5CB057179C21}"/>
              </a:ext>
            </a:extLst>
          </p:cNvPr>
          <p:cNvCxnSpPr/>
          <p:nvPr/>
        </p:nvCxnSpPr>
        <p:spPr>
          <a:xfrm>
            <a:off x="3988149" y="3624031"/>
            <a:ext cx="33836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7409C60-B755-4B7C-98B5-C295B9DB6CA8}"/>
              </a:ext>
            </a:extLst>
          </p:cNvPr>
          <p:cNvSpPr txBox="1"/>
          <p:nvPr/>
        </p:nvSpPr>
        <p:spPr>
          <a:xfrm>
            <a:off x="3916676" y="3313491"/>
            <a:ext cx="2620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docker</a:t>
            </a:r>
            <a:r>
              <a:rPr lang="de-DE" sz="1400" dirty="0"/>
              <a:t> pull </a:t>
            </a:r>
            <a:r>
              <a:rPr lang="de-DE" sz="1400" dirty="0" err="1"/>
              <a:t>hello-world</a:t>
            </a:r>
            <a:endParaRPr lang="de-DE" sz="1400" dirty="0"/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2E1B40D3-8142-4214-95D7-B14729FE19A0}"/>
              </a:ext>
            </a:extLst>
          </p:cNvPr>
          <p:cNvCxnSpPr>
            <a:cxnSpLocks/>
          </p:cNvCxnSpPr>
          <p:nvPr/>
        </p:nvCxnSpPr>
        <p:spPr>
          <a:xfrm flipH="1">
            <a:off x="3988151" y="4018017"/>
            <a:ext cx="3383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80FB05B-53B2-4176-BCB4-489DE615884D}"/>
              </a:ext>
            </a:extLst>
          </p:cNvPr>
          <p:cNvSpPr txBox="1"/>
          <p:nvPr/>
        </p:nvSpPr>
        <p:spPr>
          <a:xfrm>
            <a:off x="5827336" y="4024680"/>
            <a:ext cx="1745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Imagem</a:t>
            </a:r>
            <a:r>
              <a:rPr lang="de-DE" sz="1400" dirty="0"/>
              <a:t> </a:t>
            </a:r>
            <a:r>
              <a:rPr lang="de-DE" sz="1400" dirty="0" err="1"/>
              <a:t>hello-world</a:t>
            </a:r>
            <a:endParaRPr lang="de-DE" sz="1400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AECFF337-6A66-4CBF-8775-A770543A94F3}"/>
              </a:ext>
            </a:extLst>
          </p:cNvPr>
          <p:cNvSpPr/>
          <p:nvPr/>
        </p:nvSpPr>
        <p:spPr>
          <a:xfrm>
            <a:off x="5768464" y="5723998"/>
            <a:ext cx="4704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https://hub.docker.com/search?q=&amp;type=image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A364026A-C63A-485E-B217-A6629FB1BC93}"/>
              </a:ext>
            </a:extLst>
          </p:cNvPr>
          <p:cNvSpPr txBox="1"/>
          <p:nvPr/>
        </p:nvSpPr>
        <p:spPr>
          <a:xfrm>
            <a:off x="2107474" y="2744959"/>
            <a:ext cx="2620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docker</a:t>
            </a:r>
            <a:r>
              <a:rPr lang="de-DE" sz="1400" dirty="0"/>
              <a:t> </a:t>
            </a:r>
            <a:r>
              <a:rPr lang="de-DE" sz="1400" dirty="0" err="1"/>
              <a:t>start</a:t>
            </a:r>
            <a:r>
              <a:rPr lang="de-DE" sz="1400" dirty="0"/>
              <a:t> ded11325eee7</a:t>
            </a:r>
          </a:p>
        </p:txBody>
      </p:sp>
    </p:spTree>
    <p:extLst>
      <p:ext uri="{BB962C8B-B14F-4D97-AF65-F5344CB8AC3E}">
        <p14:creationId xmlns:p14="http://schemas.microsoft.com/office/powerpoint/2010/main" val="335929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5" grpId="0" animBg="1"/>
      <p:bldP spid="3" grpId="0" animBg="1"/>
      <p:bldP spid="36" grpId="0"/>
      <p:bldP spid="39" grpId="0"/>
      <p:bldP spid="44" grpId="0"/>
      <p:bldP spid="45" grpId="0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ixaDeTexto 34">
            <a:extLst>
              <a:ext uri="{FF2B5EF4-FFF2-40B4-BE49-F238E27FC236}">
                <a16:creationId xmlns:a16="http://schemas.microsoft.com/office/drawing/2014/main" id="{824059AC-A535-47DA-8CB3-D348A04250ED}"/>
              </a:ext>
            </a:extLst>
          </p:cNvPr>
          <p:cNvSpPr txBox="1"/>
          <p:nvPr/>
        </p:nvSpPr>
        <p:spPr>
          <a:xfrm>
            <a:off x="836295" y="1501108"/>
            <a:ext cx="9061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Comandos</a:t>
            </a:r>
            <a:r>
              <a:rPr lang="de-DE" sz="2800" dirty="0"/>
              <a:t> </a:t>
            </a:r>
            <a:r>
              <a:rPr lang="de-DE" sz="2800" dirty="0" err="1"/>
              <a:t>básicos</a:t>
            </a:r>
            <a:r>
              <a:rPr lang="de-DE" sz="2800" dirty="0"/>
              <a:t> 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D1578E12-671C-469D-ACE7-32E7CE196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6295" y="421577"/>
            <a:ext cx="3479673" cy="83165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5B16D18-7DEE-4A67-8946-136BDA5A0B9F}"/>
              </a:ext>
            </a:extLst>
          </p:cNvPr>
          <p:cNvSpPr txBox="1"/>
          <p:nvPr/>
        </p:nvSpPr>
        <p:spPr>
          <a:xfrm>
            <a:off x="391886" y="4745083"/>
            <a:ext cx="9061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** </a:t>
            </a:r>
            <a:r>
              <a:rPr lang="de-DE" dirty="0" err="1"/>
              <a:t>No</a:t>
            </a:r>
            <a:r>
              <a:rPr lang="de-DE" dirty="0"/>
              <a:t> Windows </a:t>
            </a:r>
            <a:r>
              <a:rPr lang="de-DE" dirty="0" err="1"/>
              <a:t>utilize</a:t>
            </a:r>
            <a:r>
              <a:rPr lang="de-DE" dirty="0"/>
              <a:t> PowerShell…</a:t>
            </a:r>
          </a:p>
          <a:p>
            <a:r>
              <a:rPr lang="de-DE" dirty="0"/>
              <a:t> 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CC79FAB4-CE49-45BF-AD74-BBDA3D8C3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197926"/>
              </p:ext>
            </p:extLst>
          </p:nvPr>
        </p:nvGraphicFramePr>
        <p:xfrm>
          <a:off x="391886" y="2459083"/>
          <a:ext cx="1140822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22">
                  <a:extLst>
                    <a:ext uri="{9D8B030D-6E8A-4147-A177-3AD203B41FA5}">
                      <a16:colId xmlns:a16="http://schemas.microsoft.com/office/drawing/2014/main" val="1607302674"/>
                    </a:ext>
                  </a:extLst>
                </a:gridCol>
                <a:gridCol w="4398206">
                  <a:extLst>
                    <a:ext uri="{9D8B030D-6E8A-4147-A177-3AD203B41FA5}">
                      <a16:colId xmlns:a16="http://schemas.microsoft.com/office/drawing/2014/main" val="910186709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196119080"/>
                    </a:ext>
                  </a:extLst>
                </a:gridCol>
              </a:tblGrid>
              <a:tr h="312896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  <a:r>
                        <a:rPr lang="pt-BR" dirty="0" err="1"/>
                        <a:t>ção</a:t>
                      </a:r>
                      <a:r>
                        <a:rPr lang="pt-BR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Comando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...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53800"/>
                  </a:ext>
                </a:extLst>
              </a:tr>
              <a:tr h="312896">
                <a:tc>
                  <a:txBody>
                    <a:bodyPr/>
                    <a:lstStyle/>
                    <a:p>
                      <a:r>
                        <a:rPr lang="de-DE" b="1" dirty="0" err="1"/>
                        <a:t>Criar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novo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container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docker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run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ubuntu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224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b="1" dirty="0" err="1"/>
                        <a:t>Criar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novo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container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passando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comandos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para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serem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executados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docker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run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ubuntu</a:t>
                      </a:r>
                      <a:r>
                        <a:rPr lang="de-DE" dirty="0"/>
                        <a:t> echo “Ola Mundo</a:t>
                      </a:r>
                      <a:r>
                        <a:rPr lang="pt-BR" dirty="0"/>
                        <a:t>”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32366"/>
                  </a:ext>
                </a:extLst>
              </a:tr>
              <a:tr h="540068">
                <a:tc>
                  <a:txBody>
                    <a:bodyPr/>
                    <a:lstStyle/>
                    <a:p>
                      <a:r>
                        <a:rPr lang="de-DE" b="1" dirty="0" err="1"/>
                        <a:t>Criar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novo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container</a:t>
                      </a:r>
                      <a:r>
                        <a:rPr lang="de-DE" dirty="0"/>
                        <a:t> + modo </a:t>
                      </a:r>
                      <a:r>
                        <a:rPr lang="de-DE" dirty="0" err="1"/>
                        <a:t>interativo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docker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run</a:t>
                      </a:r>
                      <a:r>
                        <a:rPr lang="de-DE" dirty="0"/>
                        <a:t> –</a:t>
                      </a:r>
                      <a:r>
                        <a:rPr lang="de-DE" dirty="0" err="1"/>
                        <a:t>it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ubuntu</a:t>
                      </a:r>
                      <a:r>
                        <a:rPr lang="pt-BR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ctrl</a:t>
                      </a:r>
                      <a:r>
                        <a:rPr lang="pt-BR" dirty="0"/>
                        <a:t> </a:t>
                      </a:r>
                      <a:r>
                        <a:rPr lang="de-DE" dirty="0"/>
                        <a:t>+ d </a:t>
                      </a:r>
                      <a:r>
                        <a:rPr lang="de-DE" dirty="0" err="1"/>
                        <a:t>para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sair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09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613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ixaDeTexto 34">
            <a:extLst>
              <a:ext uri="{FF2B5EF4-FFF2-40B4-BE49-F238E27FC236}">
                <a16:creationId xmlns:a16="http://schemas.microsoft.com/office/drawing/2014/main" id="{824059AC-A535-47DA-8CB3-D348A04250ED}"/>
              </a:ext>
            </a:extLst>
          </p:cNvPr>
          <p:cNvSpPr txBox="1"/>
          <p:nvPr/>
        </p:nvSpPr>
        <p:spPr>
          <a:xfrm>
            <a:off x="836295" y="1501108"/>
            <a:ext cx="9061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Comandos</a:t>
            </a:r>
            <a:r>
              <a:rPr lang="de-DE" sz="2800" dirty="0"/>
              <a:t> </a:t>
            </a:r>
            <a:r>
              <a:rPr lang="de-DE" sz="2800" dirty="0" err="1"/>
              <a:t>básicos</a:t>
            </a:r>
            <a:endParaRPr lang="de-DE" sz="2800" dirty="0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D1578E12-671C-469D-ACE7-32E7CE196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6295" y="421577"/>
            <a:ext cx="3479673" cy="831652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CC79FAB4-CE49-45BF-AD74-BBDA3D8C3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907449"/>
              </p:ext>
            </p:extLst>
          </p:nvPr>
        </p:nvGraphicFramePr>
        <p:xfrm>
          <a:off x="391886" y="2459083"/>
          <a:ext cx="11408228" cy="201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76222">
                  <a:extLst>
                    <a:ext uri="{9D8B030D-6E8A-4147-A177-3AD203B41FA5}">
                      <a16:colId xmlns:a16="http://schemas.microsoft.com/office/drawing/2014/main" val="1607302674"/>
                    </a:ext>
                  </a:extLst>
                </a:gridCol>
                <a:gridCol w="4398206">
                  <a:extLst>
                    <a:ext uri="{9D8B030D-6E8A-4147-A177-3AD203B41FA5}">
                      <a16:colId xmlns:a16="http://schemas.microsoft.com/office/drawing/2014/main" val="910186709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196119080"/>
                    </a:ext>
                  </a:extLst>
                </a:gridCol>
              </a:tblGrid>
              <a:tr h="312896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  <a:r>
                        <a:rPr lang="pt-BR" dirty="0" err="1"/>
                        <a:t>ção</a:t>
                      </a:r>
                      <a:r>
                        <a:rPr lang="pt-BR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Comando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...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53800"/>
                  </a:ext>
                </a:extLst>
              </a:tr>
              <a:tr h="312896">
                <a:tc>
                  <a:txBody>
                    <a:bodyPr/>
                    <a:lstStyle/>
                    <a:p>
                      <a:r>
                        <a:rPr lang="de-DE" b="1" dirty="0" err="1"/>
                        <a:t>Listar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todos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containers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ativos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docker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224675"/>
                  </a:ext>
                </a:extLst>
              </a:tr>
              <a:tr h="5400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err="1"/>
                        <a:t>Listar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todos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containers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já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criados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docker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ps</a:t>
                      </a:r>
                      <a:r>
                        <a:rPr lang="de-DE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12970"/>
                  </a:ext>
                </a:extLst>
              </a:tr>
              <a:tr h="5400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err="1"/>
                        <a:t>Listar</a:t>
                      </a:r>
                      <a:r>
                        <a:rPr lang="de-DE" b="1" dirty="0"/>
                        <a:t> </a:t>
                      </a:r>
                      <a:r>
                        <a:rPr lang="de-DE" dirty="0" err="1"/>
                        <a:t>todas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</a:t>
                      </a:r>
                      <a:r>
                        <a:rPr lang="de-DE" b="1" dirty="0" err="1"/>
                        <a:t>imagens</a:t>
                      </a:r>
                      <a:r>
                        <a:rPr lang="de-DE" dirty="0"/>
                        <a:t> do </a:t>
                      </a:r>
                      <a:r>
                        <a:rPr lang="de-DE" dirty="0" err="1"/>
                        <a:t>repositório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local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Docker </a:t>
                      </a:r>
                      <a:r>
                        <a:rPr lang="de-DE" dirty="0" err="1"/>
                        <a:t>image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73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95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ixaDeTexto 34">
            <a:extLst>
              <a:ext uri="{FF2B5EF4-FFF2-40B4-BE49-F238E27FC236}">
                <a16:creationId xmlns:a16="http://schemas.microsoft.com/office/drawing/2014/main" id="{824059AC-A535-47DA-8CB3-D348A04250ED}"/>
              </a:ext>
            </a:extLst>
          </p:cNvPr>
          <p:cNvSpPr txBox="1"/>
          <p:nvPr/>
        </p:nvSpPr>
        <p:spPr>
          <a:xfrm>
            <a:off x="836295" y="1501108"/>
            <a:ext cx="9061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Comandos</a:t>
            </a:r>
            <a:r>
              <a:rPr lang="de-DE" sz="2800" dirty="0"/>
              <a:t> </a:t>
            </a:r>
            <a:r>
              <a:rPr lang="de-DE" sz="2800" dirty="0" err="1"/>
              <a:t>básicos</a:t>
            </a:r>
            <a:endParaRPr lang="de-DE" sz="2800" dirty="0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D1578E12-671C-469D-ACE7-32E7CE196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6295" y="421577"/>
            <a:ext cx="3479673" cy="831652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CC79FAB4-CE49-45BF-AD74-BBDA3D8C3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501555"/>
              </p:ext>
            </p:extLst>
          </p:nvPr>
        </p:nvGraphicFramePr>
        <p:xfrm>
          <a:off x="391886" y="2272207"/>
          <a:ext cx="11408228" cy="21859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76222">
                  <a:extLst>
                    <a:ext uri="{9D8B030D-6E8A-4147-A177-3AD203B41FA5}">
                      <a16:colId xmlns:a16="http://schemas.microsoft.com/office/drawing/2014/main" val="1607302674"/>
                    </a:ext>
                  </a:extLst>
                </a:gridCol>
                <a:gridCol w="4398206">
                  <a:extLst>
                    <a:ext uri="{9D8B030D-6E8A-4147-A177-3AD203B41FA5}">
                      <a16:colId xmlns:a16="http://schemas.microsoft.com/office/drawing/2014/main" val="910186709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196119080"/>
                    </a:ext>
                  </a:extLst>
                </a:gridCol>
              </a:tblGrid>
              <a:tr h="312896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  <a:r>
                        <a:rPr lang="pt-BR" dirty="0" err="1"/>
                        <a:t>ção</a:t>
                      </a:r>
                      <a:r>
                        <a:rPr lang="pt-BR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Comando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...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53800"/>
                  </a:ext>
                </a:extLst>
              </a:tr>
              <a:tr h="312896">
                <a:tc>
                  <a:txBody>
                    <a:bodyPr/>
                    <a:lstStyle/>
                    <a:p>
                      <a:r>
                        <a:rPr lang="de-DE" b="1" dirty="0" err="1"/>
                        <a:t>Iniciar</a:t>
                      </a:r>
                      <a:r>
                        <a:rPr lang="de-DE" dirty="0"/>
                        <a:t> um </a:t>
                      </a:r>
                      <a:r>
                        <a:rPr lang="de-DE" dirty="0" err="1"/>
                        <a:t>container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já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criado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docker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start</a:t>
                      </a:r>
                      <a:r>
                        <a:rPr lang="de-DE" dirty="0"/>
                        <a:t> [</a:t>
                      </a:r>
                      <a:r>
                        <a:rPr lang="de-DE" dirty="0" err="1"/>
                        <a:t>container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r>
                        <a:rPr lang="de-DE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224675"/>
                  </a:ext>
                </a:extLst>
              </a:tr>
              <a:tr h="5400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err="1"/>
                        <a:t>Iniciar</a:t>
                      </a:r>
                      <a:r>
                        <a:rPr lang="de-DE" dirty="0"/>
                        <a:t> um </a:t>
                      </a:r>
                      <a:r>
                        <a:rPr lang="de-DE" dirty="0" err="1"/>
                        <a:t>container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manter</a:t>
                      </a:r>
                      <a:r>
                        <a:rPr lang="de-DE" dirty="0"/>
                        <a:t> sua </a:t>
                      </a:r>
                      <a:r>
                        <a:rPr lang="de-DE" dirty="0" err="1"/>
                        <a:t>saída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padr</a:t>
                      </a:r>
                      <a:r>
                        <a:rPr lang="pt-BR" dirty="0" err="1"/>
                        <a:t>ão</a:t>
                      </a:r>
                      <a:r>
                        <a:rPr lang="pt-BR" dirty="0"/>
                        <a:t> aberta (terminal</a:t>
                      </a:r>
                      <a:r>
                        <a:rPr lang="de-DE" dirty="0"/>
                        <a:t>) + modo </a:t>
                      </a:r>
                      <a:r>
                        <a:rPr lang="de-DE" dirty="0" err="1"/>
                        <a:t>interativo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ativo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docker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start</a:t>
                      </a:r>
                      <a:r>
                        <a:rPr lang="de-DE" dirty="0"/>
                        <a:t> –a –i [</a:t>
                      </a:r>
                      <a:r>
                        <a:rPr lang="de-DE" dirty="0" err="1"/>
                        <a:t>container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r>
                        <a:rPr lang="de-DE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 </a:t>
                      </a:r>
                      <a:r>
                        <a:rPr lang="de-DE" dirty="0" err="1"/>
                        <a:t>container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poder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informado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parcialmente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12970"/>
                  </a:ext>
                </a:extLst>
              </a:tr>
              <a:tr h="5400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err="1"/>
                        <a:t>Parar</a:t>
                      </a:r>
                      <a:r>
                        <a:rPr lang="de-DE" dirty="0"/>
                        <a:t> um </a:t>
                      </a:r>
                      <a:r>
                        <a:rPr lang="de-DE" dirty="0" err="1"/>
                        <a:t>container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docker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stop</a:t>
                      </a:r>
                      <a:r>
                        <a:rPr lang="de-DE" dirty="0"/>
                        <a:t> [</a:t>
                      </a:r>
                      <a:r>
                        <a:rPr lang="de-DE" dirty="0" err="1"/>
                        <a:t>container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r>
                        <a:rPr lang="de-DE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94691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71D93F8-C302-44BD-8924-9431B8BF0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556962"/>
              </p:ext>
            </p:extLst>
          </p:nvPr>
        </p:nvGraphicFramePr>
        <p:xfrm>
          <a:off x="391886" y="4672012"/>
          <a:ext cx="11408228" cy="109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76222">
                  <a:extLst>
                    <a:ext uri="{9D8B030D-6E8A-4147-A177-3AD203B41FA5}">
                      <a16:colId xmlns:a16="http://schemas.microsoft.com/office/drawing/2014/main" val="1607302674"/>
                    </a:ext>
                  </a:extLst>
                </a:gridCol>
                <a:gridCol w="4398206">
                  <a:extLst>
                    <a:ext uri="{9D8B030D-6E8A-4147-A177-3AD203B41FA5}">
                      <a16:colId xmlns:a16="http://schemas.microsoft.com/office/drawing/2014/main" val="910186709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196119080"/>
                    </a:ext>
                  </a:extLst>
                </a:gridCol>
              </a:tblGrid>
              <a:tr h="312896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  <a:r>
                        <a:rPr lang="pt-BR" dirty="0" err="1"/>
                        <a:t>ção</a:t>
                      </a:r>
                      <a:r>
                        <a:rPr lang="pt-BR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Comando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...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53800"/>
                  </a:ext>
                </a:extLst>
              </a:tr>
              <a:tr h="312896">
                <a:tc>
                  <a:txBody>
                    <a:bodyPr/>
                    <a:lstStyle/>
                    <a:p>
                      <a:r>
                        <a:rPr lang="de-DE" dirty="0" err="1"/>
                        <a:t>Usar</a:t>
                      </a:r>
                      <a:r>
                        <a:rPr lang="de-DE" dirty="0"/>
                        <a:t> o </a:t>
                      </a:r>
                      <a:r>
                        <a:rPr lang="de-DE" b="1" dirty="0"/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docker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Lista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todos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comandos</a:t>
                      </a:r>
                      <a:r>
                        <a:rPr lang="de-DE" dirty="0"/>
                        <a:t> do </a:t>
                      </a:r>
                      <a:r>
                        <a:rPr lang="de-DE" dirty="0" err="1"/>
                        <a:t>docker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224675"/>
                  </a:ext>
                </a:extLst>
              </a:tr>
              <a:tr h="312896">
                <a:tc>
                  <a:txBody>
                    <a:bodyPr/>
                    <a:lstStyle/>
                    <a:p>
                      <a:r>
                        <a:rPr lang="de-DE" dirty="0" err="1"/>
                        <a:t>Usar</a:t>
                      </a:r>
                      <a:r>
                        <a:rPr lang="de-DE" dirty="0"/>
                        <a:t> o </a:t>
                      </a:r>
                      <a:r>
                        <a:rPr lang="de-DE" b="1" dirty="0"/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docker</a:t>
                      </a:r>
                      <a:r>
                        <a:rPr lang="de-DE" dirty="0"/>
                        <a:t> [</a:t>
                      </a:r>
                      <a:r>
                        <a:rPr lang="de-DE" dirty="0" err="1"/>
                        <a:t>comando</a:t>
                      </a:r>
                      <a:r>
                        <a:rPr lang="de-DE" dirty="0"/>
                        <a:t>] --</a:t>
                      </a:r>
                      <a:r>
                        <a:rPr lang="de-DE" dirty="0" err="1"/>
                        <a:t>help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Exibe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op</a:t>
                      </a:r>
                      <a:r>
                        <a:rPr lang="pt-BR" dirty="0" err="1"/>
                        <a:t>ções</a:t>
                      </a:r>
                      <a:r>
                        <a:rPr lang="pt-BR" dirty="0"/>
                        <a:t> de flags do comando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66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31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ACE22-510E-4215-906C-CE663C6A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cap="none" dirty="0"/>
              <a:t>Containers </a:t>
            </a:r>
            <a:r>
              <a:rPr lang="de-DE" cap="none" dirty="0"/>
              <a:t>– O </a:t>
            </a:r>
            <a:r>
              <a:rPr lang="de-DE" cap="none" dirty="0" err="1"/>
              <a:t>problema</a:t>
            </a:r>
            <a:r>
              <a:rPr lang="de-DE" cap="none" dirty="0"/>
              <a:t> das </a:t>
            </a:r>
            <a:r>
              <a:rPr lang="de-DE" cap="none" dirty="0" err="1"/>
              <a:t>máquinas</a:t>
            </a:r>
            <a:r>
              <a:rPr lang="de-DE" cap="none" dirty="0"/>
              <a:t> </a:t>
            </a:r>
            <a:r>
              <a:rPr lang="de-DE" cap="none" dirty="0" err="1"/>
              <a:t>virtuais</a:t>
            </a:r>
            <a:endParaRPr lang="en-US" cap="none" dirty="0"/>
          </a:p>
        </p:txBody>
      </p:sp>
      <p:pic>
        <p:nvPicPr>
          <p:cNvPr id="20" name="Espaço Reservado para Conteúdo 19" descr="Servidor">
            <a:extLst>
              <a:ext uri="{FF2B5EF4-FFF2-40B4-BE49-F238E27FC236}">
                <a16:creationId xmlns:a16="http://schemas.microsoft.com/office/drawing/2014/main" id="{D00DDB3E-DF18-4738-B375-1866C3EC5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5422" y="3701193"/>
            <a:ext cx="1261870" cy="1261870"/>
          </a:xfr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8CE0CF3-BE08-4CED-B6F6-55B89BC65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209311" y="2090400"/>
            <a:ext cx="1261871" cy="1031718"/>
          </a:xfrm>
          <a:prstGeom prst="rect">
            <a:avLst/>
          </a:prstGeom>
        </p:spPr>
      </p:pic>
      <p:pic>
        <p:nvPicPr>
          <p:cNvPr id="27" name="Espaço Reservado para Conteúdo 19" descr="Servidor">
            <a:extLst>
              <a:ext uri="{FF2B5EF4-FFF2-40B4-BE49-F238E27FC236}">
                <a16:creationId xmlns:a16="http://schemas.microsoft.com/office/drawing/2014/main" id="{419C89ED-5DAD-4187-9AB1-185FE6507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9751" y="3710337"/>
            <a:ext cx="1261870" cy="126187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B987AA32-EA59-4926-A62B-EE3B3568FE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959956" y="2606259"/>
            <a:ext cx="1085154" cy="226254"/>
          </a:xfrm>
          <a:prstGeom prst="rect">
            <a:avLst/>
          </a:prstGeom>
        </p:spPr>
      </p:pic>
      <p:pic>
        <p:nvPicPr>
          <p:cNvPr id="31" name="Espaço Reservado para Conteúdo 19" descr="Servidor">
            <a:extLst>
              <a:ext uri="{FF2B5EF4-FFF2-40B4-BE49-F238E27FC236}">
                <a16:creationId xmlns:a16="http://schemas.microsoft.com/office/drawing/2014/main" id="{31AB541A-4C08-4EEB-A5E6-BF0D3CE4E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9032" y="3737769"/>
            <a:ext cx="1261870" cy="126187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6F96C7B3-CA4F-4D08-9A09-36882847A5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593080" y="1936129"/>
            <a:ext cx="1005840" cy="1422426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D3EEE15F-6E04-4951-97EB-6C4E0A3C77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180171" y="1926985"/>
            <a:ext cx="955755" cy="955755"/>
          </a:xfrm>
          <a:prstGeom prst="rect">
            <a:avLst/>
          </a:prstGeom>
        </p:spPr>
      </p:pic>
      <p:pic>
        <p:nvPicPr>
          <p:cNvPr id="41" name="Espaço Reservado para Conteúdo 19" descr="Servidor">
            <a:extLst>
              <a:ext uri="{FF2B5EF4-FFF2-40B4-BE49-F238E27FC236}">
                <a16:creationId xmlns:a16="http://schemas.microsoft.com/office/drawing/2014/main" id="{6DDC77FA-1D41-4DE8-9F5F-EA467103C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7114" y="3737769"/>
            <a:ext cx="1261870" cy="126187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C9905F0B-88D9-4753-9ACD-C13AEB3C85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445646" y="2438074"/>
            <a:ext cx="1633006" cy="544335"/>
          </a:xfrm>
          <a:prstGeom prst="rect">
            <a:avLst/>
          </a:prstGeom>
        </p:spPr>
      </p:pic>
      <p:pic>
        <p:nvPicPr>
          <p:cNvPr id="45" name="Espaço Reservado para Conteúdo 19" descr="Servidor">
            <a:extLst>
              <a:ext uri="{FF2B5EF4-FFF2-40B4-BE49-F238E27FC236}">
                <a16:creationId xmlns:a16="http://schemas.microsoft.com/office/drawing/2014/main" id="{CC28C909-D8D0-4236-9771-11E305C6E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8703" y="3744785"/>
            <a:ext cx="1261870" cy="126187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436A6D76-DB19-40E1-9BE9-60DA24410F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7251730" y="3009034"/>
            <a:ext cx="771088" cy="771088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B0931B9F-7EA6-4140-837F-2651BC7A2E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2403252" y="2891884"/>
            <a:ext cx="929557" cy="929557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ADE358F2-2B2B-4FA6-A26A-6E121C6E5E9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3953085" y="2891883"/>
            <a:ext cx="929557" cy="929557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23A7C29D-3B66-463D-BA01-2019CBC35E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5602407" y="2880049"/>
            <a:ext cx="929557" cy="929557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45DCAFD7-C19B-427E-8113-A29AF303B64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8720818" y="2917037"/>
            <a:ext cx="929557" cy="929557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CBED9D03-E018-45D5-AC83-5E6BFC28D5B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2812040" y="4871578"/>
            <a:ext cx="697992" cy="697992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F57D38F3-9816-4C79-9C82-C115C23790F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4347118" y="4911982"/>
            <a:ext cx="697992" cy="697992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657BB0D3-57ED-4F11-8166-D05F5B52524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5998222" y="4916648"/>
            <a:ext cx="697992" cy="697992"/>
          </a:xfrm>
          <a:prstGeom prst="rect">
            <a:avLst/>
          </a:prstGeom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2463D7A4-9F23-4940-B269-A246BD521AF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7569811" y="4916648"/>
            <a:ext cx="697992" cy="697992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FA6E1A5F-2E2C-49BF-A816-3D2983A915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9172624" y="4916648"/>
            <a:ext cx="697992" cy="697992"/>
          </a:xfrm>
          <a:prstGeom prst="rect">
            <a:avLst/>
          </a:prstGeom>
        </p:spPr>
      </p:pic>
      <p:pic>
        <p:nvPicPr>
          <p:cNvPr id="69" name="Gráfico 68" descr="Relâmpago">
            <a:extLst>
              <a:ext uri="{FF2B5EF4-FFF2-40B4-BE49-F238E27FC236}">
                <a16:creationId xmlns:a16="http://schemas.microsoft.com/office/drawing/2014/main" id="{1DC61939-D932-4927-8356-9B40E6696E6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273884">
            <a:off x="2178340" y="5049271"/>
            <a:ext cx="697992" cy="914400"/>
          </a:xfrm>
          <a:prstGeom prst="rect">
            <a:avLst/>
          </a:prstGeom>
        </p:spPr>
      </p:pic>
      <p:pic>
        <p:nvPicPr>
          <p:cNvPr id="71" name="Gráfico 70" descr="Relâmpago">
            <a:extLst>
              <a:ext uri="{FF2B5EF4-FFF2-40B4-BE49-F238E27FC236}">
                <a16:creationId xmlns:a16="http://schemas.microsoft.com/office/drawing/2014/main" id="{B7AC674D-18B3-4E9C-9688-8CC77F8C368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273884">
            <a:off x="3724914" y="5038827"/>
            <a:ext cx="697992" cy="914400"/>
          </a:xfrm>
          <a:prstGeom prst="rect">
            <a:avLst/>
          </a:prstGeom>
        </p:spPr>
      </p:pic>
      <p:pic>
        <p:nvPicPr>
          <p:cNvPr id="72" name="Gráfico 71" descr="Relâmpago">
            <a:extLst>
              <a:ext uri="{FF2B5EF4-FFF2-40B4-BE49-F238E27FC236}">
                <a16:creationId xmlns:a16="http://schemas.microsoft.com/office/drawing/2014/main" id="{22B5AC19-B612-4C34-BB21-A2F62632DFB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273884">
            <a:off x="5368199" y="5056211"/>
            <a:ext cx="697992" cy="914400"/>
          </a:xfrm>
          <a:prstGeom prst="rect">
            <a:avLst/>
          </a:prstGeom>
        </p:spPr>
      </p:pic>
      <p:pic>
        <p:nvPicPr>
          <p:cNvPr id="73" name="Gráfico 72" descr="Relâmpago">
            <a:extLst>
              <a:ext uri="{FF2B5EF4-FFF2-40B4-BE49-F238E27FC236}">
                <a16:creationId xmlns:a16="http://schemas.microsoft.com/office/drawing/2014/main" id="{6F875BB6-78F6-4DE4-A97B-AE26F1DABC8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273884">
            <a:off x="6969422" y="5014299"/>
            <a:ext cx="697992" cy="914400"/>
          </a:xfrm>
          <a:prstGeom prst="rect">
            <a:avLst/>
          </a:prstGeom>
        </p:spPr>
      </p:pic>
      <p:pic>
        <p:nvPicPr>
          <p:cNvPr id="74" name="Gráfico 73" descr="Relâmpago">
            <a:extLst>
              <a:ext uri="{FF2B5EF4-FFF2-40B4-BE49-F238E27FC236}">
                <a16:creationId xmlns:a16="http://schemas.microsoft.com/office/drawing/2014/main" id="{B19D28FB-168A-4B5F-9A30-DC0855A63F4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273884">
            <a:off x="8553007" y="4991760"/>
            <a:ext cx="697992" cy="914400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30C5353C-9914-4790-846D-B377A83A0DC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2561786" y="5569570"/>
            <a:ext cx="909396" cy="828005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393396C8-CA8D-4C21-9D8B-828B95EFCE5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4120680" y="5569569"/>
            <a:ext cx="909396" cy="828005"/>
          </a:xfrm>
          <a:prstGeom prst="rect">
            <a:avLst/>
          </a:prstGeom>
        </p:spPr>
      </p:pic>
      <p:pic>
        <p:nvPicPr>
          <p:cNvPr id="80" name="Imagem 79">
            <a:extLst>
              <a:ext uri="{FF2B5EF4-FFF2-40B4-BE49-F238E27FC236}">
                <a16:creationId xmlns:a16="http://schemas.microsoft.com/office/drawing/2014/main" id="{56FE53EE-F31C-45AE-9D23-2121CFEC286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5746155" y="5569568"/>
            <a:ext cx="909396" cy="828005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5E76EC71-FF54-4EAA-8AEE-91A4DC55284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7297226" y="5572962"/>
            <a:ext cx="909396" cy="828005"/>
          </a:xfrm>
          <a:prstGeom prst="rect">
            <a:avLst/>
          </a:prstGeom>
        </p:spPr>
      </p:pic>
      <p:pic>
        <p:nvPicPr>
          <p:cNvPr id="82" name="Imagem 81">
            <a:extLst>
              <a:ext uri="{FF2B5EF4-FFF2-40B4-BE49-F238E27FC236}">
                <a16:creationId xmlns:a16="http://schemas.microsoft.com/office/drawing/2014/main" id="{DFBD9FA2-1D57-4232-B504-B4F1BBA25EA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8864952" y="5607749"/>
            <a:ext cx="909396" cy="82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3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ixaDeTexto 34">
            <a:extLst>
              <a:ext uri="{FF2B5EF4-FFF2-40B4-BE49-F238E27FC236}">
                <a16:creationId xmlns:a16="http://schemas.microsoft.com/office/drawing/2014/main" id="{824059AC-A535-47DA-8CB3-D348A04250ED}"/>
              </a:ext>
            </a:extLst>
          </p:cNvPr>
          <p:cNvSpPr txBox="1"/>
          <p:nvPr/>
        </p:nvSpPr>
        <p:spPr>
          <a:xfrm>
            <a:off x="836295" y="1501108"/>
            <a:ext cx="9061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Comandos</a:t>
            </a:r>
            <a:r>
              <a:rPr lang="de-DE" sz="2800" dirty="0"/>
              <a:t> </a:t>
            </a:r>
            <a:r>
              <a:rPr lang="de-DE" sz="2800" dirty="0" err="1"/>
              <a:t>básicos</a:t>
            </a:r>
            <a:endParaRPr lang="de-DE" sz="2800" dirty="0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D1578E12-671C-469D-ACE7-32E7CE196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6295" y="421577"/>
            <a:ext cx="3479673" cy="831652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CC79FAB4-CE49-45BF-AD74-BBDA3D8C3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26111"/>
              </p:ext>
            </p:extLst>
          </p:nvPr>
        </p:nvGraphicFramePr>
        <p:xfrm>
          <a:off x="391886" y="2272207"/>
          <a:ext cx="11408228" cy="18116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76222">
                  <a:extLst>
                    <a:ext uri="{9D8B030D-6E8A-4147-A177-3AD203B41FA5}">
                      <a16:colId xmlns:a16="http://schemas.microsoft.com/office/drawing/2014/main" val="1607302674"/>
                    </a:ext>
                  </a:extLst>
                </a:gridCol>
                <a:gridCol w="4398206">
                  <a:extLst>
                    <a:ext uri="{9D8B030D-6E8A-4147-A177-3AD203B41FA5}">
                      <a16:colId xmlns:a16="http://schemas.microsoft.com/office/drawing/2014/main" val="910186709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196119080"/>
                    </a:ext>
                  </a:extLst>
                </a:gridCol>
              </a:tblGrid>
              <a:tr h="312896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  <a:r>
                        <a:rPr lang="pt-BR" dirty="0" err="1"/>
                        <a:t>ção</a:t>
                      </a:r>
                      <a:r>
                        <a:rPr lang="pt-BR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Comando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...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53800"/>
                  </a:ext>
                </a:extLst>
              </a:tr>
              <a:tr h="312896">
                <a:tc>
                  <a:txBody>
                    <a:bodyPr/>
                    <a:lstStyle/>
                    <a:p>
                      <a:r>
                        <a:rPr lang="de-DE" b="1" dirty="0" err="1"/>
                        <a:t>Remover</a:t>
                      </a:r>
                      <a:r>
                        <a:rPr lang="de-DE" dirty="0"/>
                        <a:t> um </a:t>
                      </a:r>
                      <a:r>
                        <a:rPr lang="de-DE" dirty="0" err="1"/>
                        <a:t>container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docker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rm</a:t>
                      </a:r>
                      <a:r>
                        <a:rPr lang="de-DE" dirty="0"/>
                        <a:t> [</a:t>
                      </a:r>
                      <a:r>
                        <a:rPr lang="de-DE" dirty="0" err="1"/>
                        <a:t>container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r>
                        <a:rPr lang="de-DE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224675"/>
                  </a:ext>
                </a:extLst>
              </a:tr>
              <a:tr h="5400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err="1"/>
                        <a:t>Remover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todos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containers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docker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container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prune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12970"/>
                  </a:ext>
                </a:extLst>
              </a:tr>
              <a:tr h="5400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err="1"/>
                        <a:t>Remover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uma</a:t>
                      </a:r>
                      <a:r>
                        <a:rPr lang="de-DE" dirty="0"/>
                        <a:t> </a:t>
                      </a:r>
                      <a:r>
                        <a:rPr lang="de-DE" b="1" dirty="0" err="1"/>
                        <a:t>imagem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docker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rmi</a:t>
                      </a:r>
                      <a:r>
                        <a:rPr lang="de-DE" dirty="0"/>
                        <a:t> [</a:t>
                      </a:r>
                      <a:r>
                        <a:rPr lang="de-DE" dirty="0" err="1"/>
                        <a:t>repository</a:t>
                      </a:r>
                      <a:r>
                        <a:rPr lang="de-DE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94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001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ixaDeTexto 34">
            <a:extLst>
              <a:ext uri="{FF2B5EF4-FFF2-40B4-BE49-F238E27FC236}">
                <a16:creationId xmlns:a16="http://schemas.microsoft.com/office/drawing/2014/main" id="{824059AC-A535-47DA-8CB3-D348A04250ED}"/>
              </a:ext>
            </a:extLst>
          </p:cNvPr>
          <p:cNvSpPr txBox="1"/>
          <p:nvPr/>
        </p:nvSpPr>
        <p:spPr>
          <a:xfrm>
            <a:off x="836295" y="1501108"/>
            <a:ext cx="9061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Layered</a:t>
            </a:r>
            <a:r>
              <a:rPr lang="de-DE" sz="2800" dirty="0"/>
              <a:t> File System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D1578E12-671C-469D-ACE7-32E7CE196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6295" y="421577"/>
            <a:ext cx="3479673" cy="8316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2A0BD73-36A4-4096-98B7-CA2A6019B6BD}"/>
              </a:ext>
            </a:extLst>
          </p:cNvPr>
          <p:cNvSpPr txBox="1"/>
          <p:nvPr/>
        </p:nvSpPr>
        <p:spPr>
          <a:xfrm>
            <a:off x="836294" y="2272207"/>
            <a:ext cx="9061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Exemplo</a:t>
            </a:r>
            <a:r>
              <a:rPr lang="de-DE" sz="2000" dirty="0"/>
              <a:t>: </a:t>
            </a:r>
            <a:r>
              <a:rPr lang="de-DE" sz="2000" dirty="0" err="1"/>
              <a:t>docker</a:t>
            </a:r>
            <a:r>
              <a:rPr lang="de-DE" sz="2000" dirty="0"/>
              <a:t> </a:t>
            </a:r>
            <a:r>
              <a:rPr lang="de-DE" sz="2000" dirty="0" err="1"/>
              <a:t>run</a:t>
            </a:r>
            <a:r>
              <a:rPr lang="de-DE" sz="2000" dirty="0"/>
              <a:t> ubuntu:14.04    (</a:t>
            </a:r>
            <a:r>
              <a:rPr lang="de-DE" sz="2000" dirty="0" err="1"/>
              <a:t>cria</a:t>
            </a:r>
            <a:r>
              <a:rPr lang="de-DE" sz="2000" dirty="0"/>
              <a:t> o </a:t>
            </a:r>
            <a:r>
              <a:rPr lang="de-DE" sz="2000" dirty="0" err="1"/>
              <a:t>container</a:t>
            </a:r>
            <a:r>
              <a:rPr lang="de-DE" sz="2000" dirty="0"/>
              <a:t> da </a:t>
            </a:r>
            <a:r>
              <a:rPr lang="de-DE" sz="2000" dirty="0" err="1"/>
              <a:t>vers</a:t>
            </a:r>
            <a:r>
              <a:rPr lang="pt-BR" sz="2000" dirty="0" err="1"/>
              <a:t>ão</a:t>
            </a:r>
            <a:r>
              <a:rPr lang="pt-BR" sz="2000" dirty="0"/>
              <a:t> 14.04 do </a:t>
            </a:r>
            <a:r>
              <a:rPr lang="pt-BR" sz="2000" dirty="0" err="1"/>
              <a:t>ubuntu</a:t>
            </a:r>
            <a:r>
              <a:rPr lang="de-DE" sz="2000" dirty="0"/>
              <a:t>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5C87174-713D-48F0-B3BA-89F9400BD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70" y="2795499"/>
            <a:ext cx="8868581" cy="197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74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ixaDeTexto 34">
            <a:extLst>
              <a:ext uri="{FF2B5EF4-FFF2-40B4-BE49-F238E27FC236}">
                <a16:creationId xmlns:a16="http://schemas.microsoft.com/office/drawing/2014/main" id="{824059AC-A535-47DA-8CB3-D348A04250ED}"/>
              </a:ext>
            </a:extLst>
          </p:cNvPr>
          <p:cNvSpPr txBox="1"/>
          <p:nvPr/>
        </p:nvSpPr>
        <p:spPr>
          <a:xfrm>
            <a:off x="836295" y="1501108"/>
            <a:ext cx="9061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Layered</a:t>
            </a:r>
            <a:r>
              <a:rPr lang="de-DE" sz="2800" dirty="0"/>
              <a:t> File System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D1578E12-671C-469D-ACE7-32E7CE196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6295" y="421577"/>
            <a:ext cx="3479673" cy="8316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2A0BD73-36A4-4096-98B7-CA2A6019B6BD}"/>
              </a:ext>
            </a:extLst>
          </p:cNvPr>
          <p:cNvSpPr txBox="1"/>
          <p:nvPr/>
        </p:nvSpPr>
        <p:spPr>
          <a:xfrm>
            <a:off x="836294" y="2272207"/>
            <a:ext cx="2962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Imagem</a:t>
            </a:r>
            <a:r>
              <a:rPr lang="de-DE" sz="2000" dirty="0"/>
              <a:t> ubuntu:14.04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4576D8C-D412-4281-B5C7-ACB01B39E797}"/>
              </a:ext>
            </a:extLst>
          </p:cNvPr>
          <p:cNvSpPr/>
          <p:nvPr/>
        </p:nvSpPr>
        <p:spPr>
          <a:xfrm>
            <a:off x="836295" y="2672316"/>
            <a:ext cx="2962819" cy="20411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908E71-60AC-4DBA-A8CE-1F54AA27767F}"/>
              </a:ext>
            </a:extLst>
          </p:cNvPr>
          <p:cNvSpPr/>
          <p:nvPr/>
        </p:nvSpPr>
        <p:spPr>
          <a:xfrm>
            <a:off x="979714" y="2920196"/>
            <a:ext cx="262345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2e6e20c8e2e6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43817C9-FE7A-4C12-AF01-DA578DBF9A5B}"/>
              </a:ext>
            </a:extLst>
          </p:cNvPr>
          <p:cNvSpPr/>
          <p:nvPr/>
        </p:nvSpPr>
        <p:spPr>
          <a:xfrm>
            <a:off x="979713" y="3453427"/>
            <a:ext cx="262345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0551a797c01d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8B01B0A-AED8-4515-AE5B-CE38CA767800}"/>
              </a:ext>
            </a:extLst>
          </p:cNvPr>
          <p:cNvSpPr/>
          <p:nvPr/>
        </p:nvSpPr>
        <p:spPr>
          <a:xfrm>
            <a:off x="979712" y="3995045"/>
            <a:ext cx="262345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512123a864da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C08AE00-9F6C-41D2-B985-950D88865713}"/>
              </a:ext>
            </a:extLst>
          </p:cNvPr>
          <p:cNvSpPr txBox="1"/>
          <p:nvPr/>
        </p:nvSpPr>
        <p:spPr>
          <a:xfrm>
            <a:off x="5059952" y="3453427"/>
            <a:ext cx="2962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Camadas</a:t>
            </a:r>
            <a:endParaRPr lang="de-DE" sz="2000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C1AD6A4C-89D3-4160-8F83-274F7BAACD84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3603171" y="3120251"/>
            <a:ext cx="1456781" cy="5332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3D05208-2C84-4F53-9AB0-11B298CE9704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flipH="1">
            <a:off x="3603170" y="3653482"/>
            <a:ext cx="14567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0FCE562-739C-48F4-9868-2EF0A4C8BA82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>
            <a:off x="3603169" y="3653482"/>
            <a:ext cx="1456783" cy="541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777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ixaDeTexto 34">
            <a:extLst>
              <a:ext uri="{FF2B5EF4-FFF2-40B4-BE49-F238E27FC236}">
                <a16:creationId xmlns:a16="http://schemas.microsoft.com/office/drawing/2014/main" id="{824059AC-A535-47DA-8CB3-D348A04250ED}"/>
              </a:ext>
            </a:extLst>
          </p:cNvPr>
          <p:cNvSpPr txBox="1"/>
          <p:nvPr/>
        </p:nvSpPr>
        <p:spPr>
          <a:xfrm>
            <a:off x="836295" y="1501108"/>
            <a:ext cx="9061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Layered</a:t>
            </a:r>
            <a:r>
              <a:rPr lang="de-DE" sz="2800" dirty="0"/>
              <a:t> File System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D1578E12-671C-469D-ACE7-32E7CE196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6295" y="421577"/>
            <a:ext cx="3479673" cy="8316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2A0BD73-36A4-4096-98B7-CA2A6019B6BD}"/>
              </a:ext>
            </a:extLst>
          </p:cNvPr>
          <p:cNvSpPr txBox="1"/>
          <p:nvPr/>
        </p:nvSpPr>
        <p:spPr>
          <a:xfrm>
            <a:off x="2392951" y="2392367"/>
            <a:ext cx="2962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Imagem</a:t>
            </a:r>
            <a:r>
              <a:rPr lang="de-DE" sz="2000" dirty="0"/>
              <a:t> ubuntu:14.04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4576D8C-D412-4281-B5C7-ACB01B39E797}"/>
              </a:ext>
            </a:extLst>
          </p:cNvPr>
          <p:cNvSpPr/>
          <p:nvPr/>
        </p:nvSpPr>
        <p:spPr>
          <a:xfrm>
            <a:off x="2392952" y="2792476"/>
            <a:ext cx="2962819" cy="20411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908E71-60AC-4DBA-A8CE-1F54AA27767F}"/>
              </a:ext>
            </a:extLst>
          </p:cNvPr>
          <p:cNvSpPr/>
          <p:nvPr/>
        </p:nvSpPr>
        <p:spPr>
          <a:xfrm>
            <a:off x="2536371" y="3040356"/>
            <a:ext cx="262345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2e6e20c8e2e6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43817C9-FE7A-4C12-AF01-DA578DBF9A5B}"/>
              </a:ext>
            </a:extLst>
          </p:cNvPr>
          <p:cNvSpPr/>
          <p:nvPr/>
        </p:nvSpPr>
        <p:spPr>
          <a:xfrm>
            <a:off x="2536370" y="3573587"/>
            <a:ext cx="262345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0551a797c01d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8B01B0A-AED8-4515-AE5B-CE38CA767800}"/>
              </a:ext>
            </a:extLst>
          </p:cNvPr>
          <p:cNvSpPr/>
          <p:nvPr/>
        </p:nvSpPr>
        <p:spPr>
          <a:xfrm>
            <a:off x="2536369" y="4115205"/>
            <a:ext cx="262345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512123a864da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4B250C-8FC9-4099-99EC-995FEB20B6E0}"/>
              </a:ext>
            </a:extLst>
          </p:cNvPr>
          <p:cNvSpPr txBox="1"/>
          <p:nvPr/>
        </p:nvSpPr>
        <p:spPr>
          <a:xfrm>
            <a:off x="7073808" y="2396478"/>
            <a:ext cx="2962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Imagem</a:t>
            </a:r>
            <a:r>
              <a:rPr lang="de-DE" sz="2000" dirty="0"/>
              <a:t> ubuntu:14.05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DA96A34-6AD5-4AFB-870E-A59626459FB3}"/>
              </a:ext>
            </a:extLst>
          </p:cNvPr>
          <p:cNvSpPr/>
          <p:nvPr/>
        </p:nvSpPr>
        <p:spPr>
          <a:xfrm>
            <a:off x="7030269" y="2836020"/>
            <a:ext cx="2962819" cy="20411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F635241-FE4D-4B97-A9B5-E61BDD33DC6F}"/>
              </a:ext>
            </a:extLst>
          </p:cNvPr>
          <p:cNvSpPr/>
          <p:nvPr/>
        </p:nvSpPr>
        <p:spPr>
          <a:xfrm>
            <a:off x="7217228" y="3044467"/>
            <a:ext cx="262345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2e6e20c8e456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87DA010-05A7-4DFD-A00B-5C2B118B24E4}"/>
              </a:ext>
            </a:extLst>
          </p:cNvPr>
          <p:cNvSpPr/>
          <p:nvPr/>
        </p:nvSpPr>
        <p:spPr>
          <a:xfrm>
            <a:off x="7217227" y="3577698"/>
            <a:ext cx="262345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0551a797e345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A25F3EC-C416-4261-823D-BA41508A8C49}"/>
              </a:ext>
            </a:extLst>
          </p:cNvPr>
          <p:cNvSpPr/>
          <p:nvPr/>
        </p:nvSpPr>
        <p:spPr>
          <a:xfrm>
            <a:off x="7217226" y="4119316"/>
            <a:ext cx="262345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512123a864da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0FCE562-739C-48F4-9868-2EF0A4C8BA82}"/>
              </a:ext>
            </a:extLst>
          </p:cNvPr>
          <p:cNvCxnSpPr>
            <a:cxnSpLocks/>
            <a:stCxn id="18" idx="1"/>
            <a:endCxn id="9" idx="3"/>
          </p:cNvCxnSpPr>
          <p:nvPr/>
        </p:nvCxnSpPr>
        <p:spPr>
          <a:xfrm flipH="1" flipV="1">
            <a:off x="5159826" y="4315260"/>
            <a:ext cx="2057400" cy="41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42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ixaDeTexto 34">
            <a:extLst>
              <a:ext uri="{FF2B5EF4-FFF2-40B4-BE49-F238E27FC236}">
                <a16:creationId xmlns:a16="http://schemas.microsoft.com/office/drawing/2014/main" id="{824059AC-A535-47DA-8CB3-D348A04250ED}"/>
              </a:ext>
            </a:extLst>
          </p:cNvPr>
          <p:cNvSpPr txBox="1"/>
          <p:nvPr/>
        </p:nvSpPr>
        <p:spPr>
          <a:xfrm>
            <a:off x="836295" y="1501108"/>
            <a:ext cx="9061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Layered</a:t>
            </a:r>
            <a:r>
              <a:rPr lang="de-DE" sz="2800" dirty="0"/>
              <a:t> File System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D1578E12-671C-469D-ACE7-32E7CE196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6295" y="421577"/>
            <a:ext cx="3479673" cy="8316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2A0BD73-36A4-4096-98B7-CA2A6019B6BD}"/>
              </a:ext>
            </a:extLst>
          </p:cNvPr>
          <p:cNvSpPr txBox="1"/>
          <p:nvPr/>
        </p:nvSpPr>
        <p:spPr>
          <a:xfrm>
            <a:off x="2392951" y="2392367"/>
            <a:ext cx="2962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Container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4576D8C-D412-4281-B5C7-ACB01B39E797}"/>
              </a:ext>
            </a:extLst>
          </p:cNvPr>
          <p:cNvSpPr/>
          <p:nvPr/>
        </p:nvSpPr>
        <p:spPr>
          <a:xfrm>
            <a:off x="2392952" y="3598019"/>
            <a:ext cx="2962819" cy="20411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908E71-60AC-4DBA-A8CE-1F54AA27767F}"/>
              </a:ext>
            </a:extLst>
          </p:cNvPr>
          <p:cNvSpPr/>
          <p:nvPr/>
        </p:nvSpPr>
        <p:spPr>
          <a:xfrm>
            <a:off x="2536371" y="3845899"/>
            <a:ext cx="262345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2e6e20c8e2e6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43817C9-FE7A-4C12-AF01-DA578DBF9A5B}"/>
              </a:ext>
            </a:extLst>
          </p:cNvPr>
          <p:cNvSpPr/>
          <p:nvPr/>
        </p:nvSpPr>
        <p:spPr>
          <a:xfrm>
            <a:off x="2536370" y="4379130"/>
            <a:ext cx="262345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0551a797c01d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8B01B0A-AED8-4515-AE5B-CE38CA767800}"/>
              </a:ext>
            </a:extLst>
          </p:cNvPr>
          <p:cNvSpPr/>
          <p:nvPr/>
        </p:nvSpPr>
        <p:spPr>
          <a:xfrm>
            <a:off x="2536369" y="4920748"/>
            <a:ext cx="262345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512123a864da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0ED866D0-C09D-4AC5-ADBD-ED034A833BA4}"/>
              </a:ext>
            </a:extLst>
          </p:cNvPr>
          <p:cNvSpPr/>
          <p:nvPr/>
        </p:nvSpPr>
        <p:spPr>
          <a:xfrm>
            <a:off x="5540829" y="3638695"/>
            <a:ext cx="555171" cy="1959844"/>
          </a:xfrm>
          <a:prstGeom prst="rightBrace">
            <a:avLst>
              <a:gd name="adj1" fmla="val 86293"/>
              <a:gd name="adj2" fmla="val 488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A8A752B-4C66-4672-B79B-B1497A787BE1}"/>
              </a:ext>
            </a:extLst>
          </p:cNvPr>
          <p:cNvSpPr txBox="1"/>
          <p:nvPr/>
        </p:nvSpPr>
        <p:spPr>
          <a:xfrm>
            <a:off x="6281058" y="4379130"/>
            <a:ext cx="2962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Read </a:t>
            </a:r>
            <a:r>
              <a:rPr lang="de-DE" sz="2000" dirty="0" err="1"/>
              <a:t>only</a:t>
            </a:r>
            <a:endParaRPr lang="de-DE" sz="20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C9E32E1-3DA8-4113-B154-DD091981A815}"/>
              </a:ext>
            </a:extLst>
          </p:cNvPr>
          <p:cNvSpPr/>
          <p:nvPr/>
        </p:nvSpPr>
        <p:spPr>
          <a:xfrm>
            <a:off x="2392951" y="2873829"/>
            <a:ext cx="2962819" cy="645325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Read&amp;write</a:t>
            </a:r>
            <a:r>
              <a:rPr lang="pt-BR" dirty="0"/>
              <a:t> Lazer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6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4" grpId="0" animBg="1"/>
      <p:bldP spid="8" grpId="0" animBg="1"/>
      <p:bldP spid="9" grpId="0" animBg="1"/>
      <p:bldP spid="3" grpId="0" animBg="1"/>
      <p:bldP spid="19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ixaDeTexto 34">
            <a:extLst>
              <a:ext uri="{FF2B5EF4-FFF2-40B4-BE49-F238E27FC236}">
                <a16:creationId xmlns:a16="http://schemas.microsoft.com/office/drawing/2014/main" id="{824059AC-A535-47DA-8CB3-D348A04250ED}"/>
              </a:ext>
            </a:extLst>
          </p:cNvPr>
          <p:cNvSpPr txBox="1"/>
          <p:nvPr/>
        </p:nvSpPr>
        <p:spPr>
          <a:xfrm>
            <a:off x="836295" y="1501108"/>
            <a:ext cx="9061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Prática</a:t>
            </a:r>
            <a:r>
              <a:rPr lang="de-DE" sz="2800" dirty="0"/>
              <a:t> – </a:t>
            </a:r>
            <a:r>
              <a:rPr lang="de-DE" sz="2800" dirty="0" err="1"/>
              <a:t>Cria</a:t>
            </a:r>
            <a:r>
              <a:rPr lang="pt-BR" sz="2800" dirty="0" err="1"/>
              <a:t>ção</a:t>
            </a:r>
            <a:r>
              <a:rPr lang="pt-BR" sz="2800" dirty="0"/>
              <a:t> de um container para um site est</a:t>
            </a:r>
            <a:r>
              <a:rPr lang="de-DE" sz="2800" dirty="0" err="1"/>
              <a:t>ático</a:t>
            </a:r>
            <a:endParaRPr lang="de-DE" sz="2800" dirty="0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D1578E12-671C-469D-ACE7-32E7CE196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6295" y="421577"/>
            <a:ext cx="3479673" cy="83165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3679740-6E1A-4994-B95E-3E6D6BC83CA2}"/>
              </a:ext>
            </a:extLst>
          </p:cNvPr>
          <p:cNvSpPr txBox="1"/>
          <p:nvPr/>
        </p:nvSpPr>
        <p:spPr>
          <a:xfrm>
            <a:off x="1565075" y="2072152"/>
            <a:ext cx="9061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docker</a:t>
            </a:r>
            <a:r>
              <a:rPr lang="de-DE" sz="2400" dirty="0"/>
              <a:t> </a:t>
            </a:r>
            <a:r>
              <a:rPr lang="de-DE" sz="2400" dirty="0" err="1"/>
              <a:t>run</a:t>
            </a:r>
            <a:r>
              <a:rPr lang="de-DE" sz="2400" dirty="0"/>
              <a:t> </a:t>
            </a:r>
            <a:r>
              <a:rPr lang="de-DE" sz="2400" dirty="0" err="1"/>
              <a:t>dockersamples</a:t>
            </a:r>
            <a:r>
              <a:rPr lang="de-DE" sz="2400" dirty="0"/>
              <a:t>/</a:t>
            </a:r>
            <a:r>
              <a:rPr lang="de-DE" sz="2400" dirty="0" err="1"/>
              <a:t>static</a:t>
            </a:r>
            <a:r>
              <a:rPr lang="de-DE" sz="2400" dirty="0"/>
              <a:t>-site</a:t>
            </a:r>
          </a:p>
        </p:txBody>
      </p:sp>
    </p:spTree>
    <p:extLst>
      <p:ext uri="{BB962C8B-B14F-4D97-AF65-F5344CB8AC3E}">
        <p14:creationId xmlns:p14="http://schemas.microsoft.com/office/powerpoint/2010/main" val="83477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ACE22-510E-4215-906C-CE663C6A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cap="none" dirty="0"/>
              <a:t>Containers </a:t>
            </a:r>
            <a:r>
              <a:rPr lang="de-DE" cap="none" dirty="0"/>
              <a:t>– O </a:t>
            </a:r>
            <a:r>
              <a:rPr lang="de-DE" cap="none" dirty="0" err="1"/>
              <a:t>problema</a:t>
            </a:r>
            <a:r>
              <a:rPr lang="de-DE" cap="none" dirty="0"/>
              <a:t> das </a:t>
            </a:r>
            <a:r>
              <a:rPr lang="de-DE" cap="none" dirty="0" err="1"/>
              <a:t>máquinas</a:t>
            </a:r>
            <a:r>
              <a:rPr lang="de-DE" cap="none" dirty="0"/>
              <a:t> </a:t>
            </a:r>
            <a:r>
              <a:rPr lang="de-DE" cap="none" dirty="0" err="1"/>
              <a:t>virtuais</a:t>
            </a:r>
            <a:endParaRPr lang="en-US" cap="none" dirty="0"/>
          </a:p>
        </p:txBody>
      </p:sp>
      <p:pic>
        <p:nvPicPr>
          <p:cNvPr id="20" name="Espaço Reservado para Conteúdo 19" descr="Servidor">
            <a:extLst>
              <a:ext uri="{FF2B5EF4-FFF2-40B4-BE49-F238E27FC236}">
                <a16:creationId xmlns:a16="http://schemas.microsoft.com/office/drawing/2014/main" id="{D00DDB3E-DF18-4738-B375-1866C3EC5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5422" y="3701193"/>
            <a:ext cx="1261870" cy="1261870"/>
          </a:xfr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8CE0CF3-BE08-4CED-B6F6-55B89BC65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209311" y="2090400"/>
            <a:ext cx="1261871" cy="1031718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B0931B9F-7EA6-4140-837F-2651BC7A2E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403252" y="2891884"/>
            <a:ext cx="929557" cy="929557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CBED9D03-E018-45D5-AC83-5E6BFC28D5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812040" y="4871578"/>
            <a:ext cx="697992" cy="697992"/>
          </a:xfrm>
          <a:prstGeom prst="rect">
            <a:avLst/>
          </a:prstGeom>
        </p:spPr>
      </p:pic>
      <p:pic>
        <p:nvPicPr>
          <p:cNvPr id="69" name="Gráfico 68" descr="Relâmpago">
            <a:extLst>
              <a:ext uri="{FF2B5EF4-FFF2-40B4-BE49-F238E27FC236}">
                <a16:creationId xmlns:a16="http://schemas.microsoft.com/office/drawing/2014/main" id="{1DC61939-D932-4927-8356-9B40E6696E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273884">
            <a:off x="2178340" y="5049271"/>
            <a:ext cx="697992" cy="914400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30C5353C-9914-4790-846D-B377A83A0D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2561786" y="5569570"/>
            <a:ext cx="909396" cy="828005"/>
          </a:xfrm>
          <a:prstGeom prst="rect">
            <a:avLst/>
          </a:prstGeom>
        </p:spPr>
      </p:pic>
      <p:sp>
        <p:nvSpPr>
          <p:cNvPr id="33" name="Título 1">
            <a:extLst>
              <a:ext uri="{FF2B5EF4-FFF2-40B4-BE49-F238E27FC236}">
                <a16:creationId xmlns:a16="http://schemas.microsoft.com/office/drawing/2014/main" id="{F8439C55-B594-4F54-80AC-97BF33EAD195}"/>
              </a:ext>
            </a:extLst>
          </p:cNvPr>
          <p:cNvSpPr txBox="1">
            <a:spLocks/>
          </p:cNvSpPr>
          <p:nvPr/>
        </p:nvSpPr>
        <p:spPr>
          <a:xfrm>
            <a:off x="3892476" y="1968161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400" cap="none" dirty="0" err="1"/>
              <a:t>Capacidade</a:t>
            </a:r>
            <a:r>
              <a:rPr lang="de-DE" sz="2400" cap="none" dirty="0"/>
              <a:t> </a:t>
            </a:r>
            <a:r>
              <a:rPr lang="de-DE" sz="2400" cap="none" dirty="0" err="1"/>
              <a:t>pouco</a:t>
            </a:r>
            <a:r>
              <a:rPr lang="de-DE" sz="2400" cap="none" dirty="0"/>
              <a:t> </a:t>
            </a:r>
            <a:r>
              <a:rPr lang="de-DE" sz="2400" cap="none" dirty="0" err="1"/>
              <a:t>aproveitada</a:t>
            </a:r>
            <a:endParaRPr lang="en-US" sz="2400" cap="none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D97962B-16FC-4424-9D6B-FE37181AEF21}"/>
              </a:ext>
            </a:extLst>
          </p:cNvPr>
          <p:cNvSpPr/>
          <p:nvPr/>
        </p:nvSpPr>
        <p:spPr>
          <a:xfrm>
            <a:off x="4005072" y="3246120"/>
            <a:ext cx="4572000" cy="35661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075CA2F-4747-433E-9691-95F13C0DB8B0}"/>
              </a:ext>
            </a:extLst>
          </p:cNvPr>
          <p:cNvSpPr/>
          <p:nvPr/>
        </p:nvSpPr>
        <p:spPr>
          <a:xfrm>
            <a:off x="4005072" y="3246120"/>
            <a:ext cx="929557" cy="356616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~16,5%</a:t>
            </a:r>
            <a:endParaRPr lang="en-US" dirty="0"/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C5BECC76-F02A-4063-A14A-40EEB4AB3210}"/>
              </a:ext>
            </a:extLst>
          </p:cNvPr>
          <p:cNvSpPr txBox="1">
            <a:spLocks/>
          </p:cNvSpPr>
          <p:nvPr/>
        </p:nvSpPr>
        <p:spPr>
          <a:xfrm>
            <a:off x="4086959" y="2365174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1600" cap="none" dirty="0" err="1"/>
              <a:t>Carga</a:t>
            </a:r>
            <a:endParaRPr lang="en-US" sz="1600" cap="none" dirty="0"/>
          </a:p>
        </p:txBody>
      </p:sp>
    </p:spTree>
    <p:extLst>
      <p:ext uri="{BB962C8B-B14F-4D97-AF65-F5344CB8AC3E}">
        <p14:creationId xmlns:p14="http://schemas.microsoft.com/office/powerpoint/2010/main" val="198604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ACE22-510E-4215-906C-CE663C6A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cap="none" dirty="0"/>
              <a:t>Containers </a:t>
            </a:r>
            <a:r>
              <a:rPr lang="de-DE" cap="none" dirty="0"/>
              <a:t>– O </a:t>
            </a:r>
            <a:r>
              <a:rPr lang="de-DE" cap="none" dirty="0" err="1"/>
              <a:t>problema</a:t>
            </a:r>
            <a:r>
              <a:rPr lang="de-DE" cap="none" dirty="0"/>
              <a:t> das </a:t>
            </a:r>
            <a:r>
              <a:rPr lang="de-DE" cap="none" dirty="0" err="1"/>
              <a:t>máquinas</a:t>
            </a:r>
            <a:r>
              <a:rPr lang="de-DE" cap="none" dirty="0"/>
              <a:t> </a:t>
            </a:r>
            <a:r>
              <a:rPr lang="de-DE" cap="none" dirty="0" err="1"/>
              <a:t>virtuais</a:t>
            </a:r>
            <a:endParaRPr lang="en-US" cap="none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301C958-3928-4D3E-8386-292173B2A560}"/>
              </a:ext>
            </a:extLst>
          </p:cNvPr>
          <p:cNvSpPr/>
          <p:nvPr/>
        </p:nvSpPr>
        <p:spPr>
          <a:xfrm>
            <a:off x="1478280" y="5239512"/>
            <a:ext cx="4617720" cy="12252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Hardware</a:t>
            </a:r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3F3A85C-D6F0-453F-95F3-F6D1A771404A}"/>
              </a:ext>
            </a:extLst>
          </p:cNvPr>
          <p:cNvSpPr/>
          <p:nvPr/>
        </p:nvSpPr>
        <p:spPr>
          <a:xfrm>
            <a:off x="1478280" y="4498848"/>
            <a:ext cx="4617720" cy="740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S.O.</a:t>
            </a:r>
            <a:endParaRPr lang="en-US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92D44FC-A144-47A8-97FF-CD500296A3A4}"/>
              </a:ext>
            </a:extLst>
          </p:cNvPr>
          <p:cNvSpPr/>
          <p:nvPr/>
        </p:nvSpPr>
        <p:spPr>
          <a:xfrm>
            <a:off x="1478280" y="3895344"/>
            <a:ext cx="4617720" cy="6035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Hypervisor</a:t>
            </a:r>
            <a:endParaRPr lang="en-US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6D112A3-D5AA-4DC3-B239-9A4BE2855A52}"/>
              </a:ext>
            </a:extLst>
          </p:cNvPr>
          <p:cNvSpPr/>
          <p:nvPr/>
        </p:nvSpPr>
        <p:spPr>
          <a:xfrm>
            <a:off x="1478280" y="2331042"/>
            <a:ext cx="1188720" cy="1545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VM</a:t>
            </a:r>
            <a:endParaRPr lang="en-US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2886C8EE-5A7B-44C2-AED5-440AE572064A}"/>
              </a:ext>
            </a:extLst>
          </p:cNvPr>
          <p:cNvSpPr/>
          <p:nvPr/>
        </p:nvSpPr>
        <p:spPr>
          <a:xfrm>
            <a:off x="2682240" y="2331042"/>
            <a:ext cx="1188720" cy="15453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VM</a:t>
            </a:r>
            <a:endParaRPr lang="en-US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CD37D6BD-47C1-4132-B808-8AEC848F1630}"/>
              </a:ext>
            </a:extLst>
          </p:cNvPr>
          <p:cNvSpPr/>
          <p:nvPr/>
        </p:nvSpPr>
        <p:spPr>
          <a:xfrm>
            <a:off x="4907280" y="2331042"/>
            <a:ext cx="1188720" cy="1545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VM</a:t>
            </a:r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8D175AB-02BA-4240-A0EC-AEF303539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41576" y="5481828"/>
            <a:ext cx="740664" cy="740664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8B54A33E-89FA-47C3-B740-BDF663D2E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08582" y="3291969"/>
            <a:ext cx="370332" cy="37033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E5CB808-4D57-486C-A0D4-E32E50472E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35070" y="5422392"/>
            <a:ext cx="932688" cy="932688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4A418D3D-572C-48C5-88DB-07CEF9712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089722" y="3273552"/>
            <a:ext cx="486918" cy="486918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3C80ED0F-1ECC-4FC7-B1A9-76A55AB63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97302" y="3299970"/>
            <a:ext cx="370332" cy="370332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A78E03FB-F75C-45CA-9221-F56758B17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278442" y="3281553"/>
            <a:ext cx="486918" cy="486918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FC7C8550-908D-4991-9C82-F2E8FFF97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25390" y="3295060"/>
            <a:ext cx="370332" cy="370332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49FE50EB-AEB1-42C7-BF72-A0FF4951F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06530" y="3276643"/>
            <a:ext cx="486918" cy="486918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B0EE9BF1-A991-4928-B37A-A75016B4CF49}"/>
              </a:ext>
            </a:extLst>
          </p:cNvPr>
          <p:cNvSpPr txBox="1"/>
          <p:nvPr/>
        </p:nvSpPr>
        <p:spPr>
          <a:xfrm>
            <a:off x="4151569" y="2769959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…</a:t>
            </a:r>
            <a:endParaRPr lang="en-US" sz="44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A29D27F-2028-4768-9A24-55D88756001F}"/>
              </a:ext>
            </a:extLst>
          </p:cNvPr>
          <p:cNvSpPr/>
          <p:nvPr/>
        </p:nvSpPr>
        <p:spPr>
          <a:xfrm>
            <a:off x="1478280" y="1982896"/>
            <a:ext cx="1188720" cy="370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 1</a:t>
            </a:r>
            <a:endParaRPr lang="en-US" dirty="0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A5E133D7-76FC-4267-A32C-28D8DD2FD75A}"/>
              </a:ext>
            </a:extLst>
          </p:cNvPr>
          <p:cNvSpPr/>
          <p:nvPr/>
        </p:nvSpPr>
        <p:spPr>
          <a:xfrm>
            <a:off x="2685288" y="1988144"/>
            <a:ext cx="1188720" cy="370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 2</a:t>
            </a:r>
            <a:endParaRPr lang="en-US" dirty="0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1CE6E882-4D04-4D80-BC04-BFC9BEC7B58A}"/>
              </a:ext>
            </a:extLst>
          </p:cNvPr>
          <p:cNvSpPr/>
          <p:nvPr/>
        </p:nvSpPr>
        <p:spPr>
          <a:xfrm>
            <a:off x="4907280" y="1988144"/>
            <a:ext cx="1188720" cy="342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 n</a:t>
            </a:r>
            <a:endParaRPr lang="en-US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9749FEA-659B-4AB2-A28D-E71B01BC1470}"/>
              </a:ext>
            </a:extLst>
          </p:cNvPr>
          <p:cNvSpPr/>
          <p:nvPr/>
        </p:nvSpPr>
        <p:spPr>
          <a:xfrm>
            <a:off x="1478280" y="2358476"/>
            <a:ext cx="1200912" cy="4114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S.O.</a:t>
            </a:r>
            <a:endParaRPr lang="en-US" dirty="0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6A2FF06F-1A4C-43B7-871E-4935AE533CD7}"/>
              </a:ext>
            </a:extLst>
          </p:cNvPr>
          <p:cNvSpPr/>
          <p:nvPr/>
        </p:nvSpPr>
        <p:spPr>
          <a:xfrm>
            <a:off x="2676144" y="2356528"/>
            <a:ext cx="1200912" cy="4114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S.O.</a:t>
            </a:r>
            <a:endParaRPr lang="en-US" dirty="0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EE6AF2BA-1ADE-43CC-9295-ADDFB0887A9C}"/>
              </a:ext>
            </a:extLst>
          </p:cNvPr>
          <p:cNvSpPr/>
          <p:nvPr/>
        </p:nvSpPr>
        <p:spPr>
          <a:xfrm>
            <a:off x="4907280" y="2335616"/>
            <a:ext cx="1188720" cy="4114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S.O.</a:t>
            </a:r>
            <a:endParaRPr lang="en-US" dirty="0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ACAF339E-1CAF-481E-85E0-916D6EAF48AE}"/>
              </a:ext>
            </a:extLst>
          </p:cNvPr>
          <p:cNvSpPr txBox="1"/>
          <p:nvPr/>
        </p:nvSpPr>
        <p:spPr>
          <a:xfrm>
            <a:off x="6592698" y="2828835"/>
            <a:ext cx="4791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1GB RAM</a:t>
            </a:r>
          </a:p>
          <a:p>
            <a:r>
              <a:rPr lang="pt-BR" dirty="0"/>
              <a:t>10GB de Disco</a:t>
            </a:r>
          </a:p>
          <a:p>
            <a:r>
              <a:rPr lang="pt-BR" dirty="0"/>
              <a:t>% de processamento </a:t>
            </a:r>
            <a:endParaRPr lang="en-US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FEB6723-608C-4B92-A557-9CB9379E7ED4}"/>
              </a:ext>
            </a:extLst>
          </p:cNvPr>
          <p:cNvCxnSpPr/>
          <p:nvPr/>
        </p:nvCxnSpPr>
        <p:spPr>
          <a:xfrm>
            <a:off x="5806440" y="2523744"/>
            <a:ext cx="786258" cy="5943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7641925-43DA-431C-BFA6-408AFA0D8182}"/>
              </a:ext>
            </a:extLst>
          </p:cNvPr>
          <p:cNvSpPr txBox="1"/>
          <p:nvPr/>
        </p:nvSpPr>
        <p:spPr>
          <a:xfrm>
            <a:off x="6592698" y="4053468"/>
            <a:ext cx="4791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Outros Custos do SO...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/>
              <a:t>Configuração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/>
              <a:t>Atualização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/>
              <a:t>Segurança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/>
              <a:t>...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8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42" grpId="0" animBg="1"/>
      <p:bldP spid="44" grpId="0" animBg="1"/>
      <p:bldP spid="15" grpId="0"/>
      <p:bldP spid="16" grpId="0" animBg="1"/>
      <p:bldP spid="58" grpId="0" animBg="1"/>
      <p:bldP spid="59" grpId="0" animBg="1"/>
      <p:bldP spid="17" grpId="0" animBg="1"/>
      <p:bldP spid="60" grpId="0" animBg="1"/>
      <p:bldP spid="61" grpId="0" animBg="1"/>
      <p:bldP spid="68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ACE22-510E-4215-906C-CE663C6A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cap="none" dirty="0"/>
              <a:t>Containers </a:t>
            </a:r>
            <a:r>
              <a:rPr lang="de-DE" cap="none" dirty="0"/>
              <a:t>– O </a:t>
            </a:r>
            <a:r>
              <a:rPr lang="de-DE" cap="none" dirty="0" err="1"/>
              <a:t>problema</a:t>
            </a:r>
            <a:r>
              <a:rPr lang="de-DE" cap="none" dirty="0"/>
              <a:t> das </a:t>
            </a:r>
            <a:r>
              <a:rPr lang="de-DE" cap="none" dirty="0" err="1"/>
              <a:t>máquinas</a:t>
            </a:r>
            <a:r>
              <a:rPr lang="de-DE" cap="none" dirty="0"/>
              <a:t> </a:t>
            </a:r>
            <a:r>
              <a:rPr lang="de-DE" cap="none" dirty="0" err="1"/>
              <a:t>virtuais</a:t>
            </a:r>
            <a:endParaRPr lang="en-US" cap="none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301C958-3928-4D3E-8386-292173B2A560}"/>
              </a:ext>
            </a:extLst>
          </p:cNvPr>
          <p:cNvSpPr/>
          <p:nvPr/>
        </p:nvSpPr>
        <p:spPr>
          <a:xfrm>
            <a:off x="1446211" y="5023104"/>
            <a:ext cx="4617720" cy="12252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Hardware</a:t>
            </a:r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3F3A85C-D6F0-453F-95F3-F6D1A771404A}"/>
              </a:ext>
            </a:extLst>
          </p:cNvPr>
          <p:cNvSpPr/>
          <p:nvPr/>
        </p:nvSpPr>
        <p:spPr>
          <a:xfrm>
            <a:off x="1446211" y="4282440"/>
            <a:ext cx="4617720" cy="740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S.O.</a:t>
            </a:r>
            <a:endParaRPr lang="en-US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6D112A3-D5AA-4DC3-B239-9A4BE2855A52}"/>
              </a:ext>
            </a:extLst>
          </p:cNvPr>
          <p:cNvSpPr/>
          <p:nvPr/>
        </p:nvSpPr>
        <p:spPr>
          <a:xfrm>
            <a:off x="1446211" y="2727282"/>
            <a:ext cx="1188720" cy="1545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Container</a:t>
            </a:r>
            <a:endParaRPr lang="en-US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2886C8EE-5A7B-44C2-AED5-440AE572064A}"/>
              </a:ext>
            </a:extLst>
          </p:cNvPr>
          <p:cNvSpPr/>
          <p:nvPr/>
        </p:nvSpPr>
        <p:spPr>
          <a:xfrm>
            <a:off x="2650171" y="2737103"/>
            <a:ext cx="1188720" cy="15453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Container</a:t>
            </a:r>
            <a:endParaRPr lang="en-US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CD37D6BD-47C1-4132-B808-8AEC848F1630}"/>
              </a:ext>
            </a:extLst>
          </p:cNvPr>
          <p:cNvSpPr/>
          <p:nvPr/>
        </p:nvSpPr>
        <p:spPr>
          <a:xfrm>
            <a:off x="4846257" y="2727282"/>
            <a:ext cx="1188720" cy="1545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Container</a:t>
            </a:r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8D175AB-02BA-4240-A0EC-AEF303539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09507" y="5265420"/>
            <a:ext cx="740664" cy="7406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E5CB808-4D57-486C-A0D4-E32E50472E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03001" y="5205984"/>
            <a:ext cx="932688" cy="932688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B0EE9BF1-A991-4928-B37A-A75016B4CF49}"/>
              </a:ext>
            </a:extLst>
          </p:cNvPr>
          <p:cNvSpPr txBox="1"/>
          <p:nvPr/>
        </p:nvSpPr>
        <p:spPr>
          <a:xfrm>
            <a:off x="4119500" y="2827871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…</a:t>
            </a:r>
            <a:endParaRPr lang="en-US" sz="44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A29D27F-2028-4768-9A24-55D88756001F}"/>
              </a:ext>
            </a:extLst>
          </p:cNvPr>
          <p:cNvSpPr/>
          <p:nvPr/>
        </p:nvSpPr>
        <p:spPr>
          <a:xfrm>
            <a:off x="1446211" y="2379135"/>
            <a:ext cx="1188720" cy="5135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 1</a:t>
            </a:r>
            <a:endParaRPr lang="en-US" dirty="0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A5E133D7-76FC-4267-A32C-28D8DD2FD75A}"/>
              </a:ext>
            </a:extLst>
          </p:cNvPr>
          <p:cNvSpPr/>
          <p:nvPr/>
        </p:nvSpPr>
        <p:spPr>
          <a:xfrm>
            <a:off x="2653219" y="2384384"/>
            <a:ext cx="1188720" cy="5082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 2</a:t>
            </a:r>
            <a:endParaRPr lang="en-US" dirty="0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1CE6E882-4D04-4D80-BC04-BFC9BEC7B58A}"/>
              </a:ext>
            </a:extLst>
          </p:cNvPr>
          <p:cNvSpPr/>
          <p:nvPr/>
        </p:nvSpPr>
        <p:spPr>
          <a:xfrm>
            <a:off x="4838635" y="2384384"/>
            <a:ext cx="1188720" cy="5082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 n</a:t>
            </a:r>
            <a:endParaRPr lang="en-US" dirty="0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5103E90F-7580-43BD-BB79-0A97503EA8D9}"/>
              </a:ext>
            </a:extLst>
          </p:cNvPr>
          <p:cNvCxnSpPr>
            <a:cxnSpLocks/>
          </p:cNvCxnSpPr>
          <p:nvPr/>
        </p:nvCxnSpPr>
        <p:spPr>
          <a:xfrm>
            <a:off x="1882075" y="3976116"/>
            <a:ext cx="0" cy="612648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404720FC-1DD5-47CF-81E8-8076BD2BAF1D}"/>
              </a:ext>
            </a:extLst>
          </p:cNvPr>
          <p:cNvCxnSpPr>
            <a:cxnSpLocks/>
          </p:cNvCxnSpPr>
          <p:nvPr/>
        </p:nvCxnSpPr>
        <p:spPr>
          <a:xfrm flipV="1">
            <a:off x="2132011" y="3948512"/>
            <a:ext cx="0" cy="64025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41C4567A-5463-4C9F-A151-1C46D3782EDC}"/>
              </a:ext>
            </a:extLst>
          </p:cNvPr>
          <p:cNvCxnSpPr>
            <a:cxnSpLocks/>
          </p:cNvCxnSpPr>
          <p:nvPr/>
        </p:nvCxnSpPr>
        <p:spPr>
          <a:xfrm>
            <a:off x="3067747" y="3991356"/>
            <a:ext cx="0" cy="612648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C6B35B7B-BAE5-439F-A82B-B404E65412E8}"/>
              </a:ext>
            </a:extLst>
          </p:cNvPr>
          <p:cNvCxnSpPr>
            <a:cxnSpLocks/>
          </p:cNvCxnSpPr>
          <p:nvPr/>
        </p:nvCxnSpPr>
        <p:spPr>
          <a:xfrm flipV="1">
            <a:off x="3317683" y="3963752"/>
            <a:ext cx="0" cy="64025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29394499-A4C4-471B-9F6C-4B3FC89C55B2}"/>
              </a:ext>
            </a:extLst>
          </p:cNvPr>
          <p:cNvCxnSpPr>
            <a:cxnSpLocks/>
          </p:cNvCxnSpPr>
          <p:nvPr/>
        </p:nvCxnSpPr>
        <p:spPr>
          <a:xfrm>
            <a:off x="5368987" y="3988308"/>
            <a:ext cx="0" cy="612648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49F62E79-D86E-4775-9EFE-6DA205F594BD}"/>
              </a:ext>
            </a:extLst>
          </p:cNvPr>
          <p:cNvCxnSpPr>
            <a:cxnSpLocks/>
          </p:cNvCxnSpPr>
          <p:nvPr/>
        </p:nvCxnSpPr>
        <p:spPr>
          <a:xfrm flipV="1">
            <a:off x="5618923" y="3960704"/>
            <a:ext cx="0" cy="64025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24059AC-A535-47DA-8CB3-D348A04250ED}"/>
              </a:ext>
            </a:extLst>
          </p:cNvPr>
          <p:cNvSpPr txBox="1"/>
          <p:nvPr/>
        </p:nvSpPr>
        <p:spPr>
          <a:xfrm>
            <a:off x="6592698" y="2828835"/>
            <a:ext cx="4791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leve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pt-BR" dirty="0" err="1"/>
              <a:t>ão</a:t>
            </a:r>
            <a:r>
              <a:rPr lang="pt-BR" dirty="0"/>
              <a:t> tem os custos para manter m</a:t>
            </a:r>
            <a:r>
              <a:rPr lang="de-DE" dirty="0" err="1"/>
              <a:t>últiplos</a:t>
            </a:r>
            <a:r>
              <a:rPr lang="de-DE" dirty="0"/>
              <a:t> S.O.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Mais </a:t>
            </a:r>
            <a:r>
              <a:rPr lang="de-DE" dirty="0" err="1"/>
              <a:t>rápido</a:t>
            </a:r>
            <a:r>
              <a:rPr lang="de-DE" dirty="0"/>
              <a:t> de </a:t>
            </a:r>
            <a:r>
              <a:rPr lang="de-DE" dirty="0" err="1"/>
              <a:t>subir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87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42" grpId="0" animBg="1"/>
      <p:bldP spid="44" grpId="0" animBg="1"/>
      <p:bldP spid="15" grpId="0"/>
      <p:bldP spid="16" grpId="0" animBg="1"/>
      <p:bldP spid="58" grpId="0" animBg="1"/>
      <p:bldP spid="59" grpId="0" animBg="1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ACE22-510E-4215-906C-CE663C6A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cap="none" dirty="0"/>
              <a:t>Containers </a:t>
            </a:r>
            <a:r>
              <a:rPr lang="de-DE" cap="none" dirty="0"/>
              <a:t>– O </a:t>
            </a:r>
            <a:r>
              <a:rPr lang="de-DE" cap="none" dirty="0" err="1"/>
              <a:t>problema</a:t>
            </a:r>
            <a:r>
              <a:rPr lang="de-DE" cap="none" dirty="0"/>
              <a:t> das </a:t>
            </a:r>
            <a:r>
              <a:rPr lang="de-DE" cap="none" dirty="0" err="1"/>
              <a:t>máquinas</a:t>
            </a:r>
            <a:r>
              <a:rPr lang="de-DE" cap="none" dirty="0"/>
              <a:t> </a:t>
            </a:r>
            <a:r>
              <a:rPr lang="de-DE" cap="none" dirty="0" err="1"/>
              <a:t>virtuais</a:t>
            </a:r>
            <a:endParaRPr lang="en-US" cap="none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301C958-3928-4D3E-8386-292173B2A560}"/>
              </a:ext>
            </a:extLst>
          </p:cNvPr>
          <p:cNvSpPr/>
          <p:nvPr/>
        </p:nvSpPr>
        <p:spPr>
          <a:xfrm>
            <a:off x="1459929" y="4444001"/>
            <a:ext cx="4617720" cy="12252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Hardware</a:t>
            </a:r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3F3A85C-D6F0-453F-95F3-F6D1A771404A}"/>
              </a:ext>
            </a:extLst>
          </p:cNvPr>
          <p:cNvSpPr/>
          <p:nvPr/>
        </p:nvSpPr>
        <p:spPr>
          <a:xfrm>
            <a:off x="1459929" y="3703337"/>
            <a:ext cx="4617720" cy="740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S.O.</a:t>
            </a:r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8D175AB-02BA-4240-A0EC-AEF303539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23225" y="4686317"/>
            <a:ext cx="740664" cy="7406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E5CB808-4D57-486C-A0D4-E32E50472E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16719" y="4626881"/>
            <a:ext cx="932688" cy="932688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B0EE9BF1-A991-4928-B37A-A75016B4CF49}"/>
              </a:ext>
            </a:extLst>
          </p:cNvPr>
          <p:cNvSpPr txBox="1"/>
          <p:nvPr/>
        </p:nvSpPr>
        <p:spPr>
          <a:xfrm>
            <a:off x="4050350" y="2959461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…</a:t>
            </a:r>
            <a:endParaRPr lang="en-US" sz="44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A29D27F-2028-4768-9A24-55D88756001F}"/>
              </a:ext>
            </a:extLst>
          </p:cNvPr>
          <p:cNvSpPr/>
          <p:nvPr/>
        </p:nvSpPr>
        <p:spPr>
          <a:xfrm>
            <a:off x="1459929" y="3170437"/>
            <a:ext cx="1188720" cy="5135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 1</a:t>
            </a:r>
            <a:endParaRPr lang="en-US" dirty="0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A5E133D7-76FC-4267-A32C-28D8DD2FD75A}"/>
              </a:ext>
            </a:extLst>
          </p:cNvPr>
          <p:cNvSpPr/>
          <p:nvPr/>
        </p:nvSpPr>
        <p:spPr>
          <a:xfrm>
            <a:off x="2663889" y="3170437"/>
            <a:ext cx="1188720" cy="5082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 2</a:t>
            </a:r>
            <a:endParaRPr lang="en-US" dirty="0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1CE6E882-4D04-4D80-BC04-BFC9BEC7B58A}"/>
              </a:ext>
            </a:extLst>
          </p:cNvPr>
          <p:cNvSpPr/>
          <p:nvPr/>
        </p:nvSpPr>
        <p:spPr>
          <a:xfrm>
            <a:off x="4888929" y="3173062"/>
            <a:ext cx="1188720" cy="5082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 n</a:t>
            </a:r>
            <a:endParaRPr lang="en-US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24059AC-A535-47DA-8CB3-D348A04250ED}"/>
              </a:ext>
            </a:extLst>
          </p:cNvPr>
          <p:cNvSpPr txBox="1"/>
          <p:nvPr/>
        </p:nvSpPr>
        <p:spPr>
          <a:xfrm>
            <a:off x="6527227" y="3914971"/>
            <a:ext cx="4791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</a:t>
            </a:r>
            <a:r>
              <a:rPr lang="en-US" dirty="0" err="1"/>
              <a:t>ois</a:t>
            </a:r>
            <a:r>
              <a:rPr lang="en-US" dirty="0"/>
              <a:t> apps </a:t>
            </a:r>
            <a:r>
              <a:rPr lang="en-US" dirty="0" err="1"/>
              <a:t>utilizando</a:t>
            </a:r>
            <a:r>
              <a:rPr lang="en-US" dirty="0"/>
              <a:t> a </a:t>
            </a:r>
            <a:r>
              <a:rPr lang="en-US" dirty="0" err="1"/>
              <a:t>mesma</a:t>
            </a:r>
            <a:r>
              <a:rPr lang="en-US" dirty="0"/>
              <a:t> porta de rede?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</a:t>
            </a:r>
            <a:r>
              <a:rPr lang="en-US" dirty="0"/>
              <a:t> se um app come</a:t>
            </a:r>
            <a:r>
              <a:rPr lang="pt-BR" dirty="0" err="1"/>
              <a:t>çar</a:t>
            </a:r>
            <a:r>
              <a:rPr lang="pt-BR" dirty="0"/>
              <a:t> a consumir muito de um recurso, como a CPU</a:t>
            </a:r>
            <a:r>
              <a:rPr lang="de-DE" dirty="0"/>
              <a:t>?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</a:t>
            </a:r>
            <a:r>
              <a:rPr lang="en-US" dirty="0"/>
              <a:t> se </a:t>
            </a:r>
            <a:r>
              <a:rPr lang="en-US" dirty="0" err="1"/>
              <a:t>cada</a:t>
            </a:r>
            <a:r>
              <a:rPr lang="en-US" dirty="0"/>
              <a:t> app </a:t>
            </a:r>
            <a:r>
              <a:rPr lang="en-US" dirty="0" err="1"/>
              <a:t>precisar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pt-BR" dirty="0"/>
              <a:t>são </a:t>
            </a:r>
            <a:r>
              <a:rPr lang="pt-BR" dirty="0" err="1"/>
              <a:t>espec</a:t>
            </a:r>
            <a:r>
              <a:rPr lang="de-DE" dirty="0"/>
              <a:t>í</a:t>
            </a:r>
            <a:r>
              <a:rPr lang="pt-BR" dirty="0"/>
              <a:t>fica  de uma linguagem?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 se um app congelar todo sistema? </a:t>
            </a:r>
            <a:endParaRPr lang="en-US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5A07F12-85DE-46FA-871F-185930A6CCC5}"/>
              </a:ext>
            </a:extLst>
          </p:cNvPr>
          <p:cNvSpPr txBox="1"/>
          <p:nvPr/>
        </p:nvSpPr>
        <p:spPr>
          <a:xfrm>
            <a:off x="1230090" y="2224901"/>
            <a:ext cx="561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Por</a:t>
            </a:r>
            <a:r>
              <a:rPr lang="de-DE" sz="2400" dirty="0"/>
              <a:t> </a:t>
            </a:r>
            <a:r>
              <a:rPr lang="de-DE" sz="2400" dirty="0" err="1"/>
              <a:t>que</a:t>
            </a:r>
            <a:r>
              <a:rPr lang="de-DE" sz="2400" dirty="0"/>
              <a:t> n</a:t>
            </a:r>
            <a:r>
              <a:rPr lang="pt-BR" sz="2400" dirty="0"/>
              <a:t>ã</a:t>
            </a:r>
            <a:r>
              <a:rPr lang="de-DE" sz="2400" dirty="0"/>
              <a:t>o </a:t>
            </a:r>
            <a:r>
              <a:rPr lang="de-DE" sz="2400" dirty="0" err="1"/>
              <a:t>utilizar</a:t>
            </a:r>
            <a:r>
              <a:rPr lang="de-DE" sz="2400" dirty="0"/>
              <a:t> a </a:t>
            </a:r>
            <a:r>
              <a:rPr lang="de-DE" sz="2400" dirty="0" err="1"/>
              <a:t>seguinte</a:t>
            </a:r>
            <a:r>
              <a:rPr lang="de-DE" sz="2400" dirty="0"/>
              <a:t> </a:t>
            </a:r>
            <a:r>
              <a:rPr lang="de-DE" sz="2400" dirty="0" err="1"/>
              <a:t>abordagem</a:t>
            </a:r>
            <a:r>
              <a:rPr lang="de-DE" sz="2400" dirty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235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  <p:bldP spid="16" grpId="0" animBg="1"/>
      <p:bldP spid="58" grpId="0" animBg="1"/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ACE22-510E-4215-906C-CE663C6A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3" y="67518"/>
            <a:ext cx="10131425" cy="1456267"/>
          </a:xfrm>
        </p:spPr>
        <p:txBody>
          <a:bodyPr/>
          <a:lstStyle/>
          <a:p>
            <a:r>
              <a:rPr lang="en-US" cap="none" dirty="0"/>
              <a:t>Containers </a:t>
            </a:r>
            <a:r>
              <a:rPr lang="de-DE" cap="none" dirty="0"/>
              <a:t>– </a:t>
            </a:r>
            <a:r>
              <a:rPr lang="de-DE" cap="none" dirty="0" err="1"/>
              <a:t>Benefícios</a:t>
            </a:r>
            <a:r>
              <a:rPr lang="de-DE" cap="none" dirty="0"/>
              <a:t> de </a:t>
            </a:r>
            <a:r>
              <a:rPr lang="de-DE" cap="none" dirty="0" err="1"/>
              <a:t>usar</a:t>
            </a:r>
            <a:r>
              <a:rPr lang="de-DE" cap="none" dirty="0"/>
              <a:t> </a:t>
            </a:r>
            <a:r>
              <a:rPr lang="de-DE" cap="none" dirty="0" err="1"/>
              <a:t>containers</a:t>
            </a:r>
            <a:endParaRPr lang="en-US" cap="none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301C958-3928-4D3E-8386-292173B2A560}"/>
              </a:ext>
            </a:extLst>
          </p:cNvPr>
          <p:cNvSpPr/>
          <p:nvPr/>
        </p:nvSpPr>
        <p:spPr>
          <a:xfrm>
            <a:off x="1446211" y="5023104"/>
            <a:ext cx="4617720" cy="12252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Hardware</a:t>
            </a:r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3F3A85C-D6F0-453F-95F3-F6D1A771404A}"/>
              </a:ext>
            </a:extLst>
          </p:cNvPr>
          <p:cNvSpPr/>
          <p:nvPr/>
        </p:nvSpPr>
        <p:spPr>
          <a:xfrm>
            <a:off x="1446211" y="4282440"/>
            <a:ext cx="4617720" cy="740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S.O.</a:t>
            </a:r>
            <a:endParaRPr lang="en-US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6D112A3-D5AA-4DC3-B239-9A4BE2855A52}"/>
              </a:ext>
            </a:extLst>
          </p:cNvPr>
          <p:cNvSpPr/>
          <p:nvPr/>
        </p:nvSpPr>
        <p:spPr>
          <a:xfrm>
            <a:off x="1446211" y="2727282"/>
            <a:ext cx="1188720" cy="1545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Container</a:t>
            </a:r>
            <a:endParaRPr lang="en-US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2886C8EE-5A7B-44C2-AED5-440AE572064A}"/>
              </a:ext>
            </a:extLst>
          </p:cNvPr>
          <p:cNvSpPr/>
          <p:nvPr/>
        </p:nvSpPr>
        <p:spPr>
          <a:xfrm>
            <a:off x="2650171" y="2737103"/>
            <a:ext cx="1188720" cy="15453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Container</a:t>
            </a:r>
            <a:endParaRPr lang="en-US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CD37D6BD-47C1-4132-B808-8AEC848F1630}"/>
              </a:ext>
            </a:extLst>
          </p:cNvPr>
          <p:cNvSpPr/>
          <p:nvPr/>
        </p:nvSpPr>
        <p:spPr>
          <a:xfrm>
            <a:off x="3854131" y="2727282"/>
            <a:ext cx="2180846" cy="1545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Container</a:t>
            </a:r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8D175AB-02BA-4240-A0EC-AEF303539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09507" y="5265420"/>
            <a:ext cx="740664" cy="7406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E5CB808-4D57-486C-A0D4-E32E50472E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03001" y="5205984"/>
            <a:ext cx="932688" cy="932688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2A29D27F-2028-4768-9A24-55D88756001F}"/>
              </a:ext>
            </a:extLst>
          </p:cNvPr>
          <p:cNvSpPr/>
          <p:nvPr/>
        </p:nvSpPr>
        <p:spPr>
          <a:xfrm>
            <a:off x="1446211" y="2384384"/>
            <a:ext cx="1188720" cy="5082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 1</a:t>
            </a:r>
            <a:endParaRPr lang="en-US" dirty="0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A5E133D7-76FC-4267-A32C-28D8DD2FD75A}"/>
              </a:ext>
            </a:extLst>
          </p:cNvPr>
          <p:cNvSpPr/>
          <p:nvPr/>
        </p:nvSpPr>
        <p:spPr>
          <a:xfrm>
            <a:off x="2653219" y="2384384"/>
            <a:ext cx="1188720" cy="5082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 2</a:t>
            </a:r>
            <a:endParaRPr lang="en-US" dirty="0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1CE6E882-4D04-4D80-BC04-BFC9BEC7B58A}"/>
              </a:ext>
            </a:extLst>
          </p:cNvPr>
          <p:cNvSpPr/>
          <p:nvPr/>
        </p:nvSpPr>
        <p:spPr>
          <a:xfrm>
            <a:off x="3838891" y="2384384"/>
            <a:ext cx="2188464" cy="5082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 3</a:t>
            </a:r>
            <a:endParaRPr lang="en-US" dirty="0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5103E90F-7580-43BD-BB79-0A97503EA8D9}"/>
              </a:ext>
            </a:extLst>
          </p:cNvPr>
          <p:cNvCxnSpPr>
            <a:cxnSpLocks/>
          </p:cNvCxnSpPr>
          <p:nvPr/>
        </p:nvCxnSpPr>
        <p:spPr>
          <a:xfrm>
            <a:off x="1882075" y="3976116"/>
            <a:ext cx="0" cy="612648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404720FC-1DD5-47CF-81E8-8076BD2BAF1D}"/>
              </a:ext>
            </a:extLst>
          </p:cNvPr>
          <p:cNvCxnSpPr>
            <a:cxnSpLocks/>
          </p:cNvCxnSpPr>
          <p:nvPr/>
        </p:nvCxnSpPr>
        <p:spPr>
          <a:xfrm flipV="1">
            <a:off x="2132011" y="3948512"/>
            <a:ext cx="0" cy="64025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41C4567A-5463-4C9F-A151-1C46D3782EDC}"/>
              </a:ext>
            </a:extLst>
          </p:cNvPr>
          <p:cNvCxnSpPr>
            <a:cxnSpLocks/>
          </p:cNvCxnSpPr>
          <p:nvPr/>
        </p:nvCxnSpPr>
        <p:spPr>
          <a:xfrm>
            <a:off x="3067747" y="3991356"/>
            <a:ext cx="0" cy="612648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C6B35B7B-BAE5-439F-A82B-B404E65412E8}"/>
              </a:ext>
            </a:extLst>
          </p:cNvPr>
          <p:cNvCxnSpPr>
            <a:cxnSpLocks/>
          </p:cNvCxnSpPr>
          <p:nvPr/>
        </p:nvCxnSpPr>
        <p:spPr>
          <a:xfrm flipV="1">
            <a:off x="3317683" y="3963752"/>
            <a:ext cx="0" cy="64025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29394499-A4C4-471B-9F6C-4B3FC89C55B2}"/>
              </a:ext>
            </a:extLst>
          </p:cNvPr>
          <p:cNvCxnSpPr>
            <a:cxnSpLocks/>
          </p:cNvCxnSpPr>
          <p:nvPr/>
        </p:nvCxnSpPr>
        <p:spPr>
          <a:xfrm>
            <a:off x="5368987" y="3988308"/>
            <a:ext cx="0" cy="612648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49F62E79-D86E-4775-9EFE-6DA205F594BD}"/>
              </a:ext>
            </a:extLst>
          </p:cNvPr>
          <p:cNvCxnSpPr>
            <a:cxnSpLocks/>
          </p:cNvCxnSpPr>
          <p:nvPr/>
        </p:nvCxnSpPr>
        <p:spPr>
          <a:xfrm flipV="1">
            <a:off x="5618923" y="3960704"/>
            <a:ext cx="0" cy="64025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24059AC-A535-47DA-8CB3-D348A04250ED}"/>
              </a:ext>
            </a:extLst>
          </p:cNvPr>
          <p:cNvSpPr txBox="1"/>
          <p:nvPr/>
        </p:nvSpPr>
        <p:spPr>
          <a:xfrm>
            <a:off x="6592698" y="2828835"/>
            <a:ext cx="47915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Controle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recurso</a:t>
            </a:r>
            <a:r>
              <a:rPr lang="en-US" dirty="0"/>
              <a:t> (CPU, Disco, Rede,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Agilidade</a:t>
            </a:r>
            <a:r>
              <a:rPr lang="de-DE" dirty="0"/>
              <a:t> na </a:t>
            </a:r>
            <a:r>
              <a:rPr lang="de-DE" dirty="0" err="1"/>
              <a:t>hora</a:t>
            </a:r>
            <a:r>
              <a:rPr lang="de-DE" dirty="0"/>
              <a:t> de </a:t>
            </a:r>
            <a:r>
              <a:rPr lang="de-DE" dirty="0" err="1"/>
              <a:t>criar</a:t>
            </a:r>
            <a:r>
              <a:rPr lang="de-DE" dirty="0"/>
              <a:t> e </a:t>
            </a:r>
            <a:r>
              <a:rPr lang="de-DE" dirty="0" err="1"/>
              <a:t>remover</a:t>
            </a:r>
            <a:r>
              <a:rPr lang="de-DE" dirty="0"/>
              <a:t> um </a:t>
            </a:r>
            <a:r>
              <a:rPr lang="de-DE" dirty="0" err="1"/>
              <a:t>container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Maior</a:t>
            </a:r>
            <a:r>
              <a:rPr lang="de-DE" dirty="0"/>
              <a:t> </a:t>
            </a:r>
            <a:r>
              <a:rPr lang="de-DE" dirty="0" err="1"/>
              <a:t>facilidade</a:t>
            </a:r>
            <a:r>
              <a:rPr lang="de-DE" dirty="0"/>
              <a:t> na </a:t>
            </a:r>
            <a:r>
              <a:rPr lang="de-DE" dirty="0" err="1"/>
              <a:t>hora</a:t>
            </a:r>
            <a:r>
              <a:rPr lang="de-DE" dirty="0"/>
              <a:t> de </a:t>
            </a:r>
            <a:r>
              <a:rPr lang="de-DE" dirty="0" err="1"/>
              <a:t>trabalhar</a:t>
            </a:r>
            <a:r>
              <a:rPr lang="de-DE" dirty="0"/>
              <a:t>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diferentes</a:t>
            </a:r>
            <a:r>
              <a:rPr lang="de-DE" dirty="0"/>
              <a:t> </a:t>
            </a:r>
            <a:r>
              <a:rPr lang="de-DE" dirty="0" err="1"/>
              <a:t>vers</a:t>
            </a:r>
            <a:r>
              <a:rPr lang="pt-BR" dirty="0"/>
              <a:t>õ</a:t>
            </a:r>
            <a:r>
              <a:rPr lang="de-DE" dirty="0"/>
              <a:t>es de </a:t>
            </a:r>
            <a:r>
              <a:rPr lang="de-DE" dirty="0" err="1"/>
              <a:t>linguagens</a:t>
            </a:r>
            <a:r>
              <a:rPr lang="de-DE" dirty="0"/>
              <a:t> e </a:t>
            </a:r>
            <a:r>
              <a:rPr lang="de-DE" dirty="0" err="1"/>
              <a:t>bibliotecas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Mais </a:t>
            </a:r>
            <a:r>
              <a:rPr lang="de-DE" dirty="0" err="1"/>
              <a:t>leves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VMs</a:t>
            </a:r>
            <a:endParaRPr lang="en-US" dirty="0"/>
          </a:p>
        </p:txBody>
      </p:sp>
      <p:sp>
        <p:nvSpPr>
          <p:cNvPr id="22" name="Chave Direita 21">
            <a:extLst>
              <a:ext uri="{FF2B5EF4-FFF2-40B4-BE49-F238E27FC236}">
                <a16:creationId xmlns:a16="http://schemas.microsoft.com/office/drawing/2014/main" id="{A191572E-490D-48BD-8B6E-9EE64668B833}"/>
              </a:ext>
            </a:extLst>
          </p:cNvPr>
          <p:cNvSpPr/>
          <p:nvPr/>
        </p:nvSpPr>
        <p:spPr>
          <a:xfrm rot="16200000">
            <a:off x="3121817" y="1639941"/>
            <a:ext cx="245429" cy="1034732"/>
          </a:xfrm>
          <a:prstGeom prst="rightBrace">
            <a:avLst>
              <a:gd name="adj1" fmla="val 121086"/>
              <a:gd name="adj2" fmla="val 50000"/>
            </a:avLst>
          </a:prstGeom>
          <a:noFill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have Direita 23">
            <a:extLst>
              <a:ext uri="{FF2B5EF4-FFF2-40B4-BE49-F238E27FC236}">
                <a16:creationId xmlns:a16="http://schemas.microsoft.com/office/drawing/2014/main" id="{205D3047-F484-44B3-ABEB-C1E5CC720F77}"/>
              </a:ext>
            </a:extLst>
          </p:cNvPr>
          <p:cNvSpPr/>
          <p:nvPr/>
        </p:nvSpPr>
        <p:spPr>
          <a:xfrm rot="16200000">
            <a:off x="1917856" y="1639940"/>
            <a:ext cx="245429" cy="1034733"/>
          </a:xfrm>
          <a:prstGeom prst="rightBrace">
            <a:avLst>
              <a:gd name="adj1" fmla="val 121086"/>
              <a:gd name="adj2" fmla="val 50000"/>
            </a:avLst>
          </a:prstGeom>
          <a:noFill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have Direita 24">
            <a:extLst>
              <a:ext uri="{FF2B5EF4-FFF2-40B4-BE49-F238E27FC236}">
                <a16:creationId xmlns:a16="http://schemas.microsoft.com/office/drawing/2014/main" id="{DC2E6500-4142-4C88-9CD8-B9E8FB4CDAA9}"/>
              </a:ext>
            </a:extLst>
          </p:cNvPr>
          <p:cNvSpPr/>
          <p:nvPr/>
        </p:nvSpPr>
        <p:spPr>
          <a:xfrm rot="16200000">
            <a:off x="4810409" y="1121450"/>
            <a:ext cx="245429" cy="2095432"/>
          </a:xfrm>
          <a:prstGeom prst="rightBrace">
            <a:avLst>
              <a:gd name="adj1" fmla="val 121086"/>
              <a:gd name="adj2" fmla="val 50000"/>
            </a:avLst>
          </a:prstGeom>
          <a:noFill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571791A-50EE-40BB-B8D2-8C3F87D5118D}"/>
              </a:ext>
            </a:extLst>
          </p:cNvPr>
          <p:cNvSpPr txBox="1"/>
          <p:nvPr/>
        </p:nvSpPr>
        <p:spPr>
          <a:xfrm>
            <a:off x="1553682" y="1696171"/>
            <a:ext cx="97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25%CPU</a:t>
            </a:r>
            <a:endParaRPr lang="en-US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DE156B2-0224-4416-8DE4-8784EC7C879C}"/>
              </a:ext>
            </a:extLst>
          </p:cNvPr>
          <p:cNvSpPr txBox="1"/>
          <p:nvPr/>
        </p:nvSpPr>
        <p:spPr>
          <a:xfrm>
            <a:off x="2741544" y="1693488"/>
            <a:ext cx="97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25%CPU</a:t>
            </a:r>
            <a:endParaRPr lang="en-US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9B184DD-F556-49C1-AD8A-135C28C79752}"/>
              </a:ext>
            </a:extLst>
          </p:cNvPr>
          <p:cNvSpPr txBox="1"/>
          <p:nvPr/>
        </p:nvSpPr>
        <p:spPr>
          <a:xfrm>
            <a:off x="4444645" y="1702441"/>
            <a:ext cx="97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50%CPU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0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ACE22-510E-4215-906C-CE663C6A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3" y="67518"/>
            <a:ext cx="10131425" cy="1456267"/>
          </a:xfrm>
        </p:spPr>
        <p:txBody>
          <a:bodyPr/>
          <a:lstStyle/>
          <a:p>
            <a:r>
              <a:rPr lang="en-US" cap="none" dirty="0"/>
              <a:t>Containers </a:t>
            </a:r>
            <a:r>
              <a:rPr lang="de-DE" cap="none" dirty="0"/>
              <a:t>– “</a:t>
            </a:r>
            <a:r>
              <a:rPr lang="en-US" b="1" i="1" dirty="0"/>
              <a:t>dependency hell</a:t>
            </a:r>
            <a:r>
              <a:rPr lang="de-DE" cap="none" dirty="0"/>
              <a:t>“</a:t>
            </a:r>
            <a:endParaRPr lang="en-US" cap="none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2886C8EE-5A7B-44C2-AED5-440AE572064A}"/>
              </a:ext>
            </a:extLst>
          </p:cNvPr>
          <p:cNvSpPr/>
          <p:nvPr/>
        </p:nvSpPr>
        <p:spPr>
          <a:xfrm>
            <a:off x="1243521" y="3148409"/>
            <a:ext cx="1874584" cy="9115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Ambiente de </a:t>
            </a:r>
            <a:r>
              <a:rPr lang="de-DE" dirty="0" err="1"/>
              <a:t>desenvolvimento</a:t>
            </a:r>
            <a:endParaRPr lang="en-US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5670C142-494B-4D89-B342-E2672E9DC6AD}"/>
              </a:ext>
            </a:extLst>
          </p:cNvPr>
          <p:cNvSpPr/>
          <p:nvPr/>
        </p:nvSpPr>
        <p:spPr>
          <a:xfrm>
            <a:off x="3828225" y="3148409"/>
            <a:ext cx="1874584" cy="9115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Ambiente de teste</a:t>
            </a:r>
            <a:endParaRPr lang="en-US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6B0F6148-C5EE-40C7-B7B0-797B002C1E67}"/>
              </a:ext>
            </a:extLst>
          </p:cNvPr>
          <p:cNvSpPr/>
          <p:nvPr/>
        </p:nvSpPr>
        <p:spPr>
          <a:xfrm>
            <a:off x="6371781" y="3148409"/>
            <a:ext cx="1874584" cy="9115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Ambiente de </a:t>
            </a:r>
            <a:r>
              <a:rPr lang="de-DE" dirty="0" err="1"/>
              <a:t>homologa</a:t>
            </a:r>
            <a:r>
              <a:rPr lang="pt-BR" dirty="0" err="1"/>
              <a:t>ção</a:t>
            </a:r>
            <a:endParaRPr lang="en-US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965BD294-AA3D-40A0-836E-3BB509B75DA5}"/>
              </a:ext>
            </a:extLst>
          </p:cNvPr>
          <p:cNvSpPr/>
          <p:nvPr/>
        </p:nvSpPr>
        <p:spPr>
          <a:xfrm>
            <a:off x="8915337" y="3148409"/>
            <a:ext cx="1874584" cy="9115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Ambiente de </a:t>
            </a:r>
            <a:r>
              <a:rPr lang="pt-BR" dirty="0"/>
              <a:t>produção</a:t>
            </a:r>
            <a:endParaRPr lang="en-US" dirty="0"/>
          </a:p>
        </p:txBody>
      </p:sp>
      <p:sp>
        <p:nvSpPr>
          <p:cNvPr id="3" name="Seta: Curva para Baixo 2">
            <a:extLst>
              <a:ext uri="{FF2B5EF4-FFF2-40B4-BE49-F238E27FC236}">
                <a16:creationId xmlns:a16="http://schemas.microsoft.com/office/drawing/2014/main" id="{25DB7A0B-B1A5-4011-B007-9DDE58540A36}"/>
              </a:ext>
            </a:extLst>
          </p:cNvPr>
          <p:cNvSpPr/>
          <p:nvPr/>
        </p:nvSpPr>
        <p:spPr>
          <a:xfrm>
            <a:off x="7760208" y="2766060"/>
            <a:ext cx="1636776" cy="365760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Seta: Curva para Baixo 40">
            <a:extLst>
              <a:ext uri="{FF2B5EF4-FFF2-40B4-BE49-F238E27FC236}">
                <a16:creationId xmlns:a16="http://schemas.microsoft.com/office/drawing/2014/main" id="{ACDCA280-988B-4102-B741-25BB544B2605}"/>
              </a:ext>
            </a:extLst>
          </p:cNvPr>
          <p:cNvSpPr/>
          <p:nvPr/>
        </p:nvSpPr>
        <p:spPr>
          <a:xfrm>
            <a:off x="5218907" y="2782649"/>
            <a:ext cx="1636776" cy="365760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Seta: Curva para Baixo 42">
            <a:extLst>
              <a:ext uri="{FF2B5EF4-FFF2-40B4-BE49-F238E27FC236}">
                <a16:creationId xmlns:a16="http://schemas.microsoft.com/office/drawing/2014/main" id="{75B35CD9-1C96-4CD3-8855-F6D177E84252}"/>
              </a:ext>
            </a:extLst>
          </p:cNvPr>
          <p:cNvSpPr/>
          <p:nvPr/>
        </p:nvSpPr>
        <p:spPr>
          <a:xfrm>
            <a:off x="2675351" y="2782649"/>
            <a:ext cx="1636776" cy="365760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55047E86-647A-4111-BC07-01955B6727C2}"/>
              </a:ext>
            </a:extLst>
          </p:cNvPr>
          <p:cNvSpPr txBox="1"/>
          <p:nvPr/>
        </p:nvSpPr>
        <p:spPr>
          <a:xfrm>
            <a:off x="1143668" y="4154114"/>
            <a:ext cx="588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Depend</a:t>
            </a:r>
            <a:r>
              <a:rPr lang="de-DE" dirty="0"/>
              <a:t>ê</a:t>
            </a:r>
            <a:r>
              <a:rPr lang="pt-BR" dirty="0" err="1"/>
              <a:t>ncias</a:t>
            </a:r>
            <a:r>
              <a:rPr lang="pt-BR" dirty="0"/>
              <a:t>, versão do SO, </a:t>
            </a:r>
            <a:r>
              <a:rPr lang="pt-BR" dirty="0" err="1"/>
              <a:t>permissionamento</a:t>
            </a:r>
            <a:r>
              <a:rPr lang="pt-BR" dirty="0"/>
              <a:t>, </a:t>
            </a:r>
            <a:r>
              <a:rPr lang="pt-BR" dirty="0" err="1"/>
              <a:t>etc</a:t>
            </a:r>
            <a:endParaRPr lang="en-US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263AC5B-828B-40EF-B50D-34AAB4E14107}"/>
              </a:ext>
            </a:extLst>
          </p:cNvPr>
          <p:cNvSpPr/>
          <p:nvPr/>
        </p:nvSpPr>
        <p:spPr>
          <a:xfrm>
            <a:off x="1143668" y="1841971"/>
            <a:ext cx="561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dirty="0" err="1"/>
              <a:t>Já</a:t>
            </a:r>
            <a:r>
              <a:rPr lang="de-DE" dirty="0"/>
              <a:t> </a:t>
            </a:r>
            <a:r>
              <a:rPr lang="de-DE" dirty="0" err="1"/>
              <a:t>ouviu</a:t>
            </a:r>
            <a:r>
              <a:rPr lang="de-DE" dirty="0"/>
              <a:t> a </a:t>
            </a:r>
            <a:r>
              <a:rPr lang="de-DE" dirty="0" err="1"/>
              <a:t>frase</a:t>
            </a:r>
            <a:r>
              <a:rPr lang="de-DE" dirty="0"/>
              <a:t> </a:t>
            </a:r>
            <a:r>
              <a:rPr lang="pt-BR" dirty="0"/>
              <a:t>“Mas na minha m</a:t>
            </a:r>
            <a:r>
              <a:rPr lang="de-DE" dirty="0"/>
              <a:t>á</a:t>
            </a:r>
            <a:r>
              <a:rPr lang="pt-BR" dirty="0"/>
              <a:t>quina funciona!”</a:t>
            </a:r>
            <a:r>
              <a:rPr lang="de-DE" dirty="0"/>
              <a:t>?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224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C42DE94-09A5-48A4-A360-4A328BA8A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10231" y="4435792"/>
            <a:ext cx="64960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50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16969</TotalTime>
  <Words>1001</Words>
  <Application>Microsoft Office PowerPoint</Application>
  <PresentationFormat>Widescreen</PresentationFormat>
  <Paragraphs>231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Wingdings</vt:lpstr>
      <vt:lpstr>Celestial</vt:lpstr>
      <vt:lpstr>Containers</vt:lpstr>
      <vt:lpstr>Containers – O problema das máquinas virtuais</vt:lpstr>
      <vt:lpstr>Containers – O problema das máquinas virtuais</vt:lpstr>
      <vt:lpstr>Containers – O problema das máquinas virtuais</vt:lpstr>
      <vt:lpstr>Containers – O problema das máquinas virtuais</vt:lpstr>
      <vt:lpstr>Containers – O problema das máquinas virtuais</vt:lpstr>
      <vt:lpstr>Containers – Benefícios de usar containers</vt:lpstr>
      <vt:lpstr>Containers – “dependency hell“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Containers e Serverless</dc:title>
  <dc:creator>Acer</dc:creator>
  <cp:lastModifiedBy>Acer</cp:lastModifiedBy>
  <cp:revision>53</cp:revision>
  <dcterms:created xsi:type="dcterms:W3CDTF">2021-06-16T17:40:31Z</dcterms:created>
  <dcterms:modified xsi:type="dcterms:W3CDTF">2021-09-29T21:24:52Z</dcterms:modified>
</cp:coreProperties>
</file>