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70" r:id="rId26"/>
    <p:sldId id="282" r:id="rId27"/>
    <p:sldId id="284" r:id="rId28"/>
    <p:sldId id="281"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Estilo Mé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8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FBE17-B843-4B11-A297-3E405F4B3F79}" type="datetimeFigureOut">
              <a:rPr lang="en-US" smtClean="0"/>
              <a:t>8/13/2021</a:t>
            </a:fld>
            <a:endParaRPr lang="en-US"/>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B6ADE-8908-490F-87C4-8A5C08A082AD}" type="slidenum">
              <a:rPr lang="en-US" smtClean="0"/>
              <a:t>‹nº›</a:t>
            </a:fld>
            <a:endParaRPr lang="en-US"/>
          </a:p>
        </p:txBody>
      </p:sp>
    </p:spTree>
    <p:extLst>
      <p:ext uri="{BB962C8B-B14F-4D97-AF65-F5344CB8AC3E}">
        <p14:creationId xmlns:p14="http://schemas.microsoft.com/office/powerpoint/2010/main" val="335282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5BB6ADE-8908-490F-87C4-8A5C08A082AD}" type="slidenum">
              <a:rPr lang="en-US" smtClean="0"/>
              <a:t>37</a:t>
            </a:fld>
            <a:endParaRPr lang="en-US"/>
          </a:p>
        </p:txBody>
      </p:sp>
    </p:spTree>
    <p:extLst>
      <p:ext uri="{BB962C8B-B14F-4D97-AF65-F5344CB8AC3E}">
        <p14:creationId xmlns:p14="http://schemas.microsoft.com/office/powerpoint/2010/main" val="315941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5BB6ADE-8908-490F-87C4-8A5C08A082AD}" type="slidenum">
              <a:rPr lang="en-US" smtClean="0"/>
              <a:t>38</a:t>
            </a:fld>
            <a:endParaRPr lang="en-US"/>
          </a:p>
        </p:txBody>
      </p:sp>
    </p:spTree>
    <p:extLst>
      <p:ext uri="{BB962C8B-B14F-4D97-AF65-F5344CB8AC3E}">
        <p14:creationId xmlns:p14="http://schemas.microsoft.com/office/powerpoint/2010/main" val="1045980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5BB6ADE-8908-490F-87C4-8A5C08A082AD}" type="slidenum">
              <a:rPr lang="en-US" smtClean="0"/>
              <a:t>39</a:t>
            </a:fld>
            <a:endParaRPr lang="en-US"/>
          </a:p>
        </p:txBody>
      </p:sp>
    </p:spTree>
    <p:extLst>
      <p:ext uri="{BB962C8B-B14F-4D97-AF65-F5344CB8AC3E}">
        <p14:creationId xmlns:p14="http://schemas.microsoft.com/office/powerpoint/2010/main" val="36587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sz="quarter" idx="5"/>
          </p:nvPr>
        </p:nvSpPr>
        <p:spPr/>
        <p:txBody>
          <a:bodyPr/>
          <a:lstStyle/>
          <a:p>
            <a:fld id="{D5BB6ADE-8908-490F-87C4-8A5C08A082AD}" type="slidenum">
              <a:rPr lang="en-US" smtClean="0"/>
              <a:t>40</a:t>
            </a:fld>
            <a:endParaRPr lang="en-US"/>
          </a:p>
        </p:txBody>
      </p:sp>
    </p:spTree>
    <p:extLst>
      <p:ext uri="{BB962C8B-B14F-4D97-AF65-F5344CB8AC3E}">
        <p14:creationId xmlns:p14="http://schemas.microsoft.com/office/powerpoint/2010/main" val="344730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BR"/>
              <a:t>Clique para editar o título Mestre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BFFE95C-01BD-4706-A31C-36E56CC47AA3}"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347448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91795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437791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0364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3128451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BBFFE95C-01BD-4706-A31C-36E56CC47AA3}"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2930475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BBFFE95C-01BD-4706-A31C-36E56CC47AA3}"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122946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BFFE95C-01BD-4706-A31C-36E56CC47AA3}"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1757797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BFFE95C-01BD-4706-A31C-36E56CC47AA3}"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295344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BFFE95C-01BD-4706-A31C-36E56CC47AA3}"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274367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BFFE95C-01BD-4706-A31C-36E56CC47AA3}" type="datetimeFigureOut">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31109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781110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BFFE95C-01BD-4706-A31C-36E56CC47AA3}" type="datetimeFigureOut">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17289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BFFE95C-01BD-4706-A31C-36E56CC47AA3}" type="datetimeFigureOut">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109857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FE95C-01BD-4706-A31C-36E56CC47AA3}" type="datetimeFigureOut">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10720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379508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BFFE95C-01BD-4706-A31C-36E56CC47AA3}" type="datetimeFigureOut">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5429C0-7E17-43BB-BAAF-EB37BE459EA7}" type="slidenum">
              <a:rPr lang="en-US" smtClean="0"/>
              <a:t>‹nº›</a:t>
            </a:fld>
            <a:endParaRPr lang="en-US"/>
          </a:p>
        </p:txBody>
      </p:sp>
    </p:spTree>
    <p:extLst>
      <p:ext uri="{BB962C8B-B14F-4D97-AF65-F5344CB8AC3E}">
        <p14:creationId xmlns:p14="http://schemas.microsoft.com/office/powerpoint/2010/main" val="400902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FFE95C-01BD-4706-A31C-36E56CC47AA3}" type="datetimeFigureOut">
              <a:rPr lang="en-US" smtClean="0"/>
              <a:t>8/13/2021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5429C0-7E17-43BB-BAAF-EB37BE459EA7}" type="slidenum">
              <a:rPr lang="en-US" smtClean="0"/>
              <a:t>‹nº›</a:t>
            </a:fld>
            <a:endParaRPr lang="en-US"/>
          </a:p>
        </p:txBody>
      </p:sp>
    </p:spTree>
    <p:extLst>
      <p:ext uri="{BB962C8B-B14F-4D97-AF65-F5344CB8AC3E}">
        <p14:creationId xmlns:p14="http://schemas.microsoft.com/office/powerpoint/2010/main" val="11613164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voitto.com.br/blog/artigo/manifesto-agil?utm_source=parcerias&amp;utm_medium=email&amp;utm_campaign=backlinks" TargetMode="External"/><Relationship Id="rId2" Type="http://schemas.openxmlformats.org/officeDocument/2006/relationships/hyperlink" Target="https://www.amazon.com.br/Clean-Code-Handbook-Software-Craftsmanship/dp/013235088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localhost:9000/" TargetMode="Externa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hyperlink" Target="http://blog.quantika14.com/blog/2017/05/04/que-es-sonarqube/"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blog.quantika14.com/blog/2017/05/04/que-es-sonarqub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blog.quantika14.com/blog/2017/05/04/que-es-sonarqub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blog.quantika14.com/blog/2017/05/04/que-es-sonarqub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blog.quantika14.com/blog/2017/05/04/que-es-sonarqub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76F3776-8A12-4AEF-A2C3-18F94A3D98F8}"/>
              </a:ext>
            </a:extLst>
          </p:cNvPr>
          <p:cNvSpPr>
            <a:spLocks noGrp="1"/>
          </p:cNvSpPr>
          <p:nvPr>
            <p:ph type="ctrTitle"/>
          </p:nvPr>
        </p:nvSpPr>
        <p:spPr>
          <a:xfrm>
            <a:off x="1257564" y="1058663"/>
            <a:ext cx="8915399" cy="2262781"/>
          </a:xfrm>
        </p:spPr>
        <p:txBody>
          <a:bodyPr/>
          <a:lstStyle/>
          <a:p>
            <a:r>
              <a:rPr lang="de-DE" dirty="0"/>
              <a:t>Qualidade de Software e SonarQube</a:t>
            </a:r>
            <a:endParaRPr lang="en-US" dirty="0"/>
          </a:p>
        </p:txBody>
      </p:sp>
      <p:sp>
        <p:nvSpPr>
          <p:cNvPr id="5" name="Textfeld 6">
            <a:extLst>
              <a:ext uri="{FF2B5EF4-FFF2-40B4-BE49-F238E27FC236}">
                <a16:creationId xmlns:a16="http://schemas.microsoft.com/office/drawing/2014/main" id="{64775BF7-13A0-467A-8255-9318B8EE975D}"/>
              </a:ext>
            </a:extLst>
          </p:cNvPr>
          <p:cNvSpPr txBox="1"/>
          <p:nvPr/>
        </p:nvSpPr>
        <p:spPr>
          <a:xfrm>
            <a:off x="4496755" y="4397732"/>
            <a:ext cx="61264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de-DE" dirty="0"/>
              <a:t>Treinamento:  </a:t>
            </a:r>
            <a:r>
              <a:rPr lang="de-DE" dirty="0">
                <a:ea typeface="+mn-lt"/>
                <a:cs typeface="+mn-lt"/>
              </a:rPr>
              <a:t>Angular, Node e Java – Capgemini </a:t>
            </a:r>
          </a:p>
          <a:p>
            <a:pPr algn="r"/>
            <a:r>
              <a:rPr lang="de-DE" dirty="0"/>
              <a:t>Instrutor: Ivan J. Borchardt</a:t>
            </a:r>
          </a:p>
          <a:p>
            <a:pPr algn="r"/>
            <a:r>
              <a:rPr lang="de-DE" dirty="0"/>
              <a:t>©2021</a:t>
            </a:r>
          </a:p>
        </p:txBody>
      </p:sp>
      <p:pic>
        <p:nvPicPr>
          <p:cNvPr id="6" name="Grafik 13">
            <a:extLst>
              <a:ext uri="{FF2B5EF4-FFF2-40B4-BE49-F238E27FC236}">
                <a16:creationId xmlns:a16="http://schemas.microsoft.com/office/drawing/2014/main" id="{4BF2DA9C-9A6D-4F74-9A8E-2E5B6641F3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94451" y="5715000"/>
            <a:ext cx="2457450" cy="1143000"/>
          </a:xfrm>
          <a:prstGeom prst="rect">
            <a:avLst/>
          </a:prstGeom>
        </p:spPr>
      </p:pic>
    </p:spTree>
    <p:extLst>
      <p:ext uri="{BB962C8B-B14F-4D97-AF65-F5344CB8AC3E}">
        <p14:creationId xmlns:p14="http://schemas.microsoft.com/office/powerpoint/2010/main" val="419774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1857654"/>
            <a:ext cx="10353762" cy="4188040"/>
          </a:xfrm>
        </p:spPr>
        <p:txBody>
          <a:bodyPr/>
          <a:lstStyle/>
          <a:p>
            <a:pPr marL="36900" indent="0" algn="just">
              <a:buNone/>
            </a:pPr>
            <a:endParaRPr lang="pt-BR" dirty="0"/>
          </a:p>
          <a:p>
            <a:pPr marL="36900" indent="0" algn="just">
              <a:buNone/>
            </a:pPr>
            <a:endParaRPr lang="pt-BR" dirty="0"/>
          </a:p>
          <a:p>
            <a:pPr marL="36900" indent="0" algn="just">
              <a:buNone/>
            </a:pPr>
            <a:r>
              <a:rPr lang="pt-BR" dirty="0"/>
              <a:t>Quando consideramos a qualidade do ponto de vista multidimensional, o qual, segundo Pressman e </a:t>
            </a:r>
            <a:r>
              <a:rPr lang="pt-BR" dirty="0" err="1"/>
              <a:t>Maxim</a:t>
            </a:r>
            <a:r>
              <a:rPr lang="pt-BR" dirty="0"/>
              <a:t> (2016), começa com uma avaliação da conformidade e termina com uma visão transcendental (estática), temos algumas dimensões que precisamos considerar. Elas são chamadas de Dimensões de Qualidade de </a:t>
            </a:r>
            <a:r>
              <a:rPr lang="pt-BR" dirty="0" err="1"/>
              <a:t>Garvin</a:t>
            </a:r>
            <a:r>
              <a:rPr lang="pt-BR" dirty="0"/>
              <a:t> (GARVIN, 1987 apud PRESSMAN; MAXIM, 2016). </a:t>
            </a:r>
            <a:endParaRPr lang="en-US" dirty="0"/>
          </a:p>
        </p:txBody>
      </p:sp>
    </p:spTree>
    <p:extLst>
      <p:ext uri="{BB962C8B-B14F-4D97-AF65-F5344CB8AC3E}">
        <p14:creationId xmlns:p14="http://schemas.microsoft.com/office/powerpoint/2010/main" val="270324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graphicFrame>
        <p:nvGraphicFramePr>
          <p:cNvPr id="5" name="Tabela 4">
            <a:extLst>
              <a:ext uri="{FF2B5EF4-FFF2-40B4-BE49-F238E27FC236}">
                <a16:creationId xmlns:a16="http://schemas.microsoft.com/office/drawing/2014/main" id="{A6695648-C575-4A77-AE5E-B9E66C0C059E}"/>
              </a:ext>
            </a:extLst>
          </p:cNvPr>
          <p:cNvGraphicFramePr>
            <a:graphicFrameLocks noGrp="1"/>
          </p:cNvGraphicFramePr>
          <p:nvPr>
            <p:extLst>
              <p:ext uri="{D42A27DB-BD31-4B8C-83A1-F6EECF244321}">
                <p14:modId xmlns:p14="http://schemas.microsoft.com/office/powerpoint/2010/main" val="1785246258"/>
              </p:ext>
            </p:extLst>
          </p:nvPr>
        </p:nvGraphicFramePr>
        <p:xfrm>
          <a:off x="842662" y="1681651"/>
          <a:ext cx="10424895" cy="4297680"/>
        </p:xfrm>
        <a:graphic>
          <a:graphicData uri="http://schemas.openxmlformats.org/drawingml/2006/table">
            <a:tbl>
              <a:tblPr firstRow="1" bandRow="1">
                <a:tableStyleId>{D7AC3CCA-C797-4891-BE02-D94E43425B78}</a:tableStyleId>
              </a:tblPr>
              <a:tblGrid>
                <a:gridCol w="2326887">
                  <a:extLst>
                    <a:ext uri="{9D8B030D-6E8A-4147-A177-3AD203B41FA5}">
                      <a16:colId xmlns:a16="http://schemas.microsoft.com/office/drawing/2014/main" val="3380239781"/>
                    </a:ext>
                  </a:extLst>
                </a:gridCol>
                <a:gridCol w="8098008">
                  <a:extLst>
                    <a:ext uri="{9D8B030D-6E8A-4147-A177-3AD203B41FA5}">
                      <a16:colId xmlns:a16="http://schemas.microsoft.com/office/drawing/2014/main" val="1054105268"/>
                    </a:ext>
                  </a:extLst>
                </a:gridCol>
              </a:tblGrid>
              <a:tr h="279108">
                <a:tc>
                  <a:txBody>
                    <a:bodyPr/>
                    <a:lstStyle/>
                    <a:p>
                      <a:pPr marL="0" algn="l" defTabSz="457200" rtl="0" eaLnBrk="1" latinLnBrk="0" hangingPunct="1"/>
                      <a:r>
                        <a:rPr lang="en-US" dirty="0" err="1"/>
                        <a:t>Qualidade</a:t>
                      </a:r>
                      <a:r>
                        <a:rPr lang="en-US" dirty="0"/>
                        <a:t> do </a:t>
                      </a:r>
                      <a:r>
                        <a:rPr lang="en-US" dirty="0" err="1"/>
                        <a:t>desempenho</a:t>
                      </a:r>
                      <a:endParaRPr lang="en-US" sz="1800" kern="1200" dirty="0">
                        <a:solidFill>
                          <a:schemeClr val="dk1"/>
                        </a:solidFill>
                        <a:latin typeface="+mn-lt"/>
                        <a:ea typeface="+mn-ea"/>
                        <a:cs typeface="+mn-cs"/>
                      </a:endParaRPr>
                    </a:p>
                  </a:txBody>
                  <a:tcPr/>
                </a:tc>
                <a:tc>
                  <a:txBody>
                    <a:bodyPr/>
                    <a:lstStyle/>
                    <a:p>
                      <a:pPr marL="0" algn="l" defTabSz="457200" rtl="0" eaLnBrk="1" latinLnBrk="0" hangingPunct="1"/>
                      <a:r>
                        <a:rPr lang="pt-BR" dirty="0"/>
                        <a:t>O software fornece todo o conteúdo, as funções e os recursos que são especificados como parte do modelo de requisitos, de forma a gerar valor ao usuário final?</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56426549"/>
                  </a:ext>
                </a:extLst>
              </a:tr>
              <a:tr h="370840">
                <a:tc>
                  <a:txBody>
                    <a:bodyPr/>
                    <a:lstStyle/>
                    <a:p>
                      <a:pPr marL="0" algn="l" defTabSz="457200" rtl="0" eaLnBrk="1" latinLnBrk="0" hangingPunct="1"/>
                      <a:r>
                        <a:rPr lang="en-US" dirty="0" err="1"/>
                        <a:t>Qualidade</a:t>
                      </a:r>
                      <a:r>
                        <a:rPr lang="en-US" dirty="0"/>
                        <a:t> dos </a:t>
                      </a:r>
                      <a:r>
                        <a:rPr lang="en-US" dirty="0" err="1"/>
                        <a:t>recursos</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software fornece recursos que surpreendem e encantam usuários finais que os utilizam pela primeira vez?</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1633695473"/>
                  </a:ext>
                </a:extLst>
              </a:tr>
              <a:tr h="370840">
                <a:tc>
                  <a:txBody>
                    <a:bodyPr/>
                    <a:lstStyle/>
                    <a:p>
                      <a:pPr marL="0" algn="l" defTabSz="457200" rtl="0" eaLnBrk="1" latinLnBrk="0" hangingPunct="1"/>
                      <a:r>
                        <a:rPr lang="en-US" dirty="0" err="1"/>
                        <a:t>Confiabilidade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software fornece todos os recursos e as capacidades sem falhas? Está disponível quando necessário? Fornece funcionalidade sem a ocorrência de erros?</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71821935"/>
                  </a:ext>
                </a:extLst>
              </a:tr>
              <a:tr h="370840">
                <a:tc>
                  <a:txBody>
                    <a:bodyPr/>
                    <a:lstStyle/>
                    <a:p>
                      <a:pPr marL="0" algn="l" defTabSz="457200" rtl="0" eaLnBrk="1" latinLnBrk="0" hangingPunct="1"/>
                      <a:r>
                        <a:rPr lang="en-US" dirty="0" err="1"/>
                        <a:t>Conformidade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software está de acordo com os padrões de software locais e externos relacionados com a aplicação? Segue as convenções de projeto e codificação de fato? Por exemplo, a interface com o usuário está de acordo com as regras de projeto aceitas para a seleção de menus ou a entrada de dados?</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3440096457"/>
                  </a:ext>
                </a:extLst>
              </a:tr>
              <a:tr h="370840">
                <a:tc>
                  <a:txBody>
                    <a:bodyPr/>
                    <a:lstStyle/>
                    <a:p>
                      <a:pPr marL="0" algn="l" defTabSz="457200" rtl="0" eaLnBrk="1" latinLnBrk="0" hangingPunct="1"/>
                      <a:r>
                        <a:rPr lang="en-US" dirty="0" err="1"/>
                        <a:t>Durabilidade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software pode ser mantido (modificado) ou corrigido (depurado) sem a geração involuntária de efeitos colaterais indesejados? As mudanças farão com que a taxa de erros ou a confiabilidade diminuam com o passar do tempo?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2724158628"/>
                  </a:ext>
                </a:extLst>
              </a:tr>
            </a:tbl>
          </a:graphicData>
        </a:graphic>
      </p:graphicFrame>
    </p:spTree>
    <p:extLst>
      <p:ext uri="{BB962C8B-B14F-4D97-AF65-F5344CB8AC3E}">
        <p14:creationId xmlns:p14="http://schemas.microsoft.com/office/powerpoint/2010/main" val="10602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graphicFrame>
        <p:nvGraphicFramePr>
          <p:cNvPr id="5" name="Tabela 4">
            <a:extLst>
              <a:ext uri="{FF2B5EF4-FFF2-40B4-BE49-F238E27FC236}">
                <a16:creationId xmlns:a16="http://schemas.microsoft.com/office/drawing/2014/main" id="{A6695648-C575-4A77-AE5E-B9E66C0C059E}"/>
              </a:ext>
            </a:extLst>
          </p:cNvPr>
          <p:cNvGraphicFramePr>
            <a:graphicFrameLocks noGrp="1"/>
          </p:cNvGraphicFramePr>
          <p:nvPr>
            <p:extLst>
              <p:ext uri="{D42A27DB-BD31-4B8C-83A1-F6EECF244321}">
                <p14:modId xmlns:p14="http://schemas.microsoft.com/office/powerpoint/2010/main" val="4069134047"/>
              </p:ext>
            </p:extLst>
          </p:nvPr>
        </p:nvGraphicFramePr>
        <p:xfrm>
          <a:off x="842662" y="1681651"/>
          <a:ext cx="10424895" cy="4114800"/>
        </p:xfrm>
        <a:graphic>
          <a:graphicData uri="http://schemas.openxmlformats.org/drawingml/2006/table">
            <a:tbl>
              <a:tblPr firstRow="1" bandRow="1">
                <a:tableStyleId>{D7AC3CCA-C797-4891-BE02-D94E43425B78}</a:tableStyleId>
              </a:tblPr>
              <a:tblGrid>
                <a:gridCol w="2326887">
                  <a:extLst>
                    <a:ext uri="{9D8B030D-6E8A-4147-A177-3AD203B41FA5}">
                      <a16:colId xmlns:a16="http://schemas.microsoft.com/office/drawing/2014/main" val="3380239781"/>
                    </a:ext>
                  </a:extLst>
                </a:gridCol>
                <a:gridCol w="8098008">
                  <a:extLst>
                    <a:ext uri="{9D8B030D-6E8A-4147-A177-3AD203B41FA5}">
                      <a16:colId xmlns:a16="http://schemas.microsoft.com/office/drawing/2014/main" val="1054105268"/>
                    </a:ext>
                  </a:extLst>
                </a:gridCol>
              </a:tblGrid>
              <a:tr h="279108">
                <a:tc>
                  <a:txBody>
                    <a:bodyPr/>
                    <a:lstStyle/>
                    <a:p>
                      <a:pPr marL="0" algn="l" defTabSz="457200" rtl="0" eaLnBrk="1" latinLnBrk="0" hangingPunct="1"/>
                      <a:r>
                        <a:rPr lang="en-US" dirty="0" err="1"/>
                        <a:t>Facilidade</a:t>
                      </a:r>
                      <a:r>
                        <a:rPr lang="en-US" dirty="0"/>
                        <a:t> de </a:t>
                      </a:r>
                      <a:r>
                        <a:rPr lang="en-US" dirty="0" err="1"/>
                        <a:t>manutenção</a:t>
                      </a:r>
                      <a:endParaRPr lang="en-US" sz="1800" kern="1200" dirty="0">
                        <a:solidFill>
                          <a:schemeClr val="dk1"/>
                        </a:solidFill>
                        <a:latin typeface="+mn-lt"/>
                        <a:ea typeface="+mn-ea"/>
                        <a:cs typeface="+mn-cs"/>
                      </a:endParaRPr>
                    </a:p>
                  </a:txBody>
                  <a:tcPr/>
                </a:tc>
                <a:tc>
                  <a:txBody>
                    <a:bodyPr/>
                    <a:lstStyle/>
                    <a:p>
                      <a:pPr marL="0" algn="l" defTabSz="457200" rtl="0" eaLnBrk="1" latinLnBrk="0" hangingPunct="1"/>
                      <a:r>
                        <a:rPr lang="pt-BR" dirty="0"/>
                        <a:t>O software pode ser mantido (modificado) ou corrigido (depurado) em um período de tempo aceitável e curto? O pessoal de suporte pode obter todas as informações necessárias para realizar alterações ou corrigir defeitos?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56426549"/>
                  </a:ext>
                </a:extLst>
              </a:tr>
              <a:tr h="370840">
                <a:tc>
                  <a:txBody>
                    <a:bodyPr/>
                    <a:lstStyle/>
                    <a:p>
                      <a:pPr marL="0" algn="l" defTabSz="457200" rtl="0" eaLnBrk="1" latinLnBrk="0" hangingPunct="1"/>
                      <a:r>
                        <a:rPr lang="en-US" dirty="0" err="1"/>
                        <a:t>Estética</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Não há dúvida nenhuma de que cada um de nós tem uma visão diferente e muito subjetiva do que é estética. Mesmo assim, a maioria de nós concordaria que uma entidade estética tem certa elegância, um fluir único e uma “presença” que são difíceis de quantificar, mas que, não obstante, são evidentes. Um software estético possui estas características.</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1633695473"/>
                  </a:ext>
                </a:extLst>
              </a:tr>
              <a:tr h="370840">
                <a:tc>
                  <a:txBody>
                    <a:bodyPr/>
                    <a:lstStyle/>
                    <a:p>
                      <a:pPr marL="0" algn="l" defTabSz="457200" rtl="0" eaLnBrk="1" latinLnBrk="0" hangingPunct="1"/>
                      <a:r>
                        <a:rPr lang="en-US" dirty="0" err="1"/>
                        <a:t>Percepção</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Em algumas situações, temos alguns preconceitos que influenciarão nossa percepção de qualidade. Por exemplo, se for apresentado um produto de software construído por um fornecedor que, no passado, havia produzido software de má qualidade, ficaremos com nossa percepção de qualidade do produto de software influenciada negativamente. Similarmente, se um fornecedor tem uma excelente reputação, talvez percebamos qualidade, mesmo quando ela realmente não existe.</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71821935"/>
                  </a:ext>
                </a:extLst>
              </a:tr>
            </a:tbl>
          </a:graphicData>
        </a:graphic>
      </p:graphicFrame>
    </p:spTree>
    <p:extLst>
      <p:ext uri="{BB962C8B-B14F-4D97-AF65-F5344CB8AC3E}">
        <p14:creationId xmlns:p14="http://schemas.microsoft.com/office/powerpoint/2010/main" val="380584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graphicFrame>
        <p:nvGraphicFramePr>
          <p:cNvPr id="5" name="Tabela 4">
            <a:extLst>
              <a:ext uri="{FF2B5EF4-FFF2-40B4-BE49-F238E27FC236}">
                <a16:creationId xmlns:a16="http://schemas.microsoft.com/office/drawing/2014/main" id="{A6695648-C575-4A77-AE5E-B9E66C0C059E}"/>
              </a:ext>
            </a:extLst>
          </p:cNvPr>
          <p:cNvGraphicFramePr>
            <a:graphicFrameLocks noGrp="1"/>
          </p:cNvGraphicFramePr>
          <p:nvPr>
            <p:extLst>
              <p:ext uri="{D42A27DB-BD31-4B8C-83A1-F6EECF244321}">
                <p14:modId xmlns:p14="http://schemas.microsoft.com/office/powerpoint/2010/main" val="1211966021"/>
              </p:ext>
            </p:extLst>
          </p:nvPr>
        </p:nvGraphicFramePr>
        <p:xfrm>
          <a:off x="842662" y="2127596"/>
          <a:ext cx="10424895" cy="4206240"/>
        </p:xfrm>
        <a:graphic>
          <a:graphicData uri="http://schemas.openxmlformats.org/drawingml/2006/table">
            <a:tbl>
              <a:tblPr firstRow="1" bandRow="1">
                <a:tableStyleId>{D7AC3CCA-C797-4891-BE02-D94E43425B78}</a:tableStyleId>
              </a:tblPr>
              <a:tblGrid>
                <a:gridCol w="2326887">
                  <a:extLst>
                    <a:ext uri="{9D8B030D-6E8A-4147-A177-3AD203B41FA5}">
                      <a16:colId xmlns:a16="http://schemas.microsoft.com/office/drawing/2014/main" val="3380239781"/>
                    </a:ext>
                  </a:extLst>
                </a:gridCol>
                <a:gridCol w="8098008">
                  <a:extLst>
                    <a:ext uri="{9D8B030D-6E8A-4147-A177-3AD203B41FA5}">
                      <a16:colId xmlns:a16="http://schemas.microsoft.com/office/drawing/2014/main" val="1054105268"/>
                    </a:ext>
                  </a:extLst>
                </a:gridCol>
              </a:tblGrid>
              <a:tr h="279108">
                <a:tc>
                  <a:txBody>
                    <a:bodyPr/>
                    <a:lstStyle/>
                    <a:p>
                      <a:pPr marL="0" algn="l" defTabSz="457200" rtl="0" eaLnBrk="1" latinLnBrk="0" hangingPunct="1"/>
                      <a:r>
                        <a:rPr lang="en-US" dirty="0" err="1"/>
                        <a:t>Fatores</a:t>
                      </a:r>
                      <a:endParaRPr lang="en-US" sz="1800" kern="1200" dirty="0">
                        <a:solidFill>
                          <a:schemeClr val="dk1"/>
                        </a:solidFill>
                        <a:latin typeface="+mn-lt"/>
                        <a:ea typeface="+mn-ea"/>
                        <a:cs typeface="+mn-cs"/>
                      </a:endParaRPr>
                    </a:p>
                  </a:txBody>
                  <a:tcPr/>
                </a:tc>
                <a:tc>
                  <a:txBody>
                    <a:bodyPr/>
                    <a:lstStyle/>
                    <a:p>
                      <a:pPr marL="0" algn="l" defTabSz="457200" rtl="0" eaLnBrk="1" latinLnBrk="0" hangingPunct="1"/>
                      <a:r>
                        <a:rPr lang="en-US" dirty="0" err="1"/>
                        <a:t>Descrição</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56426549"/>
                  </a:ext>
                </a:extLst>
              </a:tr>
              <a:tr h="370840">
                <a:tc>
                  <a:txBody>
                    <a:bodyPr/>
                    <a:lstStyle/>
                    <a:p>
                      <a:pPr marL="0" algn="l" defTabSz="457200" rtl="0" eaLnBrk="1" latinLnBrk="0" hangingPunct="1"/>
                      <a:r>
                        <a:rPr lang="en-US" dirty="0" err="1"/>
                        <a:t>Correção</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quanto um programa satisfaz à sua especificação e atende aos objetivos da missão do cliente.</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1633695473"/>
                  </a:ext>
                </a:extLst>
              </a:tr>
              <a:tr h="370840">
                <a:tc>
                  <a:txBody>
                    <a:bodyPr/>
                    <a:lstStyle/>
                    <a:p>
                      <a:pPr marL="0" algn="l" defTabSz="457200" rtl="0" eaLnBrk="1" latinLnBrk="0" hangingPunct="1"/>
                      <a:r>
                        <a:rPr lang="en-US" dirty="0" err="1"/>
                        <a:t>Confiabilidade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quanto se pode esperar que um programa realize a função pretendida com a precisão exigida. </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71821935"/>
                  </a:ext>
                </a:extLst>
              </a:tr>
              <a:tr h="370840">
                <a:tc>
                  <a:txBody>
                    <a:bodyPr/>
                    <a:lstStyle/>
                    <a:p>
                      <a:pPr marL="0" algn="l" defTabSz="457200" rtl="0" eaLnBrk="1" latinLnBrk="0" hangingPunct="1"/>
                      <a:r>
                        <a:rPr lang="en-US" dirty="0" err="1"/>
                        <a:t>Eficiência</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A quantidade de recursos computacionais e código exigidos por um programa para desempenhar sua função.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520369784"/>
                  </a:ext>
                </a:extLst>
              </a:tr>
              <a:tr h="370840">
                <a:tc>
                  <a:txBody>
                    <a:bodyPr/>
                    <a:lstStyle/>
                    <a:p>
                      <a:pPr marL="0" algn="l" defTabSz="457200" rtl="0" eaLnBrk="1" latinLnBrk="0" hangingPunct="1"/>
                      <a:r>
                        <a:rPr lang="en-US" dirty="0" err="1"/>
                        <a:t>Integridade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quanto o acesso ao software ou a dados por pessoas não autorizadas pode ser controlado.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89689212"/>
                  </a:ext>
                </a:extLst>
              </a:tr>
              <a:tr h="370840">
                <a:tc>
                  <a:txBody>
                    <a:bodyPr/>
                    <a:lstStyle/>
                    <a:p>
                      <a:pPr marL="0" algn="l" defTabSz="457200" rtl="0" eaLnBrk="1" latinLnBrk="0" hangingPunct="1"/>
                      <a:r>
                        <a:rPr lang="en-US" dirty="0" err="1"/>
                        <a:t>Usabilidade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Esforço necessário para aprender, operar, preparar a entrada de dados e interpretar a saída de um programa.</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587678483"/>
                  </a:ext>
                </a:extLst>
              </a:tr>
              <a:tr h="370840">
                <a:tc>
                  <a:txBody>
                    <a:bodyPr/>
                    <a:lstStyle/>
                    <a:p>
                      <a:pPr marL="0" algn="l" defTabSz="457200" rtl="0" eaLnBrk="1" latinLnBrk="0" hangingPunct="1"/>
                      <a:r>
                        <a:rPr lang="en-US" dirty="0" err="1"/>
                        <a:t>Facilidade</a:t>
                      </a:r>
                      <a:r>
                        <a:rPr lang="en-US" dirty="0"/>
                        <a:t> de </a:t>
                      </a:r>
                      <a:r>
                        <a:rPr lang="en-US" dirty="0" err="1"/>
                        <a:t>manutenção</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Esforço necessário para localizar e corrigir um erro em um programa.</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2230285240"/>
                  </a:ext>
                </a:extLst>
              </a:tr>
            </a:tbl>
          </a:graphicData>
        </a:graphic>
      </p:graphicFrame>
      <p:sp>
        <p:nvSpPr>
          <p:cNvPr id="3" name="Retângulo 2">
            <a:extLst>
              <a:ext uri="{FF2B5EF4-FFF2-40B4-BE49-F238E27FC236}">
                <a16:creationId xmlns:a16="http://schemas.microsoft.com/office/drawing/2014/main" id="{90F2C99D-47E9-4323-99BE-589C37875281}"/>
              </a:ext>
            </a:extLst>
          </p:cNvPr>
          <p:cNvSpPr/>
          <p:nvPr/>
        </p:nvSpPr>
        <p:spPr>
          <a:xfrm>
            <a:off x="842662" y="1580050"/>
            <a:ext cx="6967933" cy="369332"/>
          </a:xfrm>
          <a:prstGeom prst="rect">
            <a:avLst/>
          </a:prstGeom>
        </p:spPr>
        <p:txBody>
          <a:bodyPr wrap="none">
            <a:spAutoFit/>
          </a:bodyPr>
          <a:lstStyle/>
          <a:p>
            <a:r>
              <a:rPr lang="pt-BR" dirty="0"/>
              <a:t>Fatores de Qualidade de Software (</a:t>
            </a:r>
            <a:r>
              <a:rPr lang="en-US" dirty="0"/>
              <a:t>Pressman e Maxim (2016, p. 361))</a:t>
            </a:r>
          </a:p>
        </p:txBody>
      </p:sp>
    </p:spTree>
    <p:extLst>
      <p:ext uri="{BB962C8B-B14F-4D97-AF65-F5344CB8AC3E}">
        <p14:creationId xmlns:p14="http://schemas.microsoft.com/office/powerpoint/2010/main" val="1476665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graphicFrame>
        <p:nvGraphicFramePr>
          <p:cNvPr id="5" name="Tabela 4">
            <a:extLst>
              <a:ext uri="{FF2B5EF4-FFF2-40B4-BE49-F238E27FC236}">
                <a16:creationId xmlns:a16="http://schemas.microsoft.com/office/drawing/2014/main" id="{A6695648-C575-4A77-AE5E-B9E66C0C059E}"/>
              </a:ext>
            </a:extLst>
          </p:cNvPr>
          <p:cNvGraphicFramePr>
            <a:graphicFrameLocks noGrp="1"/>
          </p:cNvGraphicFramePr>
          <p:nvPr>
            <p:extLst>
              <p:ext uri="{D42A27DB-BD31-4B8C-83A1-F6EECF244321}">
                <p14:modId xmlns:p14="http://schemas.microsoft.com/office/powerpoint/2010/main" val="1151355335"/>
              </p:ext>
            </p:extLst>
          </p:nvPr>
        </p:nvGraphicFramePr>
        <p:xfrm>
          <a:off x="842662" y="2127596"/>
          <a:ext cx="10424895" cy="3302000"/>
        </p:xfrm>
        <a:graphic>
          <a:graphicData uri="http://schemas.openxmlformats.org/drawingml/2006/table">
            <a:tbl>
              <a:tblPr firstRow="1" bandRow="1">
                <a:tableStyleId>{D7AC3CCA-C797-4891-BE02-D94E43425B78}</a:tableStyleId>
              </a:tblPr>
              <a:tblGrid>
                <a:gridCol w="2326887">
                  <a:extLst>
                    <a:ext uri="{9D8B030D-6E8A-4147-A177-3AD203B41FA5}">
                      <a16:colId xmlns:a16="http://schemas.microsoft.com/office/drawing/2014/main" val="3380239781"/>
                    </a:ext>
                  </a:extLst>
                </a:gridCol>
                <a:gridCol w="8098008">
                  <a:extLst>
                    <a:ext uri="{9D8B030D-6E8A-4147-A177-3AD203B41FA5}">
                      <a16:colId xmlns:a16="http://schemas.microsoft.com/office/drawing/2014/main" val="1054105268"/>
                    </a:ext>
                  </a:extLst>
                </a:gridCol>
              </a:tblGrid>
              <a:tr h="279108">
                <a:tc>
                  <a:txBody>
                    <a:bodyPr/>
                    <a:lstStyle/>
                    <a:p>
                      <a:pPr marL="0" algn="l" defTabSz="457200" rtl="0" eaLnBrk="1" latinLnBrk="0" hangingPunct="1"/>
                      <a:r>
                        <a:rPr lang="en-US" dirty="0" err="1"/>
                        <a:t>Fatores</a:t>
                      </a:r>
                      <a:endParaRPr lang="en-US" sz="1800" kern="1200" dirty="0">
                        <a:solidFill>
                          <a:schemeClr val="dk1"/>
                        </a:solidFill>
                        <a:latin typeface="+mn-lt"/>
                        <a:ea typeface="+mn-ea"/>
                        <a:cs typeface="+mn-cs"/>
                      </a:endParaRPr>
                    </a:p>
                  </a:txBody>
                  <a:tcPr/>
                </a:tc>
                <a:tc>
                  <a:txBody>
                    <a:bodyPr/>
                    <a:lstStyle/>
                    <a:p>
                      <a:pPr marL="0" algn="l" defTabSz="457200" rtl="0" eaLnBrk="1" latinLnBrk="0" hangingPunct="1"/>
                      <a:r>
                        <a:rPr lang="en-US" dirty="0" err="1"/>
                        <a:t>Descrição</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56426549"/>
                  </a:ext>
                </a:extLst>
              </a:tr>
              <a:tr h="370840">
                <a:tc>
                  <a:txBody>
                    <a:bodyPr/>
                    <a:lstStyle/>
                    <a:p>
                      <a:pPr marL="0" algn="l" defTabSz="457200" rtl="0" eaLnBrk="1" latinLnBrk="0" hangingPunct="1"/>
                      <a:r>
                        <a:rPr lang="en-US" dirty="0" err="1"/>
                        <a:t>Flexibilidade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Esforço necessário para modificar um programa em operação.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1633695473"/>
                  </a:ext>
                </a:extLst>
              </a:tr>
              <a:tr h="370840">
                <a:tc>
                  <a:txBody>
                    <a:bodyPr/>
                    <a:lstStyle/>
                    <a:p>
                      <a:pPr marL="0" algn="l" defTabSz="457200" rtl="0" eaLnBrk="1" latinLnBrk="0" hangingPunct="1"/>
                      <a:r>
                        <a:rPr lang="en-US" dirty="0" err="1"/>
                        <a:t>Testabilidade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Esforço necessário para testar um programa de modo a garantir que ele desempenhe a função destinada.</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71821935"/>
                  </a:ext>
                </a:extLst>
              </a:tr>
              <a:tr h="370840">
                <a:tc>
                  <a:txBody>
                    <a:bodyPr/>
                    <a:lstStyle/>
                    <a:p>
                      <a:pPr marL="0" algn="l" defTabSz="457200" rtl="0" eaLnBrk="1" latinLnBrk="0" hangingPunct="1"/>
                      <a:r>
                        <a:rPr lang="en-US" dirty="0" err="1"/>
                        <a:t>Portabilidade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Esforço necessário para transferir o programa de um ambiente de hardware e/ou software para outro.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520369784"/>
                  </a:ext>
                </a:extLst>
              </a:tr>
              <a:tr h="370840">
                <a:tc>
                  <a:txBody>
                    <a:bodyPr/>
                    <a:lstStyle/>
                    <a:p>
                      <a:pPr marL="0" algn="l" defTabSz="457200" rtl="0" eaLnBrk="1" latinLnBrk="0" hangingPunct="1"/>
                      <a:r>
                        <a:rPr lang="en-US" dirty="0" err="1"/>
                        <a:t>Reusabilidade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O quanto um programa (ou partes de um programa) pode ser reutilizado em outras aplicações – relacionado com o empacotamento e o escopo das funções que o programa executa.</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89689212"/>
                  </a:ext>
                </a:extLst>
              </a:tr>
              <a:tr h="370840">
                <a:tc>
                  <a:txBody>
                    <a:bodyPr/>
                    <a:lstStyle/>
                    <a:p>
                      <a:pPr marL="0" algn="l" defTabSz="457200" rtl="0" eaLnBrk="1" latinLnBrk="0" hangingPunct="1"/>
                      <a:r>
                        <a:rPr lang="en-US" dirty="0" err="1"/>
                        <a:t>Interoperabilidade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dirty="0"/>
                        <a:t>Esforço necessário para integrar um sistema a outro.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587678483"/>
                  </a:ext>
                </a:extLst>
              </a:tr>
            </a:tbl>
          </a:graphicData>
        </a:graphic>
      </p:graphicFrame>
      <p:sp>
        <p:nvSpPr>
          <p:cNvPr id="3" name="Retângulo 2">
            <a:extLst>
              <a:ext uri="{FF2B5EF4-FFF2-40B4-BE49-F238E27FC236}">
                <a16:creationId xmlns:a16="http://schemas.microsoft.com/office/drawing/2014/main" id="{90F2C99D-47E9-4323-99BE-589C37875281}"/>
              </a:ext>
            </a:extLst>
          </p:cNvPr>
          <p:cNvSpPr/>
          <p:nvPr/>
        </p:nvSpPr>
        <p:spPr>
          <a:xfrm>
            <a:off x="842662" y="1580050"/>
            <a:ext cx="6967933" cy="369332"/>
          </a:xfrm>
          <a:prstGeom prst="rect">
            <a:avLst/>
          </a:prstGeom>
        </p:spPr>
        <p:txBody>
          <a:bodyPr wrap="none">
            <a:spAutoFit/>
          </a:bodyPr>
          <a:lstStyle/>
          <a:p>
            <a:r>
              <a:rPr lang="pt-BR" dirty="0"/>
              <a:t>Fatores de Qualidade de Software (</a:t>
            </a:r>
            <a:r>
              <a:rPr lang="en-US" dirty="0"/>
              <a:t>Pressman e Maxim (2016, p. 361))</a:t>
            </a:r>
          </a:p>
        </p:txBody>
      </p:sp>
    </p:spTree>
    <p:extLst>
      <p:ext uri="{BB962C8B-B14F-4D97-AF65-F5344CB8AC3E}">
        <p14:creationId xmlns:p14="http://schemas.microsoft.com/office/powerpoint/2010/main" val="101157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6D97C-F148-46DF-BFC9-1244D237EE8F}"/>
              </a:ext>
            </a:extLst>
          </p:cNvPr>
          <p:cNvSpPr>
            <a:spLocks noGrp="1"/>
          </p:cNvSpPr>
          <p:nvPr>
            <p:ph type="title"/>
          </p:nvPr>
        </p:nvSpPr>
        <p:spPr/>
        <p:txBody>
          <a:bodyPr/>
          <a:lstStyle/>
          <a:p>
            <a:r>
              <a:rPr lang="de-DE" dirty="0"/>
              <a:t>Clean Code</a:t>
            </a:r>
            <a:endParaRPr lang="en-US" dirty="0"/>
          </a:p>
        </p:txBody>
      </p:sp>
      <p:pic>
        <p:nvPicPr>
          <p:cNvPr id="4" name="Espaço Reservado para Conteúdo 3">
            <a:extLst>
              <a:ext uri="{FF2B5EF4-FFF2-40B4-BE49-F238E27FC236}">
                <a16:creationId xmlns:a16="http://schemas.microsoft.com/office/drawing/2014/main" id="{FC0A90C4-70AF-46D8-B0AB-1E68D9122893}"/>
              </a:ext>
            </a:extLst>
          </p:cNvPr>
          <p:cNvPicPr>
            <a:picLocks noGrp="1" noChangeAspect="1"/>
          </p:cNvPicPr>
          <p:nvPr>
            <p:ph idx="1"/>
          </p:nvPr>
        </p:nvPicPr>
        <p:blipFill>
          <a:blip r:embed="rId2"/>
          <a:stretch>
            <a:fillRect/>
          </a:stretch>
        </p:blipFill>
        <p:spPr>
          <a:xfrm>
            <a:off x="3372297" y="1580050"/>
            <a:ext cx="5447405" cy="5109758"/>
          </a:xfrm>
          <a:prstGeom prst="rect">
            <a:avLst/>
          </a:prstGeom>
        </p:spPr>
      </p:pic>
    </p:spTree>
    <p:extLst>
      <p:ext uri="{BB962C8B-B14F-4D97-AF65-F5344CB8AC3E}">
        <p14:creationId xmlns:p14="http://schemas.microsoft.com/office/powerpoint/2010/main" val="289295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2628377"/>
            <a:ext cx="10353762" cy="4058751"/>
          </a:xfrm>
        </p:spPr>
        <p:txBody>
          <a:bodyPr/>
          <a:lstStyle/>
          <a:p>
            <a:pPr marL="36900" indent="0">
              <a:buNone/>
            </a:pPr>
            <a:r>
              <a:rPr lang="pt-BR" dirty="0">
                <a:effectLst/>
              </a:rPr>
              <a:t>Clean </a:t>
            </a:r>
            <a:r>
              <a:rPr lang="pt-BR" dirty="0" err="1">
                <a:effectLst/>
              </a:rPr>
              <a:t>Code</a:t>
            </a:r>
            <a:r>
              <a:rPr lang="pt-BR" dirty="0">
                <a:effectLst/>
              </a:rPr>
              <a:t>, ou Código Limpo, é uma filosofia de desenvolvimento de softwares que consiste em aplicar </a:t>
            </a:r>
            <a:r>
              <a:rPr lang="pt-BR" b="1" dirty="0">
                <a:effectLst/>
              </a:rPr>
              <a:t>técnicas simples que facilitam a escrita e a leitura de um código</a:t>
            </a:r>
            <a:r>
              <a:rPr lang="pt-BR" dirty="0">
                <a:effectLst/>
              </a:rPr>
              <a:t>. Tornando-o, assim, de fácil compreensão.</a:t>
            </a:r>
            <a:endParaRPr lang="en-US" dirty="0"/>
          </a:p>
        </p:txBody>
      </p:sp>
    </p:spTree>
    <p:extLst>
      <p:ext uri="{BB962C8B-B14F-4D97-AF65-F5344CB8AC3E}">
        <p14:creationId xmlns:p14="http://schemas.microsoft.com/office/powerpoint/2010/main" val="2803308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2628377"/>
            <a:ext cx="10353762" cy="4058751"/>
          </a:xfrm>
        </p:spPr>
        <p:txBody>
          <a:bodyPr/>
          <a:lstStyle/>
          <a:p>
            <a:pPr>
              <a:buFont typeface="Wingdings" panose="05000000000000000000" pitchFamily="2" charset="2"/>
              <a:buChar char="q"/>
            </a:pPr>
            <a:r>
              <a:rPr lang="en-US" dirty="0" err="1">
                <a:effectLst/>
              </a:rPr>
              <a:t>Livro</a:t>
            </a:r>
            <a:r>
              <a:rPr lang="en-US" dirty="0">
                <a:effectLst/>
              </a:rPr>
              <a:t> “</a:t>
            </a:r>
            <a:r>
              <a:rPr lang="en-US" dirty="0">
                <a:effectLst/>
                <a:hlinkClick r:id="rId2"/>
              </a:rPr>
              <a:t>Clean Code: A Handbook of Agile Software Craftsmanship</a:t>
            </a:r>
            <a:r>
              <a:rPr lang="en-US" dirty="0">
                <a:effectLst/>
              </a:rPr>
              <a:t>“, 2008 - Robert Cecil Martin (Uncle Bob).</a:t>
            </a:r>
          </a:p>
          <a:p>
            <a:pPr>
              <a:buFont typeface="Wingdings" panose="05000000000000000000" pitchFamily="2" charset="2"/>
              <a:buChar char="q"/>
            </a:pPr>
            <a:endParaRPr lang="de-DE" dirty="0">
              <a:effectLst/>
            </a:endParaRPr>
          </a:p>
          <a:p>
            <a:pPr>
              <a:buFont typeface="Wingdings" panose="05000000000000000000" pitchFamily="2" charset="2"/>
              <a:buChar char="q"/>
            </a:pPr>
            <a:r>
              <a:rPr lang="en-US" dirty="0">
                <a:effectLst/>
              </a:rPr>
              <a:t>Uncle Bob </a:t>
            </a:r>
            <a:r>
              <a:rPr lang="pt-BR" dirty="0">
                <a:effectLst/>
              </a:rPr>
              <a:t>é um dos profissionais por trás do </a:t>
            </a:r>
            <a:r>
              <a:rPr lang="pt-BR" dirty="0">
                <a:effectLst/>
                <a:hlinkClick r:id="rId3"/>
              </a:rPr>
              <a:t>Manifesto Ágil</a:t>
            </a:r>
            <a:r>
              <a:rPr lang="pt-BR" dirty="0">
                <a:effectLst/>
              </a:rPr>
              <a:t>, lançado em 2001.</a:t>
            </a:r>
            <a:endParaRPr lang="en-US" dirty="0"/>
          </a:p>
        </p:txBody>
      </p:sp>
    </p:spTree>
    <p:extLst>
      <p:ext uri="{BB962C8B-B14F-4D97-AF65-F5344CB8AC3E}">
        <p14:creationId xmlns:p14="http://schemas.microsoft.com/office/powerpoint/2010/main" val="242753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2628377"/>
            <a:ext cx="10353762" cy="4058751"/>
          </a:xfrm>
        </p:spPr>
        <p:txBody>
          <a:bodyPr/>
          <a:lstStyle/>
          <a:p>
            <a:pPr>
              <a:buFont typeface="Wingdings" panose="05000000000000000000" pitchFamily="2" charset="2"/>
              <a:buChar char="q"/>
            </a:pPr>
            <a:r>
              <a:rPr lang="pt-BR" dirty="0">
                <a:effectLst/>
              </a:rPr>
              <a:t>O gargalo principal no desenvolvimento de software está na manutenção!</a:t>
            </a:r>
          </a:p>
          <a:p>
            <a:pPr marL="36900" indent="0">
              <a:buNone/>
            </a:pPr>
            <a:endParaRPr lang="pt-BR" dirty="0">
              <a:effectLst/>
            </a:endParaRPr>
          </a:p>
          <a:p>
            <a:pPr>
              <a:buFont typeface="Wingdings" panose="05000000000000000000" pitchFamily="2" charset="2"/>
              <a:buChar char="q"/>
            </a:pPr>
            <a:r>
              <a:rPr lang="pt-BR" dirty="0">
                <a:effectLst/>
              </a:rPr>
              <a:t>A proporção média de leitura e escrita de códigos fonte é de 10 para 1...</a:t>
            </a:r>
          </a:p>
          <a:p>
            <a:pPr marL="36900" indent="0">
              <a:buNone/>
            </a:pPr>
            <a:endParaRPr lang="pt-BR" dirty="0">
              <a:effectLst/>
            </a:endParaRPr>
          </a:p>
          <a:p>
            <a:pPr>
              <a:buFont typeface="Wingdings" panose="05000000000000000000" pitchFamily="2" charset="2"/>
              <a:buChar char="q"/>
            </a:pPr>
            <a:r>
              <a:rPr lang="pt-BR" dirty="0">
                <a:effectLst/>
              </a:rPr>
              <a:t>Um sistema nunca está totalmente finalizado.</a:t>
            </a:r>
            <a:endParaRPr lang="en-US" dirty="0"/>
          </a:p>
        </p:txBody>
      </p:sp>
    </p:spTree>
    <p:extLst>
      <p:ext uri="{BB962C8B-B14F-4D97-AF65-F5344CB8AC3E}">
        <p14:creationId xmlns:p14="http://schemas.microsoft.com/office/powerpoint/2010/main" val="2946655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1713977"/>
            <a:ext cx="10353762" cy="4058751"/>
          </a:xfrm>
        </p:spPr>
        <p:txBody>
          <a:bodyPr>
            <a:normAutofit/>
          </a:bodyPr>
          <a:lstStyle/>
          <a:p>
            <a:pPr marL="36900" indent="0">
              <a:buNone/>
            </a:pPr>
            <a:r>
              <a:rPr lang="pt-BR" sz="2800" b="1" dirty="0">
                <a:effectLst/>
              </a:rPr>
              <a:t>As 7 principais regras do Clean </a:t>
            </a:r>
            <a:r>
              <a:rPr lang="pt-BR" sz="2800" b="1" dirty="0" err="1">
                <a:effectLst/>
              </a:rPr>
              <a:t>Code</a:t>
            </a:r>
            <a:r>
              <a:rPr lang="pt-BR" sz="2800" b="1" dirty="0">
                <a:effectLst/>
              </a:rPr>
              <a:t>:</a:t>
            </a:r>
          </a:p>
          <a:p>
            <a:pPr marL="551250" indent="-514350">
              <a:buFont typeface="+mj-lt"/>
              <a:buAutoNum type="arabicPeriod"/>
            </a:pPr>
            <a:r>
              <a:rPr lang="en-US" b="1" dirty="0" err="1">
                <a:effectLst/>
              </a:rPr>
              <a:t>Nomes</a:t>
            </a:r>
            <a:r>
              <a:rPr lang="en-US" b="1" dirty="0">
                <a:effectLst/>
              </a:rPr>
              <a:t> </a:t>
            </a:r>
            <a:r>
              <a:rPr lang="en-US" b="1" dirty="0" err="1">
                <a:effectLst/>
              </a:rPr>
              <a:t>são</a:t>
            </a:r>
            <a:r>
              <a:rPr lang="en-US" b="1" dirty="0">
                <a:effectLst/>
              </a:rPr>
              <a:t> </a:t>
            </a:r>
            <a:r>
              <a:rPr lang="en-US" b="1" dirty="0" err="1">
                <a:effectLst/>
              </a:rPr>
              <a:t>muito</a:t>
            </a:r>
            <a:r>
              <a:rPr lang="en-US" b="1" dirty="0">
                <a:effectLst/>
              </a:rPr>
              <a:t> </a:t>
            </a:r>
            <a:r>
              <a:rPr lang="en-US" b="1" dirty="0" err="1">
                <a:effectLst/>
              </a:rPr>
              <a:t>importantes</a:t>
            </a:r>
            <a:endParaRPr lang="en-US" b="1" dirty="0">
              <a:effectLst/>
            </a:endParaRPr>
          </a:p>
          <a:p>
            <a:pPr marL="928350" lvl="1" indent="-514350"/>
            <a:r>
              <a:rPr lang="pt-BR" dirty="0">
                <a:effectLst/>
              </a:rPr>
              <a:t>Ele deve ser preciso e passar logo de cara sua ideia central. Ou seja, deve ir direto ao ponto;</a:t>
            </a:r>
          </a:p>
          <a:p>
            <a:pPr marL="928350" lvl="1" indent="-514350"/>
            <a:r>
              <a:rPr lang="pt-BR" dirty="0">
                <a:effectLst/>
              </a:rPr>
              <a:t>Não se deve ter medo de nomes grandes. Se a sua função ou parâmetro precisa de um nome extenso para demonstrar o que realmente representa, é o que deve ser feito.</a:t>
            </a:r>
            <a:endParaRPr lang="en-US" b="1" dirty="0">
              <a:effectLst/>
            </a:endParaRPr>
          </a:p>
          <a:p>
            <a:pPr marL="551250" indent="-514350">
              <a:buFont typeface="+mj-lt"/>
              <a:buAutoNum type="arabicPeriod"/>
            </a:pPr>
            <a:r>
              <a:rPr lang="en-US" b="1" dirty="0" err="1">
                <a:effectLst/>
              </a:rPr>
              <a:t>Regra</a:t>
            </a:r>
            <a:r>
              <a:rPr lang="en-US" b="1" dirty="0">
                <a:effectLst/>
              </a:rPr>
              <a:t> do </a:t>
            </a:r>
            <a:r>
              <a:rPr lang="en-US" b="1" dirty="0" err="1">
                <a:effectLst/>
              </a:rPr>
              <a:t>escoteiro</a:t>
            </a:r>
            <a:endParaRPr lang="en-US" b="1" dirty="0">
              <a:effectLst/>
            </a:endParaRPr>
          </a:p>
          <a:p>
            <a:pPr lvl="1"/>
            <a:r>
              <a:rPr lang="pt-BR" dirty="0">
                <a:effectLst/>
              </a:rPr>
              <a:t>Há um princípio do escotismo que diz que, uma vez que você sai da área em que está acampando, você deve deixá-la mais limpa do que quando a encontrou. Trazendo a regra para o mundo da programação, a regra significa </a:t>
            </a:r>
            <a:r>
              <a:rPr lang="pt-BR" b="1" dirty="0">
                <a:effectLst/>
              </a:rPr>
              <a:t>deixar o código mais limpo do que estava antes de mexer nele</a:t>
            </a:r>
            <a:r>
              <a:rPr lang="pt-BR" dirty="0">
                <a:effectLst/>
              </a:rPr>
              <a:t>.</a:t>
            </a:r>
            <a:endParaRPr lang="en-US" dirty="0">
              <a:effectLst/>
            </a:endParaRPr>
          </a:p>
          <a:p>
            <a:pPr marL="36900" indent="0">
              <a:buNone/>
            </a:pPr>
            <a:endParaRPr lang="pt-BR" sz="2400" b="1" dirty="0">
              <a:effectLst/>
            </a:endParaRPr>
          </a:p>
          <a:p>
            <a:pPr marL="36900" indent="0">
              <a:buNone/>
            </a:pPr>
            <a:endParaRPr lang="en-US" dirty="0"/>
          </a:p>
        </p:txBody>
      </p:sp>
    </p:spTree>
    <p:extLst>
      <p:ext uri="{BB962C8B-B14F-4D97-AF65-F5344CB8AC3E}">
        <p14:creationId xmlns:p14="http://schemas.microsoft.com/office/powerpoint/2010/main" val="15624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3" name="Espaço Reservado para Conteúdo 2">
            <a:extLst>
              <a:ext uri="{FF2B5EF4-FFF2-40B4-BE49-F238E27FC236}">
                <a16:creationId xmlns:a16="http://schemas.microsoft.com/office/drawing/2014/main" id="{09304431-513E-4BDF-ADEB-C87174D909AB}"/>
              </a:ext>
            </a:extLst>
          </p:cNvPr>
          <p:cNvSpPr>
            <a:spLocks noGrp="1"/>
          </p:cNvSpPr>
          <p:nvPr>
            <p:ph idx="1"/>
          </p:nvPr>
        </p:nvSpPr>
        <p:spPr>
          <a:xfrm>
            <a:off x="913795" y="2389397"/>
            <a:ext cx="10353762" cy="4058751"/>
          </a:xfrm>
        </p:spPr>
        <p:txBody>
          <a:bodyPr/>
          <a:lstStyle/>
          <a:p>
            <a:pPr algn="just"/>
            <a:r>
              <a:rPr lang="pt-BR" dirty="0"/>
              <a:t>A partir do momento que o software ficou cada vez mais integrado às atividades do dia a dia das empresas, a necessidade de produtos com qualidade se tornou essencial e um diferencial no mercado. A qualidade é considerada, hoje, um requisito muito importante em todas as áreas, pois todos querem produtos e serviços de excelência (GUERRA; COLOMBO, 2000).</a:t>
            </a:r>
            <a:endParaRPr lang="en-US" dirty="0"/>
          </a:p>
        </p:txBody>
      </p:sp>
    </p:spTree>
    <p:extLst>
      <p:ext uri="{BB962C8B-B14F-4D97-AF65-F5344CB8AC3E}">
        <p14:creationId xmlns:p14="http://schemas.microsoft.com/office/powerpoint/2010/main" val="77748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1713977"/>
            <a:ext cx="10353762" cy="4058751"/>
          </a:xfrm>
        </p:spPr>
        <p:txBody>
          <a:bodyPr>
            <a:normAutofit/>
          </a:bodyPr>
          <a:lstStyle/>
          <a:p>
            <a:pPr marL="36900" indent="0">
              <a:buNone/>
            </a:pPr>
            <a:r>
              <a:rPr lang="pt-BR" sz="2800" b="1" dirty="0">
                <a:effectLst/>
              </a:rPr>
              <a:t>As 7 principais regras do Clean </a:t>
            </a:r>
            <a:r>
              <a:rPr lang="pt-BR" sz="2800" b="1" dirty="0" err="1">
                <a:effectLst/>
              </a:rPr>
              <a:t>Code</a:t>
            </a:r>
            <a:r>
              <a:rPr lang="pt-BR" sz="2800" b="1" dirty="0">
                <a:effectLst/>
              </a:rPr>
              <a:t>:</a:t>
            </a:r>
          </a:p>
          <a:p>
            <a:pPr marL="494100" indent="-457200" fontAlgn="base">
              <a:buFont typeface="+mj-lt"/>
              <a:buAutoNum type="arabicPeriod" startAt="3"/>
            </a:pPr>
            <a:r>
              <a:rPr lang="pt-BR" b="1" dirty="0">
                <a:effectLst/>
              </a:rPr>
              <a:t>Seja o verdadeiro autor do código</a:t>
            </a:r>
            <a:endParaRPr lang="pt-BR" sz="2400" b="1" dirty="0">
              <a:effectLst/>
            </a:endParaRPr>
          </a:p>
          <a:p>
            <a:pPr fontAlgn="base"/>
            <a:r>
              <a:rPr lang="pt-BR" dirty="0">
                <a:effectLst/>
              </a:rPr>
              <a:t>O ser humano é acostumado a pensar de forma narrativa , portanto, o código funciona da mesma forma. Logo, ele é uma história e, como os programadores são seus autores, </a:t>
            </a:r>
            <a:r>
              <a:rPr lang="pt-BR" b="1" dirty="0">
                <a:effectLst/>
              </a:rPr>
              <a:t>precisam se preocupar na maneira com que ela será contada</a:t>
            </a:r>
            <a:r>
              <a:rPr lang="pt-BR" dirty="0">
                <a:effectLst/>
              </a:rPr>
              <a:t>.</a:t>
            </a:r>
          </a:p>
          <a:p>
            <a:pPr fontAlgn="base"/>
            <a:r>
              <a:rPr lang="pt-BR" dirty="0">
                <a:effectLst/>
              </a:rPr>
              <a:t>Em resumo, para estruturar um código limpo, é necessário criar funções simples, claras e pequenas. Existem 2 regras para criar a narrativa via código:</a:t>
            </a:r>
          </a:p>
          <a:p>
            <a:pPr marL="36900" indent="0" fontAlgn="base">
              <a:buNone/>
            </a:pPr>
            <a:endParaRPr lang="pt-BR" dirty="0">
              <a:effectLst/>
            </a:endParaRPr>
          </a:p>
          <a:p>
            <a:pPr lvl="2" fontAlgn="base"/>
            <a:r>
              <a:rPr lang="pt-BR" b="1" dirty="0">
                <a:effectLst/>
              </a:rPr>
              <a:t>As funções precisam ser pequenas;</a:t>
            </a:r>
          </a:p>
          <a:p>
            <a:pPr lvl="2" fontAlgn="base"/>
            <a:r>
              <a:rPr lang="pt-BR" b="1" dirty="0">
                <a:effectLst/>
              </a:rPr>
              <a:t>Elas têm de ser ainda menores.</a:t>
            </a:r>
          </a:p>
          <a:p>
            <a:pPr lvl="1" fontAlgn="base"/>
            <a:endParaRPr lang="pt-BR" dirty="0">
              <a:effectLst/>
            </a:endParaRPr>
          </a:p>
          <a:p>
            <a:pPr marL="36900" indent="0">
              <a:buNone/>
            </a:pPr>
            <a:endParaRPr lang="en-US" dirty="0"/>
          </a:p>
        </p:txBody>
      </p:sp>
    </p:spTree>
    <p:extLst>
      <p:ext uri="{BB962C8B-B14F-4D97-AF65-F5344CB8AC3E}">
        <p14:creationId xmlns:p14="http://schemas.microsoft.com/office/powerpoint/2010/main" val="4226508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1713977"/>
            <a:ext cx="10353762" cy="4058751"/>
          </a:xfrm>
        </p:spPr>
        <p:txBody>
          <a:bodyPr>
            <a:normAutofit/>
          </a:bodyPr>
          <a:lstStyle/>
          <a:p>
            <a:pPr marL="36900" indent="0">
              <a:buNone/>
            </a:pPr>
            <a:r>
              <a:rPr lang="pt-BR" sz="2800" b="1" dirty="0">
                <a:effectLst/>
              </a:rPr>
              <a:t>As 7 principais regras do Clean </a:t>
            </a:r>
            <a:r>
              <a:rPr lang="pt-BR" sz="2800" b="1" dirty="0" err="1">
                <a:effectLst/>
              </a:rPr>
              <a:t>Code</a:t>
            </a:r>
            <a:r>
              <a:rPr lang="pt-BR" sz="2800" b="1" dirty="0">
                <a:effectLst/>
              </a:rPr>
              <a:t>:</a:t>
            </a:r>
          </a:p>
          <a:p>
            <a:pPr marL="494100" indent="-457200" fontAlgn="base">
              <a:buFont typeface="+mj-lt"/>
              <a:buAutoNum type="arabicPeriod" startAt="4"/>
            </a:pPr>
            <a:r>
              <a:rPr lang="en-US" b="1" dirty="0">
                <a:effectLst/>
              </a:rPr>
              <a:t>DRY (Don’t Repeat Yourself)</a:t>
            </a:r>
          </a:p>
          <a:p>
            <a:pPr lvl="1" fontAlgn="base"/>
            <a:r>
              <a:rPr lang="pt-BR" dirty="0">
                <a:effectLst/>
              </a:rPr>
              <a:t>O DRY diz que cada pedaço do conhecimento de um sistema deve ter uma representação única e</a:t>
            </a:r>
            <a:r>
              <a:rPr lang="pt-BR" b="1" dirty="0">
                <a:effectLst/>
              </a:rPr>
              <a:t> ser</a:t>
            </a:r>
            <a:r>
              <a:rPr lang="pt-BR" dirty="0">
                <a:effectLst/>
              </a:rPr>
              <a:t> </a:t>
            </a:r>
            <a:r>
              <a:rPr lang="pt-BR" b="1" dirty="0">
                <a:effectLst/>
              </a:rPr>
              <a:t>totalmente livre de ambiguidades</a:t>
            </a:r>
            <a:r>
              <a:rPr lang="pt-BR" dirty="0">
                <a:effectLst/>
              </a:rPr>
              <a:t>. Em outras palavras, define que não pode existir duas partes do programa que desempenhem a mesma função.</a:t>
            </a:r>
          </a:p>
          <a:p>
            <a:pPr marL="36900" indent="0">
              <a:buNone/>
            </a:pPr>
            <a:endParaRPr lang="en-US" dirty="0"/>
          </a:p>
        </p:txBody>
      </p:sp>
    </p:spTree>
    <p:extLst>
      <p:ext uri="{BB962C8B-B14F-4D97-AF65-F5344CB8AC3E}">
        <p14:creationId xmlns:p14="http://schemas.microsoft.com/office/powerpoint/2010/main" val="1951360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1713977"/>
            <a:ext cx="10353762" cy="4058751"/>
          </a:xfrm>
        </p:spPr>
        <p:txBody>
          <a:bodyPr>
            <a:normAutofit/>
          </a:bodyPr>
          <a:lstStyle/>
          <a:p>
            <a:pPr marL="36900" indent="0">
              <a:buNone/>
            </a:pPr>
            <a:r>
              <a:rPr lang="pt-BR" sz="2800" b="1" dirty="0">
                <a:effectLst/>
              </a:rPr>
              <a:t>As 7 principais regras do Clean </a:t>
            </a:r>
            <a:r>
              <a:rPr lang="pt-BR" sz="2800" b="1" dirty="0" err="1">
                <a:effectLst/>
              </a:rPr>
              <a:t>Code</a:t>
            </a:r>
            <a:r>
              <a:rPr lang="pt-BR" sz="2800" b="1" dirty="0">
                <a:effectLst/>
              </a:rPr>
              <a:t>:</a:t>
            </a:r>
          </a:p>
          <a:p>
            <a:pPr marL="494100" indent="-457200" fontAlgn="base">
              <a:buFont typeface="+mj-lt"/>
              <a:buAutoNum type="arabicPeriod" startAt="5"/>
            </a:pPr>
            <a:r>
              <a:rPr lang="en-US" b="1" dirty="0" err="1">
                <a:effectLst/>
              </a:rPr>
              <a:t>Comente</a:t>
            </a:r>
            <a:r>
              <a:rPr lang="en-US" b="1" dirty="0">
                <a:effectLst/>
              </a:rPr>
              <a:t> </a:t>
            </a:r>
            <a:r>
              <a:rPr lang="en-US" b="1" dirty="0" err="1">
                <a:effectLst/>
              </a:rPr>
              <a:t>apenas</a:t>
            </a:r>
            <a:r>
              <a:rPr lang="en-US" b="1" dirty="0">
                <a:effectLst/>
              </a:rPr>
              <a:t> o </a:t>
            </a:r>
            <a:r>
              <a:rPr lang="en-US" b="1" dirty="0" err="1">
                <a:effectLst/>
              </a:rPr>
              <a:t>necessário</a:t>
            </a:r>
            <a:endParaRPr lang="en-US" b="1" dirty="0">
              <a:effectLst/>
            </a:endParaRPr>
          </a:p>
          <a:p>
            <a:pPr lvl="1" fontAlgn="base"/>
            <a:r>
              <a:rPr lang="pt-BR" dirty="0">
                <a:effectLst/>
              </a:rPr>
              <a:t>Esse princípio afirma que comentários podem ser feitos, porém, se forem realmente necessários. Segundo </a:t>
            </a:r>
            <a:r>
              <a:rPr lang="pt-BR" dirty="0" err="1">
                <a:effectLst/>
              </a:rPr>
              <a:t>Uncle</a:t>
            </a:r>
            <a:r>
              <a:rPr lang="pt-BR" dirty="0">
                <a:effectLst/>
              </a:rPr>
              <a:t> Bob, os comentários mentem. E isso tem uma explicação lógica.</a:t>
            </a:r>
          </a:p>
          <a:p>
            <a:pPr lvl="1" fontAlgn="base"/>
            <a:r>
              <a:rPr lang="pt-BR" dirty="0">
                <a:effectLst/>
              </a:rPr>
              <a:t>O que ocorre é que, </a:t>
            </a:r>
            <a:r>
              <a:rPr lang="pt-BR" b="1" dirty="0">
                <a:effectLst/>
              </a:rPr>
              <a:t>enquanto os códigos são constantemente modificados, os comentários não</a:t>
            </a:r>
            <a:r>
              <a:rPr lang="pt-BR" dirty="0">
                <a:effectLst/>
              </a:rPr>
              <a:t>. Eles são esquecidos e, portanto, deixam de retratar a funcionalidade real dos códigos.</a:t>
            </a:r>
          </a:p>
          <a:p>
            <a:pPr lvl="1" fontAlgn="base"/>
            <a:r>
              <a:rPr lang="pt-BR" dirty="0">
                <a:effectLst/>
              </a:rPr>
              <a:t>Logo, se for para comentar, que seja somente o necessário e que seja revisado juntamente com o código que o acompanha.</a:t>
            </a:r>
          </a:p>
          <a:p>
            <a:pPr marL="36900" indent="0">
              <a:buNone/>
            </a:pPr>
            <a:endParaRPr lang="en-US" dirty="0"/>
          </a:p>
        </p:txBody>
      </p:sp>
    </p:spTree>
    <p:extLst>
      <p:ext uri="{BB962C8B-B14F-4D97-AF65-F5344CB8AC3E}">
        <p14:creationId xmlns:p14="http://schemas.microsoft.com/office/powerpoint/2010/main" val="2129914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1713977"/>
            <a:ext cx="10353762" cy="4058751"/>
          </a:xfrm>
        </p:spPr>
        <p:txBody>
          <a:bodyPr>
            <a:normAutofit/>
          </a:bodyPr>
          <a:lstStyle/>
          <a:p>
            <a:pPr marL="36900" indent="0">
              <a:buNone/>
            </a:pPr>
            <a:r>
              <a:rPr lang="pt-BR" sz="2800" b="1" dirty="0">
                <a:effectLst/>
              </a:rPr>
              <a:t>As 7 principais regras do Clean </a:t>
            </a:r>
            <a:r>
              <a:rPr lang="pt-BR" sz="2800" b="1" dirty="0" err="1">
                <a:effectLst/>
              </a:rPr>
              <a:t>Code</a:t>
            </a:r>
            <a:r>
              <a:rPr lang="pt-BR" sz="2800" b="1" dirty="0">
                <a:effectLst/>
              </a:rPr>
              <a:t>:</a:t>
            </a:r>
          </a:p>
          <a:p>
            <a:pPr marL="494100" indent="-457200" fontAlgn="base">
              <a:buFont typeface="+mj-lt"/>
              <a:buAutoNum type="arabicPeriod" startAt="6"/>
            </a:pPr>
            <a:r>
              <a:rPr lang="en-US" b="1" dirty="0" err="1">
                <a:effectLst/>
              </a:rPr>
              <a:t>Tratamento</a:t>
            </a:r>
            <a:r>
              <a:rPr lang="en-US" b="1" dirty="0">
                <a:effectLst/>
              </a:rPr>
              <a:t> de </a:t>
            </a:r>
            <a:r>
              <a:rPr lang="en-US" b="1" dirty="0" err="1">
                <a:effectLst/>
              </a:rPr>
              <a:t>erros</a:t>
            </a:r>
            <a:endParaRPr lang="en-US" b="1" dirty="0">
              <a:effectLst/>
            </a:endParaRPr>
          </a:p>
          <a:p>
            <a:pPr lvl="1" fontAlgn="base"/>
            <a:r>
              <a:rPr lang="pt-BR" dirty="0">
                <a:effectLst/>
              </a:rPr>
              <a:t>Tem uma frase do autor Michael </a:t>
            </a:r>
            <a:r>
              <a:rPr lang="pt-BR" dirty="0" err="1">
                <a:effectLst/>
              </a:rPr>
              <a:t>Feathers</a:t>
            </a:r>
            <a:r>
              <a:rPr lang="pt-BR" dirty="0">
                <a:effectLst/>
              </a:rPr>
              <a:t>, muito conhecido na área de desenvolvimento, que diz que as coisas podem dar errado, mas, quando isso ocorre, os programadores são os responsáveis por garantir que o código continuará fazendo o que precisa.</a:t>
            </a:r>
          </a:p>
          <a:p>
            <a:pPr lvl="1" fontAlgn="base"/>
            <a:r>
              <a:rPr lang="pt-BR" dirty="0">
                <a:effectLst/>
              </a:rPr>
              <a:t>Ou seja: saber tratar as exceções de forma correta é um grande e importante passo para um programador em desenvolvimento.</a:t>
            </a:r>
          </a:p>
          <a:p>
            <a:pPr marL="36900" indent="0">
              <a:buNone/>
            </a:pPr>
            <a:endParaRPr lang="en-US" dirty="0"/>
          </a:p>
        </p:txBody>
      </p:sp>
    </p:spTree>
    <p:extLst>
      <p:ext uri="{BB962C8B-B14F-4D97-AF65-F5344CB8AC3E}">
        <p14:creationId xmlns:p14="http://schemas.microsoft.com/office/powerpoint/2010/main" val="2057521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48B2F-8FED-42EA-851E-4A6D45E1A1AD}"/>
              </a:ext>
            </a:extLst>
          </p:cNvPr>
          <p:cNvSpPr>
            <a:spLocks noGrp="1"/>
          </p:cNvSpPr>
          <p:nvPr>
            <p:ph type="title"/>
          </p:nvPr>
        </p:nvSpPr>
        <p:spPr/>
        <p:txBody>
          <a:bodyPr/>
          <a:lstStyle/>
          <a:p>
            <a:pPr algn="l"/>
            <a:r>
              <a:rPr lang="de-DE" dirty="0"/>
              <a:t>Clean Code</a:t>
            </a:r>
            <a:endParaRPr lang="en-US" dirty="0"/>
          </a:p>
        </p:txBody>
      </p:sp>
      <p:sp>
        <p:nvSpPr>
          <p:cNvPr id="3" name="Espaço Reservado para Conteúdo 2">
            <a:extLst>
              <a:ext uri="{FF2B5EF4-FFF2-40B4-BE49-F238E27FC236}">
                <a16:creationId xmlns:a16="http://schemas.microsoft.com/office/drawing/2014/main" id="{DF183D23-1A17-4C3F-B5E1-AAE656D40B02}"/>
              </a:ext>
            </a:extLst>
          </p:cNvPr>
          <p:cNvSpPr>
            <a:spLocks noGrp="1"/>
          </p:cNvSpPr>
          <p:nvPr>
            <p:ph idx="1"/>
          </p:nvPr>
        </p:nvSpPr>
        <p:spPr>
          <a:xfrm>
            <a:off x="913795" y="1713977"/>
            <a:ext cx="10353762" cy="4686823"/>
          </a:xfrm>
        </p:spPr>
        <p:txBody>
          <a:bodyPr>
            <a:normAutofit lnSpcReduction="10000"/>
          </a:bodyPr>
          <a:lstStyle/>
          <a:p>
            <a:pPr marL="36900" indent="0">
              <a:buNone/>
            </a:pPr>
            <a:r>
              <a:rPr lang="pt-BR" sz="2800" b="1" dirty="0">
                <a:effectLst/>
              </a:rPr>
              <a:t>As 7 principais regras do Clean </a:t>
            </a:r>
            <a:r>
              <a:rPr lang="pt-BR" sz="2800" b="1" dirty="0" err="1">
                <a:effectLst/>
              </a:rPr>
              <a:t>Code</a:t>
            </a:r>
            <a:r>
              <a:rPr lang="pt-BR" sz="2800" b="1" dirty="0">
                <a:effectLst/>
              </a:rPr>
              <a:t>:</a:t>
            </a:r>
          </a:p>
          <a:p>
            <a:pPr marL="494100" indent="-457200" fontAlgn="base">
              <a:buFont typeface="+mj-lt"/>
              <a:buAutoNum type="arabicPeriod" startAt="7"/>
            </a:pPr>
            <a:r>
              <a:rPr lang="en-US" b="1" dirty="0">
                <a:effectLst/>
              </a:rPr>
              <a:t>Testes </a:t>
            </a:r>
            <a:r>
              <a:rPr lang="en-US" b="1" dirty="0" err="1">
                <a:effectLst/>
              </a:rPr>
              <a:t>limpos</a:t>
            </a:r>
            <a:endParaRPr lang="en-US" b="1" dirty="0">
              <a:effectLst/>
            </a:endParaRPr>
          </a:p>
          <a:p>
            <a:pPr lvl="1" fontAlgn="base"/>
            <a:r>
              <a:rPr lang="pt-BR" b="1" dirty="0">
                <a:effectLst/>
              </a:rPr>
              <a:t>Um código só é considerado limpo após ser validado através de testes –</a:t>
            </a:r>
            <a:r>
              <a:rPr lang="pt-BR" dirty="0">
                <a:effectLst/>
              </a:rPr>
              <a:t> que também devem ser limpos.</a:t>
            </a:r>
          </a:p>
          <a:p>
            <a:pPr marL="450000" lvl="1" indent="0" fontAlgn="base">
              <a:buNone/>
            </a:pPr>
            <a:r>
              <a:rPr lang="pt-BR" dirty="0">
                <a:effectLst/>
              </a:rPr>
              <a:t>Por isso, ele deve seguir algumas regras, como:</a:t>
            </a:r>
          </a:p>
          <a:p>
            <a:pPr lvl="1" algn="just" fontAlgn="base"/>
            <a:r>
              <a:rPr lang="pt-BR" b="1" dirty="0" err="1">
                <a:effectLst/>
              </a:rPr>
              <a:t>Fast</a:t>
            </a:r>
            <a:r>
              <a:rPr lang="pt-BR" b="1" dirty="0">
                <a:effectLst/>
              </a:rPr>
              <a:t>:</a:t>
            </a:r>
            <a:r>
              <a:rPr lang="pt-BR" dirty="0">
                <a:effectLst/>
              </a:rPr>
              <a:t> O teste deve ser rápido, permitindo que seja realizado várias vezes e a todo momento;</a:t>
            </a:r>
          </a:p>
          <a:p>
            <a:pPr lvl="1" algn="just" fontAlgn="base"/>
            <a:r>
              <a:rPr lang="pt-BR" b="1" dirty="0" err="1">
                <a:effectLst/>
              </a:rPr>
              <a:t>Independent</a:t>
            </a:r>
            <a:r>
              <a:rPr lang="pt-BR" b="1" dirty="0">
                <a:effectLst/>
              </a:rPr>
              <a:t>:</a:t>
            </a:r>
            <a:r>
              <a:rPr lang="pt-BR" dirty="0">
                <a:effectLst/>
              </a:rPr>
              <a:t> Ele deve ser independente, a fim de evitar que cause efeito cascata quando da ocorrência de uma falha – o que dificulta a análise dos problemas;</a:t>
            </a:r>
          </a:p>
          <a:p>
            <a:pPr lvl="1" algn="just" fontAlgn="base"/>
            <a:r>
              <a:rPr lang="pt-BR" b="1" dirty="0" err="1">
                <a:effectLst/>
              </a:rPr>
              <a:t>Repeatable</a:t>
            </a:r>
            <a:r>
              <a:rPr lang="pt-BR" b="1" dirty="0">
                <a:effectLst/>
              </a:rPr>
              <a:t>:</a:t>
            </a:r>
            <a:r>
              <a:rPr lang="pt-BR" dirty="0">
                <a:effectLst/>
              </a:rPr>
              <a:t> Deve permitir a repetição do teste diversas vezes e em ambientes diferentes;</a:t>
            </a:r>
          </a:p>
          <a:p>
            <a:pPr lvl="1" algn="just" fontAlgn="base"/>
            <a:r>
              <a:rPr lang="pt-BR" b="1" dirty="0">
                <a:effectLst/>
              </a:rPr>
              <a:t>Self-</a:t>
            </a:r>
            <a:r>
              <a:rPr lang="pt-BR" b="1" dirty="0" err="1">
                <a:effectLst/>
              </a:rPr>
              <a:t>Validation</a:t>
            </a:r>
            <a:r>
              <a:rPr lang="pt-BR" b="1" dirty="0">
                <a:effectLst/>
              </a:rPr>
              <a:t>:</a:t>
            </a:r>
            <a:r>
              <a:rPr lang="pt-BR" dirty="0">
                <a:effectLst/>
              </a:rPr>
              <a:t> Os testes bem escritos retornam com as respostas </a:t>
            </a:r>
            <a:r>
              <a:rPr lang="pt-BR" dirty="0" err="1">
                <a:effectLst/>
              </a:rPr>
              <a:t>true</a:t>
            </a:r>
            <a:r>
              <a:rPr lang="pt-BR" dirty="0">
                <a:effectLst/>
              </a:rPr>
              <a:t> ou false, justamente para que a falha não seja subjetiva;</a:t>
            </a:r>
          </a:p>
          <a:p>
            <a:pPr lvl="1" algn="just" fontAlgn="base"/>
            <a:r>
              <a:rPr lang="pt-BR" b="1" dirty="0" err="1">
                <a:effectLst/>
              </a:rPr>
              <a:t>Timely</a:t>
            </a:r>
            <a:r>
              <a:rPr lang="pt-BR" b="1" dirty="0">
                <a:effectLst/>
              </a:rPr>
              <a:t>:</a:t>
            </a:r>
            <a:r>
              <a:rPr lang="pt-BR" dirty="0">
                <a:effectLst/>
              </a:rPr>
              <a:t> Os testes de unidade devem ser escritos um pouco antes do código de produção que o faz passar. Aplicações devem ser projetadas para facilitar a </a:t>
            </a:r>
            <a:r>
              <a:rPr lang="pt-BR" dirty="0" err="1">
                <a:effectLst/>
              </a:rPr>
              <a:t>testabilidade</a:t>
            </a:r>
            <a:r>
              <a:rPr lang="pt-BR" dirty="0">
                <a:effectLst/>
              </a:rPr>
              <a:t>.</a:t>
            </a:r>
            <a:endParaRPr lang="en-US" dirty="0"/>
          </a:p>
        </p:txBody>
      </p:sp>
    </p:spTree>
    <p:extLst>
      <p:ext uri="{BB962C8B-B14F-4D97-AF65-F5344CB8AC3E}">
        <p14:creationId xmlns:p14="http://schemas.microsoft.com/office/powerpoint/2010/main" val="228271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66999" y="1339334"/>
            <a:ext cx="6858000" cy="1905000"/>
          </a:xfrm>
          <a:prstGeom prst="rect">
            <a:avLst/>
          </a:prstGeom>
        </p:spPr>
      </p:pic>
      <p:sp>
        <p:nvSpPr>
          <p:cNvPr id="9" name="Retângulo 8">
            <a:extLst>
              <a:ext uri="{FF2B5EF4-FFF2-40B4-BE49-F238E27FC236}">
                <a16:creationId xmlns:a16="http://schemas.microsoft.com/office/drawing/2014/main" id="{8F92F2BE-5D48-48AC-9D76-16EC9CEB07E3}"/>
              </a:ext>
            </a:extLst>
          </p:cNvPr>
          <p:cNvSpPr/>
          <p:nvPr/>
        </p:nvSpPr>
        <p:spPr>
          <a:xfrm>
            <a:off x="4585649" y="3059668"/>
            <a:ext cx="3020699" cy="369332"/>
          </a:xfrm>
          <a:prstGeom prst="rect">
            <a:avLst/>
          </a:prstGeom>
        </p:spPr>
        <p:txBody>
          <a:bodyPr wrap="none">
            <a:spAutoFit/>
          </a:bodyPr>
          <a:lstStyle/>
          <a:p>
            <a:r>
              <a:rPr lang="en-US" dirty="0"/>
              <a:t>https://www.sonarqube.org/</a:t>
            </a:r>
          </a:p>
        </p:txBody>
      </p:sp>
    </p:spTree>
    <p:extLst>
      <p:ext uri="{BB962C8B-B14F-4D97-AF65-F5344CB8AC3E}">
        <p14:creationId xmlns:p14="http://schemas.microsoft.com/office/powerpoint/2010/main" val="84745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4" name="Retângulo 3">
            <a:extLst>
              <a:ext uri="{FF2B5EF4-FFF2-40B4-BE49-F238E27FC236}">
                <a16:creationId xmlns:a16="http://schemas.microsoft.com/office/drawing/2014/main" id="{5C5696BB-F5DC-4136-91DA-785FFD657385}"/>
              </a:ext>
            </a:extLst>
          </p:cNvPr>
          <p:cNvSpPr/>
          <p:nvPr/>
        </p:nvSpPr>
        <p:spPr>
          <a:xfrm>
            <a:off x="570344" y="2828835"/>
            <a:ext cx="10679547" cy="1200329"/>
          </a:xfrm>
          <a:prstGeom prst="rect">
            <a:avLst/>
          </a:prstGeom>
        </p:spPr>
        <p:txBody>
          <a:bodyPr wrap="square">
            <a:spAutoFit/>
          </a:bodyPr>
          <a:lstStyle/>
          <a:p>
            <a:pPr algn="just"/>
            <a:r>
              <a:rPr lang="pt-BR" dirty="0">
                <a:latin typeface="arial" panose="020B0604020202020204" pitchFamily="34" charset="0"/>
              </a:rPr>
              <a:t>O </a:t>
            </a:r>
            <a:r>
              <a:rPr lang="pt-BR" dirty="0" err="1">
                <a:latin typeface="arial" panose="020B0604020202020204" pitchFamily="34" charset="0"/>
              </a:rPr>
              <a:t>SonarQube</a:t>
            </a:r>
            <a:r>
              <a:rPr lang="pt-BR" dirty="0">
                <a:latin typeface="arial" panose="020B0604020202020204" pitchFamily="34" charset="0"/>
              </a:rPr>
              <a:t> é uma plataforma de código aberto desenvolvida pela </a:t>
            </a:r>
            <a:r>
              <a:rPr lang="pt-BR" dirty="0" err="1">
                <a:latin typeface="arial" panose="020B0604020202020204" pitchFamily="34" charset="0"/>
              </a:rPr>
              <a:t>SonarSource</a:t>
            </a:r>
            <a:r>
              <a:rPr lang="pt-BR" dirty="0">
                <a:latin typeface="arial" panose="020B0604020202020204" pitchFamily="34" charset="0"/>
              </a:rPr>
              <a:t> para </a:t>
            </a:r>
            <a:r>
              <a:rPr lang="pt-BR" b="1" dirty="0">
                <a:latin typeface="arial" panose="020B0604020202020204" pitchFamily="34" charset="0"/>
              </a:rPr>
              <a:t>inspeção contínua </a:t>
            </a:r>
            <a:r>
              <a:rPr lang="pt-BR" dirty="0">
                <a:latin typeface="arial" panose="020B0604020202020204" pitchFamily="34" charset="0"/>
              </a:rPr>
              <a:t>da qualidade do código, para executar revisões automáticas com análise estática do código para detectar bugs, odores de código e vulnerabilidades de segurança em mais de 20 linguagens de programação.</a:t>
            </a:r>
            <a:endParaRPr lang="en-US" dirty="0"/>
          </a:p>
        </p:txBody>
      </p:sp>
    </p:spTree>
    <p:extLst>
      <p:ext uri="{BB962C8B-B14F-4D97-AF65-F5344CB8AC3E}">
        <p14:creationId xmlns:p14="http://schemas.microsoft.com/office/powerpoint/2010/main" val="270166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pic>
        <p:nvPicPr>
          <p:cNvPr id="2" name="Imagem 1">
            <a:extLst>
              <a:ext uri="{FF2B5EF4-FFF2-40B4-BE49-F238E27FC236}">
                <a16:creationId xmlns:a16="http://schemas.microsoft.com/office/drawing/2014/main" id="{8A03274A-5711-430E-BD67-D925CE20CF29}"/>
              </a:ext>
            </a:extLst>
          </p:cNvPr>
          <p:cNvPicPr>
            <a:picLocks noChangeAspect="1"/>
          </p:cNvPicPr>
          <p:nvPr/>
        </p:nvPicPr>
        <p:blipFill>
          <a:blip r:embed="rId4"/>
          <a:stretch>
            <a:fillRect/>
          </a:stretch>
        </p:blipFill>
        <p:spPr>
          <a:xfrm>
            <a:off x="5318560" y="1223736"/>
            <a:ext cx="6173061" cy="5315692"/>
          </a:xfrm>
          <a:prstGeom prst="rect">
            <a:avLst/>
          </a:prstGeom>
        </p:spPr>
      </p:pic>
      <p:sp>
        <p:nvSpPr>
          <p:cNvPr id="3" name="CaixaDeTexto 2">
            <a:extLst>
              <a:ext uri="{FF2B5EF4-FFF2-40B4-BE49-F238E27FC236}">
                <a16:creationId xmlns:a16="http://schemas.microsoft.com/office/drawing/2014/main" id="{EA4DA5E1-1A58-4ACA-A148-6ED4E5319CD5}"/>
              </a:ext>
            </a:extLst>
          </p:cNvPr>
          <p:cNvSpPr txBox="1"/>
          <p:nvPr/>
        </p:nvSpPr>
        <p:spPr>
          <a:xfrm>
            <a:off x="858982" y="2503055"/>
            <a:ext cx="3750899" cy="1200329"/>
          </a:xfrm>
          <a:prstGeom prst="rect">
            <a:avLst/>
          </a:prstGeom>
          <a:noFill/>
        </p:spPr>
        <p:txBody>
          <a:bodyPr wrap="none" rtlCol="0">
            <a:spAutoFit/>
          </a:bodyPr>
          <a:lstStyle/>
          <a:p>
            <a:pPr algn="ctr"/>
            <a:r>
              <a:rPr lang="de-DE" sz="3600" dirty="0"/>
              <a:t>27 Linguagens </a:t>
            </a:r>
          </a:p>
          <a:p>
            <a:pPr algn="ctr"/>
            <a:r>
              <a:rPr lang="de-DE" sz="3600" dirty="0"/>
              <a:t>de Programa</a:t>
            </a:r>
            <a:r>
              <a:rPr lang="pt-BR" sz="3600" dirty="0" err="1"/>
              <a:t>ção</a:t>
            </a:r>
            <a:r>
              <a:rPr lang="pt-BR" sz="3600" dirty="0"/>
              <a:t>...</a:t>
            </a:r>
            <a:endParaRPr lang="en-US" sz="3600" dirty="0"/>
          </a:p>
        </p:txBody>
      </p:sp>
    </p:spTree>
    <p:extLst>
      <p:ext uri="{BB962C8B-B14F-4D97-AF65-F5344CB8AC3E}">
        <p14:creationId xmlns:p14="http://schemas.microsoft.com/office/powerpoint/2010/main" val="2573105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pic>
        <p:nvPicPr>
          <p:cNvPr id="4" name="Imagem 3">
            <a:extLst>
              <a:ext uri="{FF2B5EF4-FFF2-40B4-BE49-F238E27FC236}">
                <a16:creationId xmlns:a16="http://schemas.microsoft.com/office/drawing/2014/main" id="{5B23CFA5-F02C-4C2F-8441-D5CED4AFDEF5}"/>
              </a:ext>
            </a:extLst>
          </p:cNvPr>
          <p:cNvPicPr>
            <a:picLocks noChangeAspect="1"/>
          </p:cNvPicPr>
          <p:nvPr/>
        </p:nvPicPr>
        <p:blipFill>
          <a:blip r:embed="rId4"/>
          <a:stretch>
            <a:fillRect/>
          </a:stretch>
        </p:blipFill>
        <p:spPr>
          <a:xfrm>
            <a:off x="570344" y="1699323"/>
            <a:ext cx="11103306" cy="3953332"/>
          </a:xfrm>
          <a:prstGeom prst="rect">
            <a:avLst/>
          </a:prstGeom>
        </p:spPr>
      </p:pic>
    </p:spTree>
    <p:extLst>
      <p:ext uri="{BB962C8B-B14F-4D97-AF65-F5344CB8AC3E}">
        <p14:creationId xmlns:p14="http://schemas.microsoft.com/office/powerpoint/2010/main" val="320175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pic>
        <p:nvPicPr>
          <p:cNvPr id="2" name="Imagem 1">
            <a:extLst>
              <a:ext uri="{FF2B5EF4-FFF2-40B4-BE49-F238E27FC236}">
                <a16:creationId xmlns:a16="http://schemas.microsoft.com/office/drawing/2014/main" id="{7BF89D86-7A4D-4449-B541-49DF2CCE52AC}"/>
              </a:ext>
            </a:extLst>
          </p:cNvPr>
          <p:cNvPicPr>
            <a:picLocks noChangeAspect="1"/>
          </p:cNvPicPr>
          <p:nvPr/>
        </p:nvPicPr>
        <p:blipFill>
          <a:blip r:embed="rId4"/>
          <a:stretch>
            <a:fillRect/>
          </a:stretch>
        </p:blipFill>
        <p:spPr>
          <a:xfrm>
            <a:off x="1089891" y="1493223"/>
            <a:ext cx="10012218" cy="5106098"/>
          </a:xfrm>
          <a:prstGeom prst="rect">
            <a:avLst/>
          </a:prstGeom>
        </p:spPr>
      </p:pic>
    </p:spTree>
    <p:extLst>
      <p:ext uri="{BB962C8B-B14F-4D97-AF65-F5344CB8AC3E}">
        <p14:creationId xmlns:p14="http://schemas.microsoft.com/office/powerpoint/2010/main" val="146215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01EFA2D9-9E72-4D13-84BD-73EC7C948B5F}"/>
              </a:ext>
            </a:extLst>
          </p:cNvPr>
          <p:cNvSpPr/>
          <p:nvPr/>
        </p:nvSpPr>
        <p:spPr>
          <a:xfrm>
            <a:off x="2139518" y="1580050"/>
            <a:ext cx="7856738" cy="502493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pic>
        <p:nvPicPr>
          <p:cNvPr id="7" name="Espaço Reservado para Conteúdo 6">
            <a:extLst>
              <a:ext uri="{FF2B5EF4-FFF2-40B4-BE49-F238E27FC236}">
                <a16:creationId xmlns:a16="http://schemas.microsoft.com/office/drawing/2014/main" id="{FD91AB88-BE85-4DDD-B613-3878F8261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270" y="1747081"/>
            <a:ext cx="7429300" cy="4692190"/>
          </a:xfrm>
        </p:spPr>
      </p:pic>
    </p:spTree>
    <p:extLst>
      <p:ext uri="{BB962C8B-B14F-4D97-AF65-F5344CB8AC3E}">
        <p14:creationId xmlns:p14="http://schemas.microsoft.com/office/powerpoint/2010/main" val="1545456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1967205" cy="584775"/>
          </a:xfrm>
          <a:prstGeom prst="rect">
            <a:avLst/>
          </a:prstGeom>
        </p:spPr>
        <p:txBody>
          <a:bodyPr wrap="none">
            <a:spAutoFit/>
          </a:bodyPr>
          <a:lstStyle/>
          <a:p>
            <a:r>
              <a:rPr lang="pt-BR" sz="3200" dirty="0"/>
              <a:t>I</a:t>
            </a:r>
            <a:r>
              <a:rPr lang="en-US" sz="3200" dirty="0" err="1"/>
              <a:t>nstalação</a:t>
            </a:r>
            <a:endParaRPr lang="en-US" sz="3200" dirty="0"/>
          </a:p>
        </p:txBody>
      </p:sp>
      <p:sp>
        <p:nvSpPr>
          <p:cNvPr id="4" name="Retângulo 3">
            <a:extLst>
              <a:ext uri="{FF2B5EF4-FFF2-40B4-BE49-F238E27FC236}">
                <a16:creationId xmlns:a16="http://schemas.microsoft.com/office/drawing/2014/main" id="{5D1E2375-0996-42AA-AE60-3EFC40D22A3F}"/>
              </a:ext>
            </a:extLst>
          </p:cNvPr>
          <p:cNvSpPr/>
          <p:nvPr/>
        </p:nvSpPr>
        <p:spPr>
          <a:xfrm>
            <a:off x="570344" y="1880236"/>
            <a:ext cx="3020699" cy="369332"/>
          </a:xfrm>
          <a:prstGeom prst="rect">
            <a:avLst/>
          </a:prstGeom>
        </p:spPr>
        <p:txBody>
          <a:bodyPr wrap="none">
            <a:spAutoFit/>
          </a:bodyPr>
          <a:lstStyle/>
          <a:p>
            <a:r>
              <a:rPr lang="en-US" dirty="0"/>
              <a:t>https://www.sonarqube.org/</a:t>
            </a:r>
          </a:p>
        </p:txBody>
      </p:sp>
      <p:pic>
        <p:nvPicPr>
          <p:cNvPr id="6" name="Imagem 5">
            <a:extLst>
              <a:ext uri="{FF2B5EF4-FFF2-40B4-BE49-F238E27FC236}">
                <a16:creationId xmlns:a16="http://schemas.microsoft.com/office/drawing/2014/main" id="{1FED0172-0A11-4BB7-AA6F-78E4E0526131}"/>
              </a:ext>
            </a:extLst>
          </p:cNvPr>
          <p:cNvPicPr>
            <a:picLocks noChangeAspect="1"/>
          </p:cNvPicPr>
          <p:nvPr/>
        </p:nvPicPr>
        <p:blipFill>
          <a:blip r:embed="rId4"/>
          <a:stretch>
            <a:fillRect/>
          </a:stretch>
        </p:blipFill>
        <p:spPr>
          <a:xfrm>
            <a:off x="2334876" y="2384503"/>
            <a:ext cx="7522248" cy="4122454"/>
          </a:xfrm>
          <a:prstGeom prst="rect">
            <a:avLst/>
          </a:prstGeom>
        </p:spPr>
      </p:pic>
      <p:sp>
        <p:nvSpPr>
          <p:cNvPr id="7" name="Seta: para a Direita 6">
            <a:extLst>
              <a:ext uri="{FF2B5EF4-FFF2-40B4-BE49-F238E27FC236}">
                <a16:creationId xmlns:a16="http://schemas.microsoft.com/office/drawing/2014/main" id="{DBA95088-9999-477C-8F8E-4CBDDAD992F1}"/>
              </a:ext>
            </a:extLst>
          </p:cNvPr>
          <p:cNvSpPr/>
          <p:nvPr/>
        </p:nvSpPr>
        <p:spPr>
          <a:xfrm rot="4135911">
            <a:off x="2479231" y="3402471"/>
            <a:ext cx="781679" cy="634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061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1967205" cy="584775"/>
          </a:xfrm>
          <a:prstGeom prst="rect">
            <a:avLst/>
          </a:prstGeom>
        </p:spPr>
        <p:txBody>
          <a:bodyPr wrap="none">
            <a:spAutoFit/>
          </a:bodyPr>
          <a:lstStyle/>
          <a:p>
            <a:r>
              <a:rPr lang="pt-BR" sz="3200" dirty="0"/>
              <a:t>I</a:t>
            </a:r>
            <a:r>
              <a:rPr lang="en-US" sz="3200" dirty="0" err="1"/>
              <a:t>nstalação</a:t>
            </a:r>
            <a:endParaRPr lang="en-US" sz="3200" dirty="0"/>
          </a:p>
        </p:txBody>
      </p:sp>
      <p:sp>
        <p:nvSpPr>
          <p:cNvPr id="4" name="Retângulo 3">
            <a:extLst>
              <a:ext uri="{FF2B5EF4-FFF2-40B4-BE49-F238E27FC236}">
                <a16:creationId xmlns:a16="http://schemas.microsoft.com/office/drawing/2014/main" id="{5D1E2375-0996-42AA-AE60-3EFC40D22A3F}"/>
              </a:ext>
            </a:extLst>
          </p:cNvPr>
          <p:cNvSpPr/>
          <p:nvPr/>
        </p:nvSpPr>
        <p:spPr>
          <a:xfrm>
            <a:off x="570344" y="1880236"/>
            <a:ext cx="3020699" cy="369332"/>
          </a:xfrm>
          <a:prstGeom prst="rect">
            <a:avLst/>
          </a:prstGeom>
        </p:spPr>
        <p:txBody>
          <a:bodyPr wrap="none">
            <a:spAutoFit/>
          </a:bodyPr>
          <a:lstStyle/>
          <a:p>
            <a:r>
              <a:rPr lang="en-US" dirty="0"/>
              <a:t>https://www.sonarqube.org/</a:t>
            </a:r>
          </a:p>
        </p:txBody>
      </p:sp>
      <p:pic>
        <p:nvPicPr>
          <p:cNvPr id="2" name="Imagem 1">
            <a:extLst>
              <a:ext uri="{FF2B5EF4-FFF2-40B4-BE49-F238E27FC236}">
                <a16:creationId xmlns:a16="http://schemas.microsoft.com/office/drawing/2014/main" id="{A4808A05-2A71-40CC-A4D9-E20038441269}"/>
              </a:ext>
            </a:extLst>
          </p:cNvPr>
          <p:cNvPicPr>
            <a:picLocks noChangeAspect="1"/>
          </p:cNvPicPr>
          <p:nvPr/>
        </p:nvPicPr>
        <p:blipFill>
          <a:blip r:embed="rId4"/>
          <a:stretch>
            <a:fillRect/>
          </a:stretch>
        </p:blipFill>
        <p:spPr>
          <a:xfrm>
            <a:off x="4784437" y="1104477"/>
            <a:ext cx="6926956" cy="5551628"/>
          </a:xfrm>
          <a:prstGeom prst="rect">
            <a:avLst/>
          </a:prstGeom>
        </p:spPr>
      </p:pic>
      <p:sp>
        <p:nvSpPr>
          <p:cNvPr id="7" name="Seta: para a Direita 6">
            <a:extLst>
              <a:ext uri="{FF2B5EF4-FFF2-40B4-BE49-F238E27FC236}">
                <a16:creationId xmlns:a16="http://schemas.microsoft.com/office/drawing/2014/main" id="{D79C2D41-13A3-4343-AFDB-E14E8132A8B2}"/>
              </a:ext>
            </a:extLst>
          </p:cNvPr>
          <p:cNvSpPr/>
          <p:nvPr/>
        </p:nvSpPr>
        <p:spPr>
          <a:xfrm rot="4135911">
            <a:off x="4830157" y="1832471"/>
            <a:ext cx="781679" cy="634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570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1967205" cy="584775"/>
          </a:xfrm>
          <a:prstGeom prst="rect">
            <a:avLst/>
          </a:prstGeom>
        </p:spPr>
        <p:txBody>
          <a:bodyPr wrap="none">
            <a:spAutoFit/>
          </a:bodyPr>
          <a:lstStyle/>
          <a:p>
            <a:r>
              <a:rPr lang="pt-BR" sz="3200" dirty="0"/>
              <a:t>I</a:t>
            </a:r>
            <a:r>
              <a:rPr lang="en-US" sz="3200" dirty="0" err="1"/>
              <a:t>nstalação</a:t>
            </a:r>
            <a:endParaRPr lang="en-US" sz="3200" dirty="0"/>
          </a:p>
        </p:txBody>
      </p:sp>
      <p:sp>
        <p:nvSpPr>
          <p:cNvPr id="4" name="Retângulo 3">
            <a:extLst>
              <a:ext uri="{FF2B5EF4-FFF2-40B4-BE49-F238E27FC236}">
                <a16:creationId xmlns:a16="http://schemas.microsoft.com/office/drawing/2014/main" id="{5D1E2375-0996-42AA-AE60-3EFC40D22A3F}"/>
              </a:ext>
            </a:extLst>
          </p:cNvPr>
          <p:cNvSpPr/>
          <p:nvPr/>
        </p:nvSpPr>
        <p:spPr>
          <a:xfrm>
            <a:off x="570344" y="1880236"/>
            <a:ext cx="3020699" cy="369332"/>
          </a:xfrm>
          <a:prstGeom prst="rect">
            <a:avLst/>
          </a:prstGeom>
        </p:spPr>
        <p:txBody>
          <a:bodyPr wrap="none">
            <a:spAutoFit/>
          </a:bodyPr>
          <a:lstStyle/>
          <a:p>
            <a:r>
              <a:rPr lang="en-US" dirty="0"/>
              <a:t>https://www.sonarqube.org/</a:t>
            </a:r>
          </a:p>
        </p:txBody>
      </p:sp>
      <p:pic>
        <p:nvPicPr>
          <p:cNvPr id="6" name="Imagem 5">
            <a:extLst>
              <a:ext uri="{FF2B5EF4-FFF2-40B4-BE49-F238E27FC236}">
                <a16:creationId xmlns:a16="http://schemas.microsoft.com/office/drawing/2014/main" id="{BEE31BE1-BEAE-4985-B5BB-429742FF9952}"/>
              </a:ext>
            </a:extLst>
          </p:cNvPr>
          <p:cNvPicPr>
            <a:picLocks noChangeAspect="1"/>
          </p:cNvPicPr>
          <p:nvPr/>
        </p:nvPicPr>
        <p:blipFill>
          <a:blip r:embed="rId4"/>
          <a:stretch>
            <a:fillRect/>
          </a:stretch>
        </p:blipFill>
        <p:spPr>
          <a:xfrm>
            <a:off x="4706184" y="1864133"/>
            <a:ext cx="6658904" cy="4334480"/>
          </a:xfrm>
          <a:prstGeom prst="rect">
            <a:avLst/>
          </a:prstGeom>
        </p:spPr>
      </p:pic>
      <p:sp>
        <p:nvSpPr>
          <p:cNvPr id="7" name="Seta: para a Direita 6">
            <a:extLst>
              <a:ext uri="{FF2B5EF4-FFF2-40B4-BE49-F238E27FC236}">
                <a16:creationId xmlns:a16="http://schemas.microsoft.com/office/drawing/2014/main" id="{939CFBB6-40FF-4BAF-AF11-CDFC1D90419F}"/>
              </a:ext>
            </a:extLst>
          </p:cNvPr>
          <p:cNvSpPr/>
          <p:nvPr/>
        </p:nvSpPr>
        <p:spPr>
          <a:xfrm rot="13345770">
            <a:off x="5494902" y="3979745"/>
            <a:ext cx="781679" cy="634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210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1967205" cy="584775"/>
          </a:xfrm>
          <a:prstGeom prst="rect">
            <a:avLst/>
          </a:prstGeom>
        </p:spPr>
        <p:txBody>
          <a:bodyPr wrap="none">
            <a:spAutoFit/>
          </a:bodyPr>
          <a:lstStyle/>
          <a:p>
            <a:r>
              <a:rPr lang="pt-BR" sz="3200" dirty="0"/>
              <a:t>I</a:t>
            </a:r>
            <a:r>
              <a:rPr lang="en-US" sz="3200" dirty="0" err="1"/>
              <a:t>nstalação</a:t>
            </a:r>
            <a:endParaRPr lang="en-US" sz="3200" dirty="0"/>
          </a:p>
        </p:txBody>
      </p:sp>
      <p:sp>
        <p:nvSpPr>
          <p:cNvPr id="4" name="Retângulo 3">
            <a:extLst>
              <a:ext uri="{FF2B5EF4-FFF2-40B4-BE49-F238E27FC236}">
                <a16:creationId xmlns:a16="http://schemas.microsoft.com/office/drawing/2014/main" id="{5D1E2375-0996-42AA-AE60-3EFC40D22A3F}"/>
              </a:ext>
            </a:extLst>
          </p:cNvPr>
          <p:cNvSpPr/>
          <p:nvPr/>
        </p:nvSpPr>
        <p:spPr>
          <a:xfrm>
            <a:off x="570344" y="1880236"/>
            <a:ext cx="3020699" cy="369332"/>
          </a:xfrm>
          <a:prstGeom prst="rect">
            <a:avLst/>
          </a:prstGeom>
        </p:spPr>
        <p:txBody>
          <a:bodyPr wrap="none">
            <a:spAutoFit/>
          </a:bodyPr>
          <a:lstStyle/>
          <a:p>
            <a:r>
              <a:rPr lang="en-US" dirty="0"/>
              <a:t>https://www.sonarqube.org/</a:t>
            </a:r>
          </a:p>
        </p:txBody>
      </p:sp>
      <p:pic>
        <p:nvPicPr>
          <p:cNvPr id="2" name="Imagem 1">
            <a:extLst>
              <a:ext uri="{FF2B5EF4-FFF2-40B4-BE49-F238E27FC236}">
                <a16:creationId xmlns:a16="http://schemas.microsoft.com/office/drawing/2014/main" id="{9E4F0008-5983-4A18-B7BD-EC909E713F54}"/>
              </a:ext>
            </a:extLst>
          </p:cNvPr>
          <p:cNvPicPr>
            <a:picLocks noChangeAspect="1"/>
          </p:cNvPicPr>
          <p:nvPr/>
        </p:nvPicPr>
        <p:blipFill>
          <a:blip r:embed="rId4"/>
          <a:stretch>
            <a:fillRect/>
          </a:stretch>
        </p:blipFill>
        <p:spPr>
          <a:xfrm>
            <a:off x="3908129" y="2681429"/>
            <a:ext cx="8002133" cy="3825528"/>
          </a:xfrm>
          <a:prstGeom prst="rect">
            <a:avLst/>
          </a:prstGeom>
        </p:spPr>
      </p:pic>
      <p:sp>
        <p:nvSpPr>
          <p:cNvPr id="8" name="Retângulo 7">
            <a:extLst>
              <a:ext uri="{FF2B5EF4-FFF2-40B4-BE49-F238E27FC236}">
                <a16:creationId xmlns:a16="http://schemas.microsoft.com/office/drawing/2014/main" id="{F061BCB9-4F85-4222-BA8A-E09E90B63DB5}"/>
              </a:ext>
            </a:extLst>
          </p:cNvPr>
          <p:cNvSpPr/>
          <p:nvPr/>
        </p:nvSpPr>
        <p:spPr>
          <a:xfrm>
            <a:off x="445653" y="3059668"/>
            <a:ext cx="3318281" cy="646331"/>
          </a:xfrm>
          <a:prstGeom prst="rect">
            <a:avLst/>
          </a:prstGeom>
        </p:spPr>
        <p:txBody>
          <a:bodyPr wrap="none">
            <a:spAutoFit/>
          </a:bodyPr>
          <a:lstStyle/>
          <a:p>
            <a:pPr marL="285750" indent="-285750">
              <a:buFont typeface="Wingdings" panose="05000000000000000000" pitchFamily="2" charset="2"/>
              <a:buChar char="ü"/>
            </a:pPr>
            <a:r>
              <a:rPr lang="en-US" dirty="0" err="1"/>
              <a:t>Executar</a:t>
            </a:r>
            <a:r>
              <a:rPr lang="en-US" dirty="0"/>
              <a:t> </a:t>
            </a:r>
            <a:r>
              <a:rPr lang="en-US" dirty="0" err="1"/>
              <a:t>como</a:t>
            </a:r>
            <a:r>
              <a:rPr lang="en-US" dirty="0"/>
              <a:t> </a:t>
            </a:r>
            <a:r>
              <a:rPr lang="en-US" dirty="0" err="1"/>
              <a:t>adminisrador</a:t>
            </a:r>
            <a:endParaRPr lang="en-US" dirty="0"/>
          </a:p>
          <a:p>
            <a:pPr marL="285750" indent="-285750">
              <a:buFont typeface="Wingdings" panose="05000000000000000000" pitchFamily="2" charset="2"/>
              <a:buChar char="ü"/>
            </a:pPr>
            <a:r>
              <a:rPr lang="pt-BR" dirty="0"/>
              <a:t>N</a:t>
            </a:r>
            <a:r>
              <a:rPr lang="en-US" dirty="0" err="1"/>
              <a:t>ecess</a:t>
            </a:r>
            <a:r>
              <a:rPr lang="de-DE" dirty="0"/>
              <a:t>ário Java 11</a:t>
            </a:r>
            <a:endParaRPr lang="en-US" dirty="0"/>
          </a:p>
        </p:txBody>
      </p:sp>
    </p:spTree>
    <p:extLst>
      <p:ext uri="{BB962C8B-B14F-4D97-AF65-F5344CB8AC3E}">
        <p14:creationId xmlns:p14="http://schemas.microsoft.com/office/powerpoint/2010/main" val="377072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4230645" cy="584775"/>
          </a:xfrm>
          <a:prstGeom prst="rect">
            <a:avLst/>
          </a:prstGeom>
        </p:spPr>
        <p:txBody>
          <a:bodyPr wrap="none">
            <a:spAutoFit/>
          </a:bodyPr>
          <a:lstStyle/>
          <a:p>
            <a:r>
              <a:rPr lang="de-DE" sz="3200" dirty="0"/>
              <a:t>Analisando um Projeto</a:t>
            </a:r>
            <a:endParaRPr lang="en-US" sz="3200" dirty="0"/>
          </a:p>
        </p:txBody>
      </p:sp>
      <p:sp>
        <p:nvSpPr>
          <p:cNvPr id="4" name="Retângulo 3">
            <a:extLst>
              <a:ext uri="{FF2B5EF4-FFF2-40B4-BE49-F238E27FC236}">
                <a16:creationId xmlns:a16="http://schemas.microsoft.com/office/drawing/2014/main" id="{5D1E2375-0996-42AA-AE60-3EFC40D22A3F}"/>
              </a:ext>
            </a:extLst>
          </p:cNvPr>
          <p:cNvSpPr/>
          <p:nvPr/>
        </p:nvSpPr>
        <p:spPr>
          <a:xfrm>
            <a:off x="570344" y="1880236"/>
            <a:ext cx="3020699" cy="369332"/>
          </a:xfrm>
          <a:prstGeom prst="rect">
            <a:avLst/>
          </a:prstGeom>
        </p:spPr>
        <p:txBody>
          <a:bodyPr wrap="none">
            <a:spAutoFit/>
          </a:bodyPr>
          <a:lstStyle/>
          <a:p>
            <a:r>
              <a:rPr lang="en-US" dirty="0"/>
              <a:t>https://www.sonarqube.org/</a:t>
            </a:r>
          </a:p>
        </p:txBody>
      </p:sp>
      <p:pic>
        <p:nvPicPr>
          <p:cNvPr id="6" name="Imagem 5">
            <a:extLst>
              <a:ext uri="{FF2B5EF4-FFF2-40B4-BE49-F238E27FC236}">
                <a16:creationId xmlns:a16="http://schemas.microsoft.com/office/drawing/2014/main" id="{32A4EB47-CBCF-4F4C-A69A-6B8EB2A0DFE1}"/>
              </a:ext>
            </a:extLst>
          </p:cNvPr>
          <p:cNvPicPr>
            <a:picLocks noChangeAspect="1"/>
          </p:cNvPicPr>
          <p:nvPr/>
        </p:nvPicPr>
        <p:blipFill>
          <a:blip r:embed="rId4"/>
          <a:stretch>
            <a:fillRect/>
          </a:stretch>
        </p:blipFill>
        <p:spPr>
          <a:xfrm>
            <a:off x="3370423" y="2450764"/>
            <a:ext cx="8204720" cy="2989014"/>
          </a:xfrm>
          <a:prstGeom prst="rect">
            <a:avLst/>
          </a:prstGeom>
        </p:spPr>
      </p:pic>
      <p:sp>
        <p:nvSpPr>
          <p:cNvPr id="9" name="Retângulo 8">
            <a:extLst>
              <a:ext uri="{FF2B5EF4-FFF2-40B4-BE49-F238E27FC236}">
                <a16:creationId xmlns:a16="http://schemas.microsoft.com/office/drawing/2014/main" id="{51356BD1-1FD8-427D-9149-FB04009B9E9B}"/>
              </a:ext>
            </a:extLst>
          </p:cNvPr>
          <p:cNvSpPr/>
          <p:nvPr/>
        </p:nvSpPr>
        <p:spPr>
          <a:xfrm>
            <a:off x="570344" y="2455322"/>
            <a:ext cx="2287806" cy="369332"/>
          </a:xfrm>
          <a:prstGeom prst="rect">
            <a:avLst/>
          </a:prstGeom>
        </p:spPr>
        <p:txBody>
          <a:bodyPr wrap="none">
            <a:spAutoFit/>
          </a:bodyPr>
          <a:lstStyle/>
          <a:p>
            <a:r>
              <a:rPr lang="en-US" dirty="0">
                <a:hlinkClick r:id="rId5"/>
              </a:rPr>
              <a:t>http://localhost:9000</a:t>
            </a:r>
            <a:endParaRPr lang="en-US" dirty="0"/>
          </a:p>
        </p:txBody>
      </p:sp>
      <p:sp>
        <p:nvSpPr>
          <p:cNvPr id="10" name="Retângulo 9">
            <a:extLst>
              <a:ext uri="{FF2B5EF4-FFF2-40B4-BE49-F238E27FC236}">
                <a16:creationId xmlns:a16="http://schemas.microsoft.com/office/drawing/2014/main" id="{C1DE8F73-9D4E-43DA-866A-E385FF0C97A7}"/>
              </a:ext>
            </a:extLst>
          </p:cNvPr>
          <p:cNvSpPr/>
          <p:nvPr/>
        </p:nvSpPr>
        <p:spPr>
          <a:xfrm>
            <a:off x="587228" y="2824654"/>
            <a:ext cx="1845057" cy="646331"/>
          </a:xfrm>
          <a:prstGeom prst="rect">
            <a:avLst/>
          </a:prstGeom>
        </p:spPr>
        <p:txBody>
          <a:bodyPr wrap="none">
            <a:spAutoFit/>
          </a:bodyPr>
          <a:lstStyle/>
          <a:p>
            <a:r>
              <a:rPr lang="en-US" dirty="0"/>
              <a:t>login: admin</a:t>
            </a:r>
          </a:p>
          <a:p>
            <a:r>
              <a:rPr lang="en-US" dirty="0"/>
              <a:t>password: admin</a:t>
            </a:r>
          </a:p>
        </p:txBody>
      </p:sp>
      <p:sp>
        <p:nvSpPr>
          <p:cNvPr id="11" name="Retângulo 10">
            <a:extLst>
              <a:ext uri="{FF2B5EF4-FFF2-40B4-BE49-F238E27FC236}">
                <a16:creationId xmlns:a16="http://schemas.microsoft.com/office/drawing/2014/main" id="{2DCFA914-CAF2-4574-900A-1C6382B551FD}"/>
              </a:ext>
            </a:extLst>
          </p:cNvPr>
          <p:cNvSpPr/>
          <p:nvPr/>
        </p:nvSpPr>
        <p:spPr>
          <a:xfrm>
            <a:off x="587228" y="5439778"/>
            <a:ext cx="10532284" cy="1384995"/>
          </a:xfrm>
          <a:prstGeom prst="rect">
            <a:avLst/>
          </a:prstGeom>
        </p:spPr>
        <p:txBody>
          <a:bodyPr wrap="square">
            <a:spAutoFit/>
          </a:bodyPr>
          <a:lstStyle/>
          <a:p>
            <a:r>
              <a:rPr lang="en-US" sz="1200" dirty="0" err="1"/>
              <a:t>Abrindo</a:t>
            </a:r>
            <a:r>
              <a:rPr lang="en-US" sz="1200" dirty="0"/>
              <a:t> a porta 9000 no Windows</a:t>
            </a:r>
          </a:p>
          <a:p>
            <a:r>
              <a:rPr lang="en-US" sz="1200" dirty="0"/>
              <a:t>======================</a:t>
            </a:r>
          </a:p>
          <a:p>
            <a:endParaRPr lang="en-US" sz="1200" dirty="0"/>
          </a:p>
          <a:p>
            <a:r>
              <a:rPr lang="en-US" sz="1200" dirty="0"/>
              <a:t>C:\WINDOWS\system32&gt;netsh </a:t>
            </a:r>
            <a:r>
              <a:rPr lang="en-US" sz="1200" dirty="0" err="1"/>
              <a:t>advfirewall</a:t>
            </a:r>
            <a:r>
              <a:rPr lang="en-US" sz="1200" dirty="0"/>
              <a:t> firewall add rule name="</a:t>
            </a:r>
            <a:r>
              <a:rPr lang="en-US" sz="1200" dirty="0" err="1"/>
              <a:t>sonarqube</a:t>
            </a:r>
            <a:r>
              <a:rPr lang="en-US" sz="1200" dirty="0"/>
              <a:t> 9000" </a:t>
            </a:r>
            <a:r>
              <a:rPr lang="en-US" sz="1200" dirty="0" err="1"/>
              <a:t>dir</a:t>
            </a:r>
            <a:r>
              <a:rPr lang="en-US" sz="1200" dirty="0"/>
              <a:t>=in action=allow protocol=TCP </a:t>
            </a:r>
            <a:r>
              <a:rPr lang="en-US" sz="1200" dirty="0" err="1"/>
              <a:t>localport</a:t>
            </a:r>
            <a:r>
              <a:rPr lang="en-US" sz="1200" dirty="0"/>
              <a:t>=9000</a:t>
            </a:r>
          </a:p>
          <a:p>
            <a:r>
              <a:rPr lang="en-US" sz="1200" dirty="0"/>
              <a:t>C:\WINDOWS\system32&gt;netsh </a:t>
            </a:r>
            <a:r>
              <a:rPr lang="en-US" sz="1200" dirty="0" err="1"/>
              <a:t>advfirewall</a:t>
            </a:r>
            <a:r>
              <a:rPr lang="en-US" sz="1200" dirty="0"/>
              <a:t> firewall add rule name="</a:t>
            </a:r>
            <a:r>
              <a:rPr lang="en-US" sz="1200" dirty="0" err="1"/>
              <a:t>sonarqube</a:t>
            </a:r>
            <a:r>
              <a:rPr lang="en-US" sz="1200" dirty="0"/>
              <a:t> 9000" </a:t>
            </a:r>
            <a:r>
              <a:rPr lang="en-US" sz="1200" dirty="0" err="1"/>
              <a:t>dir</a:t>
            </a:r>
            <a:r>
              <a:rPr lang="en-US" sz="1200" dirty="0"/>
              <a:t>=out action=allow protocol=TCP </a:t>
            </a:r>
            <a:r>
              <a:rPr lang="en-US" sz="1200" dirty="0" err="1"/>
              <a:t>localport</a:t>
            </a:r>
            <a:r>
              <a:rPr lang="en-US" sz="1200" dirty="0"/>
              <a:t>=9000</a:t>
            </a:r>
          </a:p>
          <a:p>
            <a:endParaRPr lang="de-DE" sz="1200" dirty="0"/>
          </a:p>
          <a:p>
            <a:r>
              <a:rPr lang="en-US" sz="1200" dirty="0"/>
              <a:t>https://wiki.mcneel.com/zoo4/usingnetsh</a:t>
            </a:r>
          </a:p>
        </p:txBody>
      </p:sp>
    </p:spTree>
    <p:extLst>
      <p:ext uri="{BB962C8B-B14F-4D97-AF65-F5344CB8AC3E}">
        <p14:creationId xmlns:p14="http://schemas.microsoft.com/office/powerpoint/2010/main" val="981368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4230645" cy="584775"/>
          </a:xfrm>
          <a:prstGeom prst="rect">
            <a:avLst/>
          </a:prstGeom>
        </p:spPr>
        <p:txBody>
          <a:bodyPr wrap="none">
            <a:spAutoFit/>
          </a:bodyPr>
          <a:lstStyle/>
          <a:p>
            <a:r>
              <a:rPr lang="de-DE" sz="3200" dirty="0"/>
              <a:t>Analisando um Projeto</a:t>
            </a:r>
            <a:endParaRPr lang="en-US" sz="3200" dirty="0"/>
          </a:p>
        </p:txBody>
      </p:sp>
      <p:pic>
        <p:nvPicPr>
          <p:cNvPr id="2" name="Imagem 1">
            <a:extLst>
              <a:ext uri="{FF2B5EF4-FFF2-40B4-BE49-F238E27FC236}">
                <a16:creationId xmlns:a16="http://schemas.microsoft.com/office/drawing/2014/main" id="{A7FDCFFB-40AF-44B3-A6EA-2E19D9EFEC2F}"/>
              </a:ext>
            </a:extLst>
          </p:cNvPr>
          <p:cNvPicPr>
            <a:picLocks noChangeAspect="1"/>
          </p:cNvPicPr>
          <p:nvPr/>
        </p:nvPicPr>
        <p:blipFill>
          <a:blip r:embed="rId4"/>
          <a:stretch>
            <a:fillRect/>
          </a:stretch>
        </p:blipFill>
        <p:spPr>
          <a:xfrm>
            <a:off x="239074" y="2426413"/>
            <a:ext cx="4156754" cy="3545762"/>
          </a:xfrm>
          <a:prstGeom prst="rect">
            <a:avLst/>
          </a:prstGeom>
        </p:spPr>
      </p:pic>
      <p:pic>
        <p:nvPicPr>
          <p:cNvPr id="7" name="Imagem 6">
            <a:extLst>
              <a:ext uri="{FF2B5EF4-FFF2-40B4-BE49-F238E27FC236}">
                <a16:creationId xmlns:a16="http://schemas.microsoft.com/office/drawing/2014/main" id="{D9C20770-A813-419D-8FC2-DA4A16DC2FB7}"/>
              </a:ext>
            </a:extLst>
          </p:cNvPr>
          <p:cNvPicPr>
            <a:picLocks noChangeAspect="1"/>
          </p:cNvPicPr>
          <p:nvPr/>
        </p:nvPicPr>
        <p:blipFill>
          <a:blip r:embed="rId5"/>
          <a:stretch>
            <a:fillRect/>
          </a:stretch>
        </p:blipFill>
        <p:spPr>
          <a:xfrm>
            <a:off x="4506256" y="2437907"/>
            <a:ext cx="7354326" cy="3534268"/>
          </a:xfrm>
          <a:prstGeom prst="rect">
            <a:avLst/>
          </a:prstGeom>
        </p:spPr>
      </p:pic>
    </p:spTree>
    <p:extLst>
      <p:ext uri="{BB962C8B-B14F-4D97-AF65-F5344CB8AC3E}">
        <p14:creationId xmlns:p14="http://schemas.microsoft.com/office/powerpoint/2010/main" val="39310230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4230645" cy="584775"/>
          </a:xfrm>
          <a:prstGeom prst="rect">
            <a:avLst/>
          </a:prstGeom>
        </p:spPr>
        <p:txBody>
          <a:bodyPr wrap="none">
            <a:spAutoFit/>
          </a:bodyPr>
          <a:lstStyle/>
          <a:p>
            <a:r>
              <a:rPr lang="de-DE" sz="3200" dirty="0"/>
              <a:t>Analisando um Projeto</a:t>
            </a:r>
            <a:endParaRPr lang="en-US" sz="3200" dirty="0"/>
          </a:p>
        </p:txBody>
      </p:sp>
      <p:pic>
        <p:nvPicPr>
          <p:cNvPr id="6" name="Imagem 5">
            <a:extLst>
              <a:ext uri="{FF2B5EF4-FFF2-40B4-BE49-F238E27FC236}">
                <a16:creationId xmlns:a16="http://schemas.microsoft.com/office/drawing/2014/main" id="{C771CB1F-E6E8-48CC-8DDA-FC238E92E732}"/>
              </a:ext>
            </a:extLst>
          </p:cNvPr>
          <p:cNvPicPr>
            <a:picLocks noChangeAspect="1"/>
          </p:cNvPicPr>
          <p:nvPr/>
        </p:nvPicPr>
        <p:blipFill>
          <a:blip r:embed="rId4"/>
          <a:stretch>
            <a:fillRect/>
          </a:stretch>
        </p:blipFill>
        <p:spPr>
          <a:xfrm>
            <a:off x="1975559" y="1992698"/>
            <a:ext cx="7298446" cy="1854259"/>
          </a:xfrm>
          <a:prstGeom prst="rect">
            <a:avLst/>
          </a:prstGeom>
        </p:spPr>
      </p:pic>
      <p:pic>
        <p:nvPicPr>
          <p:cNvPr id="8" name="Imagem 7">
            <a:extLst>
              <a:ext uri="{FF2B5EF4-FFF2-40B4-BE49-F238E27FC236}">
                <a16:creationId xmlns:a16="http://schemas.microsoft.com/office/drawing/2014/main" id="{D5CEF835-A358-4C61-BE97-0A090EE4CAA3}"/>
              </a:ext>
            </a:extLst>
          </p:cNvPr>
          <p:cNvPicPr>
            <a:picLocks noChangeAspect="1"/>
          </p:cNvPicPr>
          <p:nvPr/>
        </p:nvPicPr>
        <p:blipFill>
          <a:blip r:embed="rId5"/>
          <a:stretch>
            <a:fillRect/>
          </a:stretch>
        </p:blipFill>
        <p:spPr>
          <a:xfrm>
            <a:off x="1975559" y="4028692"/>
            <a:ext cx="7298446" cy="2563356"/>
          </a:xfrm>
          <a:prstGeom prst="rect">
            <a:avLst/>
          </a:prstGeom>
        </p:spPr>
      </p:pic>
    </p:spTree>
    <p:extLst>
      <p:ext uri="{BB962C8B-B14F-4D97-AF65-F5344CB8AC3E}">
        <p14:creationId xmlns:p14="http://schemas.microsoft.com/office/powerpoint/2010/main" val="908530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4230645" cy="584775"/>
          </a:xfrm>
          <a:prstGeom prst="rect">
            <a:avLst/>
          </a:prstGeom>
        </p:spPr>
        <p:txBody>
          <a:bodyPr wrap="none">
            <a:spAutoFit/>
          </a:bodyPr>
          <a:lstStyle/>
          <a:p>
            <a:r>
              <a:rPr lang="de-DE" sz="3200" dirty="0"/>
              <a:t>Analisando um Projeto</a:t>
            </a:r>
            <a:endParaRPr lang="en-US" sz="3200" dirty="0"/>
          </a:p>
        </p:txBody>
      </p:sp>
      <p:pic>
        <p:nvPicPr>
          <p:cNvPr id="2" name="Imagem 1">
            <a:extLst>
              <a:ext uri="{FF2B5EF4-FFF2-40B4-BE49-F238E27FC236}">
                <a16:creationId xmlns:a16="http://schemas.microsoft.com/office/drawing/2014/main" id="{75C3F0CE-B058-416E-A58D-17B82C168721}"/>
              </a:ext>
            </a:extLst>
          </p:cNvPr>
          <p:cNvPicPr>
            <a:picLocks noChangeAspect="1"/>
          </p:cNvPicPr>
          <p:nvPr/>
        </p:nvPicPr>
        <p:blipFill>
          <a:blip r:embed="rId5"/>
          <a:stretch>
            <a:fillRect/>
          </a:stretch>
        </p:blipFill>
        <p:spPr>
          <a:xfrm>
            <a:off x="1076036" y="1983049"/>
            <a:ext cx="10039927" cy="2263829"/>
          </a:xfrm>
          <a:prstGeom prst="rect">
            <a:avLst/>
          </a:prstGeom>
        </p:spPr>
      </p:pic>
      <p:sp>
        <p:nvSpPr>
          <p:cNvPr id="4" name="Retângulo 3">
            <a:extLst>
              <a:ext uri="{FF2B5EF4-FFF2-40B4-BE49-F238E27FC236}">
                <a16:creationId xmlns:a16="http://schemas.microsoft.com/office/drawing/2014/main" id="{FB7F14C6-C3D9-4D85-9E03-650B7F5799A2}"/>
              </a:ext>
            </a:extLst>
          </p:cNvPr>
          <p:cNvSpPr/>
          <p:nvPr/>
        </p:nvSpPr>
        <p:spPr>
          <a:xfrm>
            <a:off x="570344" y="4977763"/>
            <a:ext cx="11434618" cy="1600438"/>
          </a:xfrm>
          <a:prstGeom prst="rect">
            <a:avLst/>
          </a:prstGeom>
        </p:spPr>
        <p:txBody>
          <a:bodyPr wrap="square">
            <a:spAutoFit/>
          </a:bodyPr>
          <a:lstStyle/>
          <a:p>
            <a:r>
              <a:rPr lang="en-US" sz="1400" dirty="0"/>
              <a:t>How do I set or change the PATH system variable?</a:t>
            </a:r>
          </a:p>
          <a:p>
            <a:r>
              <a:rPr lang="en-US" sz="1400" dirty="0"/>
              <a:t>================================</a:t>
            </a:r>
          </a:p>
          <a:p>
            <a:r>
              <a:rPr lang="en-US" sz="1400" dirty="0"/>
              <a:t>https://java.com/en/download/help/path.html</a:t>
            </a:r>
          </a:p>
          <a:p>
            <a:endParaRPr lang="en-US" sz="1400" dirty="0"/>
          </a:p>
          <a:p>
            <a:r>
              <a:rPr lang="en-US" sz="1400" dirty="0"/>
              <a:t>No Windows via </a:t>
            </a:r>
            <a:r>
              <a:rPr lang="en-US" sz="1400" dirty="0" err="1"/>
              <a:t>Linha</a:t>
            </a:r>
            <a:r>
              <a:rPr lang="en-US" sz="1400" dirty="0"/>
              <a:t> de </a:t>
            </a:r>
            <a:r>
              <a:rPr lang="en-US" sz="1400" dirty="0" err="1"/>
              <a:t>Comando</a:t>
            </a:r>
            <a:r>
              <a:rPr lang="en-US" sz="1400" dirty="0"/>
              <a:t>:</a:t>
            </a:r>
          </a:p>
          <a:p>
            <a:r>
              <a:rPr lang="de-DE" sz="1400" dirty="0"/>
              <a:t>========================</a:t>
            </a:r>
            <a:r>
              <a:rPr lang="en-US" sz="1400" dirty="0"/>
              <a:t> </a:t>
            </a:r>
          </a:p>
          <a:p>
            <a:r>
              <a:rPr lang="en-US" sz="1400" dirty="0" err="1"/>
              <a:t>setx</a:t>
            </a:r>
            <a:r>
              <a:rPr lang="en-US" sz="1400" dirty="0"/>
              <a:t> path "%path%;C:\Users\Acer\Downloads\sonar-scanner-4.6.2.2472-windows\bin"</a:t>
            </a:r>
          </a:p>
        </p:txBody>
      </p:sp>
      <p:sp>
        <p:nvSpPr>
          <p:cNvPr id="7" name="Retângulo 6">
            <a:extLst>
              <a:ext uri="{FF2B5EF4-FFF2-40B4-BE49-F238E27FC236}">
                <a16:creationId xmlns:a16="http://schemas.microsoft.com/office/drawing/2014/main" id="{4EE7B4D7-329E-41C7-BDE2-7DADCC7DBCB0}"/>
              </a:ext>
            </a:extLst>
          </p:cNvPr>
          <p:cNvSpPr/>
          <p:nvPr/>
        </p:nvSpPr>
        <p:spPr>
          <a:xfrm>
            <a:off x="988291" y="4266072"/>
            <a:ext cx="10127672" cy="246221"/>
          </a:xfrm>
          <a:prstGeom prst="rect">
            <a:avLst/>
          </a:prstGeom>
        </p:spPr>
        <p:txBody>
          <a:bodyPr wrap="square">
            <a:spAutoFit/>
          </a:bodyPr>
          <a:lstStyle/>
          <a:p>
            <a:r>
              <a:rPr lang="en-US" sz="1000" dirty="0"/>
              <a:t>sonar-scanner.bat -</a:t>
            </a:r>
            <a:r>
              <a:rPr lang="en-US" sz="1000" dirty="0" err="1"/>
              <a:t>D"sonar.projectKey</a:t>
            </a:r>
            <a:r>
              <a:rPr lang="en-US" sz="1000" dirty="0"/>
              <a:t>=Teste02" -</a:t>
            </a:r>
            <a:r>
              <a:rPr lang="en-US" sz="1000" dirty="0" err="1"/>
              <a:t>D"sonar.sources</a:t>
            </a:r>
            <a:r>
              <a:rPr lang="en-US" sz="1000" dirty="0"/>
              <a:t>=." -</a:t>
            </a:r>
            <a:r>
              <a:rPr lang="en-US" sz="1000" dirty="0" err="1"/>
              <a:t>D"sonar.host.url</a:t>
            </a:r>
            <a:r>
              <a:rPr lang="en-US" sz="1000" dirty="0"/>
              <a:t>=http://localhost:9000" -</a:t>
            </a:r>
            <a:r>
              <a:rPr lang="en-US" sz="1000" dirty="0" err="1"/>
              <a:t>D"sonar.login</a:t>
            </a:r>
            <a:r>
              <a:rPr lang="en-US" sz="1000" dirty="0"/>
              <a:t>=14acc4aae0f54d11cd54f24aa082e7118c4204ba"</a:t>
            </a:r>
          </a:p>
        </p:txBody>
      </p:sp>
    </p:spTree>
    <p:extLst>
      <p:ext uri="{BB962C8B-B14F-4D97-AF65-F5344CB8AC3E}">
        <p14:creationId xmlns:p14="http://schemas.microsoft.com/office/powerpoint/2010/main" val="3110938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4230645" cy="584775"/>
          </a:xfrm>
          <a:prstGeom prst="rect">
            <a:avLst/>
          </a:prstGeom>
        </p:spPr>
        <p:txBody>
          <a:bodyPr wrap="none">
            <a:spAutoFit/>
          </a:bodyPr>
          <a:lstStyle/>
          <a:p>
            <a:r>
              <a:rPr lang="de-DE" sz="3200" dirty="0"/>
              <a:t>Analisando um Projeto</a:t>
            </a:r>
            <a:endParaRPr lang="en-US" sz="3200" dirty="0"/>
          </a:p>
        </p:txBody>
      </p:sp>
      <p:pic>
        <p:nvPicPr>
          <p:cNvPr id="6" name="Imagem 5">
            <a:extLst>
              <a:ext uri="{FF2B5EF4-FFF2-40B4-BE49-F238E27FC236}">
                <a16:creationId xmlns:a16="http://schemas.microsoft.com/office/drawing/2014/main" id="{08DF20F8-915A-47FA-88D6-EE9E107E0D2D}"/>
              </a:ext>
            </a:extLst>
          </p:cNvPr>
          <p:cNvPicPr>
            <a:picLocks noChangeAspect="1"/>
          </p:cNvPicPr>
          <p:nvPr/>
        </p:nvPicPr>
        <p:blipFill>
          <a:blip r:embed="rId5"/>
          <a:stretch>
            <a:fillRect/>
          </a:stretch>
        </p:blipFill>
        <p:spPr>
          <a:xfrm>
            <a:off x="1258944" y="2456956"/>
            <a:ext cx="9526329" cy="3105583"/>
          </a:xfrm>
          <a:prstGeom prst="rect">
            <a:avLst/>
          </a:prstGeom>
        </p:spPr>
      </p:pic>
    </p:spTree>
    <p:extLst>
      <p:ext uri="{BB962C8B-B14F-4D97-AF65-F5344CB8AC3E}">
        <p14:creationId xmlns:p14="http://schemas.microsoft.com/office/powerpoint/2010/main" val="120192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95461"/>
            <a:ext cx="4230645" cy="584775"/>
          </a:xfrm>
          <a:prstGeom prst="rect">
            <a:avLst/>
          </a:prstGeom>
        </p:spPr>
        <p:txBody>
          <a:bodyPr wrap="none">
            <a:spAutoFit/>
          </a:bodyPr>
          <a:lstStyle/>
          <a:p>
            <a:r>
              <a:rPr lang="de-DE" sz="3200" dirty="0"/>
              <a:t>Analisando um Projeto</a:t>
            </a:r>
            <a:endParaRPr lang="en-US" sz="3200" dirty="0"/>
          </a:p>
        </p:txBody>
      </p:sp>
      <p:pic>
        <p:nvPicPr>
          <p:cNvPr id="2" name="Imagem 1">
            <a:extLst>
              <a:ext uri="{FF2B5EF4-FFF2-40B4-BE49-F238E27FC236}">
                <a16:creationId xmlns:a16="http://schemas.microsoft.com/office/drawing/2014/main" id="{1D1CD155-AD7E-4131-93A9-4D9619AFCDBD}"/>
              </a:ext>
            </a:extLst>
          </p:cNvPr>
          <p:cNvPicPr>
            <a:picLocks noChangeAspect="1"/>
          </p:cNvPicPr>
          <p:nvPr/>
        </p:nvPicPr>
        <p:blipFill>
          <a:blip r:embed="rId5"/>
          <a:stretch>
            <a:fillRect/>
          </a:stretch>
        </p:blipFill>
        <p:spPr>
          <a:xfrm>
            <a:off x="1318546" y="2479305"/>
            <a:ext cx="9554908" cy="3229426"/>
          </a:xfrm>
          <a:prstGeom prst="rect">
            <a:avLst/>
          </a:prstGeom>
        </p:spPr>
      </p:pic>
    </p:spTree>
    <p:extLst>
      <p:ext uri="{BB962C8B-B14F-4D97-AF65-F5344CB8AC3E}">
        <p14:creationId xmlns:p14="http://schemas.microsoft.com/office/powerpoint/2010/main" val="356204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2896340"/>
            <a:ext cx="10353762" cy="1339225"/>
          </a:xfrm>
        </p:spPr>
        <p:txBody>
          <a:bodyPr/>
          <a:lstStyle/>
          <a:p>
            <a:pPr marL="36900" indent="0" algn="just">
              <a:buNone/>
            </a:pPr>
            <a:r>
              <a:rPr lang="pt-BR" dirty="0"/>
              <a:t>Para iniciar, veremos a definição dada ao termo “qualidade”, pois ele pode variar de acordo com a abordagem utilizada. A seguir, algumas definições encontradas na literatura sobre o termo. </a:t>
            </a:r>
            <a:endParaRPr lang="en-US" dirty="0"/>
          </a:p>
        </p:txBody>
      </p:sp>
    </p:spTree>
    <p:extLst>
      <p:ext uri="{BB962C8B-B14F-4D97-AF65-F5344CB8AC3E}">
        <p14:creationId xmlns:p14="http://schemas.microsoft.com/office/powerpoint/2010/main" val="2523450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5FF62546-5904-4EAD-B080-5EFD9A89C5D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0344" y="351043"/>
            <a:ext cx="3723883" cy="1034412"/>
          </a:xfrm>
          <a:prstGeom prst="rect">
            <a:avLst/>
          </a:prstGeom>
        </p:spPr>
      </p:pic>
      <p:sp>
        <p:nvSpPr>
          <p:cNvPr id="3" name="Retângulo 2">
            <a:extLst>
              <a:ext uri="{FF2B5EF4-FFF2-40B4-BE49-F238E27FC236}">
                <a16:creationId xmlns:a16="http://schemas.microsoft.com/office/drawing/2014/main" id="{30B60543-D404-43DA-A161-6FD5E2CA9FD6}"/>
              </a:ext>
            </a:extLst>
          </p:cNvPr>
          <p:cNvSpPr/>
          <p:nvPr/>
        </p:nvSpPr>
        <p:spPr>
          <a:xfrm>
            <a:off x="570344" y="1247836"/>
            <a:ext cx="2560316" cy="584775"/>
          </a:xfrm>
          <a:prstGeom prst="rect">
            <a:avLst/>
          </a:prstGeom>
        </p:spPr>
        <p:txBody>
          <a:bodyPr wrap="none">
            <a:spAutoFit/>
          </a:bodyPr>
          <a:lstStyle/>
          <a:p>
            <a:r>
              <a:rPr lang="de-DE" sz="3200" dirty="0"/>
              <a:t>sonarcloud.io</a:t>
            </a:r>
            <a:endParaRPr lang="en-US" sz="3200" dirty="0"/>
          </a:p>
        </p:txBody>
      </p:sp>
      <p:pic>
        <p:nvPicPr>
          <p:cNvPr id="4" name="Imagem 3">
            <a:extLst>
              <a:ext uri="{FF2B5EF4-FFF2-40B4-BE49-F238E27FC236}">
                <a16:creationId xmlns:a16="http://schemas.microsoft.com/office/drawing/2014/main" id="{34FC267A-99CD-4A4B-9F0D-E0C08D514021}"/>
              </a:ext>
            </a:extLst>
          </p:cNvPr>
          <p:cNvPicPr>
            <a:picLocks noChangeAspect="1"/>
          </p:cNvPicPr>
          <p:nvPr/>
        </p:nvPicPr>
        <p:blipFill>
          <a:blip r:embed="rId5"/>
          <a:stretch>
            <a:fillRect/>
          </a:stretch>
        </p:blipFill>
        <p:spPr>
          <a:xfrm>
            <a:off x="1428750" y="1957369"/>
            <a:ext cx="9334500" cy="4549588"/>
          </a:xfrm>
          <a:prstGeom prst="rect">
            <a:avLst/>
          </a:prstGeom>
        </p:spPr>
      </p:pic>
    </p:spTree>
    <p:extLst>
      <p:ext uri="{BB962C8B-B14F-4D97-AF65-F5344CB8AC3E}">
        <p14:creationId xmlns:p14="http://schemas.microsoft.com/office/powerpoint/2010/main" val="303132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1857654"/>
            <a:ext cx="10353762" cy="4188040"/>
          </a:xfrm>
        </p:spPr>
        <p:txBody>
          <a:bodyPr/>
          <a:lstStyle/>
          <a:p>
            <a:pPr marL="36900" indent="0" algn="just">
              <a:buNone/>
            </a:pPr>
            <a:r>
              <a:rPr lang="pt-BR" dirty="0"/>
              <a:t>Qualidade:</a:t>
            </a:r>
          </a:p>
          <a:p>
            <a:pPr marL="36900" indent="0" algn="just">
              <a:buNone/>
            </a:pPr>
            <a:endParaRPr lang="pt-BR" dirty="0"/>
          </a:p>
          <a:p>
            <a:pPr marL="36900" indent="0" algn="just">
              <a:buNone/>
            </a:pPr>
            <a:r>
              <a:rPr lang="pt-BR" dirty="0"/>
              <a:t>“Conformidade com as especificações”: definição abordada por Philip B. Crosby e que sugere que a qualidade deve ser verificada desde o início do desenvolvimento, para tentar evitar defeitos e diminuir o retrabalho (CROSBY, 1990). </a:t>
            </a:r>
            <a:endParaRPr lang="en-US" dirty="0"/>
          </a:p>
        </p:txBody>
      </p:sp>
    </p:spTree>
    <p:extLst>
      <p:ext uri="{BB962C8B-B14F-4D97-AF65-F5344CB8AC3E}">
        <p14:creationId xmlns:p14="http://schemas.microsoft.com/office/powerpoint/2010/main" val="368609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1857654"/>
            <a:ext cx="10353762" cy="4188040"/>
          </a:xfrm>
        </p:spPr>
        <p:txBody>
          <a:bodyPr/>
          <a:lstStyle/>
          <a:p>
            <a:pPr marL="36900" indent="0" algn="just">
              <a:buNone/>
            </a:pPr>
            <a:r>
              <a:rPr lang="pt-BR" dirty="0"/>
              <a:t>Qualidade:</a:t>
            </a:r>
          </a:p>
          <a:p>
            <a:pPr marL="36900" indent="0" algn="just">
              <a:buNone/>
            </a:pPr>
            <a:endParaRPr lang="pt-BR" dirty="0"/>
          </a:p>
          <a:p>
            <a:pPr marL="36900" indent="0" algn="just">
              <a:buNone/>
            </a:pPr>
            <a:r>
              <a:rPr lang="pt-BR" dirty="0"/>
              <a:t>“Adequação ao uso”: definição sugerida por Joseph M. </a:t>
            </a:r>
            <a:r>
              <a:rPr lang="pt-BR" dirty="0" err="1"/>
              <a:t>Juran</a:t>
            </a:r>
            <a:r>
              <a:rPr lang="pt-BR" dirty="0"/>
              <a:t> e que significa que as expectativas do cliente devem ser atendidas (JURAN; DEFEO, 2015).</a:t>
            </a:r>
            <a:endParaRPr lang="en-US" dirty="0"/>
          </a:p>
        </p:txBody>
      </p:sp>
    </p:spTree>
    <p:extLst>
      <p:ext uri="{BB962C8B-B14F-4D97-AF65-F5344CB8AC3E}">
        <p14:creationId xmlns:p14="http://schemas.microsoft.com/office/powerpoint/2010/main" val="260799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1857654"/>
            <a:ext cx="10353762" cy="4188040"/>
          </a:xfrm>
        </p:spPr>
        <p:txBody>
          <a:bodyPr/>
          <a:lstStyle/>
          <a:p>
            <a:pPr marL="36900" indent="0" algn="just">
              <a:buNone/>
            </a:pPr>
            <a:r>
              <a:rPr lang="pt-BR" dirty="0"/>
              <a:t>Qualidade:</a:t>
            </a:r>
          </a:p>
          <a:p>
            <a:pPr marL="36900" indent="0" algn="just">
              <a:buNone/>
            </a:pPr>
            <a:endParaRPr lang="pt-BR" dirty="0"/>
          </a:p>
          <a:p>
            <a:pPr marL="36900" indent="0" algn="just">
              <a:buNone/>
            </a:pPr>
            <a:r>
              <a:rPr lang="pt-BR" dirty="0"/>
              <a:t>“Qualidade é a totalidade das características de uma entidade que lhe confere a capacidade de satisfazer às necessidades explícitas e implícitas”: definição segundo a Norma Brasileira de Referência NBR ISO 8402 (ABNT, 1994), a qual diz que as necessidades explícitas são expressas na definição de requisitos que definem as condições em que o produto deve ser utilizado, seus objetivos, suas funções e qual será o desempenho esperado desse produto. As necessidades implícitas são necessárias para o usuário no manuseio do produto, no seu dia a dia, e não expressas em documentos. A entidade é o produto, o qual pode ser um bem ou um serviço (ABNT, 1994, p. 1). </a:t>
            </a:r>
            <a:endParaRPr lang="en-US" dirty="0"/>
          </a:p>
        </p:txBody>
      </p:sp>
    </p:spTree>
    <p:extLst>
      <p:ext uri="{BB962C8B-B14F-4D97-AF65-F5344CB8AC3E}">
        <p14:creationId xmlns:p14="http://schemas.microsoft.com/office/powerpoint/2010/main" val="44702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1857654"/>
            <a:ext cx="10353762" cy="4188040"/>
          </a:xfrm>
        </p:spPr>
        <p:txBody>
          <a:bodyPr/>
          <a:lstStyle/>
          <a:p>
            <a:pPr marL="36900" indent="0" algn="just">
              <a:buNone/>
            </a:pPr>
            <a:endParaRPr lang="pt-BR" dirty="0"/>
          </a:p>
          <a:p>
            <a:pPr marL="36900" indent="0" algn="just">
              <a:buNone/>
            </a:pPr>
            <a:endParaRPr lang="pt-BR" dirty="0"/>
          </a:p>
          <a:p>
            <a:pPr marL="36900" indent="0" algn="just">
              <a:buNone/>
            </a:pPr>
            <a:r>
              <a:rPr lang="pt-BR" dirty="0"/>
              <a:t>Como reconhecer se o produto ou serviço tem qualidade? A resposta a esta pergunta não é tão simples quanto se imagina, pois sabe-se o que é qualidade ao vê-la e, mesmo assim, é difícil de ser definida. De acordo com Pressman e </a:t>
            </a:r>
            <a:r>
              <a:rPr lang="pt-BR" dirty="0" err="1"/>
              <a:t>Maxim</a:t>
            </a:r>
            <a:r>
              <a:rPr lang="pt-BR" dirty="0"/>
              <a:t> (2016), temos cinco maneiras de identificar e defini-la: </a:t>
            </a:r>
            <a:endParaRPr lang="en-US" dirty="0"/>
          </a:p>
        </p:txBody>
      </p:sp>
    </p:spTree>
    <p:extLst>
      <p:ext uri="{BB962C8B-B14F-4D97-AF65-F5344CB8AC3E}">
        <p14:creationId xmlns:p14="http://schemas.microsoft.com/office/powerpoint/2010/main" val="247542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610BC7-51B6-49CB-9493-DB790F4C8BD6}"/>
              </a:ext>
            </a:extLst>
          </p:cNvPr>
          <p:cNvSpPr>
            <a:spLocks noGrp="1"/>
          </p:cNvSpPr>
          <p:nvPr>
            <p:ph type="title"/>
          </p:nvPr>
        </p:nvSpPr>
        <p:spPr/>
        <p:txBody>
          <a:bodyPr/>
          <a:lstStyle/>
          <a:p>
            <a:pPr algn="l"/>
            <a:r>
              <a:rPr lang="de-DE" dirty="0"/>
              <a:t>Qualidade de Software</a:t>
            </a:r>
            <a:endParaRPr lang="en-US" dirty="0"/>
          </a:p>
        </p:txBody>
      </p:sp>
      <p:sp>
        <p:nvSpPr>
          <p:cNvPr id="4" name="Espaço Reservado para Conteúdo 3">
            <a:extLst>
              <a:ext uri="{FF2B5EF4-FFF2-40B4-BE49-F238E27FC236}">
                <a16:creationId xmlns:a16="http://schemas.microsoft.com/office/drawing/2014/main" id="{BF940091-68AF-4056-A350-E63B8521997B}"/>
              </a:ext>
            </a:extLst>
          </p:cNvPr>
          <p:cNvSpPr>
            <a:spLocks noGrp="1"/>
          </p:cNvSpPr>
          <p:nvPr>
            <p:ph idx="1"/>
          </p:nvPr>
        </p:nvSpPr>
        <p:spPr>
          <a:xfrm>
            <a:off x="913795" y="1857654"/>
            <a:ext cx="10353762" cy="4188040"/>
          </a:xfrm>
        </p:spPr>
        <p:txBody>
          <a:bodyPr/>
          <a:lstStyle/>
          <a:p>
            <a:pPr marL="36900" indent="0" algn="just">
              <a:buNone/>
            </a:pPr>
            <a:endParaRPr lang="pt-BR" dirty="0"/>
          </a:p>
          <a:p>
            <a:pPr marL="36900" indent="0" algn="just">
              <a:buNone/>
            </a:pPr>
            <a:endParaRPr lang="pt-BR" dirty="0"/>
          </a:p>
        </p:txBody>
      </p:sp>
      <p:graphicFrame>
        <p:nvGraphicFramePr>
          <p:cNvPr id="3" name="Tabela 2">
            <a:extLst>
              <a:ext uri="{FF2B5EF4-FFF2-40B4-BE49-F238E27FC236}">
                <a16:creationId xmlns:a16="http://schemas.microsoft.com/office/drawing/2014/main" id="{415D9ACE-FAE1-4BC1-B142-A7471AFCED68}"/>
              </a:ext>
            </a:extLst>
          </p:cNvPr>
          <p:cNvGraphicFramePr>
            <a:graphicFrameLocks noGrp="1"/>
          </p:cNvGraphicFramePr>
          <p:nvPr>
            <p:extLst>
              <p:ext uri="{D42A27DB-BD31-4B8C-83A1-F6EECF244321}">
                <p14:modId xmlns:p14="http://schemas.microsoft.com/office/powerpoint/2010/main" val="48421218"/>
              </p:ext>
            </p:extLst>
          </p:nvPr>
        </p:nvGraphicFramePr>
        <p:xfrm>
          <a:off x="1730160" y="1580050"/>
          <a:ext cx="8128000" cy="5120640"/>
        </p:xfrm>
        <a:graphic>
          <a:graphicData uri="http://schemas.openxmlformats.org/drawingml/2006/table">
            <a:tbl>
              <a:tblPr firstRow="1" bandRow="1">
                <a:tableStyleId>{D7AC3CCA-C797-4891-BE02-D94E43425B78}</a:tableStyleId>
              </a:tblPr>
              <a:tblGrid>
                <a:gridCol w="2007339">
                  <a:extLst>
                    <a:ext uri="{9D8B030D-6E8A-4147-A177-3AD203B41FA5}">
                      <a16:colId xmlns:a16="http://schemas.microsoft.com/office/drawing/2014/main" val="3380239781"/>
                    </a:ext>
                  </a:extLst>
                </a:gridCol>
                <a:gridCol w="6120661">
                  <a:extLst>
                    <a:ext uri="{9D8B030D-6E8A-4147-A177-3AD203B41FA5}">
                      <a16:colId xmlns:a16="http://schemas.microsoft.com/office/drawing/2014/main" val="1054105268"/>
                    </a:ext>
                  </a:extLst>
                </a:gridCol>
              </a:tblGrid>
              <a:tr h="370840">
                <a:tc>
                  <a:txBody>
                    <a:bodyPr/>
                    <a:lstStyle/>
                    <a:p>
                      <a:pPr marL="0" algn="l" defTabSz="457200" rtl="0" eaLnBrk="1" latinLnBrk="0" hangingPunct="1"/>
                      <a:r>
                        <a:rPr lang="en-US" sz="1800" kern="1200" dirty="0" err="1">
                          <a:solidFill>
                            <a:schemeClr val="dk1"/>
                          </a:solidFill>
                          <a:latin typeface="+mn-lt"/>
                          <a:ea typeface="+mn-ea"/>
                          <a:cs typeface="+mn-cs"/>
                        </a:rPr>
                        <a:t>Visão</a:t>
                      </a:r>
                      <a:r>
                        <a:rPr lang="en-US" sz="1800" kern="1200" dirty="0">
                          <a:solidFill>
                            <a:schemeClr val="dk1"/>
                          </a:solidFill>
                          <a:latin typeface="+mn-lt"/>
                          <a:ea typeface="+mn-ea"/>
                          <a:cs typeface="+mn-cs"/>
                        </a:rPr>
                        <a:t> do </a:t>
                      </a:r>
                      <a:r>
                        <a:rPr lang="en-US" sz="1800" kern="1200" dirty="0" err="1">
                          <a:solidFill>
                            <a:schemeClr val="dk1"/>
                          </a:solidFill>
                          <a:latin typeface="+mn-lt"/>
                          <a:ea typeface="+mn-ea"/>
                          <a:cs typeface="+mn-cs"/>
                        </a:rPr>
                        <a:t>usuário</a:t>
                      </a:r>
                      <a:endParaRPr lang="en-US" sz="1800" kern="1200" dirty="0">
                        <a:solidFill>
                          <a:schemeClr val="dk1"/>
                        </a:solidFill>
                        <a:latin typeface="+mn-lt"/>
                        <a:ea typeface="+mn-ea"/>
                        <a:cs typeface="+mn-cs"/>
                      </a:endParaRPr>
                    </a:p>
                  </a:txBody>
                  <a:tcPr/>
                </a:tc>
                <a:tc>
                  <a:txBody>
                    <a:bodyPr/>
                    <a:lstStyle/>
                    <a:p>
                      <a:pPr marL="0" algn="l" defTabSz="457200" rtl="0" eaLnBrk="1" latinLnBrk="0" hangingPunct="1"/>
                      <a:r>
                        <a:rPr lang="pt-BR" sz="1800" kern="1200" dirty="0">
                          <a:solidFill>
                            <a:schemeClr val="dk1"/>
                          </a:solidFill>
                          <a:latin typeface="+mn-lt"/>
                          <a:ea typeface="+mn-ea"/>
                          <a:cs typeface="+mn-cs"/>
                        </a:rPr>
                        <a:t>Um produto atende às metas específicas de um usuário final, aquele que melhor atender às preferências do usuário.</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4256426549"/>
                  </a:ext>
                </a:extLst>
              </a:tr>
              <a:tr h="370840">
                <a:tc>
                  <a:txBody>
                    <a:bodyPr/>
                    <a:lstStyle/>
                    <a:p>
                      <a:pPr marL="0" algn="l" defTabSz="457200" rtl="0" eaLnBrk="1" latinLnBrk="0" hangingPunct="1"/>
                      <a:r>
                        <a:rPr lang="en-US" sz="1800" kern="1200" dirty="0" err="1"/>
                        <a:t>Visão</a:t>
                      </a:r>
                      <a:r>
                        <a:rPr lang="en-US" sz="1800" kern="1200" dirty="0"/>
                        <a:t> do </a:t>
                      </a:r>
                      <a:r>
                        <a:rPr lang="en-US" sz="1800" kern="1200" dirty="0" err="1"/>
                        <a:t>fabricante</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sz="1800" kern="1200" dirty="0"/>
                        <a:t>Conformidade com as especificações predefinidas no início do projeto. Se o produto atende às especificações originais do produto.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1633695473"/>
                  </a:ext>
                </a:extLst>
              </a:tr>
              <a:tr h="370840">
                <a:tc>
                  <a:txBody>
                    <a:bodyPr/>
                    <a:lstStyle/>
                    <a:p>
                      <a:pPr marL="0" algn="l" defTabSz="457200" rtl="0" eaLnBrk="1" latinLnBrk="0" hangingPunct="1"/>
                      <a:r>
                        <a:rPr lang="en-US" sz="1800" kern="1200" dirty="0" err="1"/>
                        <a:t>Visão</a:t>
                      </a:r>
                      <a:r>
                        <a:rPr lang="en-US" sz="1800" kern="1200" dirty="0"/>
                        <a:t> do </a:t>
                      </a:r>
                      <a:r>
                        <a:rPr lang="en-US" sz="1800" kern="1200" dirty="0" err="1"/>
                        <a:t>produto</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sz="1800" kern="1200" dirty="0"/>
                        <a:t>Sugere que a qualidade pode ser ligada às funções e recursos de um produto. A qualidade poderá ser medida por meio de alguns atributos do produto. Mais qualidade - mais atributos - custos mais elevados.</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971821935"/>
                  </a:ext>
                </a:extLst>
              </a:tr>
              <a:tr h="370840">
                <a:tc>
                  <a:txBody>
                    <a:bodyPr/>
                    <a:lstStyle/>
                    <a:p>
                      <a:pPr marL="0" algn="l" defTabSz="457200" rtl="0" eaLnBrk="1" latinLnBrk="0" hangingPunct="1"/>
                      <a:r>
                        <a:rPr lang="en-US" sz="1800" kern="1200" dirty="0" err="1"/>
                        <a:t>Visão</a:t>
                      </a:r>
                      <a:r>
                        <a:rPr lang="en-US" sz="1800" kern="1200" dirty="0"/>
                        <a:t> </a:t>
                      </a:r>
                      <a:r>
                        <a:rPr lang="en-US" sz="1800" kern="1200" dirty="0" err="1"/>
                        <a:t>baseada</a:t>
                      </a:r>
                      <a:r>
                        <a:rPr lang="en-US" sz="1800" kern="1200" dirty="0"/>
                        <a:t> </a:t>
                      </a:r>
                      <a:r>
                        <a:rPr lang="en-US" sz="1800" kern="1200" dirty="0" err="1"/>
                        <a:t>em</a:t>
                      </a:r>
                      <a:r>
                        <a:rPr lang="en-US" sz="1800" kern="1200" dirty="0"/>
                        <a:t> valor</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sz="1800" kern="1200" dirty="0"/>
                        <a:t>Mede a qualidade tomando como base o quanto um cliente estaria disposto a pagar por um produto.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3440096457"/>
                  </a:ext>
                </a:extLst>
              </a:tr>
              <a:tr h="370840">
                <a:tc>
                  <a:txBody>
                    <a:bodyPr/>
                    <a:lstStyle/>
                    <a:p>
                      <a:pPr marL="0" algn="l" defTabSz="457200" rtl="0" eaLnBrk="1" latinLnBrk="0" hangingPunct="1"/>
                      <a:r>
                        <a:rPr lang="en-US" sz="1800" kern="1200" dirty="0"/>
                        <a:t>Transcendental</a:t>
                      </a:r>
                      <a:endParaRPr lang="en-US" sz="1800" b="0" kern="1200" dirty="0">
                        <a:solidFill>
                          <a:schemeClr val="lt1"/>
                        </a:solidFill>
                        <a:latin typeface="+mn-lt"/>
                        <a:ea typeface="+mn-ea"/>
                        <a:cs typeface="+mn-cs"/>
                      </a:endParaRPr>
                    </a:p>
                  </a:txBody>
                  <a:tcPr/>
                </a:tc>
                <a:tc>
                  <a:txBody>
                    <a:bodyPr/>
                    <a:lstStyle/>
                    <a:p>
                      <a:pPr marL="0" algn="l" defTabSz="457200" rtl="0" eaLnBrk="1" latinLnBrk="0" hangingPunct="1"/>
                      <a:r>
                        <a:rPr lang="pt-BR" sz="1800" kern="1200" dirty="0"/>
                        <a:t>Sustenta que qualidade é algo que se reconhece imediatamente, mas não se consegue definir explicitamente. A qualidade não pode ser medida de maneira precisa, sendo reconhecida, somente, por meio do contato que o cliente terá com o produto.</a:t>
                      </a:r>
                      <a:endParaRPr lang="en-US" sz="1800" b="0" kern="1200" dirty="0">
                        <a:solidFill>
                          <a:schemeClr val="lt1"/>
                        </a:solidFill>
                        <a:latin typeface="+mn-lt"/>
                        <a:ea typeface="+mn-ea"/>
                        <a:cs typeface="+mn-cs"/>
                      </a:endParaRPr>
                    </a:p>
                  </a:txBody>
                  <a:tcPr/>
                </a:tc>
                <a:extLst>
                  <a:ext uri="{0D108BD9-81ED-4DB2-BD59-A6C34878D82A}">
                    <a16:rowId xmlns:a16="http://schemas.microsoft.com/office/drawing/2014/main" val="2724158628"/>
                  </a:ext>
                </a:extLst>
              </a:tr>
            </a:tbl>
          </a:graphicData>
        </a:graphic>
      </p:graphicFrame>
    </p:spTree>
    <p:extLst>
      <p:ext uri="{BB962C8B-B14F-4D97-AF65-F5344CB8AC3E}">
        <p14:creationId xmlns:p14="http://schemas.microsoft.com/office/powerpoint/2010/main" val="1279240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TM04033929[[fn=Ardósia]]</Template>
  <TotalTime>9470</TotalTime>
  <Words>2331</Words>
  <Application>Microsoft Office PowerPoint</Application>
  <PresentationFormat>Widescreen</PresentationFormat>
  <Paragraphs>185</Paragraphs>
  <Slides>40</Slides>
  <Notes>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40</vt:i4>
      </vt:variant>
    </vt:vector>
  </HeadingPairs>
  <TitlesOfParts>
    <vt:vector size="47" baseType="lpstr">
      <vt:lpstr>Arial</vt:lpstr>
      <vt:lpstr>Calibri</vt:lpstr>
      <vt:lpstr>Calisto MT</vt:lpstr>
      <vt:lpstr>Trebuchet MS</vt:lpstr>
      <vt:lpstr>Wingdings</vt:lpstr>
      <vt:lpstr>Wingdings 2</vt:lpstr>
      <vt:lpstr>Ardósia</vt:lpstr>
      <vt:lpstr>Qualidade de Software e SonarQube</vt:lpstr>
      <vt:lpstr>Qualidade de Software</vt:lpstr>
      <vt:lpstr>Qualidade de Software</vt:lpstr>
      <vt:lpstr>Qualidade de Software</vt:lpstr>
      <vt:lpstr>Qualidade de Software</vt:lpstr>
      <vt:lpstr>Qualidade de Software</vt:lpstr>
      <vt:lpstr>Qualidade de Software</vt:lpstr>
      <vt:lpstr>Qualidade de Software</vt:lpstr>
      <vt:lpstr>Qualidade de Software</vt:lpstr>
      <vt:lpstr>Qualidade de Software</vt:lpstr>
      <vt:lpstr>Qualidade de Software</vt:lpstr>
      <vt:lpstr>Qualidade de Software</vt:lpstr>
      <vt:lpstr>Qualidade de Software</vt:lpstr>
      <vt:lpstr>Qualidade de Software</vt:lpstr>
      <vt:lpstr>Clean Code</vt:lpstr>
      <vt:lpstr>Clean Code</vt:lpstr>
      <vt:lpstr>Clean Code</vt:lpstr>
      <vt:lpstr>Clean Code</vt:lpstr>
      <vt:lpstr>Clean Code</vt:lpstr>
      <vt:lpstr>Clean Code</vt:lpstr>
      <vt:lpstr>Clean Code</vt:lpstr>
      <vt:lpstr>Clean Code</vt:lpstr>
      <vt:lpstr>Clean Code</vt:lpstr>
      <vt:lpstr>Clean Code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Qualidade de Software e SonarQube</dc:title>
  <dc:creator>Acer</dc:creator>
  <cp:lastModifiedBy>Acer</cp:lastModifiedBy>
  <cp:revision>29</cp:revision>
  <dcterms:created xsi:type="dcterms:W3CDTF">2021-06-04T18:11:15Z</dcterms:created>
  <dcterms:modified xsi:type="dcterms:W3CDTF">2021-08-17T23:25:57Z</dcterms:modified>
</cp:coreProperties>
</file>